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3"/>
  </p:notes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oboto" charset="1" panose="02000000000000000000"/>
      <p:regular r:id="rId16"/>
    </p:embeddedFont>
    <p:embeddedFont>
      <p:font typeface="Roboto Slab" charset="1" panose="00000000000000000000"/>
      <p:regular r:id="rId18"/>
    </p:embeddedFont>
    <p:embeddedFont>
      <p:font typeface="TT Rounds Condensed" charset="1" panose="02000506030000020003"/>
      <p:regular r:id="rId19"/>
    </p:embeddedFont>
    <p:embeddedFont>
      <p:font typeface="Helvetica World" charset="1" panose="020B0500040000020004"/>
      <p:regular r:id="rId20"/>
    </p:embeddedFont>
    <p:embeddedFont>
      <p:font typeface="Arial" charset="1" panose="020B0502020202020204"/>
      <p:regular r:id="rId22"/>
    </p:embeddedFont>
    <p:embeddedFont>
      <p:font typeface="Helvetica World Bold" charset="1" panose="020B0800040000020004"/>
      <p:regular r:id="rId23"/>
    </p:embeddedFont>
    <p:embeddedFont>
      <p:font typeface="Helvetica World Bold Italics" charset="1" panose="020B080004000009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notesMasters/notesMaster1.xml" Type="http://schemas.openxmlformats.org/officeDocument/2006/relationships/notesMaster"/><Relationship Id="rId14" Target="theme/theme2.xml" Type="http://schemas.openxmlformats.org/officeDocument/2006/relationships/theme"/><Relationship Id="rId15" Target="notesSlides/notesSlide1.xml" Type="http://schemas.openxmlformats.org/officeDocument/2006/relationships/notesSlide"/><Relationship Id="rId16" Target="fonts/font16.fntdata" Type="http://schemas.openxmlformats.org/officeDocument/2006/relationships/font"/><Relationship Id="rId17" Target="notesSlides/notesSlide2.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3.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4.xml" Type="http://schemas.openxmlformats.org/officeDocument/2006/relationships/notesSlide"/><Relationship Id="rId25" Target="fonts/font25.fntdata" Type="http://schemas.openxmlformats.org/officeDocument/2006/relationships/font"/><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pn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AutoShape 3" id="3"/>
          <p:cNvSpPr/>
          <p:nvPr/>
        </p:nvSpPr>
        <p:spPr>
          <a:xfrm rot="282314">
            <a:off x="8679539" y="5625403"/>
            <a:ext cx="928931" cy="0"/>
          </a:xfrm>
          <a:prstGeom prst="line">
            <a:avLst/>
          </a:prstGeom>
          <a:ln cap="rnd" w="28575">
            <a:solidFill>
              <a:srgbClr val="039BE5"/>
            </a:solidFill>
            <a:prstDash val="solid"/>
            <a:headEnd type="none" len="sm" w="sm"/>
            <a:tailEnd type="none" len="sm" w="sm"/>
          </a:ln>
        </p:spPr>
      </p:sp>
      <p:sp>
        <p:nvSpPr>
          <p:cNvPr name="TextBox 4" id="4"/>
          <p:cNvSpPr txBox="true"/>
          <p:nvPr/>
        </p:nvSpPr>
        <p:spPr>
          <a:xfrm rot="0">
            <a:off x="3084225" y="997975"/>
            <a:ext cx="12595350" cy="1540200"/>
          </a:xfrm>
          <a:prstGeom prst="rect">
            <a:avLst/>
          </a:prstGeom>
        </p:spPr>
        <p:txBody>
          <a:bodyPr anchor="t" rtlCol="false" tIns="0" lIns="0" bIns="0" rIns="0">
            <a:spAutoFit/>
          </a:bodyPr>
          <a:lstStyle/>
          <a:p>
            <a:pPr algn="ctr">
              <a:lnSpc>
                <a:spcPts val="7200"/>
              </a:lnSpc>
            </a:pPr>
            <a:r>
              <a:rPr lang="en-US" sz="6000">
                <a:solidFill>
                  <a:srgbClr val="FFFFFF"/>
                </a:solidFill>
                <a:latin typeface="Roboto"/>
                <a:ea typeface="Roboto"/>
                <a:cs typeface="Roboto"/>
                <a:sym typeface="Roboto"/>
              </a:rPr>
              <a:t>Prototype Submission Phase</a:t>
            </a:r>
          </a:p>
        </p:txBody>
      </p:sp>
      <p:sp>
        <p:nvSpPr>
          <p:cNvPr name="Freeform 5" id="5"/>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141"/>
        </a:solidFill>
      </p:bgPr>
    </p:bg>
    <p:spTree>
      <p:nvGrpSpPr>
        <p:cNvPr id="1" name=""/>
        <p:cNvGrpSpPr/>
        <p:nvPr/>
      </p:nvGrpSpPr>
      <p:grpSpPr>
        <a:xfrm>
          <a:off x="0" y="0"/>
          <a:ext cx="0" cy="0"/>
          <a:chOff x="0" y="0"/>
          <a:chExt cx="0" cy="0"/>
        </a:xfrm>
      </p:grpSpPr>
      <p:grpSp>
        <p:nvGrpSpPr>
          <p:cNvPr name="Group 2" id="2"/>
          <p:cNvGrpSpPr/>
          <p:nvPr/>
        </p:nvGrpSpPr>
        <p:grpSpPr>
          <a:xfrm rot="0">
            <a:off x="300" y="10153650"/>
            <a:ext cx="18287400" cy="133200"/>
            <a:chOff x="0" y="0"/>
            <a:chExt cx="24383200" cy="177600"/>
          </a:xfrm>
        </p:grpSpPr>
        <p:sp>
          <p:nvSpPr>
            <p:cNvPr name="Freeform 3" id="3"/>
            <p:cNvSpPr/>
            <p:nvPr/>
          </p:nvSpPr>
          <p:spPr>
            <a:xfrm flipH="false" flipV="false" rot="0">
              <a:off x="0" y="0"/>
              <a:ext cx="24383237" cy="177546"/>
            </a:xfrm>
            <a:custGeom>
              <a:avLst/>
              <a:gdLst/>
              <a:ahLst/>
              <a:cxnLst/>
              <a:rect r="r" b="b" t="t" l="l"/>
              <a:pathLst>
                <a:path h="177546" w="24383237">
                  <a:moveTo>
                    <a:pt x="0" y="0"/>
                  </a:moveTo>
                  <a:lnTo>
                    <a:pt x="24383237" y="0"/>
                  </a:lnTo>
                  <a:lnTo>
                    <a:pt x="24383237" y="177546"/>
                  </a:lnTo>
                  <a:lnTo>
                    <a:pt x="0" y="177546"/>
                  </a:lnTo>
                  <a:close/>
                </a:path>
              </a:pathLst>
            </a:custGeom>
            <a:solidFill>
              <a:srgbClr val="039BE5"/>
            </a:solidFill>
          </p:spPr>
        </p:sp>
      </p:grpSp>
      <p:sp>
        <p:nvSpPr>
          <p:cNvPr name="TextBox 4" id="4"/>
          <p:cNvSpPr txBox="true"/>
          <p:nvPr/>
        </p:nvSpPr>
        <p:spPr>
          <a:xfrm rot="0">
            <a:off x="306623" y="590418"/>
            <a:ext cx="14546550" cy="1067475"/>
          </a:xfrm>
          <a:prstGeom prst="rect">
            <a:avLst/>
          </a:prstGeom>
        </p:spPr>
        <p:txBody>
          <a:bodyPr anchor="t" rtlCol="false" tIns="0" lIns="0" bIns="0" rIns="0">
            <a:spAutoFit/>
          </a:bodyPr>
          <a:lstStyle/>
          <a:p>
            <a:pPr algn="ctr">
              <a:lnSpc>
                <a:spcPts val="7200"/>
              </a:lnSpc>
            </a:pPr>
            <a:r>
              <a:rPr lang="en-US" sz="6000">
                <a:solidFill>
                  <a:srgbClr val="0098FF"/>
                </a:solidFill>
                <a:latin typeface="Roboto Slab"/>
                <a:ea typeface="Roboto Slab"/>
                <a:cs typeface="Roboto Slab"/>
                <a:sym typeface="Roboto Slab"/>
              </a:rPr>
              <a:t>TEAM NAME and MEMBER DETAILS</a:t>
            </a:r>
          </a:p>
        </p:txBody>
      </p:sp>
      <p:sp>
        <p:nvSpPr>
          <p:cNvPr name="TextBox 5" id="5"/>
          <p:cNvSpPr txBox="true"/>
          <p:nvPr/>
        </p:nvSpPr>
        <p:spPr>
          <a:xfrm rot="0">
            <a:off x="1028700" y="7348914"/>
            <a:ext cx="9142280" cy="1024890"/>
          </a:xfrm>
          <a:prstGeom prst="rect">
            <a:avLst/>
          </a:prstGeom>
        </p:spPr>
        <p:txBody>
          <a:bodyPr anchor="t" rtlCol="false" tIns="0" lIns="0" bIns="0" rIns="0">
            <a:spAutoFit/>
          </a:bodyPr>
          <a:lstStyle/>
          <a:p>
            <a:pPr algn="l">
              <a:lnSpc>
                <a:spcPts val="8280"/>
              </a:lnSpc>
            </a:pPr>
            <a:r>
              <a:rPr lang="en-US" sz="6000">
                <a:solidFill>
                  <a:srgbClr val="0098FF"/>
                </a:solidFill>
                <a:latin typeface="Roboto"/>
                <a:ea typeface="Roboto"/>
                <a:cs typeface="Roboto"/>
                <a:sym typeface="Roboto"/>
              </a:rPr>
              <a:t>THEME:</a:t>
            </a:r>
          </a:p>
        </p:txBody>
      </p:sp>
      <p:sp>
        <p:nvSpPr>
          <p:cNvPr name="Freeform 6" id="6"/>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3"/>
            <a:stretch>
              <a:fillRect l="0" t="0" r="0" b="0"/>
            </a:stretch>
          </a:blipFill>
        </p:spPr>
      </p:sp>
      <p:grpSp>
        <p:nvGrpSpPr>
          <p:cNvPr name="Group 7" id="7"/>
          <p:cNvGrpSpPr/>
          <p:nvPr/>
        </p:nvGrpSpPr>
        <p:grpSpPr>
          <a:xfrm rot="0">
            <a:off x="1030746" y="1857227"/>
            <a:ext cx="11377215" cy="5282137"/>
            <a:chOff x="0" y="0"/>
            <a:chExt cx="15169620" cy="7042850"/>
          </a:xfrm>
        </p:grpSpPr>
        <p:sp>
          <p:nvSpPr>
            <p:cNvPr name="Freeform 8" id="8"/>
            <p:cNvSpPr/>
            <p:nvPr/>
          </p:nvSpPr>
          <p:spPr>
            <a:xfrm flipH="false" flipV="false" rot="0">
              <a:off x="25400" y="21549"/>
              <a:ext cx="15118842" cy="6999798"/>
            </a:xfrm>
            <a:custGeom>
              <a:avLst/>
              <a:gdLst/>
              <a:ahLst/>
              <a:cxnLst/>
              <a:rect r="r" b="b" t="t" l="l"/>
              <a:pathLst>
                <a:path h="6999798" w="15118842">
                  <a:moveTo>
                    <a:pt x="0" y="0"/>
                  </a:moveTo>
                  <a:lnTo>
                    <a:pt x="15118842" y="0"/>
                  </a:lnTo>
                  <a:lnTo>
                    <a:pt x="15118842" y="6999798"/>
                  </a:lnTo>
                  <a:lnTo>
                    <a:pt x="0" y="6999798"/>
                  </a:lnTo>
                  <a:close/>
                </a:path>
              </a:pathLst>
            </a:custGeom>
            <a:solidFill>
              <a:srgbClr val="041141"/>
            </a:solidFill>
          </p:spPr>
        </p:sp>
        <p:sp>
          <p:nvSpPr>
            <p:cNvPr name="Freeform 9" id="9"/>
            <p:cNvSpPr/>
            <p:nvPr/>
          </p:nvSpPr>
          <p:spPr>
            <a:xfrm flipH="false" flipV="false" rot="0">
              <a:off x="0" y="0"/>
              <a:ext cx="15169642" cy="7042905"/>
            </a:xfrm>
            <a:custGeom>
              <a:avLst/>
              <a:gdLst/>
              <a:ahLst/>
              <a:cxnLst/>
              <a:rect r="r" b="b" t="t" l="l"/>
              <a:pathLst>
                <a:path h="7042905" w="15169642">
                  <a:moveTo>
                    <a:pt x="25400" y="0"/>
                  </a:moveTo>
                  <a:lnTo>
                    <a:pt x="15144242" y="0"/>
                  </a:lnTo>
                  <a:cubicBezTo>
                    <a:pt x="15158211" y="0"/>
                    <a:pt x="15169642" y="9697"/>
                    <a:pt x="15169642" y="21549"/>
                  </a:cubicBezTo>
                  <a:lnTo>
                    <a:pt x="15169642" y="7021347"/>
                  </a:lnTo>
                  <a:cubicBezTo>
                    <a:pt x="15169642" y="7033199"/>
                    <a:pt x="15158211" y="7042905"/>
                    <a:pt x="15144242" y="7042905"/>
                  </a:cubicBezTo>
                  <a:lnTo>
                    <a:pt x="25400" y="7042905"/>
                  </a:lnTo>
                  <a:cubicBezTo>
                    <a:pt x="11430" y="7042905"/>
                    <a:pt x="0" y="7033199"/>
                    <a:pt x="0" y="7021347"/>
                  </a:cubicBezTo>
                  <a:lnTo>
                    <a:pt x="0" y="21549"/>
                  </a:lnTo>
                  <a:cubicBezTo>
                    <a:pt x="0" y="9697"/>
                    <a:pt x="11430" y="0"/>
                    <a:pt x="25400" y="0"/>
                  </a:cubicBezTo>
                  <a:moveTo>
                    <a:pt x="25400" y="43099"/>
                  </a:moveTo>
                  <a:lnTo>
                    <a:pt x="25400" y="21549"/>
                  </a:lnTo>
                  <a:lnTo>
                    <a:pt x="50800" y="21549"/>
                  </a:lnTo>
                  <a:lnTo>
                    <a:pt x="50800" y="7021347"/>
                  </a:lnTo>
                  <a:lnTo>
                    <a:pt x="25400" y="7021347"/>
                  </a:lnTo>
                  <a:lnTo>
                    <a:pt x="25400" y="6999798"/>
                  </a:lnTo>
                  <a:lnTo>
                    <a:pt x="15144242" y="6999798"/>
                  </a:lnTo>
                  <a:lnTo>
                    <a:pt x="15144242" y="7021347"/>
                  </a:lnTo>
                  <a:lnTo>
                    <a:pt x="15118842" y="7021347"/>
                  </a:lnTo>
                  <a:lnTo>
                    <a:pt x="15118842" y="21549"/>
                  </a:lnTo>
                  <a:lnTo>
                    <a:pt x="15144242" y="21549"/>
                  </a:lnTo>
                  <a:lnTo>
                    <a:pt x="15144242" y="43099"/>
                  </a:lnTo>
                  <a:lnTo>
                    <a:pt x="25400" y="43099"/>
                  </a:lnTo>
                  <a:close/>
                </a:path>
              </a:pathLst>
            </a:custGeom>
            <a:solidFill>
              <a:srgbClr val="0098FF"/>
            </a:solidFill>
          </p:spPr>
        </p:sp>
      </p:grpSp>
      <p:grpSp>
        <p:nvGrpSpPr>
          <p:cNvPr name="Group 10" id="10"/>
          <p:cNvGrpSpPr/>
          <p:nvPr/>
        </p:nvGrpSpPr>
        <p:grpSpPr>
          <a:xfrm rot="0">
            <a:off x="1030747" y="1857227"/>
            <a:ext cx="536073" cy="5282137"/>
            <a:chOff x="0" y="0"/>
            <a:chExt cx="714764" cy="7042850"/>
          </a:xfrm>
        </p:grpSpPr>
        <p:sp>
          <p:nvSpPr>
            <p:cNvPr name="Freeform 11" id="11"/>
            <p:cNvSpPr/>
            <p:nvPr/>
          </p:nvSpPr>
          <p:spPr>
            <a:xfrm flipH="false" flipV="false" rot="0">
              <a:off x="25400" y="21549"/>
              <a:ext cx="663956" cy="6999798"/>
            </a:xfrm>
            <a:custGeom>
              <a:avLst/>
              <a:gdLst/>
              <a:ahLst/>
              <a:cxnLst/>
              <a:rect r="r" b="b" t="t" l="l"/>
              <a:pathLst>
                <a:path h="6999798" w="663956">
                  <a:moveTo>
                    <a:pt x="0" y="0"/>
                  </a:moveTo>
                  <a:lnTo>
                    <a:pt x="663956" y="0"/>
                  </a:lnTo>
                  <a:lnTo>
                    <a:pt x="663956" y="6999798"/>
                  </a:lnTo>
                  <a:lnTo>
                    <a:pt x="0" y="6999798"/>
                  </a:lnTo>
                  <a:close/>
                </a:path>
              </a:pathLst>
            </a:custGeom>
            <a:solidFill>
              <a:srgbClr val="041141"/>
            </a:solidFill>
          </p:spPr>
        </p:sp>
        <p:sp>
          <p:nvSpPr>
            <p:cNvPr name="Freeform 12" id="12"/>
            <p:cNvSpPr/>
            <p:nvPr/>
          </p:nvSpPr>
          <p:spPr>
            <a:xfrm flipH="false" flipV="false" rot="0">
              <a:off x="0" y="0"/>
              <a:ext cx="714756" cy="7042905"/>
            </a:xfrm>
            <a:custGeom>
              <a:avLst/>
              <a:gdLst/>
              <a:ahLst/>
              <a:cxnLst/>
              <a:rect r="r" b="b" t="t" l="l"/>
              <a:pathLst>
                <a:path h="7042905" w="714756">
                  <a:moveTo>
                    <a:pt x="25400" y="0"/>
                  </a:moveTo>
                  <a:lnTo>
                    <a:pt x="689356" y="0"/>
                  </a:lnTo>
                  <a:cubicBezTo>
                    <a:pt x="703326" y="0"/>
                    <a:pt x="714756" y="9697"/>
                    <a:pt x="714756" y="21549"/>
                  </a:cubicBezTo>
                  <a:lnTo>
                    <a:pt x="714756" y="7021347"/>
                  </a:lnTo>
                  <a:cubicBezTo>
                    <a:pt x="714756" y="7033199"/>
                    <a:pt x="703326" y="7042905"/>
                    <a:pt x="689356" y="7042905"/>
                  </a:cubicBezTo>
                  <a:lnTo>
                    <a:pt x="25400" y="7042905"/>
                  </a:lnTo>
                  <a:cubicBezTo>
                    <a:pt x="11430" y="7042905"/>
                    <a:pt x="0" y="7033199"/>
                    <a:pt x="0" y="7021347"/>
                  </a:cubicBezTo>
                  <a:lnTo>
                    <a:pt x="0" y="21549"/>
                  </a:lnTo>
                  <a:cubicBezTo>
                    <a:pt x="0" y="9697"/>
                    <a:pt x="11430" y="0"/>
                    <a:pt x="25400" y="0"/>
                  </a:cubicBezTo>
                  <a:moveTo>
                    <a:pt x="25400" y="43099"/>
                  </a:moveTo>
                  <a:lnTo>
                    <a:pt x="25400" y="21549"/>
                  </a:lnTo>
                  <a:lnTo>
                    <a:pt x="50800" y="21549"/>
                  </a:lnTo>
                  <a:lnTo>
                    <a:pt x="50800" y="7021347"/>
                  </a:lnTo>
                  <a:lnTo>
                    <a:pt x="25400" y="7021347"/>
                  </a:lnTo>
                  <a:lnTo>
                    <a:pt x="25400" y="6999798"/>
                  </a:lnTo>
                  <a:lnTo>
                    <a:pt x="689356" y="6999798"/>
                  </a:lnTo>
                  <a:lnTo>
                    <a:pt x="689356" y="7021347"/>
                  </a:lnTo>
                  <a:lnTo>
                    <a:pt x="663956" y="7021347"/>
                  </a:lnTo>
                  <a:lnTo>
                    <a:pt x="663956" y="21549"/>
                  </a:lnTo>
                  <a:lnTo>
                    <a:pt x="689356" y="21549"/>
                  </a:lnTo>
                  <a:lnTo>
                    <a:pt x="689356" y="43099"/>
                  </a:lnTo>
                  <a:lnTo>
                    <a:pt x="25400" y="43099"/>
                  </a:lnTo>
                  <a:close/>
                </a:path>
              </a:pathLst>
            </a:custGeom>
            <a:solidFill>
              <a:srgbClr val="0098FF"/>
            </a:solidFill>
          </p:spPr>
        </p:sp>
      </p:grpSp>
      <p:grpSp>
        <p:nvGrpSpPr>
          <p:cNvPr name="Group 13" id="13"/>
          <p:cNvGrpSpPr/>
          <p:nvPr/>
        </p:nvGrpSpPr>
        <p:grpSpPr>
          <a:xfrm rot="0">
            <a:off x="7726250" y="1857227"/>
            <a:ext cx="2965166" cy="5282137"/>
            <a:chOff x="0" y="0"/>
            <a:chExt cx="3953554" cy="7042850"/>
          </a:xfrm>
        </p:grpSpPr>
        <p:sp>
          <p:nvSpPr>
            <p:cNvPr name="Freeform 14" id="14"/>
            <p:cNvSpPr/>
            <p:nvPr/>
          </p:nvSpPr>
          <p:spPr>
            <a:xfrm flipH="false" flipV="false" rot="0">
              <a:off x="25400" y="21549"/>
              <a:ext cx="3902710" cy="6999798"/>
            </a:xfrm>
            <a:custGeom>
              <a:avLst/>
              <a:gdLst/>
              <a:ahLst/>
              <a:cxnLst/>
              <a:rect r="r" b="b" t="t" l="l"/>
              <a:pathLst>
                <a:path h="6999798" w="3902710">
                  <a:moveTo>
                    <a:pt x="0" y="0"/>
                  </a:moveTo>
                  <a:lnTo>
                    <a:pt x="3902710" y="0"/>
                  </a:lnTo>
                  <a:lnTo>
                    <a:pt x="3902710" y="6999798"/>
                  </a:lnTo>
                  <a:lnTo>
                    <a:pt x="0" y="6999798"/>
                  </a:lnTo>
                  <a:close/>
                </a:path>
              </a:pathLst>
            </a:custGeom>
            <a:solidFill>
              <a:srgbClr val="051141"/>
            </a:solidFill>
          </p:spPr>
        </p:sp>
        <p:sp>
          <p:nvSpPr>
            <p:cNvPr name="Freeform 15" id="15"/>
            <p:cNvSpPr/>
            <p:nvPr/>
          </p:nvSpPr>
          <p:spPr>
            <a:xfrm flipH="false" flipV="false" rot="0">
              <a:off x="0" y="0"/>
              <a:ext cx="3953510" cy="7042905"/>
            </a:xfrm>
            <a:custGeom>
              <a:avLst/>
              <a:gdLst/>
              <a:ahLst/>
              <a:cxnLst/>
              <a:rect r="r" b="b" t="t" l="l"/>
              <a:pathLst>
                <a:path h="7042905" w="3953510">
                  <a:moveTo>
                    <a:pt x="25400" y="0"/>
                  </a:moveTo>
                  <a:lnTo>
                    <a:pt x="3928110" y="0"/>
                  </a:lnTo>
                  <a:cubicBezTo>
                    <a:pt x="3942080" y="0"/>
                    <a:pt x="3953510" y="9697"/>
                    <a:pt x="3953510" y="21549"/>
                  </a:cubicBezTo>
                  <a:lnTo>
                    <a:pt x="3953510" y="7021347"/>
                  </a:lnTo>
                  <a:cubicBezTo>
                    <a:pt x="3953510" y="7033199"/>
                    <a:pt x="3942080" y="7042905"/>
                    <a:pt x="3928110" y="7042905"/>
                  </a:cubicBezTo>
                  <a:lnTo>
                    <a:pt x="25400" y="7042905"/>
                  </a:lnTo>
                  <a:cubicBezTo>
                    <a:pt x="11430" y="7042905"/>
                    <a:pt x="0" y="7033199"/>
                    <a:pt x="0" y="7021347"/>
                  </a:cubicBezTo>
                  <a:lnTo>
                    <a:pt x="0" y="21549"/>
                  </a:lnTo>
                  <a:cubicBezTo>
                    <a:pt x="0" y="9697"/>
                    <a:pt x="11430" y="0"/>
                    <a:pt x="25400" y="0"/>
                  </a:cubicBezTo>
                  <a:moveTo>
                    <a:pt x="25400" y="43099"/>
                  </a:moveTo>
                  <a:lnTo>
                    <a:pt x="25400" y="21549"/>
                  </a:lnTo>
                  <a:lnTo>
                    <a:pt x="50800" y="21549"/>
                  </a:lnTo>
                  <a:lnTo>
                    <a:pt x="50800" y="7021347"/>
                  </a:lnTo>
                  <a:lnTo>
                    <a:pt x="25400" y="7021347"/>
                  </a:lnTo>
                  <a:lnTo>
                    <a:pt x="25400" y="6999798"/>
                  </a:lnTo>
                  <a:lnTo>
                    <a:pt x="3928110" y="6999798"/>
                  </a:lnTo>
                  <a:lnTo>
                    <a:pt x="3928110" y="7021347"/>
                  </a:lnTo>
                  <a:lnTo>
                    <a:pt x="3902710" y="7021347"/>
                  </a:lnTo>
                  <a:lnTo>
                    <a:pt x="3902710" y="21549"/>
                  </a:lnTo>
                  <a:lnTo>
                    <a:pt x="3928110" y="21549"/>
                  </a:lnTo>
                  <a:lnTo>
                    <a:pt x="3928110" y="43099"/>
                  </a:lnTo>
                  <a:lnTo>
                    <a:pt x="25400" y="43099"/>
                  </a:lnTo>
                  <a:close/>
                </a:path>
              </a:pathLst>
            </a:custGeom>
            <a:solidFill>
              <a:srgbClr val="0098FF"/>
            </a:solidFill>
          </p:spPr>
        </p:sp>
      </p:grpSp>
      <p:grpSp>
        <p:nvGrpSpPr>
          <p:cNvPr name="Group 16" id="16"/>
          <p:cNvGrpSpPr/>
          <p:nvPr/>
        </p:nvGrpSpPr>
        <p:grpSpPr>
          <a:xfrm rot="0">
            <a:off x="1028700" y="2362859"/>
            <a:ext cx="11381307" cy="38103"/>
            <a:chOff x="0" y="0"/>
            <a:chExt cx="15175076" cy="50804"/>
          </a:xfrm>
        </p:grpSpPr>
        <p:sp>
          <p:nvSpPr>
            <p:cNvPr name="Freeform 17" id="17"/>
            <p:cNvSpPr/>
            <p:nvPr/>
          </p:nvSpPr>
          <p:spPr>
            <a:xfrm flipH="false" flipV="false" rot="0">
              <a:off x="25400" y="0"/>
              <a:ext cx="15124303" cy="50800"/>
            </a:xfrm>
            <a:custGeom>
              <a:avLst/>
              <a:gdLst/>
              <a:ahLst/>
              <a:cxnLst/>
              <a:rect r="r" b="b" t="t" l="l"/>
              <a:pathLst>
                <a:path h="50800" w="15124303">
                  <a:moveTo>
                    <a:pt x="0" y="0"/>
                  </a:moveTo>
                  <a:lnTo>
                    <a:pt x="15124303" y="0"/>
                  </a:lnTo>
                  <a:lnTo>
                    <a:pt x="15124303" y="50800"/>
                  </a:lnTo>
                  <a:lnTo>
                    <a:pt x="0" y="50800"/>
                  </a:lnTo>
                  <a:close/>
                </a:path>
              </a:pathLst>
            </a:custGeom>
            <a:solidFill>
              <a:srgbClr val="039BE5"/>
            </a:solidFill>
          </p:spPr>
        </p:sp>
      </p:grpSp>
      <p:sp>
        <p:nvSpPr>
          <p:cNvPr name="TextBox 18" id="18"/>
          <p:cNvSpPr txBox="true"/>
          <p:nvPr/>
        </p:nvSpPr>
        <p:spPr>
          <a:xfrm rot="0">
            <a:off x="1736692" y="2424313"/>
            <a:ext cx="1265332" cy="300069"/>
          </a:xfrm>
          <a:prstGeom prst="rect">
            <a:avLst/>
          </a:prstGeom>
        </p:spPr>
        <p:txBody>
          <a:bodyPr anchor="t" rtlCol="false" tIns="0" lIns="0" bIns="0" rIns="0">
            <a:spAutoFit/>
          </a:bodyPr>
          <a:lstStyle/>
          <a:p>
            <a:pPr algn="l">
              <a:lnSpc>
                <a:spcPts val="2160"/>
              </a:lnSpc>
            </a:pPr>
            <a:r>
              <a:rPr lang="en-US" sz="1800" spc="16">
                <a:solidFill>
                  <a:srgbClr val="7790AA"/>
                </a:solidFill>
                <a:latin typeface="TT Rounds Condensed"/>
                <a:ea typeface="TT Rounds Condensed"/>
                <a:cs typeface="TT Rounds Condensed"/>
                <a:sym typeface="TT Rounds Condensed"/>
              </a:rPr>
              <a:t>Team Leader</a:t>
            </a:r>
          </a:p>
        </p:txBody>
      </p:sp>
      <p:sp>
        <p:nvSpPr>
          <p:cNvPr name="TextBox 19" id="19"/>
          <p:cNvSpPr txBox="true"/>
          <p:nvPr/>
        </p:nvSpPr>
        <p:spPr>
          <a:xfrm rot="0">
            <a:off x="1774792" y="1968114"/>
            <a:ext cx="2003110" cy="371475"/>
          </a:xfrm>
          <a:prstGeom prst="rect">
            <a:avLst/>
          </a:prstGeom>
        </p:spPr>
        <p:txBody>
          <a:bodyPr anchor="t" rtlCol="false" tIns="0" lIns="0" bIns="0" rIns="0">
            <a:spAutoFit/>
          </a:bodyPr>
          <a:lstStyle/>
          <a:p>
            <a:pPr algn="l">
              <a:lnSpc>
                <a:spcPts val="2879"/>
              </a:lnSpc>
            </a:pPr>
            <a:r>
              <a:rPr lang="en-US" sz="2400" spc="22">
                <a:solidFill>
                  <a:srgbClr val="FFFFFF"/>
                </a:solidFill>
                <a:latin typeface="TT Rounds Condensed"/>
                <a:ea typeface="TT Rounds Condensed"/>
                <a:cs typeface="TT Rounds Condensed"/>
                <a:sym typeface="TT Rounds Condensed"/>
              </a:rPr>
              <a:t>Team Members</a:t>
            </a:r>
          </a:p>
        </p:txBody>
      </p:sp>
      <p:grpSp>
        <p:nvGrpSpPr>
          <p:cNvPr name="Group 20" id="20"/>
          <p:cNvGrpSpPr/>
          <p:nvPr/>
        </p:nvGrpSpPr>
        <p:grpSpPr>
          <a:xfrm rot="0">
            <a:off x="1028700" y="3284060"/>
            <a:ext cx="11381307" cy="38103"/>
            <a:chOff x="0" y="0"/>
            <a:chExt cx="15175076" cy="50804"/>
          </a:xfrm>
        </p:grpSpPr>
        <p:sp>
          <p:nvSpPr>
            <p:cNvPr name="Freeform 21" id="21"/>
            <p:cNvSpPr/>
            <p:nvPr/>
          </p:nvSpPr>
          <p:spPr>
            <a:xfrm flipH="false" flipV="false" rot="0">
              <a:off x="25400" y="0"/>
              <a:ext cx="15124303" cy="50800"/>
            </a:xfrm>
            <a:custGeom>
              <a:avLst/>
              <a:gdLst/>
              <a:ahLst/>
              <a:cxnLst/>
              <a:rect r="r" b="b" t="t" l="l"/>
              <a:pathLst>
                <a:path h="50800" w="15124303">
                  <a:moveTo>
                    <a:pt x="0" y="0"/>
                  </a:moveTo>
                  <a:lnTo>
                    <a:pt x="15124303" y="0"/>
                  </a:lnTo>
                  <a:lnTo>
                    <a:pt x="15124303" y="50800"/>
                  </a:lnTo>
                  <a:lnTo>
                    <a:pt x="0" y="50800"/>
                  </a:lnTo>
                  <a:close/>
                </a:path>
              </a:pathLst>
            </a:custGeom>
            <a:solidFill>
              <a:srgbClr val="0A4990"/>
            </a:solidFill>
          </p:spPr>
        </p:sp>
      </p:grpSp>
      <p:sp>
        <p:nvSpPr>
          <p:cNvPr name="TextBox 22" id="22"/>
          <p:cNvSpPr txBox="true"/>
          <p:nvPr/>
        </p:nvSpPr>
        <p:spPr>
          <a:xfrm rot="0">
            <a:off x="1650466" y="3386145"/>
            <a:ext cx="1437787" cy="300070"/>
          </a:xfrm>
          <a:prstGeom prst="rect">
            <a:avLst/>
          </a:prstGeom>
        </p:spPr>
        <p:txBody>
          <a:bodyPr anchor="t" rtlCol="false" tIns="0" lIns="0" bIns="0" rIns="0">
            <a:spAutoFit/>
          </a:bodyPr>
          <a:lstStyle/>
          <a:p>
            <a:pPr algn="l">
              <a:lnSpc>
                <a:spcPts val="2160"/>
              </a:lnSpc>
            </a:pPr>
            <a:r>
              <a:rPr lang="en-US" sz="1800" spc="16">
                <a:solidFill>
                  <a:srgbClr val="7790AA"/>
                </a:solidFill>
                <a:latin typeface="TT Rounds Condensed"/>
                <a:ea typeface="TT Rounds Condensed"/>
                <a:cs typeface="TT Rounds Condensed"/>
                <a:sym typeface="TT Rounds Condensed"/>
              </a:rPr>
              <a:t>Team Member</a:t>
            </a:r>
          </a:p>
        </p:txBody>
      </p:sp>
      <p:grpSp>
        <p:nvGrpSpPr>
          <p:cNvPr name="Group 23" id="23"/>
          <p:cNvGrpSpPr/>
          <p:nvPr/>
        </p:nvGrpSpPr>
        <p:grpSpPr>
          <a:xfrm rot="0">
            <a:off x="1028700" y="4311783"/>
            <a:ext cx="11381307" cy="38103"/>
            <a:chOff x="0" y="0"/>
            <a:chExt cx="15175076" cy="50804"/>
          </a:xfrm>
        </p:grpSpPr>
        <p:sp>
          <p:nvSpPr>
            <p:cNvPr name="Freeform 24" id="24"/>
            <p:cNvSpPr/>
            <p:nvPr/>
          </p:nvSpPr>
          <p:spPr>
            <a:xfrm flipH="false" flipV="false" rot="0">
              <a:off x="25400" y="0"/>
              <a:ext cx="15124303" cy="50800"/>
            </a:xfrm>
            <a:custGeom>
              <a:avLst/>
              <a:gdLst/>
              <a:ahLst/>
              <a:cxnLst/>
              <a:rect r="r" b="b" t="t" l="l"/>
              <a:pathLst>
                <a:path h="50800" w="15124303">
                  <a:moveTo>
                    <a:pt x="0" y="0"/>
                  </a:moveTo>
                  <a:lnTo>
                    <a:pt x="15124303" y="0"/>
                  </a:lnTo>
                  <a:lnTo>
                    <a:pt x="15124303" y="50800"/>
                  </a:lnTo>
                  <a:lnTo>
                    <a:pt x="0" y="50800"/>
                  </a:lnTo>
                  <a:close/>
                </a:path>
              </a:pathLst>
            </a:custGeom>
            <a:solidFill>
              <a:srgbClr val="0098FF">
                <a:alpha val="41569"/>
              </a:srgbClr>
            </a:solidFill>
          </p:spPr>
        </p:sp>
      </p:grpSp>
      <p:grpSp>
        <p:nvGrpSpPr>
          <p:cNvPr name="Group 25" id="25"/>
          <p:cNvGrpSpPr/>
          <p:nvPr/>
        </p:nvGrpSpPr>
        <p:grpSpPr>
          <a:xfrm rot="0">
            <a:off x="1028700" y="5241608"/>
            <a:ext cx="11381307" cy="38103"/>
            <a:chOff x="0" y="0"/>
            <a:chExt cx="15175076" cy="50804"/>
          </a:xfrm>
        </p:grpSpPr>
        <p:sp>
          <p:nvSpPr>
            <p:cNvPr name="Freeform 26" id="26"/>
            <p:cNvSpPr/>
            <p:nvPr/>
          </p:nvSpPr>
          <p:spPr>
            <a:xfrm flipH="false" flipV="false" rot="0">
              <a:off x="25400" y="0"/>
              <a:ext cx="15124303" cy="50800"/>
            </a:xfrm>
            <a:custGeom>
              <a:avLst/>
              <a:gdLst/>
              <a:ahLst/>
              <a:cxnLst/>
              <a:rect r="r" b="b" t="t" l="l"/>
              <a:pathLst>
                <a:path h="50800" w="15124303">
                  <a:moveTo>
                    <a:pt x="0" y="0"/>
                  </a:moveTo>
                  <a:lnTo>
                    <a:pt x="15124303" y="0"/>
                  </a:lnTo>
                  <a:lnTo>
                    <a:pt x="15124303" y="50800"/>
                  </a:lnTo>
                  <a:lnTo>
                    <a:pt x="0" y="50800"/>
                  </a:lnTo>
                  <a:close/>
                </a:path>
              </a:pathLst>
            </a:custGeom>
            <a:solidFill>
              <a:srgbClr val="0098FF">
                <a:alpha val="41569"/>
              </a:srgbClr>
            </a:solidFill>
          </p:spPr>
        </p:sp>
      </p:grpSp>
      <p:grpSp>
        <p:nvGrpSpPr>
          <p:cNvPr name="Group 27" id="27"/>
          <p:cNvGrpSpPr/>
          <p:nvPr/>
        </p:nvGrpSpPr>
        <p:grpSpPr>
          <a:xfrm rot="0">
            <a:off x="1028700" y="6171435"/>
            <a:ext cx="11381307" cy="38103"/>
            <a:chOff x="0" y="0"/>
            <a:chExt cx="15175076" cy="50804"/>
          </a:xfrm>
        </p:grpSpPr>
        <p:sp>
          <p:nvSpPr>
            <p:cNvPr name="Freeform 28" id="28"/>
            <p:cNvSpPr/>
            <p:nvPr/>
          </p:nvSpPr>
          <p:spPr>
            <a:xfrm flipH="false" flipV="false" rot="0">
              <a:off x="25400" y="0"/>
              <a:ext cx="15124303" cy="50800"/>
            </a:xfrm>
            <a:custGeom>
              <a:avLst/>
              <a:gdLst/>
              <a:ahLst/>
              <a:cxnLst/>
              <a:rect r="r" b="b" t="t" l="l"/>
              <a:pathLst>
                <a:path h="50800" w="15124303">
                  <a:moveTo>
                    <a:pt x="0" y="0"/>
                  </a:moveTo>
                  <a:lnTo>
                    <a:pt x="15124303" y="0"/>
                  </a:lnTo>
                  <a:lnTo>
                    <a:pt x="15124303" y="50800"/>
                  </a:lnTo>
                  <a:lnTo>
                    <a:pt x="0" y="50800"/>
                  </a:lnTo>
                  <a:close/>
                </a:path>
              </a:pathLst>
            </a:custGeom>
            <a:solidFill>
              <a:srgbClr val="039BE5">
                <a:alpha val="41569"/>
              </a:srgbClr>
            </a:solidFill>
          </p:spPr>
        </p:sp>
      </p:grpSp>
      <p:grpSp>
        <p:nvGrpSpPr>
          <p:cNvPr name="Group 29" id="29"/>
          <p:cNvGrpSpPr/>
          <p:nvPr/>
        </p:nvGrpSpPr>
        <p:grpSpPr>
          <a:xfrm rot="0">
            <a:off x="1028700" y="7101261"/>
            <a:ext cx="11381307" cy="38103"/>
            <a:chOff x="0" y="0"/>
            <a:chExt cx="15175076" cy="50804"/>
          </a:xfrm>
        </p:grpSpPr>
        <p:sp>
          <p:nvSpPr>
            <p:cNvPr name="Freeform 30" id="30"/>
            <p:cNvSpPr/>
            <p:nvPr/>
          </p:nvSpPr>
          <p:spPr>
            <a:xfrm flipH="false" flipV="false" rot="0">
              <a:off x="25400" y="0"/>
              <a:ext cx="15124303" cy="50800"/>
            </a:xfrm>
            <a:custGeom>
              <a:avLst/>
              <a:gdLst/>
              <a:ahLst/>
              <a:cxnLst/>
              <a:rect r="r" b="b" t="t" l="l"/>
              <a:pathLst>
                <a:path h="50800" w="15124303">
                  <a:moveTo>
                    <a:pt x="0" y="0"/>
                  </a:moveTo>
                  <a:lnTo>
                    <a:pt x="15124303" y="0"/>
                  </a:lnTo>
                  <a:lnTo>
                    <a:pt x="15124303" y="50800"/>
                  </a:lnTo>
                  <a:lnTo>
                    <a:pt x="0" y="50800"/>
                  </a:lnTo>
                  <a:close/>
                </a:path>
              </a:pathLst>
            </a:custGeom>
            <a:solidFill>
              <a:srgbClr val="0098FF">
                <a:alpha val="41569"/>
              </a:srgbClr>
            </a:solidFill>
          </p:spPr>
        </p:sp>
      </p:grpSp>
      <p:sp>
        <p:nvSpPr>
          <p:cNvPr name="TextBox 31" id="31"/>
          <p:cNvSpPr txBox="true"/>
          <p:nvPr/>
        </p:nvSpPr>
        <p:spPr>
          <a:xfrm rot="0">
            <a:off x="1189283" y="2822527"/>
            <a:ext cx="218995" cy="358336"/>
          </a:xfrm>
          <a:prstGeom prst="rect">
            <a:avLst/>
          </a:prstGeom>
        </p:spPr>
        <p:txBody>
          <a:bodyPr anchor="t" rtlCol="false" tIns="0" lIns="0" bIns="0" rIns="0">
            <a:spAutoFit/>
          </a:bodyPr>
          <a:lstStyle/>
          <a:p>
            <a:pPr algn="l">
              <a:lnSpc>
                <a:spcPts val="2520"/>
              </a:lnSpc>
            </a:pPr>
            <a:r>
              <a:rPr lang="en-US" sz="2100" spc="19">
                <a:solidFill>
                  <a:srgbClr val="FFFFFF"/>
                </a:solidFill>
                <a:latin typeface="TT Rounds Condensed"/>
                <a:ea typeface="TT Rounds Condensed"/>
                <a:cs typeface="TT Rounds Condensed"/>
                <a:sym typeface="TT Rounds Condensed"/>
              </a:rPr>
              <a:t>1</a:t>
            </a:r>
          </a:p>
        </p:txBody>
      </p:sp>
      <p:sp>
        <p:nvSpPr>
          <p:cNvPr name="TextBox 32" id="32"/>
          <p:cNvSpPr txBox="true"/>
          <p:nvPr/>
        </p:nvSpPr>
        <p:spPr>
          <a:xfrm rot="0">
            <a:off x="1189283" y="3871792"/>
            <a:ext cx="218995" cy="358336"/>
          </a:xfrm>
          <a:prstGeom prst="rect">
            <a:avLst/>
          </a:prstGeom>
        </p:spPr>
        <p:txBody>
          <a:bodyPr anchor="t" rtlCol="false" tIns="0" lIns="0" bIns="0" rIns="0">
            <a:spAutoFit/>
          </a:bodyPr>
          <a:lstStyle/>
          <a:p>
            <a:pPr algn="l">
              <a:lnSpc>
                <a:spcPts val="2520"/>
              </a:lnSpc>
            </a:pPr>
            <a:r>
              <a:rPr lang="en-US" sz="2100" spc="19">
                <a:solidFill>
                  <a:srgbClr val="FFFFFF"/>
                </a:solidFill>
                <a:latin typeface="TT Rounds Condensed"/>
                <a:ea typeface="TT Rounds Condensed"/>
                <a:cs typeface="TT Rounds Condensed"/>
                <a:sym typeface="TT Rounds Condensed"/>
              </a:rPr>
              <a:t>2</a:t>
            </a:r>
          </a:p>
        </p:txBody>
      </p:sp>
      <p:sp>
        <p:nvSpPr>
          <p:cNvPr name="TextBox 33" id="33"/>
          <p:cNvSpPr txBox="true"/>
          <p:nvPr/>
        </p:nvSpPr>
        <p:spPr>
          <a:xfrm rot="0">
            <a:off x="1189283" y="4740522"/>
            <a:ext cx="218995" cy="358336"/>
          </a:xfrm>
          <a:prstGeom prst="rect">
            <a:avLst/>
          </a:prstGeom>
        </p:spPr>
        <p:txBody>
          <a:bodyPr anchor="t" rtlCol="false" tIns="0" lIns="0" bIns="0" rIns="0">
            <a:spAutoFit/>
          </a:bodyPr>
          <a:lstStyle/>
          <a:p>
            <a:pPr algn="l">
              <a:lnSpc>
                <a:spcPts val="2520"/>
              </a:lnSpc>
            </a:pPr>
            <a:r>
              <a:rPr lang="en-US" sz="2100" spc="19">
                <a:solidFill>
                  <a:srgbClr val="FFFFFF"/>
                </a:solidFill>
                <a:latin typeface="TT Rounds Condensed"/>
                <a:ea typeface="TT Rounds Condensed"/>
                <a:cs typeface="TT Rounds Condensed"/>
                <a:sym typeface="TT Rounds Condensed"/>
              </a:rPr>
              <a:t>3</a:t>
            </a:r>
          </a:p>
        </p:txBody>
      </p:sp>
      <p:sp>
        <p:nvSpPr>
          <p:cNvPr name="TextBox 34" id="34"/>
          <p:cNvSpPr txBox="true"/>
          <p:nvPr/>
        </p:nvSpPr>
        <p:spPr>
          <a:xfrm rot="0">
            <a:off x="1189283" y="5546703"/>
            <a:ext cx="218995" cy="358336"/>
          </a:xfrm>
          <a:prstGeom prst="rect">
            <a:avLst/>
          </a:prstGeom>
        </p:spPr>
        <p:txBody>
          <a:bodyPr anchor="t" rtlCol="false" tIns="0" lIns="0" bIns="0" rIns="0">
            <a:spAutoFit/>
          </a:bodyPr>
          <a:lstStyle/>
          <a:p>
            <a:pPr algn="l">
              <a:lnSpc>
                <a:spcPts val="2520"/>
              </a:lnSpc>
            </a:pPr>
            <a:r>
              <a:rPr lang="en-US" sz="2100" spc="19">
                <a:solidFill>
                  <a:srgbClr val="FFFFFF"/>
                </a:solidFill>
                <a:latin typeface="TT Rounds Condensed"/>
                <a:ea typeface="TT Rounds Condensed"/>
                <a:cs typeface="TT Rounds Condensed"/>
                <a:sym typeface="TT Rounds Condensed"/>
              </a:rPr>
              <a:t>4</a:t>
            </a:r>
          </a:p>
        </p:txBody>
      </p:sp>
      <p:sp>
        <p:nvSpPr>
          <p:cNvPr name="TextBox 35" id="35"/>
          <p:cNvSpPr txBox="true"/>
          <p:nvPr/>
        </p:nvSpPr>
        <p:spPr>
          <a:xfrm rot="0">
            <a:off x="1189283" y="6472032"/>
            <a:ext cx="218995" cy="358336"/>
          </a:xfrm>
          <a:prstGeom prst="rect">
            <a:avLst/>
          </a:prstGeom>
        </p:spPr>
        <p:txBody>
          <a:bodyPr anchor="t" rtlCol="false" tIns="0" lIns="0" bIns="0" rIns="0">
            <a:spAutoFit/>
          </a:bodyPr>
          <a:lstStyle/>
          <a:p>
            <a:pPr algn="l">
              <a:lnSpc>
                <a:spcPts val="2520"/>
              </a:lnSpc>
            </a:pPr>
            <a:r>
              <a:rPr lang="en-US" sz="2100" spc="19">
                <a:solidFill>
                  <a:srgbClr val="FFFFFF"/>
                </a:solidFill>
                <a:latin typeface="TT Rounds Condensed"/>
                <a:ea typeface="TT Rounds Condensed"/>
                <a:cs typeface="TT Rounds Condensed"/>
                <a:sym typeface="TT Rounds Condensed"/>
              </a:rPr>
              <a:t>5</a:t>
            </a:r>
          </a:p>
        </p:txBody>
      </p:sp>
      <p:sp>
        <p:nvSpPr>
          <p:cNvPr name="TextBox 36" id="36"/>
          <p:cNvSpPr txBox="true"/>
          <p:nvPr/>
        </p:nvSpPr>
        <p:spPr>
          <a:xfrm rot="0">
            <a:off x="8724155" y="1968114"/>
            <a:ext cx="969349" cy="388028"/>
          </a:xfrm>
          <a:prstGeom prst="rect">
            <a:avLst/>
          </a:prstGeom>
        </p:spPr>
        <p:txBody>
          <a:bodyPr anchor="t" rtlCol="false" tIns="0" lIns="0" bIns="0" rIns="0">
            <a:spAutoFit/>
          </a:bodyPr>
          <a:lstStyle/>
          <a:p>
            <a:pPr algn="l">
              <a:lnSpc>
                <a:spcPts val="2879"/>
              </a:lnSpc>
            </a:pPr>
            <a:r>
              <a:rPr lang="en-US" sz="2400" spc="22">
                <a:solidFill>
                  <a:srgbClr val="FFFFFF"/>
                </a:solidFill>
                <a:latin typeface="TT Rounds Condensed"/>
                <a:ea typeface="TT Rounds Condensed"/>
                <a:cs typeface="TT Rounds Condensed"/>
                <a:sym typeface="TT Rounds Condensed"/>
              </a:rPr>
              <a:t>Stream</a:t>
            </a:r>
          </a:p>
        </p:txBody>
      </p:sp>
      <p:sp>
        <p:nvSpPr>
          <p:cNvPr name="TextBox 37" id="37"/>
          <p:cNvSpPr txBox="true"/>
          <p:nvPr/>
        </p:nvSpPr>
        <p:spPr>
          <a:xfrm rot="0">
            <a:off x="11168767" y="1976740"/>
            <a:ext cx="614395" cy="388027"/>
          </a:xfrm>
          <a:prstGeom prst="rect">
            <a:avLst/>
          </a:prstGeom>
        </p:spPr>
        <p:txBody>
          <a:bodyPr anchor="t" rtlCol="false" tIns="0" lIns="0" bIns="0" rIns="0">
            <a:spAutoFit/>
          </a:bodyPr>
          <a:lstStyle/>
          <a:p>
            <a:pPr algn="l">
              <a:lnSpc>
                <a:spcPts val="2879"/>
              </a:lnSpc>
            </a:pPr>
            <a:r>
              <a:rPr lang="en-US" sz="2400" spc="22">
                <a:solidFill>
                  <a:srgbClr val="FFFFFF"/>
                </a:solidFill>
                <a:latin typeface="TT Rounds Condensed"/>
                <a:ea typeface="TT Rounds Condensed"/>
                <a:cs typeface="TT Rounds Condensed"/>
                <a:sym typeface="TT Rounds Condensed"/>
              </a:rPr>
              <a:t>Year</a:t>
            </a:r>
          </a:p>
        </p:txBody>
      </p:sp>
      <p:sp>
        <p:nvSpPr>
          <p:cNvPr name="TextBox 38" id="38"/>
          <p:cNvSpPr txBox="true"/>
          <p:nvPr/>
        </p:nvSpPr>
        <p:spPr>
          <a:xfrm rot="0">
            <a:off x="8871866" y="2714857"/>
            <a:ext cx="683805"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Helvetica World"/>
                <a:ea typeface="Helvetica World"/>
                <a:cs typeface="Helvetica World"/>
                <a:sym typeface="Helvetica World"/>
              </a:rPr>
              <a:t>C.S</a:t>
            </a:r>
          </a:p>
        </p:txBody>
      </p:sp>
      <p:sp>
        <p:nvSpPr>
          <p:cNvPr name="TextBox 39" id="39"/>
          <p:cNvSpPr txBox="true"/>
          <p:nvPr/>
        </p:nvSpPr>
        <p:spPr>
          <a:xfrm rot="0">
            <a:off x="11293576" y="2744094"/>
            <a:ext cx="364772"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TT Rounds Condensed"/>
                <a:ea typeface="TT Rounds Condensed"/>
                <a:cs typeface="TT Rounds Condensed"/>
                <a:sym typeface="TT Rounds Condensed"/>
              </a:rPr>
              <a:t>IV</a:t>
            </a:r>
          </a:p>
        </p:txBody>
      </p:sp>
      <p:sp>
        <p:nvSpPr>
          <p:cNvPr name="TextBox 40" id="40"/>
          <p:cNvSpPr txBox="true"/>
          <p:nvPr/>
        </p:nvSpPr>
        <p:spPr>
          <a:xfrm rot="0">
            <a:off x="11347658" y="7406356"/>
            <a:ext cx="256612" cy="43676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II</a:t>
            </a:r>
          </a:p>
        </p:txBody>
      </p:sp>
      <p:sp>
        <p:nvSpPr>
          <p:cNvPr name="TextBox 41" id="41"/>
          <p:cNvSpPr txBox="true"/>
          <p:nvPr/>
        </p:nvSpPr>
        <p:spPr>
          <a:xfrm rot="0">
            <a:off x="8953442" y="7406356"/>
            <a:ext cx="520653" cy="43676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C.E</a:t>
            </a:r>
          </a:p>
        </p:txBody>
      </p:sp>
      <p:sp>
        <p:nvSpPr>
          <p:cNvPr name="TextBox 42" id="42"/>
          <p:cNvSpPr txBox="true"/>
          <p:nvPr/>
        </p:nvSpPr>
        <p:spPr>
          <a:xfrm rot="0">
            <a:off x="1736692" y="2743432"/>
            <a:ext cx="3617509" cy="390525"/>
          </a:xfrm>
          <a:prstGeom prst="rect">
            <a:avLst/>
          </a:prstGeom>
        </p:spPr>
        <p:txBody>
          <a:bodyPr anchor="t" rtlCol="false" tIns="0" lIns="0" bIns="0" rIns="0">
            <a:spAutoFit/>
          </a:bodyPr>
          <a:lstStyle/>
          <a:p>
            <a:pPr algn="l">
              <a:lnSpc>
                <a:spcPts val="3120"/>
              </a:lnSpc>
            </a:pPr>
            <a:r>
              <a:rPr lang="en-US" sz="2600" spc="24">
                <a:solidFill>
                  <a:srgbClr val="FFFFFF"/>
                </a:solidFill>
                <a:latin typeface="Helvetica World"/>
                <a:ea typeface="Helvetica World"/>
                <a:cs typeface="Helvetica World"/>
                <a:sym typeface="Helvetica World"/>
              </a:rPr>
              <a:t>Aditi Anand Kulkarni</a:t>
            </a:r>
          </a:p>
        </p:txBody>
      </p:sp>
      <p:sp>
        <p:nvSpPr>
          <p:cNvPr name="TextBox 43" id="43"/>
          <p:cNvSpPr txBox="true"/>
          <p:nvPr/>
        </p:nvSpPr>
        <p:spPr>
          <a:xfrm rot="0">
            <a:off x="11293574" y="3710560"/>
            <a:ext cx="364774" cy="43676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IV</a:t>
            </a:r>
          </a:p>
        </p:txBody>
      </p:sp>
      <p:sp>
        <p:nvSpPr>
          <p:cNvPr name="TextBox 44" id="44"/>
          <p:cNvSpPr txBox="true"/>
          <p:nvPr/>
        </p:nvSpPr>
        <p:spPr>
          <a:xfrm rot="0">
            <a:off x="11293576" y="4668510"/>
            <a:ext cx="364772" cy="436770"/>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IV</a:t>
            </a:r>
          </a:p>
        </p:txBody>
      </p:sp>
      <p:sp>
        <p:nvSpPr>
          <p:cNvPr name="TextBox 45" id="45"/>
          <p:cNvSpPr txBox="true"/>
          <p:nvPr/>
        </p:nvSpPr>
        <p:spPr>
          <a:xfrm rot="0">
            <a:off x="11293574" y="5626461"/>
            <a:ext cx="364774" cy="436770"/>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IV</a:t>
            </a:r>
          </a:p>
        </p:txBody>
      </p:sp>
      <p:sp>
        <p:nvSpPr>
          <p:cNvPr name="TextBox 46" id="46"/>
          <p:cNvSpPr txBox="true"/>
          <p:nvPr/>
        </p:nvSpPr>
        <p:spPr>
          <a:xfrm rot="0">
            <a:off x="11293576" y="6446176"/>
            <a:ext cx="364772" cy="43676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IV</a:t>
            </a:r>
          </a:p>
        </p:txBody>
      </p:sp>
      <p:sp>
        <p:nvSpPr>
          <p:cNvPr name="TextBox 47" id="47"/>
          <p:cNvSpPr txBox="true"/>
          <p:nvPr/>
        </p:nvSpPr>
        <p:spPr>
          <a:xfrm rot="0">
            <a:off x="1736692" y="3752890"/>
            <a:ext cx="3617509" cy="390525"/>
          </a:xfrm>
          <a:prstGeom prst="rect">
            <a:avLst/>
          </a:prstGeom>
        </p:spPr>
        <p:txBody>
          <a:bodyPr anchor="t" rtlCol="false" tIns="0" lIns="0" bIns="0" rIns="0">
            <a:spAutoFit/>
          </a:bodyPr>
          <a:lstStyle/>
          <a:p>
            <a:pPr algn="l">
              <a:lnSpc>
                <a:spcPts val="3120"/>
              </a:lnSpc>
            </a:pPr>
            <a:r>
              <a:rPr lang="en-US" sz="2600" spc="24">
                <a:solidFill>
                  <a:srgbClr val="FFFFFF"/>
                </a:solidFill>
                <a:latin typeface="Helvetica World"/>
                <a:ea typeface="Helvetica World"/>
                <a:cs typeface="Helvetica World"/>
                <a:sym typeface="Helvetica World"/>
              </a:rPr>
              <a:t>Devavrat Dhaygude</a:t>
            </a:r>
          </a:p>
        </p:txBody>
      </p:sp>
      <p:sp>
        <p:nvSpPr>
          <p:cNvPr name="TextBox 48" id="48"/>
          <p:cNvSpPr txBox="true"/>
          <p:nvPr/>
        </p:nvSpPr>
        <p:spPr>
          <a:xfrm rot="0">
            <a:off x="1774792" y="4597536"/>
            <a:ext cx="3617509" cy="390525"/>
          </a:xfrm>
          <a:prstGeom prst="rect">
            <a:avLst/>
          </a:prstGeom>
        </p:spPr>
        <p:txBody>
          <a:bodyPr anchor="t" rtlCol="false" tIns="0" lIns="0" bIns="0" rIns="0">
            <a:spAutoFit/>
          </a:bodyPr>
          <a:lstStyle/>
          <a:p>
            <a:pPr algn="l">
              <a:lnSpc>
                <a:spcPts val="3120"/>
              </a:lnSpc>
            </a:pPr>
            <a:r>
              <a:rPr lang="en-US" sz="2600" spc="24">
                <a:solidFill>
                  <a:srgbClr val="FFFFFF"/>
                </a:solidFill>
                <a:latin typeface="Helvetica World"/>
                <a:ea typeface="Helvetica World"/>
                <a:cs typeface="Helvetica World"/>
                <a:sym typeface="Helvetica World"/>
              </a:rPr>
              <a:t>Samarth Shendre</a:t>
            </a:r>
          </a:p>
        </p:txBody>
      </p:sp>
      <p:sp>
        <p:nvSpPr>
          <p:cNvPr name="TextBox 49" id="49"/>
          <p:cNvSpPr txBox="true"/>
          <p:nvPr/>
        </p:nvSpPr>
        <p:spPr>
          <a:xfrm rot="0">
            <a:off x="1736692" y="5603561"/>
            <a:ext cx="3617509" cy="390525"/>
          </a:xfrm>
          <a:prstGeom prst="rect">
            <a:avLst/>
          </a:prstGeom>
        </p:spPr>
        <p:txBody>
          <a:bodyPr anchor="t" rtlCol="false" tIns="0" lIns="0" bIns="0" rIns="0">
            <a:spAutoFit/>
          </a:bodyPr>
          <a:lstStyle/>
          <a:p>
            <a:pPr algn="l">
              <a:lnSpc>
                <a:spcPts val="3120"/>
              </a:lnSpc>
            </a:pPr>
            <a:r>
              <a:rPr lang="en-US" sz="2600" spc="24">
                <a:solidFill>
                  <a:srgbClr val="FFFFFF"/>
                </a:solidFill>
                <a:latin typeface="Helvetica World"/>
                <a:ea typeface="Helvetica World"/>
                <a:cs typeface="Helvetica World"/>
                <a:sym typeface="Helvetica World"/>
              </a:rPr>
              <a:t>Saee Bandal</a:t>
            </a:r>
          </a:p>
        </p:txBody>
      </p:sp>
      <p:sp>
        <p:nvSpPr>
          <p:cNvPr name="TextBox 50" id="50"/>
          <p:cNvSpPr txBox="true"/>
          <p:nvPr/>
        </p:nvSpPr>
        <p:spPr>
          <a:xfrm rot="0">
            <a:off x="1736692" y="6455701"/>
            <a:ext cx="3617509" cy="390525"/>
          </a:xfrm>
          <a:prstGeom prst="rect">
            <a:avLst/>
          </a:prstGeom>
        </p:spPr>
        <p:txBody>
          <a:bodyPr anchor="t" rtlCol="false" tIns="0" lIns="0" bIns="0" rIns="0">
            <a:spAutoFit/>
          </a:bodyPr>
          <a:lstStyle/>
          <a:p>
            <a:pPr algn="l">
              <a:lnSpc>
                <a:spcPts val="3120"/>
              </a:lnSpc>
            </a:pPr>
            <a:r>
              <a:rPr lang="en-US" sz="2600" spc="24">
                <a:solidFill>
                  <a:srgbClr val="FFFFFF"/>
                </a:solidFill>
                <a:latin typeface="Helvetica World"/>
                <a:ea typeface="Helvetica World"/>
                <a:cs typeface="Helvetica World"/>
                <a:sym typeface="Helvetica World"/>
              </a:rPr>
              <a:t>Vaidehi Borikar</a:t>
            </a:r>
          </a:p>
        </p:txBody>
      </p:sp>
      <p:sp>
        <p:nvSpPr>
          <p:cNvPr name="TextBox 51" id="51"/>
          <p:cNvSpPr txBox="true"/>
          <p:nvPr/>
        </p:nvSpPr>
        <p:spPr>
          <a:xfrm rot="0">
            <a:off x="8802098" y="3636623"/>
            <a:ext cx="683805"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Helvetica World"/>
                <a:ea typeface="Helvetica World"/>
                <a:cs typeface="Helvetica World"/>
                <a:sym typeface="Helvetica World"/>
              </a:rPr>
              <a:t>C.S</a:t>
            </a:r>
          </a:p>
        </p:txBody>
      </p:sp>
      <p:sp>
        <p:nvSpPr>
          <p:cNvPr name="TextBox 52" id="52"/>
          <p:cNvSpPr txBox="true"/>
          <p:nvPr/>
        </p:nvSpPr>
        <p:spPr>
          <a:xfrm rot="0">
            <a:off x="8802098" y="4568961"/>
            <a:ext cx="683805"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Helvetica World"/>
                <a:ea typeface="Helvetica World"/>
                <a:cs typeface="Helvetica World"/>
                <a:sym typeface="Helvetica World"/>
              </a:rPr>
              <a:t>C.S</a:t>
            </a:r>
          </a:p>
        </p:txBody>
      </p:sp>
      <p:sp>
        <p:nvSpPr>
          <p:cNvPr name="TextBox 53" id="53"/>
          <p:cNvSpPr txBox="true"/>
          <p:nvPr/>
        </p:nvSpPr>
        <p:spPr>
          <a:xfrm rot="0">
            <a:off x="8802098" y="5501300"/>
            <a:ext cx="683805"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Helvetica World"/>
                <a:ea typeface="Helvetica World"/>
                <a:cs typeface="Helvetica World"/>
                <a:sym typeface="Helvetica World"/>
              </a:rPr>
              <a:t>C.S</a:t>
            </a:r>
          </a:p>
        </p:txBody>
      </p:sp>
      <p:sp>
        <p:nvSpPr>
          <p:cNvPr name="TextBox 54" id="54"/>
          <p:cNvSpPr txBox="true"/>
          <p:nvPr/>
        </p:nvSpPr>
        <p:spPr>
          <a:xfrm rot="0">
            <a:off x="8802098" y="6433638"/>
            <a:ext cx="683805"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Helvetica World"/>
                <a:ea typeface="Helvetica World"/>
                <a:cs typeface="Helvetica World"/>
                <a:sym typeface="Helvetica World"/>
              </a:rPr>
              <a:t>C.S</a:t>
            </a:r>
          </a:p>
        </p:txBody>
      </p:sp>
      <p:sp>
        <p:nvSpPr>
          <p:cNvPr name="TextBox 55" id="55"/>
          <p:cNvSpPr txBox="true"/>
          <p:nvPr/>
        </p:nvSpPr>
        <p:spPr>
          <a:xfrm rot="0">
            <a:off x="11293578" y="3703163"/>
            <a:ext cx="364772"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TT Rounds Condensed"/>
                <a:ea typeface="TT Rounds Condensed"/>
                <a:cs typeface="TT Rounds Condensed"/>
                <a:sym typeface="TT Rounds Condensed"/>
              </a:rPr>
              <a:t>II</a:t>
            </a:r>
          </a:p>
        </p:txBody>
      </p:sp>
      <p:sp>
        <p:nvSpPr>
          <p:cNvPr name="TextBox 56" id="56"/>
          <p:cNvSpPr txBox="true"/>
          <p:nvPr/>
        </p:nvSpPr>
        <p:spPr>
          <a:xfrm rot="0">
            <a:off x="11293574" y="6433638"/>
            <a:ext cx="364772"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TT Rounds Condensed"/>
                <a:ea typeface="TT Rounds Condensed"/>
                <a:cs typeface="TT Rounds Condensed"/>
                <a:sym typeface="TT Rounds Condensed"/>
              </a:rPr>
              <a:t>II</a:t>
            </a:r>
          </a:p>
        </p:txBody>
      </p:sp>
      <p:sp>
        <p:nvSpPr>
          <p:cNvPr name="TextBox 57" id="57"/>
          <p:cNvSpPr txBox="true"/>
          <p:nvPr/>
        </p:nvSpPr>
        <p:spPr>
          <a:xfrm rot="0">
            <a:off x="11239498" y="5514210"/>
            <a:ext cx="364772"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TT Rounds Condensed"/>
                <a:ea typeface="TT Rounds Condensed"/>
                <a:cs typeface="TT Rounds Condensed"/>
                <a:sym typeface="TT Rounds Condensed"/>
              </a:rPr>
              <a:t>III</a:t>
            </a:r>
          </a:p>
        </p:txBody>
      </p:sp>
      <p:sp>
        <p:nvSpPr>
          <p:cNvPr name="TextBox 58" id="58"/>
          <p:cNvSpPr txBox="true"/>
          <p:nvPr/>
        </p:nvSpPr>
        <p:spPr>
          <a:xfrm rot="0">
            <a:off x="11239498" y="4574858"/>
            <a:ext cx="364772" cy="419100"/>
          </a:xfrm>
          <a:prstGeom prst="rect">
            <a:avLst/>
          </a:prstGeom>
        </p:spPr>
        <p:txBody>
          <a:bodyPr anchor="t" rtlCol="false" tIns="0" lIns="0" bIns="0" rIns="0">
            <a:spAutoFit/>
          </a:bodyPr>
          <a:lstStyle/>
          <a:p>
            <a:pPr algn="l">
              <a:lnSpc>
                <a:spcPts val="3240"/>
              </a:lnSpc>
            </a:pPr>
            <a:r>
              <a:rPr lang="en-US" sz="2700" spc="25">
                <a:solidFill>
                  <a:srgbClr val="FFFFFF"/>
                </a:solidFill>
                <a:latin typeface="TT Rounds Condensed"/>
                <a:ea typeface="TT Rounds Condensed"/>
                <a:cs typeface="TT Rounds Condensed"/>
                <a:sym typeface="TT Rounds Condensed"/>
              </a:rPr>
              <a:t>III</a:t>
            </a:r>
          </a:p>
        </p:txBody>
      </p:sp>
      <p:sp>
        <p:nvSpPr>
          <p:cNvPr name="TextBox 59" id="59"/>
          <p:cNvSpPr txBox="true"/>
          <p:nvPr/>
        </p:nvSpPr>
        <p:spPr>
          <a:xfrm rot="0">
            <a:off x="1030747" y="8307129"/>
            <a:ext cx="12421543" cy="654025"/>
          </a:xfrm>
          <a:prstGeom prst="rect">
            <a:avLst/>
          </a:prstGeom>
        </p:spPr>
        <p:txBody>
          <a:bodyPr anchor="t" rtlCol="false" tIns="0" lIns="0" bIns="0" rIns="0">
            <a:spAutoFit/>
          </a:bodyPr>
          <a:lstStyle/>
          <a:p>
            <a:pPr algn="l">
              <a:lnSpc>
                <a:spcPts val="5426"/>
              </a:lnSpc>
            </a:pPr>
            <a:r>
              <a:rPr lang="en-US" sz="3875">
                <a:solidFill>
                  <a:srgbClr val="FFFFFF"/>
                </a:solidFill>
                <a:latin typeface="Helvetica World"/>
                <a:ea typeface="Helvetica World"/>
                <a:cs typeface="Helvetica World"/>
                <a:sym typeface="Helvetica World"/>
              </a:rPr>
              <a:t>Predictive Maintenance for Smart Factories using NIM</a:t>
            </a:r>
          </a:p>
        </p:txBody>
      </p:sp>
      <p:sp>
        <p:nvSpPr>
          <p:cNvPr name="TextBox 60" id="60"/>
          <p:cNvSpPr txBox="true"/>
          <p:nvPr/>
        </p:nvSpPr>
        <p:spPr>
          <a:xfrm rot="0">
            <a:off x="1026945" y="9018305"/>
            <a:ext cx="16894300" cy="878688"/>
          </a:xfrm>
          <a:prstGeom prst="rect">
            <a:avLst/>
          </a:prstGeom>
        </p:spPr>
        <p:txBody>
          <a:bodyPr anchor="t" rtlCol="false" tIns="0" lIns="0" bIns="0" rIns="0">
            <a:spAutoFit/>
          </a:bodyPr>
          <a:lstStyle/>
          <a:p>
            <a:pPr algn="l">
              <a:lnSpc>
                <a:spcPts val="3543"/>
              </a:lnSpc>
              <a:spcBef>
                <a:spcPct val="0"/>
              </a:spcBef>
            </a:pPr>
            <a:r>
              <a:rPr lang="en-US" sz="2530">
                <a:solidFill>
                  <a:srgbClr val="FFFFFF"/>
                </a:solidFill>
                <a:latin typeface="Helvetica World"/>
                <a:ea typeface="Helvetica World"/>
                <a:cs typeface="Helvetica World"/>
                <a:sym typeface="Helvetica World"/>
              </a:rPr>
              <a:t>Develop a system that predicts potential machine failures based on sensor data, thereby enabling proactive maintenance. </a:t>
            </a:r>
            <a:r>
              <a:rPr lang="en-US" sz="2530">
                <a:solidFill>
                  <a:srgbClr val="FFFFFF"/>
                </a:solidFill>
                <a:latin typeface="Helvetica World"/>
                <a:ea typeface="Helvetica World"/>
                <a:cs typeface="Helvetica World"/>
                <a:sym typeface="Helvetica World"/>
              </a:rPr>
              <a:t>This reduces downtime, optimizes energy usage, and extends machinery lifespan.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141"/>
        </a:solidFill>
      </p:bgPr>
    </p:bg>
    <p:spTree>
      <p:nvGrpSpPr>
        <p:cNvPr id="1" name=""/>
        <p:cNvGrpSpPr/>
        <p:nvPr/>
      </p:nvGrpSpPr>
      <p:grpSpPr>
        <a:xfrm>
          <a:off x="0" y="0"/>
          <a:ext cx="0" cy="0"/>
          <a:chOff x="0" y="0"/>
          <a:chExt cx="0" cy="0"/>
        </a:xfrm>
      </p:grpSpPr>
      <p:grpSp>
        <p:nvGrpSpPr>
          <p:cNvPr name="Group 2" id="2"/>
          <p:cNvGrpSpPr/>
          <p:nvPr/>
        </p:nvGrpSpPr>
        <p:grpSpPr>
          <a:xfrm rot="0">
            <a:off x="300" y="10153650"/>
            <a:ext cx="18287400" cy="133200"/>
            <a:chOff x="0" y="0"/>
            <a:chExt cx="24383200" cy="177600"/>
          </a:xfrm>
        </p:grpSpPr>
        <p:sp>
          <p:nvSpPr>
            <p:cNvPr name="Freeform 3" id="3"/>
            <p:cNvSpPr/>
            <p:nvPr/>
          </p:nvSpPr>
          <p:spPr>
            <a:xfrm flipH="false" flipV="false" rot="0">
              <a:off x="0" y="0"/>
              <a:ext cx="24383237" cy="177546"/>
            </a:xfrm>
            <a:custGeom>
              <a:avLst/>
              <a:gdLst/>
              <a:ahLst/>
              <a:cxnLst/>
              <a:rect r="r" b="b" t="t" l="l"/>
              <a:pathLst>
                <a:path h="177546" w="24383237">
                  <a:moveTo>
                    <a:pt x="0" y="0"/>
                  </a:moveTo>
                  <a:lnTo>
                    <a:pt x="24383237" y="0"/>
                  </a:lnTo>
                  <a:lnTo>
                    <a:pt x="24383237" y="177546"/>
                  </a:lnTo>
                  <a:lnTo>
                    <a:pt x="0" y="177546"/>
                  </a:lnTo>
                  <a:close/>
                </a:path>
              </a:pathLst>
            </a:custGeom>
            <a:solidFill>
              <a:srgbClr val="039BE5"/>
            </a:solidFill>
          </p:spPr>
        </p:sp>
      </p:grpSp>
      <p:sp>
        <p:nvSpPr>
          <p:cNvPr name="TextBox 4" id="4"/>
          <p:cNvSpPr txBox="true"/>
          <p:nvPr/>
        </p:nvSpPr>
        <p:spPr>
          <a:xfrm rot="0">
            <a:off x="545225" y="474750"/>
            <a:ext cx="16553550" cy="3017775"/>
          </a:xfrm>
          <a:prstGeom prst="rect">
            <a:avLst/>
          </a:prstGeom>
        </p:spPr>
        <p:txBody>
          <a:bodyPr anchor="t" rtlCol="false" tIns="0" lIns="0" bIns="0" rIns="0">
            <a:spAutoFit/>
          </a:bodyPr>
          <a:lstStyle/>
          <a:p>
            <a:pPr algn="l">
              <a:lnSpc>
                <a:spcPts val="7200"/>
              </a:lnSpc>
            </a:pPr>
            <a:r>
              <a:rPr lang="en-US" sz="6000">
                <a:solidFill>
                  <a:srgbClr val="0098FF"/>
                </a:solidFill>
                <a:latin typeface="Arial"/>
                <a:ea typeface="Arial"/>
                <a:cs typeface="Arial"/>
                <a:sym typeface="Arial"/>
              </a:rPr>
              <a:t>PROBLEM STATEMENT</a:t>
            </a:r>
          </a:p>
        </p:txBody>
      </p:sp>
      <p:sp>
        <p:nvSpPr>
          <p:cNvPr name="Freeform 5" id="5"/>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3"/>
            <a:stretch>
              <a:fillRect l="0" t="0" r="0" b="0"/>
            </a:stretch>
          </a:blipFill>
        </p:spPr>
      </p:sp>
      <p:grpSp>
        <p:nvGrpSpPr>
          <p:cNvPr name="Group 6" id="6"/>
          <p:cNvGrpSpPr/>
          <p:nvPr/>
        </p:nvGrpSpPr>
        <p:grpSpPr>
          <a:xfrm rot="0">
            <a:off x="545225" y="3267563"/>
            <a:ext cx="5386099" cy="6261208"/>
            <a:chOff x="0" y="0"/>
            <a:chExt cx="1418561" cy="1649043"/>
          </a:xfrm>
        </p:grpSpPr>
        <p:sp>
          <p:nvSpPr>
            <p:cNvPr name="Freeform 7" id="7"/>
            <p:cNvSpPr/>
            <p:nvPr/>
          </p:nvSpPr>
          <p:spPr>
            <a:xfrm flipH="false" flipV="false" rot="0">
              <a:off x="0" y="0"/>
              <a:ext cx="1418561" cy="1649043"/>
            </a:xfrm>
            <a:custGeom>
              <a:avLst/>
              <a:gdLst/>
              <a:ahLst/>
              <a:cxnLst/>
              <a:rect r="r" b="b" t="t" l="l"/>
              <a:pathLst>
                <a:path h="1649043" w="1418561">
                  <a:moveTo>
                    <a:pt x="35935" y="0"/>
                  </a:moveTo>
                  <a:lnTo>
                    <a:pt x="1382626" y="0"/>
                  </a:lnTo>
                  <a:cubicBezTo>
                    <a:pt x="1392157" y="0"/>
                    <a:pt x="1401297" y="3786"/>
                    <a:pt x="1408036" y="10525"/>
                  </a:cubicBezTo>
                  <a:cubicBezTo>
                    <a:pt x="1414775" y="17264"/>
                    <a:pt x="1418561" y="26404"/>
                    <a:pt x="1418561" y="35935"/>
                  </a:cubicBezTo>
                  <a:lnTo>
                    <a:pt x="1418561" y="1613108"/>
                  </a:lnTo>
                  <a:cubicBezTo>
                    <a:pt x="1418561" y="1622638"/>
                    <a:pt x="1414775" y="1631778"/>
                    <a:pt x="1408036" y="1638518"/>
                  </a:cubicBezTo>
                  <a:cubicBezTo>
                    <a:pt x="1401297" y="1645257"/>
                    <a:pt x="1392157" y="1649043"/>
                    <a:pt x="1382626" y="1649043"/>
                  </a:cubicBezTo>
                  <a:lnTo>
                    <a:pt x="35935" y="1649043"/>
                  </a:lnTo>
                  <a:cubicBezTo>
                    <a:pt x="26404" y="1649043"/>
                    <a:pt x="17264" y="1645257"/>
                    <a:pt x="10525" y="1638518"/>
                  </a:cubicBezTo>
                  <a:cubicBezTo>
                    <a:pt x="3786" y="1631778"/>
                    <a:pt x="0" y="1622638"/>
                    <a:pt x="0" y="1613108"/>
                  </a:cubicBezTo>
                  <a:lnTo>
                    <a:pt x="0" y="35935"/>
                  </a:lnTo>
                  <a:cubicBezTo>
                    <a:pt x="0" y="26404"/>
                    <a:pt x="3786" y="17264"/>
                    <a:pt x="10525" y="10525"/>
                  </a:cubicBezTo>
                  <a:cubicBezTo>
                    <a:pt x="17264" y="3786"/>
                    <a:pt x="26404" y="0"/>
                    <a:pt x="35935" y="0"/>
                  </a:cubicBezTo>
                  <a:close/>
                </a:path>
              </a:pathLst>
            </a:custGeom>
            <a:solidFill>
              <a:srgbClr val="D1EDFF"/>
            </a:solidFill>
          </p:spPr>
        </p:sp>
        <p:sp>
          <p:nvSpPr>
            <p:cNvPr name="TextBox 8" id="8"/>
            <p:cNvSpPr txBox="true"/>
            <p:nvPr/>
          </p:nvSpPr>
          <p:spPr>
            <a:xfrm>
              <a:off x="0" y="-9525"/>
              <a:ext cx="1418561" cy="1658568"/>
            </a:xfrm>
            <a:prstGeom prst="rect">
              <a:avLst/>
            </a:prstGeom>
          </p:spPr>
          <p:txBody>
            <a:bodyPr anchor="ctr" rtlCol="false" tIns="50800" lIns="50800" bIns="50800" rIns="50800"/>
            <a:lstStyle/>
            <a:p>
              <a:pPr algn="ctr">
                <a:lnSpc>
                  <a:spcPts val="2520"/>
                </a:lnSpc>
              </a:pPr>
            </a:p>
          </p:txBody>
        </p:sp>
      </p:grpSp>
      <p:sp>
        <p:nvSpPr>
          <p:cNvPr name="TextBox 9" id="9"/>
          <p:cNvSpPr txBox="true"/>
          <p:nvPr/>
        </p:nvSpPr>
        <p:spPr>
          <a:xfrm rot="0">
            <a:off x="544925" y="981075"/>
            <a:ext cx="17743075" cy="2574139"/>
          </a:xfrm>
          <a:prstGeom prst="rect">
            <a:avLst/>
          </a:prstGeom>
        </p:spPr>
        <p:txBody>
          <a:bodyPr anchor="t" rtlCol="false" tIns="0" lIns="0" bIns="0" rIns="0">
            <a:spAutoFit/>
          </a:bodyPr>
          <a:lstStyle/>
          <a:p>
            <a:pPr algn="l">
              <a:lnSpc>
                <a:spcPts val="3963"/>
              </a:lnSpc>
            </a:pPr>
          </a:p>
          <a:p>
            <a:pPr algn="l">
              <a:lnSpc>
                <a:spcPts val="4103"/>
              </a:lnSpc>
            </a:pPr>
            <a:r>
              <a:rPr lang="en-US" sz="2930" b="true">
                <a:solidFill>
                  <a:srgbClr val="FFFFFF"/>
                </a:solidFill>
                <a:latin typeface="Helvetica World Bold"/>
                <a:ea typeface="Helvetica World Bold"/>
                <a:cs typeface="Helvetica World Bold"/>
                <a:sym typeface="Helvetica World Bold"/>
              </a:rPr>
              <a:t>Unplanned machine downtime </a:t>
            </a:r>
            <a:r>
              <a:rPr lang="en-US" sz="2930">
                <a:solidFill>
                  <a:srgbClr val="FFFFFF"/>
                </a:solidFill>
                <a:latin typeface="Helvetica World"/>
                <a:ea typeface="Helvetica World"/>
                <a:cs typeface="Helvetica World"/>
                <a:sym typeface="Helvetica World"/>
              </a:rPr>
              <a:t>is a critical issue affecting multiple manufacturing operations, leading to significant negative impacts.</a:t>
            </a:r>
          </a:p>
          <a:p>
            <a:pPr algn="l">
              <a:lnSpc>
                <a:spcPts val="3963"/>
              </a:lnSpc>
            </a:pPr>
            <a:r>
              <a:rPr lang="en-US" sz="2830" b="true">
                <a:solidFill>
                  <a:srgbClr val="FFFFFF"/>
                </a:solidFill>
                <a:latin typeface="Helvetica World Bold"/>
                <a:ea typeface="Helvetica World Bold"/>
                <a:cs typeface="Helvetica World Bold"/>
                <a:sym typeface="Helvetica World Bold"/>
              </a:rPr>
              <a:t>It can cause: </a:t>
            </a:r>
          </a:p>
          <a:p>
            <a:pPr algn="l">
              <a:lnSpc>
                <a:spcPts val="3963"/>
              </a:lnSpc>
            </a:pPr>
          </a:p>
        </p:txBody>
      </p:sp>
      <p:sp>
        <p:nvSpPr>
          <p:cNvPr name="TextBox 10" id="10"/>
          <p:cNvSpPr txBox="true"/>
          <p:nvPr/>
        </p:nvSpPr>
        <p:spPr>
          <a:xfrm rot="0">
            <a:off x="738594" y="3483000"/>
            <a:ext cx="4999362" cy="5776913"/>
          </a:xfrm>
          <a:prstGeom prst="rect">
            <a:avLst/>
          </a:prstGeom>
        </p:spPr>
        <p:txBody>
          <a:bodyPr anchor="t" rtlCol="false" tIns="0" lIns="0" bIns="0" rIns="0">
            <a:spAutoFit/>
          </a:bodyPr>
          <a:lstStyle/>
          <a:p>
            <a:pPr algn="l">
              <a:lnSpc>
                <a:spcPts val="3240"/>
              </a:lnSpc>
              <a:spcBef>
                <a:spcPct val="0"/>
              </a:spcBef>
            </a:pPr>
            <a:r>
              <a:rPr lang="en-US" b="true" sz="2700" spc="25">
                <a:solidFill>
                  <a:srgbClr val="041141"/>
                </a:solidFill>
                <a:latin typeface="Helvetica World Bold"/>
                <a:ea typeface="Helvetica World Bold"/>
                <a:cs typeface="Helvetica World Bold"/>
                <a:sym typeface="Helvetica World Bold"/>
              </a:rPr>
              <a:t>Disruption in Production:</a:t>
            </a:r>
            <a:r>
              <a:rPr lang="en-US" sz="2700" spc="25">
                <a:solidFill>
                  <a:srgbClr val="041141"/>
                </a:solidFill>
                <a:latin typeface="Helvetica World"/>
                <a:ea typeface="Helvetica World"/>
                <a:cs typeface="Helvetica World"/>
                <a:sym typeface="Helvetica World"/>
              </a:rPr>
              <a:t> When machines fail unexpectedly, the production line halts, causing delays that ripple through the entire supply chain. This leads to missed deadlines, reduced output, and lost opportunities. The downtime may also force companies to rely on alternative, less efficient processes to meet production targets, further straining resources and reducing productivity.</a:t>
            </a:r>
          </a:p>
        </p:txBody>
      </p:sp>
      <p:grpSp>
        <p:nvGrpSpPr>
          <p:cNvPr name="Group 11" id="11"/>
          <p:cNvGrpSpPr/>
          <p:nvPr/>
        </p:nvGrpSpPr>
        <p:grpSpPr>
          <a:xfrm rot="0">
            <a:off x="6450950" y="3307566"/>
            <a:ext cx="5386099" cy="6429260"/>
            <a:chOff x="0" y="0"/>
            <a:chExt cx="1418561" cy="1693303"/>
          </a:xfrm>
        </p:grpSpPr>
        <p:sp>
          <p:nvSpPr>
            <p:cNvPr name="Freeform 12" id="12"/>
            <p:cNvSpPr/>
            <p:nvPr/>
          </p:nvSpPr>
          <p:spPr>
            <a:xfrm flipH="false" flipV="false" rot="0">
              <a:off x="0" y="0"/>
              <a:ext cx="1418561" cy="1693303"/>
            </a:xfrm>
            <a:custGeom>
              <a:avLst/>
              <a:gdLst/>
              <a:ahLst/>
              <a:cxnLst/>
              <a:rect r="r" b="b" t="t" l="l"/>
              <a:pathLst>
                <a:path h="1693303" w="1418561">
                  <a:moveTo>
                    <a:pt x="35935" y="0"/>
                  </a:moveTo>
                  <a:lnTo>
                    <a:pt x="1382626" y="0"/>
                  </a:lnTo>
                  <a:cubicBezTo>
                    <a:pt x="1392157" y="0"/>
                    <a:pt x="1401297" y="3786"/>
                    <a:pt x="1408036" y="10525"/>
                  </a:cubicBezTo>
                  <a:cubicBezTo>
                    <a:pt x="1414775" y="17264"/>
                    <a:pt x="1418561" y="26404"/>
                    <a:pt x="1418561" y="35935"/>
                  </a:cubicBezTo>
                  <a:lnTo>
                    <a:pt x="1418561" y="1657368"/>
                  </a:lnTo>
                  <a:cubicBezTo>
                    <a:pt x="1418561" y="1666899"/>
                    <a:pt x="1414775" y="1676039"/>
                    <a:pt x="1408036" y="1682778"/>
                  </a:cubicBezTo>
                  <a:cubicBezTo>
                    <a:pt x="1401297" y="1689517"/>
                    <a:pt x="1392157" y="1693303"/>
                    <a:pt x="1382626" y="1693303"/>
                  </a:cubicBezTo>
                  <a:lnTo>
                    <a:pt x="35935" y="1693303"/>
                  </a:lnTo>
                  <a:cubicBezTo>
                    <a:pt x="26404" y="1693303"/>
                    <a:pt x="17264" y="1689517"/>
                    <a:pt x="10525" y="1682778"/>
                  </a:cubicBezTo>
                  <a:cubicBezTo>
                    <a:pt x="3786" y="1676039"/>
                    <a:pt x="0" y="1666899"/>
                    <a:pt x="0" y="1657368"/>
                  </a:cubicBezTo>
                  <a:lnTo>
                    <a:pt x="0" y="35935"/>
                  </a:lnTo>
                  <a:cubicBezTo>
                    <a:pt x="0" y="26404"/>
                    <a:pt x="3786" y="17264"/>
                    <a:pt x="10525" y="10525"/>
                  </a:cubicBezTo>
                  <a:cubicBezTo>
                    <a:pt x="17264" y="3786"/>
                    <a:pt x="26404" y="0"/>
                    <a:pt x="35935" y="0"/>
                  </a:cubicBezTo>
                  <a:close/>
                </a:path>
              </a:pathLst>
            </a:custGeom>
            <a:solidFill>
              <a:srgbClr val="D1EDFF"/>
            </a:solidFill>
          </p:spPr>
        </p:sp>
        <p:sp>
          <p:nvSpPr>
            <p:cNvPr name="TextBox 13" id="13"/>
            <p:cNvSpPr txBox="true"/>
            <p:nvPr/>
          </p:nvSpPr>
          <p:spPr>
            <a:xfrm>
              <a:off x="0" y="-9525"/>
              <a:ext cx="1418561" cy="1702828"/>
            </a:xfrm>
            <a:prstGeom prst="rect">
              <a:avLst/>
            </a:prstGeom>
          </p:spPr>
          <p:txBody>
            <a:bodyPr anchor="ctr" rtlCol="false" tIns="50800" lIns="50800" bIns="50800" rIns="50800"/>
            <a:lstStyle/>
            <a:p>
              <a:pPr algn="ctr">
                <a:lnSpc>
                  <a:spcPts val="2520"/>
                </a:lnSpc>
              </a:pPr>
            </a:p>
          </p:txBody>
        </p:sp>
      </p:grpSp>
      <p:grpSp>
        <p:nvGrpSpPr>
          <p:cNvPr name="Group 14" id="14"/>
          <p:cNvGrpSpPr/>
          <p:nvPr/>
        </p:nvGrpSpPr>
        <p:grpSpPr>
          <a:xfrm rot="0">
            <a:off x="12356676" y="3267563"/>
            <a:ext cx="5386099" cy="6261208"/>
            <a:chOff x="0" y="0"/>
            <a:chExt cx="1418561" cy="1649043"/>
          </a:xfrm>
        </p:grpSpPr>
        <p:sp>
          <p:nvSpPr>
            <p:cNvPr name="Freeform 15" id="15"/>
            <p:cNvSpPr/>
            <p:nvPr/>
          </p:nvSpPr>
          <p:spPr>
            <a:xfrm flipH="false" flipV="false" rot="0">
              <a:off x="0" y="0"/>
              <a:ext cx="1418561" cy="1649043"/>
            </a:xfrm>
            <a:custGeom>
              <a:avLst/>
              <a:gdLst/>
              <a:ahLst/>
              <a:cxnLst/>
              <a:rect r="r" b="b" t="t" l="l"/>
              <a:pathLst>
                <a:path h="1649043" w="1418561">
                  <a:moveTo>
                    <a:pt x="35935" y="0"/>
                  </a:moveTo>
                  <a:lnTo>
                    <a:pt x="1382626" y="0"/>
                  </a:lnTo>
                  <a:cubicBezTo>
                    <a:pt x="1392157" y="0"/>
                    <a:pt x="1401297" y="3786"/>
                    <a:pt x="1408036" y="10525"/>
                  </a:cubicBezTo>
                  <a:cubicBezTo>
                    <a:pt x="1414775" y="17264"/>
                    <a:pt x="1418561" y="26404"/>
                    <a:pt x="1418561" y="35935"/>
                  </a:cubicBezTo>
                  <a:lnTo>
                    <a:pt x="1418561" y="1613108"/>
                  </a:lnTo>
                  <a:cubicBezTo>
                    <a:pt x="1418561" y="1622638"/>
                    <a:pt x="1414775" y="1631778"/>
                    <a:pt x="1408036" y="1638518"/>
                  </a:cubicBezTo>
                  <a:cubicBezTo>
                    <a:pt x="1401297" y="1645257"/>
                    <a:pt x="1392157" y="1649043"/>
                    <a:pt x="1382626" y="1649043"/>
                  </a:cubicBezTo>
                  <a:lnTo>
                    <a:pt x="35935" y="1649043"/>
                  </a:lnTo>
                  <a:cubicBezTo>
                    <a:pt x="26404" y="1649043"/>
                    <a:pt x="17264" y="1645257"/>
                    <a:pt x="10525" y="1638518"/>
                  </a:cubicBezTo>
                  <a:cubicBezTo>
                    <a:pt x="3786" y="1631778"/>
                    <a:pt x="0" y="1622638"/>
                    <a:pt x="0" y="1613108"/>
                  </a:cubicBezTo>
                  <a:lnTo>
                    <a:pt x="0" y="35935"/>
                  </a:lnTo>
                  <a:cubicBezTo>
                    <a:pt x="0" y="26404"/>
                    <a:pt x="3786" y="17264"/>
                    <a:pt x="10525" y="10525"/>
                  </a:cubicBezTo>
                  <a:cubicBezTo>
                    <a:pt x="17264" y="3786"/>
                    <a:pt x="26404" y="0"/>
                    <a:pt x="35935" y="0"/>
                  </a:cubicBezTo>
                  <a:close/>
                </a:path>
              </a:pathLst>
            </a:custGeom>
            <a:solidFill>
              <a:srgbClr val="D1EDFF"/>
            </a:solidFill>
          </p:spPr>
        </p:sp>
        <p:sp>
          <p:nvSpPr>
            <p:cNvPr name="TextBox 16" id="16"/>
            <p:cNvSpPr txBox="true"/>
            <p:nvPr/>
          </p:nvSpPr>
          <p:spPr>
            <a:xfrm>
              <a:off x="0" y="-9525"/>
              <a:ext cx="1418561" cy="1658568"/>
            </a:xfrm>
            <a:prstGeom prst="rect">
              <a:avLst/>
            </a:prstGeom>
          </p:spPr>
          <p:txBody>
            <a:bodyPr anchor="ctr" rtlCol="false" tIns="50800" lIns="50800" bIns="50800" rIns="50800"/>
            <a:lstStyle/>
            <a:p>
              <a:pPr algn="ctr">
                <a:lnSpc>
                  <a:spcPts val="2520"/>
                </a:lnSpc>
              </a:pPr>
            </a:p>
          </p:txBody>
        </p:sp>
      </p:grpSp>
      <p:sp>
        <p:nvSpPr>
          <p:cNvPr name="TextBox 17" id="17"/>
          <p:cNvSpPr txBox="true"/>
          <p:nvPr/>
        </p:nvSpPr>
        <p:spPr>
          <a:xfrm rot="0">
            <a:off x="6644319" y="3424189"/>
            <a:ext cx="4999362" cy="6186487"/>
          </a:xfrm>
          <a:prstGeom prst="rect">
            <a:avLst/>
          </a:prstGeom>
        </p:spPr>
        <p:txBody>
          <a:bodyPr anchor="t" rtlCol="false" tIns="0" lIns="0" bIns="0" rIns="0">
            <a:spAutoFit/>
          </a:bodyPr>
          <a:lstStyle/>
          <a:p>
            <a:pPr algn="l">
              <a:lnSpc>
                <a:spcPts val="3240"/>
              </a:lnSpc>
              <a:spcBef>
                <a:spcPct val="0"/>
              </a:spcBef>
            </a:pPr>
            <a:r>
              <a:rPr lang="en-US" b="true" sz="2700" spc="25">
                <a:solidFill>
                  <a:srgbClr val="041141"/>
                </a:solidFill>
                <a:latin typeface="Helvetica World Bold"/>
                <a:ea typeface="Helvetica World Bold"/>
                <a:cs typeface="Helvetica World Bold"/>
                <a:sym typeface="Helvetica World Bold"/>
              </a:rPr>
              <a:t>Increased Operational Costs:</a:t>
            </a:r>
            <a:r>
              <a:rPr lang="en-US" sz="2700" spc="25">
                <a:solidFill>
                  <a:srgbClr val="041141"/>
                </a:solidFill>
                <a:latin typeface="Helvetica World"/>
                <a:ea typeface="Helvetica World"/>
                <a:cs typeface="Helvetica World"/>
                <a:sym typeface="Helvetica World"/>
              </a:rPr>
              <a:t> Unforeseen breakdowns often result in high maintenance and repair costs, as immediate fixes may require emergency services, expedited shipping for replacement parts, or the use of expensive temporary solutions. Additionally, companies may need to compensate for lost production time with overtime labor, increased energy consumption, or the rental of backup equipment, all of which drive up operating expenses.</a:t>
            </a:r>
          </a:p>
        </p:txBody>
      </p:sp>
      <p:sp>
        <p:nvSpPr>
          <p:cNvPr name="TextBox 18" id="18"/>
          <p:cNvSpPr txBox="true"/>
          <p:nvPr/>
        </p:nvSpPr>
        <p:spPr>
          <a:xfrm rot="0">
            <a:off x="12551425" y="3499968"/>
            <a:ext cx="5191350" cy="5810250"/>
          </a:xfrm>
          <a:prstGeom prst="rect">
            <a:avLst/>
          </a:prstGeom>
        </p:spPr>
        <p:txBody>
          <a:bodyPr anchor="t" rtlCol="false" tIns="0" lIns="0" bIns="0" rIns="0">
            <a:spAutoFit/>
          </a:bodyPr>
          <a:lstStyle/>
          <a:p>
            <a:pPr algn="l">
              <a:lnSpc>
                <a:spcPts val="3240"/>
              </a:lnSpc>
              <a:spcBef>
                <a:spcPct val="0"/>
              </a:spcBef>
            </a:pPr>
            <a:r>
              <a:rPr lang="en-US" b="true" sz="2700" spc="25">
                <a:solidFill>
                  <a:srgbClr val="041141"/>
                </a:solidFill>
                <a:latin typeface="Helvetica World Bold"/>
                <a:ea typeface="Helvetica World Bold"/>
                <a:cs typeface="Helvetica World Bold"/>
                <a:sym typeface="Helvetica World Bold"/>
              </a:rPr>
              <a:t>Reduced Efficiency and Performance</a:t>
            </a:r>
            <a:r>
              <a:rPr lang="en-US" sz="2700" spc="25">
                <a:solidFill>
                  <a:srgbClr val="041141"/>
                </a:solidFill>
                <a:latin typeface="Helvetica World"/>
                <a:ea typeface="Helvetica World"/>
                <a:cs typeface="Helvetica World"/>
                <a:sym typeface="Helvetica World"/>
              </a:rPr>
              <a:t>: Frequent and unplanned downtimes disrupt manufacturing operations by reducing throughput and causing suboptimal equipment performance after repairs. These interruptions accelerate wear and tear on machinery, shortening its lifespan and increasing the likelihood of further breakdowns. This cycle of inefficiency negatively impacts long-term productivity.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141"/>
        </a:solidFill>
      </p:bgPr>
    </p:bg>
    <p:spTree>
      <p:nvGrpSpPr>
        <p:cNvPr id="1" name=""/>
        <p:cNvGrpSpPr/>
        <p:nvPr/>
      </p:nvGrpSpPr>
      <p:grpSpPr>
        <a:xfrm>
          <a:off x="0" y="0"/>
          <a:ext cx="0" cy="0"/>
          <a:chOff x="0" y="0"/>
          <a:chExt cx="0" cy="0"/>
        </a:xfrm>
      </p:grpSpPr>
      <p:grpSp>
        <p:nvGrpSpPr>
          <p:cNvPr name="Group 2" id="2"/>
          <p:cNvGrpSpPr/>
          <p:nvPr/>
        </p:nvGrpSpPr>
        <p:grpSpPr>
          <a:xfrm rot="0">
            <a:off x="300" y="10153650"/>
            <a:ext cx="18287400" cy="133200"/>
            <a:chOff x="0" y="0"/>
            <a:chExt cx="24383200" cy="177600"/>
          </a:xfrm>
        </p:grpSpPr>
        <p:sp>
          <p:nvSpPr>
            <p:cNvPr name="Freeform 3" id="3"/>
            <p:cNvSpPr/>
            <p:nvPr/>
          </p:nvSpPr>
          <p:spPr>
            <a:xfrm flipH="false" flipV="false" rot="0">
              <a:off x="0" y="0"/>
              <a:ext cx="24383237" cy="177546"/>
            </a:xfrm>
            <a:custGeom>
              <a:avLst/>
              <a:gdLst/>
              <a:ahLst/>
              <a:cxnLst/>
              <a:rect r="r" b="b" t="t" l="l"/>
              <a:pathLst>
                <a:path h="177546" w="24383237">
                  <a:moveTo>
                    <a:pt x="0" y="0"/>
                  </a:moveTo>
                  <a:lnTo>
                    <a:pt x="24383237" y="0"/>
                  </a:lnTo>
                  <a:lnTo>
                    <a:pt x="24383237" y="177546"/>
                  </a:lnTo>
                  <a:lnTo>
                    <a:pt x="0" y="177546"/>
                  </a:lnTo>
                  <a:close/>
                </a:path>
              </a:pathLst>
            </a:custGeom>
            <a:solidFill>
              <a:srgbClr val="039BE5"/>
            </a:solidFill>
          </p:spPr>
        </p:sp>
      </p:grpSp>
      <p:sp>
        <p:nvSpPr>
          <p:cNvPr name="TextBox 4" id="4"/>
          <p:cNvSpPr txBox="true"/>
          <p:nvPr/>
        </p:nvSpPr>
        <p:spPr>
          <a:xfrm rot="0">
            <a:off x="545225" y="292238"/>
            <a:ext cx="16553550" cy="3017775"/>
          </a:xfrm>
          <a:prstGeom prst="rect">
            <a:avLst/>
          </a:prstGeom>
        </p:spPr>
        <p:txBody>
          <a:bodyPr anchor="t" rtlCol="false" tIns="0" lIns="0" bIns="0" rIns="0">
            <a:spAutoFit/>
          </a:bodyPr>
          <a:lstStyle/>
          <a:p>
            <a:pPr algn="l">
              <a:lnSpc>
                <a:spcPts val="7200"/>
              </a:lnSpc>
            </a:pPr>
            <a:r>
              <a:rPr lang="en-US" sz="6000">
                <a:solidFill>
                  <a:srgbClr val="0098FF"/>
                </a:solidFill>
                <a:latin typeface="Arial"/>
                <a:ea typeface="Arial"/>
                <a:cs typeface="Arial"/>
                <a:sym typeface="Arial"/>
              </a:rPr>
              <a:t>SOLUTION</a:t>
            </a:r>
          </a:p>
        </p:txBody>
      </p:sp>
      <p:sp>
        <p:nvSpPr>
          <p:cNvPr name="Freeform 5" id="5"/>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3"/>
            <a:stretch>
              <a:fillRect l="0" t="0" r="0" b="0"/>
            </a:stretch>
          </a:blipFill>
        </p:spPr>
      </p:sp>
      <p:sp>
        <p:nvSpPr>
          <p:cNvPr name="TextBox 6" id="6"/>
          <p:cNvSpPr txBox="true"/>
          <p:nvPr/>
        </p:nvSpPr>
        <p:spPr>
          <a:xfrm rot="0">
            <a:off x="545225" y="1244000"/>
            <a:ext cx="17377775" cy="3876523"/>
          </a:xfrm>
          <a:prstGeom prst="rect">
            <a:avLst/>
          </a:prstGeom>
        </p:spPr>
        <p:txBody>
          <a:bodyPr anchor="t" rtlCol="false" tIns="0" lIns="0" bIns="0" rIns="0">
            <a:spAutoFit/>
          </a:bodyPr>
          <a:lstStyle/>
          <a:p>
            <a:pPr algn="l">
              <a:lnSpc>
                <a:spcPts val="3683"/>
              </a:lnSpc>
            </a:pPr>
            <a:r>
              <a:rPr lang="en-US" sz="2630">
                <a:solidFill>
                  <a:srgbClr val="FFFFFF"/>
                </a:solidFill>
                <a:latin typeface="Helvetica World"/>
                <a:ea typeface="Helvetica World"/>
                <a:cs typeface="Helvetica World"/>
                <a:sym typeface="Helvetica World"/>
              </a:rPr>
              <a:t> We</a:t>
            </a:r>
            <a:r>
              <a:rPr lang="en-US" sz="2630">
                <a:solidFill>
                  <a:srgbClr val="FFFFFF"/>
                </a:solidFill>
                <a:latin typeface="Helvetica World"/>
                <a:ea typeface="Helvetica World"/>
                <a:cs typeface="Helvetica World"/>
                <a:sym typeface="Helvetica World"/>
              </a:rPr>
              <a:t> propose a </a:t>
            </a:r>
            <a:r>
              <a:rPr lang="en-US" sz="2630" b="true">
                <a:solidFill>
                  <a:srgbClr val="FFFFFF"/>
                </a:solidFill>
                <a:latin typeface="Helvetica World Bold"/>
                <a:ea typeface="Helvetica World Bold"/>
                <a:cs typeface="Helvetica World Bold"/>
                <a:sym typeface="Helvetica World Bold"/>
              </a:rPr>
              <a:t>real-time </a:t>
            </a:r>
            <a:r>
              <a:rPr lang="en-US" sz="2630" b="true">
                <a:solidFill>
                  <a:srgbClr val="FFFFFF"/>
                </a:solidFill>
                <a:latin typeface="Helvetica World Bold"/>
                <a:ea typeface="Helvetica World Bold"/>
                <a:cs typeface="Helvetica World Bold"/>
                <a:sym typeface="Helvetica World Bold"/>
              </a:rPr>
              <a:t>predictive maintenance system</a:t>
            </a:r>
            <a:r>
              <a:rPr lang="en-US" sz="2630">
                <a:solidFill>
                  <a:srgbClr val="FFFFFF"/>
                </a:solidFill>
                <a:latin typeface="Helvetica World"/>
                <a:ea typeface="Helvetica World"/>
                <a:cs typeface="Helvetica World"/>
                <a:sym typeface="Helvetica World"/>
              </a:rPr>
              <a:t> using </a:t>
            </a:r>
            <a:r>
              <a:rPr lang="en-US" sz="2630" b="true">
                <a:solidFill>
                  <a:srgbClr val="FFFFFF"/>
                </a:solidFill>
                <a:latin typeface="Helvetica World Bold"/>
                <a:ea typeface="Helvetica World Bold"/>
                <a:cs typeface="Helvetica World Bold"/>
                <a:sym typeface="Helvetica World Bold"/>
              </a:rPr>
              <a:t>NVIDIA Inference Microservices (NIM)</a:t>
            </a:r>
            <a:r>
              <a:rPr lang="en-US" sz="2630">
                <a:solidFill>
                  <a:srgbClr val="FFFFFF"/>
                </a:solidFill>
                <a:latin typeface="Helvetica World"/>
                <a:ea typeface="Helvetica World"/>
                <a:cs typeface="Helvetica World"/>
                <a:sym typeface="Helvetica World"/>
              </a:rPr>
              <a:t> and </a:t>
            </a:r>
            <a:r>
              <a:rPr lang="en-US" sz="2630" b="true">
                <a:solidFill>
                  <a:srgbClr val="FFFFFF"/>
                </a:solidFill>
                <a:latin typeface="Helvetica World Bold"/>
                <a:ea typeface="Helvetica World Bold"/>
                <a:cs typeface="Helvetica World Bold"/>
                <a:sym typeface="Helvetica World Bold"/>
              </a:rPr>
              <a:t>Generative AI models</a:t>
            </a:r>
            <a:r>
              <a:rPr lang="en-US" sz="2630">
                <a:solidFill>
                  <a:srgbClr val="FFFFFF"/>
                </a:solidFill>
                <a:latin typeface="Helvetica World"/>
                <a:ea typeface="Helvetica World"/>
                <a:cs typeface="Helvetica World"/>
                <a:sym typeface="Helvetica World"/>
              </a:rPr>
              <a:t> to tackle unexpected equipment failures and inefficient maintenance in smart factories.</a:t>
            </a:r>
          </a:p>
          <a:p>
            <a:pPr algn="l" marL="568026" indent="-284013" lvl="1">
              <a:lnSpc>
                <a:spcPts val="3683"/>
              </a:lnSpc>
              <a:buFont typeface="Arial"/>
              <a:buChar char="•"/>
            </a:pPr>
            <a:r>
              <a:rPr lang="en-US" b="true" sz="2630">
                <a:solidFill>
                  <a:srgbClr val="FFFFFF"/>
                </a:solidFill>
                <a:latin typeface="Helvetica World Bold"/>
                <a:ea typeface="Helvetica World Bold"/>
                <a:cs typeface="Helvetica World Bold"/>
                <a:sym typeface="Helvetica World Bold"/>
              </a:rPr>
              <a:t>NVIDIA Inference Microservices (NIM) </a:t>
            </a:r>
            <a:r>
              <a:rPr lang="en-US" sz="2630">
                <a:solidFill>
                  <a:srgbClr val="FFFFFF"/>
                </a:solidFill>
                <a:latin typeface="Helvetica World"/>
                <a:ea typeface="Helvetica World"/>
                <a:cs typeface="Helvetica World"/>
                <a:sym typeface="Helvetica World"/>
              </a:rPr>
              <a:t>enables continuous monitoring of machine health through rapid real-time data analysis.</a:t>
            </a:r>
          </a:p>
          <a:p>
            <a:pPr algn="l" marL="568026" indent="-284013" lvl="1">
              <a:lnSpc>
                <a:spcPts val="3683"/>
              </a:lnSpc>
              <a:buFont typeface="Arial"/>
              <a:buChar char="•"/>
            </a:pPr>
            <a:r>
              <a:rPr lang="en-US" b="true" sz="2630">
                <a:solidFill>
                  <a:srgbClr val="FFFFFF"/>
                </a:solidFill>
                <a:latin typeface="Helvetica World Bold"/>
                <a:ea typeface="Helvetica World Bold"/>
                <a:cs typeface="Helvetica World Bold"/>
                <a:sym typeface="Helvetica World Bold"/>
              </a:rPr>
              <a:t>Generative AI</a:t>
            </a:r>
            <a:r>
              <a:rPr lang="en-US" sz="2630">
                <a:solidFill>
                  <a:srgbClr val="FFFFFF"/>
                </a:solidFill>
                <a:latin typeface="Helvetica World"/>
                <a:ea typeface="Helvetica World"/>
                <a:cs typeface="Helvetica World"/>
                <a:sym typeface="Helvetica World"/>
              </a:rPr>
              <a:t> models predict equipment failures, detect anomalies, and optimize maintenance schedules, enabling proactive interventions and reducing downtime, while improving operational efficiency.</a:t>
            </a:r>
          </a:p>
          <a:p>
            <a:pPr algn="l">
              <a:lnSpc>
                <a:spcPts val="3683"/>
              </a:lnSpc>
            </a:pPr>
          </a:p>
          <a:p>
            <a:pPr algn="l">
              <a:lnSpc>
                <a:spcPts val="3683"/>
              </a:lnSpc>
            </a:pPr>
          </a:p>
        </p:txBody>
      </p:sp>
      <p:grpSp>
        <p:nvGrpSpPr>
          <p:cNvPr name="Group 7" id="7"/>
          <p:cNvGrpSpPr/>
          <p:nvPr/>
        </p:nvGrpSpPr>
        <p:grpSpPr>
          <a:xfrm rot="0">
            <a:off x="6039363" y="4499292"/>
            <a:ext cx="5669827" cy="3261120"/>
            <a:chOff x="0" y="0"/>
            <a:chExt cx="1493288" cy="858896"/>
          </a:xfrm>
        </p:grpSpPr>
        <p:sp>
          <p:nvSpPr>
            <p:cNvPr name="Freeform 8" id="8"/>
            <p:cNvSpPr/>
            <p:nvPr/>
          </p:nvSpPr>
          <p:spPr>
            <a:xfrm flipH="false" flipV="false" rot="0">
              <a:off x="0" y="0"/>
              <a:ext cx="1493288" cy="858896"/>
            </a:xfrm>
            <a:custGeom>
              <a:avLst/>
              <a:gdLst/>
              <a:ahLst/>
              <a:cxnLst/>
              <a:rect r="r" b="b" t="t" l="l"/>
              <a:pathLst>
                <a:path h="858896" w="1493288">
                  <a:moveTo>
                    <a:pt x="34136" y="0"/>
                  </a:moveTo>
                  <a:lnTo>
                    <a:pt x="1459151" y="0"/>
                  </a:lnTo>
                  <a:cubicBezTo>
                    <a:pt x="1468205" y="0"/>
                    <a:pt x="1476887" y="3597"/>
                    <a:pt x="1483289" y="9998"/>
                  </a:cubicBezTo>
                  <a:cubicBezTo>
                    <a:pt x="1489691" y="16400"/>
                    <a:pt x="1493288" y="25083"/>
                    <a:pt x="1493288" y="34136"/>
                  </a:cubicBezTo>
                  <a:lnTo>
                    <a:pt x="1493288" y="824759"/>
                  </a:lnTo>
                  <a:cubicBezTo>
                    <a:pt x="1493288" y="843612"/>
                    <a:pt x="1478004" y="858896"/>
                    <a:pt x="1459151" y="858896"/>
                  </a:cubicBezTo>
                  <a:lnTo>
                    <a:pt x="34136" y="858896"/>
                  </a:lnTo>
                  <a:cubicBezTo>
                    <a:pt x="15283" y="858896"/>
                    <a:pt x="0" y="843612"/>
                    <a:pt x="0" y="824759"/>
                  </a:cubicBezTo>
                  <a:lnTo>
                    <a:pt x="0" y="34136"/>
                  </a:lnTo>
                  <a:cubicBezTo>
                    <a:pt x="0" y="15283"/>
                    <a:pt x="15283" y="0"/>
                    <a:pt x="34136" y="0"/>
                  </a:cubicBezTo>
                  <a:close/>
                </a:path>
              </a:pathLst>
            </a:custGeom>
            <a:solidFill>
              <a:srgbClr val="1F497D"/>
            </a:solidFill>
          </p:spPr>
        </p:sp>
        <p:sp>
          <p:nvSpPr>
            <p:cNvPr name="TextBox 9" id="9"/>
            <p:cNvSpPr txBox="true"/>
            <p:nvPr/>
          </p:nvSpPr>
          <p:spPr>
            <a:xfrm>
              <a:off x="0" y="-47625"/>
              <a:ext cx="1493288" cy="906521"/>
            </a:xfrm>
            <a:prstGeom prst="rect">
              <a:avLst/>
            </a:prstGeom>
          </p:spPr>
          <p:txBody>
            <a:bodyPr anchor="ctr" rtlCol="false" tIns="50800" lIns="50800" bIns="50800" rIns="50800"/>
            <a:lstStyle/>
            <a:p>
              <a:pPr algn="ctr">
                <a:lnSpc>
                  <a:spcPts val="3543"/>
                </a:lnSpc>
              </a:pPr>
            </a:p>
          </p:txBody>
        </p:sp>
      </p:grpSp>
      <p:sp>
        <p:nvSpPr>
          <p:cNvPr name="TextBox 10" id="10"/>
          <p:cNvSpPr txBox="true"/>
          <p:nvPr/>
        </p:nvSpPr>
        <p:spPr>
          <a:xfrm rot="0">
            <a:off x="6153346" y="4451667"/>
            <a:ext cx="6161534" cy="3602838"/>
          </a:xfrm>
          <a:prstGeom prst="rect">
            <a:avLst/>
          </a:prstGeom>
        </p:spPr>
        <p:txBody>
          <a:bodyPr anchor="t" rtlCol="false" tIns="0" lIns="0" bIns="0" rIns="0">
            <a:spAutoFit/>
          </a:bodyPr>
          <a:lstStyle/>
          <a:p>
            <a:pPr algn="l">
              <a:lnSpc>
                <a:spcPts val="3543"/>
              </a:lnSpc>
            </a:pPr>
            <a:r>
              <a:rPr lang="en-US" sz="2530" b="true">
                <a:solidFill>
                  <a:srgbClr val="FFFFFF"/>
                </a:solidFill>
                <a:latin typeface="Helvetica World Bold"/>
                <a:ea typeface="Helvetica World Bold"/>
                <a:cs typeface="Helvetica World Bold"/>
                <a:sym typeface="Helvetica World Bold"/>
              </a:rPr>
              <a:t>Some impact metrics :</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Reduction in Unplanned Downtime</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Maintenance Cost Savings</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Improvement in Machine Lifespan</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Accuracy of Failure Predictions</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Return on Investment (ROI)</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Impact on Safety and Compliance</a:t>
            </a:r>
          </a:p>
          <a:p>
            <a:pPr algn="l">
              <a:lnSpc>
                <a:spcPts val="3543"/>
              </a:lnSpc>
            </a:pPr>
          </a:p>
        </p:txBody>
      </p:sp>
      <p:sp>
        <p:nvSpPr>
          <p:cNvPr name="TextBox 11" id="11"/>
          <p:cNvSpPr txBox="true"/>
          <p:nvPr/>
        </p:nvSpPr>
        <p:spPr>
          <a:xfrm rot="0">
            <a:off x="11761466" y="4448557"/>
            <a:ext cx="6161534" cy="4227448"/>
          </a:xfrm>
          <a:prstGeom prst="rect">
            <a:avLst/>
          </a:prstGeom>
        </p:spPr>
        <p:txBody>
          <a:bodyPr anchor="t" rtlCol="false" tIns="0" lIns="0" bIns="0" rIns="0">
            <a:spAutoFit/>
          </a:bodyPr>
          <a:lstStyle/>
          <a:p>
            <a:pPr algn="r">
              <a:lnSpc>
                <a:spcPts val="4656"/>
              </a:lnSpc>
            </a:pPr>
            <a:r>
              <a:rPr lang="en-US" b="true" sz="2530" i="true" spc="288">
                <a:solidFill>
                  <a:srgbClr val="FFFFFF"/>
                </a:solidFill>
                <a:latin typeface="Helvetica World Bold Italics"/>
                <a:ea typeface="Helvetica World Bold Italics"/>
                <a:cs typeface="Helvetica World Bold Italics"/>
                <a:sym typeface="Helvetica World Bold Italics"/>
              </a:rPr>
              <a:t>Technologies Stacks to be Used</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NVIDIA Inference Microservices (NIM)</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Triton Inference Server</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DeepStream</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TensorRT</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NVIDIA Fleet Command</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NV</a:t>
            </a:r>
            <a:r>
              <a:rPr lang="en-US" sz="2530">
                <a:solidFill>
                  <a:srgbClr val="FFFFFF"/>
                </a:solidFill>
                <a:latin typeface="Helvetica World"/>
                <a:ea typeface="Helvetica World"/>
                <a:cs typeface="Helvetica World"/>
                <a:sym typeface="Helvetica World"/>
              </a:rPr>
              <a:t>IDIA Metropolis</a:t>
            </a:r>
          </a:p>
          <a:p>
            <a:pPr algn="r"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NVIDIA AI Enterprise</a:t>
            </a:r>
          </a:p>
          <a:p>
            <a:pPr algn="r">
              <a:lnSpc>
                <a:spcPts val="3543"/>
              </a:lnSpc>
            </a:pPr>
          </a:p>
        </p:txBody>
      </p:sp>
      <p:sp>
        <p:nvSpPr>
          <p:cNvPr name="Freeform 12" id="12"/>
          <p:cNvSpPr/>
          <p:nvPr/>
        </p:nvSpPr>
        <p:spPr>
          <a:xfrm flipH="false" flipV="false" rot="0">
            <a:off x="12682949" y="8527405"/>
            <a:ext cx="2220353" cy="1374504"/>
          </a:xfrm>
          <a:custGeom>
            <a:avLst/>
            <a:gdLst/>
            <a:ahLst/>
            <a:cxnLst/>
            <a:rect r="r" b="b" t="t" l="l"/>
            <a:pathLst>
              <a:path h="1374504" w="2220353">
                <a:moveTo>
                  <a:pt x="0" y="0"/>
                </a:moveTo>
                <a:lnTo>
                  <a:pt x="2220353" y="0"/>
                </a:lnTo>
                <a:lnTo>
                  <a:pt x="2220353" y="1374504"/>
                </a:lnTo>
                <a:lnTo>
                  <a:pt x="0" y="1374504"/>
                </a:lnTo>
                <a:lnTo>
                  <a:pt x="0" y="0"/>
                </a:lnTo>
                <a:close/>
              </a:path>
            </a:pathLst>
          </a:custGeom>
          <a:blipFill>
            <a:blip r:embed="rId4"/>
            <a:stretch>
              <a:fillRect l="0" t="0" r="0" b="0"/>
            </a:stretch>
          </a:blipFill>
        </p:spPr>
      </p:sp>
      <p:sp>
        <p:nvSpPr>
          <p:cNvPr name="Freeform 13" id="13"/>
          <p:cNvSpPr/>
          <p:nvPr/>
        </p:nvSpPr>
        <p:spPr>
          <a:xfrm flipH="false" flipV="false" rot="0">
            <a:off x="12682949" y="5805291"/>
            <a:ext cx="1686986" cy="943216"/>
          </a:xfrm>
          <a:custGeom>
            <a:avLst/>
            <a:gdLst/>
            <a:ahLst/>
            <a:cxnLst/>
            <a:rect r="r" b="b" t="t" l="l"/>
            <a:pathLst>
              <a:path h="943216" w="1686986">
                <a:moveTo>
                  <a:pt x="0" y="0"/>
                </a:moveTo>
                <a:lnTo>
                  <a:pt x="1686986" y="0"/>
                </a:lnTo>
                <a:lnTo>
                  <a:pt x="1686986" y="943216"/>
                </a:lnTo>
                <a:lnTo>
                  <a:pt x="0" y="943216"/>
                </a:lnTo>
                <a:lnTo>
                  <a:pt x="0" y="0"/>
                </a:lnTo>
                <a:close/>
              </a:path>
            </a:pathLst>
          </a:custGeom>
          <a:blipFill>
            <a:blip r:embed="rId5"/>
            <a:stretch>
              <a:fillRect l="0" t="0" r="0" b="0"/>
            </a:stretch>
          </a:blipFill>
        </p:spPr>
      </p:sp>
      <p:sp>
        <p:nvSpPr>
          <p:cNvPr name="Freeform 14" id="14"/>
          <p:cNvSpPr/>
          <p:nvPr/>
        </p:nvSpPr>
        <p:spPr>
          <a:xfrm flipH="false" flipV="false" rot="0">
            <a:off x="12682949" y="7101709"/>
            <a:ext cx="1617906" cy="1072493"/>
          </a:xfrm>
          <a:custGeom>
            <a:avLst/>
            <a:gdLst/>
            <a:ahLst/>
            <a:cxnLst/>
            <a:rect r="r" b="b" t="t" l="l"/>
            <a:pathLst>
              <a:path h="1072493" w="1617906">
                <a:moveTo>
                  <a:pt x="0" y="0"/>
                </a:moveTo>
                <a:lnTo>
                  <a:pt x="1617906" y="0"/>
                </a:lnTo>
                <a:lnTo>
                  <a:pt x="1617906" y="1072493"/>
                </a:lnTo>
                <a:lnTo>
                  <a:pt x="0" y="1072493"/>
                </a:lnTo>
                <a:lnTo>
                  <a:pt x="0" y="0"/>
                </a:lnTo>
                <a:close/>
              </a:path>
            </a:pathLst>
          </a:custGeom>
          <a:blipFill>
            <a:blip r:embed="rId6"/>
            <a:stretch>
              <a:fillRect l="0" t="0" r="0" b="0"/>
            </a:stretch>
          </a:blipFill>
        </p:spPr>
      </p:sp>
      <p:sp>
        <p:nvSpPr>
          <p:cNvPr name="Freeform 15" id="15"/>
          <p:cNvSpPr/>
          <p:nvPr/>
        </p:nvSpPr>
        <p:spPr>
          <a:xfrm flipH="false" flipV="false" rot="0">
            <a:off x="15269451" y="8603845"/>
            <a:ext cx="2350090" cy="1321926"/>
          </a:xfrm>
          <a:custGeom>
            <a:avLst/>
            <a:gdLst/>
            <a:ahLst/>
            <a:cxnLst/>
            <a:rect r="r" b="b" t="t" l="l"/>
            <a:pathLst>
              <a:path h="1321926" w="2350090">
                <a:moveTo>
                  <a:pt x="0" y="0"/>
                </a:moveTo>
                <a:lnTo>
                  <a:pt x="2350090" y="0"/>
                </a:lnTo>
                <a:lnTo>
                  <a:pt x="2350090" y="1321926"/>
                </a:lnTo>
                <a:lnTo>
                  <a:pt x="0" y="1321926"/>
                </a:lnTo>
                <a:lnTo>
                  <a:pt x="0" y="0"/>
                </a:lnTo>
                <a:close/>
              </a:path>
            </a:pathLst>
          </a:custGeom>
          <a:blipFill>
            <a:blip r:embed="rId7"/>
            <a:stretch>
              <a:fillRect l="0" t="0" r="0" b="0"/>
            </a:stretch>
          </a:blipFill>
        </p:spPr>
      </p:sp>
      <p:grpSp>
        <p:nvGrpSpPr>
          <p:cNvPr name="Group 16" id="16"/>
          <p:cNvGrpSpPr/>
          <p:nvPr/>
        </p:nvGrpSpPr>
        <p:grpSpPr>
          <a:xfrm rot="0">
            <a:off x="324800" y="4651708"/>
            <a:ext cx="5466595" cy="2014658"/>
            <a:chOff x="0" y="0"/>
            <a:chExt cx="1439762" cy="530610"/>
          </a:xfrm>
        </p:grpSpPr>
        <p:sp>
          <p:nvSpPr>
            <p:cNvPr name="Freeform 17" id="17"/>
            <p:cNvSpPr/>
            <p:nvPr/>
          </p:nvSpPr>
          <p:spPr>
            <a:xfrm flipH="false" flipV="false" rot="0">
              <a:off x="0" y="0"/>
              <a:ext cx="1439762" cy="530610"/>
            </a:xfrm>
            <a:custGeom>
              <a:avLst/>
              <a:gdLst/>
              <a:ahLst/>
              <a:cxnLst/>
              <a:rect r="r" b="b" t="t" l="l"/>
              <a:pathLst>
                <a:path h="530610" w="1439762">
                  <a:moveTo>
                    <a:pt x="35406" y="0"/>
                  </a:moveTo>
                  <a:lnTo>
                    <a:pt x="1404356" y="0"/>
                  </a:lnTo>
                  <a:cubicBezTo>
                    <a:pt x="1423910" y="0"/>
                    <a:pt x="1439762" y="15852"/>
                    <a:pt x="1439762" y="35406"/>
                  </a:cubicBezTo>
                  <a:lnTo>
                    <a:pt x="1439762" y="495204"/>
                  </a:lnTo>
                  <a:cubicBezTo>
                    <a:pt x="1439762" y="514758"/>
                    <a:pt x="1423910" y="530610"/>
                    <a:pt x="1404356" y="530610"/>
                  </a:cubicBezTo>
                  <a:lnTo>
                    <a:pt x="35406" y="530610"/>
                  </a:lnTo>
                  <a:cubicBezTo>
                    <a:pt x="26015" y="530610"/>
                    <a:pt x="17010" y="526879"/>
                    <a:pt x="10370" y="520239"/>
                  </a:cubicBezTo>
                  <a:cubicBezTo>
                    <a:pt x="3730" y="513600"/>
                    <a:pt x="0" y="504594"/>
                    <a:pt x="0" y="495204"/>
                  </a:cubicBezTo>
                  <a:lnTo>
                    <a:pt x="0" y="35406"/>
                  </a:lnTo>
                  <a:cubicBezTo>
                    <a:pt x="0" y="15852"/>
                    <a:pt x="15852" y="0"/>
                    <a:pt x="35406" y="0"/>
                  </a:cubicBezTo>
                  <a:close/>
                </a:path>
              </a:pathLst>
            </a:custGeom>
            <a:solidFill>
              <a:srgbClr val="1F497D"/>
            </a:solidFill>
          </p:spPr>
        </p:sp>
        <p:sp>
          <p:nvSpPr>
            <p:cNvPr name="TextBox 18" id="18"/>
            <p:cNvSpPr txBox="true"/>
            <p:nvPr/>
          </p:nvSpPr>
          <p:spPr>
            <a:xfrm>
              <a:off x="0" y="-47625"/>
              <a:ext cx="1439762" cy="578235"/>
            </a:xfrm>
            <a:prstGeom prst="rect">
              <a:avLst/>
            </a:prstGeom>
          </p:spPr>
          <p:txBody>
            <a:bodyPr anchor="ctr" rtlCol="false" tIns="50800" lIns="50800" bIns="50800" rIns="50800"/>
            <a:lstStyle/>
            <a:p>
              <a:pPr algn="ctr">
                <a:lnSpc>
                  <a:spcPts val="3543"/>
                </a:lnSpc>
              </a:pPr>
            </a:p>
          </p:txBody>
        </p:sp>
      </p:grpSp>
      <p:grpSp>
        <p:nvGrpSpPr>
          <p:cNvPr name="Group 19" id="19"/>
          <p:cNvGrpSpPr/>
          <p:nvPr/>
        </p:nvGrpSpPr>
        <p:grpSpPr>
          <a:xfrm rot="0">
            <a:off x="5393851" y="8008062"/>
            <a:ext cx="5564008" cy="1893848"/>
            <a:chOff x="0" y="0"/>
            <a:chExt cx="1465418" cy="498791"/>
          </a:xfrm>
        </p:grpSpPr>
        <p:sp>
          <p:nvSpPr>
            <p:cNvPr name="Freeform 20" id="20"/>
            <p:cNvSpPr/>
            <p:nvPr/>
          </p:nvSpPr>
          <p:spPr>
            <a:xfrm flipH="false" flipV="false" rot="0">
              <a:off x="0" y="0"/>
              <a:ext cx="1465418" cy="498791"/>
            </a:xfrm>
            <a:custGeom>
              <a:avLst/>
              <a:gdLst/>
              <a:ahLst/>
              <a:cxnLst/>
              <a:rect r="r" b="b" t="t" l="l"/>
              <a:pathLst>
                <a:path h="498791" w="1465418">
                  <a:moveTo>
                    <a:pt x="34786" y="0"/>
                  </a:moveTo>
                  <a:lnTo>
                    <a:pt x="1430632" y="0"/>
                  </a:lnTo>
                  <a:cubicBezTo>
                    <a:pt x="1449844" y="0"/>
                    <a:pt x="1465418" y="15574"/>
                    <a:pt x="1465418" y="34786"/>
                  </a:cubicBezTo>
                  <a:lnTo>
                    <a:pt x="1465418" y="464005"/>
                  </a:lnTo>
                  <a:cubicBezTo>
                    <a:pt x="1465418" y="483217"/>
                    <a:pt x="1449844" y="498791"/>
                    <a:pt x="1430632" y="498791"/>
                  </a:cubicBezTo>
                  <a:lnTo>
                    <a:pt x="34786" y="498791"/>
                  </a:lnTo>
                  <a:cubicBezTo>
                    <a:pt x="15574" y="498791"/>
                    <a:pt x="0" y="483217"/>
                    <a:pt x="0" y="464005"/>
                  </a:cubicBezTo>
                  <a:lnTo>
                    <a:pt x="0" y="34786"/>
                  </a:lnTo>
                  <a:cubicBezTo>
                    <a:pt x="0" y="15574"/>
                    <a:pt x="15574" y="0"/>
                    <a:pt x="34786" y="0"/>
                  </a:cubicBezTo>
                  <a:close/>
                </a:path>
              </a:pathLst>
            </a:custGeom>
            <a:solidFill>
              <a:srgbClr val="1F497D"/>
            </a:solidFill>
          </p:spPr>
        </p:sp>
        <p:sp>
          <p:nvSpPr>
            <p:cNvPr name="TextBox 21" id="21"/>
            <p:cNvSpPr txBox="true"/>
            <p:nvPr/>
          </p:nvSpPr>
          <p:spPr>
            <a:xfrm>
              <a:off x="0" y="-47625"/>
              <a:ext cx="1465418" cy="546416"/>
            </a:xfrm>
            <a:prstGeom prst="rect">
              <a:avLst/>
            </a:prstGeom>
          </p:spPr>
          <p:txBody>
            <a:bodyPr anchor="ctr" rtlCol="false" tIns="50800" lIns="50800" bIns="50800" rIns="50800"/>
            <a:lstStyle/>
            <a:p>
              <a:pPr algn="ctr">
                <a:lnSpc>
                  <a:spcPts val="3543"/>
                </a:lnSpc>
              </a:pPr>
            </a:p>
          </p:txBody>
        </p:sp>
      </p:grpSp>
      <p:sp>
        <p:nvSpPr>
          <p:cNvPr name="TextBox 22" id="22"/>
          <p:cNvSpPr txBox="true"/>
          <p:nvPr/>
        </p:nvSpPr>
        <p:spPr>
          <a:xfrm rot="0">
            <a:off x="545225" y="4740919"/>
            <a:ext cx="5166351" cy="2259813"/>
          </a:xfrm>
          <a:prstGeom prst="rect">
            <a:avLst/>
          </a:prstGeom>
        </p:spPr>
        <p:txBody>
          <a:bodyPr anchor="t" rtlCol="false" tIns="0" lIns="0" bIns="0" rIns="0">
            <a:spAutoFit/>
          </a:bodyPr>
          <a:lstStyle/>
          <a:p>
            <a:pPr algn="l">
              <a:lnSpc>
                <a:spcPts val="3543"/>
              </a:lnSpc>
            </a:pPr>
            <a:r>
              <a:rPr lang="en-US" sz="2530" b="true">
                <a:solidFill>
                  <a:srgbClr val="FFFFFF"/>
                </a:solidFill>
                <a:latin typeface="Helvetica World Bold"/>
                <a:ea typeface="Helvetica World Bold"/>
                <a:cs typeface="Helvetica World Bold"/>
                <a:sym typeface="Helvetica World Bold"/>
              </a:rPr>
              <a:t>How It Hel</a:t>
            </a:r>
            <a:r>
              <a:rPr lang="en-US" sz="2530" b="true">
                <a:solidFill>
                  <a:srgbClr val="FFFFFF"/>
                </a:solidFill>
                <a:latin typeface="Helvetica World Bold"/>
                <a:ea typeface="Helvetica World Bold"/>
                <a:cs typeface="Helvetica World Bold"/>
                <a:sym typeface="Helvetica World Bold"/>
              </a:rPr>
              <a:t>ps Solve the Problem:</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P</a:t>
            </a:r>
            <a:r>
              <a:rPr lang="en-US" sz="2530">
                <a:solidFill>
                  <a:srgbClr val="FFFFFF"/>
                </a:solidFill>
                <a:latin typeface="Helvetica World"/>
                <a:ea typeface="Helvetica World"/>
                <a:cs typeface="Helvetica World"/>
                <a:sym typeface="Helvetica World"/>
              </a:rPr>
              <a:t>revents</a:t>
            </a:r>
            <a:r>
              <a:rPr lang="en-US" sz="2530">
                <a:solidFill>
                  <a:srgbClr val="FFFFFF"/>
                </a:solidFill>
                <a:latin typeface="Helvetica World"/>
                <a:ea typeface="Helvetica World"/>
                <a:cs typeface="Helvetica World"/>
                <a:sym typeface="Helvetica World"/>
              </a:rPr>
              <a:t> unpla</a:t>
            </a:r>
            <a:r>
              <a:rPr lang="en-US" sz="2530">
                <a:solidFill>
                  <a:srgbClr val="FFFFFF"/>
                </a:solidFill>
                <a:latin typeface="Helvetica World"/>
                <a:ea typeface="Helvetica World"/>
                <a:cs typeface="Helvetica World"/>
                <a:sym typeface="Helvetica World"/>
              </a:rPr>
              <a:t>nne</a:t>
            </a:r>
            <a:r>
              <a:rPr lang="en-US" sz="2530">
                <a:solidFill>
                  <a:srgbClr val="FFFFFF"/>
                </a:solidFill>
                <a:latin typeface="Helvetica World"/>
                <a:ea typeface="Helvetica World"/>
                <a:cs typeface="Helvetica World"/>
                <a:sym typeface="Helvetica World"/>
              </a:rPr>
              <a:t>d</a:t>
            </a:r>
            <a:r>
              <a:rPr lang="en-US" sz="2530">
                <a:solidFill>
                  <a:srgbClr val="FFFFFF"/>
                </a:solidFill>
                <a:latin typeface="Helvetica World"/>
                <a:ea typeface="Helvetica World"/>
                <a:cs typeface="Helvetica World"/>
                <a:sym typeface="Helvetica World"/>
              </a:rPr>
              <a:t> </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In</a:t>
            </a:r>
            <a:r>
              <a:rPr lang="en-US" sz="2530">
                <a:solidFill>
                  <a:srgbClr val="FFFFFF"/>
                </a:solidFill>
                <a:latin typeface="Helvetica World"/>
                <a:ea typeface="Helvetica World"/>
                <a:cs typeface="Helvetica World"/>
                <a:sym typeface="Helvetica World"/>
              </a:rPr>
              <a:t>c</a:t>
            </a:r>
            <a:r>
              <a:rPr lang="en-US" sz="2530">
                <a:solidFill>
                  <a:srgbClr val="FFFFFF"/>
                </a:solidFill>
                <a:latin typeface="Helvetica World"/>
                <a:ea typeface="Helvetica World"/>
                <a:cs typeface="Helvetica World"/>
                <a:sym typeface="Helvetica World"/>
              </a:rPr>
              <a:t>re</a:t>
            </a:r>
            <a:r>
              <a:rPr lang="en-US" sz="2530">
                <a:solidFill>
                  <a:srgbClr val="FFFFFF"/>
                </a:solidFill>
                <a:latin typeface="Helvetica World"/>
                <a:ea typeface="Helvetica World"/>
                <a:cs typeface="Helvetica World"/>
                <a:sym typeface="Helvetica World"/>
              </a:rPr>
              <a:t>as</a:t>
            </a:r>
            <a:r>
              <a:rPr lang="en-US" sz="2530">
                <a:solidFill>
                  <a:srgbClr val="FFFFFF"/>
                </a:solidFill>
                <a:latin typeface="Helvetica World"/>
                <a:ea typeface="Helvetica World"/>
                <a:cs typeface="Helvetica World"/>
                <a:sym typeface="Helvetica World"/>
              </a:rPr>
              <a:t>e</a:t>
            </a:r>
            <a:r>
              <a:rPr lang="en-US" sz="2530">
                <a:solidFill>
                  <a:srgbClr val="FFFFFF"/>
                </a:solidFill>
                <a:latin typeface="Helvetica World"/>
                <a:ea typeface="Helvetica World"/>
                <a:cs typeface="Helvetica World"/>
                <a:sym typeface="Helvetica World"/>
              </a:rPr>
              <a:t>s</a:t>
            </a:r>
            <a:r>
              <a:rPr lang="en-US" sz="2530">
                <a:solidFill>
                  <a:srgbClr val="FFFFFF"/>
                </a:solidFill>
                <a:latin typeface="Helvetica World"/>
                <a:ea typeface="Helvetica World"/>
                <a:cs typeface="Helvetica World"/>
                <a:sym typeface="Helvetica World"/>
              </a:rPr>
              <a:t> </a:t>
            </a:r>
            <a:r>
              <a:rPr lang="en-US" sz="2530">
                <a:solidFill>
                  <a:srgbClr val="FFFFFF"/>
                </a:solidFill>
                <a:latin typeface="Helvetica World"/>
                <a:ea typeface="Helvetica World"/>
                <a:cs typeface="Helvetica World"/>
                <a:sym typeface="Helvetica World"/>
              </a:rPr>
              <a:t>ma</a:t>
            </a:r>
            <a:r>
              <a:rPr lang="en-US" sz="2530">
                <a:solidFill>
                  <a:srgbClr val="FFFFFF"/>
                </a:solidFill>
                <a:latin typeface="Helvetica World"/>
                <a:ea typeface="Helvetica World"/>
                <a:cs typeface="Helvetica World"/>
                <a:sym typeface="Helvetica World"/>
              </a:rPr>
              <a:t>c</a:t>
            </a:r>
            <a:r>
              <a:rPr lang="en-US" sz="2530">
                <a:solidFill>
                  <a:srgbClr val="FFFFFF"/>
                </a:solidFill>
                <a:latin typeface="Helvetica World"/>
                <a:ea typeface="Helvetica World"/>
                <a:cs typeface="Helvetica World"/>
                <a:sym typeface="Helvetica World"/>
              </a:rPr>
              <a:t>hin</a:t>
            </a:r>
            <a:r>
              <a:rPr lang="en-US" sz="2530">
                <a:solidFill>
                  <a:srgbClr val="FFFFFF"/>
                </a:solidFill>
                <a:latin typeface="Helvetica World"/>
                <a:ea typeface="Helvetica World"/>
                <a:cs typeface="Helvetica World"/>
                <a:sym typeface="Helvetica World"/>
              </a:rPr>
              <a:t>e</a:t>
            </a:r>
            <a:r>
              <a:rPr lang="en-US" sz="2530">
                <a:solidFill>
                  <a:srgbClr val="FFFFFF"/>
                </a:solidFill>
                <a:latin typeface="Helvetica World"/>
                <a:ea typeface="Helvetica World"/>
                <a:cs typeface="Helvetica World"/>
                <a:sym typeface="Helvetica World"/>
              </a:rPr>
              <a:t> l</a:t>
            </a:r>
            <a:r>
              <a:rPr lang="en-US" sz="2530">
                <a:solidFill>
                  <a:srgbClr val="FFFFFF"/>
                </a:solidFill>
                <a:latin typeface="Helvetica World"/>
                <a:ea typeface="Helvetica World"/>
                <a:cs typeface="Helvetica World"/>
                <a:sym typeface="Helvetica World"/>
              </a:rPr>
              <a:t>i</a:t>
            </a:r>
            <a:r>
              <a:rPr lang="en-US" sz="2530">
                <a:solidFill>
                  <a:srgbClr val="FFFFFF"/>
                </a:solidFill>
                <a:latin typeface="Helvetica World"/>
                <a:ea typeface="Helvetica World"/>
                <a:cs typeface="Helvetica World"/>
                <a:sym typeface="Helvetica World"/>
              </a:rPr>
              <a:t>f</a:t>
            </a:r>
            <a:r>
              <a:rPr lang="en-US" sz="2530">
                <a:solidFill>
                  <a:srgbClr val="FFFFFF"/>
                </a:solidFill>
                <a:latin typeface="Helvetica World"/>
                <a:ea typeface="Helvetica World"/>
                <a:cs typeface="Helvetica World"/>
                <a:sym typeface="Helvetica World"/>
              </a:rPr>
              <a:t>es</a:t>
            </a:r>
            <a:r>
              <a:rPr lang="en-US" sz="2530">
                <a:solidFill>
                  <a:srgbClr val="FFFFFF"/>
                </a:solidFill>
                <a:latin typeface="Helvetica World"/>
                <a:ea typeface="Helvetica World"/>
                <a:cs typeface="Helvetica World"/>
                <a:sym typeface="Helvetica World"/>
              </a:rPr>
              <a:t>pan</a:t>
            </a:r>
            <a:r>
              <a:rPr lang="en-US" sz="2530">
                <a:solidFill>
                  <a:srgbClr val="FFFFFF"/>
                </a:solidFill>
                <a:latin typeface="Helvetica World"/>
                <a:ea typeface="Helvetica World"/>
                <a:cs typeface="Helvetica World"/>
                <a:sym typeface="Helvetica World"/>
              </a:rPr>
              <a:t> </a:t>
            </a:r>
          </a:p>
          <a:p>
            <a:pPr algn="l" marL="546437" indent="-273218" lvl="1">
              <a:lnSpc>
                <a:spcPts val="3543"/>
              </a:lnSpc>
              <a:buAutoNum type="arabicPeriod" startAt="1"/>
            </a:pPr>
            <a:r>
              <a:rPr lang="en-US" sz="2530">
                <a:solidFill>
                  <a:srgbClr val="FFFFFF"/>
                </a:solidFill>
                <a:latin typeface="Helvetica World"/>
                <a:ea typeface="Helvetica World"/>
                <a:cs typeface="Helvetica World"/>
                <a:sym typeface="Helvetica World"/>
              </a:rPr>
              <a:t>Op</a:t>
            </a:r>
            <a:r>
              <a:rPr lang="en-US" sz="2530">
                <a:solidFill>
                  <a:srgbClr val="FFFFFF"/>
                </a:solidFill>
                <a:latin typeface="Helvetica World"/>
                <a:ea typeface="Helvetica World"/>
                <a:cs typeface="Helvetica World"/>
                <a:sym typeface="Helvetica World"/>
              </a:rPr>
              <a:t>ti</a:t>
            </a:r>
            <a:r>
              <a:rPr lang="en-US" sz="2530">
                <a:solidFill>
                  <a:srgbClr val="FFFFFF"/>
                </a:solidFill>
                <a:latin typeface="Helvetica World"/>
                <a:ea typeface="Helvetica World"/>
                <a:cs typeface="Helvetica World"/>
                <a:sym typeface="Helvetica World"/>
              </a:rPr>
              <a:t>mizes energy consumption </a:t>
            </a:r>
          </a:p>
          <a:p>
            <a:pPr algn="l">
              <a:lnSpc>
                <a:spcPts val="3543"/>
              </a:lnSpc>
            </a:pPr>
          </a:p>
        </p:txBody>
      </p:sp>
      <p:grpSp>
        <p:nvGrpSpPr>
          <p:cNvPr name="Group 23" id="23"/>
          <p:cNvGrpSpPr/>
          <p:nvPr/>
        </p:nvGrpSpPr>
        <p:grpSpPr>
          <a:xfrm rot="0">
            <a:off x="324800" y="7000733"/>
            <a:ext cx="4929080" cy="2014658"/>
            <a:chOff x="0" y="0"/>
            <a:chExt cx="1298194" cy="530610"/>
          </a:xfrm>
        </p:grpSpPr>
        <p:sp>
          <p:nvSpPr>
            <p:cNvPr name="Freeform 24" id="24"/>
            <p:cNvSpPr/>
            <p:nvPr/>
          </p:nvSpPr>
          <p:spPr>
            <a:xfrm flipH="false" flipV="false" rot="0">
              <a:off x="0" y="0"/>
              <a:ext cx="1298194" cy="530610"/>
            </a:xfrm>
            <a:custGeom>
              <a:avLst/>
              <a:gdLst/>
              <a:ahLst/>
              <a:cxnLst/>
              <a:rect r="r" b="b" t="t" l="l"/>
              <a:pathLst>
                <a:path h="530610" w="1298194">
                  <a:moveTo>
                    <a:pt x="39267" y="0"/>
                  </a:moveTo>
                  <a:lnTo>
                    <a:pt x="1258927" y="0"/>
                  </a:lnTo>
                  <a:cubicBezTo>
                    <a:pt x="1269341" y="0"/>
                    <a:pt x="1279329" y="4137"/>
                    <a:pt x="1286693" y="11501"/>
                  </a:cubicBezTo>
                  <a:cubicBezTo>
                    <a:pt x="1294057" y="18865"/>
                    <a:pt x="1298194" y="28852"/>
                    <a:pt x="1298194" y="39267"/>
                  </a:cubicBezTo>
                  <a:lnTo>
                    <a:pt x="1298194" y="491343"/>
                  </a:lnTo>
                  <a:cubicBezTo>
                    <a:pt x="1298194" y="501757"/>
                    <a:pt x="1294057" y="511745"/>
                    <a:pt x="1286693" y="519109"/>
                  </a:cubicBezTo>
                  <a:cubicBezTo>
                    <a:pt x="1279329" y="526473"/>
                    <a:pt x="1269341" y="530610"/>
                    <a:pt x="1258927" y="530610"/>
                  </a:cubicBezTo>
                  <a:lnTo>
                    <a:pt x="39267" y="530610"/>
                  </a:lnTo>
                  <a:cubicBezTo>
                    <a:pt x="28852" y="530610"/>
                    <a:pt x="18865" y="526473"/>
                    <a:pt x="11501" y="519109"/>
                  </a:cubicBezTo>
                  <a:cubicBezTo>
                    <a:pt x="4137" y="511745"/>
                    <a:pt x="0" y="501757"/>
                    <a:pt x="0" y="491343"/>
                  </a:cubicBezTo>
                  <a:lnTo>
                    <a:pt x="0" y="39267"/>
                  </a:lnTo>
                  <a:cubicBezTo>
                    <a:pt x="0" y="28852"/>
                    <a:pt x="4137" y="18865"/>
                    <a:pt x="11501" y="11501"/>
                  </a:cubicBezTo>
                  <a:cubicBezTo>
                    <a:pt x="18865" y="4137"/>
                    <a:pt x="28852" y="0"/>
                    <a:pt x="39267" y="0"/>
                  </a:cubicBezTo>
                  <a:close/>
                </a:path>
              </a:pathLst>
            </a:custGeom>
            <a:solidFill>
              <a:srgbClr val="1F497D"/>
            </a:solidFill>
          </p:spPr>
        </p:sp>
        <p:sp>
          <p:nvSpPr>
            <p:cNvPr name="TextBox 25" id="25"/>
            <p:cNvSpPr txBox="true"/>
            <p:nvPr/>
          </p:nvSpPr>
          <p:spPr>
            <a:xfrm>
              <a:off x="0" y="-47625"/>
              <a:ext cx="1298194" cy="578235"/>
            </a:xfrm>
            <a:prstGeom prst="rect">
              <a:avLst/>
            </a:prstGeom>
          </p:spPr>
          <p:txBody>
            <a:bodyPr anchor="ctr" rtlCol="false" tIns="50800" lIns="50800" bIns="50800" rIns="50800"/>
            <a:lstStyle/>
            <a:p>
              <a:pPr algn="ctr">
                <a:lnSpc>
                  <a:spcPts val="3543"/>
                </a:lnSpc>
              </a:pPr>
            </a:p>
          </p:txBody>
        </p:sp>
      </p:grpSp>
      <p:sp>
        <p:nvSpPr>
          <p:cNvPr name="TextBox 26" id="26"/>
          <p:cNvSpPr txBox="true"/>
          <p:nvPr/>
        </p:nvSpPr>
        <p:spPr>
          <a:xfrm rot="0">
            <a:off x="5578298" y="7960437"/>
            <a:ext cx="5202362" cy="2259813"/>
          </a:xfrm>
          <a:prstGeom prst="rect">
            <a:avLst/>
          </a:prstGeom>
        </p:spPr>
        <p:txBody>
          <a:bodyPr anchor="t" rtlCol="false" tIns="0" lIns="0" bIns="0" rIns="0">
            <a:spAutoFit/>
          </a:bodyPr>
          <a:lstStyle/>
          <a:p>
            <a:pPr algn="l">
              <a:lnSpc>
                <a:spcPts val="3543"/>
              </a:lnSpc>
            </a:pPr>
            <a:r>
              <a:rPr lang="en-US" sz="2530" b="true">
                <a:solidFill>
                  <a:srgbClr val="FFFFFF"/>
                </a:solidFill>
                <a:latin typeface="Helvetica World Bold"/>
                <a:ea typeface="Helvetica World Bold"/>
                <a:cs typeface="Helvetica World Bold"/>
                <a:sym typeface="Helvetica World Bold"/>
              </a:rPr>
              <a:t>Implementation Ease:</a:t>
            </a:r>
          </a:p>
          <a:p>
            <a:pPr algn="l" marL="546437" indent="-273218" lvl="1">
              <a:lnSpc>
                <a:spcPts val="3543"/>
              </a:lnSpc>
              <a:buFont typeface="Arial"/>
              <a:buChar char="•"/>
            </a:pPr>
            <a:r>
              <a:rPr lang="en-US" sz="2530">
                <a:solidFill>
                  <a:srgbClr val="FFFFFF"/>
                </a:solidFill>
                <a:latin typeface="Helvetica World"/>
                <a:ea typeface="Helvetica World"/>
                <a:cs typeface="Helvetica World"/>
                <a:sym typeface="Helvetica World"/>
              </a:rPr>
              <a:t>Integration with Exi</a:t>
            </a:r>
            <a:r>
              <a:rPr lang="en-US" sz="2530">
                <a:solidFill>
                  <a:srgbClr val="FFFFFF"/>
                </a:solidFill>
                <a:latin typeface="Helvetica World"/>
                <a:ea typeface="Helvetica World"/>
                <a:cs typeface="Helvetica World"/>
                <a:sym typeface="Helvetica World"/>
              </a:rPr>
              <a:t>sting Systems</a:t>
            </a:r>
          </a:p>
          <a:p>
            <a:pPr algn="l" marL="546437" indent="-273218" lvl="1">
              <a:lnSpc>
                <a:spcPts val="3543"/>
              </a:lnSpc>
              <a:buFont typeface="Arial"/>
              <a:buChar char="•"/>
            </a:pPr>
            <a:r>
              <a:rPr lang="en-US" sz="2530">
                <a:solidFill>
                  <a:srgbClr val="FFFFFF"/>
                </a:solidFill>
                <a:latin typeface="Helvetica World"/>
                <a:ea typeface="Helvetica World"/>
                <a:cs typeface="Helvetica World"/>
                <a:sym typeface="Helvetica World"/>
              </a:rPr>
              <a:t>Modular Architecture</a:t>
            </a:r>
          </a:p>
          <a:p>
            <a:pPr algn="l" marL="546437" indent="-273218" lvl="1">
              <a:lnSpc>
                <a:spcPts val="3543"/>
              </a:lnSpc>
              <a:buFont typeface="Arial"/>
              <a:buChar char="•"/>
            </a:pPr>
            <a:r>
              <a:rPr lang="en-US" sz="2530">
                <a:solidFill>
                  <a:srgbClr val="FFFFFF"/>
                </a:solidFill>
                <a:latin typeface="Helvetica World"/>
                <a:ea typeface="Helvetica World"/>
                <a:cs typeface="Helvetica World"/>
                <a:sym typeface="Helvetica World"/>
              </a:rPr>
              <a:t>User-Friendly Tools</a:t>
            </a:r>
          </a:p>
          <a:p>
            <a:pPr algn="l">
              <a:lnSpc>
                <a:spcPts val="3543"/>
              </a:lnSpc>
            </a:pPr>
          </a:p>
        </p:txBody>
      </p:sp>
      <p:sp>
        <p:nvSpPr>
          <p:cNvPr name="TextBox 27" id="27"/>
          <p:cNvSpPr txBox="true"/>
          <p:nvPr/>
        </p:nvSpPr>
        <p:spPr>
          <a:xfrm rot="0">
            <a:off x="431316" y="7061555"/>
            <a:ext cx="5555770" cy="2259813"/>
          </a:xfrm>
          <a:prstGeom prst="rect">
            <a:avLst/>
          </a:prstGeom>
        </p:spPr>
        <p:txBody>
          <a:bodyPr anchor="t" rtlCol="false" tIns="0" lIns="0" bIns="0" rIns="0">
            <a:spAutoFit/>
          </a:bodyPr>
          <a:lstStyle/>
          <a:p>
            <a:pPr algn="l">
              <a:lnSpc>
                <a:spcPts val="3543"/>
              </a:lnSpc>
            </a:pPr>
            <a:r>
              <a:rPr lang="en-US" sz="2530" b="true">
                <a:solidFill>
                  <a:srgbClr val="FFFFFF"/>
                </a:solidFill>
                <a:latin typeface="Helvetica World Bold"/>
                <a:ea typeface="Helvetica World Bold"/>
                <a:cs typeface="Helvetica World Bold"/>
                <a:sym typeface="Helvetica World Bold"/>
              </a:rPr>
              <a:t>Effectiveness and Scalability:</a:t>
            </a:r>
          </a:p>
          <a:p>
            <a:pPr algn="l" marL="546437" indent="-273218" lvl="1">
              <a:lnSpc>
                <a:spcPts val="3543"/>
              </a:lnSpc>
              <a:buFont typeface="Arial"/>
              <a:buChar char="•"/>
            </a:pPr>
            <a:r>
              <a:rPr lang="en-US" sz="2530">
                <a:solidFill>
                  <a:srgbClr val="FFFFFF"/>
                </a:solidFill>
                <a:latin typeface="Helvetica World"/>
                <a:ea typeface="Helvetica World"/>
                <a:cs typeface="Helvetica World"/>
                <a:sym typeface="Helvetica World"/>
              </a:rPr>
              <a:t>High Predictive Accuracy</a:t>
            </a:r>
          </a:p>
          <a:p>
            <a:pPr algn="l" marL="546437" indent="-273218" lvl="1">
              <a:lnSpc>
                <a:spcPts val="3543"/>
              </a:lnSpc>
              <a:buFont typeface="Arial"/>
              <a:buChar char="•"/>
            </a:pPr>
            <a:r>
              <a:rPr lang="en-US" sz="2530">
                <a:solidFill>
                  <a:srgbClr val="FFFFFF"/>
                </a:solidFill>
                <a:latin typeface="Helvetica World"/>
                <a:ea typeface="Helvetica World"/>
                <a:cs typeface="Helvetica World"/>
                <a:sym typeface="Helvetica World"/>
              </a:rPr>
              <a:t>Scalable Architecture</a:t>
            </a:r>
          </a:p>
          <a:p>
            <a:pPr algn="l" marL="546437" indent="-273218" lvl="1">
              <a:lnSpc>
                <a:spcPts val="3543"/>
              </a:lnSpc>
              <a:buFont typeface="Arial"/>
              <a:buChar char="•"/>
            </a:pPr>
            <a:r>
              <a:rPr lang="en-US" sz="2530">
                <a:solidFill>
                  <a:srgbClr val="FFFFFF"/>
                </a:solidFill>
                <a:latin typeface="Helvetica World"/>
                <a:ea typeface="Helvetica World"/>
                <a:cs typeface="Helvetica World"/>
                <a:sym typeface="Helvetica World"/>
              </a:rPr>
              <a:t>Adaptability</a:t>
            </a:r>
          </a:p>
          <a:p>
            <a:pPr algn="l">
              <a:lnSpc>
                <a:spcPts val="354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141"/>
        </a:solidFill>
      </p:bgPr>
    </p:bg>
    <p:spTree>
      <p:nvGrpSpPr>
        <p:cNvPr id="1" name=""/>
        <p:cNvGrpSpPr/>
        <p:nvPr/>
      </p:nvGrpSpPr>
      <p:grpSpPr>
        <a:xfrm>
          <a:off x="0" y="0"/>
          <a:ext cx="0" cy="0"/>
          <a:chOff x="0" y="0"/>
          <a:chExt cx="0" cy="0"/>
        </a:xfrm>
      </p:grpSpPr>
      <p:sp>
        <p:nvSpPr>
          <p:cNvPr name="TextBox 2" id="2"/>
          <p:cNvSpPr txBox="true"/>
          <p:nvPr/>
        </p:nvSpPr>
        <p:spPr>
          <a:xfrm rot="0">
            <a:off x="6149443" y="243500"/>
            <a:ext cx="8430150" cy="1892250"/>
          </a:xfrm>
          <a:prstGeom prst="rect">
            <a:avLst/>
          </a:prstGeom>
        </p:spPr>
        <p:txBody>
          <a:bodyPr anchor="t" rtlCol="false" tIns="0" lIns="0" bIns="0" rIns="0">
            <a:spAutoFit/>
          </a:bodyPr>
          <a:lstStyle/>
          <a:p>
            <a:pPr algn="l">
              <a:lnSpc>
                <a:spcPts val="6719"/>
              </a:lnSpc>
            </a:pPr>
            <a:r>
              <a:rPr lang="en-US" sz="5599">
                <a:solidFill>
                  <a:srgbClr val="0098FF"/>
                </a:solidFill>
                <a:latin typeface="Arial"/>
                <a:ea typeface="Arial"/>
                <a:cs typeface="Arial"/>
                <a:sym typeface="Arial"/>
              </a:rPr>
              <a:t>METHODOLOGY</a:t>
            </a:r>
          </a:p>
        </p:txBody>
      </p:sp>
      <p:sp>
        <p:nvSpPr>
          <p:cNvPr name="Freeform 3" id="3"/>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3"/>
            <a:stretch>
              <a:fillRect l="0" t="0" r="0" b="0"/>
            </a:stretch>
          </a:blipFill>
        </p:spPr>
      </p:sp>
      <p:sp>
        <p:nvSpPr>
          <p:cNvPr name="Freeform 4" id="4"/>
          <p:cNvSpPr/>
          <p:nvPr/>
        </p:nvSpPr>
        <p:spPr>
          <a:xfrm flipH="false" flipV="false" rot="0">
            <a:off x="10899074" y="2041671"/>
            <a:ext cx="7023926" cy="7023926"/>
          </a:xfrm>
          <a:custGeom>
            <a:avLst/>
            <a:gdLst/>
            <a:ahLst/>
            <a:cxnLst/>
            <a:rect r="r" b="b" t="t" l="l"/>
            <a:pathLst>
              <a:path h="7023926" w="7023926">
                <a:moveTo>
                  <a:pt x="0" y="0"/>
                </a:moveTo>
                <a:lnTo>
                  <a:pt x="7023926" y="0"/>
                </a:lnTo>
                <a:lnTo>
                  <a:pt x="7023926" y="7023926"/>
                </a:lnTo>
                <a:lnTo>
                  <a:pt x="0" y="7023926"/>
                </a:lnTo>
                <a:lnTo>
                  <a:pt x="0" y="0"/>
                </a:lnTo>
                <a:close/>
              </a:path>
            </a:pathLst>
          </a:custGeom>
          <a:blipFill>
            <a:blip r:embed="rId4"/>
            <a:stretch>
              <a:fillRect l="0" t="0" r="0" b="0"/>
            </a:stretch>
          </a:blipFill>
        </p:spPr>
      </p:sp>
      <p:sp>
        <p:nvSpPr>
          <p:cNvPr name="TextBox 5" id="5"/>
          <p:cNvSpPr txBox="true"/>
          <p:nvPr/>
        </p:nvSpPr>
        <p:spPr>
          <a:xfrm rot="0">
            <a:off x="338470" y="971550"/>
            <a:ext cx="10560604" cy="9107018"/>
          </a:xfrm>
          <a:prstGeom prst="rect">
            <a:avLst/>
          </a:prstGeom>
        </p:spPr>
        <p:txBody>
          <a:bodyPr anchor="t" rtlCol="false" tIns="0" lIns="0" bIns="0" rIns="0">
            <a:spAutoFit/>
          </a:bodyPr>
          <a:lstStyle/>
          <a:p>
            <a:pPr algn="l">
              <a:lnSpc>
                <a:spcPts val="3683"/>
              </a:lnSpc>
            </a:pPr>
            <a:r>
              <a:rPr lang="en-US" sz="2630">
                <a:solidFill>
                  <a:srgbClr val="FFFFFF"/>
                </a:solidFill>
                <a:latin typeface="Helvetica World"/>
                <a:ea typeface="Helvetica World"/>
                <a:cs typeface="Helvetica World"/>
                <a:sym typeface="Helvetica World"/>
              </a:rPr>
              <a:t>1.⁠ ⁠</a:t>
            </a:r>
            <a:r>
              <a:rPr lang="en-US" sz="2630" b="true">
                <a:solidFill>
                  <a:srgbClr val="FFFFFF"/>
                </a:solidFill>
                <a:latin typeface="Helvetica World Bold"/>
                <a:ea typeface="Helvetica World Bold"/>
                <a:cs typeface="Helvetica World Bold"/>
                <a:sym typeface="Helvetica World Bold"/>
              </a:rPr>
              <a:t>Data Collection</a:t>
            </a:r>
          </a:p>
          <a:p>
            <a:pPr algn="l">
              <a:lnSpc>
                <a:spcPts val="3683"/>
              </a:lnSpc>
            </a:pPr>
            <a:r>
              <a:rPr lang="en-US" sz="2630">
                <a:solidFill>
                  <a:srgbClr val="FFFFFF"/>
                </a:solidFill>
                <a:latin typeface="Helvetica World"/>
                <a:ea typeface="Helvetica World"/>
                <a:cs typeface="Helvetica World"/>
                <a:sym typeface="Helvetica World"/>
              </a:rPr>
              <a:t>   - Gather operational data from machinery sensors (e.g., temperature, speed, torque).</a:t>
            </a:r>
          </a:p>
          <a:p>
            <a:pPr algn="l">
              <a:lnSpc>
                <a:spcPts val="3683"/>
              </a:lnSpc>
            </a:pPr>
            <a:r>
              <a:rPr lang="en-US" sz="2630">
                <a:solidFill>
                  <a:srgbClr val="FFFFFF"/>
                </a:solidFill>
                <a:latin typeface="Helvetica World"/>
                <a:ea typeface="Helvetica World"/>
                <a:cs typeface="Helvetica World"/>
                <a:sym typeface="Helvetica World"/>
              </a:rPr>
              <a:t>2.⁠ ⁠</a:t>
            </a:r>
            <a:r>
              <a:rPr lang="en-US" sz="2630" b="true">
                <a:solidFill>
                  <a:srgbClr val="FFFFFF"/>
                </a:solidFill>
                <a:latin typeface="Helvetica World Bold"/>
                <a:ea typeface="Helvetica World Bold"/>
                <a:cs typeface="Helvetica World Bold"/>
                <a:sym typeface="Helvetica World Bold"/>
              </a:rPr>
              <a:t>Data Preprocessing</a:t>
            </a:r>
          </a:p>
          <a:p>
            <a:pPr algn="l">
              <a:lnSpc>
                <a:spcPts val="3683"/>
              </a:lnSpc>
            </a:pPr>
            <a:r>
              <a:rPr lang="en-US" sz="2630">
                <a:solidFill>
                  <a:srgbClr val="FFFFFF"/>
                </a:solidFill>
                <a:latin typeface="Helvetica World"/>
                <a:ea typeface="Helvetica World"/>
                <a:cs typeface="Helvetica World"/>
                <a:sym typeface="Helvetica World"/>
              </a:rPr>
              <a:t>   - Clean and preprocess data for consistency.</a:t>
            </a:r>
          </a:p>
          <a:p>
            <a:pPr algn="l">
              <a:lnSpc>
                <a:spcPts val="3683"/>
              </a:lnSpc>
            </a:pPr>
            <a:r>
              <a:rPr lang="en-US" sz="2630">
                <a:solidFill>
                  <a:srgbClr val="FFFFFF"/>
                </a:solidFill>
                <a:latin typeface="Helvetica World"/>
                <a:ea typeface="Helvetica World"/>
                <a:cs typeface="Helvetica World"/>
                <a:sym typeface="Helvetica World"/>
              </a:rPr>
              <a:t>   - Encode categorical variables (e.g., type and failure).</a:t>
            </a:r>
          </a:p>
          <a:p>
            <a:pPr algn="l">
              <a:lnSpc>
                <a:spcPts val="3683"/>
              </a:lnSpc>
            </a:pPr>
            <a:r>
              <a:rPr lang="en-US" sz="2630">
                <a:solidFill>
                  <a:srgbClr val="FFFFFF"/>
                </a:solidFill>
                <a:latin typeface="Helvetica World"/>
                <a:ea typeface="Helvetica World"/>
                <a:cs typeface="Helvetica World"/>
                <a:sym typeface="Helvetica World"/>
              </a:rPr>
              <a:t>3.⁠ ⁠</a:t>
            </a:r>
            <a:r>
              <a:rPr lang="en-US" sz="2630" b="true">
                <a:solidFill>
                  <a:srgbClr val="FFFFFF"/>
                </a:solidFill>
                <a:latin typeface="Helvetica World Bold"/>
                <a:ea typeface="Helvetica World Bold"/>
                <a:cs typeface="Helvetica World Bold"/>
                <a:sym typeface="Helvetica World Bold"/>
              </a:rPr>
              <a:t>Model Development</a:t>
            </a:r>
          </a:p>
          <a:p>
            <a:pPr algn="l">
              <a:lnSpc>
                <a:spcPts val="3683"/>
              </a:lnSpc>
            </a:pPr>
            <a:r>
              <a:rPr lang="en-US" sz="2630">
                <a:solidFill>
                  <a:srgbClr val="FFFFFF"/>
                </a:solidFill>
                <a:latin typeface="Helvetica World"/>
                <a:ea typeface="Helvetica World"/>
                <a:cs typeface="Helvetica World"/>
                <a:sym typeface="Helvetica World"/>
              </a:rPr>
              <a:t>   - Select machine learning algorithms (selected algorithm - decision tree).</a:t>
            </a:r>
          </a:p>
          <a:p>
            <a:pPr algn="l">
              <a:lnSpc>
                <a:spcPts val="3683"/>
              </a:lnSpc>
            </a:pPr>
            <a:r>
              <a:rPr lang="en-US" sz="2630">
                <a:solidFill>
                  <a:srgbClr val="FFFFFF"/>
                </a:solidFill>
                <a:latin typeface="Helvetica World"/>
                <a:ea typeface="Helvetica World"/>
                <a:cs typeface="Helvetica World"/>
                <a:sym typeface="Helvetica World"/>
              </a:rPr>
              <a:t>   - Train and evaluate models using metrics like accuracy and F1 score.</a:t>
            </a:r>
          </a:p>
          <a:p>
            <a:pPr algn="l">
              <a:lnSpc>
                <a:spcPts val="3683"/>
              </a:lnSpc>
            </a:pPr>
            <a:r>
              <a:rPr lang="en-US" sz="2630">
                <a:solidFill>
                  <a:srgbClr val="FFFFFF"/>
                </a:solidFill>
                <a:latin typeface="Helvetica World"/>
                <a:ea typeface="Helvetica World"/>
                <a:cs typeface="Helvetica World"/>
                <a:sym typeface="Helvetica World"/>
              </a:rPr>
              <a:t>4.⁠ ⁠</a:t>
            </a:r>
            <a:r>
              <a:rPr lang="en-US" sz="2630" b="true">
                <a:solidFill>
                  <a:srgbClr val="FFFFFF"/>
                </a:solidFill>
                <a:latin typeface="Helvetica World Bold"/>
                <a:ea typeface="Helvetica World Bold"/>
                <a:cs typeface="Helvetica World Bold"/>
                <a:sym typeface="Helvetica World Bold"/>
              </a:rPr>
              <a:t>Integration with NVIDIA Inference Microservices</a:t>
            </a:r>
          </a:p>
          <a:p>
            <a:pPr algn="l">
              <a:lnSpc>
                <a:spcPts val="3683"/>
              </a:lnSpc>
            </a:pPr>
            <a:r>
              <a:rPr lang="en-US" sz="2630">
                <a:solidFill>
                  <a:srgbClr val="FFFFFF"/>
                </a:solidFill>
                <a:latin typeface="Helvetica World"/>
                <a:ea typeface="Helvetica World"/>
                <a:cs typeface="Helvetica World"/>
                <a:sym typeface="Helvetica World"/>
              </a:rPr>
              <a:t>   - Deploy trained models using NIM for real-time predictions.</a:t>
            </a:r>
          </a:p>
          <a:p>
            <a:pPr algn="l">
              <a:lnSpc>
                <a:spcPts val="3683"/>
              </a:lnSpc>
            </a:pPr>
            <a:r>
              <a:rPr lang="en-US" sz="2630">
                <a:solidFill>
                  <a:srgbClr val="FFFFFF"/>
                </a:solidFill>
                <a:latin typeface="Helvetica World"/>
                <a:ea typeface="Helvetica World"/>
                <a:cs typeface="Helvetica World"/>
                <a:sym typeface="Helvetica World"/>
              </a:rPr>
              <a:t>5.⁠ </a:t>
            </a:r>
            <a:r>
              <a:rPr lang="en-US" sz="2630" b="true">
                <a:solidFill>
                  <a:srgbClr val="FFFFFF"/>
                </a:solidFill>
                <a:latin typeface="Helvetica World Bold"/>
                <a:ea typeface="Helvetica World Bold"/>
                <a:cs typeface="Helvetica World Bold"/>
                <a:sym typeface="Helvetica World Bold"/>
              </a:rPr>
              <a:t>⁠Flask Backend Development</a:t>
            </a:r>
          </a:p>
          <a:p>
            <a:pPr algn="l">
              <a:lnSpc>
                <a:spcPts val="3683"/>
              </a:lnSpc>
            </a:pPr>
            <a:r>
              <a:rPr lang="en-US" sz="2630">
                <a:solidFill>
                  <a:srgbClr val="FFFFFF"/>
                </a:solidFill>
                <a:latin typeface="Helvetica World"/>
                <a:ea typeface="Helvetica World"/>
                <a:cs typeface="Helvetica World"/>
                <a:sym typeface="Helvetica World"/>
              </a:rPr>
              <a:t>   - Create RESTful API endpoints for input data and predictions.</a:t>
            </a:r>
          </a:p>
          <a:p>
            <a:pPr algn="l">
              <a:lnSpc>
                <a:spcPts val="3683"/>
              </a:lnSpc>
            </a:pPr>
            <a:r>
              <a:rPr lang="en-US" sz="2630">
                <a:solidFill>
                  <a:srgbClr val="FFFFFF"/>
                </a:solidFill>
                <a:latin typeface="Helvetica World"/>
                <a:ea typeface="Helvetica World"/>
                <a:cs typeface="Helvetica World"/>
                <a:sym typeface="Helvetica World"/>
              </a:rPr>
              <a:t>6.⁠ ⁠</a:t>
            </a:r>
            <a:r>
              <a:rPr lang="en-US" sz="2630" b="true">
                <a:solidFill>
                  <a:srgbClr val="FFFFFF"/>
                </a:solidFill>
                <a:latin typeface="Helvetica World Bold"/>
                <a:ea typeface="Helvetica World Bold"/>
                <a:cs typeface="Helvetica World Bold"/>
                <a:sym typeface="Helvetica World Bold"/>
              </a:rPr>
              <a:t>Chatbot Implementation</a:t>
            </a:r>
          </a:p>
          <a:p>
            <a:pPr algn="l">
              <a:lnSpc>
                <a:spcPts val="3683"/>
              </a:lnSpc>
            </a:pPr>
            <a:r>
              <a:rPr lang="en-US" sz="2630">
                <a:solidFill>
                  <a:srgbClr val="FFFFFF"/>
                </a:solidFill>
                <a:latin typeface="Helvetica World"/>
                <a:ea typeface="Helvetica World"/>
                <a:cs typeface="Helvetica World"/>
                <a:sym typeface="Helvetica World"/>
              </a:rPr>
              <a:t>   -Develop a chatbot for user interaction using llama-3.1-405b-instruct</a:t>
            </a:r>
          </a:p>
          <a:p>
            <a:pPr algn="l">
              <a:lnSpc>
                <a:spcPts val="3683"/>
              </a:lnSpc>
            </a:pPr>
            <a:r>
              <a:rPr lang="en-US" sz="2630">
                <a:solidFill>
                  <a:srgbClr val="FFFFFF"/>
                </a:solidFill>
                <a:latin typeface="Helvetica World"/>
                <a:ea typeface="Helvetica World"/>
                <a:cs typeface="Helvetica World"/>
                <a:sym typeface="Helvetica World"/>
              </a:rPr>
              <a:t>7.⁠ ⁠</a:t>
            </a:r>
            <a:r>
              <a:rPr lang="en-US" sz="2630" b="true">
                <a:solidFill>
                  <a:srgbClr val="FFFFFF"/>
                </a:solidFill>
                <a:latin typeface="Helvetica World Bold"/>
                <a:ea typeface="Helvetica World Bold"/>
                <a:cs typeface="Helvetica World Bold"/>
                <a:sym typeface="Helvetica World Bold"/>
              </a:rPr>
              <a:t>Testing and Validation</a:t>
            </a:r>
          </a:p>
          <a:p>
            <a:pPr algn="l">
              <a:lnSpc>
                <a:spcPts val="3683"/>
              </a:lnSpc>
            </a:pPr>
            <a:r>
              <a:rPr lang="en-US" sz="2630">
                <a:solidFill>
                  <a:srgbClr val="FFFFFF"/>
                </a:solidFill>
                <a:latin typeface="Helvetica World"/>
                <a:ea typeface="Helvetica World"/>
                <a:cs typeface="Helvetica World"/>
                <a:sym typeface="Helvetica World"/>
              </a:rPr>
              <a:t>   - Perform unit and integration testing to ensure system reliability.</a:t>
            </a:r>
          </a:p>
          <a:p>
            <a:pPr algn="l">
              <a:lnSpc>
                <a:spcPts val="354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141"/>
        </a:solidFill>
      </p:bgPr>
    </p:bg>
    <p:spTree>
      <p:nvGrpSpPr>
        <p:cNvPr id="1" name=""/>
        <p:cNvGrpSpPr/>
        <p:nvPr/>
      </p:nvGrpSpPr>
      <p:grpSpPr>
        <a:xfrm>
          <a:off x="0" y="0"/>
          <a:ext cx="0" cy="0"/>
          <a:chOff x="0" y="0"/>
          <a:chExt cx="0" cy="0"/>
        </a:xfrm>
      </p:grpSpPr>
      <p:grpSp>
        <p:nvGrpSpPr>
          <p:cNvPr name="Group 2" id="2"/>
          <p:cNvGrpSpPr/>
          <p:nvPr/>
        </p:nvGrpSpPr>
        <p:grpSpPr>
          <a:xfrm rot="0">
            <a:off x="300" y="10153650"/>
            <a:ext cx="18287400" cy="133200"/>
            <a:chOff x="0" y="0"/>
            <a:chExt cx="24383200" cy="177600"/>
          </a:xfrm>
        </p:grpSpPr>
        <p:sp>
          <p:nvSpPr>
            <p:cNvPr name="Freeform 3" id="3"/>
            <p:cNvSpPr/>
            <p:nvPr/>
          </p:nvSpPr>
          <p:spPr>
            <a:xfrm flipH="false" flipV="false" rot="0">
              <a:off x="0" y="0"/>
              <a:ext cx="24383237" cy="177546"/>
            </a:xfrm>
            <a:custGeom>
              <a:avLst/>
              <a:gdLst/>
              <a:ahLst/>
              <a:cxnLst/>
              <a:rect r="r" b="b" t="t" l="l"/>
              <a:pathLst>
                <a:path h="177546" w="24383237">
                  <a:moveTo>
                    <a:pt x="0" y="0"/>
                  </a:moveTo>
                  <a:lnTo>
                    <a:pt x="24383237" y="0"/>
                  </a:lnTo>
                  <a:lnTo>
                    <a:pt x="24383237" y="177546"/>
                  </a:lnTo>
                  <a:lnTo>
                    <a:pt x="0" y="177546"/>
                  </a:lnTo>
                  <a:close/>
                </a:path>
              </a:pathLst>
            </a:custGeom>
            <a:solidFill>
              <a:srgbClr val="039BE5"/>
            </a:solidFill>
          </p:spPr>
        </p:sp>
      </p:grpSp>
      <p:sp>
        <p:nvSpPr>
          <p:cNvPr name="TextBox 4" id="4"/>
          <p:cNvSpPr txBox="true"/>
          <p:nvPr/>
        </p:nvSpPr>
        <p:spPr>
          <a:xfrm rot="0">
            <a:off x="545225" y="474750"/>
            <a:ext cx="16553550" cy="3017775"/>
          </a:xfrm>
          <a:prstGeom prst="rect">
            <a:avLst/>
          </a:prstGeom>
        </p:spPr>
        <p:txBody>
          <a:bodyPr anchor="t" rtlCol="false" tIns="0" lIns="0" bIns="0" rIns="0">
            <a:spAutoFit/>
          </a:bodyPr>
          <a:lstStyle/>
          <a:p>
            <a:pPr algn="ctr">
              <a:lnSpc>
                <a:spcPts val="7200"/>
              </a:lnSpc>
            </a:pPr>
            <a:r>
              <a:rPr lang="en-US" sz="6000">
                <a:solidFill>
                  <a:srgbClr val="FFFFFF"/>
                </a:solidFill>
                <a:latin typeface="Arial"/>
                <a:ea typeface="Arial"/>
                <a:cs typeface="Arial"/>
                <a:sym typeface="Arial"/>
              </a:rPr>
              <a:t>WORKING PROTOTYPE</a:t>
            </a:r>
          </a:p>
        </p:txBody>
      </p:sp>
      <p:sp>
        <p:nvSpPr>
          <p:cNvPr name="Freeform 5" id="5"/>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141"/>
        </a:solidFill>
      </p:bgPr>
    </p:bg>
    <p:spTree>
      <p:nvGrpSpPr>
        <p:cNvPr id="1" name=""/>
        <p:cNvGrpSpPr/>
        <p:nvPr/>
      </p:nvGrpSpPr>
      <p:grpSpPr>
        <a:xfrm>
          <a:off x="0" y="0"/>
          <a:ext cx="0" cy="0"/>
          <a:chOff x="0" y="0"/>
          <a:chExt cx="0" cy="0"/>
        </a:xfrm>
      </p:grpSpPr>
      <p:grpSp>
        <p:nvGrpSpPr>
          <p:cNvPr name="Group 2" id="2"/>
          <p:cNvGrpSpPr/>
          <p:nvPr/>
        </p:nvGrpSpPr>
        <p:grpSpPr>
          <a:xfrm rot="0">
            <a:off x="300" y="10153650"/>
            <a:ext cx="18287400" cy="133200"/>
            <a:chOff x="0" y="0"/>
            <a:chExt cx="24383200" cy="177600"/>
          </a:xfrm>
        </p:grpSpPr>
        <p:sp>
          <p:nvSpPr>
            <p:cNvPr name="Freeform 3" id="3"/>
            <p:cNvSpPr/>
            <p:nvPr/>
          </p:nvSpPr>
          <p:spPr>
            <a:xfrm flipH="false" flipV="false" rot="0">
              <a:off x="0" y="0"/>
              <a:ext cx="24383237" cy="177546"/>
            </a:xfrm>
            <a:custGeom>
              <a:avLst/>
              <a:gdLst/>
              <a:ahLst/>
              <a:cxnLst/>
              <a:rect r="r" b="b" t="t" l="l"/>
              <a:pathLst>
                <a:path h="177546" w="24383237">
                  <a:moveTo>
                    <a:pt x="0" y="0"/>
                  </a:moveTo>
                  <a:lnTo>
                    <a:pt x="24383237" y="0"/>
                  </a:lnTo>
                  <a:lnTo>
                    <a:pt x="24383237" y="177546"/>
                  </a:lnTo>
                  <a:lnTo>
                    <a:pt x="0" y="177546"/>
                  </a:lnTo>
                  <a:close/>
                </a:path>
              </a:pathLst>
            </a:custGeom>
            <a:solidFill>
              <a:srgbClr val="039BE5"/>
            </a:solidFill>
          </p:spPr>
        </p:sp>
      </p:grpSp>
      <p:sp>
        <p:nvSpPr>
          <p:cNvPr name="TextBox 4" id="4"/>
          <p:cNvSpPr txBox="true"/>
          <p:nvPr/>
        </p:nvSpPr>
        <p:spPr>
          <a:xfrm rot="0">
            <a:off x="545225" y="474750"/>
            <a:ext cx="16553550" cy="3017775"/>
          </a:xfrm>
          <a:prstGeom prst="rect">
            <a:avLst/>
          </a:prstGeom>
        </p:spPr>
        <p:txBody>
          <a:bodyPr anchor="t" rtlCol="false" tIns="0" lIns="0" bIns="0" rIns="0">
            <a:spAutoFit/>
          </a:bodyPr>
          <a:lstStyle/>
          <a:p>
            <a:pPr algn="ctr">
              <a:lnSpc>
                <a:spcPts val="7200"/>
              </a:lnSpc>
            </a:pPr>
            <a:r>
              <a:rPr lang="en-US" sz="6000">
                <a:solidFill>
                  <a:srgbClr val="FFFFFF"/>
                </a:solidFill>
                <a:latin typeface="Arial"/>
                <a:ea typeface="Arial"/>
                <a:cs typeface="Arial"/>
                <a:sym typeface="Arial"/>
              </a:rPr>
              <a:t>Attachments</a:t>
            </a:r>
          </a:p>
        </p:txBody>
      </p:sp>
      <p:sp>
        <p:nvSpPr>
          <p:cNvPr name="Freeform 5" id="5"/>
          <p:cNvSpPr/>
          <p:nvPr/>
        </p:nvSpPr>
        <p:spPr>
          <a:xfrm flipH="false" flipV="false" rot="0">
            <a:off x="16979650" y="357800"/>
            <a:ext cx="943350" cy="943350"/>
          </a:xfrm>
          <a:custGeom>
            <a:avLst/>
            <a:gdLst/>
            <a:ahLst/>
            <a:cxnLst/>
            <a:rect r="r" b="b" t="t" l="l"/>
            <a:pathLst>
              <a:path h="943350" w="943350">
                <a:moveTo>
                  <a:pt x="0" y="0"/>
                </a:moveTo>
                <a:lnTo>
                  <a:pt x="943350" y="0"/>
                </a:lnTo>
                <a:lnTo>
                  <a:pt x="943350" y="943350"/>
                </a:lnTo>
                <a:lnTo>
                  <a:pt x="0" y="943350"/>
                </a:lnTo>
                <a:lnTo>
                  <a:pt x="0" y="0"/>
                </a:lnTo>
                <a:close/>
              </a:path>
            </a:pathLst>
          </a:custGeom>
          <a:blipFill>
            <a:blip r:embed="rId3"/>
            <a:stretch>
              <a:fillRect l="0" t="0" r="0" b="0"/>
            </a:stretch>
          </a:blipFill>
        </p:spPr>
      </p:sp>
      <p:sp>
        <p:nvSpPr>
          <p:cNvPr name="Freeform 6" id="6"/>
          <p:cNvSpPr/>
          <p:nvPr/>
        </p:nvSpPr>
        <p:spPr>
          <a:xfrm flipH="false" flipV="false" rot="0">
            <a:off x="416350" y="829475"/>
            <a:ext cx="5845052" cy="6740333"/>
          </a:xfrm>
          <a:custGeom>
            <a:avLst/>
            <a:gdLst/>
            <a:ahLst/>
            <a:cxnLst/>
            <a:rect r="r" b="b" t="t" l="l"/>
            <a:pathLst>
              <a:path h="6740333" w="5845052">
                <a:moveTo>
                  <a:pt x="0" y="0"/>
                </a:moveTo>
                <a:lnTo>
                  <a:pt x="5845052" y="0"/>
                </a:lnTo>
                <a:lnTo>
                  <a:pt x="5845052" y="6740333"/>
                </a:lnTo>
                <a:lnTo>
                  <a:pt x="0" y="6740333"/>
                </a:lnTo>
                <a:lnTo>
                  <a:pt x="0" y="0"/>
                </a:lnTo>
                <a:close/>
              </a:path>
            </a:pathLst>
          </a:custGeom>
          <a:blipFill>
            <a:blip r:embed="rId4"/>
            <a:stretch>
              <a:fillRect l="0" t="0" r="0" b="0"/>
            </a:stretch>
          </a:blipFill>
        </p:spPr>
      </p:sp>
      <p:sp>
        <p:nvSpPr>
          <p:cNvPr name="Freeform 7" id="7"/>
          <p:cNvSpPr/>
          <p:nvPr/>
        </p:nvSpPr>
        <p:spPr>
          <a:xfrm flipH="false" flipV="false" rot="0">
            <a:off x="3724311" y="2869752"/>
            <a:ext cx="4781585" cy="6959674"/>
          </a:xfrm>
          <a:custGeom>
            <a:avLst/>
            <a:gdLst/>
            <a:ahLst/>
            <a:cxnLst/>
            <a:rect r="r" b="b" t="t" l="l"/>
            <a:pathLst>
              <a:path h="6959674" w="4781585">
                <a:moveTo>
                  <a:pt x="0" y="0"/>
                </a:moveTo>
                <a:lnTo>
                  <a:pt x="4781585" y="0"/>
                </a:lnTo>
                <a:lnTo>
                  <a:pt x="4781585" y="6959674"/>
                </a:lnTo>
                <a:lnTo>
                  <a:pt x="0" y="6959674"/>
                </a:lnTo>
                <a:lnTo>
                  <a:pt x="0" y="0"/>
                </a:lnTo>
                <a:close/>
              </a:path>
            </a:pathLst>
          </a:custGeom>
          <a:blipFill>
            <a:blip r:embed="rId5"/>
            <a:stretch>
              <a:fillRect l="0" t="0" r="0" b="0"/>
            </a:stretch>
          </a:blipFill>
        </p:spPr>
      </p:sp>
      <p:sp>
        <p:nvSpPr>
          <p:cNvPr name="Freeform 8" id="8"/>
          <p:cNvSpPr/>
          <p:nvPr/>
        </p:nvSpPr>
        <p:spPr>
          <a:xfrm flipH="false" flipV="false" rot="0">
            <a:off x="8822000" y="4992672"/>
            <a:ext cx="8946415" cy="4836755"/>
          </a:xfrm>
          <a:custGeom>
            <a:avLst/>
            <a:gdLst/>
            <a:ahLst/>
            <a:cxnLst/>
            <a:rect r="r" b="b" t="t" l="l"/>
            <a:pathLst>
              <a:path h="4836755" w="8946415">
                <a:moveTo>
                  <a:pt x="0" y="0"/>
                </a:moveTo>
                <a:lnTo>
                  <a:pt x="8946415" y="0"/>
                </a:lnTo>
                <a:lnTo>
                  <a:pt x="8946415" y="4836754"/>
                </a:lnTo>
                <a:lnTo>
                  <a:pt x="0" y="4836754"/>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DAGTcOXvJO8</dc:identifier>
  <dcterms:modified xsi:type="dcterms:W3CDTF">2011-08-01T06:04:30Z</dcterms:modified>
  <cp:revision>1</cp:revision>
  <dc:title>Prototype submission Template43c7cf4.pptx</dc:title>
</cp:coreProperties>
</file>