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5" r:id="rId4"/>
    <p:sldId id="259" r:id="rId5"/>
    <p:sldId id="258" r:id="rId6"/>
    <p:sldId id="260" r:id="rId7"/>
    <p:sldId id="261" r:id="rId8"/>
    <p:sldId id="276" r:id="rId9"/>
    <p:sldId id="278" r:id="rId10"/>
    <p:sldId id="277" r:id="rId11"/>
    <p:sldId id="269" r:id="rId12"/>
    <p:sldId id="263" r:id="rId13"/>
    <p:sldId id="273" r:id="rId14"/>
    <p:sldId id="262" r:id="rId15"/>
    <p:sldId id="274" r:id="rId16"/>
    <p:sldId id="264" r:id="rId17"/>
    <p:sldId id="272" r:id="rId18"/>
    <p:sldId id="270" r:id="rId19"/>
    <p:sldId id="279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324" autoAdjust="0"/>
  </p:normalViewPr>
  <p:slideViewPr>
    <p:cSldViewPr>
      <p:cViewPr varScale="1">
        <p:scale>
          <a:sx n="84" d="100"/>
          <a:sy n="84" d="100"/>
        </p:scale>
        <p:origin x="144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94D97-857F-4B01-817E-EAE0AC69F8BB}" type="datetimeFigureOut">
              <a:rPr lang="ru-RU" smtClean="0"/>
              <a:t>20.06.2016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FED06-5433-44BF-8F0C-07F7822108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246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FED06-5433-44BF-8F0C-07F78221082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188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3A09-1F70-4E51-8A02-BB3E61BA3F27}" type="datetime1">
              <a:rPr lang="ru-RU" smtClean="0"/>
              <a:t>20.06.2016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AB30-A480-409A-A725-96A50BB86FD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A23F-FC87-4379-AA42-2F98F8207C7C}" type="datetime1">
              <a:rPr lang="ru-RU" smtClean="0"/>
              <a:t>20.06.2016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AB30-A480-409A-A725-96A50BB86FD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2825E-E245-4590-AE3A-EE02AA736D1C}" type="datetime1">
              <a:rPr lang="ru-RU" smtClean="0"/>
              <a:t>20.06.2016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AB30-A480-409A-A725-96A50BB86FD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DD05-BD58-445F-A63B-DCB6F27CC7B6}" type="datetime1">
              <a:rPr lang="ru-RU" smtClean="0"/>
              <a:t>20.06.2016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AB30-A480-409A-A725-96A50BB86FD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E849-84FE-4E69-9A0C-E50A62B95640}" type="datetime1">
              <a:rPr lang="ru-RU" smtClean="0"/>
              <a:t>20.06.2016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AB30-A480-409A-A725-96A50BB86FD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C0BF-4F8E-4028-A4C4-5F61579E0791}" type="datetime1">
              <a:rPr lang="ru-RU" smtClean="0"/>
              <a:t>20.06.2016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AB30-A480-409A-A725-96A50BB86FD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68AF-9BEC-4D67-9241-12E0EB767F60}" type="datetime1">
              <a:rPr lang="ru-RU" smtClean="0"/>
              <a:t>20.06.2016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AB30-A480-409A-A725-96A50BB86FD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4ECA-96D8-49A1-9EBF-9CF902DDE0C1}" type="datetime1">
              <a:rPr lang="ru-RU" smtClean="0"/>
              <a:t>20.06.2016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AB30-A480-409A-A725-96A50BB86FD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AB82-439E-42E1-97AC-BF6C1B1393A6}" type="datetime1">
              <a:rPr lang="ru-RU" smtClean="0"/>
              <a:t>20.06.2016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AB30-A480-409A-A725-96A50BB86FD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C10D-8BF8-41E1-A37B-D8CE530D68BC}" type="datetime1">
              <a:rPr lang="ru-RU" smtClean="0"/>
              <a:t>20.06.2016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AB30-A480-409A-A725-96A50BB86FD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AFCD-FCA5-4C53-B6F3-6BC709336B01}" type="datetime1">
              <a:rPr lang="ru-RU" smtClean="0"/>
              <a:t>20.06.2016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AB30-A480-409A-A725-96A50BB86FD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9860B-AF45-4DC0-835D-821FE9B97785}" type="datetime1">
              <a:rPr lang="ru-RU" smtClean="0"/>
              <a:t>20.06.2016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AAB30-A480-409A-A725-96A50BB86FD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2204864"/>
            <a:ext cx="8458200" cy="1470025"/>
          </a:xfrm>
        </p:spPr>
        <p:txBody>
          <a:bodyPr>
            <a:normAutofit/>
          </a:bodyPr>
          <a:lstStyle/>
          <a:p>
            <a:r>
              <a:rPr lang="ru-RU" dirty="0" smtClean="0"/>
              <a:t>Сервис онлайн опросов </a:t>
            </a:r>
            <a:br>
              <a:rPr lang="ru-RU" dirty="0" smtClean="0"/>
            </a:br>
            <a:r>
              <a:rPr lang="ru-RU" dirty="0" smtClean="0"/>
              <a:t>и тестов «</a:t>
            </a:r>
            <a:r>
              <a:rPr lang="en-US" dirty="0" err="1" smtClean="0"/>
              <a:t>sPoll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47664" y="4365104"/>
            <a:ext cx="6400800" cy="1752600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tx1"/>
                </a:solidFill>
              </a:rPr>
              <a:t>                Руководитель </a:t>
            </a:r>
            <a:r>
              <a:rPr lang="ru-RU" sz="2000" dirty="0">
                <a:solidFill>
                  <a:schemeClr val="tx1"/>
                </a:solidFill>
              </a:rPr>
              <a:t>к. ф.-</a:t>
            </a:r>
            <a:r>
              <a:rPr lang="ru-RU" sz="2000" dirty="0" err="1">
                <a:solidFill>
                  <a:schemeClr val="tx1"/>
                </a:solidFill>
              </a:rPr>
              <a:t>м.н</a:t>
            </a:r>
            <a:r>
              <a:rPr lang="ru-RU" sz="2000" dirty="0">
                <a:solidFill>
                  <a:schemeClr val="tx1"/>
                </a:solidFill>
              </a:rPr>
              <a:t>., преп.        </a:t>
            </a:r>
            <a:r>
              <a:rPr lang="ru-RU" sz="2000" dirty="0" smtClean="0">
                <a:solidFill>
                  <a:schemeClr val="tx1"/>
                </a:solidFill>
              </a:rPr>
              <a:t>Золотарев С.В. </a:t>
            </a:r>
          </a:p>
          <a:p>
            <a:r>
              <a:rPr lang="ru-RU" sz="2000" dirty="0" smtClean="0">
                <a:solidFill>
                  <a:schemeClr val="tx1"/>
                </a:solidFill>
              </a:rPr>
              <a:t>                                           Обучающийся       Романов В.М.</a:t>
            </a:r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2086"/>
          <a:stretch/>
        </p:blipFill>
        <p:spPr bwMode="auto">
          <a:xfrm>
            <a:off x="6012160" y="188640"/>
            <a:ext cx="1737166" cy="1947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взаимодействия страниц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636" y="1340768"/>
            <a:ext cx="6552728" cy="5130512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AB30-A480-409A-A725-96A50BB86FDE}" type="slidenum">
              <a:rPr lang="ru-RU" sz="2000" smtClean="0"/>
              <a:pPr/>
              <a:t>10</a:t>
            </a:fld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327181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Главная страница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77" y="1417638"/>
            <a:ext cx="7258246" cy="4817654"/>
          </a:xfrm>
          <a:ln>
            <a:solidFill>
              <a:schemeClr val="tx1"/>
            </a:solidFill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AB30-A480-409A-A725-96A50BB86FDE}" type="slidenum">
              <a:rPr lang="ru-RU" sz="2000" smtClean="0"/>
              <a:pPr/>
              <a:t>11</a:t>
            </a:fld>
            <a:endParaRPr lang="ru-RU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168" y="274638"/>
            <a:ext cx="8867328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Страница прохождения теста (опроса)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52" y="1417638"/>
            <a:ext cx="7432959" cy="4935812"/>
          </a:xfrm>
          <a:ln>
            <a:solidFill>
              <a:schemeClr val="tx1"/>
            </a:solidFill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AB30-A480-409A-A725-96A50BB86FDE}" type="slidenum">
              <a:rPr lang="ru-RU" sz="2000" smtClean="0"/>
              <a:pPr/>
              <a:t>12</a:t>
            </a:fld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Страница результатов теста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0" r="16263"/>
          <a:stretch/>
        </p:blipFill>
        <p:spPr>
          <a:xfrm>
            <a:off x="1135381" y="1429046"/>
            <a:ext cx="6873238" cy="4765954"/>
          </a:xfrm>
          <a:ln>
            <a:solidFill>
              <a:schemeClr val="tx1"/>
            </a:solidFill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AB30-A480-409A-A725-96A50BB86FDE}" type="slidenum">
              <a:rPr lang="ru-RU" sz="2000" smtClean="0"/>
              <a:pPr/>
              <a:t>13</a:t>
            </a:fld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48299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Страница </a:t>
            </a:r>
            <a:r>
              <a:rPr lang="ru-RU" dirty="0" smtClean="0"/>
              <a:t>авторизации администратора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4824"/>
            <a:ext cx="8229600" cy="3869605"/>
          </a:xfrm>
          <a:ln>
            <a:solidFill>
              <a:schemeClr val="tx1"/>
            </a:solidFill>
          </a:ln>
        </p:spPr>
      </p:pic>
      <p:sp>
        <p:nvSpPr>
          <p:cNvPr id="7" name="Прямоугольник 6"/>
          <p:cNvSpPr/>
          <p:nvPr/>
        </p:nvSpPr>
        <p:spPr>
          <a:xfrm>
            <a:off x="2987824" y="1916832"/>
            <a:ext cx="374441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AB30-A480-409A-A725-96A50BB86FDE}" type="slidenum">
              <a:rPr lang="ru-RU" sz="2000" smtClean="0"/>
              <a:pPr/>
              <a:t>14</a:t>
            </a:fld>
            <a:endParaRPr lang="ru-RU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Страница управления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363272" cy="4923061"/>
          </a:xfrm>
          <a:ln>
            <a:solidFill>
              <a:schemeClr val="tx1"/>
            </a:solidFill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AB30-A480-409A-A725-96A50BB86FDE}" type="slidenum">
              <a:rPr lang="ru-RU" sz="2000" smtClean="0"/>
              <a:pPr/>
              <a:t>15</a:t>
            </a:fld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374675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Страница статистики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56792"/>
            <a:ext cx="8527850" cy="4536504"/>
          </a:xfrm>
          <a:ln>
            <a:solidFill>
              <a:schemeClr val="tx1"/>
            </a:solidFill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AB30-A480-409A-A725-96A50BB86FDE}" type="slidenum">
              <a:rPr lang="ru-RU" sz="2000" smtClean="0"/>
              <a:pPr/>
              <a:t>16</a:t>
            </a:fld>
            <a:endParaRPr lang="ru-RU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Страница настроек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28" y="1584470"/>
            <a:ext cx="8011143" cy="4652842"/>
          </a:xfrm>
          <a:ln>
            <a:solidFill>
              <a:schemeClr val="tx1"/>
            </a:solidFill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AB30-A480-409A-A725-96A50BB86FDE}" type="slidenum">
              <a:rPr lang="ru-RU" sz="2000" smtClean="0"/>
              <a:pPr/>
              <a:t>17</a:t>
            </a:fld>
            <a:endParaRPr lang="ru-RU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791" y="1624710"/>
            <a:ext cx="8686800" cy="490063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 smtClean="0"/>
              <a:t>Разработано приложение, которое позволяет:</a:t>
            </a:r>
          </a:p>
          <a:p>
            <a:pPr lvl="0"/>
            <a:r>
              <a:rPr lang="ru-RU" dirty="0" smtClean="0"/>
              <a:t>создавать, изменять и удалять опросы </a:t>
            </a:r>
            <a:r>
              <a:rPr lang="ru-RU" dirty="0"/>
              <a:t>и </a:t>
            </a:r>
            <a:r>
              <a:rPr lang="ru-RU" dirty="0" smtClean="0"/>
              <a:t>тесты;</a:t>
            </a:r>
            <a:endParaRPr lang="ru-RU" dirty="0"/>
          </a:p>
          <a:p>
            <a:pPr lvl="0"/>
            <a:r>
              <a:rPr lang="ru-RU" dirty="0" smtClean="0"/>
              <a:t>участвовать в </a:t>
            </a:r>
            <a:r>
              <a:rPr lang="ru-RU" dirty="0"/>
              <a:t>голосованиях и тестах;</a:t>
            </a:r>
          </a:p>
          <a:p>
            <a:pPr lvl="0"/>
            <a:r>
              <a:rPr lang="ru-RU" dirty="0" smtClean="0"/>
              <a:t>просматривать результаты опроса или теста;</a:t>
            </a:r>
          </a:p>
          <a:p>
            <a:pPr lvl="0"/>
            <a:r>
              <a:rPr lang="ru-RU" dirty="0" smtClean="0"/>
              <a:t>просмотр </a:t>
            </a:r>
            <a:r>
              <a:rPr lang="ru-RU" dirty="0"/>
              <a:t>глобальной статистики сервиса; </a:t>
            </a:r>
          </a:p>
          <a:p>
            <a:pPr lvl="0"/>
            <a:r>
              <a:rPr lang="ru-RU" dirty="0" smtClean="0"/>
              <a:t>выгружать статистику в </a:t>
            </a:r>
            <a:r>
              <a:rPr lang="en-US" dirty="0" smtClean="0"/>
              <a:t>CSV</a:t>
            </a:r>
            <a:r>
              <a:rPr lang="ru-RU" dirty="0" smtClean="0"/>
              <a:t>-файл;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AB30-A480-409A-A725-96A50BB86FDE}" type="slidenum">
              <a:rPr lang="ru-RU" sz="2000" smtClean="0"/>
              <a:pPr/>
              <a:t>18</a:t>
            </a:fld>
            <a:endParaRPr lang="ru-RU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настраивать доступ и другие параметры;</a:t>
            </a:r>
          </a:p>
          <a:p>
            <a:pPr lvl="0"/>
            <a:r>
              <a:rPr lang="ru-RU" dirty="0"/>
              <a:t>фильтровать голоса для защиты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от </a:t>
            </a:r>
            <a:r>
              <a:rPr lang="ru-RU" dirty="0"/>
              <a:t>накруток;</a:t>
            </a:r>
          </a:p>
          <a:p>
            <a:pPr lvl="0"/>
            <a:r>
              <a:rPr lang="ru-RU" dirty="0"/>
              <a:t>размещать </a:t>
            </a:r>
            <a:r>
              <a:rPr lang="en-US" dirty="0"/>
              <a:t>html</a:t>
            </a:r>
            <a:r>
              <a:rPr lang="ru-RU" dirty="0"/>
              <a:t>-код голосований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на </a:t>
            </a:r>
            <a:r>
              <a:rPr lang="ru-RU" dirty="0"/>
              <a:t>внешнем ресурсе.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AB30-A480-409A-A725-96A50BB86FDE}" type="slidenum">
              <a:rPr lang="ru-RU" sz="2000" smtClean="0"/>
              <a:pPr/>
              <a:t>19</a:t>
            </a:fld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222191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Autofit/>
          </a:bodyPr>
          <a:lstStyle/>
          <a:p>
            <a:pPr marL="0" indent="17463">
              <a:buNone/>
            </a:pPr>
            <a:r>
              <a:rPr lang="ru-RU" dirty="0"/>
              <a:t>Требуется разработать </a:t>
            </a:r>
            <a:r>
              <a:rPr lang="ru-RU" dirty="0" smtClean="0"/>
              <a:t>web-приложение, реализующее</a:t>
            </a:r>
            <a:r>
              <a:rPr lang="ru-RU" dirty="0"/>
              <a:t>:</a:t>
            </a:r>
          </a:p>
          <a:p>
            <a:pPr lvl="0"/>
            <a:r>
              <a:rPr lang="ru-RU" dirty="0"/>
              <a:t>создание, изменение и удаление </a:t>
            </a:r>
            <a:r>
              <a:rPr lang="ru-RU" dirty="0" smtClean="0"/>
              <a:t>опросов </a:t>
            </a:r>
            <a:br>
              <a:rPr lang="ru-RU" dirty="0" smtClean="0"/>
            </a:br>
            <a:r>
              <a:rPr lang="ru-RU" dirty="0" smtClean="0"/>
              <a:t>и </a:t>
            </a:r>
            <a:r>
              <a:rPr lang="ru-RU" dirty="0"/>
              <a:t>тестов;</a:t>
            </a:r>
          </a:p>
          <a:p>
            <a:pPr lvl="0"/>
            <a:r>
              <a:rPr lang="ru-RU" dirty="0"/>
              <a:t>участие посетителей в голосованиях и тестах;</a:t>
            </a:r>
          </a:p>
          <a:p>
            <a:pPr lvl="0"/>
            <a:r>
              <a:rPr lang="ru-RU" dirty="0"/>
              <a:t>просмотр результатов отдельно взятого голосования или теста;</a:t>
            </a:r>
          </a:p>
          <a:p>
            <a:pPr lvl="0"/>
            <a:r>
              <a:rPr lang="ru-RU" dirty="0"/>
              <a:t>просмотр глобальной статистики сервиса; </a:t>
            </a:r>
          </a:p>
          <a:p>
            <a:endParaRPr lang="ru-RU" sz="36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AB30-A480-409A-A725-96A50BB86FDE}" type="slidenum">
              <a:rPr lang="ru-RU" sz="2000" smtClean="0"/>
              <a:pPr/>
              <a:t>2</a:t>
            </a:fld>
            <a:endParaRPr lang="ru-RU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выгрузка статистики в </a:t>
            </a:r>
            <a:r>
              <a:rPr lang="en-US" dirty="0"/>
              <a:t>CSV</a:t>
            </a:r>
            <a:r>
              <a:rPr lang="ru-RU" dirty="0"/>
              <a:t>-файл;</a:t>
            </a:r>
          </a:p>
          <a:p>
            <a:pPr lvl="0"/>
            <a:r>
              <a:rPr lang="ru-RU" dirty="0" smtClean="0"/>
              <a:t>настройки для администрирования </a:t>
            </a:r>
            <a:r>
              <a:rPr lang="ru-RU" dirty="0"/>
              <a:t>сервиса;</a:t>
            </a:r>
          </a:p>
          <a:p>
            <a:pPr lvl="0"/>
            <a:r>
              <a:rPr lang="ru-RU" dirty="0"/>
              <a:t>фильтрация голосов для </a:t>
            </a:r>
            <a:r>
              <a:rPr lang="ru-RU" dirty="0" smtClean="0"/>
              <a:t>защиты </a:t>
            </a:r>
            <a:br>
              <a:rPr lang="ru-RU" dirty="0" smtClean="0"/>
            </a:br>
            <a:r>
              <a:rPr lang="ru-RU" dirty="0" smtClean="0"/>
              <a:t>от </a:t>
            </a:r>
            <a:r>
              <a:rPr lang="ru-RU" dirty="0"/>
              <a:t>накруток;</a:t>
            </a:r>
          </a:p>
          <a:p>
            <a:pPr lvl="0"/>
            <a:r>
              <a:rPr lang="ru-RU" dirty="0"/>
              <a:t>предоставление </a:t>
            </a:r>
            <a:r>
              <a:rPr lang="en-US" dirty="0"/>
              <a:t>html</a:t>
            </a:r>
            <a:r>
              <a:rPr lang="ru-RU" dirty="0"/>
              <a:t>-кода для голосований для использования на внешнем ресурсе;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AB30-A480-409A-A725-96A50BB86FDE}" type="slidenum">
              <a:rPr lang="ru-RU" sz="2000" smtClean="0"/>
              <a:pPr/>
              <a:t>3</a:t>
            </a:fld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163740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Критерии оценивания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7016" y="1417638"/>
            <a:ext cx="8856984" cy="5144298"/>
          </a:xfrm>
        </p:spPr>
        <p:txBody>
          <a:bodyPr>
            <a:noAutofit/>
          </a:bodyPr>
          <a:lstStyle/>
          <a:p>
            <a:pPr lvl="0"/>
            <a:r>
              <a:rPr lang="ru-RU" sz="2540" dirty="0"/>
              <a:t>простой и удобный механизм для добавления </a:t>
            </a:r>
            <a:r>
              <a:rPr lang="ru-RU" sz="2540" dirty="0" smtClean="0"/>
              <a:t/>
            </a:r>
            <a:br>
              <a:rPr lang="ru-RU" sz="2540" dirty="0" smtClean="0"/>
            </a:br>
            <a:r>
              <a:rPr lang="ru-RU" sz="2540" dirty="0" smtClean="0"/>
              <a:t>и </a:t>
            </a:r>
            <a:r>
              <a:rPr lang="ru-RU" sz="2540" dirty="0"/>
              <a:t>редактирования опросов и тестов;</a:t>
            </a:r>
          </a:p>
          <a:p>
            <a:pPr lvl="0"/>
            <a:r>
              <a:rPr lang="ru-RU" sz="2540" dirty="0"/>
              <a:t>современный </a:t>
            </a:r>
            <a:r>
              <a:rPr lang="ru-RU" sz="2540" dirty="0" err="1"/>
              <a:t>кроссбраузерный</a:t>
            </a:r>
            <a:r>
              <a:rPr lang="ru-RU" sz="2540" dirty="0"/>
              <a:t> интерфейс;</a:t>
            </a:r>
          </a:p>
          <a:p>
            <a:pPr lvl="0"/>
            <a:r>
              <a:rPr lang="ru-RU" sz="2540" dirty="0"/>
              <a:t>возможность размещения создаваемого в приложении контента </a:t>
            </a:r>
            <a:r>
              <a:rPr lang="ru-RU" sz="2540" dirty="0" smtClean="0"/>
              <a:t>на </a:t>
            </a:r>
            <a:r>
              <a:rPr lang="ru-RU" sz="2540" dirty="0"/>
              <a:t>сторонних ресурсах;</a:t>
            </a:r>
          </a:p>
          <a:p>
            <a:pPr lvl="0"/>
            <a:r>
              <a:rPr lang="ru-RU" sz="2540" dirty="0"/>
              <a:t>универсальная защита от накрутки результатов голосования;</a:t>
            </a:r>
          </a:p>
          <a:p>
            <a:pPr lvl="0"/>
            <a:r>
              <a:rPr lang="ru-RU" sz="2540" dirty="0"/>
              <a:t>предоставление подробной статистики администратору приложения;</a:t>
            </a:r>
          </a:p>
          <a:p>
            <a:pPr lvl="0"/>
            <a:r>
              <a:rPr lang="ru-RU" sz="2540" dirty="0"/>
              <a:t>возможность для самостоятельного развёртывания приложения </a:t>
            </a:r>
            <a:r>
              <a:rPr lang="ru-RU" sz="2540" dirty="0" smtClean="0"/>
              <a:t>на </a:t>
            </a:r>
            <a:r>
              <a:rPr lang="ru-RU" sz="2540" dirty="0"/>
              <a:t>личном или корпоративном сервере.</a:t>
            </a:r>
          </a:p>
          <a:p>
            <a:pPr marL="0" indent="0">
              <a:buNone/>
            </a:pPr>
            <a:endParaRPr lang="ru-RU" sz="254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AB30-A480-409A-A725-96A50BB86FDE}" type="slidenum">
              <a:rPr lang="ru-RU" sz="2000" smtClean="0"/>
              <a:pPr/>
              <a:t>4</a:t>
            </a:fld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Существующие решения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StrawPoll</a:t>
            </a:r>
            <a:r>
              <a:rPr lang="en-US" dirty="0" smtClean="0"/>
              <a:t> </a:t>
            </a:r>
          </a:p>
          <a:p>
            <a:endParaRPr lang="ru-RU" dirty="0" smtClean="0"/>
          </a:p>
          <a:p>
            <a:r>
              <a:rPr lang="en-US" dirty="0" smtClean="0"/>
              <a:t>Pollservice.ru</a:t>
            </a:r>
          </a:p>
          <a:p>
            <a:endParaRPr lang="en-US" dirty="0" smtClean="0"/>
          </a:p>
          <a:p>
            <a:r>
              <a:rPr lang="en-US" dirty="0" err="1" smtClean="0"/>
              <a:t>QuizWorks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AB30-A480-409A-A725-96A50BB86FDE}" type="slidenum">
              <a:rPr lang="ru-RU" sz="2000" smtClean="0"/>
              <a:pPr/>
              <a:t>5</a:t>
            </a:fld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049183"/>
          </a:xfrm>
        </p:spPr>
        <p:txBody>
          <a:bodyPr>
            <a:normAutofit/>
          </a:bodyPr>
          <a:lstStyle/>
          <a:p>
            <a:pPr lvl="0"/>
            <a:r>
              <a:rPr lang="ru-RU" sz="2800" dirty="0"/>
              <a:t>язык разработки </a:t>
            </a:r>
            <a:r>
              <a:rPr lang="en-US" sz="2800" dirty="0" smtClean="0"/>
              <a:t>Java;</a:t>
            </a:r>
            <a:endParaRPr lang="ru-RU" sz="2800" dirty="0"/>
          </a:p>
          <a:p>
            <a:pPr lvl="0"/>
            <a:r>
              <a:rPr lang="en-US" sz="2800" dirty="0" smtClean="0"/>
              <a:t>Spring Framework;</a:t>
            </a:r>
          </a:p>
          <a:p>
            <a:r>
              <a:rPr lang="en-US" sz="2800" dirty="0"/>
              <a:t>ORM</a:t>
            </a:r>
            <a:r>
              <a:rPr lang="ru-RU" sz="2800" dirty="0"/>
              <a:t>-библиотека </a:t>
            </a:r>
            <a:r>
              <a:rPr lang="en-US" sz="2800" dirty="0" err="1"/>
              <a:t>MyBatis</a:t>
            </a:r>
            <a:r>
              <a:rPr lang="en-US" sz="2800" dirty="0"/>
              <a:t> </a:t>
            </a:r>
            <a:endParaRPr lang="ru-RU" sz="2800" dirty="0" smtClean="0"/>
          </a:p>
          <a:p>
            <a:pPr lvl="0"/>
            <a:r>
              <a:rPr lang="ru-RU" sz="2800" dirty="0" smtClean="0"/>
              <a:t>шаблонизатор </a:t>
            </a:r>
            <a:r>
              <a:rPr lang="en-US" sz="2800" dirty="0" smtClean="0"/>
              <a:t>JSP;</a:t>
            </a:r>
          </a:p>
          <a:p>
            <a:pPr lvl="0"/>
            <a:r>
              <a:rPr lang="ru-RU" sz="2800" dirty="0" smtClean="0"/>
              <a:t>язык разработки клиента </a:t>
            </a:r>
            <a:r>
              <a:rPr lang="en-US" sz="2800" dirty="0" smtClean="0"/>
              <a:t>JavaScript;</a:t>
            </a:r>
            <a:endParaRPr lang="ru-RU" sz="2800" dirty="0" smtClean="0"/>
          </a:p>
          <a:p>
            <a:pPr lvl="0"/>
            <a:r>
              <a:rPr lang="en-US" sz="2800" dirty="0" smtClean="0"/>
              <a:t>JS-</a:t>
            </a:r>
            <a:r>
              <a:rPr lang="ru-RU" sz="2800" dirty="0" smtClean="0"/>
              <a:t>библиотека </a:t>
            </a:r>
            <a:r>
              <a:rPr lang="en-US" sz="2800" dirty="0" smtClean="0"/>
              <a:t>jQuery;</a:t>
            </a:r>
          </a:p>
          <a:p>
            <a:pPr lvl="0"/>
            <a:r>
              <a:rPr lang="ru-RU" sz="2800" dirty="0" smtClean="0"/>
              <a:t>набор </a:t>
            </a:r>
            <a:r>
              <a:rPr lang="en-US" sz="2800" dirty="0" smtClean="0"/>
              <a:t>JS</a:t>
            </a:r>
            <a:r>
              <a:rPr lang="ru-RU" sz="2800" dirty="0" smtClean="0"/>
              <a:t>-скриптов </a:t>
            </a:r>
            <a:r>
              <a:rPr lang="ru-RU" sz="2800" dirty="0"/>
              <a:t>и </a:t>
            </a:r>
            <a:r>
              <a:rPr lang="ru-RU" sz="2800" dirty="0" smtClean="0"/>
              <a:t>стилей </a:t>
            </a:r>
            <a:r>
              <a:rPr lang="en-US" sz="2800" dirty="0" smtClean="0"/>
              <a:t>Bootstrap</a:t>
            </a:r>
            <a:r>
              <a:rPr lang="ru-RU" sz="2800" dirty="0" smtClean="0"/>
              <a:t>;</a:t>
            </a:r>
            <a:endParaRPr lang="ru-RU" sz="2800" dirty="0"/>
          </a:p>
          <a:p>
            <a:pPr lvl="0"/>
            <a:r>
              <a:rPr lang="ru-RU" sz="2800" dirty="0" smtClean="0"/>
              <a:t>СУБД </a:t>
            </a:r>
            <a:r>
              <a:rPr lang="en-US" sz="2800" dirty="0"/>
              <a:t>PostgreSQL</a:t>
            </a:r>
            <a:r>
              <a:rPr lang="pl-PL" sz="2800" dirty="0"/>
              <a:t>;</a:t>
            </a:r>
            <a:endParaRPr lang="ru-RU" sz="2800" dirty="0"/>
          </a:p>
          <a:p>
            <a:pPr lvl="0"/>
            <a:r>
              <a:rPr lang="en-US" sz="2800" dirty="0" err="1"/>
              <a:t>контейнер</a:t>
            </a:r>
            <a:r>
              <a:rPr lang="en-US" sz="2800" dirty="0"/>
              <a:t> </a:t>
            </a:r>
            <a:r>
              <a:rPr lang="en-US" sz="2800" dirty="0" err="1"/>
              <a:t>сервлетов</a:t>
            </a:r>
            <a:r>
              <a:rPr lang="en-US" sz="2800" dirty="0"/>
              <a:t> Apache </a:t>
            </a:r>
            <a:r>
              <a:rPr lang="en-US" sz="2800" dirty="0" smtClean="0"/>
              <a:t>Tomcat.</a:t>
            </a:r>
            <a:endParaRPr lang="ru-RU" sz="2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AB30-A480-409A-A725-96A50BB86FDE}" type="slidenum">
              <a:rPr lang="ru-RU" sz="2000" smtClean="0"/>
              <a:pPr/>
              <a:t>6</a:t>
            </a:fld>
            <a:endParaRPr lang="ru-RU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dirty="0" smtClean="0"/>
              <a:t>Требования к аппаратному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 </a:t>
            </a:r>
            <a:r>
              <a:rPr lang="ru-RU" dirty="0" smtClean="0"/>
              <a:t>программному обеспечени</a:t>
            </a:r>
            <a:r>
              <a:rPr lang="ru-RU" dirty="0"/>
              <a:t>ю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500" dirty="0"/>
              <a:t>Приложение-сервер предназначено для использования в системах семейства </a:t>
            </a:r>
            <a:r>
              <a:rPr lang="ru-RU" sz="2500" dirty="0" err="1"/>
              <a:t>Windows</a:t>
            </a:r>
            <a:r>
              <a:rPr lang="ru-RU" sz="2500" dirty="0"/>
              <a:t> и Unix-подобных </a:t>
            </a:r>
            <a:r>
              <a:rPr lang="ru-RU" sz="2500" dirty="0" smtClean="0"/>
              <a:t>ОС с</a:t>
            </a:r>
            <a:r>
              <a:rPr lang="ru-RU" sz="2500" dirty="0"/>
              <a:t> предустановленным контейнером приложений </a:t>
            </a:r>
            <a:r>
              <a:rPr lang="en-US" sz="2500" dirty="0" smtClean="0"/>
              <a:t> </a:t>
            </a:r>
            <a:r>
              <a:rPr lang="en-US" sz="2500" dirty="0" err="1" smtClean="0"/>
              <a:t>WildFly</a:t>
            </a:r>
            <a:r>
              <a:rPr lang="en-US" sz="2500" dirty="0" smtClean="0"/>
              <a:t> </a:t>
            </a:r>
            <a:r>
              <a:rPr lang="ru-RU" sz="2500" dirty="0" smtClean="0"/>
              <a:t>9.2.0 </a:t>
            </a:r>
            <a:r>
              <a:rPr lang="ru-RU" sz="2500" dirty="0"/>
              <a:t>и СУБД </a:t>
            </a:r>
            <a:r>
              <a:rPr lang="en-US" sz="2500" dirty="0" err="1"/>
              <a:t>PostgreSQL</a:t>
            </a:r>
            <a:r>
              <a:rPr lang="ru-RU" sz="2500" dirty="0"/>
              <a:t>. </a:t>
            </a:r>
            <a:endParaRPr lang="en-US" sz="2500" dirty="0" smtClean="0"/>
          </a:p>
          <a:p>
            <a:r>
              <a:rPr lang="ru-RU" sz="2500" dirty="0" smtClean="0"/>
              <a:t>Требования к </a:t>
            </a:r>
            <a:r>
              <a:rPr lang="ru-RU" sz="2500" dirty="0"/>
              <a:t>аппаратному обеспечению соответствует требованиям </a:t>
            </a:r>
            <a:r>
              <a:rPr lang="ru-RU" sz="2500" dirty="0" smtClean="0"/>
              <a:t>СУБД</a:t>
            </a:r>
            <a:r>
              <a:rPr lang="en-US" sz="2500" dirty="0" smtClean="0"/>
              <a:t> </a:t>
            </a:r>
            <a:r>
              <a:rPr lang="ru-RU" sz="2500" dirty="0" smtClean="0"/>
              <a:t>и </a:t>
            </a:r>
            <a:r>
              <a:rPr lang="ru-RU" sz="2500" dirty="0"/>
              <a:t>контейнера приложений. </a:t>
            </a:r>
          </a:p>
          <a:p>
            <a:r>
              <a:rPr lang="ru-RU" sz="2500" dirty="0"/>
              <a:t>Требования к клиентской стороне – любое устройство </a:t>
            </a:r>
            <a:r>
              <a:rPr lang="en-US" sz="2500" dirty="0" smtClean="0"/>
              <a:t>   </a:t>
            </a:r>
            <a:r>
              <a:rPr lang="ru-RU" sz="2500" dirty="0" smtClean="0"/>
              <a:t>с </a:t>
            </a:r>
            <a:r>
              <a:rPr lang="ru-RU" sz="2500" dirty="0"/>
              <a:t>браузером, поддерживающим </a:t>
            </a:r>
            <a:r>
              <a:rPr lang="en-US" sz="2500" dirty="0" smtClean="0"/>
              <a:t>JavaScript</a:t>
            </a:r>
            <a:r>
              <a:rPr lang="ru-RU" sz="2500" dirty="0" smtClean="0"/>
              <a:t> и </a:t>
            </a:r>
            <a:r>
              <a:rPr lang="en-US" sz="2500" dirty="0" smtClean="0"/>
              <a:t>HTML5</a:t>
            </a:r>
            <a:r>
              <a:rPr lang="ru-RU" sz="2500" dirty="0" smtClean="0"/>
              <a:t>.</a:t>
            </a:r>
            <a:endParaRPr lang="ru-RU" sz="25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AB30-A480-409A-A725-96A50BB86FDE}" type="slidenum">
              <a:rPr lang="ru-RU" sz="2000" smtClean="0"/>
              <a:pPr/>
              <a:t>7</a:t>
            </a:fld>
            <a:endParaRPr lang="ru-RU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Логическая модель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47" y="1700808"/>
            <a:ext cx="7931906" cy="3744416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AB30-A480-409A-A725-96A50BB86FDE}" type="slidenum">
              <a:rPr lang="ru-RU" sz="2000" smtClean="0"/>
              <a:pPr/>
              <a:t>8</a:t>
            </a:fld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49280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структура приложения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AB30-A480-409A-A725-96A50BB86FDE}" type="slidenum">
              <a:rPr lang="ru-RU" sz="2000" smtClean="0"/>
              <a:pPr/>
              <a:t>9</a:t>
            </a:fld>
            <a:endParaRPr lang="ru-RU" sz="2000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1282"/>
            <a:ext cx="8229600" cy="440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989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219</Words>
  <Application>Microsoft Office PowerPoint</Application>
  <PresentationFormat>Экран (4:3)</PresentationFormat>
  <Paragraphs>81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2" baseType="lpstr">
      <vt:lpstr>Arial</vt:lpstr>
      <vt:lpstr>Calibri</vt:lpstr>
      <vt:lpstr>Тема Office</vt:lpstr>
      <vt:lpstr>Сервис онлайн опросов  и тестов «sPoll»</vt:lpstr>
      <vt:lpstr>Постановка задачи</vt:lpstr>
      <vt:lpstr>Постановка задачи</vt:lpstr>
      <vt:lpstr>Критерии оценивания</vt:lpstr>
      <vt:lpstr>Существующие решения</vt:lpstr>
      <vt:lpstr>Средства реализации</vt:lpstr>
      <vt:lpstr>Требования к аппаратному  и программному обеспечению</vt:lpstr>
      <vt:lpstr>Логическая модель данных</vt:lpstr>
      <vt:lpstr>Общая структура приложения</vt:lpstr>
      <vt:lpstr>Схема взаимодействия страниц</vt:lpstr>
      <vt:lpstr>Главная страница</vt:lpstr>
      <vt:lpstr>Страница прохождения теста (опроса)</vt:lpstr>
      <vt:lpstr>Страница результатов теста</vt:lpstr>
      <vt:lpstr>Страница авторизации администратора</vt:lpstr>
      <vt:lpstr>Страница управления</vt:lpstr>
      <vt:lpstr>Страница статистики</vt:lpstr>
      <vt:lpstr>Страница настроек</vt:lpstr>
      <vt:lpstr>Результаты работы</vt:lpstr>
      <vt:lpstr>Результаты работы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Роман</dc:creator>
  <cp:lastModifiedBy>Пользователь Windows</cp:lastModifiedBy>
  <cp:revision>41</cp:revision>
  <dcterms:created xsi:type="dcterms:W3CDTF">2016-05-29T13:15:34Z</dcterms:created>
  <dcterms:modified xsi:type="dcterms:W3CDTF">2016-06-20T15:26:52Z</dcterms:modified>
</cp:coreProperties>
</file>