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80625" cy="7559675"/>
  <p:notesSz cx="7559675" cy="106918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D4694FA-84F7-479D-8591-21EFBBD51C86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302271-AE05-4D37-A34B-E1E8DBE6530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E0734-63C2-4D56-9CB6-1FD94653255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7FF04-FD0D-4538-9A46-46E937FD6C6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E59A2-1C53-4D33-A8FD-EB78AAF82D3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E6E987-7459-4976-932B-F1D7AB2DEA3A}" type="slidenum">
              <a:t>‹#›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18519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0D707-70BE-4D5B-8BBF-9EA7472E4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135924-B2BB-40FD-9A08-013C26480D6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791C0D4-BB81-4D1E-B90A-23DAD32296A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39899-293F-4921-BD86-C25A1BB544A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0AA0A-2D6F-4E9A-8F94-9C2B292E171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96388-08B9-47D5-9868-6B2D541B81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380344-7376-4FFF-B7EF-6F8B663EF3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E5CEB-4C9A-4596-AA56-646DF5C971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D1D397-49B9-4347-AE65-179AA8D34104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4C77D-4814-4804-9382-8DF04D7B2C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D1560-259D-4AF7-A09B-E85280CA3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8F45B-B969-4F92-AB55-C57BE887E6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7D5CD3-9A4B-4B2E-BBCD-15DD159F80A2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54A9FA-A169-4D65-97BB-0DB2781F23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D3174-4B19-4CC5-A4D7-7EA180D2FD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E55FF-C2DB-42B8-BD7D-60592A4BB4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FCBD6CF-14AE-43FC-9501-3DFE77A3549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25FA6A-1189-4524-B011-C3A2DBECE6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CC1A6-C383-46F0-AE0E-1DE9F9C000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D1CC-CDBD-4316-9318-B6FB1FB45F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A718C2-AF1B-448E-9B75-D25490DD5B06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CE92F-0DB0-4412-B3E2-661F0C3156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DFB115-6EF1-4F32-A3E0-FEB453C48E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0F233-7A10-447D-97D0-4645867D65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8DC463-1455-4CD1-994D-45CDC0EFFB06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D86B6-98BE-4EFB-AF26-1C1AF2F94D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4A2A9-0AA6-42CD-8A66-6B6F55C47D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0E742-64B2-4190-BC51-FE401545E7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5A69E56-EEF8-46C2-9A49-486F38052EA8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66D64-179E-4E5A-BB02-EC988BDCD7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5F94F-1A8D-44E0-BF44-0D71C0FDE8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67455-F9B6-4991-9980-43D6FCFAE5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F292B58-8C33-4609-9AD1-D369682DED3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E1B89-AA3D-4C1E-9A72-78A6A081515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B3B8A4-6953-4C64-AECE-356BD9C825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0F20-947E-4D1D-A368-E7AAD65F222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F0B440-8C3E-45F9-A324-D4EF55B15D6C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CD1FA-B0F5-455B-A35E-F89C6FCE88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9E040-6C08-46B5-9505-359B3D07C5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2DBC-8504-454C-81A3-DA7938BBD5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97949DD-4997-45B8-B60C-8C6B1964F188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A72E2-A09D-4BBF-A337-7CDB986727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D46F2-F7CA-48D4-979B-B7FD395EE4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B9E20-FCFA-496D-AF73-DB845F9A2D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D4335A3-883A-4053-8C34-B3F7A47BE6E2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5B2CCE-EFEB-41A0-B73E-649C0A39EE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83487-A29C-45E9-BBFC-4526544C1D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1EB84-C36A-407B-882A-F74509DB8B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0524B16-7109-4D78-B757-72551CA088F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0A1D4-4C82-4F99-AB0B-1B327A8347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B3E1F-D41A-498A-A243-0685399F57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ED4A1-9F2A-4794-BB42-012540E791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5F117D-2FD1-450F-B5BC-01182727281B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B58DE-C662-4C3B-AF82-E275B61C24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AFCB7-81FA-4E5D-BBD2-D076C9EF00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972" indent="0" algn="ctr">
              <a:buNone/>
              <a:defRPr/>
            </a:lvl2pPr>
            <a:lvl3pPr marL="1007943" indent="0" algn="ctr">
              <a:buNone/>
              <a:defRPr/>
            </a:lvl3pPr>
            <a:lvl4pPr marL="1511915" indent="0" algn="ctr">
              <a:buNone/>
              <a:defRPr/>
            </a:lvl4pPr>
            <a:lvl5pPr marL="2015886" indent="0" algn="ctr">
              <a:buNone/>
              <a:defRPr/>
            </a:lvl5pPr>
            <a:lvl6pPr marL="2519858" indent="0" algn="ctr">
              <a:buNone/>
              <a:defRPr/>
            </a:lvl6pPr>
            <a:lvl7pPr marL="3023829" indent="0" algn="ctr">
              <a:buNone/>
              <a:defRPr/>
            </a:lvl7pPr>
            <a:lvl8pPr marL="3527801" indent="0" algn="ctr">
              <a:buNone/>
              <a:defRPr/>
            </a:lvl8pPr>
            <a:lvl9pPr marL="40317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44344" y="671971"/>
            <a:ext cx="7700230" cy="1259946"/>
          </a:xfrm>
        </p:spPr>
        <p:txBody>
          <a:bodyPr/>
          <a:lstStyle>
            <a:lvl1pPr algn="r">
              <a:defRPr sz="3968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56047" y="2183906"/>
            <a:ext cx="8888527" cy="45358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182445" y="671971"/>
            <a:ext cx="2142133" cy="60477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56047" y="671971"/>
            <a:ext cx="6258388" cy="60477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44344" y="671971"/>
            <a:ext cx="7700230" cy="1259946"/>
          </a:xfrm>
        </p:spPr>
        <p:txBody>
          <a:bodyPr/>
          <a:lstStyle>
            <a:lvl1pPr algn="r">
              <a:defRPr sz="3968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756047" y="2183906"/>
            <a:ext cx="8888527" cy="4535805"/>
          </a:xfrm>
        </p:spPr>
        <p:txBody>
          <a:bodyPr/>
          <a:lstStyle>
            <a:lvl1pPr>
              <a:defRPr sz="2646"/>
            </a:lvl1pPr>
            <a:lvl2pPr>
              <a:defRPr sz="2646"/>
            </a:lvl2pPr>
            <a:lvl3pPr>
              <a:defRPr sz="2646"/>
            </a:lvl3pPr>
            <a:lvl4pPr>
              <a:defRPr sz="2646"/>
            </a:lvl4pPr>
            <a:lvl5pPr>
              <a:defRPr sz="264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2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5"/>
            </a:lvl1pPr>
            <a:lvl2pPr marL="503972" indent="0">
              <a:buNone/>
              <a:defRPr sz="1984"/>
            </a:lvl2pPr>
            <a:lvl3pPr marL="1007943" indent="0">
              <a:buNone/>
              <a:defRPr sz="1764"/>
            </a:lvl3pPr>
            <a:lvl4pPr marL="1511915" indent="0">
              <a:buNone/>
              <a:defRPr sz="1543"/>
            </a:lvl4pPr>
            <a:lvl5pPr marL="2015886" indent="0">
              <a:buNone/>
              <a:defRPr sz="1543"/>
            </a:lvl5pPr>
            <a:lvl6pPr marL="2519858" indent="0">
              <a:buNone/>
              <a:defRPr sz="1543"/>
            </a:lvl6pPr>
            <a:lvl7pPr marL="3023829" indent="0">
              <a:buNone/>
              <a:defRPr sz="1543"/>
            </a:lvl7pPr>
            <a:lvl8pPr marL="3527801" indent="0">
              <a:buNone/>
              <a:defRPr sz="1543"/>
            </a:lvl8pPr>
            <a:lvl9pPr marL="4031772" indent="0">
              <a:buNone/>
              <a:defRPr sz="1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44343" y="671971"/>
            <a:ext cx="7620847" cy="1259946"/>
          </a:xfrm>
        </p:spPr>
        <p:txBody>
          <a:bodyPr/>
          <a:lstStyle>
            <a:lvl1pPr algn="r">
              <a:defRPr sz="3968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56047" y="2183906"/>
            <a:ext cx="4200260" cy="4535805"/>
          </a:xfrm>
        </p:spPr>
        <p:txBody>
          <a:bodyPr/>
          <a:lstStyle>
            <a:lvl1pPr>
              <a:defRPr sz="2646"/>
            </a:lvl1pPr>
            <a:lvl2pPr>
              <a:defRPr sz="2646"/>
            </a:lvl2pPr>
            <a:lvl3pPr>
              <a:defRPr sz="2646"/>
            </a:lvl3pPr>
            <a:lvl4pPr>
              <a:defRPr sz="2646"/>
            </a:lvl4pPr>
            <a:lvl5pPr>
              <a:defRPr sz="2646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24317" y="2183906"/>
            <a:ext cx="4440873" cy="4535805"/>
          </a:xfrm>
        </p:spPr>
        <p:txBody>
          <a:bodyPr/>
          <a:lstStyle>
            <a:lvl1pPr>
              <a:defRPr sz="2646"/>
            </a:lvl1pPr>
            <a:lvl2pPr>
              <a:defRPr sz="2646"/>
            </a:lvl2pPr>
            <a:lvl3pPr>
              <a:defRPr sz="2646"/>
            </a:lvl3pPr>
            <a:lvl4pPr>
              <a:defRPr sz="2646"/>
            </a:lvl4pPr>
            <a:lvl5pPr>
              <a:defRPr sz="2646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023728" y="287316"/>
            <a:ext cx="7700230" cy="1259946"/>
          </a:xfrm>
        </p:spPr>
        <p:txBody>
          <a:bodyPr/>
          <a:lstStyle>
            <a:lvl1pPr algn="r">
              <a:defRPr sz="3968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205"/>
            </a:lvl1pPr>
            <a:lvl2pPr>
              <a:defRPr sz="2205"/>
            </a:lvl2pPr>
            <a:lvl3pPr>
              <a:defRPr sz="2205"/>
            </a:lvl3pPr>
            <a:lvl4pPr>
              <a:defRPr sz="2205"/>
            </a:lvl4pPr>
            <a:lvl5pPr>
              <a:defRPr sz="2205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603140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603140" cy="4355563"/>
          </a:xfrm>
        </p:spPr>
        <p:txBody>
          <a:bodyPr/>
          <a:lstStyle>
            <a:lvl1pPr>
              <a:defRPr sz="2205"/>
            </a:lvl1pPr>
            <a:lvl2pPr>
              <a:defRPr sz="2205"/>
            </a:lvl2pPr>
            <a:lvl3pPr>
              <a:defRPr sz="2205"/>
            </a:lvl3pPr>
            <a:lvl4pPr>
              <a:defRPr sz="2205"/>
            </a:lvl4pPr>
            <a:lvl5pPr>
              <a:defRPr sz="2205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8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44344" y="671971"/>
            <a:ext cx="7700230" cy="1259946"/>
          </a:xfrm>
        </p:spPr>
        <p:txBody>
          <a:bodyPr/>
          <a:lstStyle>
            <a:lvl1pPr algn="r">
              <a:defRPr sz="3968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023727" y="314250"/>
            <a:ext cx="1823288" cy="1163698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504032" y="1874827"/>
            <a:ext cx="3316456" cy="4878134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5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r>
              <a:rPr lang="en-US" noProof="0"/>
              <a:t>Click icon to add picture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047" y="671971"/>
            <a:ext cx="8568531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047" y="2183906"/>
            <a:ext cx="8568531" cy="453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047" y="6887704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43"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214" y="6887704"/>
            <a:ext cx="3192198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543"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448" y="6887704"/>
            <a:ext cx="2100130" cy="50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43">
                <a:latin typeface="+mn-lt"/>
              </a:defRPr>
            </a:lvl1pPr>
          </a:lstStyle>
          <a:p>
            <a:pPr lvl="0"/>
            <a:fld id="{F8B4B437-1FA8-4913-A95D-28DD5787C1EA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 descr="powertojob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080625" cy="758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3192198" y="1763924"/>
            <a:ext cx="3192198" cy="4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erling" pitchFamily="18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sv-SE" sz="2646">
              <a:latin typeface="Arial" charset="0"/>
            </a:endParaRPr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" y="312"/>
            <a:ext cx="10079793" cy="75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9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5pPr>
      <a:lvl6pPr marL="503972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6pPr>
      <a:lvl7pPr marL="1007943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7pPr>
      <a:lvl8pPr marL="1511915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8pPr>
      <a:lvl9pPr marL="2015886" algn="ctr" rtl="0" eaLnBrk="1" fontAlgn="base" hangingPunct="1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77979" indent="-377979" algn="l" rtl="0" eaLnBrk="1" fontAlgn="base" hangingPunct="1">
        <a:spcBef>
          <a:spcPct val="20000"/>
        </a:spcBef>
        <a:spcAft>
          <a:spcPct val="0"/>
        </a:spcAft>
        <a:buChar char="•"/>
        <a:defRPr sz="3527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1" fontAlgn="base" hangingPunct="1">
        <a:spcBef>
          <a:spcPct val="20000"/>
        </a:spcBef>
        <a:spcAft>
          <a:spcPct val="0"/>
        </a:spcAft>
        <a:buChar char="–"/>
        <a:defRPr sz="3086">
          <a:solidFill>
            <a:schemeClr val="tx1"/>
          </a:solidFill>
          <a:latin typeface="+mn-lt"/>
          <a:ea typeface="+mn-ea"/>
        </a:defRPr>
      </a:lvl2pPr>
      <a:lvl3pPr marL="1259929" indent="-251986" algn="l" rtl="0" eaLnBrk="1" fontAlgn="base" hangingPunct="1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ea typeface="+mn-ea"/>
        </a:defRPr>
      </a:lvl3pPr>
      <a:lvl4pPr marL="1763900" indent="-251986" algn="l" rtl="0" eaLnBrk="1" fontAlgn="base" hangingPunct="1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ea typeface="+mn-ea"/>
        </a:defRPr>
      </a:lvl4pPr>
      <a:lvl5pPr marL="2267872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ea typeface="+mn-ea"/>
        </a:defRPr>
      </a:lvl5pPr>
      <a:lvl6pPr marL="2771844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ea typeface="+mn-ea"/>
        </a:defRPr>
      </a:lvl6pPr>
      <a:lvl7pPr marL="3275815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ea typeface="+mn-ea"/>
        </a:defRPr>
      </a:lvl7pPr>
      <a:lvl8pPr marL="3779787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ea typeface="+mn-ea"/>
        </a:defRPr>
      </a:lvl8pPr>
      <a:lvl9pPr marL="4283758" indent="-251986" algn="l" rtl="0" eaLnBrk="1" fontAlgn="base" hangingPunct="1">
        <a:spcBef>
          <a:spcPct val="20000"/>
        </a:spcBef>
        <a:spcAft>
          <a:spcPct val="0"/>
        </a:spcAft>
        <a:buChar char="»"/>
        <a:defRPr sz="220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sv-SE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pag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BB163-E77A-4C99-AD95-8A0998FF40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grayscl/>
          </a:blip>
          <a:srcRect t="1156" b="11421"/>
          <a:stretch>
            <a:fillRect/>
          </a:stretch>
        </p:blipFill>
        <p:spPr>
          <a:xfrm>
            <a:off x="888056" y="150024"/>
            <a:ext cx="8304512" cy="72596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E1495C-A5FE-49B9-978C-BEAA7CF76365}"/>
              </a:ext>
            </a:extLst>
          </p:cNvPr>
          <p:cNvSpPr txBox="1"/>
          <p:nvPr/>
        </p:nvSpPr>
        <p:spPr>
          <a:xfrm>
            <a:off x="2880596" y="3837043"/>
            <a:ext cx="4319430" cy="91661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What genes are essential for 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growth in human serum?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96D8D-3596-44BB-A5B9-0D2E0EF14DD1}"/>
              </a:ext>
            </a:extLst>
          </p:cNvPr>
          <p:cNvSpPr txBox="1"/>
          <p:nvPr/>
        </p:nvSpPr>
        <p:spPr>
          <a:xfrm>
            <a:off x="2916921" y="2892648"/>
            <a:ext cx="4246781" cy="88718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E. FAECIUM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CD71B-4FD2-4C42-B35B-B5CE06CDAA9D}"/>
              </a:ext>
            </a:extLst>
          </p:cNvPr>
          <p:cNvSpPr txBox="1"/>
          <p:nvPr/>
        </p:nvSpPr>
        <p:spPr>
          <a:xfrm>
            <a:off x="3714431" y="5448506"/>
            <a:ext cx="2651760" cy="343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By: Ina Odén Österbo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C1E5F-330D-4FD7-85FF-84B47343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2774" y="1607329"/>
            <a:ext cx="8142233" cy="57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FF007-EC10-4063-8CC0-4F041C38F10A}"/>
              </a:ext>
            </a:extLst>
          </p:cNvPr>
          <p:cNvSpPr txBox="1"/>
          <p:nvPr/>
        </p:nvSpPr>
        <p:spPr>
          <a:xfrm>
            <a:off x="1814193" y="492794"/>
            <a:ext cx="6773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faecalis &amp; E. durans</a:t>
            </a:r>
            <a:endParaRPr lang="LID4096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99E0A-F048-4AED-8713-50FCB8B28B23}"/>
              </a:ext>
            </a:extLst>
          </p:cNvPr>
          <p:cNvSpPr txBox="1"/>
          <p:nvPr/>
        </p:nvSpPr>
        <p:spPr>
          <a:xfrm>
            <a:off x="3174234" y="531162"/>
            <a:ext cx="3652644" cy="7987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A summary…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C2E63-566C-49C8-8B75-E8C9CD772BF4}"/>
              </a:ext>
            </a:extLst>
          </p:cNvPr>
          <p:cNvSpPr txBox="1"/>
          <p:nvPr/>
        </p:nvSpPr>
        <p:spPr>
          <a:xfrm>
            <a:off x="436363" y="1720758"/>
            <a:ext cx="9207898" cy="465373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457200" marR="0" lvl="0" indent="-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ACT……………….</a:t>
            </a:r>
          </a:p>
          <a:p>
            <a:pPr marL="457200" marR="0" lvl="0" indent="-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Essential genes → purine-biosynthesis proteins &amp; carbohydrate metabolism</a:t>
            </a:r>
          </a:p>
          <a:p>
            <a:pPr marL="457200" marR="0" lvl="0" indent="-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Blood stream → Upregulated</a:t>
            </a:r>
          </a:p>
          <a:p>
            <a:pPr marL="457200" marR="0" lvl="0" indent="-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Targets for treatment?</a:t>
            </a:r>
          </a:p>
          <a:p>
            <a:pPr marL="457200" marR="0" lvl="0" indent="-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My results (mostly) agree with what the authors of the article found…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7F7A6-FF8F-419F-ADEF-70A2B094183C}"/>
              </a:ext>
            </a:extLst>
          </p:cNvPr>
          <p:cNvSpPr txBox="1"/>
          <p:nvPr/>
        </p:nvSpPr>
        <p:spPr>
          <a:xfrm>
            <a:off x="1916474" y="1093504"/>
            <a:ext cx="6247048" cy="268633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8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Thank you for listening!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9D64B-7985-4147-B298-0EF9EA5093B5}"/>
              </a:ext>
            </a:extLst>
          </p:cNvPr>
          <p:cNvSpPr txBox="1"/>
          <p:nvPr/>
        </p:nvSpPr>
        <p:spPr>
          <a:xfrm>
            <a:off x="1839598" y="4358264"/>
            <a:ext cx="6400799" cy="849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C53E59-A651-4392-B1C0-EDE6A7547734}"/>
              </a:ext>
            </a:extLst>
          </p:cNvPr>
          <p:cNvSpPr txBox="1"/>
          <p:nvPr/>
        </p:nvSpPr>
        <p:spPr>
          <a:xfrm>
            <a:off x="516837" y="2491407"/>
            <a:ext cx="9090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in case someone asks a foreseen question</a:t>
            </a:r>
            <a:endParaRPr lang="LID4096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6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CC1A8C-791E-410B-A46D-B7CDF099A4F6}"/>
              </a:ext>
            </a:extLst>
          </p:cNvPr>
          <p:cNvSpPr txBox="1"/>
          <p:nvPr/>
        </p:nvSpPr>
        <p:spPr>
          <a:xfrm>
            <a:off x="1993186" y="256854"/>
            <a:ext cx="78083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there any differences between the within-group replicates?</a:t>
            </a:r>
            <a:endParaRPr lang="LID4096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58A75-B681-474F-A964-7FBD1B87E3AA}"/>
              </a:ext>
            </a:extLst>
          </p:cNvPr>
          <p:cNvSpPr txBox="1"/>
          <p:nvPr/>
        </p:nvSpPr>
        <p:spPr>
          <a:xfrm>
            <a:off x="799485" y="3553805"/>
            <a:ext cx="4240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Yes! </a:t>
            </a:r>
          </a:p>
          <a:p>
            <a:endParaRPr lang="sv-S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weird-ish-looking serum replicate.</a:t>
            </a:r>
            <a:endParaRPr lang="LID4096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5C47D-C2D7-4F01-8289-E0CB4093C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12" y="2311685"/>
            <a:ext cx="4240827" cy="42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5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4A62C7-1B9B-494B-A830-06B0CC125F8B}"/>
              </a:ext>
            </a:extLst>
          </p:cNvPr>
          <p:cNvSpPr txBox="1"/>
          <p:nvPr/>
        </p:nvSpPr>
        <p:spPr>
          <a:xfrm>
            <a:off x="2071080" y="246579"/>
            <a:ext cx="59384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I do the functional annotation?</a:t>
            </a:r>
            <a:endParaRPr lang="LID4096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8894A-3087-4751-90CF-CD3B56C0ED84}"/>
              </a:ext>
            </a:extLst>
          </p:cNvPr>
          <p:cNvSpPr txBox="1"/>
          <p:nvPr/>
        </p:nvSpPr>
        <p:spPr>
          <a:xfrm>
            <a:off x="1538973" y="3349375"/>
            <a:ext cx="7002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should’ve done it using EggNOGmapper... </a:t>
            </a:r>
          </a:p>
          <a:p>
            <a:pPr algn="ctr"/>
            <a:endParaRPr lang="sv-S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didn’t. </a:t>
            </a:r>
            <a:endParaRPr lang="LID4096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1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319690-B421-4C40-BF72-8694AE38F635}"/>
              </a:ext>
            </a:extLst>
          </p:cNvPr>
          <p:cNvSpPr txBox="1"/>
          <p:nvPr/>
        </p:nvSpPr>
        <p:spPr>
          <a:xfrm>
            <a:off x="1797977" y="0"/>
            <a:ext cx="8106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I use some other software to look at the assembly? </a:t>
            </a:r>
            <a:endParaRPr lang="LID4096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B4F93-2D5C-4341-9282-1F03FEDE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26" y="1631216"/>
            <a:ext cx="7366571" cy="5166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9C1F48-0DCE-4790-8CF4-AF37BF638416}"/>
              </a:ext>
            </a:extLst>
          </p:cNvPr>
          <p:cNvSpPr txBox="1"/>
          <p:nvPr/>
        </p:nvSpPr>
        <p:spPr>
          <a:xfrm>
            <a:off x="2502594" y="5825447"/>
            <a:ext cx="5075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 I did! – MUMmerplot</a:t>
            </a:r>
          </a:p>
        </p:txBody>
      </p:sp>
    </p:spTree>
    <p:extLst>
      <p:ext uri="{BB962C8B-B14F-4D97-AF65-F5344CB8AC3E}">
        <p14:creationId xmlns:p14="http://schemas.microsoft.com/office/powerpoint/2010/main" val="321320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0EC68-3D6D-4E8E-B364-2675BCEF0FCA}"/>
              </a:ext>
            </a:extLst>
          </p:cNvPr>
          <p:cNvSpPr txBox="1"/>
          <p:nvPr/>
        </p:nvSpPr>
        <p:spPr>
          <a:xfrm>
            <a:off x="1962363" y="184934"/>
            <a:ext cx="6667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had more time, what would I have done? </a:t>
            </a:r>
            <a:endParaRPr lang="LID4096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04941-CA5F-4B3B-B425-DEEDCD1D334A}"/>
              </a:ext>
            </a:extLst>
          </p:cNvPr>
          <p:cNvSpPr txBox="1"/>
          <p:nvPr/>
        </p:nvSpPr>
        <p:spPr>
          <a:xfrm>
            <a:off x="1973476" y="2229492"/>
            <a:ext cx="6133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Tn-seq! (Important part of the article)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BB9DB-A36E-4476-9BFB-975D44265370}"/>
              </a:ext>
            </a:extLst>
          </p:cNvPr>
          <p:cNvSpPr txBox="1"/>
          <p:nvPr/>
        </p:nvSpPr>
        <p:spPr>
          <a:xfrm>
            <a:off x="472610" y="3411020"/>
            <a:ext cx="7099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Mariner-based transposon mutant library</a:t>
            </a:r>
          </a:p>
          <a:p>
            <a:endParaRPr lang="LID4096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BBB37F-C374-4073-8176-AA2EFA48997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9494" y="4005442"/>
            <a:ext cx="0" cy="4212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A4D530-B5B5-45E1-89D9-6D4B92148271}"/>
              </a:ext>
            </a:extLst>
          </p:cNvPr>
          <p:cNvSpPr txBox="1"/>
          <p:nvPr/>
        </p:nvSpPr>
        <p:spPr>
          <a:xfrm>
            <a:off x="472610" y="4472222"/>
            <a:ext cx="40069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interspersed repeats</a:t>
            </a:r>
          </a:p>
          <a:p>
            <a:pPr algn="ctr"/>
            <a:r>
              <a:rPr lang="sv-S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(non-adjacent)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DB5A8-27D6-4711-B1C4-6B31C50F0BE7}"/>
              </a:ext>
            </a:extLst>
          </p:cNvPr>
          <p:cNvSpPr txBox="1"/>
          <p:nvPr/>
        </p:nvSpPr>
        <p:spPr>
          <a:xfrm>
            <a:off x="4479531" y="5513721"/>
            <a:ext cx="46233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in gene </a:t>
            </a:r>
          </a:p>
          <a:p>
            <a:r>
              <a:rPr lang="sv-S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change in survival etc?</a:t>
            </a:r>
            <a:endParaRPr lang="LID4096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4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8643E-7BD7-4828-8F12-AC56C7CA51FF}"/>
              </a:ext>
            </a:extLst>
          </p:cNvPr>
          <p:cNvSpPr txBox="1"/>
          <p:nvPr/>
        </p:nvSpPr>
        <p:spPr>
          <a:xfrm>
            <a:off x="1215172" y="2192593"/>
            <a:ext cx="7650277" cy="424964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180000" marR="0" lvl="0" indent="-28575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Commensal in gastrointestinal tract</a:t>
            </a:r>
            <a:endParaRPr lang="en-US" sz="3200" dirty="0"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  <a:p>
            <a:pPr marL="180000" marR="0" lvl="0" indent="-28575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Usually doesn’t affect us</a:t>
            </a:r>
          </a:p>
          <a:p>
            <a:pPr marL="180000" marR="0" lvl="0" indent="-28575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Hospitalized </a:t>
            </a:r>
            <a:r>
              <a:rPr lang="en-US" sz="32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immunocompromized</a:t>
            </a: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 patients</a:t>
            </a:r>
          </a:p>
          <a:p>
            <a:pPr marL="180000" marR="0" lvl="0" indent="-28575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Blood stream infections</a:t>
            </a:r>
          </a:p>
          <a:p>
            <a:pPr marL="180000" marR="0" lvl="0" indent="-28575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Antibiotic resistance</a:t>
            </a:r>
          </a:p>
          <a:p>
            <a:pPr marL="180000" marR="0" lvl="0" indent="-28575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Goal: Which genes? Targets?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70D81-742A-4FC3-BEB7-4BCD832EE791}"/>
              </a:ext>
            </a:extLst>
          </p:cNvPr>
          <p:cNvSpPr txBox="1"/>
          <p:nvPr/>
        </p:nvSpPr>
        <p:spPr>
          <a:xfrm>
            <a:off x="1476755" y="722363"/>
            <a:ext cx="712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Faecium </a:t>
            </a:r>
            <a:endParaRPr lang="LID4096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AFC2-02BC-4355-87E0-F1E9A2B318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32976" y="200977"/>
            <a:ext cx="8341566" cy="1262062"/>
          </a:xfrm>
        </p:spPr>
        <p:txBody>
          <a:bodyPr/>
          <a:lstStyle/>
          <a:p>
            <a:pPr lvl="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my conclusions?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F2AE-2302-405D-B551-C732CEB67DBD}"/>
              </a:ext>
            </a:extLst>
          </p:cNvPr>
          <p:cNvSpPr txBox="1"/>
          <p:nvPr/>
        </p:nvSpPr>
        <p:spPr>
          <a:xfrm>
            <a:off x="6960453" y="1463039"/>
            <a:ext cx="1249871" cy="5333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sng" strike="noStrike" kern="1200" cap="none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Article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A0FA7-9078-4D17-9429-B9E8D63B6612}"/>
              </a:ext>
            </a:extLst>
          </p:cNvPr>
          <p:cNvSpPr txBox="1"/>
          <p:nvPr/>
        </p:nvSpPr>
        <p:spPr>
          <a:xfrm>
            <a:off x="481882" y="2096595"/>
            <a:ext cx="1024375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Chromosome: 		2 773 588 nt 	</a:t>
            </a:r>
            <a:r>
              <a:rPr lang="sv-SE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(2 765 010 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Plasmid contigs:	7 			</a:t>
            </a:r>
            <a:r>
              <a:rPr lang="sv-SE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Diff. exp. genes: 	16.5%		</a:t>
            </a:r>
            <a:r>
              <a:rPr lang="sv-SE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(27.8%)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genes:	Nucleotide biosynthesis</a:t>
            </a:r>
          </a:p>
          <a:p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Carbohydrate biosynthesis </a:t>
            </a:r>
          </a:p>
          <a:p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&amp; transportation	</a:t>
            </a:r>
          </a:p>
          <a:p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sv-SE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(Nucl. biosynth.</a:t>
            </a:r>
          </a:p>
          <a:p>
            <a:r>
              <a:rPr lang="sv-SE" sz="3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&amp; Carb. metab.) </a:t>
            </a: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closely </a:t>
            </a:r>
          </a:p>
          <a:p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related species: 	Yes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8737A8-FBF6-4053-AA12-1B8703BA0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6040" y="12240"/>
            <a:ext cx="504828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D7398C-F0BD-4672-A043-3A9339023300}"/>
              </a:ext>
            </a:extLst>
          </p:cNvPr>
          <p:cNvSpPr/>
          <p:nvPr/>
        </p:nvSpPr>
        <p:spPr>
          <a:xfrm>
            <a:off x="2377439" y="1097280"/>
            <a:ext cx="2103120" cy="2103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54720">
            <a:solidFill>
              <a:srgbClr val="C00000"/>
            </a:solidFill>
            <a:prstDash val="solid"/>
          </a:ln>
        </p:spPr>
        <p:txBody>
          <a:bodyPr wrap="none" lIns="117360" tIns="72360" rIns="117360" bIns="72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A05A1F7-786F-4383-A5DA-AD07FFDC58D8}"/>
              </a:ext>
            </a:extLst>
          </p:cNvPr>
          <p:cNvSpPr/>
          <p:nvPr/>
        </p:nvSpPr>
        <p:spPr>
          <a:xfrm>
            <a:off x="2377439" y="3383280"/>
            <a:ext cx="5394960" cy="4114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54720">
            <a:solidFill>
              <a:srgbClr val="C00000"/>
            </a:solidFill>
            <a:prstDash val="solid"/>
          </a:ln>
        </p:spPr>
        <p:txBody>
          <a:bodyPr wrap="none" lIns="117360" tIns="72360" rIns="117360" bIns="72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77F88-C745-43BC-B8D9-1D6AA1535743}"/>
              </a:ext>
            </a:extLst>
          </p:cNvPr>
          <p:cNvSpPr txBox="1"/>
          <p:nvPr/>
        </p:nvSpPr>
        <p:spPr>
          <a:xfrm>
            <a:off x="1863360" y="1836360"/>
            <a:ext cx="1005840" cy="343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4021E-A5A7-4AA4-ABEB-B8FA23F92C77}"/>
              </a:ext>
            </a:extLst>
          </p:cNvPr>
          <p:cNvSpPr txBox="1"/>
          <p:nvPr/>
        </p:nvSpPr>
        <p:spPr>
          <a:xfrm>
            <a:off x="1828800" y="4663440"/>
            <a:ext cx="1005840" cy="343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49E6EA-7BE8-4C5D-AB41-907020498FA6}"/>
              </a:ext>
            </a:extLst>
          </p:cNvPr>
          <p:cNvSpPr txBox="1"/>
          <p:nvPr/>
        </p:nvSpPr>
        <p:spPr>
          <a:xfrm>
            <a:off x="3325896" y="276734"/>
            <a:ext cx="4961079" cy="97567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The assembly...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E4981-08C3-4AB6-B401-5E6E66879079}"/>
              </a:ext>
            </a:extLst>
          </p:cNvPr>
          <p:cNvSpPr txBox="1"/>
          <p:nvPr/>
        </p:nvSpPr>
        <p:spPr>
          <a:xfrm>
            <a:off x="3595169" y="6697648"/>
            <a:ext cx="3643199" cy="70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R="0" lv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endParaRPr lang="en-US" sz="3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7F0E1-F078-4AED-AA0F-E3FB64E70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03" y="1567251"/>
            <a:ext cx="7156818" cy="50548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D3A1607-831D-423F-AF65-7A9215CDB6E1}"/>
              </a:ext>
            </a:extLst>
          </p:cNvPr>
          <p:cNvSpPr/>
          <p:nvPr/>
        </p:nvSpPr>
        <p:spPr>
          <a:xfrm>
            <a:off x="8493201" y="1721321"/>
            <a:ext cx="1487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Total: </a:t>
            </a:r>
          </a:p>
          <a:p>
            <a:pPr marR="0" lvl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3.1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Mbp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702F41-8250-47E4-809E-A4B6373BF61D}"/>
              </a:ext>
            </a:extLst>
          </p:cNvPr>
          <p:cNvCxnSpPr/>
          <p:nvPr/>
        </p:nvCxnSpPr>
        <p:spPr bwMode="auto">
          <a:xfrm>
            <a:off x="3140765" y="1270673"/>
            <a:ext cx="0" cy="45852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CF866-63C6-489E-85E0-774BDF144843}"/>
              </a:ext>
            </a:extLst>
          </p:cNvPr>
          <p:cNvSpPr/>
          <p:nvPr/>
        </p:nvSpPr>
        <p:spPr>
          <a:xfrm>
            <a:off x="3335069" y="3779837"/>
            <a:ext cx="34104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1 contig: </a:t>
            </a:r>
          </a:p>
          <a:p>
            <a:pPr marR="0" lvl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Entire chromosome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1362E3-D26F-4B46-AC74-2CEAA23A9E4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93201" y="5855925"/>
            <a:ext cx="600472" cy="3975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EAE519-9846-4C4D-A4AC-5ECBD7EE30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18231" y="2736984"/>
            <a:ext cx="600472" cy="3975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45561A-6876-40E0-92A8-B171D41ECC5A}"/>
              </a:ext>
            </a:extLst>
          </p:cNvPr>
          <p:cNvSpPr txBox="1"/>
          <p:nvPr/>
        </p:nvSpPr>
        <p:spPr>
          <a:xfrm flipH="1">
            <a:off x="3831954" y="2903195"/>
            <a:ext cx="3406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N50= 2 773 588 nt</a:t>
            </a:r>
            <a:endParaRPr lang="LID4096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E444CA-1EDF-45A6-8D27-4090DD31C9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0080" y="12600"/>
            <a:ext cx="504828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9D6BA5-725C-4BE9-8B5D-FC78F1E63C6C}"/>
              </a:ext>
            </a:extLst>
          </p:cNvPr>
          <p:cNvSpPr/>
          <p:nvPr/>
        </p:nvSpPr>
        <p:spPr>
          <a:xfrm>
            <a:off x="2391480" y="3383640"/>
            <a:ext cx="5394960" cy="4114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54720">
            <a:solidFill>
              <a:srgbClr val="00864B"/>
            </a:solidFill>
            <a:prstDash val="solid"/>
          </a:ln>
        </p:spPr>
        <p:txBody>
          <a:bodyPr wrap="none" lIns="117360" tIns="72360" rIns="117360" bIns="72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64BE3-62F0-4058-ADC9-19227FC43C77}"/>
              </a:ext>
            </a:extLst>
          </p:cNvPr>
          <p:cNvSpPr txBox="1"/>
          <p:nvPr/>
        </p:nvSpPr>
        <p:spPr>
          <a:xfrm>
            <a:off x="1842840" y="4663800"/>
            <a:ext cx="1005840" cy="343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2C884B-7A80-4D97-BB56-2D246CECDB85}"/>
              </a:ext>
            </a:extLst>
          </p:cNvPr>
          <p:cNvSpPr txBox="1"/>
          <p:nvPr/>
        </p:nvSpPr>
        <p:spPr>
          <a:xfrm>
            <a:off x="854453" y="3310862"/>
            <a:ext cx="8371718" cy="133551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457200" marR="0" lvl="0" indent="-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Transcription units: 		3 208		</a:t>
            </a:r>
            <a:r>
              <a:rPr lang="en-US" sz="3000" b="0" i="0" u="none" strike="noStrike" kern="1200" cap="none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(3217)</a:t>
            </a:r>
            <a:endParaRPr lang="en-US" sz="3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Noto Sans CJK SC Regular" pitchFamily="2"/>
              <a:cs typeface="Times New Roman" panose="02020603050405020304" pitchFamily="18" charset="0"/>
            </a:endParaRPr>
          </a:p>
          <a:p>
            <a:pPr marL="457200" marR="0" lvl="0" indent="-45720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Differentially expressed: 	496		</a:t>
            </a:r>
            <a:r>
              <a:rPr lang="en-US" sz="3000" b="0" i="0" u="none" strike="noStrike" kern="1200" cap="none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(860)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F8090-36F6-4B8D-858B-14DC70B61D05}"/>
              </a:ext>
            </a:extLst>
          </p:cNvPr>
          <p:cNvSpPr txBox="1"/>
          <p:nvPr/>
        </p:nvSpPr>
        <p:spPr>
          <a:xfrm>
            <a:off x="1893333" y="571756"/>
            <a:ext cx="7239652" cy="97567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Noto Sans CJK SC Regular" pitchFamily="2"/>
                <a:cs typeface="Times New Roman" panose="02020603050405020304" pitchFamily="18" charset="0"/>
              </a:rPr>
              <a:t>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EB383-A70D-40A0-A8E3-58863912B607}"/>
              </a:ext>
            </a:extLst>
          </p:cNvPr>
          <p:cNvSpPr txBox="1"/>
          <p:nvPr/>
        </p:nvSpPr>
        <p:spPr>
          <a:xfrm>
            <a:off x="2564222" y="2035486"/>
            <a:ext cx="5897874" cy="5333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Before RNA-seq: BHI or Serum (x3)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80BB343-6D58-4FE6-9CFA-2256ED3796A6}"/>
              </a:ext>
            </a:extLst>
          </p:cNvPr>
          <p:cNvSpPr/>
          <p:nvPr/>
        </p:nvSpPr>
        <p:spPr bwMode="auto">
          <a:xfrm rot="16200000">
            <a:off x="2940700" y="3135629"/>
            <a:ext cx="662609" cy="3739682"/>
          </a:xfrm>
          <a:prstGeom prst="leftBrac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ling" pitchFamily="18" charset="0"/>
              <a:ea typeface="ＭＳ Ｐゴシック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27254-D54D-4E0F-A1A3-AAAC759C8B9A}"/>
              </a:ext>
            </a:extLst>
          </p:cNvPr>
          <p:cNvSpPr txBox="1"/>
          <p:nvPr/>
        </p:nvSpPr>
        <p:spPr>
          <a:xfrm>
            <a:off x="948486" y="5394147"/>
            <a:ext cx="4647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padj &lt; 0.001</a:t>
            </a:r>
          </a:p>
          <a:p>
            <a:pPr algn="ctr"/>
            <a:r>
              <a:rPr lang="sv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2 fold change &lt;-2 or &gt;2</a:t>
            </a:r>
            <a:endParaRPr lang="LID4096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9732E-A4C4-4C0F-AFD8-2A1A072B7A44}"/>
              </a:ext>
            </a:extLst>
          </p:cNvPr>
          <p:cNvSpPr txBox="1"/>
          <p:nvPr/>
        </p:nvSpPr>
        <p:spPr>
          <a:xfrm>
            <a:off x="1857960" y="142118"/>
            <a:ext cx="8161346" cy="15655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So what were the differentially expressed genes?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36F76-8F64-4273-8280-DEDBCE7D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59606" y="1760639"/>
            <a:ext cx="8249336" cy="55281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E6C869-4189-44D6-B71F-CA4461CAFA99}"/>
              </a:ext>
            </a:extLst>
          </p:cNvPr>
          <p:cNvSpPr/>
          <p:nvPr/>
        </p:nvSpPr>
        <p:spPr>
          <a:xfrm>
            <a:off x="302290" y="4202468"/>
            <a:ext cx="2560319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720">
            <a:solidFill>
              <a:srgbClr val="CE181E"/>
            </a:solidFill>
            <a:prstDash val="solid"/>
          </a:ln>
        </p:spPr>
        <p:txBody>
          <a:bodyPr wrap="non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FA5F2-4C3B-4C4A-AAD5-CB0E14EDCE70}"/>
              </a:ext>
            </a:extLst>
          </p:cNvPr>
          <p:cNvSpPr txBox="1"/>
          <p:nvPr/>
        </p:nvSpPr>
        <p:spPr>
          <a:xfrm>
            <a:off x="412810" y="4412708"/>
            <a:ext cx="2651760" cy="989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Serum &gt; BHI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DA5D-1728-42D3-BC73-EB277D7B2FCD}"/>
              </a:ext>
            </a:extLst>
          </p:cNvPr>
          <p:cNvSpPr txBox="1"/>
          <p:nvPr/>
        </p:nvSpPr>
        <p:spPr>
          <a:xfrm>
            <a:off x="8560904" y="1495598"/>
            <a:ext cx="134803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log2Fold</a:t>
            </a: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LID4096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2A6BB-3F59-4B44-9D51-504D16F99567}"/>
              </a:ext>
            </a:extLst>
          </p:cNvPr>
          <p:cNvSpPr txBox="1"/>
          <p:nvPr/>
        </p:nvSpPr>
        <p:spPr>
          <a:xfrm>
            <a:off x="1659606" y="1793701"/>
            <a:ext cx="42641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sv-S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product</a:t>
            </a:r>
            <a:endParaRPr lang="LID4096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A21AF4-A569-422E-AA42-4B17D475B799}"/>
              </a:ext>
            </a:extLst>
          </p:cNvPr>
          <p:cNvSpPr txBox="1"/>
          <p:nvPr/>
        </p:nvSpPr>
        <p:spPr>
          <a:xfrm>
            <a:off x="1857960" y="118323"/>
            <a:ext cx="8175965" cy="156551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So what were the differentially expressed genes?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80A86-97EC-45D5-8AAC-815A384B0B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21074" y="1683836"/>
            <a:ext cx="8524440" cy="5696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FA31E-BB8D-44CF-9FC3-C9AD85B6AC72}"/>
              </a:ext>
            </a:extLst>
          </p:cNvPr>
          <p:cNvSpPr txBox="1"/>
          <p:nvPr/>
        </p:nvSpPr>
        <p:spPr>
          <a:xfrm>
            <a:off x="251794" y="2942396"/>
            <a:ext cx="2651760" cy="989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Times" pitchFamily="16"/>
                <a:ea typeface="Noto Sans CJK SC Regular" pitchFamily="2"/>
                <a:cs typeface="Lohit Devanagari" pitchFamily="2"/>
              </a:rPr>
              <a:t>Serum &lt; BHI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43C4B3-E0D6-4F70-AC37-01E6CABE3D03}"/>
              </a:ext>
            </a:extLst>
          </p:cNvPr>
          <p:cNvSpPr/>
          <p:nvPr/>
        </p:nvSpPr>
        <p:spPr>
          <a:xfrm>
            <a:off x="140914" y="2732156"/>
            <a:ext cx="2560319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6720">
            <a:solidFill>
              <a:srgbClr val="CE181E"/>
            </a:solidFill>
            <a:prstDash val="solid"/>
          </a:ln>
        </p:spPr>
        <p:txBody>
          <a:bodyPr wrap="non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solidFill>
                <a:srgbClr val="000000"/>
              </a:solidFill>
              <a:latin typeface="Times" pitchFamily="16"/>
              <a:ea typeface="Noto Sans CJK SC Regular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9B7C-DB7C-4EB8-9C7D-7AAAE3D8A5E4}"/>
              </a:ext>
            </a:extLst>
          </p:cNvPr>
          <p:cNvSpPr txBox="1"/>
          <p:nvPr/>
        </p:nvSpPr>
        <p:spPr>
          <a:xfrm>
            <a:off x="8587408" y="1429338"/>
            <a:ext cx="134803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log2Fold</a:t>
            </a: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LID4096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020F1-70D6-450E-B420-12350BB0F356}"/>
              </a:ext>
            </a:extLst>
          </p:cNvPr>
          <p:cNvSpPr txBox="1"/>
          <p:nvPr/>
        </p:nvSpPr>
        <p:spPr>
          <a:xfrm>
            <a:off x="1540338" y="1714189"/>
            <a:ext cx="42641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sv-S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product</a:t>
            </a:r>
            <a:endParaRPr lang="LID4096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etets mall">
  <a:themeElements>
    <a:clrScheme name="PresentationAW.potx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AW.potx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ling" pitchFamily="18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ling" pitchFamily="18" charset="0"/>
            <a:ea typeface="ＭＳ Ｐゴシック" charset="-128"/>
          </a:defRPr>
        </a:defPPr>
      </a:lstStyle>
    </a:lnDef>
  </a:objectDefaults>
  <a:extraClrSchemeLst>
    <a:extraClrScheme>
      <a:clrScheme name="PresentationAW.pot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AW.potx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AW.potx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AW.potx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AW.potx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AW.potx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AW.potx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AW.potx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AW.potx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AW.potx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AW.potx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AW.potx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UU Standardmall</Template>
  <TotalTime>566</TotalTime>
  <Words>296</Words>
  <Application>Microsoft Office PowerPoint</Application>
  <PresentationFormat>Custom</PresentationFormat>
  <Paragraphs>87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ＭＳ Ｐゴシック</vt:lpstr>
      <vt:lpstr>Arial</vt:lpstr>
      <vt:lpstr>Berling</vt:lpstr>
      <vt:lpstr>Calibri</vt:lpstr>
      <vt:lpstr>DejaVu Sans</vt:lpstr>
      <vt:lpstr>Liberation Sans</vt:lpstr>
      <vt:lpstr>Liberation Serif</vt:lpstr>
      <vt:lpstr>Lohit Devanagari</vt:lpstr>
      <vt:lpstr>Noto Sans CJK SC Regular</vt:lpstr>
      <vt:lpstr>Times</vt:lpstr>
      <vt:lpstr>Times New Roman</vt:lpstr>
      <vt:lpstr>Wingdings</vt:lpstr>
      <vt:lpstr>Universitetets mall</vt:lpstr>
      <vt:lpstr>PowerPoint Presentation</vt:lpstr>
      <vt:lpstr>PowerPoint Presentation</vt:lpstr>
      <vt:lpstr>What are my conclusions?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Ina Odén Österbo</dc:creator>
  <cp:lastModifiedBy>Ina Odén Österbo</cp:lastModifiedBy>
  <cp:revision>31</cp:revision>
  <dcterms:created xsi:type="dcterms:W3CDTF">2018-05-23T10:19:21Z</dcterms:created>
  <dcterms:modified xsi:type="dcterms:W3CDTF">2018-05-25T06:51:27Z</dcterms:modified>
</cp:coreProperties>
</file>