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omments/comment1.xml" ContentType="application/vnd.openxmlformats-officedocument.presentationml.comment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08" r:id="rId7"/>
    <p:sldId id="311" r:id="rId8"/>
    <p:sldId id="313" r:id="rId9"/>
    <p:sldId id="312" r:id="rId10"/>
    <p:sldId id="314" r:id="rId11"/>
    <p:sldId id="315" r:id="rId12"/>
    <p:sldId id="316" r:id="rId13"/>
    <p:sldId id="317" r:id="rId14"/>
    <p:sldId id="318" r:id="rId15"/>
    <p:sldId id="319" r:id="rId16"/>
    <p:sldId id="325" r:id="rId17"/>
    <p:sldId id="324" r:id="rId18"/>
    <p:sldId id="320" r:id="rId19"/>
    <p:sldId id="322" r:id="rId20"/>
    <p:sldId id="32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xia, Vitor" initials="MV" lastIdx="1" clrIdx="0">
    <p:extLst>
      <p:ext uri="{19B8F6BF-5375-455C-9EA6-DF929625EA0E}">
        <p15:presenceInfo xmlns:p15="http://schemas.microsoft.com/office/powerpoint/2012/main" userId="S::Vitor.Mexia@xerox.com::deedd344-a88a-4052-9af2-1a7f7723e6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C327F6-949A-4E69-910A-F7E5299FD7E3}" v="31" dt="2022-05-06T11:10:20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4T10:11:40.947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Quick Quiz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683645"/>
          </a:xfrm>
        </p:spPr>
        <p:txBody>
          <a:bodyPr>
            <a:normAutofit/>
          </a:bodyPr>
          <a:lstStyle/>
          <a:p>
            <a:r>
              <a:rPr lang="en-US" dirty="0"/>
              <a:t>An I-On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F809A5-2C5D-442C-B431-87EC84E74FD0}"/>
              </a:ext>
            </a:extLst>
          </p:cNvPr>
          <p:cNvSpPr txBox="1"/>
          <p:nvPr/>
        </p:nvSpPr>
        <p:spPr>
          <a:xfrm>
            <a:off x="6729999" y="5223933"/>
            <a:ext cx="183710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Participants</a:t>
            </a:r>
            <a:r>
              <a:rPr lang="pt-PT" dirty="0"/>
              <a:t>:</a:t>
            </a:r>
          </a:p>
          <a:p>
            <a:r>
              <a:rPr lang="pt-PT" sz="1400" dirty="0"/>
              <a:t>Vitor Mexia 	36070</a:t>
            </a:r>
          </a:p>
          <a:p>
            <a:r>
              <a:rPr lang="pt-PT" sz="1400" dirty="0"/>
              <a:t>Tiago Carvalho 36080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26C92C-4B4E-44E7-8015-E5739277C881}"/>
              </a:ext>
            </a:extLst>
          </p:cNvPr>
          <p:cNvSpPr txBox="1"/>
          <p:nvPr/>
        </p:nvSpPr>
        <p:spPr>
          <a:xfrm>
            <a:off x="9859320" y="5223933"/>
            <a:ext cx="1334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Supervisor</a:t>
            </a:r>
            <a:r>
              <a:rPr lang="pt-PT" dirty="0"/>
              <a:t>:</a:t>
            </a:r>
          </a:p>
          <a:p>
            <a:r>
              <a:rPr lang="pt-PT" sz="1400" dirty="0"/>
              <a:t>Prof. Pedro Félix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9C15D-3180-66E6-4AB2-55F87C2E7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000" dirty="0"/>
              <a:t>API Definition and repository structure</a:t>
            </a:r>
            <a:br>
              <a:rPr lang="en-US" sz="3000" dirty="0"/>
            </a:br>
            <a:r>
              <a:rPr lang="en-US" sz="2000" dirty="0"/>
              <a:t>Apr. 28th to June 3rd</a:t>
            </a:r>
            <a:endParaRPr lang="en-US" sz="3000" dirty="0"/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F2833C86-3CE8-4E1D-0F43-655FB48B4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2" r="46005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6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56D3BDB-1310-EB3E-24EA-E0EC0289A198}"/>
              </a:ext>
            </a:extLst>
          </p:cNvPr>
          <p:cNvSpPr txBox="1"/>
          <p:nvPr/>
        </p:nvSpPr>
        <p:spPr>
          <a:xfrm>
            <a:off x="5172074" y="2108201"/>
            <a:ext cx="625301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Highlights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Deploy to Heroku (dev/staging environment)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Prepare Demo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 implementing extra functionality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886BE9-E365-8680-DA66-0FD4BD647F90}"/>
              </a:ext>
            </a:extLst>
          </p:cNvPr>
          <p:cNvSpPr txBox="1"/>
          <p:nvPr/>
        </p:nvSpPr>
        <p:spPr>
          <a:xfrm>
            <a:off x="6878357" y="3845561"/>
            <a:ext cx="42773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/>
              <a:t>Challenges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GB" dirty="0"/>
              <a:t>Learning </a:t>
            </a:r>
            <a:r>
              <a:rPr lang="en-GB" b="1" dirty="0"/>
              <a:t>Heroku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/>
              <a:t>how to use </a:t>
            </a:r>
            <a:r>
              <a:rPr lang="en-GB" b="1" dirty="0"/>
              <a:t>Heroku-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Bonsai 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Yet unknown roadblocks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 descr="Icon&#10;&#10;Description automatically generated with medium confidence">
            <a:extLst>
              <a:ext uri="{FF2B5EF4-FFF2-40B4-BE49-F238E27FC236}">
                <a16:creationId xmlns:a16="http://schemas.microsoft.com/office/drawing/2014/main" id="{7BF2D41D-A0A0-B9F0-84F5-253EFE24D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029" y="4131843"/>
            <a:ext cx="460726" cy="547113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AE9A8DC5-721A-2E16-A500-60118C8BD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6726" y="4571757"/>
            <a:ext cx="332712" cy="33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1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21723-5E65-0210-CEC4-630BDA8E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GB" sz="4400">
                <a:solidFill>
                  <a:srgbClr val="FFFFFF"/>
                </a:solidFill>
              </a:rPr>
              <a:t>Register/Login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171E4-DE7B-83E0-FECF-1E61393CF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655887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21723-5E65-0210-CEC4-630BDA8E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GB" sz="4400" dirty="0">
                <a:solidFill>
                  <a:srgbClr val="FFFFFF"/>
                </a:solidFill>
              </a:rPr>
              <a:t>Elasticsearch structure</a:t>
            </a:r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8FF9BD5C-1533-B1D9-CFA3-B16532395913}"/>
              </a:ext>
            </a:extLst>
          </p:cNvPr>
          <p:cNvGrpSpPr/>
          <p:nvPr/>
        </p:nvGrpSpPr>
        <p:grpSpPr>
          <a:xfrm>
            <a:off x="7732451" y="3049489"/>
            <a:ext cx="1406821" cy="1840401"/>
            <a:chOff x="5598598" y="1002595"/>
            <a:chExt cx="1406821" cy="1840401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5EF16E4B-D817-C380-F737-B527F2A43402}"/>
                </a:ext>
              </a:extLst>
            </p:cNvPr>
            <p:cNvGrpSpPr/>
            <p:nvPr/>
          </p:nvGrpSpPr>
          <p:grpSpPr>
            <a:xfrm>
              <a:off x="5598598" y="1002595"/>
              <a:ext cx="1406821" cy="1482291"/>
              <a:chOff x="4709196" y="537316"/>
              <a:chExt cx="1406821" cy="1482291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DEAF1164-90B8-87B0-7C21-C48B67E1F5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75686" y="537316"/>
                <a:ext cx="1040331" cy="1040331"/>
              </a:xfrm>
              <a:prstGeom prst="rect">
                <a:avLst/>
              </a:prstGeom>
            </p:spPr>
          </p:pic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CB1FC4B6-F14F-D9BA-36EC-E566AACA5C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81011" y="748671"/>
                <a:ext cx="1040331" cy="1040331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6A895717-DA22-6496-EACE-ADBB73C1C001}"/>
                  </a:ext>
                </a:extLst>
              </p:cNvPr>
              <p:cNvSpPr/>
              <p:nvPr/>
            </p:nvSpPr>
            <p:spPr>
              <a:xfrm>
                <a:off x="5140962" y="797718"/>
                <a:ext cx="181809" cy="8532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4FB6EF61-B10E-7139-24C1-7AF5229B9D0B}"/>
                  </a:ext>
                </a:extLst>
              </p:cNvPr>
              <p:cNvSpPr/>
              <p:nvPr/>
            </p:nvSpPr>
            <p:spPr>
              <a:xfrm>
                <a:off x="5320390" y="1577130"/>
                <a:ext cx="404217" cy="1133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pic>
            <p:nvPicPr>
              <p:cNvPr id="11" name="Imagem 10">
                <a:extLst>
                  <a:ext uri="{FF2B5EF4-FFF2-40B4-BE49-F238E27FC236}">
                    <a16:creationId xmlns:a16="http://schemas.microsoft.com/office/drawing/2014/main" id="{3FA0BA21-5042-1048-894A-D265AE805C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09196" y="979276"/>
                <a:ext cx="1040331" cy="1040331"/>
              </a:xfrm>
              <a:prstGeom prst="rect">
                <a:avLst/>
              </a:prstGeom>
            </p:spPr>
          </p:pic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4D973649-BBB1-2780-A29E-A82823292C5C}"/>
                  </a:ext>
                </a:extLst>
              </p:cNvPr>
              <p:cNvSpPr/>
              <p:nvPr/>
            </p:nvSpPr>
            <p:spPr>
              <a:xfrm>
                <a:off x="5622925" y="1499441"/>
                <a:ext cx="101682" cy="1133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6C23DCE4-4223-3A84-2E6D-4E7151DAC5AF}"/>
                  </a:ext>
                </a:extLst>
              </p:cNvPr>
              <p:cNvSpPr/>
              <p:nvPr/>
            </p:nvSpPr>
            <p:spPr>
              <a:xfrm>
                <a:off x="4981575" y="1264444"/>
                <a:ext cx="569119" cy="6673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0DB13D1C-551F-D8F1-DB07-4E20F92F890D}"/>
                  </a:ext>
                </a:extLst>
              </p:cNvPr>
              <p:cNvSpPr/>
              <p:nvPr/>
            </p:nvSpPr>
            <p:spPr>
              <a:xfrm>
                <a:off x="4999556" y="1031081"/>
                <a:ext cx="76130" cy="2714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F27C6F2C-7231-FDB7-EEB7-494CB530B0FC}"/>
                </a:ext>
              </a:extLst>
            </p:cNvPr>
            <p:cNvSpPr txBox="1"/>
            <p:nvPr/>
          </p:nvSpPr>
          <p:spPr>
            <a:xfrm>
              <a:off x="5656196" y="2473664"/>
              <a:ext cx="982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Sessions</a:t>
              </a:r>
            </a:p>
          </p:txBody>
        </p:sp>
      </p:grpSp>
      <p:grpSp>
        <p:nvGrpSpPr>
          <p:cNvPr id="86" name="Agrupar 85">
            <a:extLst>
              <a:ext uri="{FF2B5EF4-FFF2-40B4-BE49-F238E27FC236}">
                <a16:creationId xmlns:a16="http://schemas.microsoft.com/office/drawing/2014/main" id="{F44B5A1A-A653-E8FD-4B0D-D863AF39D08A}"/>
              </a:ext>
            </a:extLst>
          </p:cNvPr>
          <p:cNvGrpSpPr/>
          <p:nvPr/>
        </p:nvGrpSpPr>
        <p:grpSpPr>
          <a:xfrm>
            <a:off x="10199626" y="3032797"/>
            <a:ext cx="1406821" cy="1849540"/>
            <a:chOff x="5575713" y="3661253"/>
            <a:chExt cx="1406821" cy="1849540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96223E53-2DB1-68E2-129F-9B9CF45F9571}"/>
                </a:ext>
              </a:extLst>
            </p:cNvPr>
            <p:cNvGrpSpPr/>
            <p:nvPr/>
          </p:nvGrpSpPr>
          <p:grpSpPr>
            <a:xfrm>
              <a:off x="5575713" y="3661253"/>
              <a:ext cx="1406821" cy="1482291"/>
              <a:chOff x="4709196" y="537316"/>
              <a:chExt cx="1406821" cy="1482291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88FF58D9-0B6C-82D2-DFFE-CFC6E6EE33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75686" y="537316"/>
                <a:ext cx="1040331" cy="1040331"/>
              </a:xfrm>
              <a:prstGeom prst="rect">
                <a:avLst/>
              </a:prstGeom>
            </p:spPr>
          </p:pic>
          <p:pic>
            <p:nvPicPr>
              <p:cNvPr id="27" name="Imagem 26">
                <a:extLst>
                  <a:ext uri="{FF2B5EF4-FFF2-40B4-BE49-F238E27FC236}">
                    <a16:creationId xmlns:a16="http://schemas.microsoft.com/office/drawing/2014/main" id="{E848C96A-0734-977D-CCEE-340A95BDA0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81011" y="748671"/>
                <a:ext cx="1040331" cy="1040331"/>
              </a:xfrm>
              <a:prstGeom prst="rect">
                <a:avLst/>
              </a:prstGeom>
            </p:spPr>
          </p:pic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4FDCADA9-7E0C-4B8D-83B2-5B95D247F406}"/>
                  </a:ext>
                </a:extLst>
              </p:cNvPr>
              <p:cNvSpPr/>
              <p:nvPr/>
            </p:nvSpPr>
            <p:spPr>
              <a:xfrm>
                <a:off x="5140962" y="797718"/>
                <a:ext cx="181809" cy="8532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B9B4D133-7AEB-2ACE-82FC-959315B94DD5}"/>
                  </a:ext>
                </a:extLst>
              </p:cNvPr>
              <p:cNvSpPr/>
              <p:nvPr/>
            </p:nvSpPr>
            <p:spPr>
              <a:xfrm>
                <a:off x="5320390" y="1577130"/>
                <a:ext cx="404217" cy="1133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BA2E90C4-5C1D-27A6-111D-626905519A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09196" y="979276"/>
                <a:ext cx="1040331" cy="1040331"/>
              </a:xfrm>
              <a:prstGeom prst="rect">
                <a:avLst/>
              </a:prstGeom>
            </p:spPr>
          </p:pic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0D4BF5D5-BA64-2FAF-BA5A-5EF3056C8A19}"/>
                  </a:ext>
                </a:extLst>
              </p:cNvPr>
              <p:cNvSpPr/>
              <p:nvPr/>
            </p:nvSpPr>
            <p:spPr>
              <a:xfrm>
                <a:off x="5622925" y="1499441"/>
                <a:ext cx="101682" cy="1133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5EBD12B7-AF10-1A36-164B-AA071D94A2EF}"/>
                  </a:ext>
                </a:extLst>
              </p:cNvPr>
              <p:cNvSpPr/>
              <p:nvPr/>
            </p:nvSpPr>
            <p:spPr>
              <a:xfrm>
                <a:off x="4981575" y="1264444"/>
                <a:ext cx="569119" cy="6673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E36992C6-86F5-91C5-C222-037638546630}"/>
                  </a:ext>
                </a:extLst>
              </p:cNvPr>
              <p:cNvSpPr/>
              <p:nvPr/>
            </p:nvSpPr>
            <p:spPr>
              <a:xfrm>
                <a:off x="4999556" y="1031081"/>
                <a:ext cx="76130" cy="2714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361F5624-73A6-578C-5503-10D9E464C5F7}"/>
                </a:ext>
              </a:extLst>
            </p:cNvPr>
            <p:cNvSpPr txBox="1"/>
            <p:nvPr/>
          </p:nvSpPr>
          <p:spPr>
            <a:xfrm>
              <a:off x="5627448" y="5141461"/>
              <a:ext cx="968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Quizzes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6F91655-FE70-D754-3044-1C03B0E24A75}"/>
              </a:ext>
            </a:extLst>
          </p:cNvPr>
          <p:cNvGrpSpPr/>
          <p:nvPr/>
        </p:nvGrpSpPr>
        <p:grpSpPr>
          <a:xfrm>
            <a:off x="5118207" y="3036383"/>
            <a:ext cx="1406821" cy="1851235"/>
            <a:chOff x="10423524" y="78559"/>
            <a:chExt cx="1406821" cy="1851235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D6129EB9-0C64-0466-90A3-4D89FCCC944D}"/>
                </a:ext>
              </a:extLst>
            </p:cNvPr>
            <p:cNvGrpSpPr/>
            <p:nvPr/>
          </p:nvGrpSpPr>
          <p:grpSpPr>
            <a:xfrm>
              <a:off x="10423524" y="78559"/>
              <a:ext cx="1406821" cy="1482291"/>
              <a:chOff x="4709196" y="537316"/>
              <a:chExt cx="1406821" cy="1482291"/>
            </a:xfrm>
          </p:grpSpPr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09942EEB-5185-C818-9D82-928C0C9E72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75686" y="537316"/>
                <a:ext cx="1040331" cy="1040331"/>
              </a:xfrm>
              <a:prstGeom prst="rect">
                <a:avLst/>
              </a:prstGeom>
            </p:spPr>
          </p:pic>
          <p:pic>
            <p:nvPicPr>
              <p:cNvPr id="18" name="Imagem 17">
                <a:extLst>
                  <a:ext uri="{FF2B5EF4-FFF2-40B4-BE49-F238E27FC236}">
                    <a16:creationId xmlns:a16="http://schemas.microsoft.com/office/drawing/2014/main" id="{00EE4E32-4638-72D9-2A3D-60E3EA0E22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81011" y="748671"/>
                <a:ext cx="1040331" cy="1040331"/>
              </a:xfrm>
              <a:prstGeom prst="rect">
                <a:avLst/>
              </a:prstGeom>
            </p:spPr>
          </p:pic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7AE5865B-0618-B15B-8C5E-853EA2EB92EE}"/>
                  </a:ext>
                </a:extLst>
              </p:cNvPr>
              <p:cNvSpPr/>
              <p:nvPr/>
            </p:nvSpPr>
            <p:spPr>
              <a:xfrm>
                <a:off x="5140962" y="797718"/>
                <a:ext cx="181809" cy="8532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4BE99C9-BCDA-A737-73AE-7013E88280DE}"/>
                  </a:ext>
                </a:extLst>
              </p:cNvPr>
              <p:cNvSpPr/>
              <p:nvPr/>
            </p:nvSpPr>
            <p:spPr>
              <a:xfrm>
                <a:off x="5320390" y="1577130"/>
                <a:ext cx="404217" cy="1133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pic>
            <p:nvPicPr>
              <p:cNvPr id="21" name="Imagem 20">
                <a:extLst>
                  <a:ext uri="{FF2B5EF4-FFF2-40B4-BE49-F238E27FC236}">
                    <a16:creationId xmlns:a16="http://schemas.microsoft.com/office/drawing/2014/main" id="{B17A43CE-4408-F864-0F69-9E73A9D90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09196" y="979276"/>
                <a:ext cx="1040331" cy="1040331"/>
              </a:xfrm>
              <a:prstGeom prst="rect">
                <a:avLst/>
              </a:prstGeom>
            </p:spPr>
          </p:pic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B0101A76-0D0C-8660-E398-CF89843F9084}"/>
                  </a:ext>
                </a:extLst>
              </p:cNvPr>
              <p:cNvSpPr/>
              <p:nvPr/>
            </p:nvSpPr>
            <p:spPr>
              <a:xfrm>
                <a:off x="5622925" y="1499441"/>
                <a:ext cx="101682" cy="1133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465D368C-2895-205F-15A9-53AC85ADF1D4}"/>
                  </a:ext>
                </a:extLst>
              </p:cNvPr>
              <p:cNvSpPr/>
              <p:nvPr/>
            </p:nvSpPr>
            <p:spPr>
              <a:xfrm>
                <a:off x="4981575" y="1264444"/>
                <a:ext cx="569119" cy="6673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2CE48E19-62DF-72C8-5A89-8060F0C6CB52}"/>
                  </a:ext>
                </a:extLst>
              </p:cNvPr>
              <p:cNvSpPr/>
              <p:nvPr/>
            </p:nvSpPr>
            <p:spPr>
              <a:xfrm>
                <a:off x="4999556" y="1031081"/>
                <a:ext cx="76130" cy="2714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6B04774B-496C-C643-A395-59A78AB5F86B}"/>
                </a:ext>
              </a:extLst>
            </p:cNvPr>
            <p:cNvSpPr txBox="1"/>
            <p:nvPr/>
          </p:nvSpPr>
          <p:spPr>
            <a:xfrm>
              <a:off x="10578903" y="1560462"/>
              <a:ext cx="810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Users</a:t>
              </a:r>
            </a:p>
          </p:txBody>
        </p: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FC623EBE-BB4C-3C51-C5B8-66F082039F28}"/>
              </a:ext>
            </a:extLst>
          </p:cNvPr>
          <p:cNvGrpSpPr/>
          <p:nvPr/>
        </p:nvGrpSpPr>
        <p:grpSpPr>
          <a:xfrm>
            <a:off x="7714051" y="4872567"/>
            <a:ext cx="1406821" cy="1841482"/>
            <a:chOff x="7818730" y="3159720"/>
            <a:chExt cx="1406821" cy="1841482"/>
          </a:xfrm>
        </p:grpSpPr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0DEF8152-D773-0F80-6BE3-BAFCF51954B6}"/>
                </a:ext>
              </a:extLst>
            </p:cNvPr>
            <p:cNvGrpSpPr/>
            <p:nvPr/>
          </p:nvGrpSpPr>
          <p:grpSpPr>
            <a:xfrm>
              <a:off x="7818730" y="3159720"/>
              <a:ext cx="1406821" cy="1482291"/>
              <a:chOff x="4709196" y="537316"/>
              <a:chExt cx="1406821" cy="1482291"/>
            </a:xfrm>
          </p:grpSpPr>
          <p:pic>
            <p:nvPicPr>
              <p:cNvPr id="35" name="Imagem 34">
                <a:extLst>
                  <a:ext uri="{FF2B5EF4-FFF2-40B4-BE49-F238E27FC236}">
                    <a16:creationId xmlns:a16="http://schemas.microsoft.com/office/drawing/2014/main" id="{FFF7F336-1D2A-7C7B-0C6C-E5CB9DE07F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75686" y="537316"/>
                <a:ext cx="1040331" cy="1040331"/>
              </a:xfrm>
              <a:prstGeom prst="rect">
                <a:avLst/>
              </a:prstGeom>
            </p:spPr>
          </p:pic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615D12A1-B732-D98C-E36A-1CF41BB7B7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81011" y="748671"/>
                <a:ext cx="1040331" cy="1040331"/>
              </a:xfrm>
              <a:prstGeom prst="rect">
                <a:avLst/>
              </a:prstGeom>
            </p:spPr>
          </p:pic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29158B33-9C32-2679-2138-160AEB57E369}"/>
                  </a:ext>
                </a:extLst>
              </p:cNvPr>
              <p:cNvSpPr/>
              <p:nvPr/>
            </p:nvSpPr>
            <p:spPr>
              <a:xfrm>
                <a:off x="5140962" y="797718"/>
                <a:ext cx="181809" cy="8532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7A744D9F-B08C-D90B-0344-C2A5FCC77600}"/>
                  </a:ext>
                </a:extLst>
              </p:cNvPr>
              <p:cNvSpPr/>
              <p:nvPr/>
            </p:nvSpPr>
            <p:spPr>
              <a:xfrm>
                <a:off x="5320390" y="1577130"/>
                <a:ext cx="404217" cy="1133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pic>
            <p:nvPicPr>
              <p:cNvPr id="39" name="Imagem 38">
                <a:extLst>
                  <a:ext uri="{FF2B5EF4-FFF2-40B4-BE49-F238E27FC236}">
                    <a16:creationId xmlns:a16="http://schemas.microsoft.com/office/drawing/2014/main" id="{4CEE837E-83E2-39C7-7487-676CCDC1B2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09196" y="979276"/>
                <a:ext cx="1040331" cy="1040331"/>
              </a:xfrm>
              <a:prstGeom prst="rect">
                <a:avLst/>
              </a:prstGeom>
            </p:spPr>
          </p:pic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A325CC42-6A36-3C2A-F455-AAA72D69AC18}"/>
                  </a:ext>
                </a:extLst>
              </p:cNvPr>
              <p:cNvSpPr/>
              <p:nvPr/>
            </p:nvSpPr>
            <p:spPr>
              <a:xfrm>
                <a:off x="5622925" y="1499441"/>
                <a:ext cx="101682" cy="1133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92527F78-EDFE-68CD-6D4E-222DEBB3E134}"/>
                  </a:ext>
                </a:extLst>
              </p:cNvPr>
              <p:cNvSpPr/>
              <p:nvPr/>
            </p:nvSpPr>
            <p:spPr>
              <a:xfrm>
                <a:off x="4981575" y="1264444"/>
                <a:ext cx="569119" cy="6673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925D99A2-2E48-0B56-E4AD-3CBF4B256C32}"/>
                  </a:ext>
                </a:extLst>
              </p:cNvPr>
              <p:cNvSpPr/>
              <p:nvPr/>
            </p:nvSpPr>
            <p:spPr>
              <a:xfrm>
                <a:off x="4999556" y="1031081"/>
                <a:ext cx="76130" cy="2714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4A7638A7-7671-463D-C03D-FD34714D33E4}"/>
                </a:ext>
              </a:extLst>
            </p:cNvPr>
            <p:cNvSpPr txBox="1"/>
            <p:nvPr/>
          </p:nvSpPr>
          <p:spPr>
            <a:xfrm>
              <a:off x="7933010" y="4631870"/>
              <a:ext cx="968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History</a:t>
              </a:r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2D279088-1A09-4C28-9341-314AC8124FE1}"/>
              </a:ext>
            </a:extLst>
          </p:cNvPr>
          <p:cNvGrpSpPr/>
          <p:nvPr/>
        </p:nvGrpSpPr>
        <p:grpSpPr>
          <a:xfrm>
            <a:off x="5118207" y="4965939"/>
            <a:ext cx="1429469" cy="1858027"/>
            <a:chOff x="5285590" y="4041081"/>
            <a:chExt cx="1429469" cy="1858027"/>
          </a:xfrm>
        </p:grpSpPr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A5242878-F3E6-4651-FBC2-EEAC531D2B56}"/>
                </a:ext>
              </a:extLst>
            </p:cNvPr>
            <p:cNvGrpSpPr/>
            <p:nvPr/>
          </p:nvGrpSpPr>
          <p:grpSpPr>
            <a:xfrm>
              <a:off x="5308238" y="4041081"/>
              <a:ext cx="1406821" cy="1482291"/>
              <a:chOff x="4709196" y="537316"/>
              <a:chExt cx="1406821" cy="1482291"/>
            </a:xfrm>
          </p:grpSpPr>
          <p:pic>
            <p:nvPicPr>
              <p:cNvPr id="47" name="Imagem 46">
                <a:extLst>
                  <a:ext uri="{FF2B5EF4-FFF2-40B4-BE49-F238E27FC236}">
                    <a16:creationId xmlns:a16="http://schemas.microsoft.com/office/drawing/2014/main" id="{73F45F6C-8CC9-7CC3-6E7A-83EA4279F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75686" y="537316"/>
                <a:ext cx="1040331" cy="1040331"/>
              </a:xfrm>
              <a:prstGeom prst="rect">
                <a:avLst/>
              </a:prstGeom>
            </p:spPr>
          </p:pic>
          <p:pic>
            <p:nvPicPr>
              <p:cNvPr id="48" name="Imagem 47">
                <a:extLst>
                  <a:ext uri="{FF2B5EF4-FFF2-40B4-BE49-F238E27FC236}">
                    <a16:creationId xmlns:a16="http://schemas.microsoft.com/office/drawing/2014/main" id="{B7DA480B-D4D1-6C91-86CF-BCD33C6058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81011" y="748671"/>
                <a:ext cx="1040331" cy="1040331"/>
              </a:xfrm>
              <a:prstGeom prst="rect">
                <a:avLst/>
              </a:prstGeom>
            </p:spPr>
          </p:pic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E2263D5E-66B5-1487-0724-DF6DCD0C5258}"/>
                  </a:ext>
                </a:extLst>
              </p:cNvPr>
              <p:cNvSpPr/>
              <p:nvPr/>
            </p:nvSpPr>
            <p:spPr>
              <a:xfrm>
                <a:off x="5140962" y="797718"/>
                <a:ext cx="181809" cy="8532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D8508DB2-078B-A32E-6801-0F9B3C02A835}"/>
                  </a:ext>
                </a:extLst>
              </p:cNvPr>
              <p:cNvSpPr/>
              <p:nvPr/>
            </p:nvSpPr>
            <p:spPr>
              <a:xfrm>
                <a:off x="5320390" y="1577130"/>
                <a:ext cx="404217" cy="1133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pic>
            <p:nvPicPr>
              <p:cNvPr id="51" name="Imagem 50">
                <a:extLst>
                  <a:ext uri="{FF2B5EF4-FFF2-40B4-BE49-F238E27FC236}">
                    <a16:creationId xmlns:a16="http://schemas.microsoft.com/office/drawing/2014/main" id="{DB2E1FB5-C07A-5089-03FE-454E582E83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09196" y="979276"/>
                <a:ext cx="1040331" cy="1040331"/>
              </a:xfrm>
              <a:prstGeom prst="rect">
                <a:avLst/>
              </a:prstGeom>
            </p:spPr>
          </p:pic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2498C07D-5628-BA13-8701-ABA36066C2C1}"/>
                  </a:ext>
                </a:extLst>
              </p:cNvPr>
              <p:cNvSpPr/>
              <p:nvPr/>
            </p:nvSpPr>
            <p:spPr>
              <a:xfrm>
                <a:off x="5622925" y="1499441"/>
                <a:ext cx="101682" cy="1133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2BF06420-D4EE-7010-26B4-A30DED4FAAF2}"/>
                  </a:ext>
                </a:extLst>
              </p:cNvPr>
              <p:cNvSpPr/>
              <p:nvPr/>
            </p:nvSpPr>
            <p:spPr>
              <a:xfrm>
                <a:off x="4981575" y="1264444"/>
                <a:ext cx="569119" cy="6673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79B2330C-6BF4-9C09-CDC6-EA37FB390B4C}"/>
                  </a:ext>
                </a:extLst>
              </p:cNvPr>
              <p:cNvSpPr/>
              <p:nvPr/>
            </p:nvSpPr>
            <p:spPr>
              <a:xfrm>
                <a:off x="4999556" y="1031081"/>
                <a:ext cx="76130" cy="2714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CDD7C11C-07F2-5891-F788-AE14E82FE931}"/>
                </a:ext>
              </a:extLst>
            </p:cNvPr>
            <p:cNvSpPr txBox="1"/>
            <p:nvPr/>
          </p:nvSpPr>
          <p:spPr>
            <a:xfrm>
              <a:off x="5285590" y="5529776"/>
              <a:ext cx="1149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Templates</a:t>
              </a:r>
            </a:p>
          </p:txBody>
        </p: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939404B8-740A-2928-FB54-56CE543159EB}"/>
              </a:ext>
            </a:extLst>
          </p:cNvPr>
          <p:cNvGrpSpPr/>
          <p:nvPr/>
        </p:nvGrpSpPr>
        <p:grpSpPr>
          <a:xfrm>
            <a:off x="10289462" y="4887618"/>
            <a:ext cx="1406821" cy="1853730"/>
            <a:chOff x="7698440" y="4685369"/>
            <a:chExt cx="1406821" cy="1853730"/>
          </a:xfrm>
        </p:grpSpPr>
        <p:grpSp>
          <p:nvGrpSpPr>
            <p:cNvPr id="57" name="Agrupar 56">
              <a:extLst>
                <a:ext uri="{FF2B5EF4-FFF2-40B4-BE49-F238E27FC236}">
                  <a16:creationId xmlns:a16="http://schemas.microsoft.com/office/drawing/2014/main" id="{EC670BDC-4C4D-FEB7-7D53-7CFB4B59BFED}"/>
                </a:ext>
              </a:extLst>
            </p:cNvPr>
            <p:cNvGrpSpPr/>
            <p:nvPr/>
          </p:nvGrpSpPr>
          <p:grpSpPr>
            <a:xfrm>
              <a:off x="7698440" y="4685369"/>
              <a:ext cx="1406821" cy="1482291"/>
              <a:chOff x="4709196" y="537316"/>
              <a:chExt cx="1406821" cy="1482291"/>
            </a:xfrm>
          </p:grpSpPr>
          <p:pic>
            <p:nvPicPr>
              <p:cNvPr id="58" name="Imagem 57">
                <a:extLst>
                  <a:ext uri="{FF2B5EF4-FFF2-40B4-BE49-F238E27FC236}">
                    <a16:creationId xmlns:a16="http://schemas.microsoft.com/office/drawing/2014/main" id="{6898666F-054F-1581-DEDF-73E2F02A01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75686" y="537316"/>
                <a:ext cx="1040331" cy="1040331"/>
              </a:xfrm>
              <a:prstGeom prst="rect">
                <a:avLst/>
              </a:prstGeom>
            </p:spPr>
          </p:pic>
          <p:pic>
            <p:nvPicPr>
              <p:cNvPr id="59" name="Imagem 58">
                <a:extLst>
                  <a:ext uri="{FF2B5EF4-FFF2-40B4-BE49-F238E27FC236}">
                    <a16:creationId xmlns:a16="http://schemas.microsoft.com/office/drawing/2014/main" id="{90388181-35A1-012C-4F5C-FD2716C219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81011" y="748671"/>
                <a:ext cx="1040331" cy="1040331"/>
              </a:xfrm>
              <a:prstGeom prst="rect">
                <a:avLst/>
              </a:prstGeom>
            </p:spPr>
          </p:pic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90EBC1A2-DB37-AAA9-6EC8-27E0207EE563}"/>
                  </a:ext>
                </a:extLst>
              </p:cNvPr>
              <p:cNvSpPr/>
              <p:nvPr/>
            </p:nvSpPr>
            <p:spPr>
              <a:xfrm>
                <a:off x="5140962" y="797718"/>
                <a:ext cx="181809" cy="8532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F9C4F154-366E-451E-DF6C-784CD671EF50}"/>
                  </a:ext>
                </a:extLst>
              </p:cNvPr>
              <p:cNvSpPr/>
              <p:nvPr/>
            </p:nvSpPr>
            <p:spPr>
              <a:xfrm>
                <a:off x="5320390" y="1577130"/>
                <a:ext cx="404217" cy="1133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pic>
            <p:nvPicPr>
              <p:cNvPr id="62" name="Imagem 61">
                <a:extLst>
                  <a:ext uri="{FF2B5EF4-FFF2-40B4-BE49-F238E27FC236}">
                    <a16:creationId xmlns:a16="http://schemas.microsoft.com/office/drawing/2014/main" id="{2E4E05BA-91E8-7B43-ECA7-6ED1214B01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09196" y="979276"/>
                <a:ext cx="1040331" cy="1040331"/>
              </a:xfrm>
              <a:prstGeom prst="rect">
                <a:avLst/>
              </a:prstGeom>
            </p:spPr>
          </p:pic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A0F7F925-56BC-F324-CE9D-89BA90DE7B9E}"/>
                  </a:ext>
                </a:extLst>
              </p:cNvPr>
              <p:cNvSpPr/>
              <p:nvPr/>
            </p:nvSpPr>
            <p:spPr>
              <a:xfrm>
                <a:off x="5622925" y="1499441"/>
                <a:ext cx="101682" cy="1133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0F9AB6FF-0046-7BC7-2DB5-E4167BFDA64B}"/>
                  </a:ext>
                </a:extLst>
              </p:cNvPr>
              <p:cNvSpPr/>
              <p:nvPr/>
            </p:nvSpPr>
            <p:spPr>
              <a:xfrm>
                <a:off x="4981575" y="1264444"/>
                <a:ext cx="569119" cy="6673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AB66E338-DC95-FF51-6BE5-5111EF855AC0}"/>
                  </a:ext>
                </a:extLst>
              </p:cNvPr>
              <p:cNvSpPr/>
              <p:nvPr/>
            </p:nvSpPr>
            <p:spPr>
              <a:xfrm>
                <a:off x="4999556" y="1031081"/>
                <a:ext cx="76130" cy="2714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437A995D-5222-365C-BF05-860C6F9887F0}"/>
                </a:ext>
              </a:extLst>
            </p:cNvPr>
            <p:cNvSpPr txBox="1"/>
            <p:nvPr/>
          </p:nvSpPr>
          <p:spPr>
            <a:xfrm>
              <a:off x="7753564" y="6169767"/>
              <a:ext cx="109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Answers</a:t>
              </a:r>
            </a:p>
          </p:txBody>
        </p:sp>
      </p:grpSp>
      <p:sp>
        <p:nvSpPr>
          <p:cNvPr id="78" name="Marcador de Posição de Conteúdo 2">
            <a:extLst>
              <a:ext uri="{FF2B5EF4-FFF2-40B4-BE49-F238E27FC236}">
                <a16:creationId xmlns:a16="http://schemas.microsoft.com/office/drawing/2014/main" id="{BE00033D-CAA3-6796-6AEF-13C02A1F5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699" y="259126"/>
            <a:ext cx="6898000" cy="3064505"/>
          </a:xfrm>
        </p:spPr>
        <p:txBody>
          <a:bodyPr>
            <a:normAutofit/>
          </a:bodyPr>
          <a:lstStyle/>
          <a:p>
            <a:r>
              <a:rPr lang="en-US" dirty="0"/>
              <a:t>A user has a single document on the ‘users’ index and multiple documents on ‘sessions’, ‘templates’ and ‘history’ indexes.</a:t>
            </a:r>
          </a:p>
          <a:p>
            <a:r>
              <a:rPr lang="en-US" dirty="0"/>
              <a:t>A session has multiple quizzes which in turn can have multiple answers.</a:t>
            </a:r>
          </a:p>
          <a:p>
            <a:r>
              <a:rPr lang="en-US" dirty="0"/>
              <a:t>A participant has a single document with all their answers for the quizzes in a session.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62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97CE3-B8E9-ED33-83FD-78FB1435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E66A49-B2BF-939C-0D6A-491E45EEF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699" y="259126"/>
            <a:ext cx="6898000" cy="3064505"/>
          </a:xfrm>
        </p:spPr>
        <p:txBody>
          <a:bodyPr>
            <a:normAutofit/>
          </a:bodyPr>
          <a:lstStyle/>
          <a:p>
            <a:r>
              <a:rPr lang="en-US" dirty="0"/>
              <a:t>A user has a single document on the ‘users’ index and multiple documents on ‘sessions’, ‘templates’ and ‘history’ indexes.</a:t>
            </a:r>
          </a:p>
          <a:p>
            <a:r>
              <a:rPr lang="en-US" dirty="0"/>
              <a:t>A session has multiple quizzes which in turn can have multiple answers.</a:t>
            </a:r>
          </a:p>
          <a:p>
            <a:r>
              <a:rPr lang="en-US" dirty="0"/>
              <a:t>A participant has a single document with all their answers for the quizzes in a session.</a:t>
            </a:r>
          </a:p>
          <a:p>
            <a:endParaRPr lang="en-US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F591D55-86D7-EB81-52D0-E3C23DC18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B682E5-4712-4CB1-5F22-D0ECE89BE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037" y="2645239"/>
            <a:ext cx="4599963" cy="421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04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1723-5E65-0210-CEC4-630BDA8E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sz="4400" dirty="0">
                <a:solidFill>
                  <a:srgbClr val="FFFFFF"/>
                </a:solidFill>
              </a:rPr>
              <a:t>Elasticsearch structure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1E6ACE2-C34E-D297-2B81-5BD9B7E86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9" name="Marcador de Posição do Texto 68">
            <a:extLst>
              <a:ext uri="{FF2B5EF4-FFF2-40B4-BE49-F238E27FC236}">
                <a16:creationId xmlns:a16="http://schemas.microsoft.com/office/drawing/2014/main" id="{50AE358B-60B0-F382-0644-A071693F5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8FF9BD5C-1533-B1D9-CFA3-B16532395913}"/>
              </a:ext>
            </a:extLst>
          </p:cNvPr>
          <p:cNvGrpSpPr/>
          <p:nvPr/>
        </p:nvGrpSpPr>
        <p:grpSpPr>
          <a:xfrm>
            <a:off x="5023331" y="1064096"/>
            <a:ext cx="1406821" cy="1840401"/>
            <a:chOff x="5598598" y="1002595"/>
            <a:chExt cx="1406821" cy="1840401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5EF16E4B-D817-C380-F737-B527F2A43402}"/>
                </a:ext>
              </a:extLst>
            </p:cNvPr>
            <p:cNvGrpSpPr/>
            <p:nvPr/>
          </p:nvGrpSpPr>
          <p:grpSpPr>
            <a:xfrm>
              <a:off x="5598598" y="1002595"/>
              <a:ext cx="1406821" cy="1482291"/>
              <a:chOff x="4709196" y="537316"/>
              <a:chExt cx="1406821" cy="1482291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DEAF1164-90B8-87B0-7C21-C48B67E1F5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75686" y="537316"/>
                <a:ext cx="1040331" cy="1040331"/>
              </a:xfrm>
              <a:prstGeom prst="rect">
                <a:avLst/>
              </a:prstGeom>
            </p:spPr>
          </p:pic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CB1FC4B6-F14F-D9BA-36EC-E566AACA5C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81011" y="748671"/>
                <a:ext cx="1040331" cy="1040331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6A895717-DA22-6496-EACE-ADBB73C1C001}"/>
                  </a:ext>
                </a:extLst>
              </p:cNvPr>
              <p:cNvSpPr/>
              <p:nvPr/>
            </p:nvSpPr>
            <p:spPr>
              <a:xfrm>
                <a:off x="5140962" y="797718"/>
                <a:ext cx="181809" cy="8532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4FB6EF61-B10E-7139-24C1-7AF5229B9D0B}"/>
                  </a:ext>
                </a:extLst>
              </p:cNvPr>
              <p:cNvSpPr/>
              <p:nvPr/>
            </p:nvSpPr>
            <p:spPr>
              <a:xfrm>
                <a:off x="5320390" y="1577130"/>
                <a:ext cx="404217" cy="1133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pic>
            <p:nvPicPr>
              <p:cNvPr id="11" name="Imagem 10">
                <a:extLst>
                  <a:ext uri="{FF2B5EF4-FFF2-40B4-BE49-F238E27FC236}">
                    <a16:creationId xmlns:a16="http://schemas.microsoft.com/office/drawing/2014/main" id="{3FA0BA21-5042-1048-894A-D265AE805C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09196" y="979276"/>
                <a:ext cx="1040331" cy="1040331"/>
              </a:xfrm>
              <a:prstGeom prst="rect">
                <a:avLst/>
              </a:prstGeom>
            </p:spPr>
          </p:pic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4D973649-BBB1-2780-A29E-A82823292C5C}"/>
                  </a:ext>
                </a:extLst>
              </p:cNvPr>
              <p:cNvSpPr/>
              <p:nvPr/>
            </p:nvSpPr>
            <p:spPr>
              <a:xfrm>
                <a:off x="5622925" y="1499441"/>
                <a:ext cx="101682" cy="1133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6C23DCE4-4223-3A84-2E6D-4E7151DAC5AF}"/>
                  </a:ext>
                </a:extLst>
              </p:cNvPr>
              <p:cNvSpPr/>
              <p:nvPr/>
            </p:nvSpPr>
            <p:spPr>
              <a:xfrm>
                <a:off x="4981575" y="1264444"/>
                <a:ext cx="569119" cy="6673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0DB13D1C-551F-D8F1-DB07-4E20F92F890D}"/>
                  </a:ext>
                </a:extLst>
              </p:cNvPr>
              <p:cNvSpPr/>
              <p:nvPr/>
            </p:nvSpPr>
            <p:spPr>
              <a:xfrm>
                <a:off x="4999556" y="1031081"/>
                <a:ext cx="76130" cy="2714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F27C6F2C-7231-FDB7-EEB7-494CB530B0FC}"/>
                </a:ext>
              </a:extLst>
            </p:cNvPr>
            <p:cNvSpPr txBox="1"/>
            <p:nvPr/>
          </p:nvSpPr>
          <p:spPr>
            <a:xfrm>
              <a:off x="5656196" y="2473664"/>
              <a:ext cx="982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Sessions</a:t>
              </a:r>
            </a:p>
          </p:txBody>
        </p:sp>
      </p:grpSp>
      <p:grpSp>
        <p:nvGrpSpPr>
          <p:cNvPr id="86" name="Agrupar 85">
            <a:extLst>
              <a:ext uri="{FF2B5EF4-FFF2-40B4-BE49-F238E27FC236}">
                <a16:creationId xmlns:a16="http://schemas.microsoft.com/office/drawing/2014/main" id="{F44B5A1A-A653-E8FD-4B0D-D863AF39D08A}"/>
              </a:ext>
            </a:extLst>
          </p:cNvPr>
          <p:cNvGrpSpPr/>
          <p:nvPr/>
        </p:nvGrpSpPr>
        <p:grpSpPr>
          <a:xfrm>
            <a:off x="4975186" y="4215628"/>
            <a:ext cx="1406821" cy="1849540"/>
            <a:chOff x="5575713" y="3661253"/>
            <a:chExt cx="1406821" cy="1849540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96223E53-2DB1-68E2-129F-9B9CF45F9571}"/>
                </a:ext>
              </a:extLst>
            </p:cNvPr>
            <p:cNvGrpSpPr/>
            <p:nvPr/>
          </p:nvGrpSpPr>
          <p:grpSpPr>
            <a:xfrm>
              <a:off x="5575713" y="3661253"/>
              <a:ext cx="1406821" cy="1482291"/>
              <a:chOff x="4709196" y="537316"/>
              <a:chExt cx="1406821" cy="1482291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88FF58D9-0B6C-82D2-DFFE-CFC6E6EE33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75686" y="537316"/>
                <a:ext cx="1040331" cy="1040331"/>
              </a:xfrm>
              <a:prstGeom prst="rect">
                <a:avLst/>
              </a:prstGeom>
            </p:spPr>
          </p:pic>
          <p:pic>
            <p:nvPicPr>
              <p:cNvPr id="27" name="Imagem 26">
                <a:extLst>
                  <a:ext uri="{FF2B5EF4-FFF2-40B4-BE49-F238E27FC236}">
                    <a16:creationId xmlns:a16="http://schemas.microsoft.com/office/drawing/2014/main" id="{E848C96A-0734-977D-CCEE-340A95BDA0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81011" y="748671"/>
                <a:ext cx="1040331" cy="1040331"/>
              </a:xfrm>
              <a:prstGeom prst="rect">
                <a:avLst/>
              </a:prstGeom>
            </p:spPr>
          </p:pic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4FDCADA9-7E0C-4B8D-83B2-5B95D247F406}"/>
                  </a:ext>
                </a:extLst>
              </p:cNvPr>
              <p:cNvSpPr/>
              <p:nvPr/>
            </p:nvSpPr>
            <p:spPr>
              <a:xfrm>
                <a:off x="5140962" y="797718"/>
                <a:ext cx="181809" cy="8532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B9B4D133-7AEB-2ACE-82FC-959315B94DD5}"/>
                  </a:ext>
                </a:extLst>
              </p:cNvPr>
              <p:cNvSpPr/>
              <p:nvPr/>
            </p:nvSpPr>
            <p:spPr>
              <a:xfrm>
                <a:off x="5320390" y="1577130"/>
                <a:ext cx="404217" cy="1133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BA2E90C4-5C1D-27A6-111D-626905519A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09196" y="979276"/>
                <a:ext cx="1040331" cy="1040331"/>
              </a:xfrm>
              <a:prstGeom prst="rect">
                <a:avLst/>
              </a:prstGeom>
            </p:spPr>
          </p:pic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0D4BF5D5-BA64-2FAF-BA5A-5EF3056C8A19}"/>
                  </a:ext>
                </a:extLst>
              </p:cNvPr>
              <p:cNvSpPr/>
              <p:nvPr/>
            </p:nvSpPr>
            <p:spPr>
              <a:xfrm>
                <a:off x="5622925" y="1499441"/>
                <a:ext cx="101682" cy="1133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5EBD12B7-AF10-1A36-164B-AA071D94A2EF}"/>
                  </a:ext>
                </a:extLst>
              </p:cNvPr>
              <p:cNvSpPr/>
              <p:nvPr/>
            </p:nvSpPr>
            <p:spPr>
              <a:xfrm>
                <a:off x="4981575" y="1264444"/>
                <a:ext cx="569119" cy="6673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E36992C6-86F5-91C5-C222-037638546630}"/>
                  </a:ext>
                </a:extLst>
              </p:cNvPr>
              <p:cNvSpPr/>
              <p:nvPr/>
            </p:nvSpPr>
            <p:spPr>
              <a:xfrm>
                <a:off x="4999556" y="1031081"/>
                <a:ext cx="76130" cy="2714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361F5624-73A6-578C-5503-10D9E464C5F7}"/>
                </a:ext>
              </a:extLst>
            </p:cNvPr>
            <p:cNvSpPr txBox="1"/>
            <p:nvPr/>
          </p:nvSpPr>
          <p:spPr>
            <a:xfrm>
              <a:off x="5627448" y="5141461"/>
              <a:ext cx="968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Quizzes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6F91655-FE70-D754-3044-1C03B0E24A75}"/>
              </a:ext>
            </a:extLst>
          </p:cNvPr>
          <p:cNvGrpSpPr/>
          <p:nvPr/>
        </p:nvGrpSpPr>
        <p:grpSpPr>
          <a:xfrm>
            <a:off x="7845207" y="133062"/>
            <a:ext cx="1406821" cy="1851235"/>
            <a:chOff x="10423524" y="78559"/>
            <a:chExt cx="1406821" cy="1851235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D6129EB9-0C64-0466-90A3-4D89FCCC944D}"/>
                </a:ext>
              </a:extLst>
            </p:cNvPr>
            <p:cNvGrpSpPr/>
            <p:nvPr/>
          </p:nvGrpSpPr>
          <p:grpSpPr>
            <a:xfrm>
              <a:off x="10423524" y="78559"/>
              <a:ext cx="1406821" cy="1482291"/>
              <a:chOff x="4709196" y="537316"/>
              <a:chExt cx="1406821" cy="1482291"/>
            </a:xfrm>
          </p:grpSpPr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09942EEB-5185-C818-9D82-928C0C9E72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75686" y="537316"/>
                <a:ext cx="1040331" cy="1040331"/>
              </a:xfrm>
              <a:prstGeom prst="rect">
                <a:avLst/>
              </a:prstGeom>
            </p:spPr>
          </p:pic>
          <p:pic>
            <p:nvPicPr>
              <p:cNvPr id="18" name="Imagem 17">
                <a:extLst>
                  <a:ext uri="{FF2B5EF4-FFF2-40B4-BE49-F238E27FC236}">
                    <a16:creationId xmlns:a16="http://schemas.microsoft.com/office/drawing/2014/main" id="{00EE4E32-4638-72D9-2A3D-60E3EA0E22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81011" y="748671"/>
                <a:ext cx="1040331" cy="1040331"/>
              </a:xfrm>
              <a:prstGeom prst="rect">
                <a:avLst/>
              </a:prstGeom>
            </p:spPr>
          </p:pic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7AE5865B-0618-B15B-8C5E-853EA2EB92EE}"/>
                  </a:ext>
                </a:extLst>
              </p:cNvPr>
              <p:cNvSpPr/>
              <p:nvPr/>
            </p:nvSpPr>
            <p:spPr>
              <a:xfrm>
                <a:off x="5140962" y="797718"/>
                <a:ext cx="181809" cy="8532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4BE99C9-BCDA-A737-73AE-7013E88280DE}"/>
                  </a:ext>
                </a:extLst>
              </p:cNvPr>
              <p:cNvSpPr/>
              <p:nvPr/>
            </p:nvSpPr>
            <p:spPr>
              <a:xfrm>
                <a:off x="5320390" y="1577130"/>
                <a:ext cx="404217" cy="1133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pic>
            <p:nvPicPr>
              <p:cNvPr id="21" name="Imagem 20">
                <a:extLst>
                  <a:ext uri="{FF2B5EF4-FFF2-40B4-BE49-F238E27FC236}">
                    <a16:creationId xmlns:a16="http://schemas.microsoft.com/office/drawing/2014/main" id="{B17A43CE-4408-F864-0F69-9E73A9D90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09196" y="979276"/>
                <a:ext cx="1040331" cy="1040331"/>
              </a:xfrm>
              <a:prstGeom prst="rect">
                <a:avLst/>
              </a:prstGeom>
            </p:spPr>
          </p:pic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B0101A76-0D0C-8660-E398-CF89843F9084}"/>
                  </a:ext>
                </a:extLst>
              </p:cNvPr>
              <p:cNvSpPr/>
              <p:nvPr/>
            </p:nvSpPr>
            <p:spPr>
              <a:xfrm>
                <a:off x="5622925" y="1499441"/>
                <a:ext cx="101682" cy="1133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465D368C-2895-205F-15A9-53AC85ADF1D4}"/>
                  </a:ext>
                </a:extLst>
              </p:cNvPr>
              <p:cNvSpPr/>
              <p:nvPr/>
            </p:nvSpPr>
            <p:spPr>
              <a:xfrm>
                <a:off x="4981575" y="1264444"/>
                <a:ext cx="569119" cy="6673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2CE48E19-62DF-72C8-5A89-8060F0C6CB52}"/>
                  </a:ext>
                </a:extLst>
              </p:cNvPr>
              <p:cNvSpPr/>
              <p:nvPr/>
            </p:nvSpPr>
            <p:spPr>
              <a:xfrm>
                <a:off x="4999556" y="1031081"/>
                <a:ext cx="76130" cy="2714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6B04774B-496C-C643-A395-59A78AB5F86B}"/>
                </a:ext>
              </a:extLst>
            </p:cNvPr>
            <p:cNvSpPr txBox="1"/>
            <p:nvPr/>
          </p:nvSpPr>
          <p:spPr>
            <a:xfrm>
              <a:off x="10578903" y="1560462"/>
              <a:ext cx="810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Users</a:t>
              </a:r>
            </a:p>
          </p:txBody>
        </p: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FC623EBE-BB4C-3C51-C5B8-66F082039F28}"/>
              </a:ext>
            </a:extLst>
          </p:cNvPr>
          <p:cNvGrpSpPr/>
          <p:nvPr/>
        </p:nvGrpSpPr>
        <p:grpSpPr>
          <a:xfrm>
            <a:off x="10757751" y="4223686"/>
            <a:ext cx="1406821" cy="1841482"/>
            <a:chOff x="7818730" y="3159720"/>
            <a:chExt cx="1406821" cy="1841482"/>
          </a:xfrm>
        </p:grpSpPr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0DEF8152-D773-0F80-6BE3-BAFCF51954B6}"/>
                </a:ext>
              </a:extLst>
            </p:cNvPr>
            <p:cNvGrpSpPr/>
            <p:nvPr/>
          </p:nvGrpSpPr>
          <p:grpSpPr>
            <a:xfrm>
              <a:off x="7818730" y="3159720"/>
              <a:ext cx="1406821" cy="1482291"/>
              <a:chOff x="4709196" y="537316"/>
              <a:chExt cx="1406821" cy="1482291"/>
            </a:xfrm>
          </p:grpSpPr>
          <p:pic>
            <p:nvPicPr>
              <p:cNvPr id="35" name="Imagem 34">
                <a:extLst>
                  <a:ext uri="{FF2B5EF4-FFF2-40B4-BE49-F238E27FC236}">
                    <a16:creationId xmlns:a16="http://schemas.microsoft.com/office/drawing/2014/main" id="{FFF7F336-1D2A-7C7B-0C6C-E5CB9DE07F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75686" y="537316"/>
                <a:ext cx="1040331" cy="1040331"/>
              </a:xfrm>
              <a:prstGeom prst="rect">
                <a:avLst/>
              </a:prstGeom>
            </p:spPr>
          </p:pic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615D12A1-B732-D98C-E36A-1CF41BB7B7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81011" y="748671"/>
                <a:ext cx="1040331" cy="1040331"/>
              </a:xfrm>
              <a:prstGeom prst="rect">
                <a:avLst/>
              </a:prstGeom>
            </p:spPr>
          </p:pic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29158B33-9C32-2679-2138-160AEB57E369}"/>
                  </a:ext>
                </a:extLst>
              </p:cNvPr>
              <p:cNvSpPr/>
              <p:nvPr/>
            </p:nvSpPr>
            <p:spPr>
              <a:xfrm>
                <a:off x="5140962" y="797718"/>
                <a:ext cx="181809" cy="8532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7A744D9F-B08C-D90B-0344-C2A5FCC77600}"/>
                  </a:ext>
                </a:extLst>
              </p:cNvPr>
              <p:cNvSpPr/>
              <p:nvPr/>
            </p:nvSpPr>
            <p:spPr>
              <a:xfrm>
                <a:off x="5320390" y="1577130"/>
                <a:ext cx="404217" cy="1133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pic>
            <p:nvPicPr>
              <p:cNvPr id="39" name="Imagem 38">
                <a:extLst>
                  <a:ext uri="{FF2B5EF4-FFF2-40B4-BE49-F238E27FC236}">
                    <a16:creationId xmlns:a16="http://schemas.microsoft.com/office/drawing/2014/main" id="{4CEE837E-83E2-39C7-7487-676CCDC1B2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09196" y="979276"/>
                <a:ext cx="1040331" cy="1040331"/>
              </a:xfrm>
              <a:prstGeom prst="rect">
                <a:avLst/>
              </a:prstGeom>
            </p:spPr>
          </p:pic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A325CC42-6A36-3C2A-F455-AAA72D69AC18}"/>
                  </a:ext>
                </a:extLst>
              </p:cNvPr>
              <p:cNvSpPr/>
              <p:nvPr/>
            </p:nvSpPr>
            <p:spPr>
              <a:xfrm>
                <a:off x="5622925" y="1499441"/>
                <a:ext cx="101682" cy="1133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92527F78-EDFE-68CD-6D4E-222DEBB3E134}"/>
                  </a:ext>
                </a:extLst>
              </p:cNvPr>
              <p:cNvSpPr/>
              <p:nvPr/>
            </p:nvSpPr>
            <p:spPr>
              <a:xfrm>
                <a:off x="4981575" y="1264444"/>
                <a:ext cx="569119" cy="6673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925D99A2-2E48-0B56-E4AD-3CBF4B256C32}"/>
                  </a:ext>
                </a:extLst>
              </p:cNvPr>
              <p:cNvSpPr/>
              <p:nvPr/>
            </p:nvSpPr>
            <p:spPr>
              <a:xfrm>
                <a:off x="4999556" y="1031081"/>
                <a:ext cx="76130" cy="2714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4A7638A7-7671-463D-C03D-FD34714D33E4}"/>
                </a:ext>
              </a:extLst>
            </p:cNvPr>
            <p:cNvSpPr txBox="1"/>
            <p:nvPr/>
          </p:nvSpPr>
          <p:spPr>
            <a:xfrm>
              <a:off x="7933010" y="4631870"/>
              <a:ext cx="968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History</a:t>
              </a:r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2D279088-1A09-4C28-9341-314AC8124FE1}"/>
              </a:ext>
            </a:extLst>
          </p:cNvPr>
          <p:cNvGrpSpPr/>
          <p:nvPr/>
        </p:nvGrpSpPr>
        <p:grpSpPr>
          <a:xfrm>
            <a:off x="10540428" y="1094935"/>
            <a:ext cx="1429469" cy="1858027"/>
            <a:chOff x="5285590" y="4041081"/>
            <a:chExt cx="1429469" cy="1858027"/>
          </a:xfrm>
        </p:grpSpPr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A5242878-F3E6-4651-FBC2-EEAC531D2B56}"/>
                </a:ext>
              </a:extLst>
            </p:cNvPr>
            <p:cNvGrpSpPr/>
            <p:nvPr/>
          </p:nvGrpSpPr>
          <p:grpSpPr>
            <a:xfrm>
              <a:off x="5308238" y="4041081"/>
              <a:ext cx="1406821" cy="1482291"/>
              <a:chOff x="4709196" y="537316"/>
              <a:chExt cx="1406821" cy="1482291"/>
            </a:xfrm>
          </p:grpSpPr>
          <p:pic>
            <p:nvPicPr>
              <p:cNvPr id="47" name="Imagem 46">
                <a:extLst>
                  <a:ext uri="{FF2B5EF4-FFF2-40B4-BE49-F238E27FC236}">
                    <a16:creationId xmlns:a16="http://schemas.microsoft.com/office/drawing/2014/main" id="{73F45F6C-8CC9-7CC3-6E7A-83EA4279F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75686" y="537316"/>
                <a:ext cx="1040331" cy="1040331"/>
              </a:xfrm>
              <a:prstGeom prst="rect">
                <a:avLst/>
              </a:prstGeom>
            </p:spPr>
          </p:pic>
          <p:pic>
            <p:nvPicPr>
              <p:cNvPr id="48" name="Imagem 47">
                <a:extLst>
                  <a:ext uri="{FF2B5EF4-FFF2-40B4-BE49-F238E27FC236}">
                    <a16:creationId xmlns:a16="http://schemas.microsoft.com/office/drawing/2014/main" id="{B7DA480B-D4D1-6C91-86CF-BCD33C6058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81011" y="748671"/>
                <a:ext cx="1040331" cy="1040331"/>
              </a:xfrm>
              <a:prstGeom prst="rect">
                <a:avLst/>
              </a:prstGeom>
            </p:spPr>
          </p:pic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E2263D5E-66B5-1487-0724-DF6DCD0C5258}"/>
                  </a:ext>
                </a:extLst>
              </p:cNvPr>
              <p:cNvSpPr/>
              <p:nvPr/>
            </p:nvSpPr>
            <p:spPr>
              <a:xfrm>
                <a:off x="5140962" y="797718"/>
                <a:ext cx="181809" cy="8532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D8508DB2-078B-A32E-6801-0F9B3C02A835}"/>
                  </a:ext>
                </a:extLst>
              </p:cNvPr>
              <p:cNvSpPr/>
              <p:nvPr/>
            </p:nvSpPr>
            <p:spPr>
              <a:xfrm>
                <a:off x="5320390" y="1577130"/>
                <a:ext cx="404217" cy="1133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pic>
            <p:nvPicPr>
              <p:cNvPr id="51" name="Imagem 50">
                <a:extLst>
                  <a:ext uri="{FF2B5EF4-FFF2-40B4-BE49-F238E27FC236}">
                    <a16:creationId xmlns:a16="http://schemas.microsoft.com/office/drawing/2014/main" id="{DB2E1FB5-C07A-5089-03FE-454E582E83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09196" y="979276"/>
                <a:ext cx="1040331" cy="1040331"/>
              </a:xfrm>
              <a:prstGeom prst="rect">
                <a:avLst/>
              </a:prstGeom>
            </p:spPr>
          </p:pic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2498C07D-5628-BA13-8701-ABA36066C2C1}"/>
                  </a:ext>
                </a:extLst>
              </p:cNvPr>
              <p:cNvSpPr/>
              <p:nvPr/>
            </p:nvSpPr>
            <p:spPr>
              <a:xfrm>
                <a:off x="5622925" y="1499441"/>
                <a:ext cx="101682" cy="1133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2BF06420-D4EE-7010-26B4-A30DED4FAAF2}"/>
                  </a:ext>
                </a:extLst>
              </p:cNvPr>
              <p:cNvSpPr/>
              <p:nvPr/>
            </p:nvSpPr>
            <p:spPr>
              <a:xfrm>
                <a:off x="4981575" y="1264444"/>
                <a:ext cx="569119" cy="6673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79B2330C-6BF4-9C09-CDC6-EA37FB390B4C}"/>
                  </a:ext>
                </a:extLst>
              </p:cNvPr>
              <p:cNvSpPr/>
              <p:nvPr/>
            </p:nvSpPr>
            <p:spPr>
              <a:xfrm>
                <a:off x="4999556" y="1031081"/>
                <a:ext cx="76130" cy="2714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CDD7C11C-07F2-5891-F788-AE14E82FE931}"/>
                </a:ext>
              </a:extLst>
            </p:cNvPr>
            <p:cNvSpPr txBox="1"/>
            <p:nvPr/>
          </p:nvSpPr>
          <p:spPr>
            <a:xfrm>
              <a:off x="5285590" y="5529776"/>
              <a:ext cx="1149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Templates</a:t>
              </a:r>
            </a:p>
          </p:txBody>
        </p: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939404B8-740A-2928-FB54-56CE543159EB}"/>
              </a:ext>
            </a:extLst>
          </p:cNvPr>
          <p:cNvGrpSpPr/>
          <p:nvPr/>
        </p:nvGrpSpPr>
        <p:grpSpPr>
          <a:xfrm>
            <a:off x="7845207" y="4886361"/>
            <a:ext cx="1406821" cy="1853730"/>
            <a:chOff x="7698440" y="4685369"/>
            <a:chExt cx="1406821" cy="1853730"/>
          </a:xfrm>
        </p:grpSpPr>
        <p:grpSp>
          <p:nvGrpSpPr>
            <p:cNvPr id="57" name="Agrupar 56">
              <a:extLst>
                <a:ext uri="{FF2B5EF4-FFF2-40B4-BE49-F238E27FC236}">
                  <a16:creationId xmlns:a16="http://schemas.microsoft.com/office/drawing/2014/main" id="{EC670BDC-4C4D-FEB7-7D53-7CFB4B59BFED}"/>
                </a:ext>
              </a:extLst>
            </p:cNvPr>
            <p:cNvGrpSpPr/>
            <p:nvPr/>
          </p:nvGrpSpPr>
          <p:grpSpPr>
            <a:xfrm>
              <a:off x="7698440" y="4685369"/>
              <a:ext cx="1406821" cy="1482291"/>
              <a:chOff x="4709196" y="537316"/>
              <a:chExt cx="1406821" cy="1482291"/>
            </a:xfrm>
          </p:grpSpPr>
          <p:pic>
            <p:nvPicPr>
              <p:cNvPr id="58" name="Imagem 57">
                <a:extLst>
                  <a:ext uri="{FF2B5EF4-FFF2-40B4-BE49-F238E27FC236}">
                    <a16:creationId xmlns:a16="http://schemas.microsoft.com/office/drawing/2014/main" id="{6898666F-054F-1581-DEDF-73E2F02A01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75686" y="537316"/>
                <a:ext cx="1040331" cy="1040331"/>
              </a:xfrm>
              <a:prstGeom prst="rect">
                <a:avLst/>
              </a:prstGeom>
            </p:spPr>
          </p:pic>
          <p:pic>
            <p:nvPicPr>
              <p:cNvPr id="59" name="Imagem 58">
                <a:extLst>
                  <a:ext uri="{FF2B5EF4-FFF2-40B4-BE49-F238E27FC236}">
                    <a16:creationId xmlns:a16="http://schemas.microsoft.com/office/drawing/2014/main" id="{90388181-35A1-012C-4F5C-FD2716C219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81011" y="748671"/>
                <a:ext cx="1040331" cy="1040331"/>
              </a:xfrm>
              <a:prstGeom prst="rect">
                <a:avLst/>
              </a:prstGeom>
            </p:spPr>
          </p:pic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90EBC1A2-DB37-AAA9-6EC8-27E0207EE563}"/>
                  </a:ext>
                </a:extLst>
              </p:cNvPr>
              <p:cNvSpPr/>
              <p:nvPr/>
            </p:nvSpPr>
            <p:spPr>
              <a:xfrm>
                <a:off x="5140962" y="797718"/>
                <a:ext cx="181809" cy="8532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F9C4F154-366E-451E-DF6C-784CD671EF50}"/>
                  </a:ext>
                </a:extLst>
              </p:cNvPr>
              <p:cNvSpPr/>
              <p:nvPr/>
            </p:nvSpPr>
            <p:spPr>
              <a:xfrm>
                <a:off x="5320390" y="1577130"/>
                <a:ext cx="404217" cy="1133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pic>
            <p:nvPicPr>
              <p:cNvPr id="62" name="Imagem 61">
                <a:extLst>
                  <a:ext uri="{FF2B5EF4-FFF2-40B4-BE49-F238E27FC236}">
                    <a16:creationId xmlns:a16="http://schemas.microsoft.com/office/drawing/2014/main" id="{2E4E05BA-91E8-7B43-ECA7-6ED1214B01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09196" y="979276"/>
                <a:ext cx="1040331" cy="1040331"/>
              </a:xfrm>
              <a:prstGeom prst="rect">
                <a:avLst/>
              </a:prstGeom>
            </p:spPr>
          </p:pic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A0F7F925-56BC-F324-CE9D-89BA90DE7B9E}"/>
                  </a:ext>
                </a:extLst>
              </p:cNvPr>
              <p:cNvSpPr/>
              <p:nvPr/>
            </p:nvSpPr>
            <p:spPr>
              <a:xfrm>
                <a:off x="5622925" y="1499441"/>
                <a:ext cx="101682" cy="1133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0F9AB6FF-0046-7BC7-2DB5-E4167BFDA64B}"/>
                  </a:ext>
                </a:extLst>
              </p:cNvPr>
              <p:cNvSpPr/>
              <p:nvPr/>
            </p:nvSpPr>
            <p:spPr>
              <a:xfrm>
                <a:off x="4981575" y="1264444"/>
                <a:ext cx="569119" cy="6673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AB66E338-DC95-FF51-6BE5-5111EF855AC0}"/>
                  </a:ext>
                </a:extLst>
              </p:cNvPr>
              <p:cNvSpPr/>
              <p:nvPr/>
            </p:nvSpPr>
            <p:spPr>
              <a:xfrm>
                <a:off x="4999556" y="1031081"/>
                <a:ext cx="76130" cy="2714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437A995D-5222-365C-BF05-860C6F9887F0}"/>
                </a:ext>
              </a:extLst>
            </p:cNvPr>
            <p:cNvSpPr txBox="1"/>
            <p:nvPr/>
          </p:nvSpPr>
          <p:spPr>
            <a:xfrm>
              <a:off x="7753564" y="6169767"/>
              <a:ext cx="109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Answers</a:t>
              </a:r>
            </a:p>
          </p:txBody>
        </p:sp>
      </p:grpSp>
      <p:cxnSp>
        <p:nvCxnSpPr>
          <p:cNvPr id="1029" name="Conexão reta unidirecional 1028">
            <a:extLst>
              <a:ext uri="{FF2B5EF4-FFF2-40B4-BE49-F238E27FC236}">
                <a16:creationId xmlns:a16="http://schemas.microsoft.com/office/drawing/2014/main" id="{0186F480-D4BF-18F2-956F-5DB29703A475}"/>
              </a:ext>
            </a:extLst>
          </p:cNvPr>
          <p:cNvCxnSpPr/>
          <p:nvPr/>
        </p:nvCxnSpPr>
        <p:spPr>
          <a:xfrm flipV="1">
            <a:off x="6430152" y="762558"/>
            <a:ext cx="1346442" cy="484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exão reta unidirecional 1030">
            <a:extLst>
              <a:ext uri="{FF2B5EF4-FFF2-40B4-BE49-F238E27FC236}">
                <a16:creationId xmlns:a16="http://schemas.microsoft.com/office/drawing/2014/main" id="{33162F8D-4951-2F45-BABA-FD357AA08A04}"/>
              </a:ext>
            </a:extLst>
          </p:cNvPr>
          <p:cNvCxnSpPr>
            <a:endCxn id="17" idx="3"/>
          </p:cNvCxnSpPr>
          <p:nvPr/>
        </p:nvCxnSpPr>
        <p:spPr>
          <a:xfrm flipH="1" flipV="1">
            <a:off x="9252028" y="653228"/>
            <a:ext cx="1401990" cy="731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exão reta unidirecional 1032">
            <a:extLst>
              <a:ext uri="{FF2B5EF4-FFF2-40B4-BE49-F238E27FC236}">
                <a16:creationId xmlns:a16="http://schemas.microsoft.com/office/drawing/2014/main" id="{40DE3BDE-17E1-45C9-68BB-8C31B998A25B}"/>
              </a:ext>
            </a:extLst>
          </p:cNvPr>
          <p:cNvCxnSpPr/>
          <p:nvPr/>
        </p:nvCxnSpPr>
        <p:spPr>
          <a:xfrm flipV="1">
            <a:off x="5667166" y="2952962"/>
            <a:ext cx="0" cy="1073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Conexão reta unidirecional 1034">
            <a:extLst>
              <a:ext uri="{FF2B5EF4-FFF2-40B4-BE49-F238E27FC236}">
                <a16:creationId xmlns:a16="http://schemas.microsoft.com/office/drawing/2014/main" id="{3746B0A3-5AEE-E78B-BDB3-1C180105892E}"/>
              </a:ext>
            </a:extLst>
          </p:cNvPr>
          <p:cNvCxnSpPr>
            <a:stCxn id="62" idx="1"/>
          </p:cNvCxnSpPr>
          <p:nvPr/>
        </p:nvCxnSpPr>
        <p:spPr>
          <a:xfrm flipH="1" flipV="1">
            <a:off x="6430152" y="5234444"/>
            <a:ext cx="1415055" cy="614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exão reta unidirecional 1036">
            <a:extLst>
              <a:ext uri="{FF2B5EF4-FFF2-40B4-BE49-F238E27FC236}">
                <a16:creationId xmlns:a16="http://schemas.microsoft.com/office/drawing/2014/main" id="{73AC3659-1EC3-FB2A-FA7D-1D93FFD934F1}"/>
              </a:ext>
            </a:extLst>
          </p:cNvPr>
          <p:cNvCxnSpPr>
            <a:cxnSpLocks/>
          </p:cNvCxnSpPr>
          <p:nvPr/>
        </p:nvCxnSpPr>
        <p:spPr>
          <a:xfrm flipH="1" flipV="1">
            <a:off x="8682237" y="2155729"/>
            <a:ext cx="2061054" cy="2437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229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21723-5E65-0210-CEC4-630BDA8E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GB" sz="4400" dirty="0">
                <a:solidFill>
                  <a:srgbClr val="FFFFFF"/>
                </a:solidFill>
              </a:rPr>
              <a:t>Definitions (</a:t>
            </a:r>
            <a:r>
              <a:rPr lang="en-GB" sz="4400" dirty="0" err="1">
                <a:solidFill>
                  <a:srgbClr val="FFFFFF"/>
                </a:solidFill>
              </a:rPr>
              <a:t>exemplo</a:t>
            </a:r>
            <a:r>
              <a:rPr lang="en-GB" sz="4400" dirty="0">
                <a:solidFill>
                  <a:srgbClr val="FFFFFF"/>
                </a:solidFill>
              </a:rPr>
              <a:t>) =&gt;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ACA348-FA77-E2DE-4046-D0256B11A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2400" y="2611917"/>
            <a:ext cx="5922963" cy="1634166"/>
          </a:xfrm>
        </p:spPr>
      </p:pic>
    </p:spTree>
    <p:extLst>
      <p:ext uri="{BB962C8B-B14F-4D97-AF65-F5344CB8AC3E}">
        <p14:creationId xmlns:p14="http://schemas.microsoft.com/office/powerpoint/2010/main" val="2864840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21723-5E65-0210-CEC4-630BDA8E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GB" sz="4400" dirty="0">
                <a:solidFill>
                  <a:srgbClr val="FFFFFF"/>
                </a:solidFill>
              </a:rPr>
              <a:t>What next (June/July)</a:t>
            </a:r>
          </a:p>
        </p:txBody>
      </p:sp>
    </p:spTree>
    <p:extLst>
      <p:ext uri="{BB962C8B-B14F-4D97-AF65-F5344CB8AC3E}">
        <p14:creationId xmlns:p14="http://schemas.microsoft.com/office/powerpoint/2010/main" val="1273652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21723-5E65-0210-CEC4-630BDA8E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Q&amp;A</a:t>
            </a:r>
            <a:b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6724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96CFB-9CB3-44DB-8A94-54D8B0FB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What is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 I-On?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F8602F85-86E2-583D-F6AE-563E5A446E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46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08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dirty="0"/>
              <a:t>I-On project</a:t>
            </a:r>
          </a:p>
        </p:txBody>
      </p:sp>
      <p:cxnSp>
        <p:nvCxnSpPr>
          <p:cNvPr id="27" name="Straight Connector 2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178D5-E73B-4F2D-8ADF-D5EAA3AF9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646203" cy="3229714"/>
          </a:xfrm>
        </p:spPr>
        <p:txBody>
          <a:bodyPr>
            <a:normAutofit/>
          </a:bodyPr>
          <a:lstStyle/>
          <a:p>
            <a:r>
              <a:rPr lang="pt-PT" b="1" dirty="0"/>
              <a:t>I-On</a:t>
            </a:r>
            <a:r>
              <a:rPr lang="pt-PT" dirty="0"/>
              <a:t> is an open-source </a:t>
            </a:r>
            <a:r>
              <a:rPr lang="pt-PT" dirty="0" err="1"/>
              <a:t>academic</a:t>
            </a:r>
            <a:r>
              <a:rPr lang="pt-PT" dirty="0"/>
              <a:t> </a:t>
            </a:r>
            <a:r>
              <a:rPr lang="en-GB" dirty="0"/>
              <a:t>project that is an information aggregation and distribution system, and with </a:t>
            </a:r>
            <a:r>
              <a:rPr lang="en-GB" b="1" dirty="0"/>
              <a:t>Quick Quiz</a:t>
            </a:r>
            <a:r>
              <a:rPr lang="en-GB" dirty="0"/>
              <a:t>, also a utility platform oriented for academic usage.</a:t>
            </a:r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E20C944-324C-41E0-AD72-733B719EE8EA}"/>
              </a:ext>
            </a:extLst>
          </p:cNvPr>
          <p:cNvGrpSpPr/>
          <p:nvPr/>
        </p:nvGrpSpPr>
        <p:grpSpPr>
          <a:xfrm>
            <a:off x="6096000" y="1378890"/>
            <a:ext cx="4616589" cy="3643020"/>
            <a:chOff x="5741143" y="643468"/>
            <a:chExt cx="4616589" cy="3643020"/>
          </a:xfrm>
        </p:grpSpPr>
        <p:pic>
          <p:nvPicPr>
            <p:cNvPr id="6" name="Graphic 5" descr="Monthly calendar with solid fill">
              <a:extLst>
                <a:ext uri="{FF2B5EF4-FFF2-40B4-BE49-F238E27FC236}">
                  <a16:creationId xmlns:a16="http://schemas.microsoft.com/office/drawing/2014/main" id="{DABC62B9-EFD5-4009-B117-F6A25E737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71350" y="643468"/>
              <a:ext cx="1770469" cy="1770469"/>
            </a:xfrm>
            <a:prstGeom prst="rect">
              <a:avLst/>
            </a:prstGeom>
          </p:spPr>
        </p:pic>
        <p:pic>
          <p:nvPicPr>
            <p:cNvPr id="8" name="Graphic 7" descr="Books on shelf with solid fill">
              <a:extLst>
                <a:ext uri="{FF2B5EF4-FFF2-40B4-BE49-F238E27FC236}">
                  <a16:creationId xmlns:a16="http://schemas.microsoft.com/office/drawing/2014/main" id="{3D221203-418B-4A5F-9F6D-E5B6F7745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97318" y="850409"/>
              <a:ext cx="2060414" cy="2060415"/>
            </a:xfrm>
            <a:prstGeom prst="rect">
              <a:avLst/>
            </a:prstGeom>
          </p:spPr>
        </p:pic>
        <p:pic>
          <p:nvPicPr>
            <p:cNvPr id="10" name="Graphic 9" descr="Teacher with solid fill">
              <a:extLst>
                <a:ext uri="{FF2B5EF4-FFF2-40B4-BE49-F238E27FC236}">
                  <a16:creationId xmlns:a16="http://schemas.microsoft.com/office/drawing/2014/main" id="{A8D28992-BB57-4FC8-BEEC-0A61CE889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41143" y="2226073"/>
              <a:ext cx="2060414" cy="2060415"/>
            </a:xfrm>
            <a:prstGeom prst="rect">
              <a:avLst/>
            </a:prstGeom>
          </p:spPr>
        </p:pic>
        <p:pic>
          <p:nvPicPr>
            <p:cNvPr id="12" name="Graphic 11" descr="Smart Phone with solid fill">
              <a:extLst>
                <a:ext uri="{FF2B5EF4-FFF2-40B4-BE49-F238E27FC236}">
                  <a16:creationId xmlns:a16="http://schemas.microsoft.com/office/drawing/2014/main" id="{45FC8C64-DE45-4C38-85F6-64862B1B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45713" y="2812967"/>
              <a:ext cx="1345957" cy="13459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Quick Quiz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178D5-E73B-4F2D-8ADF-D5EAA3AF9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pt-PT" sz="1800">
                <a:solidFill>
                  <a:srgbClr val="FFFFFF"/>
                </a:solidFill>
              </a:rPr>
              <a:t>Quick Quiz is a project to promote the interaction between professors and his students during class by providing a way for a teacher to present questions (quizzes) which the students can then answer anonymously.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DDE31F2-399D-4C5D-893F-8E8F76AE4FD4}"/>
              </a:ext>
            </a:extLst>
          </p:cNvPr>
          <p:cNvGrpSpPr/>
          <p:nvPr/>
        </p:nvGrpSpPr>
        <p:grpSpPr>
          <a:xfrm>
            <a:off x="4742017" y="1797461"/>
            <a:ext cx="6798082" cy="3263078"/>
            <a:chOff x="4742017" y="1797461"/>
            <a:chExt cx="6798082" cy="3263078"/>
          </a:xfrm>
        </p:grpSpPr>
        <p:pic>
          <p:nvPicPr>
            <p:cNvPr id="48" name="Picture 47" descr="Diagram&#10;&#10;Description automatically generated">
              <a:extLst>
                <a:ext uri="{FF2B5EF4-FFF2-40B4-BE49-F238E27FC236}">
                  <a16:creationId xmlns:a16="http://schemas.microsoft.com/office/drawing/2014/main" id="{67B4D91D-F58D-479A-90F9-B2F9A33C2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42017" y="1797461"/>
              <a:ext cx="6798082" cy="3263078"/>
            </a:xfrm>
            <a:prstGeom prst="rect">
              <a:avLst/>
            </a:prstGeom>
          </p:spPr>
        </p:pic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A22D282-D3D0-49DB-9068-57E5B219A935}"/>
                </a:ext>
              </a:extLst>
            </p:cNvPr>
            <p:cNvCxnSpPr/>
            <p:nvPr/>
          </p:nvCxnSpPr>
          <p:spPr>
            <a:xfrm>
              <a:off x="6713881" y="3208867"/>
              <a:ext cx="683288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344C8DE-3335-4D8D-9CF6-72CACAA1A9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4800" y="2477922"/>
              <a:ext cx="2150533" cy="42020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E467E16-359D-4973-82EE-1E3B5F327CED}"/>
                </a:ext>
              </a:extLst>
            </p:cNvPr>
            <p:cNvCxnSpPr>
              <a:cxnSpLocks/>
            </p:cNvCxnSpPr>
            <p:nvPr/>
          </p:nvCxnSpPr>
          <p:spPr>
            <a:xfrm>
              <a:off x="9186148" y="3242734"/>
              <a:ext cx="889185" cy="8749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9720A35-77C5-42E1-BEEF-024572DA4804}"/>
                </a:ext>
              </a:extLst>
            </p:cNvPr>
            <p:cNvCxnSpPr>
              <a:cxnSpLocks/>
            </p:cNvCxnSpPr>
            <p:nvPr/>
          </p:nvCxnSpPr>
          <p:spPr>
            <a:xfrm>
              <a:off x="9109948" y="3928533"/>
              <a:ext cx="1050052" cy="34713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DBE1D8A-3523-4F76-9187-C45BD99AE0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14733" y="3429000"/>
              <a:ext cx="1879601" cy="110066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67C4BF3-A62D-4A5D-80C4-4EB674944ED6}"/>
                </a:ext>
              </a:extLst>
            </p:cNvPr>
            <p:cNvSpPr/>
            <p:nvPr/>
          </p:nvSpPr>
          <p:spPr>
            <a:xfrm>
              <a:off x="9630740" y="3488267"/>
              <a:ext cx="529260" cy="440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6A95D11-0368-4A8D-B514-2FA2F502A9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46533" y="2898129"/>
              <a:ext cx="1524000" cy="27687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532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dirty="0"/>
              <a:t>Architecture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178D5-E73B-4F2D-8ADF-D5EAA3AF9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604095" cy="32297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1800" dirty="0"/>
              <a:t>Quick Quiz quiz initial architecture proposal evolved to having the App and API Server in the same place. This change allows us to use cookies for authentication </a:t>
            </a:r>
            <a:r>
              <a:rPr lang="pt-PT" sz="1800" dirty="0" err="1"/>
              <a:t>by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atributes same-site and </a:t>
            </a:r>
            <a:r>
              <a:rPr lang="pt-PT" sz="1800" dirty="0" err="1"/>
              <a:t>http-only</a:t>
            </a:r>
            <a:r>
              <a:rPr lang="pt-PT" sz="1800" dirty="0"/>
              <a:t> ....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PT" sz="1700" b="1" dirty="0" err="1"/>
              <a:t>Same</a:t>
            </a:r>
            <a:r>
              <a:rPr lang="pt-PT" sz="1700" b="1" dirty="0"/>
              <a:t>-site</a:t>
            </a:r>
            <a:r>
              <a:rPr lang="pt-PT" sz="1700" dirty="0"/>
              <a:t>: </a:t>
            </a:r>
            <a:r>
              <a:rPr lang="pt-PT" sz="1600" dirty="0" err="1"/>
              <a:t>restricts</a:t>
            </a:r>
            <a:r>
              <a:rPr lang="pt-PT" sz="1600" dirty="0"/>
              <a:t> cookies </a:t>
            </a:r>
            <a:r>
              <a:rPr lang="pt-PT" sz="1600" dirty="0" err="1"/>
              <a:t>from</a:t>
            </a:r>
            <a:r>
              <a:rPr lang="pt-PT" sz="1600" dirty="0"/>
              <a:t> </a:t>
            </a:r>
            <a:r>
              <a:rPr lang="pt-PT" sz="1600" dirty="0" err="1"/>
              <a:t>being</a:t>
            </a:r>
            <a:r>
              <a:rPr lang="pt-PT" sz="1600" dirty="0"/>
              <a:t> </a:t>
            </a:r>
            <a:r>
              <a:rPr lang="pt-PT" sz="1600" dirty="0" err="1"/>
              <a:t>sent</a:t>
            </a:r>
            <a:r>
              <a:rPr lang="pt-PT" sz="1600" dirty="0"/>
              <a:t> </a:t>
            </a:r>
            <a:r>
              <a:rPr lang="pt-PT" sz="1600" dirty="0" err="1"/>
              <a:t>with</a:t>
            </a:r>
            <a:r>
              <a:rPr lang="pt-PT" sz="1600" dirty="0"/>
              <a:t> </a:t>
            </a:r>
            <a:r>
              <a:rPr lang="pt-PT" sz="1600" dirty="0" err="1"/>
              <a:t>outside</a:t>
            </a:r>
            <a:r>
              <a:rPr lang="pt-PT" sz="1600" dirty="0"/>
              <a:t> </a:t>
            </a:r>
            <a:r>
              <a:rPr lang="pt-PT" sz="1600" dirty="0" err="1"/>
              <a:t>requests</a:t>
            </a:r>
            <a:endParaRPr lang="pt-PT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PT" sz="1700" b="1" dirty="0" err="1"/>
              <a:t>Http-only</a:t>
            </a:r>
            <a:r>
              <a:rPr lang="pt-PT" sz="1700" dirty="0"/>
              <a:t>: </a:t>
            </a:r>
            <a:r>
              <a:rPr lang="en-US" sz="1700" dirty="0"/>
              <a:t>prevents client-side scripts from accessing data from the cookie</a:t>
            </a:r>
            <a:endParaRPr lang="pt-PT" sz="19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1FD19E-4F53-48E4-90D6-6C3A7DE43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259" y="329090"/>
            <a:ext cx="5248275" cy="1981200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AEEDB304-0FB3-4576-B5D4-C162882F3A62}"/>
              </a:ext>
            </a:extLst>
          </p:cNvPr>
          <p:cNvSpPr/>
          <p:nvPr/>
        </p:nvSpPr>
        <p:spPr>
          <a:xfrm>
            <a:off x="7729842" y="2518474"/>
            <a:ext cx="1223108" cy="26498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30F1362-7F9B-462D-A072-7FAA30780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259" y="3003788"/>
            <a:ext cx="5422932" cy="308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3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E939E-91E9-46E4-9656-F7A810D7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Progress</a:t>
            </a:r>
          </a:p>
        </p:txBody>
      </p:sp>
      <p:pic>
        <p:nvPicPr>
          <p:cNvPr id="18" name="Picture 17" descr="White stairs with a blue arrow drawn in the middle pointing upwards">
            <a:extLst>
              <a:ext uri="{FF2B5EF4-FFF2-40B4-BE49-F238E27FC236}">
                <a16:creationId xmlns:a16="http://schemas.microsoft.com/office/drawing/2014/main" id="{C4C7BE62-8DDE-21CB-8CD1-967D39571E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8" r="22425"/>
          <a:stretch/>
        </p:blipFill>
        <p:spPr>
          <a:xfrm>
            <a:off x="-1" y="2"/>
            <a:ext cx="4635315" cy="6400798"/>
          </a:xfrm>
          <a:prstGeom prst="rect">
            <a:avLst/>
          </a:prstGeom>
        </p:spPr>
      </p:pic>
      <p:cxnSp>
        <p:nvCxnSpPr>
          <p:cNvPr id="28" name="!!Straight Connector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0A5E7FB-1FB5-4C57-9C8C-70E550767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425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9C15D-3180-66E6-4AB2-55F87C2E7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000" dirty="0"/>
              <a:t>API Definition and repository structure</a:t>
            </a:r>
            <a:br>
              <a:rPr lang="en-US" sz="3000" dirty="0"/>
            </a:br>
            <a:r>
              <a:rPr lang="en-US" sz="2000" dirty="0"/>
              <a:t>Apr. 10th to 23rd</a:t>
            </a:r>
            <a:endParaRPr lang="en-US" sz="3000" dirty="0"/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F2833C86-3CE8-4E1D-0F43-655FB48B4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2" r="46005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6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56D3BDB-1310-EB3E-24EA-E0EC0289A198}"/>
              </a:ext>
            </a:extLst>
          </p:cNvPr>
          <p:cNvSpPr txBox="1"/>
          <p:nvPr/>
        </p:nvSpPr>
        <p:spPr>
          <a:xfrm>
            <a:off x="5172074" y="2108201"/>
            <a:ext cx="625301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Highlights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Entry points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 Elasticsearch data structure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 Input/output models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C5FA17-495D-9D47-8202-4963554626CA}"/>
              </a:ext>
            </a:extLst>
          </p:cNvPr>
          <p:cNvGrpSpPr/>
          <p:nvPr/>
        </p:nvGrpSpPr>
        <p:grpSpPr>
          <a:xfrm>
            <a:off x="6585332" y="3940865"/>
            <a:ext cx="4394536" cy="2139047"/>
            <a:chOff x="6585332" y="3940865"/>
            <a:chExt cx="4394536" cy="213904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886BE9-E365-8680-DA66-0FD4BD647F90}"/>
                </a:ext>
              </a:extLst>
            </p:cNvPr>
            <p:cNvSpPr txBox="1"/>
            <p:nvPr/>
          </p:nvSpPr>
          <p:spPr>
            <a:xfrm>
              <a:off x="6585332" y="3940865"/>
              <a:ext cx="4394536" cy="2139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GB" b="1" dirty="0"/>
                <a:t>Challenges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dirty="0"/>
                <a:t>Connect requirements with API definitions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dirty="0"/>
                <a:t>Learning </a:t>
              </a:r>
              <a:r>
                <a:rPr lang="en-GB" b="1" dirty="0"/>
                <a:t>Spring Boot 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dirty="0"/>
                <a:t>Learning </a:t>
              </a:r>
              <a:r>
                <a:rPr lang="en-GB" b="1" dirty="0"/>
                <a:t>Spring Data Elasticsearch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dirty="0"/>
                <a:t>Learning </a:t>
              </a:r>
              <a:r>
                <a:rPr lang="en-GB" b="1" dirty="0"/>
                <a:t>YAML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GB" dirty="0"/>
            </a:p>
          </p:txBody>
        </p:sp>
        <p:pic>
          <p:nvPicPr>
            <p:cNvPr id="1026" name="Picture 2" descr="Entenda as configurações do Spring Boot! - /dev/Kico">
              <a:extLst>
                <a:ext uri="{FF2B5EF4-FFF2-40B4-BE49-F238E27FC236}">
                  <a16:creationId xmlns:a16="http://schemas.microsoft.com/office/drawing/2014/main" id="{064AB3B0-BD52-2FB5-C59B-AC80DF564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0195" y="4701489"/>
              <a:ext cx="313586" cy="313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Shape&#10;&#10;Description automatically generated">
              <a:extLst>
                <a:ext uri="{FF2B5EF4-FFF2-40B4-BE49-F238E27FC236}">
                  <a16:creationId xmlns:a16="http://schemas.microsoft.com/office/drawing/2014/main" id="{3EF00A0A-99ED-F208-A690-388652D5A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16398" y="5010388"/>
              <a:ext cx="563470" cy="284368"/>
            </a:xfrm>
            <a:prstGeom prst="rect">
              <a:avLst/>
            </a:prstGeom>
          </p:spPr>
        </p:pic>
        <p:pic>
          <p:nvPicPr>
            <p:cNvPr id="9" name="Picture 8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1FA652C8-27B4-9DD7-D859-C2224A01F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55327" y="5442996"/>
              <a:ext cx="601661" cy="207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025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9C15D-3180-66E6-4AB2-55F87C2E7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000" dirty="0"/>
              <a:t>API Definition and repository structure</a:t>
            </a:r>
            <a:br>
              <a:rPr lang="en-US" sz="3000" dirty="0"/>
            </a:br>
            <a:r>
              <a:rPr lang="en-US" sz="2000" dirty="0"/>
              <a:t>Apr. 24th to May 13th</a:t>
            </a:r>
            <a:endParaRPr lang="en-US" sz="3000" dirty="0"/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F2833C86-3CE8-4E1D-0F43-655FB48B4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2" r="46005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6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56D3BDB-1310-EB3E-24EA-E0EC0289A198}"/>
              </a:ext>
            </a:extLst>
          </p:cNvPr>
          <p:cNvSpPr txBox="1"/>
          <p:nvPr/>
        </p:nvSpPr>
        <p:spPr>
          <a:xfrm>
            <a:off x="5172074" y="2108201"/>
            <a:ext cx="625301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Highlights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Redefine Exception Output model to use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Problem+JSON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Redefine Output model to use JSON Siren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 remaining API entry points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 Authentication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 Frontend implementation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FA79AE9-60D2-B815-627E-8560880648B6}"/>
              </a:ext>
            </a:extLst>
          </p:cNvPr>
          <p:cNvGrpSpPr/>
          <p:nvPr/>
        </p:nvGrpSpPr>
        <p:grpSpPr>
          <a:xfrm>
            <a:off x="7061581" y="4362569"/>
            <a:ext cx="3901693" cy="1785104"/>
            <a:chOff x="7061581" y="4362569"/>
            <a:chExt cx="3901693" cy="17851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886BE9-E365-8680-DA66-0FD4BD647F90}"/>
                </a:ext>
              </a:extLst>
            </p:cNvPr>
            <p:cNvSpPr txBox="1"/>
            <p:nvPr/>
          </p:nvSpPr>
          <p:spPr>
            <a:xfrm>
              <a:off x="7061581" y="4362569"/>
              <a:ext cx="3901693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GB" b="1" dirty="0"/>
                <a:t>Challenges</a:t>
              </a:r>
            </a:p>
            <a:p>
              <a:pPr marL="285750" indent="-285750">
                <a:spcAft>
                  <a:spcPts val="600"/>
                </a:spcAft>
                <a:buFont typeface="Calibri" panose="020F0502020204030204" pitchFamily="34" charset="0"/>
                <a:buChar char="•"/>
              </a:pPr>
              <a:r>
                <a:rPr lang="en-GB" dirty="0"/>
                <a:t>Learning </a:t>
              </a:r>
              <a:r>
                <a:rPr 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Problem+JSON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spcAft>
                  <a:spcPts val="600"/>
                </a:spcAft>
                <a:buFont typeface="Calibri" panose="020F0502020204030204" pitchFamily="34" charset="0"/>
                <a:buChar char="•"/>
              </a:pPr>
              <a:r>
                <a:rPr lang="en-GB" dirty="0"/>
                <a:t>Learning 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JSON Siren</a:t>
              </a:r>
            </a:p>
            <a:p>
              <a:pPr marL="285750" indent="-285750">
                <a:spcAft>
                  <a:spcPts val="600"/>
                </a:spcAft>
                <a:buFont typeface="Calibri" panose="020F0502020204030204" pitchFamily="34" charset="0"/>
                <a:buChar char="•"/>
              </a:pPr>
              <a:r>
                <a:rPr lang="en-GB" dirty="0"/>
                <a:t>Learning </a:t>
              </a:r>
              <a:r>
                <a:rPr lang="en-GB" b="1" dirty="0"/>
                <a:t>React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GB" dirty="0"/>
            </a:p>
          </p:txBody>
        </p:sp>
        <p:pic>
          <p:nvPicPr>
            <p:cNvPr id="5" name="Picture 2" descr="React (JavaScript) – Wikipédia, a enciclopédia livre">
              <a:extLst>
                <a:ext uri="{FF2B5EF4-FFF2-40B4-BE49-F238E27FC236}">
                  <a16:creationId xmlns:a16="http://schemas.microsoft.com/office/drawing/2014/main" id="{BD6E351C-E8D7-7AED-3215-CB6DD25959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4514" y="5095577"/>
              <a:ext cx="367944" cy="319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8675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9C15D-3180-66E6-4AB2-55F87C2E7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000" dirty="0"/>
              <a:t>API Definition and repository structure</a:t>
            </a:r>
            <a:br>
              <a:rPr lang="en-US" sz="3000" dirty="0"/>
            </a:br>
            <a:r>
              <a:rPr lang="en-US" sz="2000" dirty="0"/>
              <a:t>Apr. 14th to May 27th</a:t>
            </a:r>
            <a:endParaRPr lang="en-US" sz="3000" dirty="0"/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F2833C86-3CE8-4E1D-0F43-655FB48B4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2" r="46005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6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56D3BDB-1310-EB3E-24EA-E0EC0289A198}"/>
              </a:ext>
            </a:extLst>
          </p:cNvPr>
          <p:cNvSpPr txBox="1"/>
          <p:nvPr/>
        </p:nvSpPr>
        <p:spPr>
          <a:xfrm>
            <a:off x="5172074" y="2108201"/>
            <a:ext cx="625301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Highlights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 all major features in website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websockets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Improve API where needed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0D8C28B-7BAE-8A6D-D1CA-F431FA101C0F}"/>
              </a:ext>
            </a:extLst>
          </p:cNvPr>
          <p:cNvGrpSpPr/>
          <p:nvPr/>
        </p:nvGrpSpPr>
        <p:grpSpPr>
          <a:xfrm>
            <a:off x="7033006" y="3845561"/>
            <a:ext cx="3901693" cy="1785104"/>
            <a:chOff x="7033006" y="3845561"/>
            <a:chExt cx="3901693" cy="17851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886BE9-E365-8680-DA66-0FD4BD647F90}"/>
                </a:ext>
              </a:extLst>
            </p:cNvPr>
            <p:cNvSpPr txBox="1"/>
            <p:nvPr/>
          </p:nvSpPr>
          <p:spPr>
            <a:xfrm>
              <a:off x="7033006" y="3845561"/>
              <a:ext cx="3901693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GB" b="1" dirty="0"/>
                <a:t>Challenges</a:t>
              </a:r>
            </a:p>
            <a:p>
              <a:pPr marL="285750" indent="-285750">
                <a:spcAft>
                  <a:spcPts val="600"/>
                </a:spcAft>
                <a:buFont typeface="Calibri" panose="020F0502020204030204" pitchFamily="34" charset="0"/>
                <a:buChar char="•"/>
              </a:pPr>
              <a:r>
                <a:rPr lang="en-GB" dirty="0"/>
                <a:t>Learning </a:t>
              </a:r>
              <a:r>
                <a:rPr lang="en-GB" b="1" dirty="0"/>
                <a:t>React</a:t>
              </a:r>
            </a:p>
            <a:p>
              <a:pPr marL="285750" indent="-285750">
                <a:spcAft>
                  <a:spcPts val="600"/>
                </a:spcAft>
                <a:buFont typeface="Calibri" panose="020F0502020204030204" pitchFamily="34" charset="0"/>
                <a:buChar char="•"/>
              </a:pP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Learning</a:t>
              </a:r>
              <a:r>
                <a:rPr lang="en-GB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GB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websockets</a:t>
              </a:r>
              <a:endParaRPr lang="en-GB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spcAft>
                  <a:spcPts val="600"/>
                </a:spcAft>
                <a:buFont typeface="Calibri" panose="020F0502020204030204" pitchFamily="34" charset="0"/>
                <a:buChar char="•"/>
              </a:pP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Yet unknown roadblocks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GB" dirty="0"/>
            </a:p>
          </p:txBody>
        </p:sp>
        <p:pic>
          <p:nvPicPr>
            <p:cNvPr id="5" name="Picture 2" descr="React (JavaScript) – Wikipédia, a enciclopédia livre">
              <a:extLst>
                <a:ext uri="{FF2B5EF4-FFF2-40B4-BE49-F238E27FC236}">
                  <a16:creationId xmlns:a16="http://schemas.microsoft.com/office/drawing/2014/main" id="{BD6E351C-E8D7-7AED-3215-CB6DD25959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1139" y="4242053"/>
              <a:ext cx="367944" cy="319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48694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3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4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{5FD022D5-BBC4-46E6-BE24-472797D99030}tf11437505_win32</Template>
  <TotalTime>213</TotalTime>
  <Words>470</Words>
  <Application>Microsoft Office PowerPoint</Application>
  <PresentationFormat>Ecrã Panorâmico</PresentationFormat>
  <Paragraphs>80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3" baseType="lpstr">
      <vt:lpstr>Arial</vt:lpstr>
      <vt:lpstr>Calibri</vt:lpstr>
      <vt:lpstr>Georgia Pro Cond Light</vt:lpstr>
      <vt:lpstr>Speak Pro</vt:lpstr>
      <vt:lpstr>Wingdings</vt:lpstr>
      <vt:lpstr>RetrospectVTI</vt:lpstr>
      <vt:lpstr>Quick Quiz</vt:lpstr>
      <vt:lpstr>What is  I-On?</vt:lpstr>
      <vt:lpstr>I-On project</vt:lpstr>
      <vt:lpstr>Quick Quiz</vt:lpstr>
      <vt:lpstr>Architecture</vt:lpstr>
      <vt:lpstr>Progress</vt:lpstr>
      <vt:lpstr>API Definition and repository structure Apr. 10th to 23rd</vt:lpstr>
      <vt:lpstr>API Definition and repository structure Apr. 24th to May 13th</vt:lpstr>
      <vt:lpstr>API Definition and repository structure Apr. 14th to May 27th</vt:lpstr>
      <vt:lpstr>API Definition and repository structure Apr. 28th to June 3rd</vt:lpstr>
      <vt:lpstr>Register/Login workflow</vt:lpstr>
      <vt:lpstr>Elasticsearch structure</vt:lpstr>
      <vt:lpstr>Apresentação do PowerPoint</vt:lpstr>
      <vt:lpstr>Elasticsearch structure</vt:lpstr>
      <vt:lpstr>Definitions (exemplo) =&gt;</vt:lpstr>
      <vt:lpstr>What next (June/July)</vt:lpstr>
      <vt:lpstr>Q&amp;A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Quiz</dc:title>
  <dc:creator>Mexia, Vitor</dc:creator>
  <cp:lastModifiedBy>Tiago Carvalho</cp:lastModifiedBy>
  <cp:revision>18</cp:revision>
  <dcterms:created xsi:type="dcterms:W3CDTF">2022-05-04T09:00:27Z</dcterms:created>
  <dcterms:modified xsi:type="dcterms:W3CDTF">2022-05-06T14:55:44Z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