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urore.isep@gmail.com" TargetMode="External"/><Relationship Id="rId3" Type="http://schemas.openxmlformats.org/officeDocument/2006/relationships/hyperlink" Target="mailto:myrobotswillconquertheworld@gmail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4.jpeg"/><Relationship Id="rId7" Type="http://schemas.openxmlformats.org/officeDocument/2006/relationships/image" Target="../media/image15.jpeg"/><Relationship Id="rId8" Type="http://schemas.openxmlformats.org/officeDocument/2006/relationships/image" Target="../media/image16.jpeg"/><Relationship Id="rId9" Type="http://schemas.openxmlformats.org/officeDocument/2006/relationships/image" Target="../media/image17.jpeg"/><Relationship Id="rId10" Type="http://schemas.openxmlformats.org/officeDocument/2006/relationships/image" Target="../media/image18.jpeg"/><Relationship Id="rId11" Type="http://schemas.openxmlformats.org/officeDocument/2006/relationships/image" Target="../media/image19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ev3dev.org/docs/getting-started/" TargetMode="External"/><Relationship Id="rId3" Type="http://schemas.openxmlformats.org/officeDocument/2006/relationships/hyperlink" Target="https://sites.google.com/site/ev3devpython/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rore (aurore.isep@gmail.com) &amp; Hugo (myrobotswillconquertheworld@gmail.com)"/>
          <p:cNvSpPr txBox="1"/>
          <p:nvPr>
            <p:ph type="body" sz="quarter" idx="1"/>
          </p:nvPr>
        </p:nvSpPr>
        <p:spPr>
          <a:xfrm>
            <a:off x="1201341" y="11859862"/>
            <a:ext cx="21971002" cy="636980"/>
          </a:xfrm>
          <a:prstGeom prst="rect">
            <a:avLst/>
          </a:prstGeom>
        </p:spPr>
        <p:txBody>
          <a:bodyPr/>
          <a:lstStyle/>
          <a:p>
            <a:pPr/>
            <a:r>
              <a:t>Aurore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aurore.isep@gmail.com</a:t>
            </a:r>
            <a:r>
              <a:t>) &amp; Hugo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myrobotswillconquertheworld@gmail.com</a:t>
            </a:r>
            <a:r>
              <a:t>)</a:t>
            </a:r>
          </a:p>
        </p:txBody>
      </p:sp>
      <p:sp>
        <p:nvSpPr>
          <p:cNvPr id="152" name="System modeling"/>
          <p:cNvSpPr txBox="1"/>
          <p:nvPr>
            <p:ph type="title"/>
          </p:nvPr>
        </p:nvSpPr>
        <p:spPr>
          <a:xfrm>
            <a:off x="1206497" y="2815426"/>
            <a:ext cx="21971006" cy="4648202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System modeling</a:t>
            </a:r>
          </a:p>
        </p:txBody>
      </p:sp>
      <p:sp>
        <p:nvSpPr>
          <p:cNvPr id="153" name="Embedded systems"/>
          <p:cNvSpPr txBox="1"/>
          <p:nvPr/>
        </p:nvSpPr>
        <p:spPr>
          <a:xfrm>
            <a:off x="1201342" y="7223190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Embedded systems - 2022/23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Achievement 2 to 4 (2pts each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Achievement « bronze », « silver », etc.</a:t>
            </a:r>
          </a:p>
        </p:txBody>
      </p:sp>
      <p:sp>
        <p:nvSpPr>
          <p:cNvPr id="188" name="Slide Subtitle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… see 2021_System_modelling.pdf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… see 2021_System_modelling.pdf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Achievement 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Achievement « team work »</a:t>
            </a:r>
          </a:p>
        </p:txBody>
      </p:sp>
      <p:sp>
        <p:nvSpPr>
          <p:cNvPr id="192" name="Easiest points to get… or not.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>
            <a:lvl1pPr>
              <a:defRPr b="0" i="1" sz="4400"/>
            </a:lvl1pPr>
          </a:lstStyle>
          <a:p>
            <a:pPr/>
            <a:r>
              <a:t>Easiest points to get… or not.</a:t>
            </a:r>
          </a:p>
        </p:txBody>
      </p:sp>
      <p:sp>
        <p:nvSpPr>
          <p:cNvPr id="193" name="General team impression, including but not limited to :…"/>
          <p:cNvSpPr txBox="1"/>
          <p:nvPr>
            <p:ph type="body" idx="21"/>
          </p:nvPr>
        </p:nvSpPr>
        <p:spPr>
          <a:xfrm>
            <a:off x="990107" y="3533207"/>
            <a:ext cx="23281374" cy="96866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69391" indent="-469391" defTabSz="1877520">
              <a:spcBef>
                <a:spcPts val="3400"/>
              </a:spcBef>
              <a:defRPr sz="3600"/>
            </a:pPr>
            <a:r>
              <a:t>General team impression, including but not limited to :</a:t>
            </a:r>
          </a:p>
          <a:p>
            <a:pPr lvl="1" marL="860550" indent="-391158" defTabSz="1877520">
              <a:spcBef>
                <a:spcPts val="3400"/>
              </a:spcBef>
              <a:defRPr sz="3000"/>
            </a:pPr>
            <a:r>
              <a:t>Team work</a:t>
            </a:r>
          </a:p>
          <a:p>
            <a:pPr lvl="1" marL="860550" indent="-391158" defTabSz="1877520">
              <a:spcBef>
                <a:spcPts val="3400"/>
              </a:spcBef>
              <a:defRPr sz="3000"/>
            </a:pPr>
            <a:r>
              <a:t>Attitude</a:t>
            </a:r>
          </a:p>
          <a:p>
            <a:pPr lvl="1" marL="860550" indent="-391158" defTabSz="1877520">
              <a:spcBef>
                <a:spcPts val="3400"/>
              </a:spcBef>
              <a:defRPr sz="3000"/>
            </a:pPr>
            <a:r>
              <a:t>Timing</a:t>
            </a:r>
          </a:p>
          <a:p>
            <a:pPr lvl="1" marL="860550" indent="-391158" defTabSz="1877520">
              <a:spcBef>
                <a:spcPts val="3400"/>
              </a:spcBef>
              <a:defRPr sz="3000"/>
            </a:pPr>
            <a:r>
              <a:t>Professionalism</a:t>
            </a:r>
          </a:p>
          <a:p>
            <a:pPr lvl="1" marL="860550" indent="-391158" defTabSz="1877520">
              <a:spcBef>
                <a:spcPts val="3400"/>
              </a:spcBef>
              <a:defRPr sz="3000"/>
            </a:pPr>
            <a:r>
              <a:t>Writing skills</a:t>
            </a:r>
          </a:p>
          <a:p>
            <a:pPr lvl="1" marL="860550" indent="-391158" defTabSz="1877520">
              <a:spcBef>
                <a:spcPts val="3400"/>
              </a:spcBef>
              <a:defRPr sz="3000"/>
            </a:pPr>
            <a:r>
              <a:t>Etc.</a:t>
            </a:r>
          </a:p>
          <a:p>
            <a:pPr marL="469391" indent="-469391" defTabSz="1877520">
              <a:spcBef>
                <a:spcPts val="3400"/>
              </a:spcBef>
              <a:defRPr sz="3600"/>
            </a:pPr>
            <a:r>
              <a:t>Good usage of tools</a:t>
            </a:r>
          </a:p>
          <a:p>
            <a:pPr marL="469391" indent="-469391" defTabSz="1877520">
              <a:spcBef>
                <a:spcPts val="3400"/>
              </a:spcBef>
              <a:defRPr sz="3600"/>
            </a:pPr>
            <a:r>
              <a:t>Clarity of source code</a:t>
            </a:r>
          </a:p>
          <a:p>
            <a:pPr marL="469391" indent="-469391" defTabSz="1877520">
              <a:spcBef>
                <a:spcPts val="3400"/>
              </a:spcBef>
              <a:defRPr sz="3600"/>
            </a:pPr>
            <a:r>
              <a:t>Quality of documentation</a:t>
            </a:r>
          </a:p>
          <a:p>
            <a:pPr marL="469391" indent="-469391" defTabSz="1877520">
              <a:spcBef>
                <a:spcPts val="3400"/>
              </a:spcBef>
              <a:defRPr sz="3600"/>
            </a:pPr>
            <a:r>
              <a:t>Beauty and style of your robot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inal presentation (10 point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Final presentation « gold » (10 points)</a:t>
            </a:r>
          </a:p>
        </p:txBody>
      </p:sp>
      <p:sp>
        <p:nvSpPr>
          <p:cNvPr id="196" name="On January 12th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On January 12th</a:t>
            </a:r>
          </a:p>
        </p:txBody>
      </p:sp>
      <p:sp>
        <p:nvSpPr>
          <p:cNvPr id="197" name="On the last day, you will demonstrate the platinum level of your robot, and present of to your teachers (30 min), including :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99871" indent="-499871" defTabSz="1999437">
              <a:spcBef>
                <a:spcPts val="3600"/>
              </a:spcBef>
              <a:defRPr sz="3900"/>
            </a:pPr>
            <a:r>
              <a:t>On the last day, you will demonstrate the gold level of your robot, and present of to your teachers (30 min), including :</a:t>
            </a:r>
          </a:p>
          <a:p>
            <a:pPr lvl="1" marL="999744" indent="-499872" defTabSz="1999437">
              <a:spcBef>
                <a:spcPts val="3600"/>
              </a:spcBef>
              <a:defRPr sz="3900"/>
            </a:pPr>
            <a:r>
              <a:t>Code  structure</a:t>
            </a:r>
          </a:p>
          <a:p>
            <a:pPr lvl="1" marL="999744" indent="-499872" defTabSz="1999437">
              <a:spcBef>
                <a:spcPts val="3600"/>
              </a:spcBef>
              <a:defRPr sz="3900"/>
            </a:pPr>
            <a:r>
              <a:t>Hardware description</a:t>
            </a:r>
          </a:p>
          <a:p>
            <a:pPr lvl="1" marL="999744" indent="-499872" defTabSz="1999437">
              <a:spcBef>
                <a:spcPts val="3600"/>
              </a:spcBef>
              <a:defRPr sz="3900"/>
            </a:pPr>
            <a:r>
              <a:t>Specifications and tests reviews</a:t>
            </a:r>
          </a:p>
          <a:p>
            <a:pPr lvl="1" marL="999744" indent="-499872" defTabSz="1999437">
              <a:spcBef>
                <a:spcPts val="3600"/>
              </a:spcBef>
              <a:defRPr sz="3900"/>
            </a:pPr>
            <a:r>
              <a:t>Problem encountered</a:t>
            </a:r>
          </a:p>
          <a:p>
            <a:pPr lvl="1" marL="999744" indent="-499872" defTabSz="1999437">
              <a:spcBef>
                <a:spcPts val="3600"/>
              </a:spcBef>
              <a:defRPr sz="3900"/>
            </a:pPr>
            <a:r>
              <a:t>Any other relevant information</a:t>
            </a:r>
          </a:p>
          <a:p>
            <a:pPr marL="499871" indent="-499871" defTabSz="1999437">
              <a:spcBef>
                <a:spcPts val="3600"/>
              </a:spcBef>
              <a:defRPr sz="3900"/>
            </a:pPr>
            <a:r>
              <a:t>Do a live demonstration (15min)</a:t>
            </a:r>
          </a:p>
          <a:p>
            <a:pPr marL="499871" indent="-499871" defTabSz="1999437">
              <a:spcBef>
                <a:spcPts val="3600"/>
              </a:spcBef>
              <a:defRPr sz="3900"/>
            </a:pPr>
            <a:r>
              <a:t>Answer questions (15min)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Author and Date"/>
          <p:cNvSpPr txBox="1"/>
          <p:nvPr>
            <p:ph type="body" sz="quarter" idx="1"/>
          </p:nvPr>
        </p:nvSpPr>
        <p:spPr>
          <a:xfrm>
            <a:off x="1201341" y="11859862"/>
            <a:ext cx="21971002" cy="6369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Lego Mindstorm"/>
          <p:cNvSpPr txBox="1"/>
          <p:nvPr>
            <p:ph type="title"/>
          </p:nvPr>
        </p:nvSpPr>
        <p:spPr>
          <a:xfrm>
            <a:off x="1206495" y="2574991"/>
            <a:ext cx="21971006" cy="4648202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Lego Mindstorm</a:t>
            </a:r>
          </a:p>
        </p:txBody>
      </p:sp>
      <p:sp>
        <p:nvSpPr>
          <p:cNvPr id="201" name="Short tutorial"/>
          <p:cNvSpPr txBox="1"/>
          <p:nvPr/>
        </p:nvSpPr>
        <p:spPr>
          <a:xfrm>
            <a:off x="1201342" y="7223190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Short tutorial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What is Lego Mindstorm ev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What is Lego Mindstorm ev3</a:t>
            </a:r>
          </a:p>
        </p:txBody>
      </p:sp>
      <p:sp>
        <p:nvSpPr>
          <p:cNvPr id="204" name="&gt; A smart brick with 4 sensors and 4 motors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&gt; A smart brick with 4 sensors and 4 motors</a:t>
            </a:r>
          </a:p>
        </p:txBody>
      </p:sp>
      <p:sp>
        <p:nvSpPr>
          <p:cNvPr id="205" name="Native Bluetooth,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Native Bluetooth,</a:t>
            </a:r>
          </a:p>
          <a:p>
            <a:pPr/>
            <a:r>
              <a:t>Added wifi with a dongle</a:t>
            </a:r>
          </a:p>
          <a:p>
            <a:pPr/>
            <a:r>
              <a:t>Bootable on a SD card</a:t>
            </a:r>
          </a:p>
          <a:p>
            <a:pPr/>
            <a:r>
              <a:t>4 sensors, 4 motors</a:t>
            </a:r>
          </a:p>
          <a:p>
            <a:pPr/>
            <a:r>
              <a:t>Some color leds</a:t>
            </a:r>
          </a:p>
          <a:p>
            <a:pPr/>
            <a:r>
              <a:t>A small B&amp;W screen</a:t>
            </a:r>
          </a:p>
          <a:p>
            <a:pPr/>
            <a:r>
              <a:t>3rd generation (/!\ Red !!)</a:t>
            </a:r>
          </a:p>
        </p:txBody>
      </p:sp>
      <p:pic>
        <p:nvPicPr>
          <p:cNvPr id="206" name="IMG_1134.png" descr="IMG_11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55549" y="3661869"/>
            <a:ext cx="13538064" cy="50052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G_1218.jpeg" descr="IMG_1218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89865" y="9652847"/>
            <a:ext cx="5871609" cy="3339477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Circle"/>
          <p:cNvSpPr/>
          <p:nvPr/>
        </p:nvSpPr>
        <p:spPr>
          <a:xfrm>
            <a:off x="18789172" y="2900057"/>
            <a:ext cx="5301151" cy="5301151"/>
          </a:xfrm>
          <a:prstGeom prst="ellipse">
            <a:avLst/>
          </a:prstGeom>
          <a:ln w="139700">
            <a:solidFill>
              <a:srgbClr val="B51A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9" name="D) Inventor"/>
          <p:cNvSpPr txBox="1"/>
          <p:nvPr/>
        </p:nvSpPr>
        <p:spPr>
          <a:xfrm>
            <a:off x="14790867" y="12252050"/>
            <a:ext cx="2111503" cy="560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000000"/>
                </a:solidFill>
              </a:defRPr>
            </a:lvl1pPr>
          </a:lstStyle>
          <a:p>
            <a:pPr/>
            <a:r>
              <a:t>D) Inventor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or exampl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For example…</a:t>
            </a:r>
          </a:p>
        </p:txBody>
      </p:sp>
      <p:sp>
        <p:nvSpPr>
          <p:cNvPr id="212" name="Slide Subtitle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3" name="IMG_1156.jpeg" descr="IMG_1156.jpeg"/>
          <p:cNvPicPr>
            <a:picLocks noChangeAspect="1"/>
          </p:cNvPicPr>
          <p:nvPr/>
        </p:nvPicPr>
        <p:blipFill>
          <a:blip r:embed="rId2">
            <a:extLst/>
          </a:blip>
          <a:srcRect l="25290" t="0" r="0" b="0"/>
          <a:stretch>
            <a:fillRect/>
          </a:stretch>
        </p:blipFill>
        <p:spPr>
          <a:xfrm>
            <a:off x="15172117" y="805943"/>
            <a:ext cx="8475676" cy="6381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G_1154.jpeg" descr="IMG_115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96060" y="8021819"/>
            <a:ext cx="9896593" cy="5566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MG_1158.jpeg" descr="IMG_1158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093" y="7856166"/>
            <a:ext cx="11405458" cy="57027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G_1155.jpeg" descr="IMG_1155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07248" y="2709204"/>
            <a:ext cx="5479267" cy="45726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Mo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Motors</a:t>
            </a:r>
          </a:p>
        </p:txBody>
      </p:sp>
      <p:sp>
        <p:nvSpPr>
          <p:cNvPr id="219" name="Big and small. Use red motors.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Big and small. Use red motors.</a:t>
            </a:r>
          </a:p>
        </p:txBody>
      </p:sp>
      <p:sp>
        <p:nvSpPr>
          <p:cNvPr id="220" name="Step by step and posi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Step by step and position</a:t>
            </a:r>
          </a:p>
        </p:txBody>
      </p:sp>
      <p:pic>
        <p:nvPicPr>
          <p:cNvPr id="221" name="IMG_1135.jpeg" descr="IMG_113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6105" y="6468536"/>
            <a:ext cx="7557298" cy="5660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G_1136.jpeg" descr="IMG_1136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79824" y="6745340"/>
            <a:ext cx="6818204" cy="5107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G_1137.jpeg" descr="IMG_1137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954150" y="9086229"/>
            <a:ext cx="4938281" cy="36989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G_1138.jpeg" descr="IMG_1138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310366" y="4310486"/>
            <a:ext cx="6225846" cy="4663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ens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Sensors</a:t>
            </a:r>
          </a:p>
        </p:txBody>
      </p:sp>
      <p:pic>
        <p:nvPicPr>
          <p:cNvPr id="227" name="IMG_1143.jpeg" descr="IMG_114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3371" y="864878"/>
            <a:ext cx="5274719" cy="3950949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Slide Subtitle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9" name="IMG_1148.jpeg" descr="IMG_1148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42466" y="1250175"/>
            <a:ext cx="3289302" cy="2463802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Lego Ev3 (red) : Touch, ultrasonic, infrared, color, accelerometer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Lego Ev3 (red) : Touch, ultrasonic, infrared, color, accelerometer</a:t>
            </a:r>
          </a:p>
          <a:p>
            <a:pPr/>
            <a:r>
              <a:t>Lego Nxt (Orange): same, + sound</a:t>
            </a:r>
          </a:p>
          <a:p>
            <a:pPr/>
            <a:r>
              <a:t>Third party : anything. Current, pressure, vernier, …</a:t>
            </a:r>
          </a:p>
        </p:txBody>
      </p:sp>
      <p:pic>
        <p:nvPicPr>
          <p:cNvPr id="231" name="IMG_1141.jpeg" descr="IMG_1141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70491" y="1250175"/>
            <a:ext cx="3289303" cy="2463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IMG_1147.jpeg" descr="IMG_1147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748323" y="784823"/>
            <a:ext cx="4795409" cy="3394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G_1144.jpeg" descr="IMG_1144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642142" y="1161275"/>
            <a:ext cx="3073402" cy="2641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IMG_1152.jpeg" descr="IMG_1152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875948" y="8499872"/>
            <a:ext cx="5564279" cy="5564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IMG_1149.jpeg" descr="IMG_1149.jpe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06862" y="9572012"/>
            <a:ext cx="2679702" cy="3035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G_1145.jpeg" descr="IMG_1145.jpe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199854" y="9280718"/>
            <a:ext cx="4199514" cy="3145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G_1151.jpeg" descr="IMG_1151.jpeg"/>
          <p:cNvPicPr>
            <a:picLocks noChangeAspect="1"/>
          </p:cNvPicPr>
          <p:nvPr/>
        </p:nvPicPr>
        <p:blipFill>
          <a:blip r:embed="rId10">
            <a:extLst/>
          </a:blip>
          <a:srcRect l="12621" t="12621" r="12621" b="12620"/>
          <a:stretch>
            <a:fillRect/>
          </a:stretch>
        </p:blipFill>
        <p:spPr>
          <a:xfrm>
            <a:off x="18505270" y="5125765"/>
            <a:ext cx="4233994" cy="4233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IMG_1150.jpeg" descr="IMG_1150.jpe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8697618" y="8909552"/>
            <a:ext cx="4744920" cy="4744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EV3dev and Python libr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 EV3dev and Python library</a:t>
            </a:r>
          </a:p>
        </p:txBody>
      </p:sp>
      <p:sp>
        <p:nvSpPr>
          <p:cNvPr id="241" name="How to setup Linux on your brick and start working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How to setup Linux on your brick and start working</a:t>
            </a:r>
          </a:p>
        </p:txBody>
      </p:sp>
      <p:sp>
        <p:nvSpPr>
          <p:cNvPr id="242" name="Download EV3dev OS (https://www.ev3dev.org/docs/getting-started/). Follow tutorial.…"/>
          <p:cNvSpPr txBox="1"/>
          <p:nvPr>
            <p:ph type="body" idx="21"/>
          </p:nvPr>
        </p:nvSpPr>
        <p:spPr>
          <a:xfrm>
            <a:off x="1231900" y="4248503"/>
            <a:ext cx="21971000" cy="825601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5008" indent="-445008" defTabSz="1779987">
              <a:spcBef>
                <a:spcPts val="3200"/>
              </a:spcBef>
              <a:defRPr sz="3500"/>
            </a:pPr>
            <a:r>
              <a:t>Download EV3dev OS (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https://www.ev3dev.org/docs/getting-started/</a:t>
            </a:r>
            <a:r>
              <a:t>). Follow tutorial.</a:t>
            </a:r>
          </a:p>
          <a:p>
            <a:pPr marL="445008" indent="-445008" defTabSz="1779987">
              <a:spcBef>
                <a:spcPts val="3200"/>
              </a:spcBef>
              <a:defRPr sz="3500"/>
            </a:pPr>
            <a:r>
              <a:t>Load it on a SD card. Make the card bootable. </a:t>
            </a:r>
          </a:p>
          <a:p>
            <a:pPr marL="445008" indent="-445008" defTabSz="1779987">
              <a:spcBef>
                <a:spcPts val="3200"/>
              </a:spcBef>
              <a:defRPr sz="3500"/>
            </a:pPr>
            <a:r>
              <a:t>Insert card in brick, boot. Boom! You have Linux.</a:t>
            </a:r>
          </a:p>
          <a:p>
            <a:pPr marL="445008" indent="-445008" defTabSz="1779987">
              <a:spcBef>
                <a:spcPts val="3200"/>
              </a:spcBef>
              <a:defRPr sz="3500"/>
            </a:pPr>
            <a:r>
              <a:t>Then establish a link between brick and your computer : </a:t>
            </a:r>
            <a:r>
              <a:rPr b="1">
                <a:solidFill>
                  <a:srgbClr val="B51A00"/>
                </a:solidFill>
              </a:rPr>
              <a:t>https://www.ev3dev.org/docs/networking/</a:t>
            </a:r>
            <a:r>
              <a:t> (BT, Wifi with SSH, USB, SD card),</a:t>
            </a:r>
          </a:p>
          <a:p>
            <a:pPr marL="445008" indent="-445008" defTabSz="1779987">
              <a:spcBef>
                <a:spcPts val="3200"/>
              </a:spcBef>
              <a:defRPr sz="3500"/>
            </a:pPr>
            <a:r>
              <a:t>Setup a Python environment (Pycharm?) on your computer,</a:t>
            </a:r>
          </a:p>
          <a:p>
            <a:pPr marL="445008" indent="-445008" defTabSz="1779987">
              <a:spcBef>
                <a:spcPts val="3200"/>
              </a:spcBef>
              <a:defRPr sz="3500"/>
            </a:pPr>
            <a:r>
              <a:t>Use ev3 python library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https://sites.google.com/site/ev3devpython/</a:t>
            </a:r>
            <a:endParaRPr b="1">
              <a:solidFill>
                <a:srgbClr val="B51A00"/>
              </a:solidFill>
            </a:endParaRPr>
          </a:p>
          <a:p>
            <a:pPr marL="445008" indent="-445008" defTabSz="1779987">
              <a:spcBef>
                <a:spcPts val="3200"/>
              </a:spcBef>
              <a:defRPr sz="3500"/>
            </a:pPr>
            <a:r>
              <a:t>Read and understand code examples :</a:t>
            </a:r>
            <a:r>
              <a:rPr b="1">
                <a:solidFill>
                  <a:srgbClr val="B51A00"/>
                </a:solidFill>
              </a:rPr>
              <a:t> https://github.com/ev3dev/ev3dev-lang-python-demo</a:t>
            </a:r>
          </a:p>
          <a:p>
            <a:pPr marL="445008" indent="-445008" defTabSz="1779987">
              <a:spcBef>
                <a:spcPts val="3200"/>
              </a:spcBef>
              <a:defRPr sz="3500"/>
            </a:pPr>
            <a:r>
              <a:t>Start coding. Push code to robot. Test code. Fail, repeat, success!</a:t>
            </a:r>
          </a:p>
          <a:p>
            <a:pPr marL="445008" indent="-445008" defTabSz="1779987">
              <a:spcBef>
                <a:spcPts val="3200"/>
              </a:spcBef>
              <a:defRPr sz="3500"/>
            </a:pPr>
            <a:r>
              <a:t>Dont forget to put code on your github!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Author and Date"/>
          <p:cNvSpPr txBox="1"/>
          <p:nvPr>
            <p:ph type="body" sz="quarter" idx="1"/>
          </p:nvPr>
        </p:nvSpPr>
        <p:spPr>
          <a:xfrm>
            <a:off x="1201341" y="11859862"/>
            <a:ext cx="21971002" cy="6369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5" name="Questions?"/>
          <p:cNvSpPr txBox="1"/>
          <p:nvPr>
            <p:ph type="title"/>
          </p:nvPr>
        </p:nvSpPr>
        <p:spPr>
          <a:xfrm>
            <a:off x="1206495" y="2574991"/>
            <a:ext cx="21971006" cy="4648202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Questions?</a:t>
            </a:r>
          </a:p>
        </p:txBody>
      </p:sp>
      <p:sp>
        <p:nvSpPr>
          <p:cNvPr id="246" name="Let’s roll."/>
          <p:cNvSpPr txBox="1"/>
          <p:nvPr/>
        </p:nvSpPr>
        <p:spPr>
          <a:xfrm>
            <a:off x="1201342" y="7223190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Let’s roll.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What is this course abou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What is this course about?</a:t>
            </a:r>
          </a:p>
        </p:txBody>
      </p:sp>
      <p:sp>
        <p:nvSpPr>
          <p:cNvPr id="156" name="Why am I here? What is the purpose of my life?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>
            <a:lvl1pPr>
              <a:defRPr b="0" i="1" sz="4400"/>
            </a:lvl1pPr>
          </a:lstStyle>
          <a:p>
            <a:pPr/>
            <a:r>
              <a:t> Why am I here? What is the purpose of my life?</a:t>
            </a:r>
          </a:p>
        </p:txBody>
      </p:sp>
      <p:sp>
        <p:nvSpPr>
          <p:cNvPr id="157" name="Experience and learn how to design, create, and implement a small embedded robotic solution (with Lego Ev3 or any other robotic platform), while working as an international team.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 b="1">
                <a:solidFill>
                  <a:srgbClr val="B51A00"/>
                </a:solidFill>
              </a:defRPr>
            </a:pPr>
            <a:r>
              <a:t>Experience and learn how to design, create, and implement a small embedded robotic solution (with Lego Ev3 or any other robotic platform), while working as an international team.</a:t>
            </a:r>
          </a:p>
          <a:p>
            <a:pPr/>
            <a:endParaRPr b="1">
              <a:solidFill>
                <a:srgbClr val="B51A00"/>
              </a:solidFill>
            </a:endParaRPr>
          </a:p>
          <a:p>
            <a:pPr/>
            <a:r>
              <a:t>We (your teachers) will be your clients, and we will submit to your teams </a:t>
            </a:r>
            <a:r>
              <a:rPr u="sng"/>
              <a:t>problems that needs to be solved.</a:t>
            </a:r>
            <a:endParaRPr u="sng"/>
          </a:p>
          <a:p>
            <a:pPr/>
            <a:r>
              <a:t>We expect you to behave as professional engineers</a:t>
            </a:r>
          </a:p>
          <a:p>
            <a:pPr/>
            <a:r>
              <a:t>No question is stupid &gt; ask by mail, 24/7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Slide Subtitle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0" name="Slide bullet 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Schedule</a:t>
            </a:r>
          </a:p>
        </p:txBody>
      </p:sp>
      <p:sp>
        <p:nvSpPr>
          <p:cNvPr id="160" name="When will you have the joy of seeing us?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>
            <a:lvl1pPr>
              <a:defRPr b="0" i="1" sz="4400"/>
            </a:lvl1pPr>
          </a:lstStyle>
          <a:p>
            <a:pPr/>
            <a:r>
              <a:t>When will you have the joy of seeing us?</a:t>
            </a:r>
          </a:p>
        </p:txBody>
      </p:sp>
      <p:sp>
        <p:nvSpPr>
          <p:cNvPr id="161" name="Lessons are on Wednesday afternoon, on the following days :…"/>
          <p:cNvSpPr txBox="1"/>
          <p:nvPr>
            <p:ph type="body" idx="21"/>
          </p:nvPr>
        </p:nvSpPr>
        <p:spPr>
          <a:xfrm>
            <a:off x="1206500" y="4261203"/>
            <a:ext cx="21971000" cy="825601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9336" indent="-449336" defTabSz="1797299">
              <a:spcBef>
                <a:spcPts val="3200"/>
              </a:spcBef>
              <a:defRPr sz="3458"/>
            </a:pPr>
            <a:r>
              <a:t>Lessons are on Wednesday afternoon, on the following days :</a:t>
            </a:r>
          </a:p>
          <a:p>
            <a:pPr lvl="1" marL="851865" indent="-402530" defTabSz="1797299">
              <a:spcBef>
                <a:spcPts val="3200"/>
              </a:spcBef>
              <a:defRPr sz="3094"/>
            </a:pPr>
            <a:r>
              <a:t>September 21st</a:t>
            </a:r>
          </a:p>
          <a:p>
            <a:pPr lvl="1" marL="851865" indent="-402530" defTabSz="1797299">
              <a:spcBef>
                <a:spcPts val="3200"/>
              </a:spcBef>
              <a:defRPr sz="3094"/>
            </a:pPr>
            <a:r>
              <a:t>October 5th and 26th</a:t>
            </a:r>
          </a:p>
          <a:p>
            <a:pPr lvl="1" marL="851865" indent="-402530" defTabSz="1797299">
              <a:spcBef>
                <a:spcPts val="3200"/>
              </a:spcBef>
              <a:defRPr sz="3094"/>
            </a:pPr>
            <a:r>
              <a:t>November 16th and 30th</a:t>
            </a:r>
          </a:p>
          <a:p>
            <a:pPr lvl="1" marL="851865" indent="-402530" defTabSz="1797299">
              <a:spcBef>
                <a:spcPts val="3200"/>
              </a:spcBef>
              <a:defRPr sz="3094"/>
            </a:pPr>
            <a:r>
              <a:t>December 14th</a:t>
            </a:r>
          </a:p>
          <a:p>
            <a:pPr lvl="1" marL="851865" indent="-402530" defTabSz="1797299">
              <a:spcBef>
                <a:spcPts val="3200"/>
              </a:spcBef>
              <a:defRPr sz="3094"/>
            </a:pPr>
            <a:r>
              <a:t>January 11th and </a:t>
            </a:r>
            <a:r>
              <a:rPr b="1"/>
              <a:t>18th (final exam)</a:t>
            </a:r>
          </a:p>
          <a:p>
            <a:pPr marL="402530" indent="-402530" defTabSz="1797299">
              <a:spcBef>
                <a:spcPts val="3200"/>
              </a:spcBef>
              <a:defRPr sz="3094"/>
            </a:pPr>
            <a:r>
              <a:t>We expect you to work more than juste those few hours together</a:t>
            </a:r>
          </a:p>
          <a:p>
            <a:pPr marL="402530" indent="-402530" defTabSz="1797299">
              <a:spcBef>
                <a:spcPts val="3200"/>
              </a:spcBef>
              <a:defRPr sz="3094"/>
            </a:pPr>
            <a:r>
              <a:t>Some lessons will begin with a short presentation on a relevant topic.</a:t>
            </a:r>
          </a:p>
          <a:p>
            <a:pPr marL="402530" indent="-402530" defTabSz="1797299">
              <a:spcBef>
                <a:spcPts val="3200"/>
              </a:spcBef>
              <a:defRPr sz="3094"/>
            </a:pPr>
            <a:r>
              <a:t>We will review each group progress at each lesson</a:t>
            </a:r>
          </a:p>
          <a:p>
            <a:pPr marL="402530" indent="-402530" defTabSz="1797299">
              <a:spcBef>
                <a:spcPts val="3200"/>
              </a:spcBef>
              <a:defRPr sz="3094"/>
            </a:pPr>
            <a:r>
              <a:t>Please tell us (by mail) if you are absent beforehand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am organis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Team organisation</a:t>
            </a:r>
          </a:p>
        </p:txBody>
      </p:sp>
      <p:sp>
        <p:nvSpPr>
          <p:cNvPr id="164" name="Who will be my best friends for the 5 coming months?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>
            <a:lvl1pPr>
              <a:defRPr b="0" i="1" sz="4400"/>
            </a:lvl1pPr>
          </a:lstStyle>
          <a:p>
            <a:pPr/>
            <a:r>
              <a:t>Who will be my best friends for the 5 coming months?</a:t>
            </a:r>
          </a:p>
        </p:txBody>
      </p:sp>
      <p:sp>
        <p:nvSpPr>
          <p:cNvPr id="165" name="Team of 3 to 5 students, mixed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Team of 3 to 5 students, </a:t>
            </a:r>
            <a:r>
              <a:rPr b="1" u="sng"/>
              <a:t>mixed </a:t>
            </a:r>
            <a:r>
              <a:t>(French and international, girls and boys, work-study and normal students, etc.)</a:t>
            </a:r>
          </a:p>
          <a:p>
            <a:pPr/>
            <a:r>
              <a:t>Each team member will have a specific job (project manager, software chief,…)</a:t>
            </a:r>
          </a:p>
          <a:p>
            <a:pPr/>
            <a:r>
              <a:t>This is to avoid procrastination of some team members</a:t>
            </a:r>
          </a:p>
          <a:p>
            <a:pPr/>
            <a:r>
              <a:t>You have to create your groups </a:t>
            </a:r>
            <a:r>
              <a:rPr b="1"/>
              <a:t>today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ubjects : problems to be solv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Subjects : problems to be solved</a:t>
            </a:r>
          </a:p>
        </p:txBody>
      </p:sp>
      <p:sp>
        <p:nvSpPr>
          <p:cNvPr id="168" name="What you are really going to do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>
            <a:lvl1pPr>
              <a:defRPr b="0" i="1" sz="4400"/>
            </a:lvl1pPr>
          </a:lstStyle>
          <a:p>
            <a:pPr/>
            <a:r>
              <a:t>What you are really going to do</a:t>
            </a:r>
          </a:p>
        </p:txBody>
      </p:sp>
      <p:sp>
        <p:nvSpPr>
          <p:cNvPr id="169" name="7 different subject :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69391" indent="-469391" defTabSz="1877520">
              <a:spcBef>
                <a:spcPts val="3400"/>
              </a:spcBef>
              <a:defRPr sz="3600"/>
            </a:pPr>
            <a:r>
              <a:t>7 different subject :</a:t>
            </a:r>
          </a:p>
          <a:p>
            <a:pPr lvl="1" marL="938783" indent="-469391" defTabSz="1877520">
              <a:spcBef>
                <a:spcPts val="3400"/>
              </a:spcBef>
              <a:defRPr sz="3600"/>
            </a:pPr>
            <a:r>
              <a:t>Cruise control</a:t>
            </a:r>
          </a:p>
          <a:p>
            <a:pPr lvl="1" marL="938783" indent="-469391" defTabSz="1877520">
              <a:spcBef>
                <a:spcPts val="3400"/>
              </a:spcBef>
              <a:defRPr sz="3600"/>
            </a:pPr>
            <a:r>
              <a:t>Self docking robot</a:t>
            </a:r>
          </a:p>
          <a:p>
            <a:pPr lvl="1" marL="938783" indent="-469391" defTabSz="1877520">
              <a:spcBef>
                <a:spcPts val="3400"/>
              </a:spcBef>
              <a:defRPr sz="3600"/>
            </a:pPr>
            <a:r>
              <a:t>Robot swarm</a:t>
            </a:r>
          </a:p>
          <a:p>
            <a:pPr lvl="1" marL="938783" indent="-469391" defTabSz="1877520">
              <a:spcBef>
                <a:spcPts val="3400"/>
              </a:spcBef>
              <a:defRPr sz="3600"/>
            </a:pPr>
            <a:r>
              <a:t>Mapper robot</a:t>
            </a:r>
          </a:p>
          <a:p>
            <a:pPr lvl="1" marL="938783" indent="-469391" defTabSz="1877520">
              <a:spcBef>
                <a:spcPts val="3400"/>
              </a:spcBef>
              <a:defRPr sz="3600"/>
            </a:pPr>
            <a:r>
              <a:t>Self balancing vehicle</a:t>
            </a:r>
          </a:p>
          <a:p>
            <a:pPr lvl="1" marL="938783" indent="-469391" defTabSz="1877520">
              <a:spcBef>
                <a:spcPts val="3400"/>
              </a:spcBef>
              <a:defRPr sz="3600"/>
            </a:pPr>
            <a:r>
              <a:t>Search and rescue</a:t>
            </a:r>
          </a:p>
          <a:p>
            <a:pPr lvl="1" marL="938783" indent="-469391" defTabSz="1877520">
              <a:spcBef>
                <a:spcPts val="3400"/>
              </a:spcBef>
              <a:defRPr sz="3600"/>
            </a:pPr>
            <a:r>
              <a:t>Anti drone system</a:t>
            </a:r>
          </a:p>
          <a:p>
            <a:pPr marL="469391" indent="-469391" defTabSz="1877520">
              <a:spcBef>
                <a:spcPts val="3400"/>
              </a:spcBef>
              <a:defRPr sz="3600"/>
            </a:pPr>
            <a:r>
              <a:t>Each subject has a short specification, with 3 levels : bronze, silver, gold.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ub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Subjects</a:t>
            </a:r>
          </a:p>
        </p:txBody>
      </p:sp>
      <p:sp>
        <p:nvSpPr>
          <p:cNvPr id="172" name="What you are really going to do"/>
          <p:cNvSpPr txBox="1"/>
          <p:nvPr>
            <p:ph type="body" sz="quarter" idx="1"/>
          </p:nvPr>
        </p:nvSpPr>
        <p:spPr>
          <a:xfrm>
            <a:off x="1206500" y="2355184"/>
            <a:ext cx="21971000" cy="934780"/>
          </a:xfrm>
          <a:prstGeom prst="rect">
            <a:avLst/>
          </a:prstGeom>
        </p:spPr>
        <p:txBody>
          <a:bodyPr/>
          <a:lstStyle>
            <a:lvl1pPr>
              <a:defRPr b="0" i="1" sz="4400"/>
            </a:lvl1pPr>
          </a:lstStyle>
          <a:p>
            <a:pPr/>
            <a:r>
              <a:t>What you are really going to do</a:t>
            </a:r>
          </a:p>
        </p:txBody>
      </p:sp>
      <p:sp>
        <p:nvSpPr>
          <p:cNvPr id="173" name="Once you have created a team and picked a subject, you will have to achieve every level (bronze to platinum) of your subject, roughly one level per month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Once you have created a team and picked a subject, you will have to achieve every level (bronze to gold) of your subject, roughly one level per month</a:t>
            </a:r>
          </a:p>
          <a:p>
            <a:pPr/>
            <a:r>
              <a:t>Your first task will be to tell us how you intend to solve this problem (in a theoretical way).</a:t>
            </a:r>
          </a:p>
          <a:p>
            <a:pPr/>
            <a:r>
              <a:t>And to learn the basics of Lego / Ev3dev.</a:t>
            </a:r>
          </a:p>
          <a:p>
            <a:pPr/>
            <a:r>
              <a:t>Every level (bronze, …) will be presented to the teachers and graded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Grading</a:t>
            </a:r>
          </a:p>
        </p:txBody>
      </p:sp>
      <p:sp>
        <p:nvSpPr>
          <p:cNvPr id="176" name="Where are the points? How am I getting paid?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>
            <a:lvl1pPr>
              <a:defRPr b="0" i="1" sz="4400"/>
            </a:lvl1pPr>
          </a:lstStyle>
          <a:p>
            <a:pPr/>
            <a:r>
              <a:t>Where are the points? How am I getting paid?</a:t>
            </a:r>
          </a:p>
        </p:txBody>
      </p:sp>
      <p:sp>
        <p:nvSpPr>
          <p:cNvPr id="177" name="General concept :…"/>
          <p:cNvSpPr txBox="1"/>
          <p:nvPr>
            <p:ph type="body" idx="21"/>
          </p:nvPr>
        </p:nvSpPr>
        <p:spPr>
          <a:xfrm>
            <a:off x="1206500" y="4392765"/>
            <a:ext cx="21971000" cy="82560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 b="1"/>
            </a:pPr>
            <a:r>
              <a:t>General concept :</a:t>
            </a:r>
          </a:p>
          <a:p>
            <a:pPr/>
            <a:r>
              <a:t>50% of the points on 4 different achievements (bronze, silver, gold, overall impression) (10 points)</a:t>
            </a:r>
          </a:p>
          <a:p>
            <a:pPr/>
            <a:r>
              <a:t>50% of the points on the final presentation (10 points)</a:t>
            </a:r>
          </a:p>
          <a:p>
            <a:pPr/>
            <a:r>
              <a:t>2 bonus points for innovation and risk taking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chievement 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Achievement 0</a:t>
            </a:r>
          </a:p>
        </p:txBody>
      </p:sp>
      <p:sp>
        <p:nvSpPr>
          <p:cNvPr id="180" name="Due NLT tonight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Due NLT tonight</a:t>
            </a:r>
          </a:p>
        </p:txBody>
      </p:sp>
      <p:sp>
        <p:nvSpPr>
          <p:cNvPr id="181" name="Form a mixed group, find a name for the group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Form a mixed group, find a name for the group</a:t>
            </a:r>
          </a:p>
          <a:p>
            <a:pPr/>
            <a:r>
              <a:t>Choose a subject, read the specs</a:t>
            </a:r>
          </a:p>
          <a:p>
            <a:pPr/>
            <a:r>
              <a:t>Discuss it with your clients / teacher</a:t>
            </a:r>
          </a:p>
          <a:p>
            <a:pPr/>
            <a:r>
              <a:t>Learn the basics of Lego Mindstorm and EV3</a:t>
            </a:r>
          </a:p>
          <a:p>
            <a:pPr/>
            <a:r>
              <a:t>Appoint group members to all position</a:t>
            </a:r>
          </a:p>
          <a:p>
            <a:pPr/>
            <a:r>
              <a:t>Report all of this by mail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Achievement 1 (2pt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Achievement « Basic » (2.5pts)</a:t>
            </a:r>
          </a:p>
        </p:txBody>
      </p:sp>
      <p:sp>
        <p:nvSpPr>
          <p:cNvPr id="184" name="Due NLT oct 6th 2021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Due NLT oct 5th 2021 </a:t>
            </a:r>
          </a:p>
        </p:txBody>
      </p:sp>
      <p:sp>
        <p:nvSpPr>
          <p:cNvPr id="185" name="Choose a robotic solution and an OS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99871" indent="-499871" defTabSz="1999437">
              <a:spcBef>
                <a:spcPts val="3600"/>
              </a:spcBef>
              <a:defRPr sz="3900"/>
            </a:pPr>
            <a:r>
              <a:t>Choose a robotic solution and an OS</a:t>
            </a:r>
          </a:p>
          <a:p>
            <a:pPr marL="499871" indent="-499871" defTabSz="1999437">
              <a:spcBef>
                <a:spcPts val="3600"/>
              </a:spcBef>
              <a:defRPr sz="3900"/>
            </a:pPr>
            <a:r>
              <a:t>Setup all your dev environment</a:t>
            </a:r>
          </a:p>
          <a:p>
            <a:pPr marL="499871" indent="-499871" defTabSz="1999437">
              <a:spcBef>
                <a:spcPts val="3600"/>
              </a:spcBef>
              <a:defRPr sz="3900"/>
            </a:pPr>
            <a:r>
              <a:t>Test a simple sensor - motor loop and demonstrate to your teacher</a:t>
            </a:r>
          </a:p>
          <a:p>
            <a:pPr marL="499871" indent="-499871" defTabSz="1999437">
              <a:spcBef>
                <a:spcPts val="3600"/>
              </a:spcBef>
              <a:defRPr sz="3900"/>
            </a:pPr>
            <a:r>
              <a:t>Open a github project to host your code</a:t>
            </a:r>
          </a:p>
          <a:p>
            <a:pPr marL="499871" indent="-499871" defTabSz="1999437">
              <a:spcBef>
                <a:spcPts val="3600"/>
              </a:spcBef>
              <a:defRPr sz="3900" u="sng"/>
            </a:pPr>
            <a:r>
              <a:t>Present (with a ppt) a first design solution</a:t>
            </a:r>
            <a:r>
              <a:rPr u="none"/>
              <a:t> and the first 3 steps of your robot, including a description of relevant tests</a:t>
            </a:r>
          </a:p>
          <a:p>
            <a:pPr marL="499871" indent="-499871" defTabSz="1999437">
              <a:spcBef>
                <a:spcPts val="3600"/>
              </a:spcBef>
              <a:defRPr sz="3900"/>
            </a:pPr>
            <a:r>
              <a:t>(Optionnal) Give us a list of parts to by</a:t>
            </a:r>
          </a:p>
          <a:p>
            <a:pPr marL="499871" indent="-499871" defTabSz="1999437">
              <a:spcBef>
                <a:spcPts val="3600"/>
              </a:spcBef>
              <a:defRPr sz="3900"/>
            </a:pPr>
            <a:r>
              <a:t>Report by mail to your teachers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