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PADIOLLEAU" userId="e5237116-11a4-4894-902f-0b52c4bce7a4" providerId="ADAL" clId="{17F421BF-8C2B-46AE-9CD1-CDE1942580D8}"/>
    <pc:docChg chg="custSel modSld">
      <pc:chgData name="Ismael PADIOLLEAU" userId="e5237116-11a4-4894-902f-0b52c4bce7a4" providerId="ADAL" clId="{17F421BF-8C2B-46AE-9CD1-CDE1942580D8}" dt="2023-11-27T13:47:22.801" v="2" actId="5793"/>
      <pc:docMkLst>
        <pc:docMk/>
      </pc:docMkLst>
      <pc:sldChg chg="modSp mod">
        <pc:chgData name="Ismael PADIOLLEAU" userId="e5237116-11a4-4894-902f-0b52c4bce7a4" providerId="ADAL" clId="{17F421BF-8C2B-46AE-9CD1-CDE1942580D8}" dt="2023-11-27T13:47:22.801" v="2" actId="5793"/>
        <pc:sldMkLst>
          <pc:docMk/>
          <pc:sldMk cId="0" sldId="266"/>
        </pc:sldMkLst>
        <pc:spChg chg="mod">
          <ac:chgData name="Ismael PADIOLLEAU" userId="e5237116-11a4-4894-902f-0b52c4bce7a4" providerId="ADAL" clId="{17F421BF-8C2B-46AE-9CD1-CDE1942580D8}" dt="2023-11-27T13:47:22.801" v="2" actId="5793"/>
          <ac:spMkLst>
            <pc:docMk/>
            <pc:sldMk cId="0" sldId="266"/>
            <ac:spMk id="192" creationId="{00000000-0000-0000-0000-000000000000}"/>
          </ac:spMkLst>
        </pc:spChg>
      </pc:sldChg>
    </pc:docChg>
  </pc:docChgLst>
  <pc:docChgLst>
    <pc:chgData name="LETOURNEUR Aurore" userId="e9f599ac-d195-4819-99b2-771b42a0bc39" providerId="ADAL" clId="{474DF05F-736B-4E6A-B084-66CC7EDBE436}"/>
    <pc:docChg chg="undo custSel modSld">
      <pc:chgData name="LETOURNEUR Aurore" userId="e9f599ac-d195-4819-99b2-771b42a0bc39" providerId="ADAL" clId="{474DF05F-736B-4E6A-B084-66CC7EDBE436}" dt="2023-11-20T12:59:30.688" v="69" actId="20577"/>
      <pc:docMkLst>
        <pc:docMk/>
      </pc:docMkLst>
      <pc:sldChg chg="modSp mod">
        <pc:chgData name="LETOURNEUR Aurore" userId="e9f599ac-d195-4819-99b2-771b42a0bc39" providerId="ADAL" clId="{474DF05F-736B-4E6A-B084-66CC7EDBE436}" dt="2023-11-15T18:44:54.767" v="6" actId="6549"/>
        <pc:sldMkLst>
          <pc:docMk/>
          <pc:sldMk cId="0" sldId="257"/>
        </pc:sldMkLst>
        <pc:spChg chg="mod">
          <ac:chgData name="LETOURNEUR Aurore" userId="e9f599ac-d195-4819-99b2-771b42a0bc39" providerId="ADAL" clId="{474DF05F-736B-4E6A-B084-66CC7EDBE436}" dt="2023-11-15T18:44:54.767" v="6" actId="6549"/>
          <ac:spMkLst>
            <pc:docMk/>
            <pc:sldMk cId="0" sldId="257"/>
            <ac:spMk id="157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59:19.915" v="68" actId="20577"/>
        <pc:sldMkLst>
          <pc:docMk/>
          <pc:sldMk cId="0" sldId="258"/>
        </pc:sldMkLst>
        <pc:spChg chg="mod">
          <ac:chgData name="LETOURNEUR Aurore" userId="e9f599ac-d195-4819-99b2-771b42a0bc39" providerId="ADAL" clId="{474DF05F-736B-4E6A-B084-66CC7EDBE436}" dt="2023-11-20T12:59:19.915" v="68" actId="20577"/>
          <ac:spMkLst>
            <pc:docMk/>
            <pc:sldMk cId="0" sldId="258"/>
            <ac:spMk id="161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59:30.688" v="69" actId="20577"/>
        <pc:sldMkLst>
          <pc:docMk/>
          <pc:sldMk cId="0" sldId="259"/>
        </pc:sldMkLst>
        <pc:spChg chg="mod">
          <ac:chgData name="LETOURNEUR Aurore" userId="e9f599ac-d195-4819-99b2-771b42a0bc39" providerId="ADAL" clId="{474DF05F-736B-4E6A-B084-66CC7EDBE436}" dt="2023-11-20T12:59:30.688" v="69" actId="20577"/>
          <ac:spMkLst>
            <pc:docMk/>
            <pc:sldMk cId="0" sldId="259"/>
            <ac:spMk id="165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6:44.192" v="42" actId="403"/>
        <pc:sldMkLst>
          <pc:docMk/>
          <pc:sldMk cId="0" sldId="260"/>
        </pc:sldMkLst>
        <pc:spChg chg="mod">
          <ac:chgData name="LETOURNEUR Aurore" userId="e9f599ac-d195-4819-99b2-771b42a0bc39" providerId="ADAL" clId="{474DF05F-736B-4E6A-B084-66CC7EDBE436}" dt="2023-11-15T18:46:44.192" v="42" actId="403"/>
          <ac:spMkLst>
            <pc:docMk/>
            <pc:sldMk cId="0" sldId="260"/>
            <ac:spMk id="169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7:56.758" v="43" actId="403"/>
        <pc:sldMkLst>
          <pc:docMk/>
          <pc:sldMk cId="0" sldId="263"/>
        </pc:sldMkLst>
        <pc:spChg chg="mod">
          <ac:chgData name="LETOURNEUR Aurore" userId="e9f599ac-d195-4819-99b2-771b42a0bc39" providerId="ADAL" clId="{474DF05F-736B-4E6A-B084-66CC7EDBE436}" dt="2023-11-15T18:47:56.758" v="43" actId="403"/>
          <ac:spMkLst>
            <pc:docMk/>
            <pc:sldMk cId="0" sldId="263"/>
            <ac:spMk id="181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8:09.106" v="45" actId="403"/>
        <pc:sldMkLst>
          <pc:docMk/>
          <pc:sldMk cId="0" sldId="264"/>
        </pc:sldMkLst>
        <pc:spChg chg="mod">
          <ac:chgData name="LETOURNEUR Aurore" userId="e9f599ac-d195-4819-99b2-771b42a0bc39" providerId="ADAL" clId="{474DF05F-736B-4E6A-B084-66CC7EDBE436}" dt="2023-11-15T18:48:09.106" v="45" actId="403"/>
          <ac:spMkLst>
            <pc:docMk/>
            <pc:sldMk cId="0" sldId="264"/>
            <ac:spMk id="185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8:52.718" v="48" actId="403"/>
        <pc:sldMkLst>
          <pc:docMk/>
          <pc:sldMk cId="0" sldId="266"/>
        </pc:sldMkLst>
        <pc:spChg chg="mod">
          <ac:chgData name="LETOURNEUR Aurore" userId="e9f599ac-d195-4819-99b2-771b42a0bc39" providerId="ADAL" clId="{474DF05F-736B-4E6A-B084-66CC7EDBE436}" dt="2023-11-15T18:48:52.718" v="48" actId="403"/>
          <ac:spMkLst>
            <pc:docMk/>
            <pc:sldMk cId="0" sldId="266"/>
            <ac:spMk id="192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20T12:24:29.929" v="66" actId="20577"/>
        <pc:sldMkLst>
          <pc:docMk/>
          <pc:sldMk cId="0" sldId="267"/>
        </pc:sldMkLst>
        <pc:spChg chg="mod">
          <ac:chgData name="LETOURNEUR Aurore" userId="e9f599ac-d195-4819-99b2-771b42a0bc39" providerId="ADAL" clId="{474DF05F-736B-4E6A-B084-66CC7EDBE436}" dt="2023-11-20T12:24:29.929" v="66" actId="20577"/>
          <ac:spMkLst>
            <pc:docMk/>
            <pc:sldMk cId="0" sldId="267"/>
            <ac:spMk id="195" creationId="{00000000-0000-0000-0000-000000000000}"/>
          </ac:spMkLst>
        </pc:spChg>
        <pc:spChg chg="mod">
          <ac:chgData name="LETOURNEUR Aurore" userId="e9f599ac-d195-4819-99b2-771b42a0bc39" providerId="ADAL" clId="{474DF05F-736B-4E6A-B084-66CC7EDBE436}" dt="2023-11-15T18:49:02.908" v="51" actId="27636"/>
          <ac:spMkLst>
            <pc:docMk/>
            <pc:sldMk cId="0" sldId="267"/>
            <ac:spMk id="196" creationId="{00000000-0000-0000-0000-000000000000}"/>
          </ac:spMkLst>
        </pc:spChg>
      </pc:sldChg>
      <pc:sldChg chg="modSp mod">
        <pc:chgData name="LETOURNEUR Aurore" userId="e9f599ac-d195-4819-99b2-771b42a0bc39" providerId="ADAL" clId="{474DF05F-736B-4E6A-B084-66CC7EDBE436}" dt="2023-11-15T18:49:40.121" v="65" actId="403"/>
        <pc:sldMkLst>
          <pc:docMk/>
          <pc:sldMk cId="0" sldId="273"/>
        </pc:sldMkLst>
        <pc:spChg chg="mod">
          <ac:chgData name="LETOURNEUR Aurore" userId="e9f599ac-d195-4819-99b2-771b42a0bc39" providerId="ADAL" clId="{474DF05F-736B-4E6A-B084-66CC7EDBE436}" dt="2023-11-15T18:49:40.121" v="65" actId="403"/>
          <ac:spMkLst>
            <pc:docMk/>
            <pc:sldMk cId="0" sldId="273"/>
            <ac:spMk id="2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robotswillconquertheworld@gmail.com" TargetMode="External"/><Relationship Id="rId2" Type="http://schemas.openxmlformats.org/officeDocument/2006/relationships/hyperlink" Target="mailto:aurore.isep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ev3devpython/" TargetMode="External"/><Relationship Id="rId2" Type="http://schemas.openxmlformats.org/officeDocument/2006/relationships/hyperlink" Target="https://www.ev3dev.org/docs/getting-started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rore (aurore.isep@gmail.com) &amp; Hugo (myrobotswillconquertheworld@gmail.com)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r>
              <a:t>Aurore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aurore.isep@gmail.com</a:t>
            </a:r>
            <a:r>
              <a:t>) &amp; Hugo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myrobotswillconquertheworld@gmail.com</a:t>
            </a:r>
            <a:r>
              <a:t>)</a:t>
            </a:r>
          </a:p>
        </p:txBody>
      </p:sp>
      <p:sp>
        <p:nvSpPr>
          <p:cNvPr id="152" name="System modeling"/>
          <p:cNvSpPr txBox="1">
            <a:spLocks noGrp="1"/>
          </p:cNvSpPr>
          <p:nvPr>
            <p:ph type="title"/>
          </p:nvPr>
        </p:nvSpPr>
        <p:spPr>
          <a:xfrm>
            <a:off x="1206497" y="2815426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System modeling</a:t>
            </a:r>
          </a:p>
        </p:txBody>
      </p:sp>
      <p:sp>
        <p:nvSpPr>
          <p:cNvPr id="153" name="Embedded systems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Embedded systems - 2023/24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chievement 2 to 4 (2pts each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« bronze », « silver », etc.</a:t>
            </a:r>
          </a:p>
        </p:txBody>
      </p:sp>
      <p:sp>
        <p:nvSpPr>
          <p:cNvPr id="188" name="… see 2021_System_modelling.pdf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… see 2023_System_modelling.pdf and your test specification sheet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chievemen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8075" spc="-190"/>
            </a:lvl1pPr>
          </a:lstStyle>
          <a:p>
            <a:r>
              <a:t>Achievement « team work and personal skills »</a:t>
            </a:r>
          </a:p>
        </p:txBody>
      </p:sp>
      <p:sp>
        <p:nvSpPr>
          <p:cNvPr id="191" name="Easiest points to get… or not.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Easiest points to get… or not.</a:t>
            </a:r>
          </a:p>
        </p:txBody>
      </p:sp>
      <p:sp>
        <p:nvSpPr>
          <p:cNvPr id="192" name="General team impression, including but not limited to :…"/>
          <p:cNvSpPr txBox="1">
            <a:spLocks noGrp="1"/>
          </p:cNvSpPr>
          <p:nvPr>
            <p:ph type="body" idx="21"/>
          </p:nvPr>
        </p:nvSpPr>
        <p:spPr>
          <a:xfrm>
            <a:off x="990107" y="3533207"/>
            <a:ext cx="23281374" cy="96866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Personal skills and investment in the group (Quality of your work, attitude, professionalism, etc.)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General team impression, including but not limited to: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lang="en-US" sz="4400" dirty="0"/>
              <a:t>T</a:t>
            </a:r>
            <a:r>
              <a:rPr sz="4400" dirty="0"/>
              <a:t>eam</a:t>
            </a:r>
            <a:r>
              <a:rPr lang="fr-FR" sz="4400"/>
              <a:t> </a:t>
            </a:r>
            <a:r>
              <a:rPr sz="4400"/>
              <a:t>work</a:t>
            </a:r>
            <a:r>
              <a:rPr sz="4400" dirty="0"/>
              <a:t>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timing,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professionalism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writing skills,</a:t>
            </a:r>
          </a:p>
          <a:p>
            <a:pPr marL="550718" lvl="1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etc.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Good usage of any needed tools (</a:t>
            </a:r>
            <a:r>
              <a:rPr sz="4400" dirty="0" err="1"/>
              <a:t>Github</a:t>
            </a:r>
            <a:r>
              <a:rPr sz="4400" dirty="0"/>
              <a:t>, EV3, Python, Clarity of source code)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Quality of the documentation</a:t>
            </a:r>
          </a:p>
          <a:p>
            <a:pPr marL="436418" indent="-436418" defTabSz="457200">
              <a:lnSpc>
                <a:spcPct val="100000"/>
              </a:lnSpc>
              <a:spcBef>
                <a:spcPts val="0"/>
              </a:spcBef>
              <a:buSzPct val="100000"/>
              <a:defRPr sz="4200"/>
            </a:pPr>
            <a:r>
              <a:rPr sz="4400" dirty="0"/>
              <a:t>Beauty and style of your robot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nal presentation (10 point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Final presentation « gold » (10 points)</a:t>
            </a:r>
          </a:p>
        </p:txBody>
      </p:sp>
      <p:sp>
        <p:nvSpPr>
          <p:cNvPr id="195" name="On January 12th"/>
          <p:cNvSpPr txBox="1">
            <a:spLocks noGrp="1"/>
          </p:cNvSpPr>
          <p:nvPr>
            <p:ph type="body" sz="quarter" idx="1"/>
          </p:nvPr>
        </p:nvSpPr>
        <p:spPr>
          <a:xfrm>
            <a:off x="12192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dirty="0"/>
              <a:t>On January 15th</a:t>
            </a:r>
          </a:p>
        </p:txBody>
      </p:sp>
      <p:sp>
        <p:nvSpPr>
          <p:cNvPr id="196" name="On the last day, you will demonstrate the platinum level of your robot, and present of to your teachers (30 min), including 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On the last day, you will demonstrate the gold level of your robot, and present a PPT to your teachers (30 min), including :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Code  structure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Hardware description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Specifications and tests reviews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Problem encountered</a:t>
            </a:r>
          </a:p>
          <a:p>
            <a:pPr marL="999744" lvl="1" indent="-499872" defTabSz="1999437">
              <a:spcBef>
                <a:spcPts val="3600"/>
              </a:spcBef>
              <a:defRPr sz="3900"/>
            </a:pPr>
            <a:r>
              <a:rPr sz="4400" dirty="0"/>
              <a:t>Any other relevant information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Do a live demonstration (15min)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Answer questions (15min)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go Mindstorm"/>
          <p:cNvSpPr txBox="1">
            <a:spLocks noGrp="1"/>
          </p:cNvSpPr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/>
              <a:t>Lego Mindstorm</a:t>
            </a:r>
          </a:p>
        </p:txBody>
      </p:sp>
      <p:sp>
        <p:nvSpPr>
          <p:cNvPr id="199" name="Short tutorial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Short tutorial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at is Lego Mindstorm ev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What is Lego Mindstorm ev3</a:t>
            </a:r>
          </a:p>
        </p:txBody>
      </p:sp>
      <p:sp>
        <p:nvSpPr>
          <p:cNvPr id="202" name="&gt; A smart brick with 4 sensors and 4 motor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&gt; A smart brick with 4 sensors and 4 motors</a:t>
            </a:r>
          </a:p>
        </p:txBody>
      </p:sp>
      <p:sp>
        <p:nvSpPr>
          <p:cNvPr id="203" name="Native Bluetooth,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Native Bluetooth,</a:t>
            </a:r>
          </a:p>
          <a:p>
            <a:r>
              <a:t>Added wifi with a dongle</a:t>
            </a:r>
          </a:p>
          <a:p>
            <a:r>
              <a:t>Bootable on a SD card</a:t>
            </a:r>
          </a:p>
          <a:p>
            <a:r>
              <a:t>4 sensors, 4 motors</a:t>
            </a:r>
          </a:p>
          <a:p>
            <a:r>
              <a:t>Some color leds</a:t>
            </a:r>
          </a:p>
          <a:p>
            <a:r>
              <a:t>A small B&amp;W screen</a:t>
            </a:r>
          </a:p>
          <a:p>
            <a:r>
              <a:t>3rd generation (/!\ Red !!)</a:t>
            </a:r>
          </a:p>
        </p:txBody>
      </p:sp>
      <p:pic>
        <p:nvPicPr>
          <p:cNvPr id="204" name="IMG_1134.png" descr="IMG_1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549" y="3661869"/>
            <a:ext cx="13538064" cy="5005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G_1218.jpeg" descr="IMG_121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865" y="9652847"/>
            <a:ext cx="5871609" cy="333947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Circle"/>
          <p:cNvSpPr/>
          <p:nvPr/>
        </p:nvSpPr>
        <p:spPr>
          <a:xfrm>
            <a:off x="18789172" y="2900057"/>
            <a:ext cx="5301151" cy="5301151"/>
          </a:xfrm>
          <a:prstGeom prst="ellipse">
            <a:avLst/>
          </a:prstGeom>
          <a:ln w="139700">
            <a:solidFill>
              <a:srgbClr val="B51A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7" name="D) Inventor"/>
          <p:cNvSpPr txBox="1"/>
          <p:nvPr/>
        </p:nvSpPr>
        <p:spPr>
          <a:xfrm>
            <a:off x="14790867" y="12252050"/>
            <a:ext cx="2111503" cy="56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D) Inventor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r exampl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For example…</a:t>
            </a:r>
          </a:p>
        </p:txBody>
      </p:sp>
      <p:pic>
        <p:nvPicPr>
          <p:cNvPr id="210" name="IMG_1156.jpeg" descr="IMG_1156.jpeg"/>
          <p:cNvPicPr>
            <a:picLocks noChangeAspect="1"/>
          </p:cNvPicPr>
          <p:nvPr/>
        </p:nvPicPr>
        <p:blipFill>
          <a:blip r:embed="rId2"/>
          <a:srcRect l="25290"/>
          <a:stretch>
            <a:fillRect/>
          </a:stretch>
        </p:blipFill>
        <p:spPr>
          <a:xfrm>
            <a:off x="15172117" y="805943"/>
            <a:ext cx="8475676" cy="638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G_1154.jpeg" descr="IMG_11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060" y="8021819"/>
            <a:ext cx="9896593" cy="5566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1158.jpeg" descr="IMG_115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3" y="7856166"/>
            <a:ext cx="11405458" cy="5702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G_1155.jpeg" descr="IMG_115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48" y="2709204"/>
            <a:ext cx="5479267" cy="4572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o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Motors</a:t>
            </a:r>
          </a:p>
        </p:txBody>
      </p:sp>
      <p:sp>
        <p:nvSpPr>
          <p:cNvPr id="216" name="Big and small. Use red motors.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Big and small. Use red motors.</a:t>
            </a:r>
          </a:p>
        </p:txBody>
      </p:sp>
      <p:sp>
        <p:nvSpPr>
          <p:cNvPr id="217" name="Step by step and posi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Step by step and position</a:t>
            </a:r>
          </a:p>
        </p:txBody>
      </p:sp>
      <p:pic>
        <p:nvPicPr>
          <p:cNvPr id="218" name="IMG_1135.jpeg" descr="IMG_113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05" y="6468536"/>
            <a:ext cx="7557298" cy="566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G_1136.jpeg" descr="IMG_11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824" y="6745340"/>
            <a:ext cx="6818204" cy="5107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G_1137.jpeg" descr="IMG_113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150" y="9086229"/>
            <a:ext cx="4938281" cy="3698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G_1138.jpeg" descr="IMG_113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0366" y="4310486"/>
            <a:ext cx="6225846" cy="466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en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Sensors</a:t>
            </a:r>
          </a:p>
        </p:txBody>
      </p:sp>
      <p:pic>
        <p:nvPicPr>
          <p:cNvPr id="224" name="IMG_1143.jpeg" descr="IMG_114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71" y="864878"/>
            <a:ext cx="5274719" cy="395094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Subtitle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6" name="IMG_1148.jpeg" descr="IMG_11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6" y="1250175"/>
            <a:ext cx="3289302" cy="246380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ego Ev3 (red) : Touch, ultrasonic, infrared, color, accelerometer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Lego Ev3 (red) : Touch, ultrasonic, infrared, color, accelerometer</a:t>
            </a:r>
          </a:p>
          <a:p>
            <a:r>
              <a:t>Lego Nxt (Orange): same, + sound</a:t>
            </a:r>
          </a:p>
          <a:p>
            <a:r>
              <a:t>Third party : anything. Current, pressure, vernier, …</a:t>
            </a:r>
          </a:p>
        </p:txBody>
      </p:sp>
      <p:pic>
        <p:nvPicPr>
          <p:cNvPr id="228" name="IMG_1141.jpeg" descr="IMG_114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491" y="1250175"/>
            <a:ext cx="3289303" cy="246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G_1147.jpeg" descr="IMG_114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8323" y="784823"/>
            <a:ext cx="4795409" cy="3394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G_1144.jpeg" descr="IMG_114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2142" y="1161275"/>
            <a:ext cx="3073402" cy="2641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G_1152.jpeg" descr="IMG_1152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5948" y="8499872"/>
            <a:ext cx="5564279" cy="556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G_1149.jpeg" descr="IMG_1149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862" y="9572012"/>
            <a:ext cx="2679702" cy="303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G_1145.jpeg" descr="IMG_1145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854" y="9280718"/>
            <a:ext cx="4199514" cy="3145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G_1151.jpeg" descr="IMG_1151.jpeg"/>
          <p:cNvPicPr>
            <a:picLocks noChangeAspect="1"/>
          </p:cNvPicPr>
          <p:nvPr/>
        </p:nvPicPr>
        <p:blipFill>
          <a:blip r:embed="rId10"/>
          <a:srcRect l="12621" t="12621" r="12621" b="12620"/>
          <a:stretch>
            <a:fillRect/>
          </a:stretch>
        </p:blipFill>
        <p:spPr>
          <a:xfrm>
            <a:off x="18505270" y="5125765"/>
            <a:ext cx="4233994" cy="4233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G_1150.jpeg" descr="IMG_1150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97618" y="8909552"/>
            <a:ext cx="4744920" cy="474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V3dev and Python libr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 EV3dev and Python library</a:t>
            </a:r>
          </a:p>
        </p:txBody>
      </p:sp>
      <p:sp>
        <p:nvSpPr>
          <p:cNvPr id="238" name="How to setup Linux on your brick and start working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How to setup Linux on your brick and start working</a:t>
            </a:r>
          </a:p>
        </p:txBody>
      </p:sp>
      <p:sp>
        <p:nvSpPr>
          <p:cNvPr id="239" name="Download EV3dev OS (https://www.ev3dev.org/docs/getting-started/). Follow tutorial.…"/>
          <p:cNvSpPr txBox="1">
            <a:spLocks noGrp="1"/>
          </p:cNvSpPr>
          <p:nvPr>
            <p:ph type="body" idx="21"/>
          </p:nvPr>
        </p:nvSpPr>
        <p:spPr>
          <a:xfrm>
            <a:off x="1231900" y="4248502"/>
            <a:ext cx="21971000" cy="9155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20000"/>
          </a:bodyPr>
          <a:lstStyle/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Download EV3dev OS (</a:t>
            </a:r>
            <a:r>
              <a:rPr sz="4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https://www.ev3dev.org/docs/getting-started/</a:t>
            </a:r>
            <a:r>
              <a:rPr sz="4400" dirty="0"/>
              <a:t>). Follow tutorial.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Load it on a SD card. Make the card bootable. 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Insert card in brick, boot. Boom! You have Linux.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Then establish a link between brick and your computer : </a:t>
            </a:r>
            <a:r>
              <a:rPr sz="4400" b="1" dirty="0">
                <a:solidFill>
                  <a:srgbClr val="B51A00"/>
                </a:solidFill>
              </a:rPr>
              <a:t>https://www.ev3dev.org/docs/networking/</a:t>
            </a:r>
            <a:r>
              <a:rPr sz="4400" dirty="0"/>
              <a:t> (BT, </a:t>
            </a:r>
            <a:r>
              <a:rPr sz="4400" dirty="0" err="1"/>
              <a:t>Wifi</a:t>
            </a:r>
            <a:r>
              <a:rPr sz="4400" dirty="0"/>
              <a:t> with SSH, USB, SD card),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Setup a Python environment (</a:t>
            </a:r>
            <a:r>
              <a:rPr sz="4400" dirty="0" err="1"/>
              <a:t>Pycharm</a:t>
            </a:r>
            <a:r>
              <a:rPr sz="4400" dirty="0"/>
              <a:t>?) on your computer,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Use ev3 python library : </a:t>
            </a:r>
            <a:r>
              <a:rPr sz="4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https://sites.google.com/site/ev3devpython/</a:t>
            </a:r>
            <a:endParaRPr sz="4400" b="1" dirty="0">
              <a:solidFill>
                <a:srgbClr val="B51A00"/>
              </a:solidFill>
            </a:endParaRP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Read and understand code examples :</a:t>
            </a:r>
            <a:r>
              <a:rPr sz="4400" b="1" dirty="0">
                <a:solidFill>
                  <a:srgbClr val="B51A00"/>
                </a:solidFill>
              </a:rPr>
              <a:t> https://github.com/ev3dev/ev3dev-lang-python-demo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Start coding. Push code to robot. Test code. Fail, repeat, success!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/>
              <a:t>Look up past years examples : </a:t>
            </a:r>
            <a:r>
              <a:rPr sz="4400" b="1" dirty="0">
                <a:solidFill>
                  <a:srgbClr val="831100"/>
                </a:solidFill>
              </a:rPr>
              <a:t>https://github.com/myrobotswillconquertheworld</a:t>
            </a:r>
          </a:p>
          <a:p>
            <a:pPr marL="396057" indent="-396057" defTabSz="1584188">
              <a:spcBef>
                <a:spcPts val="2800"/>
              </a:spcBef>
              <a:defRPr sz="3115"/>
            </a:pPr>
            <a:r>
              <a:rPr sz="4400" dirty="0" err="1"/>
              <a:t>Dont</a:t>
            </a:r>
            <a:r>
              <a:rPr sz="4400" dirty="0"/>
              <a:t> forget to put code on your </a:t>
            </a:r>
            <a:r>
              <a:rPr sz="4400" dirty="0" err="1"/>
              <a:t>github</a:t>
            </a:r>
            <a:r>
              <a:rPr sz="4400" dirty="0"/>
              <a:t>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Questions?"/>
          <p:cNvSpPr txBox="1">
            <a:spLocks noGrp="1"/>
          </p:cNvSpPr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Questions?</a:t>
            </a:r>
          </a:p>
        </p:txBody>
      </p:sp>
      <p:sp>
        <p:nvSpPr>
          <p:cNvPr id="242" name="Let’s roll.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Let’s roll.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this course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What is this course about?</a:t>
            </a:r>
          </a:p>
        </p:txBody>
      </p:sp>
      <p:sp>
        <p:nvSpPr>
          <p:cNvPr id="156" name="Why am I here? What is the purpose of my life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 Why am I here? What is the purpose of my life?</a:t>
            </a:r>
          </a:p>
        </p:txBody>
      </p:sp>
      <p:sp>
        <p:nvSpPr>
          <p:cNvPr id="157" name="Experience and learn how to design, create, and implement a small embedded robotic solution (with Lego Ev3 or any other robotic platform), while working as an international team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1">
                <a:solidFill>
                  <a:srgbClr val="B51A00"/>
                </a:solidFill>
              </a:defRPr>
            </a:pPr>
            <a:r>
              <a:rPr dirty="0"/>
              <a:t>Experience and learn how to design, create, and implement a small embedded robotic solution (with Lego Ev3), while working as an international team.</a:t>
            </a:r>
          </a:p>
          <a:p>
            <a:r>
              <a:rPr dirty="0"/>
              <a:t>We (your teachers) will be your clients, and we will submit to your teams </a:t>
            </a:r>
            <a:r>
              <a:rPr u="sng" dirty="0"/>
              <a:t>problems that needs to be solved.</a:t>
            </a:r>
          </a:p>
          <a:p>
            <a:r>
              <a:rPr dirty="0"/>
              <a:t>We expect you to behave as professional engineers</a:t>
            </a:r>
          </a:p>
          <a:p>
            <a:r>
              <a:rPr dirty="0"/>
              <a:t>No question is stupid &gt; ask by mail, 24/7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Schedule</a:t>
            </a:r>
          </a:p>
        </p:txBody>
      </p:sp>
      <p:sp>
        <p:nvSpPr>
          <p:cNvPr id="160" name="When will you have the joy of seeing us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When will you have the joy of seeing us?</a:t>
            </a:r>
          </a:p>
        </p:txBody>
      </p:sp>
      <p:sp>
        <p:nvSpPr>
          <p:cNvPr id="161" name="Lessons are on Wednesday afternoon, on the following days :…"/>
          <p:cNvSpPr txBox="1">
            <a:spLocks noGrp="1"/>
          </p:cNvSpPr>
          <p:nvPr>
            <p:ph type="body" idx="21"/>
          </p:nvPr>
        </p:nvSpPr>
        <p:spPr>
          <a:xfrm>
            <a:off x="1206500" y="42612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93776" indent="-493776" defTabSz="1975054">
              <a:spcBef>
                <a:spcPts val="3600"/>
              </a:spcBef>
              <a:defRPr sz="3800"/>
            </a:pPr>
            <a:r>
              <a:rPr sz="4400" dirty="0"/>
              <a:t>Lessons are on </a:t>
            </a:r>
            <a:r>
              <a:rPr sz="4400" dirty="0" err="1"/>
              <a:t>monday</a:t>
            </a:r>
            <a:r>
              <a:rPr sz="4400" dirty="0"/>
              <a:t> afternoon, on the following days :</a:t>
            </a:r>
          </a:p>
          <a:p>
            <a:pPr marL="988156" lvl="1" indent="-494381" defTabSz="1975054">
              <a:spcBef>
                <a:spcPts val="3600"/>
              </a:spcBef>
              <a:defRPr sz="3400"/>
            </a:pPr>
            <a:r>
              <a:rPr sz="4000" dirty="0"/>
              <a:t>November 20th and 27th</a:t>
            </a:r>
          </a:p>
          <a:p>
            <a:pPr marL="936116" lvl="1" indent="-442341" defTabSz="1975054">
              <a:spcBef>
                <a:spcPts val="3600"/>
              </a:spcBef>
              <a:defRPr sz="3400"/>
            </a:pPr>
            <a:r>
              <a:rPr sz="4000" dirty="0"/>
              <a:t>December 4th, 11th and 18th</a:t>
            </a:r>
          </a:p>
          <a:p>
            <a:pPr marL="936116" lvl="1" indent="-442341" defTabSz="1975054">
              <a:spcBef>
                <a:spcPts val="3600"/>
              </a:spcBef>
              <a:defRPr sz="3400"/>
            </a:pPr>
            <a:r>
              <a:rPr sz="4000" dirty="0"/>
              <a:t>January 8th, 15th (</a:t>
            </a:r>
            <a:r>
              <a:rPr sz="4000" b="1" dirty="0"/>
              <a:t>Final exam)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We expect you to work more than just those few hours together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We will review each group progress at each lesson</a:t>
            </a:r>
          </a:p>
          <a:p>
            <a:pPr marL="442341" indent="-442341" defTabSz="1975054">
              <a:spcBef>
                <a:spcPts val="3600"/>
              </a:spcBef>
              <a:defRPr sz="3400"/>
            </a:pPr>
            <a:r>
              <a:rPr sz="4000" dirty="0"/>
              <a:t>Please tell us (</a:t>
            </a:r>
            <a:r>
              <a:rPr lang="fr-FR" sz="4000" dirty="0"/>
              <a:t>b</a:t>
            </a:r>
            <a:r>
              <a:rPr sz="4000" dirty="0"/>
              <a:t>y mail) if you are absent beforehand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am organ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Team organisation</a:t>
            </a:r>
          </a:p>
        </p:txBody>
      </p:sp>
      <p:sp>
        <p:nvSpPr>
          <p:cNvPr id="164" name="Who will be my best friends for the 5 coming months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Who will be my best friends for the 5 coming months?</a:t>
            </a:r>
          </a:p>
        </p:txBody>
      </p:sp>
      <p:sp>
        <p:nvSpPr>
          <p:cNvPr id="165" name="Team of 3 to 5 students, mixed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Team of 5 students, </a:t>
            </a:r>
            <a:r>
              <a:rPr b="1" u="sng" dirty="0"/>
              <a:t>mixed </a:t>
            </a:r>
            <a:r>
              <a:rPr dirty="0"/>
              <a:t>(French and international, girls and boys, work-study and normal students, etc.)</a:t>
            </a:r>
          </a:p>
          <a:p>
            <a:r>
              <a:rPr dirty="0"/>
              <a:t>Each team member will have a specific job (project manager, software chief,…)</a:t>
            </a:r>
          </a:p>
          <a:p>
            <a:r>
              <a:rPr dirty="0"/>
              <a:t>This is to avoid procrastination of some team members</a:t>
            </a:r>
          </a:p>
          <a:p>
            <a:r>
              <a:rPr dirty="0"/>
              <a:t>You have to create your groups </a:t>
            </a:r>
            <a:r>
              <a:rPr b="1" dirty="0"/>
              <a:t>today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ubjects : problems to be solv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Subjects : problems to be solved</a:t>
            </a:r>
          </a:p>
        </p:txBody>
      </p:sp>
      <p:sp>
        <p:nvSpPr>
          <p:cNvPr id="168" name="What you are really going to do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What you are really going to do</a:t>
            </a:r>
          </a:p>
        </p:txBody>
      </p:sp>
      <p:sp>
        <p:nvSpPr>
          <p:cNvPr id="169" name="7 different subject 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2 different subjects :</a:t>
            </a:r>
            <a:endParaRPr lang="fr-FR" sz="4400" dirty="0"/>
          </a:p>
          <a:p>
            <a:pPr marL="1078991" lvl="1" indent="-469391" defTabSz="1877520">
              <a:spcBef>
                <a:spcPts val="3400"/>
              </a:spcBef>
              <a:defRPr sz="3600"/>
            </a:pPr>
            <a:r>
              <a:rPr sz="4400" dirty="0"/>
              <a:t>Search and rescue</a:t>
            </a:r>
            <a:endParaRPr lang="fr-FR" sz="4400" dirty="0"/>
          </a:p>
          <a:p>
            <a:pPr marL="1078991" lvl="1" indent="-469391" defTabSz="1877520">
              <a:spcBef>
                <a:spcPts val="3400"/>
              </a:spcBef>
              <a:defRPr sz="3600"/>
            </a:pPr>
            <a:r>
              <a:rPr sz="4400" dirty="0"/>
              <a:t>Anti drone system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Each subject has a short specification, with 3 levels : bronze, silver, gold.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rPr sz="4400" dirty="0"/>
              <a:t>We will also give you a detailed test </a:t>
            </a:r>
            <a:r>
              <a:rPr sz="4400" dirty="0" err="1"/>
              <a:t>specificatio</a:t>
            </a:r>
            <a:r>
              <a:rPr lang="fr-FR" sz="4400" dirty="0"/>
              <a:t>n </a:t>
            </a:r>
            <a:r>
              <a:rPr sz="4400" dirty="0"/>
              <a:t>for each level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b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Subjects</a:t>
            </a:r>
          </a:p>
        </p:txBody>
      </p:sp>
      <p:sp>
        <p:nvSpPr>
          <p:cNvPr id="172" name="What you are really going to do"/>
          <p:cNvSpPr txBox="1">
            <a:spLocks noGrp="1"/>
          </p:cNvSpPr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What you are really going to do</a:t>
            </a:r>
          </a:p>
        </p:txBody>
      </p:sp>
      <p:sp>
        <p:nvSpPr>
          <p:cNvPr id="173" name="Once you have created a team and picked a subject, you will have to achieve every level (bronze to platinum) of your subject, roughly one level per month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Once you have created a team and picked a subject, you will have to achieve every level (bronze to gold) of your subject.</a:t>
            </a:r>
          </a:p>
          <a:p>
            <a:r>
              <a:t>WARNING : this year, you have LESS time than the previous years</a:t>
            </a:r>
          </a:p>
          <a:p>
            <a:r>
              <a:t>Your first task will be to tell us how you intend to solve this problem (in a theoretical way).</a:t>
            </a:r>
          </a:p>
          <a:p>
            <a:r>
              <a:t>And to learn the basics of Lego / Ev3dev.</a:t>
            </a:r>
          </a:p>
          <a:p>
            <a:r>
              <a:t>Every level (bronze, …) will be tested by the teachers and graded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Grading</a:t>
            </a:r>
          </a:p>
        </p:txBody>
      </p:sp>
      <p:sp>
        <p:nvSpPr>
          <p:cNvPr id="176" name="Where are the points? How am I getting paid?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4400" b="0" i="1"/>
            </a:lvl1pPr>
          </a:lstStyle>
          <a:p>
            <a:r>
              <a:t>Where are the points? How am I getting paid?</a:t>
            </a:r>
          </a:p>
        </p:txBody>
      </p:sp>
      <p:sp>
        <p:nvSpPr>
          <p:cNvPr id="177" name="General concept :…"/>
          <p:cNvSpPr txBox="1">
            <a:spLocks noGrp="1"/>
          </p:cNvSpPr>
          <p:nvPr>
            <p:ph type="body" idx="21"/>
          </p:nvPr>
        </p:nvSpPr>
        <p:spPr>
          <a:xfrm>
            <a:off x="1206500" y="4392765"/>
            <a:ext cx="21971000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1"/>
            </a:pPr>
            <a:r>
              <a:rPr dirty="0"/>
              <a:t>General concept :</a:t>
            </a:r>
          </a:p>
          <a:p>
            <a:r>
              <a:rPr dirty="0"/>
              <a:t>50% of the points on 4 different achievements (bronze, silver, gold, personal and group impression) (10 points)</a:t>
            </a:r>
          </a:p>
          <a:p>
            <a:r>
              <a:rPr dirty="0"/>
              <a:t>50% of the points on the final presentation (10 points)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chievement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0</a:t>
            </a:r>
          </a:p>
        </p:txBody>
      </p:sp>
      <p:sp>
        <p:nvSpPr>
          <p:cNvPr id="180" name="Due NLT tonight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Due NLT tonight</a:t>
            </a:r>
          </a:p>
        </p:txBody>
      </p:sp>
      <p:sp>
        <p:nvSpPr>
          <p:cNvPr id="181" name="Form a mixed group, find a name for the group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508000" indent="-508000">
              <a:defRPr sz="4000"/>
            </a:pPr>
            <a:r>
              <a:rPr sz="4400" dirty="0"/>
              <a:t>Form a mixed group, find a name for the group</a:t>
            </a:r>
          </a:p>
          <a:p>
            <a:pPr marL="508000" indent="-508000">
              <a:defRPr sz="4000"/>
            </a:pPr>
            <a:r>
              <a:rPr sz="4400" dirty="0"/>
              <a:t>Choose a subject, read the specs</a:t>
            </a:r>
          </a:p>
          <a:p>
            <a:pPr marL="508000" indent="-508000">
              <a:defRPr sz="4000"/>
            </a:pPr>
            <a:r>
              <a:rPr sz="4400" dirty="0"/>
              <a:t>Discuss it with your clients / teacher</a:t>
            </a:r>
          </a:p>
          <a:p>
            <a:pPr marL="508000" indent="-508000">
              <a:defRPr sz="4000"/>
            </a:pPr>
            <a:r>
              <a:rPr sz="4400" dirty="0"/>
              <a:t>Learn the basics of Lego Mindstorm and EV3</a:t>
            </a:r>
          </a:p>
          <a:p>
            <a:pPr marL="508000" indent="-508000">
              <a:defRPr sz="4000"/>
            </a:pPr>
            <a:r>
              <a:rPr sz="4400" dirty="0"/>
              <a:t>Appoint group members to all position</a:t>
            </a:r>
          </a:p>
          <a:p>
            <a:pPr marL="512689" indent="-512689" defTabSz="1999437">
              <a:spcBef>
                <a:spcPts val="3600"/>
              </a:spcBef>
              <a:defRPr sz="4000"/>
            </a:pPr>
            <a:r>
              <a:rPr sz="4400" dirty="0"/>
              <a:t>Open a </a:t>
            </a:r>
            <a:r>
              <a:rPr sz="4400" dirty="0" err="1"/>
              <a:t>github</a:t>
            </a:r>
            <a:r>
              <a:rPr sz="4400" dirty="0"/>
              <a:t> project to host your code</a:t>
            </a:r>
          </a:p>
          <a:p>
            <a:pPr marL="508000" indent="-508000">
              <a:defRPr sz="4000"/>
            </a:pPr>
            <a:r>
              <a:rPr sz="4400" dirty="0"/>
              <a:t>Report all of this by mail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chievement 1 (2pt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Achievement « Basic » (2.5pts)</a:t>
            </a:r>
          </a:p>
        </p:txBody>
      </p:sp>
      <p:sp>
        <p:nvSpPr>
          <p:cNvPr id="184" name="Due NLT oct 6th 2021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t>Due NLT nov 27th 2023 </a:t>
            </a:r>
          </a:p>
        </p:txBody>
      </p:sp>
      <p:sp>
        <p:nvSpPr>
          <p:cNvPr id="185" name="Choose a robotic solution and an OS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Setup all your dev environment (EV3dev setup)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Test a simple sensor - motor loop and demonstrate to your teacher</a:t>
            </a:r>
          </a:p>
          <a:p>
            <a:pPr marL="499871" indent="-499871" defTabSz="1999437">
              <a:spcBef>
                <a:spcPts val="3600"/>
              </a:spcBef>
              <a:defRPr sz="3900" u="sng"/>
            </a:pPr>
            <a:r>
              <a:rPr sz="4400" dirty="0"/>
              <a:t>Present (with a ppt) a first design solution</a:t>
            </a:r>
            <a:r>
              <a:rPr sz="4400" u="none" dirty="0"/>
              <a:t> and the first 3 steps of your robot, including a description of relevant tests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(</a:t>
            </a:r>
            <a:r>
              <a:rPr sz="4400" dirty="0" err="1"/>
              <a:t>Optionnal</a:t>
            </a:r>
            <a:r>
              <a:rPr sz="4400" dirty="0"/>
              <a:t>) Give us a list of parts to buy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rPr sz="4400" dirty="0"/>
              <a:t>Report by mail to your teachers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1050</Words>
  <Application>Microsoft Office PowerPoint</Application>
  <PresentationFormat>Personnalisé</PresentationFormat>
  <Paragraphs>117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Helvetica Neue</vt:lpstr>
      <vt:lpstr>Helvetica Neue Medium</vt:lpstr>
      <vt:lpstr>21_BasicWhite</vt:lpstr>
      <vt:lpstr>System modeling</vt:lpstr>
      <vt:lpstr>What is this course about?</vt:lpstr>
      <vt:lpstr>Schedule</vt:lpstr>
      <vt:lpstr>Team organisation</vt:lpstr>
      <vt:lpstr>Subjects : problems to be solved</vt:lpstr>
      <vt:lpstr>Subjects</vt:lpstr>
      <vt:lpstr>Grading</vt:lpstr>
      <vt:lpstr>Achievement 0</vt:lpstr>
      <vt:lpstr>Achievement « Basic » (2.5pts)</vt:lpstr>
      <vt:lpstr>Achievement « bronze », « silver », etc.</vt:lpstr>
      <vt:lpstr>Achievement « team work and personal skills »</vt:lpstr>
      <vt:lpstr>Final presentation « gold » (10 points)</vt:lpstr>
      <vt:lpstr>Lego Mindstorm</vt:lpstr>
      <vt:lpstr>What is Lego Mindstorm ev3</vt:lpstr>
      <vt:lpstr>For example…</vt:lpstr>
      <vt:lpstr>Motors</vt:lpstr>
      <vt:lpstr>Sensors</vt:lpstr>
      <vt:lpstr> EV3dev and Python library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modeling</dc:title>
  <cp:lastModifiedBy>Ismael PADIOLLEAU</cp:lastModifiedBy>
  <cp:revision>1</cp:revision>
  <dcterms:modified xsi:type="dcterms:W3CDTF">2023-11-27T13:47:32Z</dcterms:modified>
</cp:coreProperties>
</file>