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Codec Pro Bold" charset="1" panose="00000600000000000000"/>
      <p:regular r:id="rId29"/>
    </p:embeddedFont>
    <p:embeddedFont>
      <p:font typeface="Poppins" charset="1" panose="00000500000000000000"/>
      <p:regular r:id="rId30"/>
    </p:embeddedFont>
    <p:embeddedFont>
      <p:font typeface="Codec Pro" charset="1" panose="00000500000000000000"/>
      <p:regular r:id="rId31"/>
    </p:embeddedFont>
    <p:embeddedFont>
      <p:font typeface="Poppins Bold" charset="1" panose="00000800000000000000"/>
      <p:regular r:id="rId32"/>
    </p:embeddedFont>
    <p:embeddedFont>
      <p:font typeface="Open Sans Bold" charset="1" panose="020B0806030504020204"/>
      <p:regular r:id="rId33"/>
    </p:embeddedFont>
    <p:embeddedFont>
      <p:font typeface="Open Sans" charset="1" panose="020B0606030504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5.png" Type="http://schemas.openxmlformats.org/officeDocument/2006/relationships/image"/><Relationship Id="rId6"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6.png" Type="http://schemas.openxmlformats.org/officeDocument/2006/relationships/image"/><Relationship Id="rId6"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7.png" Type="http://schemas.openxmlformats.org/officeDocument/2006/relationships/image"/><Relationship Id="rId6"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linkedin.com/in/aipriyankapatel"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084275" y="-94086"/>
            <a:ext cx="59725" cy="10287000"/>
          </a:xfrm>
          <a:custGeom>
            <a:avLst/>
            <a:gdLst/>
            <a:ahLst/>
            <a:cxnLst/>
            <a:rect r="r" b="b" t="t" l="l"/>
            <a:pathLst>
              <a:path h="10287000" w="59725">
                <a:moveTo>
                  <a:pt x="0" y="0"/>
                </a:moveTo>
                <a:lnTo>
                  <a:pt x="59725" y="0"/>
                </a:lnTo>
                <a:lnTo>
                  <a:pt x="59725" y="10287000"/>
                </a:lnTo>
                <a:lnTo>
                  <a:pt x="0" y="10287000"/>
                </a:lnTo>
                <a:lnTo>
                  <a:pt x="0" y="0"/>
                </a:lnTo>
                <a:close/>
              </a:path>
            </a:pathLst>
          </a:custGeom>
          <a:blipFill>
            <a:blip r:embed="rId2">
              <a:alphaModFix amt="31000"/>
            </a:blip>
            <a:stretch>
              <a:fillRect l="0" t="0" r="-24544984" b="-91098"/>
            </a:stretch>
          </a:blipFill>
        </p:spPr>
      </p:sp>
      <p:sp>
        <p:nvSpPr>
          <p:cNvPr name="Freeform 3" id="3"/>
          <p:cNvSpPr/>
          <p:nvPr/>
        </p:nvSpPr>
        <p:spPr>
          <a:xfrm flipH="false" flipV="false" rot="-6954155">
            <a:off x="11475847" y="-1670126"/>
            <a:ext cx="10212044" cy="7389806"/>
          </a:xfrm>
          <a:custGeom>
            <a:avLst/>
            <a:gdLst/>
            <a:ahLst/>
            <a:cxnLst/>
            <a:rect r="r" b="b" t="t" l="l"/>
            <a:pathLst>
              <a:path h="7389806" w="10212044">
                <a:moveTo>
                  <a:pt x="0" y="0"/>
                </a:moveTo>
                <a:lnTo>
                  <a:pt x="10212044" y="0"/>
                </a:lnTo>
                <a:lnTo>
                  <a:pt x="10212044" y="7389807"/>
                </a:lnTo>
                <a:lnTo>
                  <a:pt x="0" y="7389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351545">
            <a:off x="-3478707" y="4537026"/>
            <a:ext cx="10212044" cy="7389806"/>
          </a:xfrm>
          <a:custGeom>
            <a:avLst/>
            <a:gdLst/>
            <a:ahLst/>
            <a:cxnLst/>
            <a:rect r="r" b="b" t="t" l="l"/>
            <a:pathLst>
              <a:path h="7389806" w="10212044">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6333348" y="8447529"/>
            <a:ext cx="925952" cy="919347"/>
            <a:chOff x="0" y="0"/>
            <a:chExt cx="289003" cy="286941"/>
          </a:xfrm>
        </p:grpSpPr>
        <p:sp>
          <p:nvSpPr>
            <p:cNvPr name="Freeform 6" id="6"/>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7" id="7"/>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383469" y="5003445"/>
            <a:ext cx="1392979" cy="1392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sp>
        <p:nvSpPr>
          <p:cNvPr name="Freeform 12" id="12"/>
          <p:cNvSpPr/>
          <p:nvPr/>
        </p:nvSpPr>
        <p:spPr>
          <a:xfrm flipH="false" flipV="false" rot="0">
            <a:off x="0" y="4856227"/>
            <a:ext cx="18288000" cy="5430773"/>
          </a:xfrm>
          <a:custGeom>
            <a:avLst/>
            <a:gdLst/>
            <a:ahLst/>
            <a:cxnLst/>
            <a:rect r="r" b="b" t="t" l="l"/>
            <a:pathLst>
              <a:path h="5430773" w="18288000">
                <a:moveTo>
                  <a:pt x="0" y="0"/>
                </a:moveTo>
                <a:lnTo>
                  <a:pt x="18288000" y="0"/>
                </a:lnTo>
                <a:lnTo>
                  <a:pt x="18288000" y="5430773"/>
                </a:lnTo>
                <a:lnTo>
                  <a:pt x="0" y="5430773"/>
                </a:lnTo>
                <a:lnTo>
                  <a:pt x="0" y="0"/>
                </a:lnTo>
                <a:close/>
              </a:path>
            </a:pathLst>
          </a:custGeom>
          <a:blipFill>
            <a:blip r:embed="rId9"/>
            <a:stretch>
              <a:fillRect l="-1957" t="0" r="-1957" b="-6767"/>
            </a:stretch>
          </a:blipFill>
        </p:spPr>
      </p:sp>
      <p:sp>
        <p:nvSpPr>
          <p:cNvPr name="Freeform 13" id="13"/>
          <p:cNvSpPr/>
          <p:nvPr/>
        </p:nvSpPr>
        <p:spPr>
          <a:xfrm flipH="false" flipV="false" rot="0">
            <a:off x="14639751" y="17597"/>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10"/>
            <a:stretch>
              <a:fillRect l="0" t="0" r="0" b="0"/>
            </a:stretch>
          </a:blipFill>
        </p:spPr>
      </p:sp>
      <p:sp>
        <p:nvSpPr>
          <p:cNvPr name="TextBox 14" id="14"/>
          <p:cNvSpPr txBox="true"/>
          <p:nvPr/>
        </p:nvSpPr>
        <p:spPr>
          <a:xfrm rot="0">
            <a:off x="197166" y="3297304"/>
            <a:ext cx="18090834" cy="1459578"/>
          </a:xfrm>
          <a:prstGeom prst="rect">
            <a:avLst/>
          </a:prstGeom>
        </p:spPr>
        <p:txBody>
          <a:bodyPr anchor="t" rtlCol="false" tIns="0" lIns="0" bIns="0" rIns="0">
            <a:spAutoFit/>
          </a:bodyPr>
          <a:lstStyle/>
          <a:p>
            <a:pPr algn="l">
              <a:lnSpc>
                <a:spcPts val="5227"/>
              </a:lnSpc>
            </a:pPr>
            <a:r>
              <a:rPr lang="en-US" sz="5621" b="true">
                <a:solidFill>
                  <a:srgbClr val="FFFFFF"/>
                </a:solidFill>
                <a:latin typeface="Codec Pro Bold"/>
                <a:ea typeface="Codec Pro Bold"/>
                <a:cs typeface="Codec Pro Bold"/>
                <a:sym typeface="Codec Pro Bold"/>
              </a:rPr>
              <a:t>INDIA GENERAL ELECTIONS RESULT ANALYSIS 2024</a:t>
            </a:r>
          </a:p>
          <a:p>
            <a:pPr algn="l">
              <a:lnSpc>
                <a:spcPts val="5227"/>
              </a:lnSpc>
            </a:pPr>
          </a:p>
        </p:txBody>
      </p:sp>
      <p:sp>
        <p:nvSpPr>
          <p:cNvPr name="TextBox 15" id="15"/>
          <p:cNvSpPr txBox="true"/>
          <p:nvPr/>
        </p:nvSpPr>
        <p:spPr>
          <a:xfrm rot="0">
            <a:off x="4197759" y="1626779"/>
            <a:ext cx="10556075" cy="1523557"/>
          </a:xfrm>
          <a:prstGeom prst="rect">
            <a:avLst/>
          </a:prstGeom>
        </p:spPr>
        <p:txBody>
          <a:bodyPr anchor="t" rtlCol="false" tIns="0" lIns="0" bIns="0" rIns="0">
            <a:spAutoFit/>
          </a:bodyPr>
          <a:lstStyle/>
          <a:p>
            <a:pPr algn="l">
              <a:lnSpc>
                <a:spcPts val="10062"/>
              </a:lnSpc>
            </a:pPr>
            <a:r>
              <a:rPr lang="en-US" sz="10820" b="true">
                <a:solidFill>
                  <a:srgbClr val="FFDE59"/>
                </a:solidFill>
                <a:latin typeface="Codec Pro Bold"/>
                <a:ea typeface="Codec Pro Bold"/>
                <a:cs typeface="Codec Pro Bold"/>
                <a:sym typeface="Codec Pro Bold"/>
              </a:rPr>
              <a:t>SQL PROJECT</a:t>
            </a:r>
          </a:p>
        </p:txBody>
      </p:sp>
      <p:sp>
        <p:nvSpPr>
          <p:cNvPr name="TextBox 16" id="16"/>
          <p:cNvSpPr txBox="true"/>
          <p:nvPr/>
        </p:nvSpPr>
        <p:spPr>
          <a:xfrm rot="0">
            <a:off x="4491377" y="4347417"/>
            <a:ext cx="9305246" cy="1065245"/>
          </a:xfrm>
          <a:prstGeom prst="rect">
            <a:avLst/>
          </a:prstGeom>
        </p:spPr>
        <p:txBody>
          <a:bodyPr anchor="t" rtlCol="false" tIns="0" lIns="0" bIns="0" rIns="0">
            <a:spAutoFit/>
          </a:bodyPr>
          <a:lstStyle/>
          <a:p>
            <a:pPr algn="l">
              <a:lnSpc>
                <a:spcPts val="3832"/>
              </a:lnSpc>
            </a:pPr>
            <a:r>
              <a:rPr lang="en-US" sz="4121" b="true">
                <a:solidFill>
                  <a:srgbClr val="FFFFFF"/>
                </a:solidFill>
                <a:latin typeface="Codec Pro Bold"/>
                <a:ea typeface="Codec Pro Bold"/>
                <a:cs typeface="Codec Pro Bold"/>
                <a:sym typeface="Codec Pro Bold"/>
              </a:rPr>
              <a:t>PRESENTED BY: PRIYANKA PATEL</a:t>
            </a:r>
          </a:p>
          <a:p>
            <a:pPr algn="l">
              <a:lnSpc>
                <a:spcPts val="3832"/>
              </a:lnSpc>
            </a:pPr>
          </a:p>
        </p:txBody>
      </p:sp>
      <p:sp>
        <p:nvSpPr>
          <p:cNvPr name="TextBox 17" id="17"/>
          <p:cNvSpPr txBox="true"/>
          <p:nvPr/>
        </p:nvSpPr>
        <p:spPr>
          <a:xfrm rot="0">
            <a:off x="5113306" y="550753"/>
            <a:ext cx="18090834" cy="1032095"/>
          </a:xfrm>
          <a:prstGeom prst="rect">
            <a:avLst/>
          </a:prstGeom>
        </p:spPr>
        <p:txBody>
          <a:bodyPr anchor="t" rtlCol="false" tIns="0" lIns="0" bIns="0" rIns="0">
            <a:spAutoFit/>
          </a:bodyPr>
          <a:lstStyle/>
          <a:p>
            <a:pPr algn="l">
              <a:lnSpc>
                <a:spcPts val="6808"/>
              </a:lnSpc>
            </a:pPr>
            <a:r>
              <a:rPr lang="en-US" sz="7321" b="true">
                <a:solidFill>
                  <a:srgbClr val="1DFAFA"/>
                </a:solidFill>
                <a:latin typeface="Codec Pro Bold"/>
                <a:ea typeface="Codec Pro Bold"/>
                <a:cs typeface="Codec Pro Bold"/>
                <a:sym typeface="Codec Pro Bold"/>
              </a:rPr>
              <a:t>DATA ANALYSIS</a:t>
            </a:r>
          </a:p>
        </p:txBody>
      </p:sp>
      <p:sp>
        <p:nvSpPr>
          <p:cNvPr name="TextBox 18" id="18"/>
          <p:cNvSpPr txBox="true"/>
          <p:nvPr/>
        </p:nvSpPr>
        <p:spPr>
          <a:xfrm rot="0">
            <a:off x="15492816" y="1875039"/>
            <a:ext cx="2178107" cy="1036286"/>
          </a:xfrm>
          <a:prstGeom prst="rect">
            <a:avLst/>
          </a:prstGeom>
        </p:spPr>
        <p:txBody>
          <a:bodyPr anchor="t" rtlCol="false" tIns="0" lIns="0" bIns="0" rIns="0">
            <a:spAutoFit/>
          </a:bodyPr>
          <a:lstStyle/>
          <a:p>
            <a:pPr algn="l">
              <a:lnSpc>
                <a:spcPts val="2731"/>
              </a:lnSpc>
            </a:pPr>
            <a:r>
              <a:rPr lang="en-US" sz="1951">
                <a:solidFill>
                  <a:srgbClr val="FFFFFF"/>
                </a:solidFill>
                <a:latin typeface="Poppins"/>
                <a:ea typeface="Poppins"/>
                <a:cs typeface="Poppins"/>
                <a:sym typeface="Poppins"/>
              </a:rPr>
              <a:t>SQL Server </a:t>
            </a:r>
          </a:p>
          <a:p>
            <a:pPr algn="l">
              <a:lnSpc>
                <a:spcPts val="2731"/>
              </a:lnSpc>
              <a:spcBef>
                <a:spcPct val="0"/>
              </a:spcBef>
            </a:pPr>
            <a:r>
              <a:rPr lang="en-US" sz="1951">
                <a:solidFill>
                  <a:srgbClr val="FFFFFF"/>
                </a:solidFill>
                <a:latin typeface="Poppins"/>
                <a:ea typeface="Poppins"/>
                <a:cs typeface="Poppins"/>
                <a:sym typeface="Poppins"/>
              </a:rPr>
              <a:t>Management Studio(SSMS)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grpSp>
        <p:nvGrpSpPr>
          <p:cNvPr name="Group 4" id="4"/>
          <p:cNvGrpSpPr/>
          <p:nvPr/>
        </p:nvGrpSpPr>
        <p:grpSpPr>
          <a:xfrm rot="0">
            <a:off x="16333348" y="8447529"/>
            <a:ext cx="925952" cy="919347"/>
            <a:chOff x="0" y="0"/>
            <a:chExt cx="289003" cy="286941"/>
          </a:xfrm>
        </p:grpSpPr>
        <p:sp>
          <p:nvSpPr>
            <p:cNvPr name="Freeform 5" id="5"/>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6" id="6"/>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9" id="9"/>
          <p:cNvSpPr txBox="true"/>
          <p:nvPr/>
        </p:nvSpPr>
        <p:spPr>
          <a:xfrm rot="0">
            <a:off x="112138" y="237155"/>
            <a:ext cx="18063725" cy="1404587"/>
          </a:xfrm>
          <a:prstGeom prst="rect">
            <a:avLst/>
          </a:prstGeom>
        </p:spPr>
        <p:txBody>
          <a:bodyPr anchor="t" rtlCol="false" tIns="0" lIns="0" bIns="0" rIns="0">
            <a:spAutoFit/>
          </a:bodyPr>
          <a:lstStyle/>
          <a:p>
            <a:pPr algn="l">
              <a:lnSpc>
                <a:spcPts val="5531"/>
              </a:lnSpc>
            </a:pPr>
            <a:r>
              <a:rPr lang="en-US" sz="3951" b="true">
                <a:solidFill>
                  <a:srgbClr val="65FFE8"/>
                </a:solidFill>
                <a:latin typeface="Poppins Bold"/>
                <a:ea typeface="Poppins Bold"/>
                <a:cs typeface="Poppins Bold"/>
                <a:sym typeface="Poppins Bold"/>
              </a:rPr>
              <a:t>3.Total Seats Won by NDA Allianz</a:t>
            </a:r>
          </a:p>
          <a:p>
            <a:pPr algn="l">
              <a:lnSpc>
                <a:spcPts val="5531"/>
              </a:lnSpc>
              <a:spcBef>
                <a:spcPct val="0"/>
              </a:spcBef>
            </a:pPr>
          </a:p>
        </p:txBody>
      </p:sp>
      <p:sp>
        <p:nvSpPr>
          <p:cNvPr name="TextBox 10" id="10"/>
          <p:cNvSpPr txBox="true"/>
          <p:nvPr/>
        </p:nvSpPr>
        <p:spPr>
          <a:xfrm rot="0">
            <a:off x="224275" y="1142983"/>
            <a:ext cx="17839449" cy="8579721"/>
          </a:xfrm>
          <a:prstGeom prst="rect">
            <a:avLst/>
          </a:prstGeom>
        </p:spPr>
        <p:txBody>
          <a:bodyPr anchor="t" rtlCol="false" tIns="0" lIns="0" bIns="0" rIns="0">
            <a:spAutoFit/>
          </a:bodyPr>
          <a:lstStyle/>
          <a:p>
            <a:pPr algn="l">
              <a:lnSpc>
                <a:spcPts val="2751"/>
              </a:lnSpc>
            </a:pPr>
            <a:r>
              <a:rPr lang="en-US" sz="1965">
                <a:solidFill>
                  <a:srgbClr val="FFFFFF"/>
                </a:solidFill>
                <a:latin typeface="Poppins"/>
                <a:ea typeface="Poppins"/>
                <a:cs typeface="Poppins"/>
                <a:sym typeface="Poppins"/>
              </a:rPr>
              <a:t>SELECT </a:t>
            </a:r>
          </a:p>
          <a:p>
            <a:pPr algn="l">
              <a:lnSpc>
                <a:spcPts val="2751"/>
              </a:lnSpc>
            </a:pPr>
            <a:r>
              <a:rPr lang="en-US" sz="1965">
                <a:solidFill>
                  <a:srgbClr val="FFFFFF"/>
                </a:solidFill>
                <a:latin typeface="Poppins"/>
                <a:ea typeface="Poppins"/>
                <a:cs typeface="Poppins"/>
                <a:sym typeface="Poppins"/>
              </a:rPr>
              <a:t>    SUM(CASE </a:t>
            </a:r>
          </a:p>
          <a:p>
            <a:pPr algn="l">
              <a:lnSpc>
                <a:spcPts val="2751"/>
              </a:lnSpc>
            </a:pPr>
            <a:r>
              <a:rPr lang="en-US" sz="1965">
                <a:solidFill>
                  <a:srgbClr val="FFFFFF"/>
                </a:solidFill>
                <a:latin typeface="Poppins"/>
                <a:ea typeface="Poppins"/>
                <a:cs typeface="Poppins"/>
                <a:sym typeface="Poppins"/>
              </a:rPr>
              <a:t>            WHEN party IN (</a:t>
            </a:r>
          </a:p>
          <a:p>
            <a:pPr algn="l">
              <a:lnSpc>
                <a:spcPts val="2751"/>
              </a:lnSpc>
            </a:pPr>
            <a:r>
              <a:rPr lang="en-US" sz="1965">
                <a:solidFill>
                  <a:srgbClr val="FFFFFF"/>
                </a:solidFill>
                <a:latin typeface="Poppins"/>
                <a:ea typeface="Poppins"/>
                <a:cs typeface="Poppins"/>
                <a:sym typeface="Poppins"/>
              </a:rPr>
              <a:t>                'Bharatiya Janata Party - BJP', </a:t>
            </a:r>
          </a:p>
          <a:p>
            <a:pPr algn="l">
              <a:lnSpc>
                <a:spcPts val="2751"/>
              </a:lnSpc>
            </a:pPr>
            <a:r>
              <a:rPr lang="en-US" sz="1965">
                <a:solidFill>
                  <a:srgbClr val="FFFFFF"/>
                </a:solidFill>
                <a:latin typeface="Poppins"/>
                <a:ea typeface="Poppins"/>
                <a:cs typeface="Poppins"/>
                <a:sym typeface="Poppins"/>
              </a:rPr>
              <a:t>                'Telugu Desam - TDP', </a:t>
            </a:r>
          </a:p>
          <a:p>
            <a:pPr algn="l">
              <a:lnSpc>
                <a:spcPts val="2751"/>
              </a:lnSpc>
            </a:pPr>
            <a:r>
              <a:rPr lang="en-US" sz="1965">
                <a:solidFill>
                  <a:srgbClr val="FFFFFF"/>
                </a:solidFill>
                <a:latin typeface="Poppins"/>
                <a:ea typeface="Poppins"/>
                <a:cs typeface="Poppins"/>
                <a:sym typeface="Poppins"/>
              </a:rPr>
              <a:t>                'Janata Dal (United) - JD(U)',</a:t>
            </a:r>
          </a:p>
          <a:p>
            <a:pPr algn="l">
              <a:lnSpc>
                <a:spcPts val="2751"/>
              </a:lnSpc>
            </a:pPr>
            <a:r>
              <a:rPr lang="en-US" sz="1965">
                <a:solidFill>
                  <a:srgbClr val="FFFFFF"/>
                </a:solidFill>
                <a:latin typeface="Poppins"/>
                <a:ea typeface="Poppins"/>
                <a:cs typeface="Poppins"/>
                <a:sym typeface="Poppins"/>
              </a:rPr>
              <a:t>                'Shiv Sena - SHS', </a:t>
            </a:r>
          </a:p>
          <a:p>
            <a:pPr algn="l">
              <a:lnSpc>
                <a:spcPts val="2751"/>
              </a:lnSpc>
            </a:pPr>
            <a:r>
              <a:rPr lang="en-US" sz="1965">
                <a:solidFill>
                  <a:srgbClr val="FFFFFF"/>
                </a:solidFill>
                <a:latin typeface="Poppins"/>
                <a:ea typeface="Poppins"/>
                <a:cs typeface="Poppins"/>
                <a:sym typeface="Poppins"/>
              </a:rPr>
              <a:t>                'AJSU Party - AJSUP', </a:t>
            </a:r>
          </a:p>
          <a:p>
            <a:pPr algn="l">
              <a:lnSpc>
                <a:spcPts val="2751"/>
              </a:lnSpc>
            </a:pPr>
            <a:r>
              <a:rPr lang="en-US" sz="1965">
                <a:solidFill>
                  <a:srgbClr val="FFFFFF"/>
                </a:solidFill>
                <a:latin typeface="Poppins"/>
                <a:ea typeface="Poppins"/>
                <a:cs typeface="Poppins"/>
                <a:sym typeface="Poppins"/>
              </a:rPr>
              <a:t>                'Apna Dal (Soneylal) - ADAL', </a:t>
            </a:r>
          </a:p>
          <a:p>
            <a:pPr algn="l">
              <a:lnSpc>
                <a:spcPts val="2751"/>
              </a:lnSpc>
            </a:pPr>
            <a:r>
              <a:rPr lang="en-US" sz="1965">
                <a:solidFill>
                  <a:srgbClr val="FFFFFF"/>
                </a:solidFill>
                <a:latin typeface="Poppins"/>
                <a:ea typeface="Poppins"/>
                <a:cs typeface="Poppins"/>
                <a:sym typeface="Poppins"/>
              </a:rPr>
              <a:t>                'Asom Gana Parishad - AGP',</a:t>
            </a:r>
          </a:p>
          <a:p>
            <a:pPr algn="l">
              <a:lnSpc>
                <a:spcPts val="2751"/>
              </a:lnSpc>
            </a:pPr>
            <a:r>
              <a:rPr lang="en-US" sz="1965">
                <a:solidFill>
                  <a:srgbClr val="FFFFFF"/>
                </a:solidFill>
                <a:latin typeface="Poppins"/>
                <a:ea typeface="Poppins"/>
                <a:cs typeface="Poppins"/>
                <a:sym typeface="Poppins"/>
              </a:rPr>
              <a:t>                'Hindustani Awam Morcha (Secular) - HAMS', </a:t>
            </a:r>
          </a:p>
          <a:p>
            <a:pPr algn="l">
              <a:lnSpc>
                <a:spcPts val="2751"/>
              </a:lnSpc>
            </a:pPr>
            <a:r>
              <a:rPr lang="en-US" sz="1965">
                <a:solidFill>
                  <a:srgbClr val="FFFFFF"/>
                </a:solidFill>
                <a:latin typeface="Poppins"/>
                <a:ea typeface="Poppins"/>
                <a:cs typeface="Poppins"/>
                <a:sym typeface="Poppins"/>
              </a:rPr>
              <a:t>                'Janasena Party - JnP', </a:t>
            </a:r>
          </a:p>
          <a:p>
            <a:pPr algn="l">
              <a:lnSpc>
                <a:spcPts val="2751"/>
              </a:lnSpc>
            </a:pPr>
            <a:r>
              <a:rPr lang="en-US" sz="1965">
                <a:solidFill>
                  <a:srgbClr val="FFFFFF"/>
                </a:solidFill>
                <a:latin typeface="Poppins"/>
                <a:ea typeface="Poppins"/>
                <a:cs typeface="Poppins"/>
                <a:sym typeface="Poppins"/>
              </a:rPr>
              <a:t>                'Janata Dal (Secular) - JD(S)',</a:t>
            </a:r>
          </a:p>
          <a:p>
            <a:pPr algn="l">
              <a:lnSpc>
                <a:spcPts val="2751"/>
              </a:lnSpc>
            </a:pPr>
            <a:r>
              <a:rPr lang="en-US" sz="1965">
                <a:solidFill>
                  <a:srgbClr val="FFFFFF"/>
                </a:solidFill>
                <a:latin typeface="Poppins"/>
                <a:ea typeface="Poppins"/>
                <a:cs typeface="Poppins"/>
                <a:sym typeface="Poppins"/>
              </a:rPr>
              <a:t>                'Lok Janshakti Party(Ram Vilas) - LJPRV', </a:t>
            </a:r>
          </a:p>
          <a:p>
            <a:pPr algn="l">
              <a:lnSpc>
                <a:spcPts val="2751"/>
              </a:lnSpc>
            </a:pPr>
            <a:r>
              <a:rPr lang="en-US" sz="1965">
                <a:solidFill>
                  <a:srgbClr val="FFFFFF"/>
                </a:solidFill>
                <a:latin typeface="Poppins"/>
                <a:ea typeface="Poppins"/>
                <a:cs typeface="Poppins"/>
                <a:sym typeface="Poppins"/>
              </a:rPr>
              <a:t>                'Nationalist Congress Party - NCP',</a:t>
            </a:r>
          </a:p>
          <a:p>
            <a:pPr algn="l">
              <a:lnSpc>
                <a:spcPts val="2751"/>
              </a:lnSpc>
            </a:pPr>
            <a:r>
              <a:rPr lang="en-US" sz="1965">
                <a:solidFill>
                  <a:srgbClr val="FFFFFF"/>
                </a:solidFill>
                <a:latin typeface="Poppins"/>
                <a:ea typeface="Poppins"/>
                <a:cs typeface="Poppins"/>
                <a:sym typeface="Poppins"/>
              </a:rPr>
              <a:t>                'Rashtriya Lok Dal - RLD', </a:t>
            </a:r>
          </a:p>
          <a:p>
            <a:pPr algn="l">
              <a:lnSpc>
                <a:spcPts val="2751"/>
              </a:lnSpc>
            </a:pPr>
            <a:r>
              <a:rPr lang="en-US" sz="1965">
                <a:solidFill>
                  <a:srgbClr val="FFFFFF"/>
                </a:solidFill>
                <a:latin typeface="Poppins"/>
                <a:ea typeface="Poppins"/>
                <a:cs typeface="Poppins"/>
                <a:sym typeface="Poppins"/>
              </a:rPr>
              <a:t>                'Sikkim Krantikari Morcha - SKM'</a:t>
            </a:r>
          </a:p>
          <a:p>
            <a:pPr algn="l">
              <a:lnSpc>
                <a:spcPts val="2751"/>
              </a:lnSpc>
            </a:pPr>
            <a:r>
              <a:rPr lang="en-US" sz="1965">
                <a:solidFill>
                  <a:srgbClr val="FFFFFF"/>
                </a:solidFill>
                <a:latin typeface="Poppins"/>
                <a:ea typeface="Poppins"/>
                <a:cs typeface="Poppins"/>
                <a:sym typeface="Poppins"/>
              </a:rPr>
              <a:t>            ) THEN [Won]</a:t>
            </a:r>
          </a:p>
          <a:p>
            <a:pPr algn="l">
              <a:lnSpc>
                <a:spcPts val="2751"/>
              </a:lnSpc>
            </a:pPr>
            <a:r>
              <a:rPr lang="en-US" sz="1965">
                <a:solidFill>
                  <a:srgbClr val="FFFFFF"/>
                </a:solidFill>
                <a:latin typeface="Poppins"/>
                <a:ea typeface="Poppins"/>
                <a:cs typeface="Poppins"/>
                <a:sym typeface="Poppins"/>
              </a:rPr>
              <a:t>            ELSE 0 </a:t>
            </a:r>
          </a:p>
          <a:p>
            <a:pPr algn="l">
              <a:lnSpc>
                <a:spcPts val="2751"/>
              </a:lnSpc>
            </a:pPr>
            <a:r>
              <a:rPr lang="en-US" sz="1965">
                <a:solidFill>
                  <a:srgbClr val="FFFFFF"/>
                </a:solidFill>
                <a:latin typeface="Poppins"/>
                <a:ea typeface="Poppins"/>
                <a:cs typeface="Poppins"/>
                <a:sym typeface="Poppins"/>
              </a:rPr>
              <a:t>        END) AS NDA_Total_Seats_Won</a:t>
            </a:r>
          </a:p>
          <a:p>
            <a:pPr algn="l">
              <a:lnSpc>
                <a:spcPts val="2751"/>
              </a:lnSpc>
            </a:pPr>
            <a:r>
              <a:rPr lang="en-US" sz="1965">
                <a:solidFill>
                  <a:srgbClr val="FFFFFF"/>
                </a:solidFill>
                <a:latin typeface="Poppins"/>
                <a:ea typeface="Poppins"/>
                <a:cs typeface="Poppins"/>
                <a:sym typeface="Poppins"/>
              </a:rPr>
              <a:t>FROM </a:t>
            </a:r>
          </a:p>
          <a:p>
            <a:pPr algn="l">
              <a:lnSpc>
                <a:spcPts val="2751"/>
              </a:lnSpc>
            </a:pPr>
            <a:r>
              <a:rPr lang="en-US" sz="1965">
                <a:solidFill>
                  <a:srgbClr val="FFFFFF"/>
                </a:solidFill>
                <a:latin typeface="Poppins"/>
                <a:ea typeface="Poppins"/>
                <a:cs typeface="Poppins"/>
                <a:sym typeface="Poppins"/>
              </a:rPr>
              <a:t>    partywise_results</a:t>
            </a:r>
          </a:p>
          <a:p>
            <a:pPr algn="l">
              <a:lnSpc>
                <a:spcPts val="2751"/>
              </a:lnSpc>
            </a:pPr>
          </a:p>
          <a:p>
            <a:pPr algn="l">
              <a:lnSpc>
                <a:spcPts val="2751"/>
              </a:lnSpc>
            </a:pPr>
          </a:p>
          <a:p>
            <a:pPr algn="l">
              <a:lnSpc>
                <a:spcPts val="2751"/>
              </a:lnSpc>
              <a:spcBef>
                <a:spcPct val="0"/>
              </a:spcBef>
            </a:pPr>
          </a:p>
        </p:txBody>
      </p:sp>
      <p:sp>
        <p:nvSpPr>
          <p:cNvPr name="Freeform 11" id="11"/>
          <p:cNvSpPr/>
          <p:nvPr/>
        </p:nvSpPr>
        <p:spPr>
          <a:xfrm flipH="false" flipV="false" rot="0">
            <a:off x="12818019" y="4495564"/>
            <a:ext cx="4635797" cy="1779397"/>
          </a:xfrm>
          <a:custGeom>
            <a:avLst/>
            <a:gdLst/>
            <a:ahLst/>
            <a:cxnLst/>
            <a:rect r="r" b="b" t="t" l="l"/>
            <a:pathLst>
              <a:path h="1779397" w="4635797">
                <a:moveTo>
                  <a:pt x="0" y="0"/>
                </a:moveTo>
                <a:lnTo>
                  <a:pt x="4635797" y="0"/>
                </a:lnTo>
                <a:lnTo>
                  <a:pt x="4635797" y="1779397"/>
                </a:lnTo>
                <a:lnTo>
                  <a:pt x="0" y="1779397"/>
                </a:lnTo>
                <a:lnTo>
                  <a:pt x="0" y="0"/>
                </a:lnTo>
                <a:close/>
              </a:path>
            </a:pathLst>
          </a:custGeom>
          <a:blipFill>
            <a:blip r:embed="rId5"/>
            <a:stretch>
              <a:fillRect l="0" t="0" r="0" b="0"/>
            </a:stretch>
          </a:blipFill>
        </p:spPr>
      </p:sp>
      <p:sp>
        <p:nvSpPr>
          <p:cNvPr name="Freeform 12" id="12"/>
          <p:cNvSpPr/>
          <p:nvPr/>
        </p:nvSpPr>
        <p:spPr>
          <a:xfrm flipH="false" flipV="false" rot="0">
            <a:off x="14901441" y="189030"/>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6"/>
            <a:stretch>
              <a:fillRect l="0" t="0" r="0" b="0"/>
            </a:stretch>
          </a:blipFill>
        </p:spPr>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grpSp>
        <p:nvGrpSpPr>
          <p:cNvPr name="Group 4" id="4"/>
          <p:cNvGrpSpPr/>
          <p:nvPr/>
        </p:nvGrpSpPr>
        <p:grpSpPr>
          <a:xfrm rot="0">
            <a:off x="16333348" y="8447529"/>
            <a:ext cx="925952" cy="919347"/>
            <a:chOff x="0" y="0"/>
            <a:chExt cx="289003" cy="286941"/>
          </a:xfrm>
        </p:grpSpPr>
        <p:sp>
          <p:nvSpPr>
            <p:cNvPr name="Freeform 5" id="5"/>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6" id="6"/>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9" id="9"/>
          <p:cNvSpPr txBox="true"/>
          <p:nvPr/>
        </p:nvSpPr>
        <p:spPr>
          <a:xfrm rot="0">
            <a:off x="112138" y="237155"/>
            <a:ext cx="18063725" cy="1404587"/>
          </a:xfrm>
          <a:prstGeom prst="rect">
            <a:avLst/>
          </a:prstGeom>
        </p:spPr>
        <p:txBody>
          <a:bodyPr anchor="t" rtlCol="false" tIns="0" lIns="0" bIns="0" rIns="0">
            <a:spAutoFit/>
          </a:bodyPr>
          <a:lstStyle/>
          <a:p>
            <a:pPr algn="l">
              <a:lnSpc>
                <a:spcPts val="5531"/>
              </a:lnSpc>
            </a:pPr>
            <a:r>
              <a:rPr lang="en-US" sz="3951" b="true">
                <a:solidFill>
                  <a:srgbClr val="65FFE8"/>
                </a:solidFill>
                <a:latin typeface="Poppins Bold"/>
                <a:ea typeface="Poppins Bold"/>
                <a:cs typeface="Poppins Bold"/>
                <a:sym typeface="Poppins Bold"/>
              </a:rPr>
              <a:t>4.Seats Won by NDA Allianz Parties</a:t>
            </a:r>
          </a:p>
          <a:p>
            <a:pPr algn="l">
              <a:lnSpc>
                <a:spcPts val="5531"/>
              </a:lnSpc>
              <a:spcBef>
                <a:spcPct val="0"/>
              </a:spcBef>
            </a:pPr>
          </a:p>
        </p:txBody>
      </p:sp>
      <p:sp>
        <p:nvSpPr>
          <p:cNvPr name="TextBox 10" id="10"/>
          <p:cNvSpPr txBox="true"/>
          <p:nvPr/>
        </p:nvSpPr>
        <p:spPr>
          <a:xfrm rot="0">
            <a:off x="112138" y="1142983"/>
            <a:ext cx="18063725" cy="9668085"/>
          </a:xfrm>
          <a:prstGeom prst="rect">
            <a:avLst/>
          </a:prstGeom>
        </p:spPr>
        <p:txBody>
          <a:bodyPr anchor="t" rtlCol="false" tIns="0" lIns="0" bIns="0" rIns="0">
            <a:spAutoFit/>
          </a:bodyPr>
          <a:lstStyle/>
          <a:p>
            <a:pPr algn="l">
              <a:lnSpc>
                <a:spcPts val="2769"/>
              </a:lnSpc>
            </a:pPr>
            <a:r>
              <a:rPr lang="en-US" sz="1977">
                <a:solidFill>
                  <a:srgbClr val="FFFFFF"/>
                </a:solidFill>
                <a:latin typeface="Poppins"/>
                <a:ea typeface="Poppins"/>
                <a:cs typeface="Poppins"/>
                <a:sym typeface="Poppins"/>
              </a:rPr>
              <a:t>SELECT </a:t>
            </a:r>
          </a:p>
          <a:p>
            <a:pPr algn="l">
              <a:lnSpc>
                <a:spcPts val="2769"/>
              </a:lnSpc>
            </a:pPr>
            <a:r>
              <a:rPr lang="en-US" sz="1977">
                <a:solidFill>
                  <a:srgbClr val="FFFFFF"/>
                </a:solidFill>
                <a:latin typeface="Poppins"/>
                <a:ea typeface="Poppins"/>
                <a:cs typeface="Poppins"/>
                <a:sym typeface="Poppins"/>
              </a:rPr>
              <a:t>    party as Party_Name,</a:t>
            </a:r>
          </a:p>
          <a:p>
            <a:pPr algn="l">
              <a:lnSpc>
                <a:spcPts val="2769"/>
              </a:lnSpc>
            </a:pPr>
            <a:r>
              <a:rPr lang="en-US" sz="1977">
                <a:solidFill>
                  <a:srgbClr val="FFFFFF"/>
                </a:solidFill>
                <a:latin typeface="Poppins"/>
                <a:ea typeface="Poppins"/>
                <a:cs typeface="Poppins"/>
                <a:sym typeface="Poppins"/>
              </a:rPr>
              <a:t>    won as Seats_Won</a:t>
            </a:r>
          </a:p>
          <a:p>
            <a:pPr algn="l">
              <a:lnSpc>
                <a:spcPts val="2769"/>
              </a:lnSpc>
            </a:pPr>
            <a:r>
              <a:rPr lang="en-US" sz="1977">
                <a:solidFill>
                  <a:srgbClr val="FFFFFF"/>
                </a:solidFill>
                <a:latin typeface="Poppins"/>
                <a:ea typeface="Poppins"/>
                <a:cs typeface="Poppins"/>
                <a:sym typeface="Poppins"/>
              </a:rPr>
              <a:t>FROM </a:t>
            </a:r>
          </a:p>
          <a:p>
            <a:pPr algn="l">
              <a:lnSpc>
                <a:spcPts val="2769"/>
              </a:lnSpc>
            </a:pPr>
            <a:r>
              <a:rPr lang="en-US" sz="1977">
                <a:solidFill>
                  <a:srgbClr val="FFFFFF"/>
                </a:solidFill>
                <a:latin typeface="Poppins"/>
                <a:ea typeface="Poppins"/>
                <a:cs typeface="Poppins"/>
                <a:sym typeface="Poppins"/>
              </a:rPr>
              <a:t>    partywise_results</a:t>
            </a:r>
          </a:p>
          <a:p>
            <a:pPr algn="l">
              <a:lnSpc>
                <a:spcPts val="2769"/>
              </a:lnSpc>
            </a:pPr>
            <a:r>
              <a:rPr lang="en-US" sz="1977">
                <a:solidFill>
                  <a:srgbClr val="FFFFFF"/>
                </a:solidFill>
                <a:latin typeface="Poppins"/>
                <a:ea typeface="Poppins"/>
                <a:cs typeface="Poppins"/>
                <a:sym typeface="Poppins"/>
              </a:rPr>
              <a:t>WHERE </a:t>
            </a:r>
          </a:p>
          <a:p>
            <a:pPr algn="l">
              <a:lnSpc>
                <a:spcPts val="2769"/>
              </a:lnSpc>
            </a:pPr>
            <a:r>
              <a:rPr lang="en-US" sz="1977">
                <a:solidFill>
                  <a:srgbClr val="FFFFFF"/>
                </a:solidFill>
                <a:latin typeface="Poppins"/>
                <a:ea typeface="Poppins"/>
                <a:cs typeface="Poppins"/>
                <a:sym typeface="Poppins"/>
              </a:rPr>
              <a:t>    party IN (</a:t>
            </a:r>
          </a:p>
          <a:p>
            <a:pPr algn="l">
              <a:lnSpc>
                <a:spcPts val="2769"/>
              </a:lnSpc>
            </a:pPr>
            <a:r>
              <a:rPr lang="en-US" sz="1977">
                <a:solidFill>
                  <a:srgbClr val="FFFFFF"/>
                </a:solidFill>
                <a:latin typeface="Poppins"/>
                <a:ea typeface="Poppins"/>
                <a:cs typeface="Poppins"/>
                <a:sym typeface="Poppins"/>
              </a:rPr>
              <a:t>        'Bharatiya Janata Party - BJP', </a:t>
            </a:r>
          </a:p>
          <a:p>
            <a:pPr algn="l">
              <a:lnSpc>
                <a:spcPts val="2769"/>
              </a:lnSpc>
            </a:pPr>
            <a:r>
              <a:rPr lang="en-US" sz="1977">
                <a:solidFill>
                  <a:srgbClr val="FFFFFF"/>
                </a:solidFill>
                <a:latin typeface="Poppins"/>
                <a:ea typeface="Poppins"/>
                <a:cs typeface="Poppins"/>
                <a:sym typeface="Poppins"/>
              </a:rPr>
              <a:t>        'Telugu Desam - TDP', </a:t>
            </a:r>
          </a:p>
          <a:p>
            <a:pPr algn="l">
              <a:lnSpc>
                <a:spcPts val="2769"/>
              </a:lnSpc>
            </a:pPr>
            <a:r>
              <a:rPr lang="en-US" sz="1977">
                <a:solidFill>
                  <a:srgbClr val="FFFFFF"/>
                </a:solidFill>
                <a:latin typeface="Poppins"/>
                <a:ea typeface="Poppins"/>
                <a:cs typeface="Poppins"/>
                <a:sym typeface="Poppins"/>
              </a:rPr>
              <a:t>       'Janata Dal (United) - JD(U)',</a:t>
            </a:r>
          </a:p>
          <a:p>
            <a:pPr algn="l">
              <a:lnSpc>
                <a:spcPts val="2769"/>
              </a:lnSpc>
            </a:pPr>
            <a:r>
              <a:rPr lang="en-US" sz="1977">
                <a:solidFill>
                  <a:srgbClr val="FFFFFF"/>
                </a:solidFill>
                <a:latin typeface="Poppins"/>
                <a:ea typeface="Poppins"/>
                <a:cs typeface="Poppins"/>
                <a:sym typeface="Poppins"/>
              </a:rPr>
              <a:t>        'Shiv Sena - SHS', </a:t>
            </a:r>
          </a:p>
          <a:p>
            <a:pPr algn="l">
              <a:lnSpc>
                <a:spcPts val="2769"/>
              </a:lnSpc>
            </a:pPr>
            <a:r>
              <a:rPr lang="en-US" sz="1977">
                <a:solidFill>
                  <a:srgbClr val="FFFFFF"/>
                </a:solidFill>
                <a:latin typeface="Poppins"/>
                <a:ea typeface="Poppins"/>
                <a:cs typeface="Poppins"/>
                <a:sym typeface="Poppins"/>
              </a:rPr>
              <a:t>        'AJSU Party - AJSUP', </a:t>
            </a:r>
          </a:p>
          <a:p>
            <a:pPr algn="l">
              <a:lnSpc>
                <a:spcPts val="2769"/>
              </a:lnSpc>
            </a:pPr>
            <a:r>
              <a:rPr lang="en-US" sz="1977">
                <a:solidFill>
                  <a:srgbClr val="FFFFFF"/>
                </a:solidFill>
                <a:latin typeface="Poppins"/>
                <a:ea typeface="Poppins"/>
                <a:cs typeface="Poppins"/>
                <a:sym typeface="Poppins"/>
              </a:rPr>
              <a:t>        'Apna Dal (Soneylal) - ADAL', </a:t>
            </a:r>
          </a:p>
          <a:p>
            <a:pPr algn="l">
              <a:lnSpc>
                <a:spcPts val="2769"/>
              </a:lnSpc>
            </a:pPr>
            <a:r>
              <a:rPr lang="en-US" sz="1977">
                <a:solidFill>
                  <a:srgbClr val="FFFFFF"/>
                </a:solidFill>
                <a:latin typeface="Poppins"/>
                <a:ea typeface="Poppins"/>
                <a:cs typeface="Poppins"/>
                <a:sym typeface="Poppins"/>
              </a:rPr>
              <a:t>        'Asom Gana Parishad - AGP',</a:t>
            </a:r>
          </a:p>
          <a:p>
            <a:pPr algn="l">
              <a:lnSpc>
                <a:spcPts val="2769"/>
              </a:lnSpc>
            </a:pPr>
            <a:r>
              <a:rPr lang="en-US" sz="1977">
                <a:solidFill>
                  <a:srgbClr val="FFFFFF"/>
                </a:solidFill>
                <a:latin typeface="Poppins"/>
                <a:ea typeface="Poppins"/>
                <a:cs typeface="Poppins"/>
                <a:sym typeface="Poppins"/>
              </a:rPr>
              <a:t>        'Hindustani Awam Morcha (Secular) - HAMS', </a:t>
            </a:r>
          </a:p>
          <a:p>
            <a:pPr algn="l">
              <a:lnSpc>
                <a:spcPts val="2769"/>
              </a:lnSpc>
            </a:pPr>
            <a:r>
              <a:rPr lang="en-US" sz="1977">
                <a:solidFill>
                  <a:srgbClr val="FFFFFF"/>
                </a:solidFill>
                <a:latin typeface="Poppins"/>
                <a:ea typeface="Poppins"/>
                <a:cs typeface="Poppins"/>
                <a:sym typeface="Poppins"/>
              </a:rPr>
              <a:t>        'Janasena Party - JnP', </a:t>
            </a:r>
          </a:p>
          <a:p>
            <a:pPr algn="l">
              <a:lnSpc>
                <a:spcPts val="2769"/>
              </a:lnSpc>
            </a:pPr>
            <a:r>
              <a:rPr lang="en-US" sz="1977">
                <a:solidFill>
                  <a:srgbClr val="FFFFFF"/>
                </a:solidFill>
                <a:latin typeface="Poppins"/>
                <a:ea typeface="Poppins"/>
                <a:cs typeface="Poppins"/>
                <a:sym typeface="Poppins"/>
              </a:rPr>
              <a:t>       'Janata Dal (Secular) - JD(S)',</a:t>
            </a:r>
          </a:p>
          <a:p>
            <a:pPr algn="l">
              <a:lnSpc>
                <a:spcPts val="2769"/>
              </a:lnSpc>
            </a:pPr>
            <a:r>
              <a:rPr lang="en-US" sz="1977">
                <a:solidFill>
                  <a:srgbClr val="FFFFFF"/>
                </a:solidFill>
                <a:latin typeface="Poppins"/>
                <a:ea typeface="Poppins"/>
                <a:cs typeface="Poppins"/>
                <a:sym typeface="Poppins"/>
              </a:rPr>
              <a:t>        'Lok Janshakti Party(Ram Vilas) - LJPRV', </a:t>
            </a:r>
          </a:p>
          <a:p>
            <a:pPr algn="l">
              <a:lnSpc>
                <a:spcPts val="2769"/>
              </a:lnSpc>
            </a:pPr>
            <a:r>
              <a:rPr lang="en-US" sz="1977">
                <a:solidFill>
                  <a:srgbClr val="FFFFFF"/>
                </a:solidFill>
                <a:latin typeface="Poppins"/>
                <a:ea typeface="Poppins"/>
                <a:cs typeface="Poppins"/>
                <a:sym typeface="Poppins"/>
              </a:rPr>
              <a:t>        'Nationalist Congress Party - NCP',</a:t>
            </a:r>
          </a:p>
          <a:p>
            <a:pPr algn="l">
              <a:lnSpc>
                <a:spcPts val="2769"/>
              </a:lnSpc>
            </a:pPr>
            <a:r>
              <a:rPr lang="en-US" sz="1977">
                <a:solidFill>
                  <a:srgbClr val="FFFFFF"/>
                </a:solidFill>
                <a:latin typeface="Poppins"/>
                <a:ea typeface="Poppins"/>
                <a:cs typeface="Poppins"/>
                <a:sym typeface="Poppins"/>
              </a:rPr>
              <a:t>        'Rashtriya Lok Dal - RLD', </a:t>
            </a:r>
          </a:p>
          <a:p>
            <a:pPr algn="l">
              <a:lnSpc>
                <a:spcPts val="2769"/>
              </a:lnSpc>
            </a:pPr>
            <a:r>
              <a:rPr lang="en-US" sz="1977">
                <a:solidFill>
                  <a:srgbClr val="FFFFFF"/>
                </a:solidFill>
                <a:latin typeface="Poppins"/>
                <a:ea typeface="Poppins"/>
                <a:cs typeface="Poppins"/>
                <a:sym typeface="Poppins"/>
              </a:rPr>
              <a:t>        'Sikkim Krantikari Morcha - SKM'</a:t>
            </a:r>
          </a:p>
          <a:p>
            <a:pPr algn="l">
              <a:lnSpc>
                <a:spcPts val="2769"/>
              </a:lnSpc>
            </a:pPr>
            <a:r>
              <a:rPr lang="en-US" sz="1977">
                <a:solidFill>
                  <a:srgbClr val="FFFFFF"/>
                </a:solidFill>
                <a:latin typeface="Poppins"/>
                <a:ea typeface="Poppins"/>
                <a:cs typeface="Poppins"/>
                <a:sym typeface="Poppins"/>
              </a:rPr>
              <a:t>    )</a:t>
            </a:r>
          </a:p>
          <a:p>
            <a:pPr algn="l">
              <a:lnSpc>
                <a:spcPts val="2769"/>
              </a:lnSpc>
            </a:pPr>
            <a:r>
              <a:rPr lang="en-US" sz="1977">
                <a:solidFill>
                  <a:srgbClr val="FFFFFF"/>
                </a:solidFill>
                <a:latin typeface="Poppins"/>
                <a:ea typeface="Poppins"/>
                <a:cs typeface="Poppins"/>
                <a:sym typeface="Poppins"/>
              </a:rPr>
              <a:t>ORDER BY Seats_Won DESC</a:t>
            </a:r>
          </a:p>
          <a:p>
            <a:pPr algn="l">
              <a:lnSpc>
                <a:spcPts val="2769"/>
              </a:lnSpc>
            </a:pPr>
          </a:p>
          <a:p>
            <a:pPr algn="l">
              <a:lnSpc>
                <a:spcPts val="2769"/>
              </a:lnSpc>
            </a:pPr>
            <a:r>
              <a:rPr lang="en-US" sz="1977">
                <a:solidFill>
                  <a:srgbClr val="FFFFFF"/>
                </a:solidFill>
                <a:latin typeface="Poppins"/>
                <a:ea typeface="Poppins"/>
                <a:cs typeface="Poppins"/>
                <a:sym typeface="Poppins"/>
              </a:rPr>
              <a:t>    </a:t>
            </a:r>
          </a:p>
          <a:p>
            <a:pPr algn="l">
              <a:lnSpc>
                <a:spcPts val="2769"/>
              </a:lnSpc>
            </a:pPr>
          </a:p>
          <a:p>
            <a:pPr algn="l">
              <a:lnSpc>
                <a:spcPts val="2769"/>
              </a:lnSpc>
            </a:pPr>
          </a:p>
          <a:p>
            <a:pPr algn="l">
              <a:lnSpc>
                <a:spcPts val="2769"/>
              </a:lnSpc>
              <a:spcBef>
                <a:spcPct val="0"/>
              </a:spcBef>
            </a:pPr>
          </a:p>
        </p:txBody>
      </p:sp>
      <p:sp>
        <p:nvSpPr>
          <p:cNvPr name="Freeform 11" id="11"/>
          <p:cNvSpPr/>
          <p:nvPr/>
        </p:nvSpPr>
        <p:spPr>
          <a:xfrm flipH="false" flipV="false" rot="0">
            <a:off x="11703382" y="2980810"/>
            <a:ext cx="5766569" cy="4999243"/>
          </a:xfrm>
          <a:custGeom>
            <a:avLst/>
            <a:gdLst/>
            <a:ahLst/>
            <a:cxnLst/>
            <a:rect r="r" b="b" t="t" l="l"/>
            <a:pathLst>
              <a:path h="4999243" w="5766569">
                <a:moveTo>
                  <a:pt x="0" y="0"/>
                </a:moveTo>
                <a:lnTo>
                  <a:pt x="5766569" y="0"/>
                </a:lnTo>
                <a:lnTo>
                  <a:pt x="5766569" y="4999243"/>
                </a:lnTo>
                <a:lnTo>
                  <a:pt x="0" y="4999243"/>
                </a:lnTo>
                <a:lnTo>
                  <a:pt x="0" y="0"/>
                </a:lnTo>
                <a:close/>
              </a:path>
            </a:pathLst>
          </a:custGeom>
          <a:blipFill>
            <a:blip r:embed="rId5"/>
            <a:stretch>
              <a:fillRect l="0" t="0" r="0" b="0"/>
            </a:stretch>
          </a:blipFill>
        </p:spPr>
      </p:sp>
      <p:sp>
        <p:nvSpPr>
          <p:cNvPr name="Freeform 12" id="12"/>
          <p:cNvSpPr/>
          <p:nvPr/>
        </p:nvSpPr>
        <p:spPr>
          <a:xfrm flipH="false" flipV="false" rot="0">
            <a:off x="15127806" y="189030"/>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6"/>
            <a:stretch>
              <a:fillRect l="0" t="0" r="0" b="0"/>
            </a:stretch>
          </a:blipFill>
        </p:spPr>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6" id="6"/>
          <p:cNvSpPr txBox="true"/>
          <p:nvPr/>
        </p:nvSpPr>
        <p:spPr>
          <a:xfrm rot="0">
            <a:off x="112138" y="237155"/>
            <a:ext cx="18063725" cy="1404587"/>
          </a:xfrm>
          <a:prstGeom prst="rect">
            <a:avLst/>
          </a:prstGeom>
        </p:spPr>
        <p:txBody>
          <a:bodyPr anchor="t" rtlCol="false" tIns="0" lIns="0" bIns="0" rIns="0">
            <a:spAutoFit/>
          </a:bodyPr>
          <a:lstStyle/>
          <a:p>
            <a:pPr algn="l">
              <a:lnSpc>
                <a:spcPts val="5531"/>
              </a:lnSpc>
            </a:pPr>
            <a:r>
              <a:rPr lang="en-US" sz="3951" b="true">
                <a:solidFill>
                  <a:srgbClr val="65FFE8"/>
                </a:solidFill>
                <a:latin typeface="Poppins Bold"/>
                <a:ea typeface="Poppins Bold"/>
                <a:cs typeface="Poppins Bold"/>
                <a:sym typeface="Poppins Bold"/>
              </a:rPr>
              <a:t>5.Total Seats Won by I.N.D.I.A. Allianz</a:t>
            </a:r>
          </a:p>
          <a:p>
            <a:pPr algn="l">
              <a:lnSpc>
                <a:spcPts val="5531"/>
              </a:lnSpc>
              <a:spcBef>
                <a:spcPct val="0"/>
              </a:spcBef>
            </a:pPr>
          </a:p>
        </p:txBody>
      </p:sp>
      <p:sp>
        <p:nvSpPr>
          <p:cNvPr name="TextBox 7" id="7"/>
          <p:cNvSpPr txBox="true"/>
          <p:nvPr/>
        </p:nvSpPr>
        <p:spPr>
          <a:xfrm rot="0">
            <a:off x="265664" y="841395"/>
            <a:ext cx="8878336" cy="9744886"/>
          </a:xfrm>
          <a:prstGeom prst="rect">
            <a:avLst/>
          </a:prstGeom>
        </p:spPr>
        <p:txBody>
          <a:bodyPr anchor="t" rtlCol="false" tIns="0" lIns="0" bIns="0" rIns="0">
            <a:spAutoFit/>
          </a:bodyPr>
          <a:lstStyle/>
          <a:p>
            <a:pPr algn="l">
              <a:lnSpc>
                <a:spcPts val="2232"/>
              </a:lnSpc>
            </a:pPr>
            <a:r>
              <a:rPr lang="en-US" sz="1594">
                <a:solidFill>
                  <a:srgbClr val="FFFFFF"/>
                </a:solidFill>
                <a:latin typeface="Poppins"/>
                <a:ea typeface="Poppins"/>
                <a:cs typeface="Poppins"/>
                <a:sym typeface="Poppins"/>
              </a:rPr>
              <a:t>SELECT </a:t>
            </a:r>
          </a:p>
          <a:p>
            <a:pPr algn="l">
              <a:lnSpc>
                <a:spcPts val="2232"/>
              </a:lnSpc>
            </a:pPr>
            <a:r>
              <a:rPr lang="en-US" sz="1594">
                <a:solidFill>
                  <a:srgbClr val="FFFFFF"/>
                </a:solidFill>
                <a:latin typeface="Poppins"/>
                <a:ea typeface="Poppins"/>
                <a:cs typeface="Poppins"/>
                <a:sym typeface="Poppins"/>
              </a:rPr>
              <a:t>    SUM(CASE </a:t>
            </a:r>
          </a:p>
          <a:p>
            <a:pPr algn="l">
              <a:lnSpc>
                <a:spcPts val="2232"/>
              </a:lnSpc>
            </a:pPr>
            <a:r>
              <a:rPr lang="en-US" sz="1594">
                <a:solidFill>
                  <a:srgbClr val="FFFFFF"/>
                </a:solidFill>
                <a:latin typeface="Poppins"/>
                <a:ea typeface="Poppins"/>
                <a:cs typeface="Poppins"/>
                <a:sym typeface="Poppins"/>
              </a:rPr>
              <a:t>            WHEN party IN (</a:t>
            </a:r>
          </a:p>
          <a:p>
            <a:pPr algn="l">
              <a:lnSpc>
                <a:spcPts val="2232"/>
              </a:lnSpc>
            </a:pPr>
            <a:r>
              <a:rPr lang="en-US" sz="1594">
                <a:solidFill>
                  <a:srgbClr val="FFFFFF"/>
                </a:solidFill>
                <a:latin typeface="Poppins"/>
                <a:ea typeface="Poppins"/>
                <a:cs typeface="Poppins"/>
                <a:sym typeface="Poppins"/>
              </a:rPr>
              <a:t>                'Indian National Congress - INC',</a:t>
            </a:r>
          </a:p>
          <a:p>
            <a:pPr algn="l">
              <a:lnSpc>
                <a:spcPts val="2232"/>
              </a:lnSpc>
            </a:pPr>
            <a:r>
              <a:rPr lang="en-US" sz="1594">
                <a:solidFill>
                  <a:srgbClr val="FFFFFF"/>
                </a:solidFill>
                <a:latin typeface="Poppins"/>
                <a:ea typeface="Poppins"/>
                <a:cs typeface="Poppins"/>
                <a:sym typeface="Poppins"/>
              </a:rPr>
              <a:t>                'Aam Aadmi Party - AAAP',</a:t>
            </a:r>
          </a:p>
          <a:p>
            <a:pPr algn="l">
              <a:lnSpc>
                <a:spcPts val="2232"/>
              </a:lnSpc>
            </a:pPr>
            <a:r>
              <a:rPr lang="en-US" sz="1594">
                <a:solidFill>
                  <a:srgbClr val="FFFFFF"/>
                </a:solidFill>
                <a:latin typeface="Poppins"/>
                <a:ea typeface="Poppins"/>
                <a:cs typeface="Poppins"/>
                <a:sym typeface="Poppins"/>
              </a:rPr>
              <a:t>                'All India Trinamool Congress - AITC',</a:t>
            </a:r>
          </a:p>
          <a:p>
            <a:pPr algn="l">
              <a:lnSpc>
                <a:spcPts val="2232"/>
              </a:lnSpc>
            </a:pPr>
            <a:r>
              <a:rPr lang="en-US" sz="1594">
                <a:solidFill>
                  <a:srgbClr val="FFFFFF"/>
                </a:solidFill>
                <a:latin typeface="Poppins"/>
                <a:ea typeface="Poppins"/>
                <a:cs typeface="Poppins"/>
                <a:sym typeface="Poppins"/>
              </a:rPr>
              <a:t>                'Bharat Adivasi Party - BHRTADVSIP',</a:t>
            </a:r>
          </a:p>
          <a:p>
            <a:pPr algn="l">
              <a:lnSpc>
                <a:spcPts val="2232"/>
              </a:lnSpc>
            </a:pPr>
            <a:r>
              <a:rPr lang="en-US" sz="1594">
                <a:solidFill>
                  <a:srgbClr val="FFFFFF"/>
                </a:solidFill>
                <a:latin typeface="Poppins"/>
                <a:ea typeface="Poppins"/>
                <a:cs typeface="Poppins"/>
                <a:sym typeface="Poppins"/>
              </a:rPr>
              <a:t>                'Communist Party of India (Marxist) - CPI(M)',</a:t>
            </a:r>
          </a:p>
          <a:p>
            <a:pPr algn="l">
              <a:lnSpc>
                <a:spcPts val="2232"/>
              </a:lnSpc>
            </a:pPr>
            <a:r>
              <a:rPr lang="en-US" sz="1594">
                <a:solidFill>
                  <a:srgbClr val="FFFFFF"/>
                </a:solidFill>
                <a:latin typeface="Poppins"/>
                <a:ea typeface="Poppins"/>
                <a:cs typeface="Poppins"/>
                <a:sym typeface="Poppins"/>
              </a:rPr>
              <a:t>                'Communist Party of India (Marxist-Leninist) (Liberation) - CPI(ML)(L)',</a:t>
            </a:r>
          </a:p>
          <a:p>
            <a:pPr algn="l">
              <a:lnSpc>
                <a:spcPts val="2232"/>
              </a:lnSpc>
            </a:pPr>
            <a:r>
              <a:rPr lang="en-US" sz="1594">
                <a:solidFill>
                  <a:srgbClr val="FFFFFF"/>
                </a:solidFill>
                <a:latin typeface="Poppins"/>
                <a:ea typeface="Poppins"/>
                <a:cs typeface="Poppins"/>
                <a:sym typeface="Poppins"/>
              </a:rPr>
              <a:t>                'Communist Party of India - CPI',</a:t>
            </a:r>
          </a:p>
          <a:p>
            <a:pPr algn="l">
              <a:lnSpc>
                <a:spcPts val="2232"/>
              </a:lnSpc>
            </a:pPr>
            <a:r>
              <a:rPr lang="en-US" sz="1594">
                <a:solidFill>
                  <a:srgbClr val="FFFFFF"/>
                </a:solidFill>
                <a:latin typeface="Poppins"/>
                <a:ea typeface="Poppins"/>
                <a:cs typeface="Poppins"/>
                <a:sym typeface="Poppins"/>
              </a:rPr>
              <a:t>                'Dravida Munnetra Kazhagam - DMK',</a:t>
            </a:r>
          </a:p>
          <a:p>
            <a:pPr algn="l">
              <a:lnSpc>
                <a:spcPts val="2232"/>
              </a:lnSpc>
            </a:pPr>
            <a:r>
              <a:rPr lang="en-US" sz="1594">
                <a:solidFill>
                  <a:srgbClr val="FFFFFF"/>
                </a:solidFill>
                <a:latin typeface="Poppins"/>
                <a:ea typeface="Poppins"/>
                <a:cs typeface="Poppins"/>
                <a:sym typeface="Poppins"/>
              </a:rPr>
              <a:t>                'Indian Union Muslim League - IUML',</a:t>
            </a:r>
          </a:p>
          <a:p>
            <a:pPr algn="l">
              <a:lnSpc>
                <a:spcPts val="2232"/>
              </a:lnSpc>
            </a:pPr>
            <a:r>
              <a:rPr lang="en-US" sz="1594">
                <a:solidFill>
                  <a:srgbClr val="FFFFFF"/>
                </a:solidFill>
                <a:latin typeface="Poppins"/>
                <a:ea typeface="Poppins"/>
                <a:cs typeface="Poppins"/>
                <a:sym typeface="Poppins"/>
              </a:rPr>
              <a:t>                'Nat`Jammu &amp; Kashmir National Conference - JKN',</a:t>
            </a:r>
          </a:p>
          <a:p>
            <a:pPr algn="l">
              <a:lnSpc>
                <a:spcPts val="2232"/>
              </a:lnSpc>
            </a:pPr>
            <a:r>
              <a:rPr lang="en-US" sz="1594">
                <a:solidFill>
                  <a:srgbClr val="FFFFFF"/>
                </a:solidFill>
                <a:latin typeface="Poppins"/>
                <a:ea typeface="Poppins"/>
                <a:cs typeface="Poppins"/>
                <a:sym typeface="Poppins"/>
              </a:rPr>
              <a:t>                'Jharkhand Mukti Morcha - JMM',</a:t>
            </a:r>
          </a:p>
          <a:p>
            <a:pPr algn="l">
              <a:lnSpc>
                <a:spcPts val="2232"/>
              </a:lnSpc>
            </a:pPr>
            <a:r>
              <a:rPr lang="en-US" sz="1594">
                <a:solidFill>
                  <a:srgbClr val="FFFFFF"/>
                </a:solidFill>
                <a:latin typeface="Poppins"/>
                <a:ea typeface="Poppins"/>
                <a:cs typeface="Poppins"/>
                <a:sym typeface="Poppins"/>
              </a:rPr>
              <a:t>                'Jammu &amp; Kashmir National Conference - JKN',</a:t>
            </a:r>
          </a:p>
          <a:p>
            <a:pPr algn="l">
              <a:lnSpc>
                <a:spcPts val="2232"/>
              </a:lnSpc>
            </a:pPr>
            <a:r>
              <a:rPr lang="en-US" sz="1594">
                <a:solidFill>
                  <a:srgbClr val="FFFFFF"/>
                </a:solidFill>
                <a:latin typeface="Poppins"/>
                <a:ea typeface="Poppins"/>
                <a:cs typeface="Poppins"/>
                <a:sym typeface="Poppins"/>
              </a:rPr>
              <a:t>                'Kerala Congress - KEC',</a:t>
            </a:r>
          </a:p>
          <a:p>
            <a:pPr algn="l">
              <a:lnSpc>
                <a:spcPts val="2232"/>
              </a:lnSpc>
            </a:pPr>
            <a:r>
              <a:rPr lang="en-US" sz="1594">
                <a:solidFill>
                  <a:srgbClr val="FFFFFF"/>
                </a:solidFill>
                <a:latin typeface="Poppins"/>
                <a:ea typeface="Poppins"/>
                <a:cs typeface="Poppins"/>
                <a:sym typeface="Poppins"/>
              </a:rPr>
              <a:t>                'Marumalarchi Dravida Munnetra Kazhagam - MDMK',</a:t>
            </a:r>
          </a:p>
          <a:p>
            <a:pPr algn="l">
              <a:lnSpc>
                <a:spcPts val="2232"/>
              </a:lnSpc>
            </a:pPr>
            <a:r>
              <a:rPr lang="en-US" sz="1594">
                <a:solidFill>
                  <a:srgbClr val="FFFFFF"/>
                </a:solidFill>
                <a:latin typeface="Poppins"/>
                <a:ea typeface="Poppins"/>
                <a:cs typeface="Poppins"/>
                <a:sym typeface="Poppins"/>
              </a:rPr>
              <a:t>                'Nationalist Congress Party Sharadchandra Pawar - NCPSP',</a:t>
            </a:r>
          </a:p>
          <a:p>
            <a:pPr algn="l">
              <a:lnSpc>
                <a:spcPts val="2232"/>
              </a:lnSpc>
            </a:pPr>
            <a:r>
              <a:rPr lang="en-US" sz="1594">
                <a:solidFill>
                  <a:srgbClr val="FFFFFF"/>
                </a:solidFill>
                <a:latin typeface="Poppins"/>
                <a:ea typeface="Poppins"/>
                <a:cs typeface="Poppins"/>
                <a:sym typeface="Poppins"/>
              </a:rPr>
              <a:t>                'Rashtriya Janata Dal - RJD',</a:t>
            </a:r>
          </a:p>
          <a:p>
            <a:pPr algn="l">
              <a:lnSpc>
                <a:spcPts val="2232"/>
              </a:lnSpc>
            </a:pPr>
            <a:r>
              <a:rPr lang="en-US" sz="1594">
                <a:solidFill>
                  <a:srgbClr val="FFFFFF"/>
                </a:solidFill>
                <a:latin typeface="Poppins"/>
                <a:ea typeface="Poppins"/>
                <a:cs typeface="Poppins"/>
                <a:sym typeface="Poppins"/>
              </a:rPr>
              <a:t>                'Rashtriya Loktantrik Party - RLTP',</a:t>
            </a:r>
          </a:p>
          <a:p>
            <a:pPr algn="l">
              <a:lnSpc>
                <a:spcPts val="2232"/>
              </a:lnSpc>
            </a:pPr>
            <a:r>
              <a:rPr lang="en-US" sz="1594">
                <a:solidFill>
                  <a:srgbClr val="FFFFFF"/>
                </a:solidFill>
                <a:latin typeface="Poppins"/>
                <a:ea typeface="Poppins"/>
                <a:cs typeface="Poppins"/>
                <a:sym typeface="Poppins"/>
              </a:rPr>
              <a:t>                'Revolutionary Socialist Party - RSP',</a:t>
            </a:r>
          </a:p>
          <a:p>
            <a:pPr algn="l">
              <a:lnSpc>
                <a:spcPts val="2232"/>
              </a:lnSpc>
            </a:pPr>
            <a:r>
              <a:rPr lang="en-US" sz="1594">
                <a:solidFill>
                  <a:srgbClr val="FFFFFF"/>
                </a:solidFill>
                <a:latin typeface="Poppins"/>
                <a:ea typeface="Poppins"/>
                <a:cs typeface="Poppins"/>
                <a:sym typeface="Poppins"/>
              </a:rPr>
              <a:t>                'Samajwadi Party - SP',</a:t>
            </a:r>
          </a:p>
          <a:p>
            <a:pPr algn="l">
              <a:lnSpc>
                <a:spcPts val="2232"/>
              </a:lnSpc>
            </a:pPr>
            <a:r>
              <a:rPr lang="en-US" sz="1594">
                <a:solidFill>
                  <a:srgbClr val="FFFFFF"/>
                </a:solidFill>
                <a:latin typeface="Poppins"/>
                <a:ea typeface="Poppins"/>
                <a:cs typeface="Poppins"/>
                <a:sym typeface="Poppins"/>
              </a:rPr>
              <a:t>                'Shiv Sena (Uddhav Balasaheb Thackrey) - SHSUBT',</a:t>
            </a:r>
          </a:p>
          <a:p>
            <a:pPr algn="l">
              <a:lnSpc>
                <a:spcPts val="2232"/>
              </a:lnSpc>
            </a:pPr>
            <a:r>
              <a:rPr lang="en-US" sz="1594">
                <a:solidFill>
                  <a:srgbClr val="FFFFFF"/>
                </a:solidFill>
                <a:latin typeface="Poppins"/>
                <a:ea typeface="Poppins"/>
                <a:cs typeface="Poppins"/>
                <a:sym typeface="Poppins"/>
              </a:rPr>
              <a:t>                'Viduthalai Chiruthaigal Katchi - VCK'</a:t>
            </a:r>
          </a:p>
          <a:p>
            <a:pPr algn="l">
              <a:lnSpc>
                <a:spcPts val="2232"/>
              </a:lnSpc>
            </a:pPr>
            <a:r>
              <a:rPr lang="en-US" sz="1594">
                <a:solidFill>
                  <a:srgbClr val="FFFFFF"/>
                </a:solidFill>
                <a:latin typeface="Poppins"/>
                <a:ea typeface="Poppins"/>
                <a:cs typeface="Poppins"/>
                <a:sym typeface="Poppins"/>
              </a:rPr>
              <a:t>            ) THEN [Won]</a:t>
            </a:r>
          </a:p>
          <a:p>
            <a:pPr algn="l">
              <a:lnSpc>
                <a:spcPts val="2232"/>
              </a:lnSpc>
            </a:pPr>
            <a:r>
              <a:rPr lang="en-US" sz="1594">
                <a:solidFill>
                  <a:srgbClr val="FFFFFF"/>
                </a:solidFill>
                <a:latin typeface="Poppins"/>
                <a:ea typeface="Poppins"/>
                <a:cs typeface="Poppins"/>
                <a:sym typeface="Poppins"/>
              </a:rPr>
              <a:t>            ELSE 0 </a:t>
            </a:r>
          </a:p>
          <a:p>
            <a:pPr algn="l">
              <a:lnSpc>
                <a:spcPts val="2232"/>
              </a:lnSpc>
            </a:pPr>
            <a:r>
              <a:rPr lang="en-US" sz="1594">
                <a:solidFill>
                  <a:srgbClr val="FFFFFF"/>
                </a:solidFill>
                <a:latin typeface="Poppins"/>
                <a:ea typeface="Poppins"/>
                <a:cs typeface="Poppins"/>
                <a:sym typeface="Poppins"/>
              </a:rPr>
              <a:t>        END) AS INDIA_Total_Seats_Won</a:t>
            </a:r>
          </a:p>
          <a:p>
            <a:pPr algn="l">
              <a:lnSpc>
                <a:spcPts val="2232"/>
              </a:lnSpc>
            </a:pPr>
            <a:r>
              <a:rPr lang="en-US" sz="1594">
                <a:solidFill>
                  <a:srgbClr val="FFFFFF"/>
                </a:solidFill>
                <a:latin typeface="Poppins"/>
                <a:ea typeface="Poppins"/>
                <a:cs typeface="Poppins"/>
                <a:sym typeface="Poppins"/>
              </a:rPr>
              <a:t>FROM </a:t>
            </a:r>
          </a:p>
          <a:p>
            <a:pPr algn="l">
              <a:lnSpc>
                <a:spcPts val="2232"/>
              </a:lnSpc>
            </a:pPr>
            <a:r>
              <a:rPr lang="en-US" sz="1594">
                <a:solidFill>
                  <a:srgbClr val="FFFFFF"/>
                </a:solidFill>
                <a:latin typeface="Poppins"/>
                <a:ea typeface="Poppins"/>
                <a:cs typeface="Poppins"/>
                <a:sym typeface="Poppins"/>
              </a:rPr>
              <a:t>    partywise_results</a:t>
            </a:r>
          </a:p>
          <a:p>
            <a:pPr algn="l">
              <a:lnSpc>
                <a:spcPts val="2232"/>
              </a:lnSpc>
            </a:pPr>
          </a:p>
          <a:p>
            <a:pPr algn="l">
              <a:lnSpc>
                <a:spcPts val="2232"/>
              </a:lnSpc>
            </a:pPr>
            <a:r>
              <a:rPr lang="en-US" sz="1594">
                <a:solidFill>
                  <a:srgbClr val="FFFFFF"/>
                </a:solidFill>
                <a:latin typeface="Poppins"/>
                <a:ea typeface="Poppins"/>
                <a:cs typeface="Poppins"/>
                <a:sym typeface="Poppins"/>
              </a:rPr>
              <a:t>        '</a:t>
            </a:r>
          </a:p>
          <a:p>
            <a:pPr algn="l">
              <a:lnSpc>
                <a:spcPts val="2232"/>
              </a:lnSpc>
            </a:pPr>
            <a:r>
              <a:rPr lang="en-US" sz="1594">
                <a:solidFill>
                  <a:srgbClr val="FFFFFF"/>
                </a:solidFill>
                <a:latin typeface="Poppins"/>
                <a:ea typeface="Poppins"/>
                <a:cs typeface="Poppins"/>
                <a:sym typeface="Poppins"/>
              </a:rPr>
              <a:t>    </a:t>
            </a:r>
          </a:p>
          <a:p>
            <a:pPr algn="l">
              <a:lnSpc>
                <a:spcPts val="2232"/>
              </a:lnSpc>
            </a:pPr>
          </a:p>
          <a:p>
            <a:pPr algn="l">
              <a:lnSpc>
                <a:spcPts val="2232"/>
              </a:lnSpc>
            </a:pPr>
          </a:p>
          <a:p>
            <a:pPr algn="l">
              <a:lnSpc>
                <a:spcPts val="2232"/>
              </a:lnSpc>
              <a:spcBef>
                <a:spcPct val="0"/>
              </a:spcBef>
            </a:pPr>
          </a:p>
        </p:txBody>
      </p:sp>
      <p:sp>
        <p:nvSpPr>
          <p:cNvPr name="Freeform 8" id="8"/>
          <p:cNvSpPr/>
          <p:nvPr/>
        </p:nvSpPr>
        <p:spPr>
          <a:xfrm flipH="false" flipV="false" rot="0">
            <a:off x="11557629" y="6759350"/>
            <a:ext cx="6262755" cy="1295742"/>
          </a:xfrm>
          <a:custGeom>
            <a:avLst/>
            <a:gdLst/>
            <a:ahLst/>
            <a:cxnLst/>
            <a:rect r="r" b="b" t="t" l="l"/>
            <a:pathLst>
              <a:path h="1295742" w="6262755">
                <a:moveTo>
                  <a:pt x="0" y="0"/>
                </a:moveTo>
                <a:lnTo>
                  <a:pt x="6262755" y="0"/>
                </a:lnTo>
                <a:lnTo>
                  <a:pt x="6262755" y="1295742"/>
                </a:lnTo>
                <a:lnTo>
                  <a:pt x="0" y="1295742"/>
                </a:lnTo>
                <a:lnTo>
                  <a:pt x="0" y="0"/>
                </a:lnTo>
                <a:close/>
              </a:path>
            </a:pathLst>
          </a:custGeom>
          <a:blipFill>
            <a:blip r:embed="rId5"/>
            <a:stretch>
              <a:fillRect l="0" t="0" r="0" b="0"/>
            </a:stretch>
          </a:blipFill>
        </p:spPr>
      </p:sp>
      <p:sp>
        <p:nvSpPr>
          <p:cNvPr name="Freeform 9" id="9"/>
          <p:cNvSpPr/>
          <p:nvPr/>
        </p:nvSpPr>
        <p:spPr>
          <a:xfrm flipH="false" flipV="false" rot="0">
            <a:off x="15127806" y="189030"/>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6"/>
            <a:stretch>
              <a:fillRect l="0" t="0" r="0" b="0"/>
            </a:stretch>
          </a:blipFill>
        </p:spPr>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0">
            <a:off x="11956846" y="2173211"/>
            <a:ext cx="5302454" cy="5364836"/>
          </a:xfrm>
          <a:custGeom>
            <a:avLst/>
            <a:gdLst/>
            <a:ahLst/>
            <a:cxnLst/>
            <a:rect r="r" b="b" t="t" l="l"/>
            <a:pathLst>
              <a:path h="5364836" w="5302454">
                <a:moveTo>
                  <a:pt x="0" y="0"/>
                </a:moveTo>
                <a:lnTo>
                  <a:pt x="5302454" y="0"/>
                </a:lnTo>
                <a:lnTo>
                  <a:pt x="5302454" y="5364836"/>
                </a:lnTo>
                <a:lnTo>
                  <a:pt x="0" y="5364836"/>
                </a:lnTo>
                <a:lnTo>
                  <a:pt x="0" y="0"/>
                </a:lnTo>
                <a:close/>
              </a:path>
            </a:pathLst>
          </a:custGeom>
          <a:blipFill>
            <a:blip r:embed="rId3"/>
            <a:stretch>
              <a:fillRect l="0" t="0" r="0" b="0"/>
            </a:stretch>
          </a:blipFill>
        </p:spPr>
      </p:sp>
      <p:sp>
        <p:nvSpPr>
          <p:cNvPr name="TextBox 5" id="5"/>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6" id="6"/>
          <p:cNvSpPr txBox="true"/>
          <p:nvPr/>
        </p:nvSpPr>
        <p:spPr>
          <a:xfrm rot="0">
            <a:off x="0" y="-307702"/>
            <a:ext cx="11073513" cy="2832519"/>
          </a:xfrm>
          <a:prstGeom prst="rect">
            <a:avLst/>
          </a:prstGeom>
        </p:spPr>
        <p:txBody>
          <a:bodyPr anchor="t" rtlCol="false" tIns="0" lIns="0" bIns="0" rIns="0">
            <a:spAutoFit/>
          </a:bodyPr>
          <a:lstStyle/>
          <a:p>
            <a:pPr algn="l">
              <a:lnSpc>
                <a:spcPts val="5576"/>
              </a:lnSpc>
            </a:pPr>
          </a:p>
          <a:p>
            <a:pPr algn="l">
              <a:lnSpc>
                <a:spcPts val="5576"/>
              </a:lnSpc>
            </a:pPr>
            <a:r>
              <a:rPr lang="en-US" sz="3983" b="true">
                <a:solidFill>
                  <a:srgbClr val="65FFE8"/>
                </a:solidFill>
                <a:latin typeface="Poppins Bold"/>
                <a:ea typeface="Poppins Bold"/>
                <a:cs typeface="Poppins Bold"/>
                <a:sym typeface="Poppins Bold"/>
              </a:rPr>
              <a:t>6.</a:t>
            </a:r>
            <a:r>
              <a:rPr lang="en-US" sz="3983" b="true">
                <a:solidFill>
                  <a:srgbClr val="65FFE8"/>
                </a:solidFill>
                <a:latin typeface="Poppins Bold"/>
                <a:ea typeface="Poppins Bold"/>
                <a:cs typeface="Poppins Bold"/>
                <a:sym typeface="Poppins Bold"/>
              </a:rPr>
              <a:t>Seats Won by I.N.D.I.A. Allianz Parties</a:t>
            </a:r>
          </a:p>
          <a:p>
            <a:pPr algn="l">
              <a:lnSpc>
                <a:spcPts val="5576"/>
              </a:lnSpc>
            </a:pPr>
          </a:p>
          <a:p>
            <a:pPr algn="l">
              <a:lnSpc>
                <a:spcPts val="5576"/>
              </a:lnSpc>
              <a:spcBef>
                <a:spcPct val="0"/>
              </a:spcBef>
            </a:pPr>
          </a:p>
        </p:txBody>
      </p:sp>
      <p:sp>
        <p:nvSpPr>
          <p:cNvPr name="TextBox 7" id="7"/>
          <p:cNvSpPr txBox="true"/>
          <p:nvPr/>
        </p:nvSpPr>
        <p:spPr>
          <a:xfrm rot="0">
            <a:off x="265664" y="1323941"/>
            <a:ext cx="8878336" cy="10579553"/>
          </a:xfrm>
          <a:prstGeom prst="rect">
            <a:avLst/>
          </a:prstGeom>
        </p:spPr>
        <p:txBody>
          <a:bodyPr anchor="t" rtlCol="false" tIns="0" lIns="0" bIns="0" rIns="0">
            <a:spAutoFit/>
          </a:bodyPr>
          <a:lstStyle/>
          <a:p>
            <a:pPr algn="l">
              <a:lnSpc>
                <a:spcPts val="2232"/>
              </a:lnSpc>
            </a:pPr>
            <a:r>
              <a:rPr lang="en-US" sz="1594">
                <a:solidFill>
                  <a:srgbClr val="FFFFFF"/>
                </a:solidFill>
                <a:latin typeface="Poppins"/>
                <a:ea typeface="Poppins"/>
                <a:cs typeface="Poppins"/>
                <a:sym typeface="Poppins"/>
              </a:rPr>
              <a:t>SELECT </a:t>
            </a:r>
          </a:p>
          <a:p>
            <a:pPr algn="l">
              <a:lnSpc>
                <a:spcPts val="2232"/>
              </a:lnSpc>
            </a:pPr>
            <a:r>
              <a:rPr lang="en-US" sz="1594">
                <a:solidFill>
                  <a:srgbClr val="FFFFFF"/>
                </a:solidFill>
                <a:latin typeface="Poppins"/>
                <a:ea typeface="Poppins"/>
                <a:cs typeface="Poppins"/>
                <a:sym typeface="Poppins"/>
              </a:rPr>
              <a:t>    party as Party_Name,</a:t>
            </a:r>
          </a:p>
          <a:p>
            <a:pPr algn="l">
              <a:lnSpc>
                <a:spcPts val="2232"/>
              </a:lnSpc>
            </a:pPr>
            <a:r>
              <a:rPr lang="en-US" sz="1594">
                <a:solidFill>
                  <a:srgbClr val="FFFFFF"/>
                </a:solidFill>
                <a:latin typeface="Poppins"/>
                <a:ea typeface="Poppins"/>
                <a:cs typeface="Poppins"/>
                <a:sym typeface="Poppins"/>
              </a:rPr>
              <a:t>    won as Seats_Won</a:t>
            </a:r>
          </a:p>
          <a:p>
            <a:pPr algn="l">
              <a:lnSpc>
                <a:spcPts val="2232"/>
              </a:lnSpc>
            </a:pPr>
            <a:r>
              <a:rPr lang="en-US" sz="1594">
                <a:solidFill>
                  <a:srgbClr val="FFFFFF"/>
                </a:solidFill>
                <a:latin typeface="Poppins"/>
                <a:ea typeface="Poppins"/>
                <a:cs typeface="Poppins"/>
                <a:sym typeface="Poppins"/>
              </a:rPr>
              <a:t>FROM </a:t>
            </a:r>
          </a:p>
          <a:p>
            <a:pPr algn="l">
              <a:lnSpc>
                <a:spcPts val="2232"/>
              </a:lnSpc>
            </a:pPr>
            <a:r>
              <a:rPr lang="en-US" sz="1594">
                <a:solidFill>
                  <a:srgbClr val="FFFFFF"/>
                </a:solidFill>
                <a:latin typeface="Poppins"/>
                <a:ea typeface="Poppins"/>
                <a:cs typeface="Poppins"/>
                <a:sym typeface="Poppins"/>
              </a:rPr>
              <a:t>    partywise_results</a:t>
            </a:r>
          </a:p>
          <a:p>
            <a:pPr algn="l">
              <a:lnSpc>
                <a:spcPts val="2232"/>
              </a:lnSpc>
            </a:pPr>
            <a:r>
              <a:rPr lang="en-US" sz="1594">
                <a:solidFill>
                  <a:srgbClr val="FFFFFF"/>
                </a:solidFill>
                <a:latin typeface="Poppins"/>
                <a:ea typeface="Poppins"/>
                <a:cs typeface="Poppins"/>
                <a:sym typeface="Poppins"/>
              </a:rPr>
              <a:t>WHERE </a:t>
            </a:r>
          </a:p>
          <a:p>
            <a:pPr algn="l">
              <a:lnSpc>
                <a:spcPts val="2232"/>
              </a:lnSpc>
            </a:pPr>
            <a:r>
              <a:rPr lang="en-US" sz="1594">
                <a:solidFill>
                  <a:srgbClr val="FFFFFF"/>
                </a:solidFill>
                <a:latin typeface="Poppins"/>
                <a:ea typeface="Poppins"/>
                <a:cs typeface="Poppins"/>
                <a:sym typeface="Poppins"/>
              </a:rPr>
              <a:t>    party IN (</a:t>
            </a:r>
          </a:p>
          <a:p>
            <a:pPr algn="l">
              <a:lnSpc>
                <a:spcPts val="2232"/>
              </a:lnSpc>
            </a:pPr>
            <a:r>
              <a:rPr lang="en-US" sz="1594">
                <a:solidFill>
                  <a:srgbClr val="FFFFFF"/>
                </a:solidFill>
                <a:latin typeface="Poppins"/>
                <a:ea typeface="Poppins"/>
                <a:cs typeface="Poppins"/>
                <a:sym typeface="Poppins"/>
              </a:rPr>
              <a:t>        'Indian National Congress - INC',</a:t>
            </a:r>
          </a:p>
          <a:p>
            <a:pPr algn="l">
              <a:lnSpc>
                <a:spcPts val="2232"/>
              </a:lnSpc>
            </a:pPr>
            <a:r>
              <a:rPr lang="en-US" sz="1594">
                <a:solidFill>
                  <a:srgbClr val="FFFFFF"/>
                </a:solidFill>
                <a:latin typeface="Poppins"/>
                <a:ea typeface="Poppins"/>
                <a:cs typeface="Poppins"/>
                <a:sym typeface="Poppins"/>
              </a:rPr>
              <a:t>                'Aam Aadmi Party - AAAP',</a:t>
            </a:r>
          </a:p>
          <a:p>
            <a:pPr algn="l">
              <a:lnSpc>
                <a:spcPts val="2232"/>
              </a:lnSpc>
            </a:pPr>
            <a:r>
              <a:rPr lang="en-US" sz="1594">
                <a:solidFill>
                  <a:srgbClr val="FFFFFF"/>
                </a:solidFill>
                <a:latin typeface="Poppins"/>
                <a:ea typeface="Poppins"/>
                <a:cs typeface="Poppins"/>
                <a:sym typeface="Poppins"/>
              </a:rPr>
              <a:t>                'All India Trinamool Congress - AITC',</a:t>
            </a:r>
          </a:p>
          <a:p>
            <a:pPr algn="l">
              <a:lnSpc>
                <a:spcPts val="2232"/>
              </a:lnSpc>
            </a:pPr>
            <a:r>
              <a:rPr lang="en-US" sz="1594">
                <a:solidFill>
                  <a:srgbClr val="FFFFFF"/>
                </a:solidFill>
                <a:latin typeface="Poppins"/>
                <a:ea typeface="Poppins"/>
                <a:cs typeface="Poppins"/>
                <a:sym typeface="Poppins"/>
              </a:rPr>
              <a:t>                'Bharat Adivasi Party - BHRTADVSIP',</a:t>
            </a:r>
          </a:p>
          <a:p>
            <a:pPr algn="l">
              <a:lnSpc>
                <a:spcPts val="2232"/>
              </a:lnSpc>
            </a:pPr>
            <a:r>
              <a:rPr lang="en-US" sz="1594">
                <a:solidFill>
                  <a:srgbClr val="FFFFFF"/>
                </a:solidFill>
                <a:latin typeface="Poppins"/>
                <a:ea typeface="Poppins"/>
                <a:cs typeface="Poppins"/>
                <a:sym typeface="Poppins"/>
              </a:rPr>
              <a:t>                'Communist Party of India (Marxist) - CPI(M)',</a:t>
            </a:r>
          </a:p>
          <a:p>
            <a:pPr algn="l">
              <a:lnSpc>
                <a:spcPts val="2232"/>
              </a:lnSpc>
            </a:pPr>
            <a:r>
              <a:rPr lang="en-US" sz="1594">
                <a:solidFill>
                  <a:srgbClr val="FFFFFF"/>
                </a:solidFill>
                <a:latin typeface="Poppins"/>
                <a:ea typeface="Poppins"/>
                <a:cs typeface="Poppins"/>
                <a:sym typeface="Poppins"/>
              </a:rPr>
              <a:t>                'Communist Party of India (Marxist-Leninist) (Liberation) - CPI(ML)(L)',</a:t>
            </a:r>
          </a:p>
          <a:p>
            <a:pPr algn="l">
              <a:lnSpc>
                <a:spcPts val="2232"/>
              </a:lnSpc>
            </a:pPr>
            <a:r>
              <a:rPr lang="en-US" sz="1594">
                <a:solidFill>
                  <a:srgbClr val="FFFFFF"/>
                </a:solidFill>
                <a:latin typeface="Poppins"/>
                <a:ea typeface="Poppins"/>
                <a:cs typeface="Poppins"/>
                <a:sym typeface="Poppins"/>
              </a:rPr>
              <a:t>                'Communist Party of India - CPI',</a:t>
            </a:r>
          </a:p>
          <a:p>
            <a:pPr algn="l">
              <a:lnSpc>
                <a:spcPts val="2232"/>
              </a:lnSpc>
            </a:pPr>
            <a:r>
              <a:rPr lang="en-US" sz="1594">
                <a:solidFill>
                  <a:srgbClr val="FFFFFF"/>
                </a:solidFill>
                <a:latin typeface="Poppins"/>
                <a:ea typeface="Poppins"/>
                <a:cs typeface="Poppins"/>
                <a:sym typeface="Poppins"/>
              </a:rPr>
              <a:t>                'Dravida Munnetra Kazhagam - DMK',</a:t>
            </a:r>
          </a:p>
          <a:p>
            <a:pPr algn="l">
              <a:lnSpc>
                <a:spcPts val="2232"/>
              </a:lnSpc>
            </a:pPr>
            <a:r>
              <a:rPr lang="en-US" sz="1594">
                <a:solidFill>
                  <a:srgbClr val="FFFFFF"/>
                </a:solidFill>
                <a:latin typeface="Poppins"/>
                <a:ea typeface="Poppins"/>
                <a:cs typeface="Poppins"/>
                <a:sym typeface="Poppins"/>
              </a:rPr>
              <a:t>                'Indian Union Muslim League - IUML',</a:t>
            </a:r>
          </a:p>
          <a:p>
            <a:pPr algn="l">
              <a:lnSpc>
                <a:spcPts val="2232"/>
              </a:lnSpc>
            </a:pPr>
            <a:r>
              <a:rPr lang="en-US" sz="1594">
                <a:solidFill>
                  <a:srgbClr val="FFFFFF"/>
                </a:solidFill>
                <a:latin typeface="Poppins"/>
                <a:ea typeface="Poppins"/>
                <a:cs typeface="Poppins"/>
                <a:sym typeface="Poppins"/>
              </a:rPr>
              <a:t>                'Nat`Jammu &amp; Kashmir National Conference - JKN',</a:t>
            </a:r>
          </a:p>
          <a:p>
            <a:pPr algn="l">
              <a:lnSpc>
                <a:spcPts val="2232"/>
              </a:lnSpc>
            </a:pPr>
            <a:r>
              <a:rPr lang="en-US" sz="1594">
                <a:solidFill>
                  <a:srgbClr val="FFFFFF"/>
                </a:solidFill>
                <a:latin typeface="Poppins"/>
                <a:ea typeface="Poppins"/>
                <a:cs typeface="Poppins"/>
                <a:sym typeface="Poppins"/>
              </a:rPr>
              <a:t>                'Jharkhand Mukti Morcha - JMM',</a:t>
            </a:r>
          </a:p>
          <a:p>
            <a:pPr algn="l">
              <a:lnSpc>
                <a:spcPts val="2232"/>
              </a:lnSpc>
            </a:pPr>
            <a:r>
              <a:rPr lang="en-US" sz="1594">
                <a:solidFill>
                  <a:srgbClr val="FFFFFF"/>
                </a:solidFill>
                <a:latin typeface="Poppins"/>
                <a:ea typeface="Poppins"/>
                <a:cs typeface="Poppins"/>
                <a:sym typeface="Poppins"/>
              </a:rPr>
              <a:t>                'Jammu &amp; Kashmir National Conference - JKN',</a:t>
            </a:r>
          </a:p>
          <a:p>
            <a:pPr algn="l">
              <a:lnSpc>
                <a:spcPts val="2232"/>
              </a:lnSpc>
            </a:pPr>
            <a:r>
              <a:rPr lang="en-US" sz="1594">
                <a:solidFill>
                  <a:srgbClr val="FFFFFF"/>
                </a:solidFill>
                <a:latin typeface="Poppins"/>
                <a:ea typeface="Poppins"/>
                <a:cs typeface="Poppins"/>
                <a:sym typeface="Poppins"/>
              </a:rPr>
              <a:t>                'Kerala Congress - KEC',</a:t>
            </a:r>
          </a:p>
          <a:p>
            <a:pPr algn="l">
              <a:lnSpc>
                <a:spcPts val="2232"/>
              </a:lnSpc>
            </a:pPr>
            <a:r>
              <a:rPr lang="en-US" sz="1594">
                <a:solidFill>
                  <a:srgbClr val="FFFFFF"/>
                </a:solidFill>
                <a:latin typeface="Poppins"/>
                <a:ea typeface="Poppins"/>
                <a:cs typeface="Poppins"/>
                <a:sym typeface="Poppins"/>
              </a:rPr>
              <a:t>                'Marumalarchi Dravida Munnetra Kazhagam - MDMK',</a:t>
            </a:r>
          </a:p>
          <a:p>
            <a:pPr algn="l">
              <a:lnSpc>
                <a:spcPts val="2232"/>
              </a:lnSpc>
            </a:pPr>
            <a:r>
              <a:rPr lang="en-US" sz="1594">
                <a:solidFill>
                  <a:srgbClr val="FFFFFF"/>
                </a:solidFill>
                <a:latin typeface="Poppins"/>
                <a:ea typeface="Poppins"/>
                <a:cs typeface="Poppins"/>
                <a:sym typeface="Poppins"/>
              </a:rPr>
              <a:t>                'Nationalist Congress Party Sharadchandra Pawar - NCPSP',</a:t>
            </a:r>
          </a:p>
          <a:p>
            <a:pPr algn="l">
              <a:lnSpc>
                <a:spcPts val="2232"/>
              </a:lnSpc>
            </a:pPr>
            <a:r>
              <a:rPr lang="en-US" sz="1594">
                <a:solidFill>
                  <a:srgbClr val="FFFFFF"/>
                </a:solidFill>
                <a:latin typeface="Poppins"/>
                <a:ea typeface="Poppins"/>
                <a:cs typeface="Poppins"/>
                <a:sym typeface="Poppins"/>
              </a:rPr>
              <a:t>                'Rashtriya Janata Dal - RJD',</a:t>
            </a:r>
          </a:p>
          <a:p>
            <a:pPr algn="l">
              <a:lnSpc>
                <a:spcPts val="2232"/>
              </a:lnSpc>
            </a:pPr>
            <a:r>
              <a:rPr lang="en-US" sz="1594">
                <a:solidFill>
                  <a:srgbClr val="FFFFFF"/>
                </a:solidFill>
                <a:latin typeface="Poppins"/>
                <a:ea typeface="Poppins"/>
                <a:cs typeface="Poppins"/>
                <a:sym typeface="Poppins"/>
              </a:rPr>
              <a:t>                'Rashtriya Loktantrik Party - RLTP',</a:t>
            </a:r>
          </a:p>
          <a:p>
            <a:pPr algn="l">
              <a:lnSpc>
                <a:spcPts val="2232"/>
              </a:lnSpc>
            </a:pPr>
            <a:r>
              <a:rPr lang="en-US" sz="1594">
                <a:solidFill>
                  <a:srgbClr val="FFFFFF"/>
                </a:solidFill>
                <a:latin typeface="Poppins"/>
                <a:ea typeface="Poppins"/>
                <a:cs typeface="Poppins"/>
                <a:sym typeface="Poppins"/>
              </a:rPr>
              <a:t>                'Revolutionary Socialist Party - RSP',</a:t>
            </a:r>
          </a:p>
          <a:p>
            <a:pPr algn="l">
              <a:lnSpc>
                <a:spcPts val="2232"/>
              </a:lnSpc>
            </a:pPr>
            <a:r>
              <a:rPr lang="en-US" sz="1594">
                <a:solidFill>
                  <a:srgbClr val="FFFFFF"/>
                </a:solidFill>
                <a:latin typeface="Poppins"/>
                <a:ea typeface="Poppins"/>
                <a:cs typeface="Poppins"/>
                <a:sym typeface="Poppins"/>
              </a:rPr>
              <a:t>                'Samajwadi Party - SP',</a:t>
            </a:r>
          </a:p>
          <a:p>
            <a:pPr algn="l">
              <a:lnSpc>
                <a:spcPts val="2232"/>
              </a:lnSpc>
            </a:pPr>
            <a:r>
              <a:rPr lang="en-US" sz="1594">
                <a:solidFill>
                  <a:srgbClr val="FFFFFF"/>
                </a:solidFill>
                <a:latin typeface="Poppins"/>
                <a:ea typeface="Poppins"/>
                <a:cs typeface="Poppins"/>
                <a:sym typeface="Poppins"/>
              </a:rPr>
              <a:t>                'Shiv Sena (Uddhav Balasaheb Thackrey) - SHSUBT',</a:t>
            </a:r>
          </a:p>
          <a:p>
            <a:pPr algn="l">
              <a:lnSpc>
                <a:spcPts val="2232"/>
              </a:lnSpc>
            </a:pPr>
            <a:r>
              <a:rPr lang="en-US" sz="1594">
                <a:solidFill>
                  <a:srgbClr val="FFFFFF"/>
                </a:solidFill>
                <a:latin typeface="Poppins"/>
                <a:ea typeface="Poppins"/>
                <a:cs typeface="Poppins"/>
                <a:sym typeface="Poppins"/>
              </a:rPr>
              <a:t>                'Viduthalai Chiruthaigal Katchi - VCK'</a:t>
            </a:r>
          </a:p>
          <a:p>
            <a:pPr algn="l">
              <a:lnSpc>
                <a:spcPts val="2232"/>
              </a:lnSpc>
            </a:pPr>
            <a:r>
              <a:rPr lang="en-US" sz="1594">
                <a:solidFill>
                  <a:srgbClr val="FFFFFF"/>
                </a:solidFill>
                <a:latin typeface="Poppins"/>
                <a:ea typeface="Poppins"/>
                <a:cs typeface="Poppins"/>
                <a:sym typeface="Poppins"/>
              </a:rPr>
              <a:t>    )</a:t>
            </a:r>
          </a:p>
          <a:p>
            <a:pPr algn="l">
              <a:lnSpc>
                <a:spcPts val="2232"/>
              </a:lnSpc>
            </a:pPr>
            <a:r>
              <a:rPr lang="en-US" sz="1594">
                <a:solidFill>
                  <a:srgbClr val="FFFFFF"/>
                </a:solidFill>
                <a:latin typeface="Poppins"/>
                <a:ea typeface="Poppins"/>
                <a:cs typeface="Poppins"/>
                <a:sym typeface="Poppins"/>
              </a:rPr>
              <a:t>ORDER BY Seats_Won DESC</a:t>
            </a:r>
          </a:p>
          <a:p>
            <a:pPr algn="l">
              <a:lnSpc>
                <a:spcPts val="2232"/>
              </a:lnSpc>
            </a:pPr>
          </a:p>
          <a:p>
            <a:pPr algn="l">
              <a:lnSpc>
                <a:spcPts val="2232"/>
              </a:lnSpc>
            </a:pPr>
          </a:p>
          <a:p>
            <a:pPr algn="l">
              <a:lnSpc>
                <a:spcPts val="2232"/>
              </a:lnSpc>
            </a:pPr>
          </a:p>
          <a:p>
            <a:pPr algn="l">
              <a:lnSpc>
                <a:spcPts val="2232"/>
              </a:lnSpc>
            </a:pPr>
            <a:r>
              <a:rPr lang="en-US" sz="1594">
                <a:solidFill>
                  <a:srgbClr val="FFFFFF"/>
                </a:solidFill>
                <a:latin typeface="Poppins"/>
                <a:ea typeface="Poppins"/>
                <a:cs typeface="Poppins"/>
                <a:sym typeface="Poppins"/>
              </a:rPr>
              <a:t>        '</a:t>
            </a:r>
          </a:p>
          <a:p>
            <a:pPr algn="l">
              <a:lnSpc>
                <a:spcPts val="2232"/>
              </a:lnSpc>
            </a:pPr>
            <a:r>
              <a:rPr lang="en-US" sz="1594">
                <a:solidFill>
                  <a:srgbClr val="FFFFFF"/>
                </a:solidFill>
                <a:latin typeface="Poppins"/>
                <a:ea typeface="Poppins"/>
                <a:cs typeface="Poppins"/>
                <a:sym typeface="Poppins"/>
              </a:rPr>
              <a:t>    </a:t>
            </a:r>
          </a:p>
          <a:p>
            <a:pPr algn="l">
              <a:lnSpc>
                <a:spcPts val="2232"/>
              </a:lnSpc>
            </a:pPr>
          </a:p>
          <a:p>
            <a:pPr algn="l">
              <a:lnSpc>
                <a:spcPts val="2232"/>
              </a:lnSpc>
            </a:pPr>
          </a:p>
          <a:p>
            <a:pPr algn="l">
              <a:lnSpc>
                <a:spcPts val="2232"/>
              </a:lnSpc>
              <a:spcBef>
                <a:spcPct val="0"/>
              </a:spcBef>
            </a:pPr>
          </a:p>
        </p:txBody>
      </p:sp>
      <p:sp>
        <p:nvSpPr>
          <p:cNvPr name="Freeform 8" id="8"/>
          <p:cNvSpPr/>
          <p:nvPr/>
        </p:nvSpPr>
        <p:spPr>
          <a:xfrm flipH="false" flipV="false" rot="0">
            <a:off x="15127806" y="189030"/>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4"/>
            <a:stretch>
              <a:fillRect l="0" t="0" r="0" b="0"/>
            </a:stretch>
          </a:blipFill>
        </p:spPr>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6" id="6"/>
          <p:cNvSpPr txBox="true"/>
          <p:nvPr/>
        </p:nvSpPr>
        <p:spPr>
          <a:xfrm rot="0">
            <a:off x="118345" y="101623"/>
            <a:ext cx="17020917" cy="2127669"/>
          </a:xfrm>
          <a:prstGeom prst="rect">
            <a:avLst/>
          </a:prstGeom>
        </p:spPr>
        <p:txBody>
          <a:bodyPr anchor="t" rtlCol="false" tIns="0" lIns="0" bIns="0" rIns="0">
            <a:spAutoFit/>
          </a:bodyPr>
          <a:lstStyle/>
          <a:p>
            <a:pPr algn="l">
              <a:lnSpc>
                <a:spcPts val="5576"/>
              </a:lnSpc>
            </a:pPr>
            <a:r>
              <a:rPr lang="en-US" sz="3983" b="true">
                <a:solidFill>
                  <a:srgbClr val="65FFE8"/>
                </a:solidFill>
                <a:latin typeface="Poppins Bold"/>
                <a:ea typeface="Poppins Bold"/>
                <a:cs typeface="Poppins Bold"/>
                <a:sym typeface="Poppins Bold"/>
              </a:rPr>
              <a:t>7.Add new column field in table partywise_results to get the Party Allianz as NDA, I.N.D.I.A and OTHER</a:t>
            </a:r>
          </a:p>
          <a:p>
            <a:pPr algn="l">
              <a:lnSpc>
                <a:spcPts val="5576"/>
              </a:lnSpc>
              <a:spcBef>
                <a:spcPct val="0"/>
              </a:spcBef>
            </a:pPr>
          </a:p>
        </p:txBody>
      </p:sp>
      <p:sp>
        <p:nvSpPr>
          <p:cNvPr name="TextBox 7" id="7"/>
          <p:cNvSpPr txBox="true"/>
          <p:nvPr/>
        </p:nvSpPr>
        <p:spPr>
          <a:xfrm rot="0">
            <a:off x="118345" y="1826761"/>
            <a:ext cx="8878336" cy="10579553"/>
          </a:xfrm>
          <a:prstGeom prst="rect">
            <a:avLst/>
          </a:prstGeom>
        </p:spPr>
        <p:txBody>
          <a:bodyPr anchor="t" rtlCol="false" tIns="0" lIns="0" bIns="0" rIns="0">
            <a:spAutoFit/>
          </a:bodyPr>
          <a:lstStyle/>
          <a:p>
            <a:pPr algn="l">
              <a:lnSpc>
                <a:spcPts val="2232"/>
              </a:lnSpc>
            </a:pPr>
            <a:r>
              <a:rPr lang="en-US" sz="1594">
                <a:solidFill>
                  <a:srgbClr val="FFFFFF"/>
                </a:solidFill>
                <a:latin typeface="Poppins"/>
                <a:ea typeface="Poppins"/>
                <a:cs typeface="Poppins"/>
                <a:sym typeface="Poppins"/>
              </a:rPr>
              <a:t>ALTER TABLE partywise_results</a:t>
            </a:r>
          </a:p>
          <a:p>
            <a:pPr algn="l">
              <a:lnSpc>
                <a:spcPts val="2232"/>
              </a:lnSpc>
            </a:pPr>
            <a:r>
              <a:rPr lang="en-US" sz="1594">
                <a:solidFill>
                  <a:srgbClr val="FFFFFF"/>
                </a:solidFill>
                <a:latin typeface="Poppins"/>
                <a:ea typeface="Poppins"/>
                <a:cs typeface="Poppins"/>
                <a:sym typeface="Poppins"/>
              </a:rPr>
              <a:t>ADD party_alliance VARCHAR(50);</a:t>
            </a:r>
          </a:p>
          <a:p>
            <a:pPr algn="l">
              <a:lnSpc>
                <a:spcPts val="2232"/>
              </a:lnSpc>
            </a:pPr>
          </a:p>
          <a:p>
            <a:pPr algn="l">
              <a:lnSpc>
                <a:spcPts val="2232"/>
              </a:lnSpc>
            </a:pPr>
            <a:r>
              <a:rPr lang="en-US" sz="1594" b="true">
                <a:solidFill>
                  <a:srgbClr val="FFFFFF"/>
                </a:solidFill>
                <a:latin typeface="Poppins Bold"/>
                <a:ea typeface="Poppins Bold"/>
                <a:cs typeface="Poppins Bold"/>
                <a:sym typeface="Poppins Bold"/>
              </a:rPr>
              <a:t>I.N.D.I.A Allianz</a:t>
            </a:r>
          </a:p>
          <a:p>
            <a:pPr algn="l">
              <a:lnSpc>
                <a:spcPts val="2232"/>
              </a:lnSpc>
            </a:pPr>
          </a:p>
          <a:p>
            <a:pPr algn="l">
              <a:lnSpc>
                <a:spcPts val="2232"/>
              </a:lnSpc>
            </a:pPr>
            <a:r>
              <a:rPr lang="en-US" sz="1594">
                <a:solidFill>
                  <a:srgbClr val="FFFFFF"/>
                </a:solidFill>
                <a:latin typeface="Poppins"/>
                <a:ea typeface="Poppins"/>
                <a:cs typeface="Poppins"/>
                <a:sym typeface="Poppins"/>
              </a:rPr>
              <a:t>UPDATE partywise_results</a:t>
            </a:r>
          </a:p>
          <a:p>
            <a:pPr algn="l">
              <a:lnSpc>
                <a:spcPts val="2232"/>
              </a:lnSpc>
            </a:pPr>
            <a:r>
              <a:rPr lang="en-US" sz="1594">
                <a:solidFill>
                  <a:srgbClr val="FFFFFF"/>
                </a:solidFill>
                <a:latin typeface="Poppins"/>
                <a:ea typeface="Poppins"/>
                <a:cs typeface="Poppins"/>
                <a:sym typeface="Poppins"/>
              </a:rPr>
              <a:t>SET party_alliance = 'I.N.D.I.A'</a:t>
            </a:r>
          </a:p>
          <a:p>
            <a:pPr algn="l">
              <a:lnSpc>
                <a:spcPts val="2232"/>
              </a:lnSpc>
            </a:pPr>
            <a:r>
              <a:rPr lang="en-US" sz="1594">
                <a:solidFill>
                  <a:srgbClr val="FFFFFF"/>
                </a:solidFill>
                <a:latin typeface="Poppins"/>
                <a:ea typeface="Poppins"/>
                <a:cs typeface="Poppins"/>
                <a:sym typeface="Poppins"/>
              </a:rPr>
              <a:t>WHERE party IN (</a:t>
            </a:r>
          </a:p>
          <a:p>
            <a:pPr algn="l">
              <a:lnSpc>
                <a:spcPts val="2232"/>
              </a:lnSpc>
            </a:pPr>
            <a:r>
              <a:rPr lang="en-US" sz="1594">
                <a:solidFill>
                  <a:srgbClr val="FFFFFF"/>
                </a:solidFill>
                <a:latin typeface="Poppins"/>
                <a:ea typeface="Poppins"/>
                <a:cs typeface="Poppins"/>
                <a:sym typeface="Poppins"/>
              </a:rPr>
              <a:t>    'Indian National Congress - INC',</a:t>
            </a:r>
          </a:p>
          <a:p>
            <a:pPr algn="l">
              <a:lnSpc>
                <a:spcPts val="2232"/>
              </a:lnSpc>
            </a:pPr>
            <a:r>
              <a:rPr lang="en-US" sz="1594">
                <a:solidFill>
                  <a:srgbClr val="FFFFFF"/>
                </a:solidFill>
                <a:latin typeface="Poppins"/>
                <a:ea typeface="Poppins"/>
                <a:cs typeface="Poppins"/>
                <a:sym typeface="Poppins"/>
              </a:rPr>
              <a:t>    'Aam Aadmi Party - AAAP',</a:t>
            </a:r>
          </a:p>
          <a:p>
            <a:pPr algn="l">
              <a:lnSpc>
                <a:spcPts val="2232"/>
              </a:lnSpc>
            </a:pPr>
            <a:r>
              <a:rPr lang="en-US" sz="1594">
                <a:solidFill>
                  <a:srgbClr val="FFFFFF"/>
                </a:solidFill>
                <a:latin typeface="Poppins"/>
                <a:ea typeface="Poppins"/>
                <a:cs typeface="Poppins"/>
                <a:sym typeface="Poppins"/>
              </a:rPr>
              <a:t>    'All India Trinamool Congress - AITC',</a:t>
            </a:r>
          </a:p>
          <a:p>
            <a:pPr algn="l">
              <a:lnSpc>
                <a:spcPts val="2232"/>
              </a:lnSpc>
            </a:pPr>
            <a:r>
              <a:rPr lang="en-US" sz="1594">
                <a:solidFill>
                  <a:srgbClr val="FFFFFF"/>
                </a:solidFill>
                <a:latin typeface="Poppins"/>
                <a:ea typeface="Poppins"/>
                <a:cs typeface="Poppins"/>
                <a:sym typeface="Poppins"/>
              </a:rPr>
              <a:t>    'Bharat Adivasi Party - BHRTADVSIP',</a:t>
            </a:r>
          </a:p>
          <a:p>
            <a:pPr algn="l">
              <a:lnSpc>
                <a:spcPts val="2232"/>
              </a:lnSpc>
            </a:pPr>
            <a:r>
              <a:rPr lang="en-US" sz="1594">
                <a:solidFill>
                  <a:srgbClr val="FFFFFF"/>
                </a:solidFill>
                <a:latin typeface="Poppins"/>
                <a:ea typeface="Poppins"/>
                <a:cs typeface="Poppins"/>
                <a:sym typeface="Poppins"/>
              </a:rPr>
              <a:t>    'Communist Party of India (Marxist) - CPI(M)',</a:t>
            </a:r>
          </a:p>
          <a:p>
            <a:pPr algn="l">
              <a:lnSpc>
                <a:spcPts val="2232"/>
              </a:lnSpc>
            </a:pPr>
            <a:r>
              <a:rPr lang="en-US" sz="1594">
                <a:solidFill>
                  <a:srgbClr val="FFFFFF"/>
                </a:solidFill>
                <a:latin typeface="Poppins"/>
                <a:ea typeface="Poppins"/>
                <a:cs typeface="Poppins"/>
                <a:sym typeface="Poppins"/>
              </a:rPr>
              <a:t>    'Communist Party of India (Marxist-Leninist) (Liberation) - CPI(ML)(L)',</a:t>
            </a:r>
          </a:p>
          <a:p>
            <a:pPr algn="l">
              <a:lnSpc>
                <a:spcPts val="2232"/>
              </a:lnSpc>
            </a:pPr>
            <a:r>
              <a:rPr lang="en-US" sz="1594">
                <a:solidFill>
                  <a:srgbClr val="FFFFFF"/>
                </a:solidFill>
                <a:latin typeface="Poppins"/>
                <a:ea typeface="Poppins"/>
                <a:cs typeface="Poppins"/>
                <a:sym typeface="Poppins"/>
              </a:rPr>
              <a:t>    'Communist Party of India - CPI',</a:t>
            </a:r>
          </a:p>
          <a:p>
            <a:pPr algn="l">
              <a:lnSpc>
                <a:spcPts val="2232"/>
              </a:lnSpc>
            </a:pPr>
            <a:r>
              <a:rPr lang="en-US" sz="1594">
                <a:solidFill>
                  <a:srgbClr val="FFFFFF"/>
                </a:solidFill>
                <a:latin typeface="Poppins"/>
                <a:ea typeface="Poppins"/>
                <a:cs typeface="Poppins"/>
                <a:sym typeface="Poppins"/>
              </a:rPr>
              <a:t>    'Dravida Munnetra Kazhagam - DMK', </a:t>
            </a:r>
          </a:p>
          <a:p>
            <a:pPr algn="l">
              <a:lnSpc>
                <a:spcPts val="2232"/>
              </a:lnSpc>
            </a:pPr>
            <a:r>
              <a:rPr lang="en-US" sz="1594">
                <a:solidFill>
                  <a:srgbClr val="FFFFFF"/>
                </a:solidFill>
                <a:latin typeface="Poppins"/>
                <a:ea typeface="Poppins"/>
                <a:cs typeface="Poppins"/>
                <a:sym typeface="Poppins"/>
              </a:rPr>
              <a:t>    'Indian Union Muslim League - IUML',</a:t>
            </a:r>
          </a:p>
          <a:p>
            <a:pPr algn="l">
              <a:lnSpc>
                <a:spcPts val="2232"/>
              </a:lnSpc>
            </a:pPr>
            <a:r>
              <a:rPr lang="en-US" sz="1594">
                <a:solidFill>
                  <a:srgbClr val="FFFFFF"/>
                </a:solidFill>
                <a:latin typeface="Poppins"/>
                <a:ea typeface="Poppins"/>
                <a:cs typeface="Poppins"/>
                <a:sym typeface="Poppins"/>
              </a:rPr>
              <a:t>    'Jammu &amp; Kashmir National Conference - JKN',</a:t>
            </a:r>
          </a:p>
          <a:p>
            <a:pPr algn="l">
              <a:lnSpc>
                <a:spcPts val="2232"/>
              </a:lnSpc>
            </a:pPr>
            <a:r>
              <a:rPr lang="en-US" sz="1594">
                <a:solidFill>
                  <a:srgbClr val="FFFFFF"/>
                </a:solidFill>
                <a:latin typeface="Poppins"/>
                <a:ea typeface="Poppins"/>
                <a:cs typeface="Poppins"/>
                <a:sym typeface="Poppins"/>
              </a:rPr>
              <a:t>    'Jharkhand Mukti Morcha - JMM',</a:t>
            </a:r>
          </a:p>
          <a:p>
            <a:pPr algn="l">
              <a:lnSpc>
                <a:spcPts val="2232"/>
              </a:lnSpc>
            </a:pPr>
            <a:r>
              <a:rPr lang="en-US" sz="1594">
                <a:solidFill>
                  <a:srgbClr val="FFFFFF"/>
                </a:solidFill>
                <a:latin typeface="Poppins"/>
                <a:ea typeface="Poppins"/>
                <a:cs typeface="Poppins"/>
                <a:sym typeface="Poppins"/>
              </a:rPr>
              <a:t>    'Kerala Congress - KEC',</a:t>
            </a:r>
          </a:p>
          <a:p>
            <a:pPr algn="l">
              <a:lnSpc>
                <a:spcPts val="2232"/>
              </a:lnSpc>
            </a:pPr>
            <a:r>
              <a:rPr lang="en-US" sz="1594">
                <a:solidFill>
                  <a:srgbClr val="FFFFFF"/>
                </a:solidFill>
                <a:latin typeface="Poppins"/>
                <a:ea typeface="Poppins"/>
                <a:cs typeface="Poppins"/>
                <a:sym typeface="Poppins"/>
              </a:rPr>
              <a:t>    'Marumalarchi Dravida Munnetra Kazhagam - MDMK',</a:t>
            </a:r>
          </a:p>
          <a:p>
            <a:pPr algn="l">
              <a:lnSpc>
                <a:spcPts val="2232"/>
              </a:lnSpc>
            </a:pPr>
            <a:r>
              <a:rPr lang="en-US" sz="1594">
                <a:solidFill>
                  <a:srgbClr val="FFFFFF"/>
                </a:solidFill>
                <a:latin typeface="Poppins"/>
                <a:ea typeface="Poppins"/>
                <a:cs typeface="Poppins"/>
                <a:sym typeface="Poppins"/>
              </a:rPr>
              <a:t>    'Nationalist Congress Party Sharadchandra Pawar - NCPSP',</a:t>
            </a:r>
          </a:p>
          <a:p>
            <a:pPr algn="l">
              <a:lnSpc>
                <a:spcPts val="2232"/>
              </a:lnSpc>
            </a:pPr>
            <a:r>
              <a:rPr lang="en-US" sz="1594">
                <a:solidFill>
                  <a:srgbClr val="FFFFFF"/>
                </a:solidFill>
                <a:latin typeface="Poppins"/>
                <a:ea typeface="Poppins"/>
                <a:cs typeface="Poppins"/>
                <a:sym typeface="Poppins"/>
              </a:rPr>
              <a:t>    'Rashtriya Janata Dal - RJD',</a:t>
            </a:r>
          </a:p>
          <a:p>
            <a:pPr algn="l">
              <a:lnSpc>
                <a:spcPts val="2232"/>
              </a:lnSpc>
            </a:pPr>
            <a:r>
              <a:rPr lang="en-US" sz="1594">
                <a:solidFill>
                  <a:srgbClr val="FFFFFF"/>
                </a:solidFill>
                <a:latin typeface="Poppins"/>
                <a:ea typeface="Poppins"/>
                <a:cs typeface="Poppins"/>
                <a:sym typeface="Poppins"/>
              </a:rPr>
              <a:t>    'Rashtriya Loktantrik Party - RLTP',</a:t>
            </a:r>
          </a:p>
          <a:p>
            <a:pPr algn="l">
              <a:lnSpc>
                <a:spcPts val="2232"/>
              </a:lnSpc>
            </a:pPr>
            <a:r>
              <a:rPr lang="en-US" sz="1594">
                <a:solidFill>
                  <a:srgbClr val="FFFFFF"/>
                </a:solidFill>
                <a:latin typeface="Poppins"/>
                <a:ea typeface="Poppins"/>
                <a:cs typeface="Poppins"/>
                <a:sym typeface="Poppins"/>
              </a:rPr>
              <a:t>    'Revolutionary Socialist Party - RSP',</a:t>
            </a:r>
          </a:p>
          <a:p>
            <a:pPr algn="l">
              <a:lnSpc>
                <a:spcPts val="2232"/>
              </a:lnSpc>
            </a:pPr>
            <a:r>
              <a:rPr lang="en-US" sz="1594">
                <a:solidFill>
                  <a:srgbClr val="FFFFFF"/>
                </a:solidFill>
                <a:latin typeface="Poppins"/>
                <a:ea typeface="Poppins"/>
                <a:cs typeface="Poppins"/>
                <a:sym typeface="Poppins"/>
              </a:rPr>
              <a:t>    'Samajwadi Party - SP',</a:t>
            </a:r>
          </a:p>
          <a:p>
            <a:pPr algn="l">
              <a:lnSpc>
                <a:spcPts val="2232"/>
              </a:lnSpc>
            </a:pPr>
            <a:r>
              <a:rPr lang="en-US" sz="1594">
                <a:solidFill>
                  <a:srgbClr val="FFFFFF"/>
                </a:solidFill>
                <a:latin typeface="Poppins"/>
                <a:ea typeface="Poppins"/>
                <a:cs typeface="Poppins"/>
                <a:sym typeface="Poppins"/>
              </a:rPr>
              <a:t>    'Shiv Sena (Uddhav Balasaheb Thackrey) - SHSUBT',</a:t>
            </a:r>
          </a:p>
          <a:p>
            <a:pPr algn="l">
              <a:lnSpc>
                <a:spcPts val="2232"/>
              </a:lnSpc>
            </a:pPr>
            <a:r>
              <a:rPr lang="en-US" sz="1594">
                <a:solidFill>
                  <a:srgbClr val="FFFFFF"/>
                </a:solidFill>
                <a:latin typeface="Poppins"/>
                <a:ea typeface="Poppins"/>
                <a:cs typeface="Poppins"/>
                <a:sym typeface="Poppins"/>
              </a:rPr>
              <a:t>    'Viduthalai Chiruthaigal Katchi - VCK'</a:t>
            </a:r>
          </a:p>
          <a:p>
            <a:pPr algn="l">
              <a:lnSpc>
                <a:spcPts val="2232"/>
              </a:lnSpc>
            </a:pPr>
            <a:r>
              <a:rPr lang="en-US" sz="1594">
                <a:solidFill>
                  <a:srgbClr val="FFFFFF"/>
                </a:solidFill>
                <a:latin typeface="Poppins"/>
                <a:ea typeface="Poppins"/>
                <a:cs typeface="Poppins"/>
                <a:sym typeface="Poppins"/>
              </a:rPr>
              <a:t>);</a:t>
            </a:r>
          </a:p>
          <a:p>
            <a:pPr algn="l">
              <a:lnSpc>
                <a:spcPts val="2232"/>
              </a:lnSpc>
            </a:pPr>
          </a:p>
          <a:p>
            <a:pPr algn="l">
              <a:lnSpc>
                <a:spcPts val="2232"/>
              </a:lnSpc>
            </a:pPr>
          </a:p>
          <a:p>
            <a:pPr algn="l">
              <a:lnSpc>
                <a:spcPts val="2232"/>
              </a:lnSpc>
            </a:pPr>
          </a:p>
          <a:p>
            <a:pPr algn="l">
              <a:lnSpc>
                <a:spcPts val="2232"/>
              </a:lnSpc>
            </a:pPr>
          </a:p>
          <a:p>
            <a:pPr algn="l">
              <a:lnSpc>
                <a:spcPts val="2232"/>
              </a:lnSpc>
            </a:pPr>
            <a:r>
              <a:rPr lang="en-US" sz="1594">
                <a:solidFill>
                  <a:srgbClr val="FFFFFF"/>
                </a:solidFill>
                <a:latin typeface="Poppins"/>
                <a:ea typeface="Poppins"/>
                <a:cs typeface="Poppins"/>
                <a:sym typeface="Poppins"/>
              </a:rPr>
              <a:t>        '</a:t>
            </a:r>
          </a:p>
          <a:p>
            <a:pPr algn="l">
              <a:lnSpc>
                <a:spcPts val="2232"/>
              </a:lnSpc>
            </a:pPr>
            <a:r>
              <a:rPr lang="en-US" sz="1594">
                <a:solidFill>
                  <a:srgbClr val="FFFFFF"/>
                </a:solidFill>
                <a:latin typeface="Poppins"/>
                <a:ea typeface="Poppins"/>
                <a:cs typeface="Poppins"/>
                <a:sym typeface="Poppins"/>
              </a:rPr>
              <a:t>    </a:t>
            </a:r>
          </a:p>
          <a:p>
            <a:pPr algn="l">
              <a:lnSpc>
                <a:spcPts val="2232"/>
              </a:lnSpc>
            </a:pPr>
          </a:p>
          <a:p>
            <a:pPr algn="l">
              <a:lnSpc>
                <a:spcPts val="2232"/>
              </a:lnSpc>
            </a:pPr>
          </a:p>
          <a:p>
            <a:pPr algn="l">
              <a:lnSpc>
                <a:spcPts val="2232"/>
              </a:lnSpc>
              <a:spcBef>
                <a:spcPct val="0"/>
              </a:spcBef>
            </a:pPr>
          </a:p>
        </p:txBody>
      </p:sp>
      <p:sp>
        <p:nvSpPr>
          <p:cNvPr name="TextBox 8" id="8"/>
          <p:cNvSpPr txBox="true"/>
          <p:nvPr/>
        </p:nvSpPr>
        <p:spPr>
          <a:xfrm rot="0">
            <a:off x="9459657" y="2606417"/>
            <a:ext cx="7799643" cy="6932895"/>
          </a:xfrm>
          <a:prstGeom prst="rect">
            <a:avLst/>
          </a:prstGeom>
        </p:spPr>
        <p:txBody>
          <a:bodyPr anchor="t" rtlCol="false" tIns="0" lIns="0" bIns="0" rIns="0">
            <a:spAutoFit/>
          </a:bodyPr>
          <a:lstStyle/>
          <a:p>
            <a:pPr algn="l">
              <a:lnSpc>
                <a:spcPts val="2171"/>
              </a:lnSpc>
              <a:spcBef>
                <a:spcPct val="0"/>
              </a:spcBef>
            </a:pPr>
            <a:r>
              <a:rPr lang="en-US" b="true" sz="1551">
                <a:solidFill>
                  <a:srgbClr val="FFFFFF"/>
                </a:solidFill>
                <a:latin typeface="Poppins Bold"/>
                <a:ea typeface="Poppins Bold"/>
                <a:cs typeface="Poppins Bold"/>
                <a:sym typeface="Poppins Bold"/>
              </a:rPr>
              <a:t>NDA Allianz</a:t>
            </a:r>
          </a:p>
          <a:p>
            <a:pPr algn="l">
              <a:lnSpc>
                <a:spcPts val="2171"/>
              </a:lnSpc>
              <a:spcBef>
                <a:spcPct val="0"/>
              </a:spcBef>
            </a:pPr>
          </a:p>
          <a:p>
            <a:pPr algn="l">
              <a:lnSpc>
                <a:spcPts val="2171"/>
              </a:lnSpc>
              <a:spcBef>
                <a:spcPct val="0"/>
              </a:spcBef>
            </a:pPr>
            <a:r>
              <a:rPr lang="en-US" sz="1551">
                <a:solidFill>
                  <a:srgbClr val="FFFFFF"/>
                </a:solidFill>
                <a:latin typeface="Poppins"/>
                <a:ea typeface="Poppins"/>
                <a:cs typeface="Poppins"/>
                <a:sym typeface="Poppins"/>
              </a:rPr>
              <a:t>UPDATE partywise_results</a:t>
            </a:r>
          </a:p>
          <a:p>
            <a:pPr algn="l">
              <a:lnSpc>
                <a:spcPts val="2171"/>
              </a:lnSpc>
              <a:spcBef>
                <a:spcPct val="0"/>
              </a:spcBef>
            </a:pPr>
            <a:r>
              <a:rPr lang="en-US" sz="1551">
                <a:solidFill>
                  <a:srgbClr val="FFFFFF"/>
                </a:solidFill>
                <a:latin typeface="Poppins"/>
                <a:ea typeface="Poppins"/>
                <a:cs typeface="Poppins"/>
                <a:sym typeface="Poppins"/>
              </a:rPr>
              <a:t>SET party_alliance = 'NDA'</a:t>
            </a:r>
          </a:p>
          <a:p>
            <a:pPr algn="l">
              <a:lnSpc>
                <a:spcPts val="2171"/>
              </a:lnSpc>
              <a:spcBef>
                <a:spcPct val="0"/>
              </a:spcBef>
            </a:pPr>
            <a:r>
              <a:rPr lang="en-US" sz="1551">
                <a:solidFill>
                  <a:srgbClr val="FFFFFF"/>
                </a:solidFill>
                <a:latin typeface="Poppins"/>
                <a:ea typeface="Poppins"/>
                <a:cs typeface="Poppins"/>
                <a:sym typeface="Poppins"/>
              </a:rPr>
              <a:t>WHERE party IN (</a:t>
            </a:r>
          </a:p>
          <a:p>
            <a:pPr algn="l">
              <a:lnSpc>
                <a:spcPts val="2171"/>
              </a:lnSpc>
              <a:spcBef>
                <a:spcPct val="0"/>
              </a:spcBef>
            </a:pPr>
            <a:r>
              <a:rPr lang="en-US" sz="1551">
                <a:solidFill>
                  <a:srgbClr val="FFFFFF"/>
                </a:solidFill>
                <a:latin typeface="Poppins"/>
                <a:ea typeface="Poppins"/>
                <a:cs typeface="Poppins"/>
                <a:sym typeface="Poppins"/>
              </a:rPr>
              <a:t> 'Bharatiya Janata Party - BJP',</a:t>
            </a:r>
          </a:p>
          <a:p>
            <a:pPr algn="l">
              <a:lnSpc>
                <a:spcPts val="2171"/>
              </a:lnSpc>
              <a:spcBef>
                <a:spcPct val="0"/>
              </a:spcBef>
            </a:pPr>
            <a:r>
              <a:rPr lang="en-US" sz="1551">
                <a:solidFill>
                  <a:srgbClr val="FFFFFF"/>
                </a:solidFill>
                <a:latin typeface="Poppins"/>
                <a:ea typeface="Poppins"/>
                <a:cs typeface="Poppins"/>
                <a:sym typeface="Poppins"/>
              </a:rPr>
              <a:t> 'Telugu Desam - TDP',</a:t>
            </a:r>
          </a:p>
          <a:p>
            <a:pPr algn="l">
              <a:lnSpc>
                <a:spcPts val="2171"/>
              </a:lnSpc>
              <a:spcBef>
                <a:spcPct val="0"/>
              </a:spcBef>
            </a:pPr>
            <a:r>
              <a:rPr lang="en-US" sz="1551">
                <a:solidFill>
                  <a:srgbClr val="FFFFFF"/>
                </a:solidFill>
                <a:latin typeface="Poppins"/>
                <a:ea typeface="Poppins"/>
                <a:cs typeface="Poppins"/>
                <a:sym typeface="Poppins"/>
              </a:rPr>
              <a:t> 'Janata Dal (United) - JD(U)',</a:t>
            </a:r>
          </a:p>
          <a:p>
            <a:pPr algn="l">
              <a:lnSpc>
                <a:spcPts val="2171"/>
              </a:lnSpc>
              <a:spcBef>
                <a:spcPct val="0"/>
              </a:spcBef>
            </a:pPr>
            <a:r>
              <a:rPr lang="en-US" sz="1551">
                <a:solidFill>
                  <a:srgbClr val="FFFFFF"/>
                </a:solidFill>
                <a:latin typeface="Poppins"/>
                <a:ea typeface="Poppins"/>
                <a:cs typeface="Poppins"/>
                <a:sym typeface="Poppins"/>
              </a:rPr>
              <a:t> 'Shiv Sena - SHS',</a:t>
            </a:r>
          </a:p>
          <a:p>
            <a:pPr algn="l">
              <a:lnSpc>
                <a:spcPts val="2171"/>
              </a:lnSpc>
              <a:spcBef>
                <a:spcPct val="0"/>
              </a:spcBef>
            </a:pPr>
            <a:r>
              <a:rPr lang="en-US" sz="1551">
                <a:solidFill>
                  <a:srgbClr val="FFFFFF"/>
                </a:solidFill>
                <a:latin typeface="Poppins"/>
                <a:ea typeface="Poppins"/>
                <a:cs typeface="Poppins"/>
                <a:sym typeface="Poppins"/>
              </a:rPr>
              <a:t> 'AJSU Party - AJSUP',</a:t>
            </a:r>
          </a:p>
          <a:p>
            <a:pPr algn="l">
              <a:lnSpc>
                <a:spcPts val="2171"/>
              </a:lnSpc>
              <a:spcBef>
                <a:spcPct val="0"/>
              </a:spcBef>
            </a:pPr>
            <a:r>
              <a:rPr lang="en-US" sz="1551">
                <a:solidFill>
                  <a:srgbClr val="FFFFFF"/>
                </a:solidFill>
                <a:latin typeface="Poppins"/>
                <a:ea typeface="Poppins"/>
                <a:cs typeface="Poppins"/>
                <a:sym typeface="Poppins"/>
              </a:rPr>
              <a:t> 'Apna Dal (Soneylal) - ADAL',</a:t>
            </a:r>
          </a:p>
          <a:p>
            <a:pPr algn="l">
              <a:lnSpc>
                <a:spcPts val="2171"/>
              </a:lnSpc>
              <a:spcBef>
                <a:spcPct val="0"/>
              </a:spcBef>
            </a:pPr>
            <a:r>
              <a:rPr lang="en-US" sz="1551">
                <a:solidFill>
                  <a:srgbClr val="FFFFFF"/>
                </a:solidFill>
                <a:latin typeface="Poppins"/>
                <a:ea typeface="Poppins"/>
                <a:cs typeface="Poppins"/>
                <a:sym typeface="Poppins"/>
              </a:rPr>
              <a:t> 'Asom Gana Parishad - AGP',</a:t>
            </a:r>
          </a:p>
          <a:p>
            <a:pPr algn="l">
              <a:lnSpc>
                <a:spcPts val="2171"/>
              </a:lnSpc>
              <a:spcBef>
                <a:spcPct val="0"/>
              </a:spcBef>
            </a:pPr>
            <a:r>
              <a:rPr lang="en-US" sz="1551">
                <a:solidFill>
                  <a:srgbClr val="FFFFFF"/>
                </a:solidFill>
                <a:latin typeface="Poppins"/>
                <a:ea typeface="Poppins"/>
                <a:cs typeface="Poppins"/>
                <a:sym typeface="Poppins"/>
              </a:rPr>
              <a:t> 'Hindustani Awam Morcha (Secular) - HAMS',</a:t>
            </a:r>
          </a:p>
          <a:p>
            <a:pPr algn="l">
              <a:lnSpc>
                <a:spcPts val="2171"/>
              </a:lnSpc>
              <a:spcBef>
                <a:spcPct val="0"/>
              </a:spcBef>
            </a:pPr>
            <a:r>
              <a:rPr lang="en-US" sz="1551">
                <a:solidFill>
                  <a:srgbClr val="FFFFFF"/>
                </a:solidFill>
                <a:latin typeface="Poppins"/>
                <a:ea typeface="Poppins"/>
                <a:cs typeface="Poppins"/>
                <a:sym typeface="Poppins"/>
              </a:rPr>
              <a:t> 'Janasena Party - JnP',</a:t>
            </a:r>
          </a:p>
          <a:p>
            <a:pPr algn="l">
              <a:lnSpc>
                <a:spcPts val="2171"/>
              </a:lnSpc>
              <a:spcBef>
                <a:spcPct val="0"/>
              </a:spcBef>
            </a:pPr>
            <a:r>
              <a:rPr lang="en-US" sz="1551">
                <a:solidFill>
                  <a:srgbClr val="FFFFFF"/>
                </a:solidFill>
                <a:latin typeface="Poppins"/>
                <a:ea typeface="Poppins"/>
                <a:cs typeface="Poppins"/>
                <a:sym typeface="Poppins"/>
              </a:rPr>
              <a:t> 'Janata Dal (Secular) - JD(S)',</a:t>
            </a:r>
          </a:p>
          <a:p>
            <a:pPr algn="l">
              <a:lnSpc>
                <a:spcPts val="2171"/>
              </a:lnSpc>
              <a:spcBef>
                <a:spcPct val="0"/>
              </a:spcBef>
            </a:pPr>
            <a:r>
              <a:rPr lang="en-US" sz="1551">
                <a:solidFill>
                  <a:srgbClr val="FFFFFF"/>
                </a:solidFill>
                <a:latin typeface="Poppins"/>
                <a:ea typeface="Poppins"/>
                <a:cs typeface="Poppins"/>
                <a:sym typeface="Poppins"/>
              </a:rPr>
              <a:t> 'Lok Janshakti Party(Ram Vilas) - LJPRV',</a:t>
            </a:r>
          </a:p>
          <a:p>
            <a:pPr algn="l">
              <a:lnSpc>
                <a:spcPts val="2171"/>
              </a:lnSpc>
              <a:spcBef>
                <a:spcPct val="0"/>
              </a:spcBef>
            </a:pPr>
            <a:r>
              <a:rPr lang="en-US" sz="1551">
                <a:solidFill>
                  <a:srgbClr val="FFFFFF"/>
                </a:solidFill>
                <a:latin typeface="Poppins"/>
                <a:ea typeface="Poppins"/>
                <a:cs typeface="Poppins"/>
                <a:sym typeface="Poppins"/>
              </a:rPr>
              <a:t> 'Nationalist Congress Party - NCP',</a:t>
            </a:r>
          </a:p>
          <a:p>
            <a:pPr algn="l">
              <a:lnSpc>
                <a:spcPts val="2171"/>
              </a:lnSpc>
              <a:spcBef>
                <a:spcPct val="0"/>
              </a:spcBef>
            </a:pPr>
            <a:r>
              <a:rPr lang="en-US" sz="1551">
                <a:solidFill>
                  <a:srgbClr val="FFFFFF"/>
                </a:solidFill>
                <a:latin typeface="Poppins"/>
                <a:ea typeface="Poppins"/>
                <a:cs typeface="Poppins"/>
                <a:sym typeface="Poppins"/>
              </a:rPr>
              <a:t> 'Rashtriya Lok Dal - RLD',</a:t>
            </a:r>
          </a:p>
          <a:p>
            <a:pPr algn="l">
              <a:lnSpc>
                <a:spcPts val="2171"/>
              </a:lnSpc>
              <a:spcBef>
                <a:spcPct val="0"/>
              </a:spcBef>
            </a:pPr>
            <a:r>
              <a:rPr lang="en-US" sz="1551">
                <a:solidFill>
                  <a:srgbClr val="FFFFFF"/>
                </a:solidFill>
                <a:latin typeface="Poppins"/>
                <a:ea typeface="Poppins"/>
                <a:cs typeface="Poppins"/>
                <a:sym typeface="Poppins"/>
              </a:rPr>
              <a:t> 'Sikkim Krantikari Morcha - SKM'</a:t>
            </a:r>
          </a:p>
          <a:p>
            <a:pPr algn="l">
              <a:lnSpc>
                <a:spcPts val="2171"/>
              </a:lnSpc>
              <a:spcBef>
                <a:spcPct val="0"/>
              </a:spcBef>
            </a:pPr>
            <a:r>
              <a:rPr lang="en-US" sz="1551">
                <a:solidFill>
                  <a:srgbClr val="FFFFFF"/>
                </a:solidFill>
                <a:latin typeface="Poppins"/>
                <a:ea typeface="Poppins"/>
                <a:cs typeface="Poppins"/>
                <a:sym typeface="Poppins"/>
              </a:rPr>
              <a:t>);</a:t>
            </a:r>
          </a:p>
          <a:p>
            <a:pPr algn="l">
              <a:lnSpc>
                <a:spcPts val="2171"/>
              </a:lnSpc>
              <a:spcBef>
                <a:spcPct val="0"/>
              </a:spcBef>
            </a:pPr>
          </a:p>
          <a:p>
            <a:pPr algn="l">
              <a:lnSpc>
                <a:spcPts val="2171"/>
              </a:lnSpc>
              <a:spcBef>
                <a:spcPct val="0"/>
              </a:spcBef>
            </a:pPr>
            <a:r>
              <a:rPr lang="en-US" b="true" sz="1551">
                <a:solidFill>
                  <a:srgbClr val="FFFFFF"/>
                </a:solidFill>
                <a:latin typeface="Poppins Bold"/>
                <a:ea typeface="Poppins Bold"/>
                <a:cs typeface="Poppins Bold"/>
                <a:sym typeface="Poppins Bold"/>
              </a:rPr>
              <a:t>OTHER</a:t>
            </a:r>
          </a:p>
          <a:p>
            <a:pPr algn="l">
              <a:lnSpc>
                <a:spcPts val="2171"/>
              </a:lnSpc>
              <a:spcBef>
                <a:spcPct val="0"/>
              </a:spcBef>
            </a:pPr>
          </a:p>
          <a:p>
            <a:pPr algn="l">
              <a:lnSpc>
                <a:spcPts val="2171"/>
              </a:lnSpc>
              <a:spcBef>
                <a:spcPct val="0"/>
              </a:spcBef>
            </a:pPr>
            <a:r>
              <a:rPr lang="en-US" sz="1551">
                <a:solidFill>
                  <a:srgbClr val="FFFFFF"/>
                </a:solidFill>
                <a:latin typeface="Poppins"/>
                <a:ea typeface="Poppins"/>
                <a:cs typeface="Poppins"/>
                <a:sym typeface="Poppins"/>
              </a:rPr>
              <a:t>UPDATE partywise_results</a:t>
            </a:r>
          </a:p>
          <a:p>
            <a:pPr algn="l">
              <a:lnSpc>
                <a:spcPts val="2171"/>
              </a:lnSpc>
              <a:spcBef>
                <a:spcPct val="0"/>
              </a:spcBef>
            </a:pPr>
            <a:r>
              <a:rPr lang="en-US" sz="1551">
                <a:solidFill>
                  <a:srgbClr val="FFFFFF"/>
                </a:solidFill>
                <a:latin typeface="Poppins"/>
                <a:ea typeface="Poppins"/>
                <a:cs typeface="Poppins"/>
                <a:sym typeface="Poppins"/>
              </a:rPr>
              <a:t>SET party_alliance = 'OTHER'</a:t>
            </a:r>
          </a:p>
          <a:p>
            <a:pPr algn="l">
              <a:lnSpc>
                <a:spcPts val="2171"/>
              </a:lnSpc>
              <a:spcBef>
                <a:spcPct val="0"/>
              </a:spcBef>
            </a:pPr>
            <a:r>
              <a:rPr lang="en-US" sz="1551">
                <a:solidFill>
                  <a:srgbClr val="FFFFFF"/>
                </a:solidFill>
                <a:latin typeface="Poppins"/>
                <a:ea typeface="Poppins"/>
                <a:cs typeface="Poppins"/>
                <a:sym typeface="Poppins"/>
              </a:rPr>
              <a:t>WHERE party_alliance IS NULL;</a:t>
            </a:r>
          </a:p>
        </p:txBody>
      </p:sp>
      <p:sp>
        <p:nvSpPr>
          <p:cNvPr name="Freeform 9" id="9"/>
          <p:cNvSpPr/>
          <p:nvPr/>
        </p:nvSpPr>
        <p:spPr>
          <a:xfrm flipH="false" flipV="false" rot="0">
            <a:off x="15327320" y="622311"/>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5"/>
            <a:stretch>
              <a:fillRect l="0" t="0" r="0" b="0"/>
            </a:stretch>
          </a:blipFill>
        </p:spPr>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255575" y="572943"/>
            <a:ext cx="17776850" cy="2097498"/>
          </a:xfrm>
          <a:prstGeom prst="rect">
            <a:avLst/>
          </a:prstGeom>
        </p:spPr>
        <p:txBody>
          <a:bodyPr anchor="t" rtlCol="false" tIns="0" lIns="0" bIns="0" rIns="0">
            <a:spAutoFit/>
          </a:bodyPr>
          <a:lstStyle/>
          <a:p>
            <a:pPr algn="just">
              <a:lnSpc>
                <a:spcPts val="5513"/>
              </a:lnSpc>
            </a:pPr>
            <a:r>
              <a:rPr lang="en-US" sz="3938" b="true">
                <a:solidFill>
                  <a:srgbClr val="65FFE8"/>
                </a:solidFill>
                <a:latin typeface="Poppins Bold"/>
                <a:ea typeface="Poppins Bold"/>
                <a:cs typeface="Poppins Bold"/>
                <a:sym typeface="Poppins Bold"/>
              </a:rPr>
              <a:t>8.Which party alliance (NDA, I.N.D.I.A, or OTHER) won the most seats across all states?</a:t>
            </a:r>
          </a:p>
          <a:p>
            <a:pPr algn="just">
              <a:lnSpc>
                <a:spcPts val="5513"/>
              </a:lnSpc>
              <a:spcBef>
                <a:spcPct val="0"/>
              </a:spcBef>
            </a:pPr>
          </a:p>
        </p:txBody>
      </p:sp>
      <p:sp>
        <p:nvSpPr>
          <p:cNvPr name="TextBox 5" id="5"/>
          <p:cNvSpPr txBox="true"/>
          <p:nvPr/>
        </p:nvSpPr>
        <p:spPr>
          <a:xfrm rot="0">
            <a:off x="255575" y="2613291"/>
            <a:ext cx="15666127" cy="5493986"/>
          </a:xfrm>
          <a:prstGeom prst="rect">
            <a:avLst/>
          </a:prstGeom>
        </p:spPr>
        <p:txBody>
          <a:bodyPr anchor="t" rtlCol="false" tIns="0" lIns="0" bIns="0" rIns="0">
            <a:spAutoFit/>
          </a:bodyPr>
          <a:lstStyle/>
          <a:p>
            <a:pPr algn="l">
              <a:lnSpc>
                <a:spcPts val="2731"/>
              </a:lnSpc>
            </a:pPr>
            <a:r>
              <a:rPr lang="en-US" sz="1951">
                <a:solidFill>
                  <a:srgbClr val="FFFFFF"/>
                </a:solidFill>
                <a:latin typeface="Poppins"/>
                <a:ea typeface="Poppins"/>
                <a:cs typeface="Poppins"/>
                <a:sym typeface="Poppins"/>
              </a:rPr>
              <a:t>SELECT </a:t>
            </a:r>
          </a:p>
          <a:p>
            <a:pPr algn="l">
              <a:lnSpc>
                <a:spcPts val="2731"/>
              </a:lnSpc>
            </a:pPr>
            <a:r>
              <a:rPr lang="en-US" sz="1951">
                <a:solidFill>
                  <a:srgbClr val="FFFFFF"/>
                </a:solidFill>
                <a:latin typeface="Poppins"/>
                <a:ea typeface="Poppins"/>
                <a:cs typeface="Poppins"/>
                <a:sym typeface="Poppins"/>
              </a:rPr>
              <a:t>    p.party_alliance,</a:t>
            </a:r>
          </a:p>
          <a:p>
            <a:pPr algn="l">
              <a:lnSpc>
                <a:spcPts val="2731"/>
              </a:lnSpc>
            </a:pPr>
            <a:r>
              <a:rPr lang="en-US" sz="1951">
                <a:solidFill>
                  <a:srgbClr val="FFFFFF"/>
                </a:solidFill>
                <a:latin typeface="Poppins"/>
                <a:ea typeface="Poppins"/>
                <a:cs typeface="Poppins"/>
                <a:sym typeface="Poppins"/>
              </a:rPr>
              <a:t>    COUNT(cr.Constituency_ID) AS Seats_Won</a:t>
            </a:r>
          </a:p>
          <a:p>
            <a:pPr algn="l">
              <a:lnSpc>
                <a:spcPts val="2731"/>
              </a:lnSpc>
            </a:pPr>
            <a:r>
              <a:rPr lang="en-US" sz="1951">
                <a:solidFill>
                  <a:srgbClr val="FFFFFF"/>
                </a:solidFill>
                <a:latin typeface="Poppins"/>
                <a:ea typeface="Poppins"/>
                <a:cs typeface="Poppins"/>
                <a:sym typeface="Poppins"/>
              </a:rPr>
              <a:t>FROM </a:t>
            </a:r>
          </a:p>
          <a:p>
            <a:pPr algn="l">
              <a:lnSpc>
                <a:spcPts val="2731"/>
              </a:lnSpc>
            </a:pPr>
            <a:r>
              <a:rPr lang="en-US" sz="1951">
                <a:solidFill>
                  <a:srgbClr val="FFFFFF"/>
                </a:solidFill>
                <a:latin typeface="Poppins"/>
                <a:ea typeface="Poppins"/>
                <a:cs typeface="Poppins"/>
                <a:sym typeface="Poppins"/>
              </a:rPr>
              <a:t>    constituencywise_results cr</a:t>
            </a:r>
          </a:p>
          <a:p>
            <a:pPr algn="l">
              <a:lnSpc>
                <a:spcPts val="2731"/>
              </a:lnSpc>
            </a:pPr>
            <a:r>
              <a:rPr lang="en-US" sz="1951">
                <a:solidFill>
                  <a:srgbClr val="FFFFFF"/>
                </a:solidFill>
                <a:latin typeface="Poppins"/>
                <a:ea typeface="Poppins"/>
                <a:cs typeface="Poppins"/>
                <a:sym typeface="Poppins"/>
              </a:rPr>
              <a:t>JOIN </a:t>
            </a:r>
          </a:p>
          <a:p>
            <a:pPr algn="l">
              <a:lnSpc>
                <a:spcPts val="2731"/>
              </a:lnSpc>
            </a:pPr>
            <a:r>
              <a:rPr lang="en-US" sz="1951">
                <a:solidFill>
                  <a:srgbClr val="FFFFFF"/>
                </a:solidFill>
                <a:latin typeface="Poppins"/>
                <a:ea typeface="Poppins"/>
                <a:cs typeface="Poppins"/>
                <a:sym typeface="Poppins"/>
              </a:rPr>
              <a:t>    partywise_results p ON cr.Party_ID = p.Party_ID</a:t>
            </a:r>
          </a:p>
          <a:p>
            <a:pPr algn="l">
              <a:lnSpc>
                <a:spcPts val="2731"/>
              </a:lnSpc>
            </a:pPr>
            <a:r>
              <a:rPr lang="en-US" sz="1951">
                <a:solidFill>
                  <a:srgbClr val="FFFFFF"/>
                </a:solidFill>
                <a:latin typeface="Poppins"/>
                <a:ea typeface="Poppins"/>
                <a:cs typeface="Poppins"/>
                <a:sym typeface="Poppins"/>
              </a:rPr>
              <a:t>WHERE </a:t>
            </a:r>
          </a:p>
          <a:p>
            <a:pPr algn="l">
              <a:lnSpc>
                <a:spcPts val="2731"/>
              </a:lnSpc>
            </a:pPr>
            <a:r>
              <a:rPr lang="en-US" sz="1951">
                <a:solidFill>
                  <a:srgbClr val="FFFFFF"/>
                </a:solidFill>
                <a:latin typeface="Poppins"/>
                <a:ea typeface="Poppins"/>
                <a:cs typeface="Poppins"/>
                <a:sym typeface="Poppins"/>
              </a:rPr>
              <a:t>    p.party_alliance IN ('NDA', 'I.N.D.I.A', 'OTHER')</a:t>
            </a:r>
          </a:p>
          <a:p>
            <a:pPr algn="l">
              <a:lnSpc>
                <a:spcPts val="2731"/>
              </a:lnSpc>
            </a:pPr>
            <a:r>
              <a:rPr lang="en-US" sz="1951">
                <a:solidFill>
                  <a:srgbClr val="FFFFFF"/>
                </a:solidFill>
                <a:latin typeface="Poppins"/>
                <a:ea typeface="Poppins"/>
                <a:cs typeface="Poppins"/>
                <a:sym typeface="Poppins"/>
              </a:rPr>
              <a:t>GROUP BY </a:t>
            </a:r>
          </a:p>
          <a:p>
            <a:pPr algn="l">
              <a:lnSpc>
                <a:spcPts val="2731"/>
              </a:lnSpc>
            </a:pPr>
            <a:r>
              <a:rPr lang="en-US" sz="1951">
                <a:solidFill>
                  <a:srgbClr val="FFFFFF"/>
                </a:solidFill>
                <a:latin typeface="Poppins"/>
                <a:ea typeface="Poppins"/>
                <a:cs typeface="Poppins"/>
                <a:sym typeface="Poppins"/>
              </a:rPr>
              <a:t>    p.party_alliance</a:t>
            </a:r>
          </a:p>
          <a:p>
            <a:pPr algn="l">
              <a:lnSpc>
                <a:spcPts val="2731"/>
              </a:lnSpc>
            </a:pPr>
            <a:r>
              <a:rPr lang="en-US" sz="1951">
                <a:solidFill>
                  <a:srgbClr val="FFFFFF"/>
                </a:solidFill>
                <a:latin typeface="Poppins"/>
                <a:ea typeface="Poppins"/>
                <a:cs typeface="Poppins"/>
                <a:sym typeface="Poppins"/>
              </a:rPr>
              <a:t>ORDER BY </a:t>
            </a:r>
          </a:p>
          <a:p>
            <a:pPr algn="l">
              <a:lnSpc>
                <a:spcPts val="2731"/>
              </a:lnSpc>
            </a:pPr>
            <a:r>
              <a:rPr lang="en-US" sz="1951">
                <a:solidFill>
                  <a:srgbClr val="FFFFFF"/>
                </a:solidFill>
                <a:latin typeface="Poppins"/>
                <a:ea typeface="Poppins"/>
                <a:cs typeface="Poppins"/>
                <a:sym typeface="Poppins"/>
              </a:rPr>
              <a:t>    Seats_Won DESC;</a:t>
            </a:r>
          </a:p>
          <a:p>
            <a:pPr algn="l">
              <a:lnSpc>
                <a:spcPts val="2731"/>
              </a:lnSpc>
            </a:pPr>
          </a:p>
          <a:p>
            <a:pPr algn="l">
              <a:lnSpc>
                <a:spcPts val="2731"/>
              </a:lnSpc>
            </a:pPr>
          </a:p>
          <a:p>
            <a:pPr algn="l">
              <a:lnSpc>
                <a:spcPts val="2731"/>
              </a:lnSpc>
              <a:spcBef>
                <a:spcPct val="0"/>
              </a:spcBef>
            </a:pPr>
          </a:p>
        </p:txBody>
      </p:sp>
      <p:sp>
        <p:nvSpPr>
          <p:cNvPr name="Freeform 6" id="6"/>
          <p:cNvSpPr/>
          <p:nvPr/>
        </p:nvSpPr>
        <p:spPr>
          <a:xfrm flipH="false" flipV="false" rot="0">
            <a:off x="12162369" y="4324638"/>
            <a:ext cx="5447567" cy="2223497"/>
          </a:xfrm>
          <a:custGeom>
            <a:avLst/>
            <a:gdLst/>
            <a:ahLst/>
            <a:cxnLst/>
            <a:rect r="r" b="b" t="t" l="l"/>
            <a:pathLst>
              <a:path h="2223497" w="5447567">
                <a:moveTo>
                  <a:pt x="0" y="0"/>
                </a:moveTo>
                <a:lnTo>
                  <a:pt x="5447567" y="0"/>
                </a:lnTo>
                <a:lnTo>
                  <a:pt x="5447567" y="2223497"/>
                </a:lnTo>
                <a:lnTo>
                  <a:pt x="0" y="2223497"/>
                </a:lnTo>
                <a:lnTo>
                  <a:pt x="0" y="0"/>
                </a:lnTo>
                <a:close/>
              </a:path>
            </a:pathLst>
          </a:custGeom>
          <a:blipFill>
            <a:blip r:embed="rId3"/>
            <a:stretch>
              <a:fillRect l="0" t="0" r="0" b="0"/>
            </a:stretch>
          </a:blipFill>
        </p:spPr>
      </p:sp>
      <p:sp>
        <p:nvSpPr>
          <p:cNvPr name="Freeform 7" id="7"/>
          <p:cNvSpPr/>
          <p:nvPr/>
        </p:nvSpPr>
        <p:spPr>
          <a:xfrm flipH="false" flipV="false" rot="0">
            <a:off x="14886153" y="1468220"/>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4"/>
            <a:stretch>
              <a:fillRect l="0" t="0" r="0" b="0"/>
            </a:stretch>
          </a:blipFill>
        </p:spPr>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378307"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255575" y="572943"/>
            <a:ext cx="17776850" cy="2097498"/>
          </a:xfrm>
          <a:prstGeom prst="rect">
            <a:avLst/>
          </a:prstGeom>
        </p:spPr>
        <p:txBody>
          <a:bodyPr anchor="t" rtlCol="false" tIns="0" lIns="0" bIns="0" rIns="0">
            <a:spAutoFit/>
          </a:bodyPr>
          <a:lstStyle/>
          <a:p>
            <a:pPr algn="just">
              <a:lnSpc>
                <a:spcPts val="5513"/>
              </a:lnSpc>
            </a:pPr>
            <a:r>
              <a:rPr lang="en-US" sz="3938" b="true">
                <a:solidFill>
                  <a:srgbClr val="65FFE8"/>
                </a:solidFill>
                <a:latin typeface="Poppins Bold"/>
                <a:ea typeface="Poppins Bold"/>
                <a:cs typeface="Poppins Bold"/>
                <a:sym typeface="Poppins Bold"/>
              </a:rPr>
              <a:t>9.Winning candidate's name, their party name, total votes, and the margin of victory for a specific state and constituency?</a:t>
            </a:r>
          </a:p>
          <a:p>
            <a:pPr algn="just">
              <a:lnSpc>
                <a:spcPts val="5513"/>
              </a:lnSpc>
              <a:spcBef>
                <a:spcPct val="0"/>
              </a:spcBef>
            </a:pPr>
          </a:p>
        </p:txBody>
      </p:sp>
      <p:sp>
        <p:nvSpPr>
          <p:cNvPr name="TextBox 5" id="5"/>
          <p:cNvSpPr txBox="true"/>
          <p:nvPr/>
        </p:nvSpPr>
        <p:spPr>
          <a:xfrm rot="0">
            <a:off x="255575" y="2603766"/>
            <a:ext cx="14215034" cy="3086271"/>
          </a:xfrm>
          <a:prstGeom prst="rect">
            <a:avLst/>
          </a:prstGeom>
        </p:spPr>
        <p:txBody>
          <a:bodyPr anchor="t" rtlCol="false" tIns="0" lIns="0" bIns="0" rIns="0">
            <a:spAutoFit/>
          </a:bodyPr>
          <a:lstStyle/>
          <a:p>
            <a:pPr algn="l">
              <a:lnSpc>
                <a:spcPts val="3001"/>
              </a:lnSpc>
            </a:pPr>
            <a:r>
              <a:rPr lang="en-US" sz="2143">
                <a:solidFill>
                  <a:srgbClr val="FFFFFF"/>
                </a:solidFill>
                <a:latin typeface="Poppins"/>
                <a:ea typeface="Poppins"/>
                <a:cs typeface="Poppins"/>
                <a:sym typeface="Poppins"/>
              </a:rPr>
              <a:t>SELECT cr.Winning_Candidate, p.Party, p.party_alliance, cr.Total_Votes, cr.Margin, cr.Constituency_Name, s.State</a:t>
            </a:r>
          </a:p>
          <a:p>
            <a:pPr algn="l">
              <a:lnSpc>
                <a:spcPts val="3001"/>
              </a:lnSpc>
            </a:pPr>
            <a:r>
              <a:rPr lang="en-US" sz="2143">
                <a:solidFill>
                  <a:srgbClr val="FFFFFF"/>
                </a:solidFill>
                <a:latin typeface="Poppins"/>
                <a:ea typeface="Poppins"/>
                <a:cs typeface="Poppins"/>
                <a:sym typeface="Poppins"/>
              </a:rPr>
              <a:t>FROM constituencywise_results cr</a:t>
            </a:r>
          </a:p>
          <a:p>
            <a:pPr algn="l">
              <a:lnSpc>
                <a:spcPts val="3001"/>
              </a:lnSpc>
            </a:pPr>
            <a:r>
              <a:rPr lang="en-US" sz="2143">
                <a:solidFill>
                  <a:srgbClr val="FFFFFF"/>
                </a:solidFill>
                <a:latin typeface="Poppins"/>
                <a:ea typeface="Poppins"/>
                <a:cs typeface="Poppins"/>
                <a:sym typeface="Poppins"/>
              </a:rPr>
              <a:t>JOIN partywise_results p ON cr.Party_ID = p.Party_ID</a:t>
            </a:r>
          </a:p>
          <a:p>
            <a:pPr algn="l">
              <a:lnSpc>
                <a:spcPts val="3001"/>
              </a:lnSpc>
            </a:pPr>
            <a:r>
              <a:rPr lang="en-US" sz="2143">
                <a:solidFill>
                  <a:srgbClr val="FFFFFF"/>
                </a:solidFill>
                <a:latin typeface="Poppins"/>
                <a:ea typeface="Poppins"/>
                <a:cs typeface="Poppins"/>
                <a:sym typeface="Poppins"/>
              </a:rPr>
              <a:t>JOIN statewise_results sr ON cr.Parliament_Constituency = sr.Parliament_Constituency</a:t>
            </a:r>
          </a:p>
          <a:p>
            <a:pPr algn="l">
              <a:lnSpc>
                <a:spcPts val="3001"/>
              </a:lnSpc>
            </a:pPr>
            <a:r>
              <a:rPr lang="en-US" sz="2143">
                <a:solidFill>
                  <a:srgbClr val="FFFFFF"/>
                </a:solidFill>
                <a:latin typeface="Poppins"/>
                <a:ea typeface="Poppins"/>
                <a:cs typeface="Poppins"/>
                <a:sym typeface="Poppins"/>
              </a:rPr>
              <a:t>JOIN states s ON sr.State_ID = s.State_ID</a:t>
            </a:r>
          </a:p>
          <a:p>
            <a:pPr algn="l">
              <a:lnSpc>
                <a:spcPts val="3001"/>
              </a:lnSpc>
            </a:pPr>
            <a:r>
              <a:rPr lang="en-US" sz="2143">
                <a:solidFill>
                  <a:srgbClr val="FFFFFF"/>
                </a:solidFill>
                <a:latin typeface="Poppins"/>
                <a:ea typeface="Poppins"/>
                <a:cs typeface="Poppins"/>
                <a:sym typeface="Poppins"/>
              </a:rPr>
              <a:t>WHERE s.State = 'Uttar Pradesh' AND cr.Constituency_Name = 'AMETHI';</a:t>
            </a:r>
          </a:p>
          <a:p>
            <a:pPr algn="l">
              <a:lnSpc>
                <a:spcPts val="3279"/>
              </a:lnSpc>
              <a:spcBef>
                <a:spcPct val="0"/>
              </a:spcBef>
            </a:pPr>
          </a:p>
        </p:txBody>
      </p:sp>
      <p:sp>
        <p:nvSpPr>
          <p:cNvPr name="Freeform 6" id="6"/>
          <p:cNvSpPr/>
          <p:nvPr/>
        </p:nvSpPr>
        <p:spPr>
          <a:xfrm flipH="false" flipV="false" rot="0">
            <a:off x="255575" y="6152565"/>
            <a:ext cx="12914601" cy="783384"/>
          </a:xfrm>
          <a:custGeom>
            <a:avLst/>
            <a:gdLst/>
            <a:ahLst/>
            <a:cxnLst/>
            <a:rect r="r" b="b" t="t" l="l"/>
            <a:pathLst>
              <a:path h="783384" w="12914601">
                <a:moveTo>
                  <a:pt x="0" y="0"/>
                </a:moveTo>
                <a:lnTo>
                  <a:pt x="12914601" y="0"/>
                </a:lnTo>
                <a:lnTo>
                  <a:pt x="12914601" y="783384"/>
                </a:lnTo>
                <a:lnTo>
                  <a:pt x="0" y="783384"/>
                </a:lnTo>
                <a:lnTo>
                  <a:pt x="0" y="0"/>
                </a:lnTo>
                <a:close/>
              </a:path>
            </a:pathLst>
          </a:custGeom>
          <a:blipFill>
            <a:blip r:embed="rId3"/>
            <a:stretch>
              <a:fillRect l="0" t="0" r="0" b="-3846"/>
            </a:stretch>
          </a:blipFill>
        </p:spPr>
      </p:sp>
      <p:sp>
        <p:nvSpPr>
          <p:cNvPr name="Freeform 7" id="7"/>
          <p:cNvSpPr/>
          <p:nvPr/>
        </p:nvSpPr>
        <p:spPr>
          <a:xfrm flipH="false" flipV="false" rot="0">
            <a:off x="14645231" y="1474009"/>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4"/>
            <a:stretch>
              <a:fillRect l="0" t="0" r="0" b="0"/>
            </a:stretch>
          </a:blipFill>
        </p:spPr>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102870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255575" y="572943"/>
            <a:ext cx="17776850" cy="2097498"/>
          </a:xfrm>
          <a:prstGeom prst="rect">
            <a:avLst/>
          </a:prstGeom>
        </p:spPr>
        <p:txBody>
          <a:bodyPr anchor="t" rtlCol="false" tIns="0" lIns="0" bIns="0" rIns="0">
            <a:spAutoFit/>
          </a:bodyPr>
          <a:lstStyle/>
          <a:p>
            <a:pPr algn="just">
              <a:lnSpc>
                <a:spcPts val="5513"/>
              </a:lnSpc>
            </a:pPr>
            <a:r>
              <a:rPr lang="en-US" sz="3938" b="true">
                <a:solidFill>
                  <a:srgbClr val="65FFE8"/>
                </a:solidFill>
                <a:latin typeface="Poppins Bold"/>
                <a:ea typeface="Poppins Bold"/>
                <a:cs typeface="Poppins Bold"/>
                <a:sym typeface="Poppins Bold"/>
              </a:rPr>
              <a:t>10.What is the distribution of EVM votes versus postal votes for candidates in a specific constituency?</a:t>
            </a:r>
          </a:p>
          <a:p>
            <a:pPr algn="just">
              <a:lnSpc>
                <a:spcPts val="5513"/>
              </a:lnSpc>
              <a:spcBef>
                <a:spcPct val="0"/>
              </a:spcBef>
            </a:pPr>
          </a:p>
        </p:txBody>
      </p:sp>
      <p:sp>
        <p:nvSpPr>
          <p:cNvPr name="TextBox 5" id="5"/>
          <p:cNvSpPr txBox="true"/>
          <p:nvPr/>
        </p:nvSpPr>
        <p:spPr>
          <a:xfrm rot="0">
            <a:off x="419590" y="2191539"/>
            <a:ext cx="17003725" cy="5151301"/>
          </a:xfrm>
          <a:prstGeom prst="rect">
            <a:avLst/>
          </a:prstGeom>
        </p:spPr>
        <p:txBody>
          <a:bodyPr anchor="t" rtlCol="false" tIns="0" lIns="0" bIns="0" rIns="0">
            <a:spAutoFit/>
          </a:bodyPr>
          <a:lstStyle/>
          <a:p>
            <a:pPr algn="l">
              <a:lnSpc>
                <a:spcPts val="2720"/>
              </a:lnSpc>
            </a:pPr>
            <a:r>
              <a:rPr lang="en-US" sz="1942">
                <a:solidFill>
                  <a:srgbClr val="FFFFFF"/>
                </a:solidFill>
                <a:latin typeface="Poppins"/>
                <a:ea typeface="Poppins"/>
                <a:cs typeface="Poppins"/>
                <a:sym typeface="Poppins"/>
              </a:rPr>
              <a:t>SELECT </a:t>
            </a:r>
          </a:p>
          <a:p>
            <a:pPr algn="l">
              <a:lnSpc>
                <a:spcPts val="2720"/>
              </a:lnSpc>
            </a:pPr>
            <a:r>
              <a:rPr lang="en-US" sz="1942">
                <a:solidFill>
                  <a:srgbClr val="FFFFFF"/>
                </a:solidFill>
                <a:latin typeface="Poppins"/>
                <a:ea typeface="Poppins"/>
                <a:cs typeface="Poppins"/>
                <a:sym typeface="Poppins"/>
              </a:rPr>
              <a:t>    cd.Candidate,</a:t>
            </a:r>
          </a:p>
          <a:p>
            <a:pPr algn="l">
              <a:lnSpc>
                <a:spcPts val="2720"/>
              </a:lnSpc>
            </a:pPr>
            <a:r>
              <a:rPr lang="en-US" sz="1942">
                <a:solidFill>
                  <a:srgbClr val="FFFFFF"/>
                </a:solidFill>
                <a:latin typeface="Poppins"/>
                <a:ea typeface="Poppins"/>
                <a:cs typeface="Poppins"/>
                <a:sym typeface="Poppins"/>
              </a:rPr>
              <a:t>    cd.Party,</a:t>
            </a:r>
          </a:p>
          <a:p>
            <a:pPr algn="l">
              <a:lnSpc>
                <a:spcPts val="2720"/>
              </a:lnSpc>
            </a:pPr>
            <a:r>
              <a:rPr lang="en-US" sz="1942">
                <a:solidFill>
                  <a:srgbClr val="FFFFFF"/>
                </a:solidFill>
                <a:latin typeface="Poppins"/>
                <a:ea typeface="Poppins"/>
                <a:cs typeface="Poppins"/>
                <a:sym typeface="Poppins"/>
              </a:rPr>
              <a:t>    cd.EVM_Votes,</a:t>
            </a:r>
          </a:p>
          <a:p>
            <a:pPr algn="l">
              <a:lnSpc>
                <a:spcPts val="2720"/>
              </a:lnSpc>
            </a:pPr>
            <a:r>
              <a:rPr lang="en-US" sz="1942">
                <a:solidFill>
                  <a:srgbClr val="FFFFFF"/>
                </a:solidFill>
                <a:latin typeface="Poppins"/>
                <a:ea typeface="Poppins"/>
                <a:cs typeface="Poppins"/>
                <a:sym typeface="Poppins"/>
              </a:rPr>
              <a:t>    cd.Postal_Votes,</a:t>
            </a:r>
          </a:p>
          <a:p>
            <a:pPr algn="l">
              <a:lnSpc>
                <a:spcPts val="2720"/>
              </a:lnSpc>
            </a:pPr>
            <a:r>
              <a:rPr lang="en-US" sz="1942">
                <a:solidFill>
                  <a:srgbClr val="FFFFFF"/>
                </a:solidFill>
                <a:latin typeface="Poppins"/>
                <a:ea typeface="Poppins"/>
                <a:cs typeface="Poppins"/>
                <a:sym typeface="Poppins"/>
              </a:rPr>
              <a:t>    cd.Total_Votes,</a:t>
            </a:r>
          </a:p>
          <a:p>
            <a:pPr algn="l">
              <a:lnSpc>
                <a:spcPts val="2720"/>
              </a:lnSpc>
            </a:pPr>
            <a:r>
              <a:rPr lang="en-US" sz="1942">
                <a:solidFill>
                  <a:srgbClr val="FFFFFF"/>
                </a:solidFill>
                <a:latin typeface="Poppins"/>
                <a:ea typeface="Poppins"/>
                <a:cs typeface="Poppins"/>
                <a:sym typeface="Poppins"/>
              </a:rPr>
              <a:t>    cr.Constituency_Name</a:t>
            </a:r>
          </a:p>
          <a:p>
            <a:pPr algn="l">
              <a:lnSpc>
                <a:spcPts val="2720"/>
              </a:lnSpc>
            </a:pPr>
            <a:r>
              <a:rPr lang="en-US" sz="1942">
                <a:solidFill>
                  <a:srgbClr val="FFFFFF"/>
                </a:solidFill>
                <a:latin typeface="Poppins"/>
                <a:ea typeface="Poppins"/>
                <a:cs typeface="Poppins"/>
                <a:sym typeface="Poppins"/>
              </a:rPr>
              <a:t>FROM </a:t>
            </a:r>
          </a:p>
          <a:p>
            <a:pPr algn="l">
              <a:lnSpc>
                <a:spcPts val="2720"/>
              </a:lnSpc>
            </a:pPr>
            <a:r>
              <a:rPr lang="en-US" sz="1942">
                <a:solidFill>
                  <a:srgbClr val="FFFFFF"/>
                </a:solidFill>
                <a:latin typeface="Poppins"/>
                <a:ea typeface="Poppins"/>
                <a:cs typeface="Poppins"/>
                <a:sym typeface="Poppins"/>
              </a:rPr>
              <a:t>    constituencywise_details cd</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constituencywise_results cr ON cd.Constituency_ID = cr.Constituency_ID</a:t>
            </a:r>
          </a:p>
          <a:p>
            <a:pPr algn="l">
              <a:lnSpc>
                <a:spcPts val="2720"/>
              </a:lnSpc>
            </a:pPr>
            <a:r>
              <a:rPr lang="en-US" sz="1942">
                <a:solidFill>
                  <a:srgbClr val="FFFFFF"/>
                </a:solidFill>
                <a:latin typeface="Poppins"/>
                <a:ea typeface="Poppins"/>
                <a:cs typeface="Poppins"/>
                <a:sym typeface="Poppins"/>
              </a:rPr>
              <a:t>WHERE </a:t>
            </a:r>
          </a:p>
          <a:p>
            <a:pPr algn="l">
              <a:lnSpc>
                <a:spcPts val="2720"/>
              </a:lnSpc>
            </a:pPr>
            <a:r>
              <a:rPr lang="en-US" sz="1942">
                <a:solidFill>
                  <a:srgbClr val="FFFFFF"/>
                </a:solidFill>
                <a:latin typeface="Poppins"/>
                <a:ea typeface="Poppins"/>
                <a:cs typeface="Poppins"/>
                <a:sym typeface="Poppins"/>
              </a:rPr>
              <a:t>    cr.Constituency_Name = 'MATHURA'</a:t>
            </a:r>
          </a:p>
          <a:p>
            <a:pPr algn="l">
              <a:lnSpc>
                <a:spcPts val="2720"/>
              </a:lnSpc>
            </a:pPr>
            <a:r>
              <a:rPr lang="en-US" sz="1942">
                <a:solidFill>
                  <a:srgbClr val="FFFFFF"/>
                </a:solidFill>
                <a:latin typeface="Poppins"/>
                <a:ea typeface="Poppins"/>
                <a:cs typeface="Poppins"/>
                <a:sym typeface="Poppins"/>
              </a:rPr>
              <a:t>ORDER BY cd.Total_Votes DESC;</a:t>
            </a:r>
          </a:p>
          <a:p>
            <a:pPr algn="l">
              <a:lnSpc>
                <a:spcPts val="2720"/>
              </a:lnSpc>
              <a:spcBef>
                <a:spcPct val="0"/>
              </a:spcBef>
            </a:pPr>
          </a:p>
        </p:txBody>
      </p:sp>
      <p:sp>
        <p:nvSpPr>
          <p:cNvPr name="Freeform 6" id="6"/>
          <p:cNvSpPr/>
          <p:nvPr/>
        </p:nvSpPr>
        <p:spPr>
          <a:xfrm flipH="false" flipV="false" rot="0">
            <a:off x="9265444" y="6172200"/>
            <a:ext cx="8766981" cy="3655336"/>
          </a:xfrm>
          <a:custGeom>
            <a:avLst/>
            <a:gdLst/>
            <a:ahLst/>
            <a:cxnLst/>
            <a:rect r="r" b="b" t="t" l="l"/>
            <a:pathLst>
              <a:path h="3655336" w="8766981">
                <a:moveTo>
                  <a:pt x="0" y="0"/>
                </a:moveTo>
                <a:lnTo>
                  <a:pt x="8766981" y="0"/>
                </a:lnTo>
                <a:lnTo>
                  <a:pt x="8766981" y="3655336"/>
                </a:lnTo>
                <a:lnTo>
                  <a:pt x="0" y="3655336"/>
                </a:lnTo>
                <a:lnTo>
                  <a:pt x="0" y="0"/>
                </a:lnTo>
                <a:close/>
              </a:path>
            </a:pathLst>
          </a:custGeom>
          <a:blipFill>
            <a:blip r:embed="rId3"/>
            <a:stretch>
              <a:fillRect l="0" t="0" r="0" b="0"/>
            </a:stretch>
          </a:blipFill>
        </p:spPr>
      </p:sp>
      <p:sp>
        <p:nvSpPr>
          <p:cNvPr name="Freeform 7" id="7"/>
          <p:cNvSpPr/>
          <p:nvPr/>
        </p:nvSpPr>
        <p:spPr>
          <a:xfrm flipH="false" flipV="false" rot="0">
            <a:off x="15565703" y="1659338"/>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4"/>
            <a:stretch>
              <a:fillRect l="0" t="0" r="0" b="0"/>
            </a:stretch>
          </a:blipFill>
        </p:spPr>
      </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102870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255575" y="572943"/>
            <a:ext cx="17776850" cy="2097498"/>
          </a:xfrm>
          <a:prstGeom prst="rect">
            <a:avLst/>
          </a:prstGeom>
        </p:spPr>
        <p:txBody>
          <a:bodyPr anchor="t" rtlCol="false" tIns="0" lIns="0" bIns="0" rIns="0">
            <a:spAutoFit/>
          </a:bodyPr>
          <a:lstStyle/>
          <a:p>
            <a:pPr algn="just">
              <a:lnSpc>
                <a:spcPts val="5513"/>
              </a:lnSpc>
            </a:pPr>
            <a:r>
              <a:rPr lang="en-US" sz="3938" b="true">
                <a:solidFill>
                  <a:srgbClr val="65FFE8"/>
                </a:solidFill>
                <a:latin typeface="Poppins Bold"/>
                <a:ea typeface="Poppins Bold"/>
                <a:cs typeface="Poppins Bold"/>
                <a:sym typeface="Poppins Bold"/>
              </a:rPr>
              <a:t>11.Which parties won the most seats in s State, and how many seats did each party win?</a:t>
            </a:r>
          </a:p>
          <a:p>
            <a:pPr algn="just">
              <a:lnSpc>
                <a:spcPts val="5513"/>
              </a:lnSpc>
              <a:spcBef>
                <a:spcPct val="0"/>
              </a:spcBef>
            </a:pPr>
          </a:p>
        </p:txBody>
      </p:sp>
      <p:sp>
        <p:nvSpPr>
          <p:cNvPr name="TextBox 5" id="5"/>
          <p:cNvSpPr txBox="true"/>
          <p:nvPr/>
        </p:nvSpPr>
        <p:spPr>
          <a:xfrm rot="0">
            <a:off x="419590" y="2191539"/>
            <a:ext cx="17003725" cy="6180001"/>
          </a:xfrm>
          <a:prstGeom prst="rect">
            <a:avLst/>
          </a:prstGeom>
        </p:spPr>
        <p:txBody>
          <a:bodyPr anchor="t" rtlCol="false" tIns="0" lIns="0" bIns="0" rIns="0">
            <a:spAutoFit/>
          </a:bodyPr>
          <a:lstStyle/>
          <a:p>
            <a:pPr algn="l">
              <a:lnSpc>
                <a:spcPts val="2720"/>
              </a:lnSpc>
            </a:pPr>
            <a:r>
              <a:rPr lang="en-US" sz="1942">
                <a:solidFill>
                  <a:srgbClr val="FFFFFF"/>
                </a:solidFill>
                <a:latin typeface="Poppins"/>
                <a:ea typeface="Poppins"/>
                <a:cs typeface="Poppins"/>
                <a:sym typeface="Poppins"/>
              </a:rPr>
              <a:t>SELECT </a:t>
            </a:r>
          </a:p>
          <a:p>
            <a:pPr algn="l">
              <a:lnSpc>
                <a:spcPts val="2720"/>
              </a:lnSpc>
            </a:pPr>
            <a:r>
              <a:rPr lang="en-US" sz="1942">
                <a:solidFill>
                  <a:srgbClr val="FFFFFF"/>
                </a:solidFill>
                <a:latin typeface="Poppins"/>
                <a:ea typeface="Poppins"/>
                <a:cs typeface="Poppins"/>
                <a:sym typeface="Poppins"/>
              </a:rPr>
              <a:t>    p.Party,</a:t>
            </a:r>
          </a:p>
          <a:p>
            <a:pPr algn="l">
              <a:lnSpc>
                <a:spcPts val="2720"/>
              </a:lnSpc>
            </a:pPr>
            <a:r>
              <a:rPr lang="en-US" sz="1942">
                <a:solidFill>
                  <a:srgbClr val="FFFFFF"/>
                </a:solidFill>
                <a:latin typeface="Poppins"/>
                <a:ea typeface="Poppins"/>
                <a:cs typeface="Poppins"/>
                <a:sym typeface="Poppins"/>
              </a:rPr>
              <a:t>    COUNT(cr.Constituency_ID) AS Seats_Won</a:t>
            </a:r>
          </a:p>
          <a:p>
            <a:pPr algn="l">
              <a:lnSpc>
                <a:spcPts val="2720"/>
              </a:lnSpc>
            </a:pPr>
            <a:r>
              <a:rPr lang="en-US" sz="1942">
                <a:solidFill>
                  <a:srgbClr val="FFFFFF"/>
                </a:solidFill>
                <a:latin typeface="Poppins"/>
                <a:ea typeface="Poppins"/>
                <a:cs typeface="Poppins"/>
                <a:sym typeface="Poppins"/>
              </a:rPr>
              <a:t>FROM </a:t>
            </a:r>
          </a:p>
          <a:p>
            <a:pPr algn="l">
              <a:lnSpc>
                <a:spcPts val="2720"/>
              </a:lnSpc>
            </a:pPr>
            <a:r>
              <a:rPr lang="en-US" sz="1942">
                <a:solidFill>
                  <a:srgbClr val="FFFFFF"/>
                </a:solidFill>
                <a:latin typeface="Poppins"/>
                <a:ea typeface="Poppins"/>
                <a:cs typeface="Poppins"/>
                <a:sym typeface="Poppins"/>
              </a:rPr>
              <a:t>    constituencywise_results cr</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partywise_results p ON cr.Party_ID = p.Party_ID</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statewise_results sr ON cr.Parliament_Constituency = sr.Parliament_Constituency</a:t>
            </a:r>
          </a:p>
          <a:p>
            <a:pPr algn="l">
              <a:lnSpc>
                <a:spcPts val="2720"/>
              </a:lnSpc>
            </a:pPr>
            <a:r>
              <a:rPr lang="en-US" sz="1942">
                <a:solidFill>
                  <a:srgbClr val="FFFFFF"/>
                </a:solidFill>
                <a:latin typeface="Poppins"/>
                <a:ea typeface="Poppins"/>
                <a:cs typeface="Poppins"/>
                <a:sym typeface="Poppins"/>
              </a:rPr>
              <a:t>JOIN states s ON sr.State_ID = s.State_ID</a:t>
            </a:r>
          </a:p>
          <a:p>
            <a:pPr algn="l">
              <a:lnSpc>
                <a:spcPts val="2720"/>
              </a:lnSpc>
            </a:pPr>
            <a:r>
              <a:rPr lang="en-US" sz="1942">
                <a:solidFill>
                  <a:srgbClr val="FFFFFF"/>
                </a:solidFill>
                <a:latin typeface="Poppins"/>
                <a:ea typeface="Poppins"/>
                <a:cs typeface="Poppins"/>
                <a:sym typeface="Poppins"/>
              </a:rPr>
              <a:t>WHERE </a:t>
            </a:r>
          </a:p>
          <a:p>
            <a:pPr algn="l">
              <a:lnSpc>
                <a:spcPts val="2720"/>
              </a:lnSpc>
            </a:pPr>
            <a:r>
              <a:rPr lang="en-US" sz="1942">
                <a:solidFill>
                  <a:srgbClr val="FFFFFF"/>
                </a:solidFill>
                <a:latin typeface="Poppins"/>
                <a:ea typeface="Poppins"/>
                <a:cs typeface="Poppins"/>
                <a:sym typeface="Poppins"/>
              </a:rPr>
              <a:t>    s.state = 'Andhra Pradesh'</a:t>
            </a:r>
          </a:p>
          <a:p>
            <a:pPr algn="l">
              <a:lnSpc>
                <a:spcPts val="2720"/>
              </a:lnSpc>
            </a:pPr>
            <a:r>
              <a:rPr lang="en-US" sz="1942">
                <a:solidFill>
                  <a:srgbClr val="FFFFFF"/>
                </a:solidFill>
                <a:latin typeface="Poppins"/>
                <a:ea typeface="Poppins"/>
                <a:cs typeface="Poppins"/>
                <a:sym typeface="Poppins"/>
              </a:rPr>
              <a:t>GROUP BY </a:t>
            </a:r>
          </a:p>
          <a:p>
            <a:pPr algn="l">
              <a:lnSpc>
                <a:spcPts val="2720"/>
              </a:lnSpc>
            </a:pPr>
            <a:r>
              <a:rPr lang="en-US" sz="1942">
                <a:solidFill>
                  <a:srgbClr val="FFFFFF"/>
                </a:solidFill>
                <a:latin typeface="Poppins"/>
                <a:ea typeface="Poppins"/>
                <a:cs typeface="Poppins"/>
                <a:sym typeface="Poppins"/>
              </a:rPr>
              <a:t>    p.Party</a:t>
            </a:r>
          </a:p>
          <a:p>
            <a:pPr algn="l">
              <a:lnSpc>
                <a:spcPts val="2720"/>
              </a:lnSpc>
            </a:pPr>
            <a:r>
              <a:rPr lang="en-US" sz="1942">
                <a:solidFill>
                  <a:srgbClr val="FFFFFF"/>
                </a:solidFill>
                <a:latin typeface="Poppins"/>
                <a:ea typeface="Poppins"/>
                <a:cs typeface="Poppins"/>
                <a:sym typeface="Poppins"/>
              </a:rPr>
              <a:t>ORDER BY </a:t>
            </a:r>
          </a:p>
          <a:p>
            <a:pPr algn="l">
              <a:lnSpc>
                <a:spcPts val="2720"/>
              </a:lnSpc>
            </a:pPr>
            <a:r>
              <a:rPr lang="en-US" sz="1942">
                <a:solidFill>
                  <a:srgbClr val="FFFFFF"/>
                </a:solidFill>
                <a:latin typeface="Poppins"/>
                <a:ea typeface="Poppins"/>
                <a:cs typeface="Poppins"/>
                <a:sym typeface="Poppins"/>
              </a:rPr>
              <a:t>    Seats_Won DESC;</a:t>
            </a:r>
          </a:p>
          <a:p>
            <a:pPr algn="l">
              <a:lnSpc>
                <a:spcPts val="2720"/>
              </a:lnSpc>
            </a:pPr>
          </a:p>
          <a:p>
            <a:pPr algn="l">
              <a:lnSpc>
                <a:spcPts val="2720"/>
              </a:lnSpc>
              <a:spcBef>
                <a:spcPct val="0"/>
              </a:spcBef>
            </a:pPr>
          </a:p>
        </p:txBody>
      </p:sp>
      <p:sp>
        <p:nvSpPr>
          <p:cNvPr name="Freeform 6" id="6"/>
          <p:cNvSpPr/>
          <p:nvPr/>
        </p:nvSpPr>
        <p:spPr>
          <a:xfrm flipH="false" flipV="false" rot="0">
            <a:off x="9848437" y="5436386"/>
            <a:ext cx="8183988" cy="3345482"/>
          </a:xfrm>
          <a:custGeom>
            <a:avLst/>
            <a:gdLst/>
            <a:ahLst/>
            <a:cxnLst/>
            <a:rect r="r" b="b" t="t" l="l"/>
            <a:pathLst>
              <a:path h="3345482" w="8183988">
                <a:moveTo>
                  <a:pt x="0" y="0"/>
                </a:moveTo>
                <a:lnTo>
                  <a:pt x="8183988" y="0"/>
                </a:lnTo>
                <a:lnTo>
                  <a:pt x="8183988" y="3345482"/>
                </a:lnTo>
                <a:lnTo>
                  <a:pt x="0" y="3345482"/>
                </a:lnTo>
                <a:lnTo>
                  <a:pt x="0" y="0"/>
                </a:lnTo>
                <a:close/>
              </a:path>
            </a:pathLst>
          </a:custGeom>
          <a:blipFill>
            <a:blip r:embed="rId3"/>
            <a:stretch>
              <a:fillRect l="0" t="0" r="0" b="0"/>
            </a:stretch>
          </a:blipFill>
        </p:spPr>
      </p:sp>
      <p:sp>
        <p:nvSpPr>
          <p:cNvPr name="Freeform 7" id="7"/>
          <p:cNvSpPr/>
          <p:nvPr/>
        </p:nvSpPr>
        <p:spPr>
          <a:xfrm flipH="false" flipV="false" rot="0">
            <a:off x="15378667" y="1443414"/>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4"/>
            <a:stretch>
              <a:fillRect l="0" t="0" r="0" b="0"/>
            </a:stretch>
          </a:blipFill>
        </p:spPr>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102870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255575" y="-424403"/>
            <a:ext cx="17776850" cy="2791906"/>
          </a:xfrm>
          <a:prstGeom prst="rect">
            <a:avLst/>
          </a:prstGeom>
        </p:spPr>
        <p:txBody>
          <a:bodyPr anchor="t" rtlCol="false" tIns="0" lIns="0" bIns="0" rIns="0">
            <a:spAutoFit/>
          </a:bodyPr>
          <a:lstStyle/>
          <a:p>
            <a:pPr algn="just">
              <a:lnSpc>
                <a:spcPts val="5513"/>
              </a:lnSpc>
            </a:pPr>
          </a:p>
          <a:p>
            <a:pPr algn="just">
              <a:lnSpc>
                <a:spcPts val="5513"/>
              </a:lnSpc>
            </a:pPr>
            <a:r>
              <a:rPr lang="en-US" sz="3938" b="true">
                <a:solidFill>
                  <a:srgbClr val="65FFE8"/>
                </a:solidFill>
                <a:latin typeface="Poppins Bold"/>
                <a:ea typeface="Poppins Bold"/>
                <a:cs typeface="Poppins Bold"/>
                <a:sym typeface="Poppins Bold"/>
              </a:rPr>
              <a:t>12.</a:t>
            </a:r>
            <a:r>
              <a:rPr lang="en-US" sz="3938" b="true">
                <a:solidFill>
                  <a:srgbClr val="65FFE8"/>
                </a:solidFill>
                <a:latin typeface="Poppins Bold"/>
                <a:ea typeface="Poppins Bold"/>
                <a:cs typeface="Poppins Bold"/>
                <a:sym typeface="Poppins Bold"/>
              </a:rPr>
              <a:t>What is the total number of seats won by each party alliance (NDA, I.N.D.I.A, and OTHER) in each state for the India Elections 2024</a:t>
            </a:r>
          </a:p>
          <a:p>
            <a:pPr algn="just">
              <a:lnSpc>
                <a:spcPts val="5513"/>
              </a:lnSpc>
              <a:spcBef>
                <a:spcPct val="0"/>
              </a:spcBef>
            </a:pPr>
          </a:p>
        </p:txBody>
      </p:sp>
      <p:sp>
        <p:nvSpPr>
          <p:cNvPr name="TextBox 5" id="5"/>
          <p:cNvSpPr txBox="true"/>
          <p:nvPr/>
        </p:nvSpPr>
        <p:spPr>
          <a:xfrm rot="0">
            <a:off x="419590" y="2191539"/>
            <a:ext cx="17003725" cy="6865801"/>
          </a:xfrm>
          <a:prstGeom prst="rect">
            <a:avLst/>
          </a:prstGeom>
        </p:spPr>
        <p:txBody>
          <a:bodyPr anchor="t" rtlCol="false" tIns="0" lIns="0" bIns="0" rIns="0">
            <a:spAutoFit/>
          </a:bodyPr>
          <a:lstStyle/>
          <a:p>
            <a:pPr algn="l">
              <a:lnSpc>
                <a:spcPts val="2720"/>
              </a:lnSpc>
            </a:pPr>
            <a:r>
              <a:rPr lang="en-US" sz="1942">
                <a:solidFill>
                  <a:srgbClr val="FFFFFF"/>
                </a:solidFill>
                <a:latin typeface="Poppins"/>
                <a:ea typeface="Poppins"/>
                <a:cs typeface="Poppins"/>
                <a:sym typeface="Poppins"/>
              </a:rPr>
              <a:t>SELECT </a:t>
            </a:r>
          </a:p>
          <a:p>
            <a:pPr algn="l">
              <a:lnSpc>
                <a:spcPts val="2720"/>
              </a:lnSpc>
            </a:pPr>
            <a:r>
              <a:rPr lang="en-US" sz="1942">
                <a:solidFill>
                  <a:srgbClr val="FFFFFF"/>
                </a:solidFill>
                <a:latin typeface="Poppins"/>
                <a:ea typeface="Poppins"/>
                <a:cs typeface="Poppins"/>
                <a:sym typeface="Poppins"/>
              </a:rPr>
              <a:t>    s.State AS State_Name,</a:t>
            </a:r>
          </a:p>
          <a:p>
            <a:pPr algn="l">
              <a:lnSpc>
                <a:spcPts val="2720"/>
              </a:lnSpc>
            </a:pPr>
            <a:r>
              <a:rPr lang="en-US" sz="1942">
                <a:solidFill>
                  <a:srgbClr val="FFFFFF"/>
                </a:solidFill>
                <a:latin typeface="Poppins"/>
                <a:ea typeface="Poppins"/>
                <a:cs typeface="Poppins"/>
                <a:sym typeface="Poppins"/>
              </a:rPr>
              <a:t>    SUM(CASE WHEN p.party_alliance = 'NDA' THEN 1 ELSE 0 END) AS NDA_Seats_Won,</a:t>
            </a:r>
          </a:p>
          <a:p>
            <a:pPr algn="l">
              <a:lnSpc>
                <a:spcPts val="2720"/>
              </a:lnSpc>
            </a:pPr>
            <a:r>
              <a:rPr lang="en-US" sz="1942">
                <a:solidFill>
                  <a:srgbClr val="FFFFFF"/>
                </a:solidFill>
                <a:latin typeface="Poppins"/>
                <a:ea typeface="Poppins"/>
                <a:cs typeface="Poppins"/>
                <a:sym typeface="Poppins"/>
              </a:rPr>
              <a:t>    SUM(CASE WHEN p.party_alliance = 'I.N.D.I.A' THEN 1 ELSE 0 END) AS INDIA_Seats_Won,</a:t>
            </a:r>
          </a:p>
          <a:p>
            <a:pPr algn="l">
              <a:lnSpc>
                <a:spcPts val="2720"/>
              </a:lnSpc>
            </a:pPr>
            <a:r>
              <a:rPr lang="en-US" sz="1942">
                <a:solidFill>
                  <a:srgbClr val="FFFFFF"/>
                </a:solidFill>
                <a:latin typeface="Poppins"/>
                <a:ea typeface="Poppins"/>
                <a:cs typeface="Poppins"/>
                <a:sym typeface="Poppins"/>
              </a:rPr>
              <a:t> SUM(CASE WHEN p.party_alliance = 'OTHER' THEN 1 ELSE 0 END) AS OTHER_Seats_Won</a:t>
            </a:r>
          </a:p>
          <a:p>
            <a:pPr algn="l">
              <a:lnSpc>
                <a:spcPts val="2720"/>
              </a:lnSpc>
            </a:pPr>
            <a:r>
              <a:rPr lang="en-US" sz="1942">
                <a:solidFill>
                  <a:srgbClr val="FFFFFF"/>
                </a:solidFill>
                <a:latin typeface="Poppins"/>
                <a:ea typeface="Poppins"/>
                <a:cs typeface="Poppins"/>
                <a:sym typeface="Poppins"/>
              </a:rPr>
              <a:t>FROM </a:t>
            </a:r>
          </a:p>
          <a:p>
            <a:pPr algn="l">
              <a:lnSpc>
                <a:spcPts val="2720"/>
              </a:lnSpc>
            </a:pPr>
            <a:r>
              <a:rPr lang="en-US" sz="1942">
                <a:solidFill>
                  <a:srgbClr val="FFFFFF"/>
                </a:solidFill>
                <a:latin typeface="Poppins"/>
                <a:ea typeface="Poppins"/>
                <a:cs typeface="Poppins"/>
                <a:sym typeface="Poppins"/>
              </a:rPr>
              <a:t>    constituencywise_results cr</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partywise_results p ON cr.Party_ID = p.Party_ID</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statewise_results sr ON cr.Parliament_Constituency = sr.Parliament_Constituency</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states s ON sr.State_ID = s.State_ID</a:t>
            </a:r>
          </a:p>
          <a:p>
            <a:pPr algn="l">
              <a:lnSpc>
                <a:spcPts val="2720"/>
              </a:lnSpc>
            </a:pPr>
            <a:r>
              <a:rPr lang="en-US" sz="1942">
                <a:solidFill>
                  <a:srgbClr val="FFFFFF"/>
                </a:solidFill>
                <a:latin typeface="Poppins"/>
                <a:ea typeface="Poppins"/>
                <a:cs typeface="Poppins"/>
                <a:sym typeface="Poppins"/>
              </a:rPr>
              <a:t>WHERE </a:t>
            </a:r>
          </a:p>
          <a:p>
            <a:pPr algn="l">
              <a:lnSpc>
                <a:spcPts val="2720"/>
              </a:lnSpc>
            </a:pPr>
            <a:r>
              <a:rPr lang="en-US" sz="1942">
                <a:solidFill>
                  <a:srgbClr val="FFFFFF"/>
                </a:solidFill>
                <a:latin typeface="Poppins"/>
                <a:ea typeface="Poppins"/>
                <a:cs typeface="Poppins"/>
                <a:sym typeface="Poppins"/>
              </a:rPr>
              <a:t>    p.party_alliance IN ('NDA', 'I.N.D.I.A',  'OTHER')  -- Filter for NDA and INDIA alliances</a:t>
            </a:r>
          </a:p>
          <a:p>
            <a:pPr algn="l">
              <a:lnSpc>
                <a:spcPts val="2720"/>
              </a:lnSpc>
            </a:pPr>
            <a:r>
              <a:rPr lang="en-US" sz="1942">
                <a:solidFill>
                  <a:srgbClr val="FFFFFF"/>
                </a:solidFill>
                <a:latin typeface="Poppins"/>
                <a:ea typeface="Poppins"/>
                <a:cs typeface="Poppins"/>
                <a:sym typeface="Poppins"/>
              </a:rPr>
              <a:t>GROUP BY </a:t>
            </a:r>
          </a:p>
          <a:p>
            <a:pPr algn="l">
              <a:lnSpc>
                <a:spcPts val="2720"/>
              </a:lnSpc>
            </a:pPr>
            <a:r>
              <a:rPr lang="en-US" sz="1942">
                <a:solidFill>
                  <a:srgbClr val="FFFFFF"/>
                </a:solidFill>
                <a:latin typeface="Poppins"/>
                <a:ea typeface="Poppins"/>
                <a:cs typeface="Poppins"/>
                <a:sym typeface="Poppins"/>
              </a:rPr>
              <a:t>    s.State</a:t>
            </a:r>
          </a:p>
          <a:p>
            <a:pPr algn="l">
              <a:lnSpc>
                <a:spcPts val="2720"/>
              </a:lnSpc>
            </a:pPr>
            <a:r>
              <a:rPr lang="en-US" sz="1942">
                <a:solidFill>
                  <a:srgbClr val="FFFFFF"/>
                </a:solidFill>
                <a:latin typeface="Poppins"/>
                <a:ea typeface="Poppins"/>
                <a:cs typeface="Poppins"/>
                <a:sym typeface="Poppins"/>
              </a:rPr>
              <a:t>ORDER BY </a:t>
            </a:r>
          </a:p>
          <a:p>
            <a:pPr algn="l">
              <a:lnSpc>
                <a:spcPts val="2720"/>
              </a:lnSpc>
            </a:pPr>
            <a:r>
              <a:rPr lang="en-US" sz="1942">
                <a:solidFill>
                  <a:srgbClr val="FFFFFF"/>
                </a:solidFill>
                <a:latin typeface="Poppins"/>
                <a:ea typeface="Poppins"/>
                <a:cs typeface="Poppins"/>
                <a:sym typeface="Poppins"/>
              </a:rPr>
              <a:t>    s.State;</a:t>
            </a:r>
          </a:p>
          <a:p>
            <a:pPr algn="l">
              <a:lnSpc>
                <a:spcPts val="2720"/>
              </a:lnSpc>
              <a:spcBef>
                <a:spcPct val="0"/>
              </a:spcBef>
            </a:pPr>
          </a:p>
        </p:txBody>
      </p:sp>
      <p:sp>
        <p:nvSpPr>
          <p:cNvPr name="Freeform 6" id="6"/>
          <p:cNvSpPr/>
          <p:nvPr/>
        </p:nvSpPr>
        <p:spPr>
          <a:xfrm flipH="false" flipV="false" rot="0">
            <a:off x="11213513" y="2248689"/>
            <a:ext cx="6859267" cy="7919497"/>
          </a:xfrm>
          <a:custGeom>
            <a:avLst/>
            <a:gdLst/>
            <a:ahLst/>
            <a:cxnLst/>
            <a:rect r="r" b="b" t="t" l="l"/>
            <a:pathLst>
              <a:path h="7919497" w="6859267">
                <a:moveTo>
                  <a:pt x="0" y="0"/>
                </a:moveTo>
                <a:lnTo>
                  <a:pt x="6859267" y="0"/>
                </a:lnTo>
                <a:lnTo>
                  <a:pt x="6859267" y="7919497"/>
                </a:lnTo>
                <a:lnTo>
                  <a:pt x="0" y="7919497"/>
                </a:lnTo>
                <a:lnTo>
                  <a:pt x="0" y="0"/>
                </a:lnTo>
                <a:close/>
              </a:path>
            </a:pathLst>
          </a:custGeom>
          <a:blipFill>
            <a:blip r:embed="rId3"/>
            <a:stretch>
              <a:fillRect l="-258" t="-856" r="0" b="-856"/>
            </a:stretch>
          </a:blipFill>
        </p:spPr>
      </p:sp>
      <p:sp>
        <p:nvSpPr>
          <p:cNvPr name="Freeform 7" id="7"/>
          <p:cNvSpPr/>
          <p:nvPr/>
        </p:nvSpPr>
        <p:spPr>
          <a:xfrm flipH="false" flipV="false" rot="0">
            <a:off x="7826319" y="8046238"/>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4"/>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9572183" cy="10287000"/>
            <a:chOff x="0" y="0"/>
            <a:chExt cx="2521069" cy="2709333"/>
          </a:xfrm>
        </p:grpSpPr>
        <p:sp>
          <p:nvSpPr>
            <p:cNvPr name="Freeform 3" id="3"/>
            <p:cNvSpPr/>
            <p:nvPr/>
          </p:nvSpPr>
          <p:spPr>
            <a:xfrm flipH="false" flipV="false" rot="0">
              <a:off x="0" y="0"/>
              <a:ext cx="2521069" cy="2709333"/>
            </a:xfrm>
            <a:custGeom>
              <a:avLst/>
              <a:gdLst/>
              <a:ahLst/>
              <a:cxnLst/>
              <a:rect r="r" b="b" t="t" l="l"/>
              <a:pathLst>
                <a:path h="2709333" w="2521069">
                  <a:moveTo>
                    <a:pt x="0" y="0"/>
                  </a:moveTo>
                  <a:lnTo>
                    <a:pt x="2521069" y="0"/>
                  </a:lnTo>
                  <a:lnTo>
                    <a:pt x="2521069" y="2709333"/>
                  </a:lnTo>
                  <a:lnTo>
                    <a:pt x="0" y="2709333"/>
                  </a:ln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4" id="4"/>
            <p:cNvSpPr txBox="true"/>
            <p:nvPr/>
          </p:nvSpPr>
          <p:spPr>
            <a:xfrm>
              <a:off x="0" y="-66675"/>
              <a:ext cx="2521069" cy="2776008"/>
            </a:xfrm>
            <a:prstGeom prst="rect">
              <a:avLst/>
            </a:prstGeom>
          </p:spPr>
          <p:txBody>
            <a:bodyPr anchor="ctr" rtlCol="false" tIns="50800" lIns="50800" bIns="50800" rIns="50800"/>
            <a:lstStyle/>
            <a:p>
              <a:pPr algn="ctr">
                <a:lnSpc>
                  <a:spcPts val="3151"/>
                </a:lnSpc>
              </a:pPr>
            </a:p>
          </p:txBody>
        </p:sp>
      </p:grpSp>
      <p:sp>
        <p:nvSpPr>
          <p:cNvPr name="Freeform 5" id="5"/>
          <p:cNvSpPr/>
          <p:nvPr/>
        </p:nvSpPr>
        <p:spPr>
          <a:xfrm flipH="false" flipV="false" rot="0">
            <a:off x="485990" y="270181"/>
            <a:ext cx="8077070" cy="9746638"/>
          </a:xfrm>
          <a:custGeom>
            <a:avLst/>
            <a:gdLst/>
            <a:ahLst/>
            <a:cxnLst/>
            <a:rect r="r" b="b" t="t" l="l"/>
            <a:pathLst>
              <a:path h="9746638" w="8077070">
                <a:moveTo>
                  <a:pt x="0" y="0"/>
                </a:moveTo>
                <a:lnTo>
                  <a:pt x="8077070" y="0"/>
                </a:lnTo>
                <a:lnTo>
                  <a:pt x="8077070" y="9746638"/>
                </a:lnTo>
                <a:lnTo>
                  <a:pt x="0" y="9746638"/>
                </a:lnTo>
                <a:lnTo>
                  <a:pt x="0" y="0"/>
                </a:lnTo>
                <a:close/>
              </a:path>
            </a:pathLst>
          </a:custGeom>
          <a:blipFill>
            <a:blip r:embed="rId2"/>
            <a:stretch>
              <a:fillRect l="0" t="-965" r="0" b="-965"/>
            </a:stretch>
          </a:blipFill>
        </p:spPr>
      </p:sp>
      <p:sp>
        <p:nvSpPr>
          <p:cNvPr name="TextBox 6" id="6"/>
          <p:cNvSpPr txBox="true"/>
          <p:nvPr/>
        </p:nvSpPr>
        <p:spPr>
          <a:xfrm rot="0">
            <a:off x="9801885" y="308281"/>
            <a:ext cx="5355088" cy="1720946"/>
          </a:xfrm>
          <a:prstGeom prst="rect">
            <a:avLst/>
          </a:prstGeom>
        </p:spPr>
        <p:txBody>
          <a:bodyPr anchor="t" rtlCol="false" tIns="0" lIns="0" bIns="0" rIns="0">
            <a:spAutoFit/>
          </a:bodyPr>
          <a:lstStyle/>
          <a:p>
            <a:pPr algn="l">
              <a:lnSpc>
                <a:spcPts val="3274"/>
              </a:lnSpc>
            </a:pPr>
            <a:r>
              <a:rPr lang="en-US" sz="3521" b="true">
                <a:solidFill>
                  <a:srgbClr val="FFDE59"/>
                </a:solidFill>
                <a:latin typeface="Codec Pro Bold"/>
                <a:ea typeface="Codec Pro Bold"/>
                <a:cs typeface="Codec Pro Bold"/>
                <a:sym typeface="Codec Pro Bold"/>
              </a:rPr>
              <a:t>INDIA GENERAL ELECTIONS RESULT ANALYSIS 2024</a:t>
            </a:r>
          </a:p>
          <a:p>
            <a:pPr algn="l">
              <a:lnSpc>
                <a:spcPts val="3274"/>
              </a:lnSpc>
            </a:pPr>
          </a:p>
        </p:txBody>
      </p:sp>
      <p:sp>
        <p:nvSpPr>
          <p:cNvPr name="TextBox 7" id="7"/>
          <p:cNvSpPr txBox="true"/>
          <p:nvPr/>
        </p:nvSpPr>
        <p:spPr>
          <a:xfrm rot="0">
            <a:off x="9801885" y="2230137"/>
            <a:ext cx="8300515" cy="7028163"/>
          </a:xfrm>
          <a:prstGeom prst="rect">
            <a:avLst/>
          </a:prstGeom>
        </p:spPr>
        <p:txBody>
          <a:bodyPr anchor="t" rtlCol="false" tIns="0" lIns="0" bIns="0" rIns="0">
            <a:spAutoFit/>
          </a:bodyPr>
          <a:lstStyle/>
          <a:p>
            <a:pPr algn="l">
              <a:lnSpc>
                <a:spcPts val="3733"/>
              </a:lnSpc>
              <a:spcBef>
                <a:spcPct val="0"/>
              </a:spcBef>
            </a:pPr>
            <a:r>
              <a:rPr lang="en-US" sz="2667">
                <a:solidFill>
                  <a:srgbClr val="FFFFFF"/>
                </a:solidFill>
                <a:latin typeface="Poppins"/>
                <a:ea typeface="Poppins"/>
                <a:cs typeface="Poppins"/>
                <a:sym typeface="Poppins"/>
              </a:rPr>
              <a:t>The 2024 Indian general elections were held from 19 April to 1 June to elect 543 members of the Lok Sabha. Over 968 million people were eligible to vote, and 642 million participated, making it the largest election in history. The Bharatiya Janata Party (BJP), led by Prime Minister Narendra Modi, won 240 seats, losing its singular majority but securing a third consecutive term through the National Democratic Alliance (NDA) coalition. The opposition, the Indian National Developmental Inclusive Alliance (INDIA), secured 234 seats, exceeding expectations. This marked the highest-ever participation by women voters, with 312 million women casting votes.</a:t>
            </a:r>
          </a:p>
        </p:txBody>
      </p:sp>
    </p:spTree>
  </p:cSld>
  <p:clrMapOvr>
    <a:masterClrMapping/>
  </p:clrMapOvr>
  <p:transition spd="fast">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102870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302162" y="188111"/>
            <a:ext cx="17683676" cy="2768347"/>
          </a:xfrm>
          <a:prstGeom prst="rect">
            <a:avLst/>
          </a:prstGeom>
        </p:spPr>
        <p:txBody>
          <a:bodyPr anchor="t" rtlCol="false" tIns="0" lIns="0" bIns="0" rIns="0">
            <a:spAutoFit/>
          </a:bodyPr>
          <a:lstStyle/>
          <a:p>
            <a:pPr algn="just">
              <a:lnSpc>
                <a:spcPts val="5484"/>
              </a:lnSpc>
            </a:pPr>
            <a:r>
              <a:rPr lang="en-US" sz="3917" b="true">
                <a:solidFill>
                  <a:srgbClr val="65FFE8"/>
                </a:solidFill>
                <a:latin typeface="Poppins Bold"/>
                <a:ea typeface="Poppins Bold"/>
                <a:cs typeface="Poppins Bold"/>
                <a:sym typeface="Poppins Bold"/>
              </a:rPr>
              <a:t>13.Which candidate received the highest number of EVM votes in each constituency (Top 10)?</a:t>
            </a:r>
          </a:p>
          <a:p>
            <a:pPr algn="just">
              <a:lnSpc>
                <a:spcPts val="5484"/>
              </a:lnSpc>
            </a:pPr>
          </a:p>
          <a:p>
            <a:pPr algn="just">
              <a:lnSpc>
                <a:spcPts val="5484"/>
              </a:lnSpc>
              <a:spcBef>
                <a:spcPct val="0"/>
              </a:spcBef>
            </a:pPr>
          </a:p>
        </p:txBody>
      </p:sp>
      <p:sp>
        <p:nvSpPr>
          <p:cNvPr name="TextBox 5" id="5"/>
          <p:cNvSpPr txBox="true"/>
          <p:nvPr/>
        </p:nvSpPr>
        <p:spPr>
          <a:xfrm rot="0">
            <a:off x="443020" y="1853474"/>
            <a:ext cx="17003725" cy="6522901"/>
          </a:xfrm>
          <a:prstGeom prst="rect">
            <a:avLst/>
          </a:prstGeom>
        </p:spPr>
        <p:txBody>
          <a:bodyPr anchor="t" rtlCol="false" tIns="0" lIns="0" bIns="0" rIns="0">
            <a:spAutoFit/>
          </a:bodyPr>
          <a:lstStyle/>
          <a:p>
            <a:pPr algn="l">
              <a:lnSpc>
                <a:spcPts val="2720"/>
              </a:lnSpc>
            </a:pPr>
            <a:r>
              <a:rPr lang="en-US" sz="1942">
                <a:solidFill>
                  <a:srgbClr val="FFFFFF"/>
                </a:solidFill>
                <a:latin typeface="Poppins"/>
                <a:ea typeface="Poppins"/>
                <a:cs typeface="Poppins"/>
                <a:sym typeface="Poppins"/>
              </a:rPr>
              <a:t>SELECT TOP 10</a:t>
            </a:r>
          </a:p>
          <a:p>
            <a:pPr algn="l">
              <a:lnSpc>
                <a:spcPts val="2720"/>
              </a:lnSpc>
            </a:pPr>
            <a:r>
              <a:rPr lang="en-US" sz="1942">
                <a:solidFill>
                  <a:srgbClr val="FFFFFF"/>
                </a:solidFill>
                <a:latin typeface="Poppins"/>
                <a:ea typeface="Poppins"/>
                <a:cs typeface="Poppins"/>
                <a:sym typeface="Poppins"/>
              </a:rPr>
              <a:t>    cr.Constituency_Name,</a:t>
            </a:r>
          </a:p>
          <a:p>
            <a:pPr algn="l">
              <a:lnSpc>
                <a:spcPts val="2720"/>
              </a:lnSpc>
            </a:pPr>
            <a:r>
              <a:rPr lang="en-US" sz="1942">
                <a:solidFill>
                  <a:srgbClr val="FFFFFF"/>
                </a:solidFill>
                <a:latin typeface="Poppins"/>
                <a:ea typeface="Poppins"/>
                <a:cs typeface="Poppins"/>
                <a:sym typeface="Poppins"/>
              </a:rPr>
              <a:t>    cd.Constituency_ID,</a:t>
            </a:r>
          </a:p>
          <a:p>
            <a:pPr algn="l">
              <a:lnSpc>
                <a:spcPts val="2720"/>
              </a:lnSpc>
            </a:pPr>
            <a:r>
              <a:rPr lang="en-US" sz="1942">
                <a:solidFill>
                  <a:srgbClr val="FFFFFF"/>
                </a:solidFill>
                <a:latin typeface="Poppins"/>
                <a:ea typeface="Poppins"/>
                <a:cs typeface="Poppins"/>
                <a:sym typeface="Poppins"/>
              </a:rPr>
              <a:t>    cd.Candidate,</a:t>
            </a:r>
          </a:p>
          <a:p>
            <a:pPr algn="l">
              <a:lnSpc>
                <a:spcPts val="2720"/>
              </a:lnSpc>
            </a:pPr>
            <a:r>
              <a:rPr lang="en-US" sz="1942">
                <a:solidFill>
                  <a:srgbClr val="FFFFFF"/>
                </a:solidFill>
                <a:latin typeface="Poppins"/>
                <a:ea typeface="Poppins"/>
                <a:cs typeface="Poppins"/>
                <a:sym typeface="Poppins"/>
              </a:rPr>
              <a:t>    cd.EVM_Votes</a:t>
            </a:r>
          </a:p>
          <a:p>
            <a:pPr algn="l">
              <a:lnSpc>
                <a:spcPts val="2720"/>
              </a:lnSpc>
            </a:pPr>
            <a:r>
              <a:rPr lang="en-US" sz="1942">
                <a:solidFill>
                  <a:srgbClr val="FFFFFF"/>
                </a:solidFill>
                <a:latin typeface="Poppins"/>
                <a:ea typeface="Poppins"/>
                <a:cs typeface="Poppins"/>
                <a:sym typeface="Poppins"/>
              </a:rPr>
              <a:t>FROM </a:t>
            </a:r>
          </a:p>
          <a:p>
            <a:pPr algn="l">
              <a:lnSpc>
                <a:spcPts val="2720"/>
              </a:lnSpc>
            </a:pPr>
            <a:r>
              <a:rPr lang="en-US" sz="1942">
                <a:solidFill>
                  <a:srgbClr val="FFFFFF"/>
                </a:solidFill>
                <a:latin typeface="Poppins"/>
                <a:ea typeface="Poppins"/>
                <a:cs typeface="Poppins"/>
                <a:sym typeface="Poppins"/>
              </a:rPr>
              <a:t>    constituencywise_details cd</a:t>
            </a:r>
          </a:p>
          <a:p>
            <a:pPr algn="l">
              <a:lnSpc>
                <a:spcPts val="2720"/>
              </a:lnSpc>
            </a:pPr>
            <a:r>
              <a:rPr lang="en-US" sz="1942">
                <a:solidFill>
                  <a:srgbClr val="FFFFFF"/>
                </a:solidFill>
                <a:latin typeface="Poppins"/>
                <a:ea typeface="Poppins"/>
                <a:cs typeface="Poppins"/>
                <a:sym typeface="Poppins"/>
              </a:rPr>
              <a:t>JOIN </a:t>
            </a:r>
          </a:p>
          <a:p>
            <a:pPr algn="l">
              <a:lnSpc>
                <a:spcPts val="2720"/>
              </a:lnSpc>
            </a:pPr>
            <a:r>
              <a:rPr lang="en-US" sz="1942">
                <a:solidFill>
                  <a:srgbClr val="FFFFFF"/>
                </a:solidFill>
                <a:latin typeface="Poppins"/>
                <a:ea typeface="Poppins"/>
                <a:cs typeface="Poppins"/>
                <a:sym typeface="Poppins"/>
              </a:rPr>
              <a:t>    constituencywise_results cr ON cd.Constituency_ID = cr.Constituency_ID</a:t>
            </a:r>
          </a:p>
          <a:p>
            <a:pPr algn="l">
              <a:lnSpc>
                <a:spcPts val="2720"/>
              </a:lnSpc>
            </a:pPr>
            <a:r>
              <a:rPr lang="en-US" sz="1942">
                <a:solidFill>
                  <a:srgbClr val="FFFFFF"/>
                </a:solidFill>
                <a:latin typeface="Poppins"/>
                <a:ea typeface="Poppins"/>
                <a:cs typeface="Poppins"/>
                <a:sym typeface="Poppins"/>
              </a:rPr>
              <a:t>WHERE </a:t>
            </a:r>
          </a:p>
          <a:p>
            <a:pPr algn="l">
              <a:lnSpc>
                <a:spcPts val="2720"/>
              </a:lnSpc>
            </a:pPr>
            <a:r>
              <a:rPr lang="en-US" sz="1942">
                <a:solidFill>
                  <a:srgbClr val="FFFFFF"/>
                </a:solidFill>
                <a:latin typeface="Poppins"/>
                <a:ea typeface="Poppins"/>
                <a:cs typeface="Poppins"/>
                <a:sym typeface="Poppins"/>
              </a:rPr>
              <a:t>    cd.EVM_Votes = (</a:t>
            </a:r>
          </a:p>
          <a:p>
            <a:pPr algn="l">
              <a:lnSpc>
                <a:spcPts val="2720"/>
              </a:lnSpc>
            </a:pPr>
            <a:r>
              <a:rPr lang="en-US" sz="1942">
                <a:solidFill>
                  <a:srgbClr val="FFFFFF"/>
                </a:solidFill>
                <a:latin typeface="Poppins"/>
                <a:ea typeface="Poppins"/>
                <a:cs typeface="Poppins"/>
                <a:sym typeface="Poppins"/>
              </a:rPr>
              <a:t>        SELECT MAX(cd1.EVM_Votes)</a:t>
            </a:r>
          </a:p>
          <a:p>
            <a:pPr algn="l">
              <a:lnSpc>
                <a:spcPts val="2720"/>
              </a:lnSpc>
            </a:pPr>
            <a:r>
              <a:rPr lang="en-US" sz="1942">
                <a:solidFill>
                  <a:srgbClr val="FFFFFF"/>
                </a:solidFill>
                <a:latin typeface="Poppins"/>
                <a:ea typeface="Poppins"/>
                <a:cs typeface="Poppins"/>
                <a:sym typeface="Poppins"/>
              </a:rPr>
              <a:t>        FROM constituencywise_details cd1</a:t>
            </a:r>
          </a:p>
          <a:p>
            <a:pPr algn="l">
              <a:lnSpc>
                <a:spcPts val="2720"/>
              </a:lnSpc>
            </a:pPr>
            <a:r>
              <a:rPr lang="en-US" sz="1942">
                <a:solidFill>
                  <a:srgbClr val="FFFFFF"/>
                </a:solidFill>
                <a:latin typeface="Poppins"/>
                <a:ea typeface="Poppins"/>
                <a:cs typeface="Poppins"/>
                <a:sym typeface="Poppins"/>
              </a:rPr>
              <a:t>        WHERE cd1.Constituency_ID = cd.Constituency_ID</a:t>
            </a:r>
          </a:p>
          <a:p>
            <a:pPr algn="l">
              <a:lnSpc>
                <a:spcPts val="2720"/>
              </a:lnSpc>
            </a:pPr>
            <a:r>
              <a:rPr lang="en-US" sz="1942">
                <a:solidFill>
                  <a:srgbClr val="FFFFFF"/>
                </a:solidFill>
                <a:latin typeface="Poppins"/>
                <a:ea typeface="Poppins"/>
                <a:cs typeface="Poppins"/>
                <a:sym typeface="Poppins"/>
              </a:rPr>
              <a:t>    )</a:t>
            </a:r>
          </a:p>
          <a:p>
            <a:pPr algn="l">
              <a:lnSpc>
                <a:spcPts val="2720"/>
              </a:lnSpc>
            </a:pPr>
            <a:r>
              <a:rPr lang="en-US" sz="1942">
                <a:solidFill>
                  <a:srgbClr val="FFFFFF"/>
                </a:solidFill>
                <a:latin typeface="Poppins"/>
                <a:ea typeface="Poppins"/>
                <a:cs typeface="Poppins"/>
                <a:sym typeface="Poppins"/>
              </a:rPr>
              <a:t>ORDER BY </a:t>
            </a:r>
          </a:p>
          <a:p>
            <a:pPr algn="l">
              <a:lnSpc>
                <a:spcPts val="2720"/>
              </a:lnSpc>
            </a:pPr>
            <a:r>
              <a:rPr lang="en-US" sz="1942">
                <a:solidFill>
                  <a:srgbClr val="FFFFFF"/>
                </a:solidFill>
                <a:latin typeface="Poppins"/>
                <a:ea typeface="Poppins"/>
                <a:cs typeface="Poppins"/>
                <a:sym typeface="Poppins"/>
              </a:rPr>
              <a:t>    cd.EVM_Votes DESC;</a:t>
            </a:r>
          </a:p>
          <a:p>
            <a:pPr algn="l">
              <a:lnSpc>
                <a:spcPts val="2720"/>
              </a:lnSpc>
            </a:pPr>
          </a:p>
          <a:p>
            <a:pPr algn="l">
              <a:lnSpc>
                <a:spcPts val="2720"/>
              </a:lnSpc>
              <a:spcBef>
                <a:spcPct val="0"/>
              </a:spcBef>
            </a:pPr>
          </a:p>
        </p:txBody>
      </p:sp>
      <p:sp>
        <p:nvSpPr>
          <p:cNvPr name="Freeform 6" id="6"/>
          <p:cNvSpPr/>
          <p:nvPr/>
        </p:nvSpPr>
        <p:spPr>
          <a:xfrm flipH="false" flipV="false" rot="0">
            <a:off x="8218923" y="5143500"/>
            <a:ext cx="9910303" cy="4280507"/>
          </a:xfrm>
          <a:custGeom>
            <a:avLst/>
            <a:gdLst/>
            <a:ahLst/>
            <a:cxnLst/>
            <a:rect r="r" b="b" t="t" l="l"/>
            <a:pathLst>
              <a:path h="4280507" w="9910303">
                <a:moveTo>
                  <a:pt x="0" y="0"/>
                </a:moveTo>
                <a:lnTo>
                  <a:pt x="9910303" y="0"/>
                </a:lnTo>
                <a:lnTo>
                  <a:pt x="9910303" y="4280507"/>
                </a:lnTo>
                <a:lnTo>
                  <a:pt x="0" y="4280507"/>
                </a:lnTo>
                <a:lnTo>
                  <a:pt x="0" y="0"/>
                </a:lnTo>
                <a:close/>
              </a:path>
            </a:pathLst>
          </a:custGeom>
          <a:blipFill>
            <a:blip r:embed="rId3"/>
            <a:stretch>
              <a:fillRect l="0" t="0" r="0" b="0"/>
            </a:stretch>
          </a:blipFill>
        </p:spPr>
      </p:sp>
      <p:sp>
        <p:nvSpPr>
          <p:cNvPr name="Freeform 7" id="7"/>
          <p:cNvSpPr/>
          <p:nvPr/>
        </p:nvSpPr>
        <p:spPr>
          <a:xfrm flipH="false" flipV="false" rot="0">
            <a:off x="14900806" y="1028700"/>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4"/>
            <a:stretch>
              <a:fillRect l="0" t="0" r="0" b="0"/>
            </a:stretch>
          </a:blipFill>
        </p:spPr>
      </p:sp>
    </p:spTree>
  </p:cSld>
  <p:clrMapOvr>
    <a:masterClrMapping/>
  </p:clrMapOvr>
  <p:transition spd="fast">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102870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302162" y="188111"/>
            <a:ext cx="17683676" cy="3481897"/>
          </a:xfrm>
          <a:prstGeom prst="rect">
            <a:avLst/>
          </a:prstGeom>
        </p:spPr>
        <p:txBody>
          <a:bodyPr anchor="t" rtlCol="false" tIns="0" lIns="0" bIns="0" rIns="0">
            <a:spAutoFit/>
          </a:bodyPr>
          <a:lstStyle/>
          <a:p>
            <a:pPr algn="just">
              <a:lnSpc>
                <a:spcPts val="5484"/>
              </a:lnSpc>
            </a:pPr>
            <a:r>
              <a:rPr lang="en-US" sz="3917" b="true">
                <a:solidFill>
                  <a:srgbClr val="65FFE8"/>
                </a:solidFill>
                <a:latin typeface="Poppins Bold"/>
                <a:ea typeface="Poppins Bold"/>
                <a:cs typeface="Poppins Bold"/>
                <a:sym typeface="Poppins Bold"/>
              </a:rPr>
              <a:t>14.Which candidate won and which candidate was the runner-up in each constituency of State for the 2024 elections?</a:t>
            </a:r>
          </a:p>
          <a:p>
            <a:pPr algn="just">
              <a:lnSpc>
                <a:spcPts val="5484"/>
              </a:lnSpc>
            </a:pPr>
          </a:p>
          <a:p>
            <a:pPr algn="just">
              <a:lnSpc>
                <a:spcPts val="5484"/>
              </a:lnSpc>
            </a:pPr>
          </a:p>
          <a:p>
            <a:pPr algn="just">
              <a:lnSpc>
                <a:spcPts val="5484"/>
              </a:lnSpc>
              <a:spcBef>
                <a:spcPct val="0"/>
              </a:spcBef>
            </a:pPr>
          </a:p>
        </p:txBody>
      </p:sp>
      <p:sp>
        <p:nvSpPr>
          <p:cNvPr name="TextBox 5" id="5"/>
          <p:cNvSpPr txBox="true"/>
          <p:nvPr/>
        </p:nvSpPr>
        <p:spPr>
          <a:xfrm rot="0">
            <a:off x="455853" y="1574509"/>
            <a:ext cx="12612777" cy="8521331"/>
          </a:xfrm>
          <a:prstGeom prst="rect">
            <a:avLst/>
          </a:prstGeom>
        </p:spPr>
        <p:txBody>
          <a:bodyPr anchor="t" rtlCol="false" tIns="0" lIns="0" bIns="0" rIns="0">
            <a:spAutoFit/>
          </a:bodyPr>
          <a:lstStyle/>
          <a:p>
            <a:pPr algn="l">
              <a:lnSpc>
                <a:spcPts val="2017"/>
              </a:lnSpc>
            </a:pPr>
            <a:r>
              <a:rPr lang="en-US" sz="1441">
                <a:solidFill>
                  <a:srgbClr val="FFFFFF"/>
                </a:solidFill>
                <a:latin typeface="Poppins"/>
                <a:ea typeface="Poppins"/>
                <a:cs typeface="Poppins"/>
                <a:sym typeface="Poppins"/>
              </a:rPr>
              <a:t>WITH RankedCandidates AS (</a:t>
            </a:r>
          </a:p>
          <a:p>
            <a:pPr algn="l">
              <a:lnSpc>
                <a:spcPts val="2017"/>
              </a:lnSpc>
            </a:pPr>
            <a:r>
              <a:rPr lang="en-US" sz="1441">
                <a:solidFill>
                  <a:srgbClr val="FFFFFF"/>
                </a:solidFill>
                <a:latin typeface="Poppins"/>
                <a:ea typeface="Poppins"/>
                <a:cs typeface="Poppins"/>
                <a:sym typeface="Poppins"/>
              </a:rPr>
              <a:t>    SELECT </a:t>
            </a:r>
          </a:p>
          <a:p>
            <a:pPr algn="l">
              <a:lnSpc>
                <a:spcPts val="2017"/>
              </a:lnSpc>
            </a:pPr>
            <a:r>
              <a:rPr lang="en-US" sz="1441">
                <a:solidFill>
                  <a:srgbClr val="FFFFFF"/>
                </a:solidFill>
                <a:latin typeface="Poppins"/>
                <a:ea typeface="Poppins"/>
                <a:cs typeface="Poppins"/>
                <a:sym typeface="Poppins"/>
              </a:rPr>
              <a:t>        cd.Constituency_ID,</a:t>
            </a:r>
          </a:p>
          <a:p>
            <a:pPr algn="l">
              <a:lnSpc>
                <a:spcPts val="2017"/>
              </a:lnSpc>
            </a:pPr>
            <a:r>
              <a:rPr lang="en-US" sz="1441">
                <a:solidFill>
                  <a:srgbClr val="FFFFFF"/>
                </a:solidFill>
                <a:latin typeface="Poppins"/>
                <a:ea typeface="Poppins"/>
                <a:cs typeface="Poppins"/>
                <a:sym typeface="Poppins"/>
              </a:rPr>
              <a:t>        cd.Candidate,</a:t>
            </a:r>
          </a:p>
          <a:p>
            <a:pPr algn="l">
              <a:lnSpc>
                <a:spcPts val="2017"/>
              </a:lnSpc>
            </a:pPr>
            <a:r>
              <a:rPr lang="en-US" sz="1441">
                <a:solidFill>
                  <a:srgbClr val="FFFFFF"/>
                </a:solidFill>
                <a:latin typeface="Poppins"/>
                <a:ea typeface="Poppins"/>
                <a:cs typeface="Poppins"/>
                <a:sym typeface="Poppins"/>
              </a:rPr>
              <a:t>        cd.Party,</a:t>
            </a:r>
          </a:p>
          <a:p>
            <a:pPr algn="l">
              <a:lnSpc>
                <a:spcPts val="2017"/>
              </a:lnSpc>
            </a:pPr>
            <a:r>
              <a:rPr lang="en-US" sz="1441">
                <a:solidFill>
                  <a:srgbClr val="FFFFFF"/>
                </a:solidFill>
                <a:latin typeface="Poppins"/>
                <a:ea typeface="Poppins"/>
                <a:cs typeface="Poppins"/>
                <a:sym typeface="Poppins"/>
              </a:rPr>
              <a:t>        cd.EVM_Votes,</a:t>
            </a:r>
          </a:p>
          <a:p>
            <a:pPr algn="l">
              <a:lnSpc>
                <a:spcPts val="2017"/>
              </a:lnSpc>
            </a:pPr>
            <a:r>
              <a:rPr lang="en-US" sz="1441">
                <a:solidFill>
                  <a:srgbClr val="FFFFFF"/>
                </a:solidFill>
                <a:latin typeface="Poppins"/>
                <a:ea typeface="Poppins"/>
                <a:cs typeface="Poppins"/>
                <a:sym typeface="Poppins"/>
              </a:rPr>
              <a:t>        cd.Postal_Votes,</a:t>
            </a:r>
          </a:p>
          <a:p>
            <a:pPr algn="l">
              <a:lnSpc>
                <a:spcPts val="2017"/>
              </a:lnSpc>
            </a:pPr>
            <a:r>
              <a:rPr lang="en-US" sz="1441">
                <a:solidFill>
                  <a:srgbClr val="FFFFFF"/>
                </a:solidFill>
                <a:latin typeface="Poppins"/>
                <a:ea typeface="Poppins"/>
                <a:cs typeface="Poppins"/>
                <a:sym typeface="Poppins"/>
              </a:rPr>
              <a:t>        cd.EVM_Votes + cd.Postal_Votes AS Total_Votes,</a:t>
            </a:r>
          </a:p>
          <a:p>
            <a:pPr algn="l">
              <a:lnSpc>
                <a:spcPts val="2017"/>
              </a:lnSpc>
            </a:pPr>
            <a:r>
              <a:rPr lang="en-US" sz="1441">
                <a:solidFill>
                  <a:srgbClr val="FFFFFF"/>
                </a:solidFill>
                <a:latin typeface="Poppins"/>
                <a:ea typeface="Poppins"/>
                <a:cs typeface="Poppins"/>
                <a:sym typeface="Poppins"/>
              </a:rPr>
              <a:t>        ROW_NUMBER() OVER (PARTITION BY cd.Constituency_ID ORDER BY cd.EVM_Votes + cd.Postal_Votes DESC) AS VoteRank</a:t>
            </a:r>
          </a:p>
          <a:p>
            <a:pPr algn="l">
              <a:lnSpc>
                <a:spcPts val="2017"/>
              </a:lnSpc>
            </a:pPr>
            <a:r>
              <a:rPr lang="en-US" sz="1441">
                <a:solidFill>
                  <a:srgbClr val="FFFFFF"/>
                </a:solidFill>
                <a:latin typeface="Poppins"/>
                <a:ea typeface="Poppins"/>
                <a:cs typeface="Poppins"/>
                <a:sym typeface="Poppins"/>
              </a:rPr>
              <a:t>    FROM </a:t>
            </a:r>
          </a:p>
          <a:p>
            <a:pPr algn="l">
              <a:lnSpc>
                <a:spcPts val="2017"/>
              </a:lnSpc>
            </a:pPr>
            <a:r>
              <a:rPr lang="en-US" sz="1441">
                <a:solidFill>
                  <a:srgbClr val="FFFFFF"/>
                </a:solidFill>
                <a:latin typeface="Poppins"/>
                <a:ea typeface="Poppins"/>
                <a:cs typeface="Poppins"/>
                <a:sym typeface="Poppins"/>
              </a:rPr>
              <a:t>        constituencywise_details cd</a:t>
            </a:r>
          </a:p>
          <a:p>
            <a:pPr algn="l">
              <a:lnSpc>
                <a:spcPts val="2017"/>
              </a:lnSpc>
            </a:pPr>
            <a:r>
              <a:rPr lang="en-US" sz="1441">
                <a:solidFill>
                  <a:srgbClr val="FFFFFF"/>
                </a:solidFill>
                <a:latin typeface="Poppins"/>
                <a:ea typeface="Poppins"/>
                <a:cs typeface="Poppins"/>
                <a:sym typeface="Poppins"/>
              </a:rPr>
              <a:t>    JOIN </a:t>
            </a:r>
          </a:p>
          <a:p>
            <a:pPr algn="l">
              <a:lnSpc>
                <a:spcPts val="2017"/>
              </a:lnSpc>
            </a:pPr>
            <a:r>
              <a:rPr lang="en-US" sz="1441">
                <a:solidFill>
                  <a:srgbClr val="FFFFFF"/>
                </a:solidFill>
                <a:latin typeface="Poppins"/>
                <a:ea typeface="Poppins"/>
                <a:cs typeface="Poppins"/>
                <a:sym typeface="Poppins"/>
              </a:rPr>
              <a:t>        constituencywise_results cr ON cd.Constituency_ID = cr.Constituency_ID</a:t>
            </a:r>
          </a:p>
          <a:p>
            <a:pPr algn="l">
              <a:lnSpc>
                <a:spcPts val="2017"/>
              </a:lnSpc>
            </a:pPr>
            <a:r>
              <a:rPr lang="en-US" sz="1441">
                <a:solidFill>
                  <a:srgbClr val="FFFFFF"/>
                </a:solidFill>
                <a:latin typeface="Poppins"/>
                <a:ea typeface="Poppins"/>
                <a:cs typeface="Poppins"/>
                <a:sym typeface="Poppins"/>
              </a:rPr>
              <a:t>    JOIN </a:t>
            </a:r>
          </a:p>
          <a:p>
            <a:pPr algn="l">
              <a:lnSpc>
                <a:spcPts val="2017"/>
              </a:lnSpc>
            </a:pPr>
            <a:r>
              <a:rPr lang="en-US" sz="1441">
                <a:solidFill>
                  <a:srgbClr val="FFFFFF"/>
                </a:solidFill>
                <a:latin typeface="Poppins"/>
                <a:ea typeface="Poppins"/>
                <a:cs typeface="Poppins"/>
                <a:sym typeface="Poppins"/>
              </a:rPr>
              <a:t>        statewise_results sr ON cr.Parliament_Constituency = sr.Parliament_Constituency</a:t>
            </a:r>
          </a:p>
          <a:p>
            <a:pPr algn="l">
              <a:lnSpc>
                <a:spcPts val="2017"/>
              </a:lnSpc>
            </a:pPr>
            <a:r>
              <a:rPr lang="en-US" sz="1441">
                <a:solidFill>
                  <a:srgbClr val="FFFFFF"/>
                </a:solidFill>
                <a:latin typeface="Poppins"/>
                <a:ea typeface="Poppins"/>
                <a:cs typeface="Poppins"/>
                <a:sym typeface="Poppins"/>
              </a:rPr>
              <a:t>    JOIN </a:t>
            </a:r>
          </a:p>
          <a:p>
            <a:pPr algn="l">
              <a:lnSpc>
                <a:spcPts val="2017"/>
              </a:lnSpc>
            </a:pPr>
            <a:r>
              <a:rPr lang="en-US" sz="1441">
                <a:solidFill>
                  <a:srgbClr val="FFFFFF"/>
                </a:solidFill>
                <a:latin typeface="Poppins"/>
                <a:ea typeface="Poppins"/>
                <a:cs typeface="Poppins"/>
                <a:sym typeface="Poppins"/>
              </a:rPr>
              <a:t>        states s ON sr.State_ID = s.State_ID</a:t>
            </a:r>
          </a:p>
          <a:p>
            <a:pPr algn="l">
              <a:lnSpc>
                <a:spcPts val="2017"/>
              </a:lnSpc>
            </a:pPr>
            <a:r>
              <a:rPr lang="en-US" sz="1441">
                <a:solidFill>
                  <a:srgbClr val="FFFFFF"/>
                </a:solidFill>
                <a:latin typeface="Poppins"/>
                <a:ea typeface="Poppins"/>
                <a:cs typeface="Poppins"/>
                <a:sym typeface="Poppins"/>
              </a:rPr>
              <a:t>    WHERE </a:t>
            </a:r>
          </a:p>
          <a:p>
            <a:pPr algn="l">
              <a:lnSpc>
                <a:spcPts val="2017"/>
              </a:lnSpc>
            </a:pPr>
            <a:r>
              <a:rPr lang="en-US" sz="1441">
                <a:solidFill>
                  <a:srgbClr val="FFFFFF"/>
                </a:solidFill>
                <a:latin typeface="Poppins"/>
                <a:ea typeface="Poppins"/>
                <a:cs typeface="Poppins"/>
                <a:sym typeface="Poppins"/>
              </a:rPr>
              <a:t>        s.State = 'Maharashtra'</a:t>
            </a:r>
          </a:p>
          <a:p>
            <a:pPr algn="l">
              <a:lnSpc>
                <a:spcPts val="2017"/>
              </a:lnSpc>
            </a:pPr>
            <a:r>
              <a:rPr lang="en-US" sz="1441">
                <a:solidFill>
                  <a:srgbClr val="FFFFFF"/>
                </a:solidFill>
                <a:latin typeface="Poppins"/>
                <a:ea typeface="Poppins"/>
                <a:cs typeface="Poppins"/>
                <a:sym typeface="Poppins"/>
              </a:rPr>
              <a:t>)</a:t>
            </a:r>
          </a:p>
          <a:p>
            <a:pPr algn="l">
              <a:lnSpc>
                <a:spcPts val="2017"/>
              </a:lnSpc>
            </a:pPr>
          </a:p>
          <a:p>
            <a:pPr algn="l">
              <a:lnSpc>
                <a:spcPts val="2017"/>
              </a:lnSpc>
            </a:pPr>
            <a:r>
              <a:rPr lang="en-US" sz="1441">
                <a:solidFill>
                  <a:srgbClr val="FFFFFF"/>
                </a:solidFill>
                <a:latin typeface="Poppins"/>
                <a:ea typeface="Poppins"/>
                <a:cs typeface="Poppins"/>
                <a:sym typeface="Poppins"/>
              </a:rPr>
              <a:t>SELECT </a:t>
            </a:r>
          </a:p>
          <a:p>
            <a:pPr algn="l">
              <a:lnSpc>
                <a:spcPts val="2017"/>
              </a:lnSpc>
            </a:pPr>
            <a:r>
              <a:rPr lang="en-US" sz="1441">
                <a:solidFill>
                  <a:srgbClr val="FFFFFF"/>
                </a:solidFill>
                <a:latin typeface="Poppins"/>
                <a:ea typeface="Poppins"/>
                <a:cs typeface="Poppins"/>
                <a:sym typeface="Poppins"/>
              </a:rPr>
              <a:t>    cr.Constituency_Name,</a:t>
            </a:r>
          </a:p>
          <a:p>
            <a:pPr algn="l">
              <a:lnSpc>
                <a:spcPts val="2017"/>
              </a:lnSpc>
            </a:pPr>
            <a:r>
              <a:rPr lang="en-US" sz="1441">
                <a:solidFill>
                  <a:srgbClr val="FFFFFF"/>
                </a:solidFill>
                <a:latin typeface="Poppins"/>
                <a:ea typeface="Poppins"/>
                <a:cs typeface="Poppins"/>
                <a:sym typeface="Poppins"/>
              </a:rPr>
              <a:t>    MAX(CASE WHEN rc.VoteRank = 1 THEN rc.Candidate END) AS Winning_Candidate,</a:t>
            </a:r>
          </a:p>
          <a:p>
            <a:pPr algn="l">
              <a:lnSpc>
                <a:spcPts val="2017"/>
              </a:lnSpc>
            </a:pPr>
            <a:r>
              <a:rPr lang="en-US" sz="1441">
                <a:solidFill>
                  <a:srgbClr val="FFFFFF"/>
                </a:solidFill>
                <a:latin typeface="Poppins"/>
                <a:ea typeface="Poppins"/>
                <a:cs typeface="Poppins"/>
                <a:sym typeface="Poppins"/>
              </a:rPr>
              <a:t>    MAX(CASE WHEN rc.VoteRank = 2 THEN rc.Candidate END) AS Runnerup_Candidate</a:t>
            </a:r>
          </a:p>
          <a:p>
            <a:pPr algn="l">
              <a:lnSpc>
                <a:spcPts val="2017"/>
              </a:lnSpc>
            </a:pPr>
            <a:r>
              <a:rPr lang="en-US" sz="1441">
                <a:solidFill>
                  <a:srgbClr val="FFFFFF"/>
                </a:solidFill>
                <a:latin typeface="Poppins"/>
                <a:ea typeface="Poppins"/>
                <a:cs typeface="Poppins"/>
                <a:sym typeface="Poppins"/>
              </a:rPr>
              <a:t>FROM </a:t>
            </a:r>
          </a:p>
          <a:p>
            <a:pPr algn="l">
              <a:lnSpc>
                <a:spcPts val="2017"/>
              </a:lnSpc>
            </a:pPr>
            <a:r>
              <a:rPr lang="en-US" sz="1441">
                <a:solidFill>
                  <a:srgbClr val="FFFFFF"/>
                </a:solidFill>
                <a:latin typeface="Poppins"/>
                <a:ea typeface="Poppins"/>
                <a:cs typeface="Poppins"/>
                <a:sym typeface="Poppins"/>
              </a:rPr>
              <a:t>    RankedCandidates rc</a:t>
            </a:r>
          </a:p>
          <a:p>
            <a:pPr algn="l">
              <a:lnSpc>
                <a:spcPts val="2017"/>
              </a:lnSpc>
            </a:pPr>
            <a:r>
              <a:rPr lang="en-US" sz="1441">
                <a:solidFill>
                  <a:srgbClr val="FFFFFF"/>
                </a:solidFill>
                <a:latin typeface="Poppins"/>
                <a:ea typeface="Poppins"/>
                <a:cs typeface="Poppins"/>
                <a:sym typeface="Poppins"/>
              </a:rPr>
              <a:t>JOIN </a:t>
            </a:r>
          </a:p>
          <a:p>
            <a:pPr algn="l">
              <a:lnSpc>
                <a:spcPts val="2017"/>
              </a:lnSpc>
            </a:pPr>
            <a:r>
              <a:rPr lang="en-US" sz="1441">
                <a:solidFill>
                  <a:srgbClr val="FFFFFF"/>
                </a:solidFill>
                <a:latin typeface="Poppins"/>
                <a:ea typeface="Poppins"/>
                <a:cs typeface="Poppins"/>
                <a:sym typeface="Poppins"/>
              </a:rPr>
              <a:t>    constituencywise_results cr ON rc.Constituency_ID = cr.Constituency_ID</a:t>
            </a:r>
          </a:p>
          <a:p>
            <a:pPr algn="l">
              <a:lnSpc>
                <a:spcPts val="2017"/>
              </a:lnSpc>
            </a:pPr>
            <a:r>
              <a:rPr lang="en-US" sz="1441">
                <a:solidFill>
                  <a:srgbClr val="FFFFFF"/>
                </a:solidFill>
                <a:latin typeface="Poppins"/>
                <a:ea typeface="Poppins"/>
                <a:cs typeface="Poppins"/>
                <a:sym typeface="Poppins"/>
              </a:rPr>
              <a:t>GROUP BY </a:t>
            </a:r>
          </a:p>
          <a:p>
            <a:pPr algn="l">
              <a:lnSpc>
                <a:spcPts val="2017"/>
              </a:lnSpc>
            </a:pPr>
            <a:r>
              <a:rPr lang="en-US" sz="1441">
                <a:solidFill>
                  <a:srgbClr val="FFFFFF"/>
                </a:solidFill>
                <a:latin typeface="Poppins"/>
                <a:ea typeface="Poppins"/>
                <a:cs typeface="Poppins"/>
                <a:sym typeface="Poppins"/>
              </a:rPr>
              <a:t>    cr.Constituency_Name</a:t>
            </a:r>
          </a:p>
          <a:p>
            <a:pPr algn="l">
              <a:lnSpc>
                <a:spcPts val="2017"/>
              </a:lnSpc>
            </a:pPr>
            <a:r>
              <a:rPr lang="en-US" sz="1441">
                <a:solidFill>
                  <a:srgbClr val="FFFFFF"/>
                </a:solidFill>
                <a:latin typeface="Poppins"/>
                <a:ea typeface="Poppins"/>
                <a:cs typeface="Poppins"/>
                <a:sym typeface="Poppins"/>
              </a:rPr>
              <a:t>ORDER BY </a:t>
            </a:r>
          </a:p>
          <a:p>
            <a:pPr algn="l">
              <a:lnSpc>
                <a:spcPts val="2017"/>
              </a:lnSpc>
            </a:pPr>
            <a:r>
              <a:rPr lang="en-US" sz="1441">
                <a:solidFill>
                  <a:srgbClr val="FFFFFF"/>
                </a:solidFill>
                <a:latin typeface="Poppins"/>
                <a:ea typeface="Poppins"/>
                <a:cs typeface="Poppins"/>
                <a:sym typeface="Poppins"/>
              </a:rPr>
              <a:t>    cr.Constituency_Name;</a:t>
            </a:r>
          </a:p>
          <a:p>
            <a:pPr algn="l">
              <a:lnSpc>
                <a:spcPts val="563"/>
              </a:lnSpc>
              <a:spcBef>
                <a:spcPct val="0"/>
              </a:spcBef>
            </a:pPr>
          </a:p>
        </p:txBody>
      </p:sp>
      <p:sp>
        <p:nvSpPr>
          <p:cNvPr name="Freeform 6" id="6"/>
          <p:cNvSpPr/>
          <p:nvPr/>
        </p:nvSpPr>
        <p:spPr>
          <a:xfrm flipH="false" flipV="false" rot="0">
            <a:off x="12773554" y="3670009"/>
            <a:ext cx="5212284" cy="6425831"/>
          </a:xfrm>
          <a:custGeom>
            <a:avLst/>
            <a:gdLst/>
            <a:ahLst/>
            <a:cxnLst/>
            <a:rect r="r" b="b" t="t" l="l"/>
            <a:pathLst>
              <a:path h="6425831" w="5212284">
                <a:moveTo>
                  <a:pt x="0" y="0"/>
                </a:moveTo>
                <a:lnTo>
                  <a:pt x="5212284" y="0"/>
                </a:lnTo>
                <a:lnTo>
                  <a:pt x="5212284" y="6425830"/>
                </a:lnTo>
                <a:lnTo>
                  <a:pt x="0" y="6425830"/>
                </a:lnTo>
                <a:lnTo>
                  <a:pt x="0" y="0"/>
                </a:lnTo>
                <a:close/>
              </a:path>
            </a:pathLst>
          </a:custGeom>
          <a:blipFill>
            <a:blip r:embed="rId3"/>
            <a:stretch>
              <a:fillRect l="0" t="0" r="0" b="0"/>
            </a:stretch>
          </a:blipFill>
        </p:spPr>
      </p:sp>
      <p:sp>
        <p:nvSpPr>
          <p:cNvPr name="Freeform 7" id="7"/>
          <p:cNvSpPr/>
          <p:nvPr/>
        </p:nvSpPr>
        <p:spPr>
          <a:xfrm flipH="false" flipV="false" rot="0">
            <a:off x="15158400" y="1290440"/>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4"/>
            <a:stretch>
              <a:fillRect l="0" t="0" r="0" b="0"/>
            </a:stretch>
          </a:blipFill>
        </p:spPr>
      </p:sp>
    </p:spTree>
  </p:cSld>
  <p:clrMapOvr>
    <a:masterClrMapping/>
  </p:clrMapOvr>
  <p:transition spd="fast">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292886"/>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102870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302162" y="188111"/>
            <a:ext cx="17683676" cy="5567872"/>
          </a:xfrm>
          <a:prstGeom prst="rect">
            <a:avLst/>
          </a:prstGeom>
        </p:spPr>
        <p:txBody>
          <a:bodyPr anchor="t" rtlCol="false" tIns="0" lIns="0" bIns="0" rIns="0">
            <a:spAutoFit/>
          </a:bodyPr>
          <a:lstStyle/>
          <a:p>
            <a:pPr algn="just">
              <a:lnSpc>
                <a:spcPts val="5484"/>
              </a:lnSpc>
            </a:pPr>
            <a:r>
              <a:rPr lang="en-US" sz="3917" b="true">
                <a:solidFill>
                  <a:srgbClr val="65FFE8"/>
                </a:solidFill>
                <a:latin typeface="Poppins Bold"/>
                <a:ea typeface="Poppins Bold"/>
                <a:cs typeface="Poppins Bold"/>
                <a:sym typeface="Poppins Bold"/>
              </a:rPr>
              <a:t>15.For the state of Maharashtra, what are the total number of seats, total number of candidates, total number of parties, total votes (including EVM and postal), and the breakdown of EVM and postal votes?</a:t>
            </a:r>
          </a:p>
          <a:p>
            <a:pPr algn="just">
              <a:lnSpc>
                <a:spcPts val="5484"/>
              </a:lnSpc>
            </a:pPr>
          </a:p>
          <a:p>
            <a:pPr algn="just">
              <a:lnSpc>
                <a:spcPts val="5484"/>
              </a:lnSpc>
            </a:pPr>
          </a:p>
          <a:p>
            <a:pPr algn="just">
              <a:lnSpc>
                <a:spcPts val="5484"/>
              </a:lnSpc>
            </a:pPr>
          </a:p>
          <a:p>
            <a:pPr algn="just">
              <a:lnSpc>
                <a:spcPts val="5484"/>
              </a:lnSpc>
              <a:spcBef>
                <a:spcPct val="0"/>
              </a:spcBef>
            </a:pPr>
          </a:p>
        </p:txBody>
      </p:sp>
      <p:sp>
        <p:nvSpPr>
          <p:cNvPr name="TextBox 5" id="5"/>
          <p:cNvSpPr txBox="true"/>
          <p:nvPr/>
        </p:nvSpPr>
        <p:spPr>
          <a:xfrm rot="0">
            <a:off x="302162" y="3426049"/>
            <a:ext cx="16129702" cy="5980106"/>
          </a:xfrm>
          <a:prstGeom prst="rect">
            <a:avLst/>
          </a:prstGeom>
        </p:spPr>
        <p:txBody>
          <a:bodyPr anchor="t" rtlCol="false" tIns="0" lIns="0" bIns="0" rIns="0">
            <a:spAutoFit/>
          </a:bodyPr>
          <a:lstStyle/>
          <a:p>
            <a:pPr algn="l">
              <a:lnSpc>
                <a:spcPts val="2470"/>
              </a:lnSpc>
            </a:pPr>
            <a:r>
              <a:rPr lang="en-US" sz="1764">
                <a:solidFill>
                  <a:srgbClr val="FFFFFF"/>
                </a:solidFill>
                <a:latin typeface="Poppins"/>
                <a:ea typeface="Poppins"/>
                <a:cs typeface="Poppins"/>
                <a:sym typeface="Poppins"/>
              </a:rPr>
              <a:t>SELECT </a:t>
            </a:r>
          </a:p>
          <a:p>
            <a:pPr algn="l">
              <a:lnSpc>
                <a:spcPts val="2470"/>
              </a:lnSpc>
            </a:pPr>
            <a:r>
              <a:rPr lang="en-US" sz="1764">
                <a:solidFill>
                  <a:srgbClr val="FFFFFF"/>
                </a:solidFill>
                <a:latin typeface="Poppins"/>
                <a:ea typeface="Poppins"/>
                <a:cs typeface="Poppins"/>
                <a:sym typeface="Poppins"/>
              </a:rPr>
              <a:t>    COUNT(DISTINCT cr.Constituency_ID) AS Total_Seats,</a:t>
            </a:r>
          </a:p>
          <a:p>
            <a:pPr algn="l">
              <a:lnSpc>
                <a:spcPts val="2470"/>
              </a:lnSpc>
            </a:pPr>
            <a:r>
              <a:rPr lang="en-US" sz="1764">
                <a:solidFill>
                  <a:srgbClr val="FFFFFF"/>
                </a:solidFill>
                <a:latin typeface="Poppins"/>
                <a:ea typeface="Poppins"/>
                <a:cs typeface="Poppins"/>
                <a:sym typeface="Poppins"/>
              </a:rPr>
              <a:t>    COUNT(DISTINCT cd.Candidate) AS Total_Candidates,</a:t>
            </a:r>
          </a:p>
          <a:p>
            <a:pPr algn="l">
              <a:lnSpc>
                <a:spcPts val="2470"/>
              </a:lnSpc>
            </a:pPr>
            <a:r>
              <a:rPr lang="en-US" sz="1764">
                <a:solidFill>
                  <a:srgbClr val="FFFFFF"/>
                </a:solidFill>
                <a:latin typeface="Poppins"/>
                <a:ea typeface="Poppins"/>
                <a:cs typeface="Poppins"/>
                <a:sym typeface="Poppins"/>
              </a:rPr>
              <a:t>    COUNT(DISTINCT p.Party) AS Total_Parties,</a:t>
            </a:r>
          </a:p>
          <a:p>
            <a:pPr algn="l">
              <a:lnSpc>
                <a:spcPts val="2470"/>
              </a:lnSpc>
            </a:pPr>
            <a:r>
              <a:rPr lang="en-US" sz="1764">
                <a:solidFill>
                  <a:srgbClr val="FFFFFF"/>
                </a:solidFill>
                <a:latin typeface="Poppins"/>
                <a:ea typeface="Poppins"/>
                <a:cs typeface="Poppins"/>
                <a:sym typeface="Poppins"/>
              </a:rPr>
              <a:t>    SUM(cd.EVM_Votes + cd.Postal_Votes) AS Total_Votes,</a:t>
            </a:r>
          </a:p>
          <a:p>
            <a:pPr algn="l">
              <a:lnSpc>
                <a:spcPts val="2470"/>
              </a:lnSpc>
            </a:pPr>
            <a:r>
              <a:rPr lang="en-US" sz="1764">
                <a:solidFill>
                  <a:srgbClr val="FFFFFF"/>
                </a:solidFill>
                <a:latin typeface="Poppins"/>
                <a:ea typeface="Poppins"/>
                <a:cs typeface="Poppins"/>
                <a:sym typeface="Poppins"/>
              </a:rPr>
              <a:t>    SUM(cd.EVM_Votes) AS Total_EVM_Votes,</a:t>
            </a:r>
          </a:p>
          <a:p>
            <a:pPr algn="l">
              <a:lnSpc>
                <a:spcPts val="2470"/>
              </a:lnSpc>
            </a:pPr>
            <a:r>
              <a:rPr lang="en-US" sz="1764">
                <a:solidFill>
                  <a:srgbClr val="FFFFFF"/>
                </a:solidFill>
                <a:latin typeface="Poppins"/>
                <a:ea typeface="Poppins"/>
                <a:cs typeface="Poppins"/>
                <a:sym typeface="Poppins"/>
              </a:rPr>
              <a:t>    SUM(cd.Postal_Votes) AS Total_Postal_Votes</a:t>
            </a:r>
          </a:p>
          <a:p>
            <a:pPr algn="l">
              <a:lnSpc>
                <a:spcPts val="2470"/>
              </a:lnSpc>
            </a:pPr>
            <a:r>
              <a:rPr lang="en-US" sz="1764">
                <a:solidFill>
                  <a:srgbClr val="FFFFFF"/>
                </a:solidFill>
                <a:latin typeface="Poppins"/>
                <a:ea typeface="Poppins"/>
                <a:cs typeface="Poppins"/>
                <a:sym typeface="Poppins"/>
              </a:rPr>
              <a:t>FROM </a:t>
            </a:r>
          </a:p>
          <a:p>
            <a:pPr algn="l">
              <a:lnSpc>
                <a:spcPts val="2470"/>
              </a:lnSpc>
            </a:pPr>
            <a:r>
              <a:rPr lang="en-US" sz="1764">
                <a:solidFill>
                  <a:srgbClr val="FFFFFF"/>
                </a:solidFill>
                <a:latin typeface="Poppins"/>
                <a:ea typeface="Poppins"/>
                <a:cs typeface="Poppins"/>
                <a:sym typeface="Poppins"/>
              </a:rPr>
              <a:t>    constituencywise_results cr</a:t>
            </a:r>
          </a:p>
          <a:p>
            <a:pPr algn="l">
              <a:lnSpc>
                <a:spcPts val="2470"/>
              </a:lnSpc>
            </a:pPr>
            <a:r>
              <a:rPr lang="en-US" sz="1764">
                <a:solidFill>
                  <a:srgbClr val="FFFFFF"/>
                </a:solidFill>
                <a:latin typeface="Poppins"/>
                <a:ea typeface="Poppins"/>
                <a:cs typeface="Poppins"/>
                <a:sym typeface="Poppins"/>
              </a:rPr>
              <a:t>JOIN </a:t>
            </a:r>
          </a:p>
          <a:p>
            <a:pPr algn="l">
              <a:lnSpc>
                <a:spcPts val="2470"/>
              </a:lnSpc>
            </a:pPr>
            <a:r>
              <a:rPr lang="en-US" sz="1764">
                <a:solidFill>
                  <a:srgbClr val="FFFFFF"/>
                </a:solidFill>
                <a:latin typeface="Poppins"/>
                <a:ea typeface="Poppins"/>
                <a:cs typeface="Poppins"/>
                <a:sym typeface="Poppins"/>
              </a:rPr>
              <a:t>    constituencywise_details cd ON cr.Constituency_ID = cd.Constituency_ID</a:t>
            </a:r>
          </a:p>
          <a:p>
            <a:pPr algn="l">
              <a:lnSpc>
                <a:spcPts val="2470"/>
              </a:lnSpc>
            </a:pPr>
            <a:r>
              <a:rPr lang="en-US" sz="1764">
                <a:solidFill>
                  <a:srgbClr val="FFFFFF"/>
                </a:solidFill>
                <a:latin typeface="Poppins"/>
                <a:ea typeface="Poppins"/>
                <a:cs typeface="Poppins"/>
                <a:sym typeface="Poppins"/>
              </a:rPr>
              <a:t>JOIN </a:t>
            </a:r>
          </a:p>
          <a:p>
            <a:pPr algn="l">
              <a:lnSpc>
                <a:spcPts val="2470"/>
              </a:lnSpc>
            </a:pPr>
            <a:r>
              <a:rPr lang="en-US" sz="1764">
                <a:solidFill>
                  <a:srgbClr val="FFFFFF"/>
                </a:solidFill>
                <a:latin typeface="Poppins"/>
                <a:ea typeface="Poppins"/>
                <a:cs typeface="Poppins"/>
                <a:sym typeface="Poppins"/>
              </a:rPr>
              <a:t>    statewise_results sr ON cr.Parliament_Constituency = sr.Parliament_Constituency</a:t>
            </a:r>
          </a:p>
          <a:p>
            <a:pPr algn="l">
              <a:lnSpc>
                <a:spcPts val="2470"/>
              </a:lnSpc>
            </a:pPr>
            <a:r>
              <a:rPr lang="en-US" sz="1764">
                <a:solidFill>
                  <a:srgbClr val="FFFFFF"/>
                </a:solidFill>
                <a:latin typeface="Poppins"/>
                <a:ea typeface="Poppins"/>
                <a:cs typeface="Poppins"/>
                <a:sym typeface="Poppins"/>
              </a:rPr>
              <a:t>JOIN </a:t>
            </a:r>
          </a:p>
          <a:p>
            <a:pPr algn="l">
              <a:lnSpc>
                <a:spcPts val="2470"/>
              </a:lnSpc>
            </a:pPr>
            <a:r>
              <a:rPr lang="en-US" sz="1764">
                <a:solidFill>
                  <a:srgbClr val="FFFFFF"/>
                </a:solidFill>
                <a:latin typeface="Poppins"/>
                <a:ea typeface="Poppins"/>
                <a:cs typeface="Poppins"/>
                <a:sym typeface="Poppins"/>
              </a:rPr>
              <a:t>    states s ON sr.State_ID = s.State_ID</a:t>
            </a:r>
          </a:p>
          <a:p>
            <a:pPr algn="l">
              <a:lnSpc>
                <a:spcPts val="2470"/>
              </a:lnSpc>
            </a:pPr>
            <a:r>
              <a:rPr lang="en-US" sz="1764">
                <a:solidFill>
                  <a:srgbClr val="FFFFFF"/>
                </a:solidFill>
                <a:latin typeface="Poppins"/>
                <a:ea typeface="Poppins"/>
                <a:cs typeface="Poppins"/>
                <a:sym typeface="Poppins"/>
              </a:rPr>
              <a:t>JOIN </a:t>
            </a:r>
          </a:p>
          <a:p>
            <a:pPr algn="l">
              <a:lnSpc>
                <a:spcPts val="2470"/>
              </a:lnSpc>
            </a:pPr>
            <a:r>
              <a:rPr lang="en-US" sz="1764">
                <a:solidFill>
                  <a:srgbClr val="FFFFFF"/>
                </a:solidFill>
                <a:latin typeface="Poppins"/>
                <a:ea typeface="Poppins"/>
                <a:cs typeface="Poppins"/>
                <a:sym typeface="Poppins"/>
              </a:rPr>
              <a:t>    partywise_results p ON cr.Party_ID = p.Party_ID</a:t>
            </a:r>
          </a:p>
          <a:p>
            <a:pPr algn="l">
              <a:lnSpc>
                <a:spcPts val="2470"/>
              </a:lnSpc>
            </a:pPr>
            <a:r>
              <a:rPr lang="en-US" sz="1764">
                <a:solidFill>
                  <a:srgbClr val="FFFFFF"/>
                </a:solidFill>
                <a:latin typeface="Poppins"/>
                <a:ea typeface="Poppins"/>
                <a:cs typeface="Poppins"/>
                <a:sym typeface="Poppins"/>
              </a:rPr>
              <a:t>WHERE </a:t>
            </a:r>
          </a:p>
          <a:p>
            <a:pPr algn="l">
              <a:lnSpc>
                <a:spcPts val="2470"/>
              </a:lnSpc>
            </a:pPr>
            <a:r>
              <a:rPr lang="en-US" sz="1764">
                <a:solidFill>
                  <a:srgbClr val="FFFFFF"/>
                </a:solidFill>
                <a:latin typeface="Poppins"/>
                <a:ea typeface="Poppins"/>
                <a:cs typeface="Poppins"/>
                <a:sym typeface="Poppins"/>
              </a:rPr>
              <a:t>    s.State = 'Maharashtra';</a:t>
            </a:r>
          </a:p>
          <a:p>
            <a:pPr algn="l">
              <a:lnSpc>
                <a:spcPts val="2470"/>
              </a:lnSpc>
              <a:spcBef>
                <a:spcPct val="0"/>
              </a:spcBef>
            </a:pPr>
          </a:p>
        </p:txBody>
      </p:sp>
      <p:sp>
        <p:nvSpPr>
          <p:cNvPr name="Freeform 6" id="6"/>
          <p:cNvSpPr/>
          <p:nvPr/>
        </p:nvSpPr>
        <p:spPr>
          <a:xfrm flipH="false" flipV="false" rot="0">
            <a:off x="7685497" y="8651988"/>
            <a:ext cx="10300341" cy="754168"/>
          </a:xfrm>
          <a:custGeom>
            <a:avLst/>
            <a:gdLst/>
            <a:ahLst/>
            <a:cxnLst/>
            <a:rect r="r" b="b" t="t" l="l"/>
            <a:pathLst>
              <a:path h="754168" w="10300341">
                <a:moveTo>
                  <a:pt x="0" y="0"/>
                </a:moveTo>
                <a:lnTo>
                  <a:pt x="10300341" y="0"/>
                </a:lnTo>
                <a:lnTo>
                  <a:pt x="10300341" y="754167"/>
                </a:lnTo>
                <a:lnTo>
                  <a:pt x="0" y="754167"/>
                </a:lnTo>
                <a:lnTo>
                  <a:pt x="0" y="0"/>
                </a:lnTo>
                <a:close/>
              </a:path>
            </a:pathLst>
          </a:custGeom>
          <a:blipFill>
            <a:blip r:embed="rId3"/>
            <a:stretch>
              <a:fillRect l="0" t="0" r="0" b="0"/>
            </a:stretch>
          </a:blipFill>
        </p:spPr>
      </p:sp>
      <p:sp>
        <p:nvSpPr>
          <p:cNvPr name="Freeform 7" id="7"/>
          <p:cNvSpPr/>
          <p:nvPr/>
        </p:nvSpPr>
        <p:spPr>
          <a:xfrm flipH="false" flipV="false" rot="0">
            <a:off x="14900806" y="2462572"/>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4"/>
            <a:stretch>
              <a:fillRect l="0" t="0" r="0" b="0"/>
            </a:stretch>
          </a:blipFill>
        </p:spPr>
      </p:sp>
    </p:spTree>
  </p:cSld>
  <p:clrMapOvr>
    <a:masterClrMapping/>
  </p:clrMapOvr>
  <p:transition spd="fast">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771525" y="2983865"/>
            <a:ext cx="16744950" cy="3756025"/>
          </a:xfrm>
          <a:prstGeom prst="rect">
            <a:avLst/>
          </a:prstGeom>
        </p:spPr>
        <p:txBody>
          <a:bodyPr anchor="t" rtlCol="false" tIns="0" lIns="0" bIns="0" rIns="0">
            <a:spAutoFit/>
          </a:bodyPr>
          <a:lstStyle/>
          <a:p>
            <a:pPr algn="ctr" marL="0" indent="0" lvl="0">
              <a:lnSpc>
                <a:spcPts val="30799"/>
              </a:lnSpc>
              <a:spcBef>
                <a:spcPct val="0"/>
              </a:spcBef>
            </a:pPr>
            <a:r>
              <a:rPr lang="en-US" b="true" sz="21999" u="none">
                <a:solidFill>
                  <a:srgbClr val="FFFFFF"/>
                </a:solidFill>
                <a:latin typeface="Open Sans Bold"/>
                <a:ea typeface="Open Sans Bold"/>
                <a:cs typeface="Open Sans Bold"/>
                <a:sym typeface="Open Sans Bold"/>
              </a:rPr>
              <a:t>Thank you!</a:t>
            </a:r>
          </a:p>
        </p:txBody>
      </p:sp>
      <p:sp>
        <p:nvSpPr>
          <p:cNvPr name="TextBox 3" id="3"/>
          <p:cNvSpPr txBox="true"/>
          <p:nvPr/>
        </p:nvSpPr>
        <p:spPr>
          <a:xfrm rot="0">
            <a:off x="3449806" y="2079667"/>
            <a:ext cx="11388388" cy="565150"/>
          </a:xfrm>
          <a:prstGeom prst="rect">
            <a:avLst/>
          </a:prstGeom>
        </p:spPr>
        <p:txBody>
          <a:bodyPr anchor="t" rtlCol="false" tIns="0" lIns="0" bIns="0" rIns="0">
            <a:spAutoFit/>
          </a:bodyPr>
          <a:lstStyle/>
          <a:p>
            <a:pPr algn="ctr">
              <a:lnSpc>
                <a:spcPts val="4399"/>
              </a:lnSpc>
            </a:pPr>
            <a:r>
              <a:rPr lang="en-US" sz="3999">
                <a:solidFill>
                  <a:srgbClr val="FFFFFF"/>
                </a:solidFill>
                <a:latin typeface="Open Sans"/>
                <a:ea typeface="Open Sans"/>
                <a:cs typeface="Open Sans"/>
                <a:sym typeface="Open Sans"/>
              </a:rPr>
              <a:t>Presented by: Priyanka Patel</a:t>
            </a:r>
          </a:p>
        </p:txBody>
      </p:sp>
      <p:sp>
        <p:nvSpPr>
          <p:cNvPr name="TextBox 4" id="4"/>
          <p:cNvSpPr txBox="true"/>
          <p:nvPr/>
        </p:nvSpPr>
        <p:spPr>
          <a:xfrm rot="0">
            <a:off x="3449806" y="7740707"/>
            <a:ext cx="11388388" cy="565150"/>
          </a:xfrm>
          <a:prstGeom prst="rect">
            <a:avLst/>
          </a:prstGeom>
        </p:spPr>
        <p:txBody>
          <a:bodyPr anchor="t" rtlCol="false" tIns="0" lIns="0" bIns="0" rIns="0">
            <a:spAutoFit/>
          </a:bodyPr>
          <a:lstStyle/>
          <a:p>
            <a:pPr algn="ctr" marL="0" indent="0" lvl="0">
              <a:lnSpc>
                <a:spcPts val="4399"/>
              </a:lnSpc>
              <a:spcBef>
                <a:spcPct val="0"/>
              </a:spcBef>
            </a:pPr>
            <a:r>
              <a:rPr lang="en-US" sz="3999" u="sng">
                <a:solidFill>
                  <a:srgbClr val="FFFFFF"/>
                </a:solidFill>
                <a:latin typeface="Open Sans"/>
                <a:ea typeface="Open Sans"/>
                <a:cs typeface="Open Sans"/>
                <a:sym typeface="Open Sans"/>
                <a:hlinkClick r:id="rId2" tooltip="https://www.linkedin.com/in/aipriyankapatel"/>
              </a:rPr>
              <a:t>linkedin.com/in/aipriyankapatel</a:t>
            </a:r>
          </a:p>
        </p:txBody>
      </p:sp>
      <p:sp>
        <p:nvSpPr>
          <p:cNvPr name="Freeform 5" id="5"/>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3">
              <a:alphaModFix amt="31000"/>
            </a:blip>
            <a:stretch>
              <a:fillRect l="-54613" t="0" r="0" b="-91098"/>
            </a:stretch>
          </a:blipFill>
        </p:spPr>
      </p:sp>
      <p:sp>
        <p:nvSpPr>
          <p:cNvPr name="Freeform 6" id="6"/>
          <p:cNvSpPr/>
          <p:nvPr/>
        </p:nvSpPr>
        <p:spPr>
          <a:xfrm flipH="false" flipV="false" rot="0">
            <a:off x="9363594" y="0"/>
            <a:ext cx="9519916" cy="10287000"/>
          </a:xfrm>
          <a:custGeom>
            <a:avLst/>
            <a:gdLst/>
            <a:ahLst/>
            <a:cxnLst/>
            <a:rect r="r" b="b" t="t" l="l"/>
            <a:pathLst>
              <a:path h="10287000" w="9519916">
                <a:moveTo>
                  <a:pt x="0" y="0"/>
                </a:moveTo>
                <a:lnTo>
                  <a:pt x="9519917" y="0"/>
                </a:lnTo>
                <a:lnTo>
                  <a:pt x="9519917" y="10287000"/>
                </a:lnTo>
                <a:lnTo>
                  <a:pt x="0" y="10287000"/>
                </a:lnTo>
                <a:lnTo>
                  <a:pt x="0" y="0"/>
                </a:lnTo>
                <a:close/>
              </a:path>
            </a:pathLst>
          </a:custGeom>
          <a:blipFill>
            <a:blip r:embed="rId3">
              <a:alphaModFix amt="31000"/>
            </a:blip>
            <a:stretch>
              <a:fillRect l="-54613" t="0" r="0" b="-91098"/>
            </a:stretch>
          </a:blipFill>
        </p:spPr>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grpSp>
        <p:nvGrpSpPr>
          <p:cNvPr name="Group 4" id="4"/>
          <p:cNvGrpSpPr/>
          <p:nvPr/>
        </p:nvGrpSpPr>
        <p:grpSpPr>
          <a:xfrm rot="0">
            <a:off x="16333348" y="8447529"/>
            <a:ext cx="925952" cy="919347"/>
            <a:chOff x="0" y="0"/>
            <a:chExt cx="289003" cy="286941"/>
          </a:xfrm>
        </p:grpSpPr>
        <p:sp>
          <p:nvSpPr>
            <p:cNvPr name="Freeform 5" id="5"/>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6" id="6"/>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12144" y="296065"/>
            <a:ext cx="6438134" cy="1031772"/>
          </a:xfrm>
          <a:prstGeom prst="rect">
            <a:avLst/>
          </a:prstGeom>
        </p:spPr>
        <p:txBody>
          <a:bodyPr anchor="t" rtlCol="false" tIns="0" lIns="0" bIns="0" rIns="0">
            <a:spAutoFit/>
          </a:bodyPr>
          <a:lstStyle/>
          <a:p>
            <a:pPr algn="l">
              <a:lnSpc>
                <a:spcPts val="3746"/>
              </a:lnSpc>
            </a:pPr>
            <a:r>
              <a:rPr lang="en-US" sz="4028" b="true">
                <a:solidFill>
                  <a:srgbClr val="FFDE59"/>
                </a:solidFill>
                <a:latin typeface="Codec Pro Bold"/>
                <a:ea typeface="Codec Pro Bold"/>
                <a:cs typeface="Codec Pro Bold"/>
                <a:sym typeface="Codec Pro Bold"/>
              </a:rPr>
              <a:t>PROBLEM STATEMENT:</a:t>
            </a:r>
          </a:p>
          <a:p>
            <a:pPr algn="l">
              <a:lnSpc>
                <a:spcPts val="3653"/>
              </a:lnSpc>
            </a:pPr>
          </a:p>
        </p:txBody>
      </p:sp>
      <p:sp>
        <p:nvSpPr>
          <p:cNvPr name="TextBox 9" id="9"/>
          <p:cNvSpPr txBox="true"/>
          <p:nvPr/>
        </p:nvSpPr>
        <p:spPr>
          <a:xfrm rot="0">
            <a:off x="0" y="1038254"/>
            <a:ext cx="18288000" cy="9643144"/>
          </a:xfrm>
          <a:prstGeom prst="rect">
            <a:avLst/>
          </a:prstGeom>
        </p:spPr>
        <p:txBody>
          <a:bodyPr anchor="t" rtlCol="false" tIns="0" lIns="0" bIns="0" rIns="0">
            <a:spAutoFit/>
          </a:bodyPr>
          <a:lstStyle/>
          <a:p>
            <a:pPr algn="l">
              <a:lnSpc>
                <a:spcPts val="3140"/>
              </a:lnSpc>
            </a:pPr>
            <a:r>
              <a:rPr lang="en-US" sz="3376" b="true">
                <a:solidFill>
                  <a:srgbClr val="FFFFFF"/>
                </a:solidFill>
                <a:latin typeface="Codec Pro Bold"/>
                <a:ea typeface="Codec Pro Bold"/>
                <a:cs typeface="Codec Pro Bold"/>
                <a:sym typeface="Codec Pro Bold"/>
              </a:rPr>
              <a:t>1.Total Seats</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2.What are the total number of seats available for elections in each state </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3.Total Seats Won by NDA Alliance</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4.Seats Won by NDA Alliance Parties</a:t>
            </a:r>
          </a:p>
          <a:p>
            <a:pPr algn="l">
              <a:lnSpc>
                <a:spcPts val="3140"/>
              </a:lnSpc>
            </a:pPr>
          </a:p>
          <a:p>
            <a:pPr algn="l">
              <a:lnSpc>
                <a:spcPts val="722"/>
              </a:lnSpc>
            </a:pPr>
          </a:p>
          <a:p>
            <a:pPr algn="l">
              <a:lnSpc>
                <a:spcPts val="3140"/>
              </a:lnSpc>
            </a:pPr>
            <a:r>
              <a:rPr lang="en-US" sz="3376" b="true">
                <a:solidFill>
                  <a:srgbClr val="FFFFFF"/>
                </a:solidFill>
                <a:latin typeface="Codec Pro Bold"/>
                <a:ea typeface="Codec Pro Bold"/>
                <a:cs typeface="Codec Pro Bold"/>
                <a:sym typeface="Codec Pro Bold"/>
              </a:rPr>
              <a:t>5.Total Seats Won by I.N.D.I.A, Alliance</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6.Seats Won by I.N.D.I.A. Alliance Parties</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7.Add new column field in table partywise_results to get the Party Allianz as NDA, I.N.D.I.A and OTHER</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8.Which party alliance (NDA, I.N.D.I.A, or OTHER) won the most seats across all states?</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9.Winning candidate's name, their party name, total votes, and the margin of victory for a specific state and constituency?</a:t>
            </a:r>
          </a:p>
          <a:p>
            <a:pPr algn="l">
              <a:lnSpc>
                <a:spcPts val="3140"/>
              </a:lnSpc>
            </a:pPr>
          </a:p>
          <a:p>
            <a:pPr algn="l">
              <a:lnSpc>
                <a:spcPts val="3140"/>
              </a:lnSpc>
            </a:pPr>
            <a:r>
              <a:rPr lang="en-US" sz="3376" b="true">
                <a:solidFill>
                  <a:srgbClr val="FFFFFF"/>
                </a:solidFill>
                <a:latin typeface="Codec Pro Bold"/>
                <a:ea typeface="Codec Pro Bold"/>
                <a:cs typeface="Codec Pro Bold"/>
                <a:sym typeface="Codec Pro Bold"/>
              </a:rPr>
              <a:t>10.What is the distribution of EVM votes versus postal votes for candidates in a specific constituency?</a:t>
            </a:r>
          </a:p>
          <a:p>
            <a:pPr algn="l">
              <a:lnSpc>
                <a:spcPts val="3140"/>
              </a:lnSpc>
            </a:pPr>
          </a:p>
          <a:p>
            <a:pPr algn="l">
              <a:lnSpc>
                <a:spcPts val="3140"/>
              </a:lnSpc>
            </a:pP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grpSp>
        <p:nvGrpSpPr>
          <p:cNvPr name="Group 4" id="4"/>
          <p:cNvGrpSpPr/>
          <p:nvPr/>
        </p:nvGrpSpPr>
        <p:grpSpPr>
          <a:xfrm rot="0">
            <a:off x="16333348" y="8447529"/>
            <a:ext cx="925952" cy="919347"/>
            <a:chOff x="0" y="0"/>
            <a:chExt cx="289003" cy="286941"/>
          </a:xfrm>
        </p:grpSpPr>
        <p:sp>
          <p:nvSpPr>
            <p:cNvPr name="Freeform 5" id="5"/>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6" id="6"/>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12144" y="296065"/>
            <a:ext cx="6438134" cy="1031772"/>
          </a:xfrm>
          <a:prstGeom prst="rect">
            <a:avLst/>
          </a:prstGeom>
        </p:spPr>
        <p:txBody>
          <a:bodyPr anchor="t" rtlCol="false" tIns="0" lIns="0" bIns="0" rIns="0">
            <a:spAutoFit/>
          </a:bodyPr>
          <a:lstStyle/>
          <a:p>
            <a:pPr algn="l">
              <a:lnSpc>
                <a:spcPts val="3746"/>
              </a:lnSpc>
            </a:pPr>
            <a:r>
              <a:rPr lang="en-US" sz="4028" b="true">
                <a:solidFill>
                  <a:srgbClr val="FFDE59"/>
                </a:solidFill>
                <a:latin typeface="Codec Pro Bold"/>
                <a:ea typeface="Codec Pro Bold"/>
                <a:cs typeface="Codec Pro Bold"/>
                <a:sym typeface="Codec Pro Bold"/>
              </a:rPr>
              <a:t>PROBLEM STATEMENT:</a:t>
            </a:r>
          </a:p>
          <a:p>
            <a:pPr algn="l">
              <a:lnSpc>
                <a:spcPts val="3653"/>
              </a:lnSpc>
            </a:pPr>
          </a:p>
        </p:txBody>
      </p:sp>
      <p:sp>
        <p:nvSpPr>
          <p:cNvPr name="TextBox 9" id="9"/>
          <p:cNvSpPr txBox="true"/>
          <p:nvPr/>
        </p:nvSpPr>
        <p:spPr>
          <a:xfrm rot="0">
            <a:off x="212144" y="1356412"/>
            <a:ext cx="18288000" cy="7186375"/>
          </a:xfrm>
          <a:prstGeom prst="rect">
            <a:avLst/>
          </a:prstGeom>
        </p:spPr>
        <p:txBody>
          <a:bodyPr anchor="t" rtlCol="false" tIns="0" lIns="0" bIns="0" rIns="0">
            <a:spAutoFit/>
          </a:bodyPr>
          <a:lstStyle/>
          <a:p>
            <a:pPr algn="l">
              <a:lnSpc>
                <a:spcPts val="3140"/>
              </a:lnSpc>
            </a:pPr>
          </a:p>
          <a:p>
            <a:pPr algn="l">
              <a:lnSpc>
                <a:spcPts val="3140"/>
              </a:lnSpc>
            </a:pPr>
            <a:r>
              <a:rPr lang="en-US" sz="3376">
                <a:solidFill>
                  <a:srgbClr val="FFFFFF"/>
                </a:solidFill>
                <a:latin typeface="Codec Pro"/>
                <a:ea typeface="Codec Pro"/>
                <a:cs typeface="Codec Pro"/>
                <a:sym typeface="Codec Pro"/>
              </a:rPr>
              <a:t>11.Which parties won the most seats in a State, and how many seats did each party win?</a:t>
            </a:r>
          </a:p>
          <a:p>
            <a:pPr algn="l">
              <a:lnSpc>
                <a:spcPts val="3140"/>
              </a:lnSpc>
            </a:pPr>
          </a:p>
          <a:p>
            <a:pPr algn="l">
              <a:lnSpc>
                <a:spcPts val="3140"/>
              </a:lnSpc>
            </a:pPr>
            <a:r>
              <a:rPr lang="en-US" sz="3376">
                <a:solidFill>
                  <a:srgbClr val="FFFFFF"/>
                </a:solidFill>
                <a:latin typeface="Codec Pro"/>
                <a:ea typeface="Codec Pro"/>
                <a:cs typeface="Codec Pro"/>
                <a:sym typeface="Codec Pro"/>
              </a:rPr>
              <a:t>12.What is the total number won by each party alliance (NDA, I.N D.i.A, and OTHER) in each state for the India Elections 2024?</a:t>
            </a:r>
          </a:p>
          <a:p>
            <a:pPr algn="l">
              <a:lnSpc>
                <a:spcPts val="3140"/>
              </a:lnSpc>
            </a:pPr>
          </a:p>
          <a:p>
            <a:pPr algn="l">
              <a:lnSpc>
                <a:spcPts val="3140"/>
              </a:lnSpc>
            </a:pPr>
            <a:r>
              <a:rPr lang="en-US" sz="3376">
                <a:solidFill>
                  <a:srgbClr val="FFFFFF"/>
                </a:solidFill>
                <a:latin typeface="Codec Pro"/>
                <a:ea typeface="Codec Pro"/>
                <a:cs typeface="Codec Pro"/>
                <a:sym typeface="Codec Pro"/>
              </a:rPr>
              <a:t>13.Which candidate received the highest number of EVM votes in each constituency (Top 10)?</a:t>
            </a:r>
          </a:p>
          <a:p>
            <a:pPr algn="l">
              <a:lnSpc>
                <a:spcPts val="3140"/>
              </a:lnSpc>
            </a:pPr>
          </a:p>
          <a:p>
            <a:pPr algn="l">
              <a:lnSpc>
                <a:spcPts val="3140"/>
              </a:lnSpc>
            </a:pPr>
            <a:r>
              <a:rPr lang="en-US" sz="3376">
                <a:solidFill>
                  <a:srgbClr val="FFFFFF"/>
                </a:solidFill>
                <a:latin typeface="Codec Pro"/>
                <a:ea typeface="Codec Pro"/>
                <a:cs typeface="Codec Pro"/>
                <a:sym typeface="Codec Pro"/>
              </a:rPr>
              <a:t>14.Which candidate won and which candidate was the runner-up in each constituency of State for the 2024 elections?</a:t>
            </a:r>
          </a:p>
          <a:p>
            <a:pPr algn="l">
              <a:lnSpc>
                <a:spcPts val="3140"/>
              </a:lnSpc>
            </a:pPr>
          </a:p>
          <a:p>
            <a:pPr algn="l">
              <a:lnSpc>
                <a:spcPts val="3140"/>
              </a:lnSpc>
            </a:pPr>
            <a:r>
              <a:rPr lang="en-US" sz="3376">
                <a:solidFill>
                  <a:srgbClr val="FFFFFF"/>
                </a:solidFill>
                <a:latin typeface="Codec Pro"/>
                <a:ea typeface="Codec Pro"/>
                <a:cs typeface="Codec Pro"/>
                <a:sym typeface="Codec Pro"/>
              </a:rPr>
              <a:t>15.For the state of Odisha, what are the total number of seats, total number of candidates, total number of parties, total votes (including EVM and postal), and the breakdown of EVM and postal votes?</a:t>
            </a:r>
          </a:p>
          <a:p>
            <a:pPr algn="l">
              <a:lnSpc>
                <a:spcPts val="3140"/>
              </a:lnSpc>
            </a:pPr>
          </a:p>
          <a:p>
            <a:pPr algn="l">
              <a:lnSpc>
                <a:spcPts val="3140"/>
              </a:lnSpc>
            </a:pPr>
          </a:p>
          <a:p>
            <a:pPr algn="l">
              <a:lnSpc>
                <a:spcPts val="3140"/>
              </a:lnSpc>
            </a:pP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167678" y="118716"/>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3" id="3"/>
          <p:cNvSpPr/>
          <p:nvPr/>
        </p:nvSpPr>
        <p:spPr>
          <a:xfrm flipH="true" flipV="false" rot="622067">
            <a:off x="-1754495" y="6572465"/>
            <a:ext cx="12178944" cy="8813127"/>
          </a:xfrm>
          <a:custGeom>
            <a:avLst/>
            <a:gdLst/>
            <a:ahLst/>
            <a:cxnLst/>
            <a:rect r="r" b="b" t="t" l="l"/>
            <a:pathLst>
              <a:path h="8813127" w="12178944">
                <a:moveTo>
                  <a:pt x="12178944" y="0"/>
                </a:moveTo>
                <a:lnTo>
                  <a:pt x="0" y="0"/>
                </a:lnTo>
                <a:lnTo>
                  <a:pt x="0" y="8813127"/>
                </a:lnTo>
                <a:lnTo>
                  <a:pt x="12178944" y="8813127"/>
                </a:lnTo>
                <a:lnTo>
                  <a:pt x="1217894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187646">
            <a:off x="12050913" y="-2660948"/>
            <a:ext cx="10212044" cy="7389806"/>
          </a:xfrm>
          <a:custGeom>
            <a:avLst/>
            <a:gdLst/>
            <a:ahLst/>
            <a:cxnLst/>
            <a:rect r="r" b="b" t="t" l="l"/>
            <a:pathLst>
              <a:path h="7389806" w="10212044">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630533" y="450516"/>
            <a:ext cx="13907152" cy="1899318"/>
            <a:chOff x="0" y="0"/>
            <a:chExt cx="3662789" cy="500232"/>
          </a:xfrm>
        </p:grpSpPr>
        <p:sp>
          <p:nvSpPr>
            <p:cNvPr name="Freeform 7" id="7"/>
            <p:cNvSpPr/>
            <p:nvPr/>
          </p:nvSpPr>
          <p:spPr>
            <a:xfrm flipH="false" flipV="false" rot="0">
              <a:off x="0" y="0"/>
              <a:ext cx="3662789" cy="500232"/>
            </a:xfrm>
            <a:custGeom>
              <a:avLst/>
              <a:gdLst/>
              <a:ahLst/>
              <a:cxnLst/>
              <a:rect r="r" b="b" t="t" l="l"/>
              <a:pathLst>
                <a:path h="500232" w="3662789">
                  <a:moveTo>
                    <a:pt x="36741" y="0"/>
                  </a:moveTo>
                  <a:lnTo>
                    <a:pt x="3626048" y="0"/>
                  </a:lnTo>
                  <a:cubicBezTo>
                    <a:pt x="3635792" y="0"/>
                    <a:pt x="3645137" y="3871"/>
                    <a:pt x="3652027" y="10761"/>
                  </a:cubicBezTo>
                  <a:cubicBezTo>
                    <a:pt x="3658918" y="17652"/>
                    <a:pt x="3662789" y="26997"/>
                    <a:pt x="3662789" y="36741"/>
                  </a:cubicBezTo>
                  <a:lnTo>
                    <a:pt x="3662789" y="463491"/>
                  </a:lnTo>
                  <a:cubicBezTo>
                    <a:pt x="3662789" y="483782"/>
                    <a:pt x="3646339" y="500232"/>
                    <a:pt x="3626048" y="500232"/>
                  </a:cubicBezTo>
                  <a:lnTo>
                    <a:pt x="36741" y="500232"/>
                  </a:lnTo>
                  <a:cubicBezTo>
                    <a:pt x="16450" y="500232"/>
                    <a:pt x="0" y="483782"/>
                    <a:pt x="0" y="463491"/>
                  </a:cubicBezTo>
                  <a:lnTo>
                    <a:pt x="0" y="36741"/>
                  </a:lnTo>
                  <a:cubicBezTo>
                    <a:pt x="0" y="16450"/>
                    <a:pt x="16450" y="0"/>
                    <a:pt x="36741" y="0"/>
                  </a:cubicBezTo>
                  <a:close/>
                </a:path>
              </a:pathLst>
            </a:custGeom>
            <a:solidFill>
              <a:srgbClr val="B9E1E4">
                <a:alpha val="44706"/>
              </a:srgbClr>
            </a:solidFill>
          </p:spPr>
        </p:sp>
        <p:sp>
          <p:nvSpPr>
            <p:cNvPr name="TextBox 8" id="8"/>
            <p:cNvSpPr txBox="true"/>
            <p:nvPr/>
          </p:nvSpPr>
          <p:spPr>
            <a:xfrm>
              <a:off x="0" y="-66675"/>
              <a:ext cx="3662789" cy="566907"/>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724142" y="3114995"/>
            <a:ext cx="1392979" cy="1392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83FA">
                    <a:alpha val="100000"/>
                  </a:srgbClr>
                </a:gs>
                <a:gs pos="100000">
                  <a:srgbClr val="4FFFEA">
                    <a:alpha val="100000"/>
                  </a:srgbClr>
                </a:gs>
              </a:gsLst>
              <a:path path="circle">
                <a:fillToRect l="0" r="100000" t="0" b="100000"/>
              </a:path>
              <a:tileRect r="0" l="-100000" b="0" t="-100000"/>
            </a:gra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4662840" y="5548512"/>
            <a:ext cx="4183102" cy="810025"/>
            <a:chOff x="0" y="0"/>
            <a:chExt cx="1101722" cy="213340"/>
          </a:xfrm>
        </p:grpSpPr>
        <p:sp>
          <p:nvSpPr>
            <p:cNvPr name="Freeform 13" id="13"/>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4" id="14"/>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15" id="15"/>
          <p:cNvGrpSpPr/>
          <p:nvPr/>
        </p:nvGrpSpPr>
        <p:grpSpPr>
          <a:xfrm rot="0">
            <a:off x="4662840" y="4344255"/>
            <a:ext cx="4183102" cy="810025"/>
            <a:chOff x="0" y="0"/>
            <a:chExt cx="1101722" cy="213340"/>
          </a:xfrm>
        </p:grpSpPr>
        <p:sp>
          <p:nvSpPr>
            <p:cNvPr name="Freeform 16" id="16"/>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7" id="17"/>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18" id="18"/>
          <p:cNvGrpSpPr/>
          <p:nvPr/>
        </p:nvGrpSpPr>
        <p:grpSpPr>
          <a:xfrm rot="0">
            <a:off x="4662840" y="3139999"/>
            <a:ext cx="4183102" cy="810025"/>
            <a:chOff x="0" y="0"/>
            <a:chExt cx="1101722" cy="213340"/>
          </a:xfrm>
        </p:grpSpPr>
        <p:sp>
          <p:nvSpPr>
            <p:cNvPr name="Freeform 19" id="19"/>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0" id="20"/>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21" id="21"/>
          <p:cNvGrpSpPr/>
          <p:nvPr/>
        </p:nvGrpSpPr>
        <p:grpSpPr>
          <a:xfrm rot="0">
            <a:off x="4662840" y="8097178"/>
            <a:ext cx="4183102" cy="810025"/>
            <a:chOff x="0" y="0"/>
            <a:chExt cx="1101722" cy="213340"/>
          </a:xfrm>
        </p:grpSpPr>
        <p:sp>
          <p:nvSpPr>
            <p:cNvPr name="Freeform 22" id="22"/>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3" id="23"/>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24" id="24"/>
          <p:cNvGrpSpPr/>
          <p:nvPr/>
        </p:nvGrpSpPr>
        <p:grpSpPr>
          <a:xfrm rot="0">
            <a:off x="4662840" y="6857853"/>
            <a:ext cx="4183102" cy="810025"/>
            <a:chOff x="0" y="0"/>
            <a:chExt cx="1101722" cy="213340"/>
          </a:xfrm>
        </p:grpSpPr>
        <p:sp>
          <p:nvSpPr>
            <p:cNvPr name="Freeform 25" id="25"/>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6" id="26"/>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27" id="27"/>
          <p:cNvGrpSpPr/>
          <p:nvPr/>
        </p:nvGrpSpPr>
        <p:grpSpPr>
          <a:xfrm rot="0">
            <a:off x="151875" y="7053316"/>
            <a:ext cx="4183102" cy="810025"/>
            <a:chOff x="0" y="0"/>
            <a:chExt cx="1101722" cy="213340"/>
          </a:xfrm>
        </p:grpSpPr>
        <p:sp>
          <p:nvSpPr>
            <p:cNvPr name="Freeform 28" id="28"/>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9" id="29"/>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0" id="30"/>
          <p:cNvGrpSpPr/>
          <p:nvPr/>
        </p:nvGrpSpPr>
        <p:grpSpPr>
          <a:xfrm rot="0">
            <a:off x="-3031448" y="9611125"/>
            <a:ext cx="4183102" cy="810025"/>
            <a:chOff x="0" y="0"/>
            <a:chExt cx="1101722" cy="213340"/>
          </a:xfrm>
        </p:grpSpPr>
        <p:sp>
          <p:nvSpPr>
            <p:cNvPr name="Freeform 31" id="31"/>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32" id="32"/>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3" id="33"/>
          <p:cNvGrpSpPr/>
          <p:nvPr/>
        </p:nvGrpSpPr>
        <p:grpSpPr>
          <a:xfrm rot="0">
            <a:off x="158003" y="5624166"/>
            <a:ext cx="4183102" cy="810025"/>
            <a:chOff x="0" y="0"/>
            <a:chExt cx="1101722" cy="213340"/>
          </a:xfrm>
        </p:grpSpPr>
        <p:sp>
          <p:nvSpPr>
            <p:cNvPr name="Freeform 34" id="34"/>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35" id="35"/>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6" id="36"/>
          <p:cNvGrpSpPr/>
          <p:nvPr/>
        </p:nvGrpSpPr>
        <p:grpSpPr>
          <a:xfrm rot="0">
            <a:off x="158003" y="4344255"/>
            <a:ext cx="4183102" cy="810025"/>
            <a:chOff x="0" y="0"/>
            <a:chExt cx="1101722" cy="213340"/>
          </a:xfrm>
        </p:grpSpPr>
        <p:sp>
          <p:nvSpPr>
            <p:cNvPr name="Freeform 37" id="37"/>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38" id="38"/>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9" id="39"/>
          <p:cNvGrpSpPr/>
          <p:nvPr/>
        </p:nvGrpSpPr>
        <p:grpSpPr>
          <a:xfrm rot="0">
            <a:off x="151875" y="3139999"/>
            <a:ext cx="4183102" cy="810025"/>
            <a:chOff x="0" y="0"/>
            <a:chExt cx="1101722" cy="213340"/>
          </a:xfrm>
        </p:grpSpPr>
        <p:sp>
          <p:nvSpPr>
            <p:cNvPr name="Freeform 40" id="40"/>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41" id="41"/>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42" id="42"/>
          <p:cNvGrpSpPr/>
          <p:nvPr/>
        </p:nvGrpSpPr>
        <p:grpSpPr>
          <a:xfrm rot="0">
            <a:off x="158003" y="8344615"/>
            <a:ext cx="4183102" cy="810025"/>
            <a:chOff x="0" y="0"/>
            <a:chExt cx="1101722" cy="213340"/>
          </a:xfrm>
        </p:grpSpPr>
        <p:sp>
          <p:nvSpPr>
            <p:cNvPr name="Freeform 43" id="43"/>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44" id="44"/>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sp>
        <p:nvSpPr>
          <p:cNvPr name="TextBox 45" id="45"/>
          <p:cNvSpPr txBox="true"/>
          <p:nvPr/>
        </p:nvSpPr>
        <p:spPr>
          <a:xfrm rot="0">
            <a:off x="1693828" y="990600"/>
            <a:ext cx="13780562" cy="781050"/>
          </a:xfrm>
          <a:prstGeom prst="rect">
            <a:avLst/>
          </a:prstGeom>
        </p:spPr>
        <p:txBody>
          <a:bodyPr anchor="t" rtlCol="false" tIns="0" lIns="0" bIns="0" rIns="0">
            <a:spAutoFit/>
          </a:bodyPr>
          <a:lstStyle/>
          <a:p>
            <a:pPr algn="ctr">
              <a:lnSpc>
                <a:spcPts val="5879"/>
              </a:lnSpc>
            </a:pPr>
            <a:r>
              <a:rPr lang="en-US" b="true" sz="4899">
                <a:solidFill>
                  <a:srgbClr val="FFDE59"/>
                </a:solidFill>
                <a:latin typeface="Poppins Bold"/>
                <a:ea typeface="Poppins Bold"/>
                <a:cs typeface="Poppins Bold"/>
                <a:sym typeface="Poppins Bold"/>
              </a:rPr>
              <a:t>KEY SQL FUNCTIONALITIES YOU WILL LEARN:</a:t>
            </a:r>
          </a:p>
        </p:txBody>
      </p:sp>
      <p:sp>
        <p:nvSpPr>
          <p:cNvPr name="TextBox 46" id="46"/>
          <p:cNvSpPr txBox="true"/>
          <p:nvPr/>
        </p:nvSpPr>
        <p:spPr>
          <a:xfrm rot="0">
            <a:off x="25570" y="334498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DISTINCT</a:t>
            </a:r>
          </a:p>
        </p:txBody>
      </p:sp>
      <p:sp>
        <p:nvSpPr>
          <p:cNvPr name="TextBox 47" id="47"/>
          <p:cNvSpPr txBox="true"/>
          <p:nvPr/>
        </p:nvSpPr>
        <p:spPr>
          <a:xfrm rot="0">
            <a:off x="151875" y="453198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COUNT()</a:t>
            </a:r>
          </a:p>
        </p:txBody>
      </p:sp>
      <p:sp>
        <p:nvSpPr>
          <p:cNvPr name="TextBox 48" id="48"/>
          <p:cNvSpPr txBox="true"/>
          <p:nvPr/>
        </p:nvSpPr>
        <p:spPr>
          <a:xfrm rot="0">
            <a:off x="0" y="5811505"/>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SUM()</a:t>
            </a:r>
          </a:p>
        </p:txBody>
      </p:sp>
      <p:sp>
        <p:nvSpPr>
          <p:cNvPr name="TextBox 49" id="49"/>
          <p:cNvSpPr txBox="true"/>
          <p:nvPr/>
        </p:nvSpPr>
        <p:spPr>
          <a:xfrm rot="0">
            <a:off x="25570" y="724381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CASE</a:t>
            </a:r>
          </a:p>
        </p:txBody>
      </p:sp>
      <p:sp>
        <p:nvSpPr>
          <p:cNvPr name="TextBox 50" id="50"/>
          <p:cNvSpPr txBox="true"/>
          <p:nvPr/>
        </p:nvSpPr>
        <p:spPr>
          <a:xfrm rot="0">
            <a:off x="25570" y="8580864"/>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JOIN</a:t>
            </a:r>
          </a:p>
        </p:txBody>
      </p:sp>
      <p:grpSp>
        <p:nvGrpSpPr>
          <p:cNvPr name="Group 51" id="51"/>
          <p:cNvGrpSpPr/>
          <p:nvPr/>
        </p:nvGrpSpPr>
        <p:grpSpPr>
          <a:xfrm rot="0">
            <a:off x="9167678" y="5523508"/>
            <a:ext cx="4183102" cy="810025"/>
            <a:chOff x="0" y="0"/>
            <a:chExt cx="1101722" cy="213340"/>
          </a:xfrm>
        </p:grpSpPr>
        <p:sp>
          <p:nvSpPr>
            <p:cNvPr name="Freeform 52" id="52"/>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53" id="53"/>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54" id="54"/>
          <p:cNvGrpSpPr/>
          <p:nvPr/>
        </p:nvGrpSpPr>
        <p:grpSpPr>
          <a:xfrm rot="0">
            <a:off x="9167678" y="4319251"/>
            <a:ext cx="4183102" cy="810025"/>
            <a:chOff x="0" y="0"/>
            <a:chExt cx="1101722" cy="213340"/>
          </a:xfrm>
        </p:grpSpPr>
        <p:sp>
          <p:nvSpPr>
            <p:cNvPr name="Freeform 55" id="55"/>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56" id="56"/>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57" id="57"/>
          <p:cNvGrpSpPr/>
          <p:nvPr/>
        </p:nvGrpSpPr>
        <p:grpSpPr>
          <a:xfrm rot="0">
            <a:off x="9167678" y="3114995"/>
            <a:ext cx="4183102" cy="810025"/>
            <a:chOff x="0" y="0"/>
            <a:chExt cx="1101722" cy="213340"/>
          </a:xfrm>
        </p:grpSpPr>
        <p:sp>
          <p:nvSpPr>
            <p:cNvPr name="Freeform 58" id="58"/>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59" id="59"/>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60" id="60"/>
          <p:cNvGrpSpPr/>
          <p:nvPr/>
        </p:nvGrpSpPr>
        <p:grpSpPr>
          <a:xfrm rot="0">
            <a:off x="9167678" y="8072174"/>
            <a:ext cx="4183102" cy="810025"/>
            <a:chOff x="0" y="0"/>
            <a:chExt cx="1101722" cy="213340"/>
          </a:xfrm>
        </p:grpSpPr>
        <p:sp>
          <p:nvSpPr>
            <p:cNvPr name="Freeform 61" id="61"/>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62" id="62"/>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63" id="63"/>
          <p:cNvGrpSpPr/>
          <p:nvPr/>
        </p:nvGrpSpPr>
        <p:grpSpPr>
          <a:xfrm rot="0">
            <a:off x="9167678" y="6832849"/>
            <a:ext cx="4183102" cy="810025"/>
            <a:chOff x="0" y="0"/>
            <a:chExt cx="1101722" cy="213340"/>
          </a:xfrm>
        </p:grpSpPr>
        <p:sp>
          <p:nvSpPr>
            <p:cNvPr name="Freeform 64" id="64"/>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65" id="65"/>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66" id="66"/>
          <p:cNvGrpSpPr/>
          <p:nvPr/>
        </p:nvGrpSpPr>
        <p:grpSpPr>
          <a:xfrm rot="0">
            <a:off x="13674629" y="5523508"/>
            <a:ext cx="4183102" cy="810025"/>
            <a:chOff x="0" y="0"/>
            <a:chExt cx="1101722" cy="213340"/>
          </a:xfrm>
        </p:grpSpPr>
        <p:sp>
          <p:nvSpPr>
            <p:cNvPr name="Freeform 67" id="67"/>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68" id="68"/>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69" id="69"/>
          <p:cNvGrpSpPr/>
          <p:nvPr/>
        </p:nvGrpSpPr>
        <p:grpSpPr>
          <a:xfrm rot="0">
            <a:off x="13674629" y="4319251"/>
            <a:ext cx="4183102" cy="810025"/>
            <a:chOff x="0" y="0"/>
            <a:chExt cx="1101722" cy="213340"/>
          </a:xfrm>
        </p:grpSpPr>
        <p:sp>
          <p:nvSpPr>
            <p:cNvPr name="Freeform 70" id="70"/>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71" id="71"/>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72" id="72"/>
          <p:cNvGrpSpPr/>
          <p:nvPr/>
        </p:nvGrpSpPr>
        <p:grpSpPr>
          <a:xfrm rot="0">
            <a:off x="13674629" y="3114995"/>
            <a:ext cx="4183102" cy="810025"/>
            <a:chOff x="0" y="0"/>
            <a:chExt cx="1101722" cy="213340"/>
          </a:xfrm>
        </p:grpSpPr>
        <p:sp>
          <p:nvSpPr>
            <p:cNvPr name="Freeform 73" id="73"/>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74" id="74"/>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75" id="75"/>
          <p:cNvGrpSpPr/>
          <p:nvPr/>
        </p:nvGrpSpPr>
        <p:grpSpPr>
          <a:xfrm rot="0">
            <a:off x="13674629" y="8072174"/>
            <a:ext cx="4183102" cy="810025"/>
            <a:chOff x="0" y="0"/>
            <a:chExt cx="1101722" cy="213340"/>
          </a:xfrm>
        </p:grpSpPr>
        <p:sp>
          <p:nvSpPr>
            <p:cNvPr name="Freeform 76" id="76"/>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77" id="77"/>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78" id="78"/>
          <p:cNvGrpSpPr/>
          <p:nvPr/>
        </p:nvGrpSpPr>
        <p:grpSpPr>
          <a:xfrm rot="0">
            <a:off x="13674629" y="6832849"/>
            <a:ext cx="4183102" cy="810025"/>
            <a:chOff x="0" y="0"/>
            <a:chExt cx="1101722" cy="213340"/>
          </a:xfrm>
        </p:grpSpPr>
        <p:sp>
          <p:nvSpPr>
            <p:cNvPr name="Freeform 79" id="79"/>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80" id="80"/>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sp>
        <p:nvSpPr>
          <p:cNvPr name="TextBox 81" id="81"/>
          <p:cNvSpPr txBox="true"/>
          <p:nvPr/>
        </p:nvSpPr>
        <p:spPr>
          <a:xfrm rot="0">
            <a:off x="4792209" y="3319982"/>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ON</a:t>
            </a:r>
          </a:p>
        </p:txBody>
      </p:sp>
      <p:sp>
        <p:nvSpPr>
          <p:cNvPr name="TextBox 82" id="82"/>
          <p:cNvSpPr txBox="true"/>
          <p:nvPr/>
        </p:nvSpPr>
        <p:spPr>
          <a:xfrm rot="0">
            <a:off x="4792209" y="4524239"/>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ORDER BY</a:t>
            </a:r>
          </a:p>
        </p:txBody>
      </p:sp>
      <p:sp>
        <p:nvSpPr>
          <p:cNvPr name="TextBox 83" id="83"/>
          <p:cNvSpPr txBox="true"/>
          <p:nvPr/>
        </p:nvSpPr>
        <p:spPr>
          <a:xfrm rot="0">
            <a:off x="4792209" y="572849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GROUP BY</a:t>
            </a:r>
          </a:p>
        </p:txBody>
      </p:sp>
      <p:sp>
        <p:nvSpPr>
          <p:cNvPr name="TextBox 84" id="84"/>
          <p:cNvSpPr txBox="true"/>
          <p:nvPr/>
        </p:nvSpPr>
        <p:spPr>
          <a:xfrm rot="0">
            <a:off x="4792209" y="7100961"/>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MAX()</a:t>
            </a:r>
          </a:p>
        </p:txBody>
      </p:sp>
      <p:sp>
        <p:nvSpPr>
          <p:cNvPr name="TextBox 85" id="85"/>
          <p:cNvSpPr txBox="true"/>
          <p:nvPr/>
        </p:nvSpPr>
        <p:spPr>
          <a:xfrm rot="0">
            <a:off x="4792209" y="8296528"/>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ROW_NUMBER</a:t>
            </a:r>
          </a:p>
        </p:txBody>
      </p:sp>
      <p:sp>
        <p:nvSpPr>
          <p:cNvPr name="TextBox 86" id="86"/>
          <p:cNvSpPr txBox="true"/>
          <p:nvPr/>
        </p:nvSpPr>
        <p:spPr>
          <a:xfrm rot="0">
            <a:off x="9303142" y="3313754"/>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SELECT</a:t>
            </a:r>
          </a:p>
        </p:txBody>
      </p:sp>
      <p:sp>
        <p:nvSpPr>
          <p:cNvPr name="TextBox 87" id="87"/>
          <p:cNvSpPr txBox="true"/>
          <p:nvPr/>
        </p:nvSpPr>
        <p:spPr>
          <a:xfrm rot="0">
            <a:off x="9303142" y="4549243"/>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PARTITION BY</a:t>
            </a:r>
          </a:p>
        </p:txBody>
      </p:sp>
      <p:sp>
        <p:nvSpPr>
          <p:cNvPr name="TextBox 88" id="88"/>
          <p:cNvSpPr txBox="true"/>
          <p:nvPr/>
        </p:nvSpPr>
        <p:spPr>
          <a:xfrm rot="0">
            <a:off x="9303142" y="5811505"/>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OVER()</a:t>
            </a:r>
          </a:p>
        </p:txBody>
      </p:sp>
      <p:sp>
        <p:nvSpPr>
          <p:cNvPr name="TextBox 89" id="89"/>
          <p:cNvSpPr txBox="true"/>
          <p:nvPr/>
        </p:nvSpPr>
        <p:spPr>
          <a:xfrm rot="0">
            <a:off x="9300111" y="7037837"/>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WITH</a:t>
            </a:r>
          </a:p>
        </p:txBody>
      </p:sp>
      <p:sp>
        <p:nvSpPr>
          <p:cNvPr name="TextBox 90" id="90"/>
          <p:cNvSpPr txBox="true"/>
          <p:nvPr/>
        </p:nvSpPr>
        <p:spPr>
          <a:xfrm rot="0">
            <a:off x="9297079" y="8264168"/>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UPDATE</a:t>
            </a:r>
          </a:p>
        </p:txBody>
      </p:sp>
      <p:sp>
        <p:nvSpPr>
          <p:cNvPr name="TextBox 91" id="91"/>
          <p:cNvSpPr txBox="true"/>
          <p:nvPr/>
        </p:nvSpPr>
        <p:spPr>
          <a:xfrm rot="0">
            <a:off x="14065154" y="3313754"/>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ALTER TABLE</a:t>
            </a:r>
          </a:p>
        </p:txBody>
      </p:sp>
      <p:sp>
        <p:nvSpPr>
          <p:cNvPr name="TextBox 92" id="92"/>
          <p:cNvSpPr txBox="true"/>
          <p:nvPr/>
        </p:nvSpPr>
        <p:spPr>
          <a:xfrm rot="0">
            <a:off x="13978608" y="4488923"/>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ADD</a:t>
            </a:r>
          </a:p>
        </p:txBody>
      </p:sp>
      <p:sp>
        <p:nvSpPr>
          <p:cNvPr name="TextBox 93" id="93"/>
          <p:cNvSpPr txBox="true"/>
          <p:nvPr/>
        </p:nvSpPr>
        <p:spPr>
          <a:xfrm rot="0">
            <a:off x="13939495" y="5781038"/>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SET</a:t>
            </a:r>
          </a:p>
        </p:txBody>
      </p:sp>
      <p:sp>
        <p:nvSpPr>
          <p:cNvPr name="TextBox 94" id="94"/>
          <p:cNvSpPr txBox="true"/>
          <p:nvPr/>
        </p:nvSpPr>
        <p:spPr>
          <a:xfrm rot="0">
            <a:off x="13807062" y="7124108"/>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WHERE</a:t>
            </a:r>
          </a:p>
        </p:txBody>
      </p:sp>
      <p:sp>
        <p:nvSpPr>
          <p:cNvPr name="TextBox 95" id="95"/>
          <p:cNvSpPr txBox="true"/>
          <p:nvPr/>
        </p:nvSpPr>
        <p:spPr>
          <a:xfrm rot="0">
            <a:off x="13807979" y="830216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THEN</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false" rot="290217">
            <a:off x="-480828" y="6400669"/>
            <a:ext cx="15979830" cy="11563586"/>
          </a:xfrm>
          <a:custGeom>
            <a:avLst/>
            <a:gdLst/>
            <a:ahLst/>
            <a:cxnLst/>
            <a:rect r="r" b="b" t="t" l="l"/>
            <a:pathLst>
              <a:path h="11563586" w="15979830">
                <a:moveTo>
                  <a:pt x="15979830" y="0"/>
                </a:moveTo>
                <a:lnTo>
                  <a:pt x="0" y="0"/>
                </a:lnTo>
                <a:lnTo>
                  <a:pt x="0" y="11563586"/>
                </a:lnTo>
                <a:lnTo>
                  <a:pt x="15979830" y="11563586"/>
                </a:lnTo>
                <a:lnTo>
                  <a:pt x="159798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67678" y="118716"/>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4">
              <a:alphaModFix amt="31000"/>
            </a:blip>
            <a:stretch>
              <a:fillRect l="0" t="0" r="-52975" b="-91098"/>
            </a:stretch>
          </a:blipFill>
        </p:spPr>
      </p:sp>
      <p:sp>
        <p:nvSpPr>
          <p:cNvPr name="Freeform 4" id="4"/>
          <p:cNvSpPr/>
          <p:nvPr/>
        </p:nvSpPr>
        <p:spPr>
          <a:xfrm flipH="false" flipV="false" rot="-7187646">
            <a:off x="12050913" y="-2660948"/>
            <a:ext cx="10212044" cy="7389806"/>
          </a:xfrm>
          <a:custGeom>
            <a:avLst/>
            <a:gdLst/>
            <a:ahLst/>
            <a:cxnLst/>
            <a:rect r="r" b="b" t="t" l="l"/>
            <a:pathLst>
              <a:path h="7389806" w="10212044">
                <a:moveTo>
                  <a:pt x="0" y="0"/>
                </a:moveTo>
                <a:lnTo>
                  <a:pt x="10212044" y="0"/>
                </a:lnTo>
                <a:lnTo>
                  <a:pt x="10212044" y="7389806"/>
                </a:lnTo>
                <a:lnTo>
                  <a:pt x="0" y="7389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774277" y="561749"/>
            <a:ext cx="14143330" cy="1899318"/>
            <a:chOff x="0" y="0"/>
            <a:chExt cx="3724992" cy="500232"/>
          </a:xfrm>
        </p:grpSpPr>
        <p:sp>
          <p:nvSpPr>
            <p:cNvPr name="Freeform 7" id="7"/>
            <p:cNvSpPr/>
            <p:nvPr/>
          </p:nvSpPr>
          <p:spPr>
            <a:xfrm flipH="false" flipV="false" rot="0">
              <a:off x="0" y="0"/>
              <a:ext cx="3724992" cy="500232"/>
            </a:xfrm>
            <a:custGeom>
              <a:avLst/>
              <a:gdLst/>
              <a:ahLst/>
              <a:cxnLst/>
              <a:rect r="r" b="b" t="t" l="l"/>
              <a:pathLst>
                <a:path h="500232" w="3724992">
                  <a:moveTo>
                    <a:pt x="36128" y="0"/>
                  </a:moveTo>
                  <a:lnTo>
                    <a:pt x="3688865" y="0"/>
                  </a:lnTo>
                  <a:cubicBezTo>
                    <a:pt x="3708817" y="0"/>
                    <a:pt x="3724992" y="16175"/>
                    <a:pt x="3724992" y="36128"/>
                  </a:cubicBezTo>
                  <a:lnTo>
                    <a:pt x="3724992" y="464104"/>
                  </a:lnTo>
                  <a:cubicBezTo>
                    <a:pt x="3724992" y="484057"/>
                    <a:pt x="3708817" y="500232"/>
                    <a:pt x="3688865" y="500232"/>
                  </a:cubicBezTo>
                  <a:lnTo>
                    <a:pt x="36128" y="500232"/>
                  </a:lnTo>
                  <a:cubicBezTo>
                    <a:pt x="16175" y="500232"/>
                    <a:pt x="0" y="484057"/>
                    <a:pt x="0" y="464104"/>
                  </a:cubicBezTo>
                  <a:lnTo>
                    <a:pt x="0" y="36128"/>
                  </a:lnTo>
                  <a:cubicBezTo>
                    <a:pt x="0" y="16175"/>
                    <a:pt x="16175" y="0"/>
                    <a:pt x="36128" y="0"/>
                  </a:cubicBezTo>
                  <a:close/>
                </a:path>
              </a:pathLst>
            </a:custGeom>
            <a:solidFill>
              <a:srgbClr val="B9E1E4">
                <a:alpha val="44706"/>
              </a:srgbClr>
            </a:solidFill>
          </p:spPr>
        </p:sp>
        <p:sp>
          <p:nvSpPr>
            <p:cNvPr name="TextBox 8" id="8"/>
            <p:cNvSpPr txBox="true"/>
            <p:nvPr/>
          </p:nvSpPr>
          <p:spPr>
            <a:xfrm>
              <a:off x="0" y="-66675"/>
              <a:ext cx="3724992" cy="566907"/>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724142" y="3114995"/>
            <a:ext cx="1392979" cy="1392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83FA">
                    <a:alpha val="100000"/>
                  </a:srgbClr>
                </a:gs>
                <a:gs pos="100000">
                  <a:srgbClr val="4FFFEA">
                    <a:alpha val="100000"/>
                  </a:srgbClr>
                </a:gs>
              </a:gsLst>
              <a:path path="circle">
                <a:fillToRect l="0" r="100000" t="0" b="100000"/>
              </a:path>
              <a:tileRect r="0" l="-100000" b="0" t="-100000"/>
            </a:gra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4662840" y="5548512"/>
            <a:ext cx="4183102" cy="810025"/>
            <a:chOff x="0" y="0"/>
            <a:chExt cx="1101722" cy="213340"/>
          </a:xfrm>
        </p:grpSpPr>
        <p:sp>
          <p:nvSpPr>
            <p:cNvPr name="Freeform 13" id="13"/>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4" id="14"/>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15" id="15"/>
          <p:cNvGrpSpPr/>
          <p:nvPr/>
        </p:nvGrpSpPr>
        <p:grpSpPr>
          <a:xfrm rot="0">
            <a:off x="4662840" y="4344255"/>
            <a:ext cx="4183102" cy="810025"/>
            <a:chOff x="0" y="0"/>
            <a:chExt cx="1101722" cy="213340"/>
          </a:xfrm>
        </p:grpSpPr>
        <p:sp>
          <p:nvSpPr>
            <p:cNvPr name="Freeform 16" id="16"/>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7" id="17"/>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18" id="18"/>
          <p:cNvGrpSpPr/>
          <p:nvPr/>
        </p:nvGrpSpPr>
        <p:grpSpPr>
          <a:xfrm rot="0">
            <a:off x="4662840" y="3139999"/>
            <a:ext cx="4183102" cy="810025"/>
            <a:chOff x="0" y="0"/>
            <a:chExt cx="1101722" cy="213340"/>
          </a:xfrm>
        </p:grpSpPr>
        <p:sp>
          <p:nvSpPr>
            <p:cNvPr name="Freeform 19" id="19"/>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0" id="20"/>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21" id="21"/>
          <p:cNvGrpSpPr/>
          <p:nvPr/>
        </p:nvGrpSpPr>
        <p:grpSpPr>
          <a:xfrm rot="0">
            <a:off x="13807979" y="3108766"/>
            <a:ext cx="4183102" cy="810025"/>
            <a:chOff x="0" y="0"/>
            <a:chExt cx="1101722" cy="213340"/>
          </a:xfrm>
        </p:grpSpPr>
        <p:sp>
          <p:nvSpPr>
            <p:cNvPr name="Freeform 22" id="22"/>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3" id="23"/>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24" id="24"/>
          <p:cNvGrpSpPr/>
          <p:nvPr/>
        </p:nvGrpSpPr>
        <p:grpSpPr>
          <a:xfrm rot="0">
            <a:off x="4662840" y="6857853"/>
            <a:ext cx="4183102" cy="810025"/>
            <a:chOff x="0" y="0"/>
            <a:chExt cx="1101722" cy="213340"/>
          </a:xfrm>
        </p:grpSpPr>
        <p:sp>
          <p:nvSpPr>
            <p:cNvPr name="Freeform 25" id="25"/>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6" id="26"/>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27" id="27"/>
          <p:cNvGrpSpPr/>
          <p:nvPr/>
        </p:nvGrpSpPr>
        <p:grpSpPr>
          <a:xfrm rot="0">
            <a:off x="151875" y="7053316"/>
            <a:ext cx="4183102" cy="810025"/>
            <a:chOff x="0" y="0"/>
            <a:chExt cx="1101722" cy="213340"/>
          </a:xfrm>
        </p:grpSpPr>
        <p:sp>
          <p:nvSpPr>
            <p:cNvPr name="Freeform 28" id="28"/>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9" id="29"/>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0" id="30"/>
          <p:cNvGrpSpPr/>
          <p:nvPr/>
        </p:nvGrpSpPr>
        <p:grpSpPr>
          <a:xfrm rot="0">
            <a:off x="158003" y="5624166"/>
            <a:ext cx="4183102" cy="810025"/>
            <a:chOff x="0" y="0"/>
            <a:chExt cx="1101722" cy="213340"/>
          </a:xfrm>
        </p:grpSpPr>
        <p:sp>
          <p:nvSpPr>
            <p:cNvPr name="Freeform 31" id="31"/>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32" id="32"/>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3" id="33"/>
          <p:cNvGrpSpPr/>
          <p:nvPr/>
        </p:nvGrpSpPr>
        <p:grpSpPr>
          <a:xfrm rot="0">
            <a:off x="158003" y="4344255"/>
            <a:ext cx="4183102" cy="810025"/>
            <a:chOff x="0" y="0"/>
            <a:chExt cx="1101722" cy="213340"/>
          </a:xfrm>
        </p:grpSpPr>
        <p:sp>
          <p:nvSpPr>
            <p:cNvPr name="Freeform 34" id="34"/>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35" id="35"/>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6" id="36"/>
          <p:cNvGrpSpPr/>
          <p:nvPr/>
        </p:nvGrpSpPr>
        <p:grpSpPr>
          <a:xfrm rot="0">
            <a:off x="151875" y="3139999"/>
            <a:ext cx="4183102" cy="810025"/>
            <a:chOff x="0" y="0"/>
            <a:chExt cx="1101722" cy="213340"/>
          </a:xfrm>
        </p:grpSpPr>
        <p:sp>
          <p:nvSpPr>
            <p:cNvPr name="Freeform 37" id="37"/>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38" id="38"/>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39" id="39"/>
          <p:cNvGrpSpPr/>
          <p:nvPr/>
        </p:nvGrpSpPr>
        <p:grpSpPr>
          <a:xfrm rot="0">
            <a:off x="13865129" y="4283936"/>
            <a:ext cx="4183102" cy="810025"/>
            <a:chOff x="0" y="0"/>
            <a:chExt cx="1101722" cy="213340"/>
          </a:xfrm>
        </p:grpSpPr>
        <p:sp>
          <p:nvSpPr>
            <p:cNvPr name="Freeform 40" id="40"/>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41" id="41"/>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sp>
        <p:nvSpPr>
          <p:cNvPr name="TextBox 42" id="42"/>
          <p:cNvSpPr txBox="true"/>
          <p:nvPr/>
        </p:nvSpPr>
        <p:spPr>
          <a:xfrm rot="0">
            <a:off x="1331060" y="1118041"/>
            <a:ext cx="14929391" cy="1524000"/>
          </a:xfrm>
          <a:prstGeom prst="rect">
            <a:avLst/>
          </a:prstGeom>
        </p:spPr>
        <p:txBody>
          <a:bodyPr anchor="t" rtlCol="false" tIns="0" lIns="0" bIns="0" rIns="0">
            <a:spAutoFit/>
          </a:bodyPr>
          <a:lstStyle/>
          <a:p>
            <a:pPr algn="ctr">
              <a:lnSpc>
                <a:spcPts val="5879"/>
              </a:lnSpc>
            </a:pPr>
            <a:r>
              <a:rPr lang="en-US" b="true" sz="4899">
                <a:solidFill>
                  <a:srgbClr val="FFDE59"/>
                </a:solidFill>
                <a:latin typeface="Poppins Bold"/>
                <a:ea typeface="Poppins Bold"/>
                <a:cs typeface="Poppins Bold"/>
                <a:sym typeface="Poppins Bold"/>
              </a:rPr>
              <a:t>KEY SQL FUNCTIONALITIES YOU WILL LEARN:</a:t>
            </a:r>
          </a:p>
          <a:p>
            <a:pPr algn="ctr">
              <a:lnSpc>
                <a:spcPts val="5879"/>
              </a:lnSpc>
            </a:pPr>
          </a:p>
        </p:txBody>
      </p:sp>
      <p:sp>
        <p:nvSpPr>
          <p:cNvPr name="TextBox 43" id="43"/>
          <p:cNvSpPr txBox="true"/>
          <p:nvPr/>
        </p:nvSpPr>
        <p:spPr>
          <a:xfrm rot="0">
            <a:off x="0" y="5811505"/>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WINDOW()</a:t>
            </a:r>
          </a:p>
        </p:txBody>
      </p:sp>
      <p:sp>
        <p:nvSpPr>
          <p:cNvPr name="TextBox 44" id="44"/>
          <p:cNvSpPr txBox="true"/>
          <p:nvPr/>
        </p:nvSpPr>
        <p:spPr>
          <a:xfrm rot="0">
            <a:off x="25570" y="724381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CTE</a:t>
            </a:r>
          </a:p>
        </p:txBody>
      </p:sp>
      <p:sp>
        <p:nvSpPr>
          <p:cNvPr name="TextBox 45" id="45"/>
          <p:cNvSpPr txBox="true"/>
          <p:nvPr/>
        </p:nvSpPr>
        <p:spPr>
          <a:xfrm rot="0">
            <a:off x="13940412" y="4524239"/>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AVG()</a:t>
            </a:r>
          </a:p>
        </p:txBody>
      </p:sp>
      <p:grpSp>
        <p:nvGrpSpPr>
          <p:cNvPr name="Group 46" id="46"/>
          <p:cNvGrpSpPr/>
          <p:nvPr/>
        </p:nvGrpSpPr>
        <p:grpSpPr>
          <a:xfrm rot="0">
            <a:off x="9167678" y="5523508"/>
            <a:ext cx="4183102" cy="810025"/>
            <a:chOff x="0" y="0"/>
            <a:chExt cx="1101722" cy="213340"/>
          </a:xfrm>
        </p:grpSpPr>
        <p:sp>
          <p:nvSpPr>
            <p:cNvPr name="Freeform 47" id="47"/>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48" id="48"/>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49" id="49"/>
          <p:cNvGrpSpPr/>
          <p:nvPr/>
        </p:nvGrpSpPr>
        <p:grpSpPr>
          <a:xfrm rot="0">
            <a:off x="9167678" y="4319251"/>
            <a:ext cx="4183102" cy="810025"/>
            <a:chOff x="0" y="0"/>
            <a:chExt cx="1101722" cy="213340"/>
          </a:xfrm>
        </p:grpSpPr>
        <p:sp>
          <p:nvSpPr>
            <p:cNvPr name="Freeform 50" id="50"/>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51" id="51"/>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52" id="52"/>
          <p:cNvGrpSpPr/>
          <p:nvPr/>
        </p:nvGrpSpPr>
        <p:grpSpPr>
          <a:xfrm rot="0">
            <a:off x="9167678" y="3114995"/>
            <a:ext cx="4183102" cy="810025"/>
            <a:chOff x="0" y="0"/>
            <a:chExt cx="1101722" cy="213340"/>
          </a:xfrm>
        </p:grpSpPr>
        <p:sp>
          <p:nvSpPr>
            <p:cNvPr name="Freeform 53" id="53"/>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54" id="54"/>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grpSp>
        <p:nvGrpSpPr>
          <p:cNvPr name="Group 55" id="55"/>
          <p:cNvGrpSpPr/>
          <p:nvPr/>
        </p:nvGrpSpPr>
        <p:grpSpPr>
          <a:xfrm rot="0">
            <a:off x="9167678" y="6832849"/>
            <a:ext cx="4183102" cy="810025"/>
            <a:chOff x="0" y="0"/>
            <a:chExt cx="1101722" cy="213340"/>
          </a:xfrm>
        </p:grpSpPr>
        <p:sp>
          <p:nvSpPr>
            <p:cNvPr name="Freeform 56" id="56"/>
            <p:cNvSpPr/>
            <p:nvPr/>
          </p:nvSpPr>
          <p:spPr>
            <a:xfrm flipH="false" flipV="false" rot="0">
              <a:off x="0" y="0"/>
              <a:ext cx="1101722" cy="213340"/>
            </a:xfrm>
            <a:custGeom>
              <a:avLst/>
              <a:gdLst/>
              <a:ahLst/>
              <a:cxnLst/>
              <a:rect r="r" b="b" t="t" l="l"/>
              <a:pathLst>
                <a:path h="213340" w="1101722">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57" id="57"/>
            <p:cNvSpPr txBox="true"/>
            <p:nvPr/>
          </p:nvSpPr>
          <p:spPr>
            <a:xfrm>
              <a:off x="0" y="-66675"/>
              <a:ext cx="1101722" cy="280015"/>
            </a:xfrm>
            <a:prstGeom prst="rect">
              <a:avLst/>
            </a:prstGeom>
          </p:spPr>
          <p:txBody>
            <a:bodyPr anchor="ctr" rtlCol="false" tIns="50800" lIns="50800" bIns="50800" rIns="50800"/>
            <a:lstStyle/>
            <a:p>
              <a:pPr algn="ctr">
                <a:lnSpc>
                  <a:spcPts val="3151"/>
                </a:lnSpc>
              </a:pPr>
            </a:p>
          </p:txBody>
        </p:sp>
      </p:grpSp>
      <p:sp>
        <p:nvSpPr>
          <p:cNvPr name="TextBox 58" id="58"/>
          <p:cNvSpPr txBox="true"/>
          <p:nvPr/>
        </p:nvSpPr>
        <p:spPr>
          <a:xfrm rot="0">
            <a:off x="4792209" y="3319982"/>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RANK</a:t>
            </a:r>
          </a:p>
        </p:txBody>
      </p:sp>
      <p:sp>
        <p:nvSpPr>
          <p:cNvPr name="TextBox 59" id="59"/>
          <p:cNvSpPr txBox="true"/>
          <p:nvPr/>
        </p:nvSpPr>
        <p:spPr>
          <a:xfrm rot="0">
            <a:off x="4792209" y="4524239"/>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DATE FUNCTIONS</a:t>
            </a:r>
          </a:p>
        </p:txBody>
      </p:sp>
      <p:sp>
        <p:nvSpPr>
          <p:cNvPr name="TextBox 60" id="60"/>
          <p:cNvSpPr txBox="true"/>
          <p:nvPr/>
        </p:nvSpPr>
        <p:spPr>
          <a:xfrm rot="0">
            <a:off x="4792209" y="572849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INNER JOIN</a:t>
            </a:r>
          </a:p>
        </p:txBody>
      </p:sp>
      <p:sp>
        <p:nvSpPr>
          <p:cNvPr name="TextBox 61" id="61"/>
          <p:cNvSpPr txBox="true"/>
          <p:nvPr/>
        </p:nvSpPr>
        <p:spPr>
          <a:xfrm rot="0">
            <a:off x="4792209" y="7100961"/>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LEFT JOIN</a:t>
            </a:r>
          </a:p>
        </p:txBody>
      </p:sp>
      <p:sp>
        <p:nvSpPr>
          <p:cNvPr name="TextBox 62" id="62"/>
          <p:cNvSpPr txBox="true"/>
          <p:nvPr/>
        </p:nvSpPr>
        <p:spPr>
          <a:xfrm rot="0">
            <a:off x="14072845" y="3319982"/>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MULTITABLE JOINS</a:t>
            </a:r>
          </a:p>
        </p:txBody>
      </p:sp>
      <p:sp>
        <p:nvSpPr>
          <p:cNvPr name="TextBox 63" id="63"/>
          <p:cNvSpPr txBox="true"/>
          <p:nvPr/>
        </p:nvSpPr>
        <p:spPr>
          <a:xfrm rot="0">
            <a:off x="9303142" y="3313754"/>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SCHEMAS</a:t>
            </a:r>
          </a:p>
        </p:txBody>
      </p:sp>
      <p:sp>
        <p:nvSpPr>
          <p:cNvPr name="TextBox 64" id="64"/>
          <p:cNvSpPr txBox="true"/>
          <p:nvPr/>
        </p:nvSpPr>
        <p:spPr>
          <a:xfrm rot="0">
            <a:off x="9303142" y="4549243"/>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IFF()</a:t>
            </a:r>
          </a:p>
        </p:txBody>
      </p:sp>
      <p:sp>
        <p:nvSpPr>
          <p:cNvPr name="TextBox 65" id="65"/>
          <p:cNvSpPr txBox="true"/>
          <p:nvPr/>
        </p:nvSpPr>
        <p:spPr>
          <a:xfrm rot="0">
            <a:off x="9303142" y="5811505"/>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CAST()</a:t>
            </a:r>
          </a:p>
        </p:txBody>
      </p:sp>
      <p:sp>
        <p:nvSpPr>
          <p:cNvPr name="TextBox 66" id="66"/>
          <p:cNvSpPr txBox="true"/>
          <p:nvPr/>
        </p:nvSpPr>
        <p:spPr>
          <a:xfrm rot="0">
            <a:off x="9300111" y="7037837"/>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WITH</a:t>
            </a:r>
          </a:p>
        </p:txBody>
      </p:sp>
      <p:sp>
        <p:nvSpPr>
          <p:cNvPr name="TextBox 67" id="67"/>
          <p:cNvSpPr txBox="true"/>
          <p:nvPr/>
        </p:nvSpPr>
        <p:spPr>
          <a:xfrm rot="0">
            <a:off x="234406" y="4549243"/>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HAVING</a:t>
            </a:r>
          </a:p>
        </p:txBody>
      </p:sp>
      <p:sp>
        <p:nvSpPr>
          <p:cNvPr name="TextBox 68" id="68"/>
          <p:cNvSpPr txBox="true"/>
          <p:nvPr/>
        </p:nvSpPr>
        <p:spPr>
          <a:xfrm rot="0">
            <a:off x="25570" y="3344986"/>
            <a:ext cx="3918236" cy="381000"/>
          </a:xfrm>
          <a:prstGeom prst="rect">
            <a:avLst/>
          </a:prstGeom>
        </p:spPr>
        <p:txBody>
          <a:bodyPr anchor="t" rtlCol="false" tIns="0" lIns="0" bIns="0" rIns="0">
            <a:spAutoFit/>
          </a:bodyPr>
          <a:lstStyle/>
          <a:p>
            <a:pPr algn="ctr">
              <a:lnSpc>
                <a:spcPts val="2879"/>
              </a:lnSpc>
            </a:pPr>
            <a:r>
              <a:rPr lang="en-US" b="true" sz="2399">
                <a:solidFill>
                  <a:srgbClr val="FFFFFF"/>
                </a:solidFill>
                <a:latin typeface="Poppins Bold"/>
                <a:ea typeface="Poppins Bold"/>
                <a:cs typeface="Poppins Bold"/>
                <a:sym typeface="Poppins Bold"/>
              </a:rPr>
              <a:t>ELSE</a:t>
            </a:r>
          </a:p>
        </p:txBody>
      </p:sp>
      <p:grpSp>
        <p:nvGrpSpPr>
          <p:cNvPr name="Group 69" id="69"/>
          <p:cNvGrpSpPr/>
          <p:nvPr/>
        </p:nvGrpSpPr>
        <p:grpSpPr>
          <a:xfrm rot="0">
            <a:off x="13674629" y="5624166"/>
            <a:ext cx="5399855" cy="53998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83FA">
                    <a:alpha val="100000"/>
                  </a:srgbClr>
                </a:gs>
                <a:gs pos="100000">
                  <a:srgbClr val="4FFFEA">
                    <a:alpha val="100000"/>
                  </a:srgbClr>
                </a:gs>
              </a:gsLst>
              <a:path path="circle">
                <a:fillToRect l="0" r="100000" t="0" b="100000"/>
              </a:path>
              <a:tileRect r="0" l="-100000" b="0" t="-100000"/>
            </a:gradFill>
          </p:spPr>
        </p:sp>
        <p:sp>
          <p:nvSpPr>
            <p:cNvPr name="TextBox 71" id="71"/>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8768084" y="321334"/>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4" id="4"/>
          <p:cNvSpPr/>
          <p:nvPr/>
        </p:nvSpPr>
        <p:spPr>
          <a:xfrm flipH="false" flipV="false" rot="0">
            <a:off x="1028700" y="2207537"/>
            <a:ext cx="16031234" cy="7288707"/>
          </a:xfrm>
          <a:custGeom>
            <a:avLst/>
            <a:gdLst/>
            <a:ahLst/>
            <a:cxnLst/>
            <a:rect r="r" b="b" t="t" l="l"/>
            <a:pathLst>
              <a:path h="7288707" w="16031234">
                <a:moveTo>
                  <a:pt x="0" y="0"/>
                </a:moveTo>
                <a:lnTo>
                  <a:pt x="16031234" y="0"/>
                </a:lnTo>
                <a:lnTo>
                  <a:pt x="16031234" y="7288707"/>
                </a:lnTo>
                <a:lnTo>
                  <a:pt x="0" y="7288707"/>
                </a:lnTo>
                <a:lnTo>
                  <a:pt x="0" y="0"/>
                </a:lnTo>
                <a:close/>
              </a:path>
            </a:pathLst>
          </a:custGeom>
          <a:blipFill>
            <a:blip r:embed="rId3"/>
            <a:stretch>
              <a:fillRect l="0" t="-87" r="0" b="-87"/>
            </a:stretch>
          </a:blipFill>
        </p:spPr>
      </p:sp>
      <p:sp>
        <p:nvSpPr>
          <p:cNvPr name="TextBox 5" id="5"/>
          <p:cNvSpPr txBox="true"/>
          <p:nvPr/>
        </p:nvSpPr>
        <p:spPr>
          <a:xfrm rot="0">
            <a:off x="422412" y="1076325"/>
            <a:ext cx="18090834" cy="1459578"/>
          </a:xfrm>
          <a:prstGeom prst="rect">
            <a:avLst/>
          </a:prstGeom>
        </p:spPr>
        <p:txBody>
          <a:bodyPr anchor="t" rtlCol="false" tIns="0" lIns="0" bIns="0" rIns="0">
            <a:spAutoFit/>
          </a:bodyPr>
          <a:lstStyle/>
          <a:p>
            <a:pPr algn="l">
              <a:lnSpc>
                <a:spcPts val="5227"/>
              </a:lnSpc>
            </a:pPr>
            <a:r>
              <a:rPr lang="en-US" sz="5621" b="true">
                <a:solidFill>
                  <a:srgbClr val="65FFE8"/>
                </a:solidFill>
                <a:latin typeface="Codec Pro Bold"/>
                <a:ea typeface="Codec Pro Bold"/>
                <a:cs typeface="Codec Pro Bold"/>
                <a:sym typeface="Codec Pro Bold"/>
              </a:rPr>
              <a:t>INDIA GENERAL ELECTIONS RESULT ANALYSIS 2024</a:t>
            </a:r>
          </a:p>
          <a:p>
            <a:pPr algn="l">
              <a:lnSpc>
                <a:spcPts val="5227"/>
              </a:lnSpc>
            </a:pP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0">
            <a:off x="11426282" y="2918540"/>
            <a:ext cx="4082645" cy="1548589"/>
          </a:xfrm>
          <a:custGeom>
            <a:avLst/>
            <a:gdLst/>
            <a:ahLst/>
            <a:cxnLst/>
            <a:rect r="r" b="b" t="t" l="l"/>
            <a:pathLst>
              <a:path h="1548589" w="4082645">
                <a:moveTo>
                  <a:pt x="0" y="0"/>
                </a:moveTo>
                <a:lnTo>
                  <a:pt x="4082645" y="0"/>
                </a:lnTo>
                <a:lnTo>
                  <a:pt x="4082645" y="1548589"/>
                </a:lnTo>
                <a:lnTo>
                  <a:pt x="0" y="1548589"/>
                </a:lnTo>
                <a:lnTo>
                  <a:pt x="0" y="0"/>
                </a:lnTo>
                <a:close/>
              </a:path>
            </a:pathLst>
          </a:custGeom>
          <a:blipFill>
            <a:blip r:embed="rId3"/>
            <a:stretch>
              <a:fillRect l="0" t="0" r="0" b="0"/>
            </a:stretch>
          </a:blipFill>
        </p:spPr>
      </p:sp>
      <p:sp>
        <p:nvSpPr>
          <p:cNvPr name="Freeform 5" id="5"/>
          <p:cNvSpPr/>
          <p:nvPr/>
        </p:nvSpPr>
        <p:spPr>
          <a:xfrm flipH="false" flipV="false" rot="0">
            <a:off x="15127806" y="189030"/>
            <a:ext cx="3387194" cy="2022205"/>
          </a:xfrm>
          <a:custGeom>
            <a:avLst/>
            <a:gdLst/>
            <a:ahLst/>
            <a:cxnLst/>
            <a:rect r="r" b="b" t="t" l="l"/>
            <a:pathLst>
              <a:path h="2022205" w="3387194">
                <a:moveTo>
                  <a:pt x="0" y="0"/>
                </a:moveTo>
                <a:lnTo>
                  <a:pt x="3387194" y="0"/>
                </a:lnTo>
                <a:lnTo>
                  <a:pt x="3387194" y="2022206"/>
                </a:lnTo>
                <a:lnTo>
                  <a:pt x="0" y="2022206"/>
                </a:lnTo>
                <a:lnTo>
                  <a:pt x="0" y="0"/>
                </a:lnTo>
                <a:close/>
              </a:path>
            </a:pathLst>
          </a:custGeom>
          <a:blipFill>
            <a:blip r:embed="rId4"/>
            <a:stretch>
              <a:fillRect l="0" t="0" r="0" b="0"/>
            </a:stretch>
          </a:blipFill>
        </p:spPr>
      </p:sp>
      <p:sp>
        <p:nvSpPr>
          <p:cNvPr name="TextBox 6" id="6"/>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7" id="7"/>
          <p:cNvSpPr txBox="true"/>
          <p:nvPr/>
        </p:nvSpPr>
        <p:spPr>
          <a:xfrm rot="0">
            <a:off x="488809" y="514366"/>
            <a:ext cx="3187303" cy="709262"/>
          </a:xfrm>
          <a:prstGeom prst="rect">
            <a:avLst/>
          </a:prstGeom>
        </p:spPr>
        <p:txBody>
          <a:bodyPr anchor="t" rtlCol="false" tIns="0" lIns="0" bIns="0" rIns="0">
            <a:spAutoFit/>
          </a:bodyPr>
          <a:lstStyle/>
          <a:p>
            <a:pPr algn="ctr">
              <a:lnSpc>
                <a:spcPts val="5531"/>
              </a:lnSpc>
              <a:spcBef>
                <a:spcPct val="0"/>
              </a:spcBef>
            </a:pPr>
            <a:r>
              <a:rPr lang="en-US" b="true" sz="3951">
                <a:solidFill>
                  <a:srgbClr val="65FFE8"/>
                </a:solidFill>
                <a:latin typeface="Poppins Bold"/>
                <a:ea typeface="Poppins Bold"/>
                <a:cs typeface="Poppins Bold"/>
                <a:sym typeface="Poppins Bold"/>
              </a:rPr>
              <a:t>1.Total Seats</a:t>
            </a:r>
          </a:p>
        </p:txBody>
      </p:sp>
      <p:sp>
        <p:nvSpPr>
          <p:cNvPr name="TextBox 8" id="8"/>
          <p:cNvSpPr txBox="true"/>
          <p:nvPr/>
        </p:nvSpPr>
        <p:spPr>
          <a:xfrm rot="0">
            <a:off x="349005" y="2656549"/>
            <a:ext cx="15666127" cy="1036286"/>
          </a:xfrm>
          <a:prstGeom prst="rect">
            <a:avLst/>
          </a:prstGeom>
        </p:spPr>
        <p:txBody>
          <a:bodyPr anchor="t" rtlCol="false" tIns="0" lIns="0" bIns="0" rIns="0">
            <a:spAutoFit/>
          </a:bodyPr>
          <a:lstStyle/>
          <a:p>
            <a:pPr algn="l">
              <a:lnSpc>
                <a:spcPts val="2731"/>
              </a:lnSpc>
              <a:spcBef>
                <a:spcPct val="0"/>
              </a:spcBef>
            </a:pPr>
            <a:r>
              <a:rPr lang="en-US" sz="1951">
                <a:solidFill>
                  <a:srgbClr val="FFFFFF"/>
                </a:solidFill>
                <a:latin typeface="Poppins"/>
                <a:ea typeface="Poppins"/>
                <a:cs typeface="Poppins"/>
                <a:sym typeface="Poppins"/>
              </a:rPr>
              <a:t>SELECT </a:t>
            </a:r>
          </a:p>
          <a:p>
            <a:pPr algn="l">
              <a:lnSpc>
                <a:spcPts val="2731"/>
              </a:lnSpc>
              <a:spcBef>
                <a:spcPct val="0"/>
              </a:spcBef>
            </a:pPr>
            <a:r>
              <a:rPr lang="en-US" sz="1951">
                <a:solidFill>
                  <a:srgbClr val="FFFFFF"/>
                </a:solidFill>
                <a:latin typeface="Poppins"/>
                <a:ea typeface="Poppins"/>
                <a:cs typeface="Poppins"/>
                <a:sym typeface="Poppins"/>
              </a:rPr>
              <a:t> DISTINCT COUNT (Parliament_Constituency) AS Total_Seats</a:t>
            </a:r>
          </a:p>
          <a:p>
            <a:pPr algn="l">
              <a:lnSpc>
                <a:spcPts val="2731"/>
              </a:lnSpc>
              <a:spcBef>
                <a:spcPct val="0"/>
              </a:spcBef>
            </a:pPr>
            <a:r>
              <a:rPr lang="en-US" sz="1951">
                <a:solidFill>
                  <a:srgbClr val="FFFFFF"/>
                </a:solidFill>
                <a:latin typeface="Poppins"/>
                <a:ea typeface="Poppins"/>
                <a:cs typeface="Poppins"/>
                <a:sym typeface="Poppins"/>
              </a:rPr>
              <a:t> FROM constituencywise_results</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962025"/>
            <a:ext cx="1724620" cy="409541"/>
          </a:xfrm>
          <a:prstGeom prst="rect">
            <a:avLst/>
          </a:prstGeom>
        </p:spPr>
        <p:txBody>
          <a:bodyPr anchor="t" rtlCol="false" tIns="0" lIns="0" bIns="0" rIns="0">
            <a:spAutoFit/>
          </a:bodyPr>
          <a:lstStyle/>
          <a:p>
            <a:pPr algn="ctr">
              <a:lnSpc>
                <a:spcPts val="3151"/>
              </a:lnSpc>
              <a:spcBef>
                <a:spcPct val="0"/>
              </a:spcBef>
            </a:pPr>
            <a:r>
              <a:rPr lang="en-US" sz="2251">
                <a:solidFill>
                  <a:srgbClr val="000000"/>
                </a:solidFill>
                <a:latin typeface="Poppins"/>
                <a:ea typeface="Poppins"/>
                <a:cs typeface="Poppins"/>
                <a:sym typeface="Poppins"/>
              </a:rPr>
              <a:t>1.Total Seats</a:t>
            </a:r>
          </a:p>
        </p:txBody>
      </p:sp>
      <p:sp>
        <p:nvSpPr>
          <p:cNvPr name="TextBox 6" id="6"/>
          <p:cNvSpPr txBox="true"/>
          <p:nvPr/>
        </p:nvSpPr>
        <p:spPr>
          <a:xfrm rot="0">
            <a:off x="112138" y="237155"/>
            <a:ext cx="18063725" cy="2099912"/>
          </a:xfrm>
          <a:prstGeom prst="rect">
            <a:avLst/>
          </a:prstGeom>
        </p:spPr>
        <p:txBody>
          <a:bodyPr anchor="t" rtlCol="false" tIns="0" lIns="0" bIns="0" rIns="0">
            <a:spAutoFit/>
          </a:bodyPr>
          <a:lstStyle/>
          <a:p>
            <a:pPr algn="l">
              <a:lnSpc>
                <a:spcPts val="5531"/>
              </a:lnSpc>
            </a:pPr>
            <a:r>
              <a:rPr lang="en-US" sz="3951" b="true">
                <a:solidFill>
                  <a:srgbClr val="65FFE8"/>
                </a:solidFill>
                <a:latin typeface="Poppins Bold"/>
                <a:ea typeface="Poppins Bold"/>
                <a:cs typeface="Poppins Bold"/>
                <a:sym typeface="Poppins Bold"/>
              </a:rPr>
              <a:t>2.What is the total number of seats available for elections in each state</a:t>
            </a:r>
          </a:p>
          <a:p>
            <a:pPr algn="l">
              <a:lnSpc>
                <a:spcPts val="5531"/>
              </a:lnSpc>
              <a:spcBef>
                <a:spcPct val="0"/>
              </a:spcBef>
            </a:pPr>
          </a:p>
        </p:txBody>
      </p:sp>
      <p:sp>
        <p:nvSpPr>
          <p:cNvPr name="TextBox 7" id="7"/>
          <p:cNvSpPr txBox="true"/>
          <p:nvPr/>
        </p:nvSpPr>
        <p:spPr>
          <a:xfrm rot="0">
            <a:off x="336413" y="1927399"/>
            <a:ext cx="17839449" cy="5150721"/>
          </a:xfrm>
          <a:prstGeom prst="rect">
            <a:avLst/>
          </a:prstGeom>
        </p:spPr>
        <p:txBody>
          <a:bodyPr anchor="t" rtlCol="false" tIns="0" lIns="0" bIns="0" rIns="0">
            <a:spAutoFit/>
          </a:bodyPr>
          <a:lstStyle/>
          <a:p>
            <a:pPr algn="l">
              <a:lnSpc>
                <a:spcPts val="2751"/>
              </a:lnSpc>
            </a:pPr>
            <a:r>
              <a:rPr lang="en-US" sz="1965">
                <a:solidFill>
                  <a:srgbClr val="FFFFFF"/>
                </a:solidFill>
                <a:latin typeface="Poppins"/>
                <a:ea typeface="Poppins"/>
                <a:cs typeface="Poppins"/>
                <a:sym typeface="Poppins"/>
              </a:rPr>
              <a:t>SELECT </a:t>
            </a:r>
          </a:p>
          <a:p>
            <a:pPr algn="l">
              <a:lnSpc>
                <a:spcPts val="2751"/>
              </a:lnSpc>
            </a:pPr>
            <a:r>
              <a:rPr lang="en-US" sz="1965">
                <a:solidFill>
                  <a:srgbClr val="FFFFFF"/>
                </a:solidFill>
                <a:latin typeface="Poppins"/>
                <a:ea typeface="Poppins"/>
                <a:cs typeface="Poppins"/>
                <a:sym typeface="Poppins"/>
              </a:rPr>
              <a:t>    s.State AS State_Name,</a:t>
            </a:r>
          </a:p>
          <a:p>
            <a:pPr algn="l">
              <a:lnSpc>
                <a:spcPts val="2751"/>
              </a:lnSpc>
            </a:pPr>
            <a:r>
              <a:rPr lang="en-US" sz="1965">
                <a:solidFill>
                  <a:srgbClr val="FFFFFF"/>
                </a:solidFill>
                <a:latin typeface="Poppins"/>
                <a:ea typeface="Poppins"/>
                <a:cs typeface="Poppins"/>
                <a:sym typeface="Poppins"/>
              </a:rPr>
              <a:t>    COUNT(cr.Constituency_ID) AS Total_Seats_Available</a:t>
            </a:r>
          </a:p>
          <a:p>
            <a:pPr algn="l">
              <a:lnSpc>
                <a:spcPts val="2751"/>
              </a:lnSpc>
            </a:pPr>
            <a:r>
              <a:rPr lang="en-US" sz="1965">
                <a:solidFill>
                  <a:srgbClr val="FFFFFF"/>
                </a:solidFill>
                <a:latin typeface="Poppins"/>
                <a:ea typeface="Poppins"/>
                <a:cs typeface="Poppins"/>
                <a:sym typeface="Poppins"/>
              </a:rPr>
              <a:t>FROM </a:t>
            </a:r>
          </a:p>
          <a:p>
            <a:pPr algn="l">
              <a:lnSpc>
                <a:spcPts val="2751"/>
              </a:lnSpc>
            </a:pPr>
            <a:r>
              <a:rPr lang="en-US" sz="1965">
                <a:solidFill>
                  <a:srgbClr val="FFFFFF"/>
                </a:solidFill>
                <a:latin typeface="Poppins"/>
                <a:ea typeface="Poppins"/>
                <a:cs typeface="Poppins"/>
                <a:sym typeface="Poppins"/>
              </a:rPr>
              <a:t>    constituencywise_results cr</a:t>
            </a:r>
          </a:p>
          <a:p>
            <a:pPr algn="l">
              <a:lnSpc>
                <a:spcPts val="2751"/>
              </a:lnSpc>
            </a:pPr>
            <a:r>
              <a:rPr lang="en-US" sz="1965">
                <a:solidFill>
                  <a:srgbClr val="FFFFFF"/>
                </a:solidFill>
                <a:latin typeface="Poppins"/>
                <a:ea typeface="Poppins"/>
                <a:cs typeface="Poppins"/>
                <a:sym typeface="Poppins"/>
              </a:rPr>
              <a:t>JOIN </a:t>
            </a:r>
          </a:p>
          <a:p>
            <a:pPr algn="l">
              <a:lnSpc>
                <a:spcPts val="2751"/>
              </a:lnSpc>
            </a:pPr>
            <a:r>
              <a:rPr lang="en-US" sz="1965">
                <a:solidFill>
                  <a:srgbClr val="FFFFFF"/>
                </a:solidFill>
                <a:latin typeface="Poppins"/>
                <a:ea typeface="Poppins"/>
                <a:cs typeface="Poppins"/>
                <a:sym typeface="Poppins"/>
              </a:rPr>
              <a:t>    statewise_results sr ON cr.Parliament_Constituency = sr.Parliament_Constituency</a:t>
            </a:r>
          </a:p>
          <a:p>
            <a:pPr algn="l">
              <a:lnSpc>
                <a:spcPts val="2751"/>
              </a:lnSpc>
            </a:pPr>
            <a:r>
              <a:rPr lang="en-US" sz="1965">
                <a:solidFill>
                  <a:srgbClr val="FFFFFF"/>
                </a:solidFill>
                <a:latin typeface="Poppins"/>
                <a:ea typeface="Poppins"/>
                <a:cs typeface="Poppins"/>
                <a:sym typeface="Poppins"/>
              </a:rPr>
              <a:t>JOIN </a:t>
            </a:r>
          </a:p>
          <a:p>
            <a:pPr algn="l">
              <a:lnSpc>
                <a:spcPts val="2751"/>
              </a:lnSpc>
            </a:pPr>
            <a:r>
              <a:rPr lang="en-US" sz="1965">
                <a:solidFill>
                  <a:srgbClr val="FFFFFF"/>
                </a:solidFill>
                <a:latin typeface="Poppins"/>
                <a:ea typeface="Poppins"/>
                <a:cs typeface="Poppins"/>
                <a:sym typeface="Poppins"/>
              </a:rPr>
              <a:t>    states s ON sr.State_ID = s.State_ID</a:t>
            </a:r>
          </a:p>
          <a:p>
            <a:pPr algn="l">
              <a:lnSpc>
                <a:spcPts val="2751"/>
              </a:lnSpc>
            </a:pPr>
            <a:r>
              <a:rPr lang="en-US" sz="1965">
                <a:solidFill>
                  <a:srgbClr val="FFFFFF"/>
                </a:solidFill>
                <a:latin typeface="Poppins"/>
                <a:ea typeface="Poppins"/>
                <a:cs typeface="Poppins"/>
                <a:sym typeface="Poppins"/>
              </a:rPr>
              <a:t>GROUP BY </a:t>
            </a:r>
          </a:p>
          <a:p>
            <a:pPr algn="l">
              <a:lnSpc>
                <a:spcPts val="2751"/>
              </a:lnSpc>
            </a:pPr>
            <a:r>
              <a:rPr lang="en-US" sz="1965">
                <a:solidFill>
                  <a:srgbClr val="FFFFFF"/>
                </a:solidFill>
                <a:latin typeface="Poppins"/>
                <a:ea typeface="Poppins"/>
                <a:cs typeface="Poppins"/>
                <a:sym typeface="Poppins"/>
              </a:rPr>
              <a:t>    s.State</a:t>
            </a:r>
          </a:p>
          <a:p>
            <a:pPr algn="l">
              <a:lnSpc>
                <a:spcPts val="2751"/>
              </a:lnSpc>
            </a:pPr>
            <a:r>
              <a:rPr lang="en-US" sz="1965">
                <a:solidFill>
                  <a:srgbClr val="FFFFFF"/>
                </a:solidFill>
                <a:latin typeface="Poppins"/>
                <a:ea typeface="Poppins"/>
                <a:cs typeface="Poppins"/>
                <a:sym typeface="Poppins"/>
              </a:rPr>
              <a:t>ORDER BY </a:t>
            </a:r>
          </a:p>
          <a:p>
            <a:pPr algn="l">
              <a:lnSpc>
                <a:spcPts val="2751"/>
              </a:lnSpc>
            </a:pPr>
            <a:r>
              <a:rPr lang="en-US" sz="1965">
                <a:solidFill>
                  <a:srgbClr val="FFFFFF"/>
                </a:solidFill>
                <a:latin typeface="Poppins"/>
                <a:ea typeface="Poppins"/>
                <a:cs typeface="Poppins"/>
                <a:sym typeface="Poppins"/>
              </a:rPr>
              <a:t>    s.State;</a:t>
            </a:r>
          </a:p>
          <a:p>
            <a:pPr algn="l">
              <a:lnSpc>
                <a:spcPts val="2751"/>
              </a:lnSpc>
            </a:pPr>
          </a:p>
          <a:p>
            <a:pPr algn="l">
              <a:lnSpc>
                <a:spcPts val="2751"/>
              </a:lnSpc>
              <a:spcBef>
                <a:spcPct val="0"/>
              </a:spcBef>
            </a:pPr>
          </a:p>
        </p:txBody>
      </p:sp>
      <p:sp>
        <p:nvSpPr>
          <p:cNvPr name="Freeform 8" id="8"/>
          <p:cNvSpPr/>
          <p:nvPr/>
        </p:nvSpPr>
        <p:spPr>
          <a:xfrm flipH="false" flipV="false" rot="0">
            <a:off x="7892434" y="5324009"/>
            <a:ext cx="4357501" cy="3934291"/>
          </a:xfrm>
          <a:custGeom>
            <a:avLst/>
            <a:gdLst/>
            <a:ahLst/>
            <a:cxnLst/>
            <a:rect r="r" b="b" t="t" l="l"/>
            <a:pathLst>
              <a:path h="3934291" w="4357501">
                <a:moveTo>
                  <a:pt x="0" y="0"/>
                </a:moveTo>
                <a:lnTo>
                  <a:pt x="4357501" y="0"/>
                </a:lnTo>
                <a:lnTo>
                  <a:pt x="4357501" y="3934291"/>
                </a:lnTo>
                <a:lnTo>
                  <a:pt x="0" y="3934291"/>
                </a:lnTo>
                <a:lnTo>
                  <a:pt x="0" y="0"/>
                </a:lnTo>
                <a:close/>
              </a:path>
            </a:pathLst>
          </a:custGeom>
          <a:blipFill>
            <a:blip r:embed="rId5"/>
            <a:stretch>
              <a:fillRect l="0" t="0" r="0" b="0"/>
            </a:stretch>
          </a:blipFill>
        </p:spPr>
      </p:sp>
      <p:sp>
        <p:nvSpPr>
          <p:cNvPr name="Freeform 9" id="9"/>
          <p:cNvSpPr/>
          <p:nvPr/>
        </p:nvSpPr>
        <p:spPr>
          <a:xfrm flipH="false" flipV="false" rot="0">
            <a:off x="12321102" y="5324009"/>
            <a:ext cx="4333980" cy="3934291"/>
          </a:xfrm>
          <a:custGeom>
            <a:avLst/>
            <a:gdLst/>
            <a:ahLst/>
            <a:cxnLst/>
            <a:rect r="r" b="b" t="t" l="l"/>
            <a:pathLst>
              <a:path h="3934291" w="4333980">
                <a:moveTo>
                  <a:pt x="0" y="0"/>
                </a:moveTo>
                <a:lnTo>
                  <a:pt x="4333980" y="0"/>
                </a:lnTo>
                <a:lnTo>
                  <a:pt x="4333980" y="3934291"/>
                </a:lnTo>
                <a:lnTo>
                  <a:pt x="0" y="3934291"/>
                </a:lnTo>
                <a:lnTo>
                  <a:pt x="0" y="0"/>
                </a:lnTo>
                <a:close/>
              </a:path>
            </a:pathLst>
          </a:custGeom>
          <a:blipFill>
            <a:blip r:embed="rId6"/>
            <a:stretch>
              <a:fillRect l="-1765" t="0" r="-1765" b="0"/>
            </a:stretch>
          </a:blipFill>
        </p:spPr>
      </p:sp>
      <p:sp>
        <p:nvSpPr>
          <p:cNvPr name="Freeform 10" id="10"/>
          <p:cNvSpPr/>
          <p:nvPr/>
        </p:nvSpPr>
        <p:spPr>
          <a:xfrm flipH="false" flipV="false" rot="0">
            <a:off x="15378667" y="1200133"/>
            <a:ext cx="3387194" cy="2022205"/>
          </a:xfrm>
          <a:custGeom>
            <a:avLst/>
            <a:gdLst/>
            <a:ahLst/>
            <a:cxnLst/>
            <a:rect r="r" b="b" t="t" l="l"/>
            <a:pathLst>
              <a:path h="2022205" w="3387194">
                <a:moveTo>
                  <a:pt x="0" y="0"/>
                </a:moveTo>
                <a:lnTo>
                  <a:pt x="3387194" y="0"/>
                </a:lnTo>
                <a:lnTo>
                  <a:pt x="3387194" y="2022205"/>
                </a:lnTo>
                <a:lnTo>
                  <a:pt x="0" y="2022205"/>
                </a:lnTo>
                <a:lnTo>
                  <a:pt x="0" y="0"/>
                </a:lnTo>
                <a:close/>
              </a:path>
            </a:pathLst>
          </a:custGeom>
          <a:blipFill>
            <a:blip r:embed="rId7"/>
            <a:stretch>
              <a:fillRect l="0" t="0" r="0" b="0"/>
            </a:stretch>
          </a:blipFill>
        </p:spPr>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DAGS_4TdMdY</dc:identifier>
  <dcterms:modified xsi:type="dcterms:W3CDTF">2011-08-01T06:04:30Z</dcterms:modified>
  <cp:revision>1</cp:revision>
  <dc:title>Blue and Purple Gradient Business Project Presentation</dc:title>
</cp:coreProperties>
</file>