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6"/>
  </p:notesMasterIdLst>
  <p:sldIdLst>
    <p:sldId id="256" r:id="rId2"/>
    <p:sldId id="297" r:id="rId3"/>
    <p:sldId id="266" r:id="rId4"/>
    <p:sldId id="276" r:id="rId5"/>
    <p:sldId id="274" r:id="rId6"/>
    <p:sldId id="277" r:id="rId7"/>
    <p:sldId id="258" r:id="rId8"/>
    <p:sldId id="268" r:id="rId9"/>
    <p:sldId id="269" r:id="rId10"/>
    <p:sldId id="272" r:id="rId11"/>
    <p:sldId id="287" r:id="rId12"/>
    <p:sldId id="288" r:id="rId13"/>
    <p:sldId id="278" r:id="rId14"/>
    <p:sldId id="267" r:id="rId15"/>
    <p:sldId id="265" r:id="rId16"/>
    <p:sldId id="292" r:id="rId17"/>
    <p:sldId id="279" r:id="rId18"/>
    <p:sldId id="281" r:id="rId19"/>
    <p:sldId id="286" r:id="rId20"/>
    <p:sldId id="284" r:id="rId21"/>
    <p:sldId id="283" r:id="rId22"/>
    <p:sldId id="271" r:id="rId23"/>
    <p:sldId id="289" r:id="rId24"/>
    <p:sldId id="270" r:id="rId25"/>
    <p:sldId id="291" r:id="rId26"/>
    <p:sldId id="290" r:id="rId27"/>
    <p:sldId id="298" r:id="rId28"/>
    <p:sldId id="299" r:id="rId29"/>
    <p:sldId id="300" r:id="rId30"/>
    <p:sldId id="301" r:id="rId31"/>
    <p:sldId id="259" r:id="rId32"/>
    <p:sldId id="296" r:id="rId33"/>
    <p:sldId id="293" r:id="rId34"/>
    <p:sldId id="294" r:id="rId3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707"/>
    <a:srgbClr val="0B1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69" autoAdjust="0"/>
  </p:normalViewPr>
  <p:slideViewPr>
    <p:cSldViewPr>
      <p:cViewPr varScale="1">
        <p:scale>
          <a:sx n="96" d="100"/>
          <a:sy n="96" d="100"/>
        </p:scale>
        <p:origin x="203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A39D9-2EA4-472B-878F-453B22FB8561}" type="doc">
      <dgm:prSet loTypeId="urn:microsoft.com/office/officeart/2005/8/layout/cycle3" loCatId="cycle" qsTypeId="urn:microsoft.com/office/officeart/2005/8/quickstyle/simple1" qsCatId="simple" csTypeId="urn:microsoft.com/office/officeart/2005/8/colors/accent2_1" csCatId="accent2" phldr="1"/>
      <dgm:spPr/>
      <dgm:t>
        <a:bodyPr/>
        <a:lstStyle/>
        <a:p>
          <a:endParaRPr lang="nl-NL"/>
        </a:p>
      </dgm:t>
    </dgm:pt>
    <dgm:pt modelId="{472A225A-EBE2-4F3A-9AF0-15D801969501}">
      <dgm:prSet phldrT="[Tekst]" custT="1"/>
      <dgm:spPr/>
      <dgm:t>
        <a:bodyPr/>
        <a:lstStyle/>
        <a:p>
          <a:r>
            <a:rPr lang="nl-NL" sz="1400" dirty="0" smtClean="0"/>
            <a:t>Analyse &amp; Ontwerp</a:t>
          </a:r>
          <a:endParaRPr lang="nl-NL" sz="1400" dirty="0"/>
        </a:p>
      </dgm:t>
    </dgm:pt>
    <dgm:pt modelId="{17AC502E-489F-45B3-B999-B43313E3D67A}" type="parTrans" cxnId="{52300747-D356-453F-9F4B-4BFB05881D39}">
      <dgm:prSet/>
      <dgm:spPr/>
      <dgm:t>
        <a:bodyPr/>
        <a:lstStyle/>
        <a:p>
          <a:endParaRPr lang="nl-NL"/>
        </a:p>
      </dgm:t>
    </dgm:pt>
    <dgm:pt modelId="{E4A77415-D0BC-4E8B-BCF6-350A49B10CB1}" type="sibTrans" cxnId="{52300747-D356-453F-9F4B-4BFB05881D39}">
      <dgm:prSet/>
      <dgm:spPr/>
      <dgm:t>
        <a:bodyPr/>
        <a:lstStyle/>
        <a:p>
          <a:endParaRPr lang="nl-NL"/>
        </a:p>
      </dgm:t>
    </dgm:pt>
    <dgm:pt modelId="{F58D8F1D-EF46-47DD-A09E-8FDD37240B90}">
      <dgm:prSet phldrT="[Tekst]" custT="1"/>
      <dgm:spPr/>
      <dgm:t>
        <a:bodyPr/>
        <a:lstStyle/>
        <a:p>
          <a:r>
            <a:rPr lang="nl-NL" sz="1400" dirty="0" smtClean="0"/>
            <a:t>Implementatie</a:t>
          </a:r>
          <a:endParaRPr lang="nl-NL" sz="1100" dirty="0"/>
        </a:p>
      </dgm:t>
    </dgm:pt>
    <dgm:pt modelId="{95316FB1-0945-40EB-BE76-CA2D2B0C522A}" type="parTrans" cxnId="{4A31E0B0-BC3A-44DE-9A6E-3BB126020AB0}">
      <dgm:prSet/>
      <dgm:spPr/>
      <dgm:t>
        <a:bodyPr/>
        <a:lstStyle/>
        <a:p>
          <a:endParaRPr lang="nl-NL"/>
        </a:p>
      </dgm:t>
    </dgm:pt>
    <dgm:pt modelId="{44FD6E07-ED24-4E71-885D-03051DA1E6A2}" type="sibTrans" cxnId="{4A31E0B0-BC3A-44DE-9A6E-3BB126020AB0}">
      <dgm:prSet/>
      <dgm:spPr/>
      <dgm:t>
        <a:bodyPr/>
        <a:lstStyle/>
        <a:p>
          <a:endParaRPr lang="nl-NL"/>
        </a:p>
      </dgm:t>
    </dgm:pt>
    <dgm:pt modelId="{077C4A44-2191-4E79-848B-815A739D5BA4}">
      <dgm:prSet phldrT="[Tekst]" custT="1"/>
      <dgm:spPr/>
      <dgm:t>
        <a:bodyPr/>
        <a:lstStyle/>
        <a:p>
          <a:r>
            <a:rPr lang="nl-NL" sz="1400" dirty="0" smtClean="0"/>
            <a:t>Test</a:t>
          </a:r>
          <a:endParaRPr lang="nl-NL" sz="1700" dirty="0"/>
        </a:p>
      </dgm:t>
    </dgm:pt>
    <dgm:pt modelId="{D7E7CD0F-7C1B-48E6-B765-460EA21EF226}" type="parTrans" cxnId="{90250552-B7FC-41A3-B82A-0C027B7364B9}">
      <dgm:prSet/>
      <dgm:spPr/>
      <dgm:t>
        <a:bodyPr/>
        <a:lstStyle/>
        <a:p>
          <a:endParaRPr lang="nl-NL"/>
        </a:p>
      </dgm:t>
    </dgm:pt>
    <dgm:pt modelId="{17D1AE9A-62B7-4ADF-8DB4-2E47039E109E}" type="sibTrans" cxnId="{90250552-B7FC-41A3-B82A-0C027B7364B9}">
      <dgm:prSet/>
      <dgm:spPr/>
      <dgm:t>
        <a:bodyPr/>
        <a:lstStyle/>
        <a:p>
          <a:endParaRPr lang="nl-NL"/>
        </a:p>
      </dgm:t>
    </dgm:pt>
    <dgm:pt modelId="{8C67F4D2-966F-4422-AFCA-B3F4DDB4BD21}">
      <dgm:prSet phldrT="[Tekst]" custT="1"/>
      <dgm:spPr/>
      <dgm:t>
        <a:bodyPr/>
        <a:lstStyle/>
        <a:p>
          <a:r>
            <a:rPr lang="nl-NL" sz="1400" dirty="0" smtClean="0"/>
            <a:t>Evalueer</a:t>
          </a:r>
          <a:endParaRPr lang="nl-NL" sz="1700" dirty="0"/>
        </a:p>
      </dgm:t>
    </dgm:pt>
    <dgm:pt modelId="{14C64F2B-2D9E-4E42-9489-D7B892BF4E97}" type="parTrans" cxnId="{9D082C6C-1995-4491-A9AE-0CD20A587B20}">
      <dgm:prSet/>
      <dgm:spPr/>
      <dgm:t>
        <a:bodyPr/>
        <a:lstStyle/>
        <a:p>
          <a:endParaRPr lang="nl-NL"/>
        </a:p>
      </dgm:t>
    </dgm:pt>
    <dgm:pt modelId="{BD865A5A-E17D-4F1F-A8D1-216E0EBF4694}" type="sibTrans" cxnId="{9D082C6C-1995-4491-A9AE-0CD20A587B20}">
      <dgm:prSet/>
      <dgm:spPr/>
      <dgm:t>
        <a:bodyPr/>
        <a:lstStyle/>
        <a:p>
          <a:endParaRPr lang="nl-NL"/>
        </a:p>
      </dgm:t>
    </dgm:pt>
    <dgm:pt modelId="{026683E7-73AF-43BC-ABA1-4B20A9278091}">
      <dgm:prSet phldrT="[Tekst]" custT="1"/>
      <dgm:spPr/>
      <dgm:t>
        <a:bodyPr/>
        <a:lstStyle/>
        <a:p>
          <a:r>
            <a:rPr lang="nl-NL" sz="1400" dirty="0" err="1" smtClean="0"/>
            <a:t>Requirements</a:t>
          </a:r>
          <a:endParaRPr lang="nl-NL" sz="1100" dirty="0"/>
        </a:p>
      </dgm:t>
    </dgm:pt>
    <dgm:pt modelId="{6401C5AA-E577-45E8-A7A4-2F5F622BB0BB}" type="parTrans" cxnId="{69EED6AE-59EC-4711-882B-B74AE196A686}">
      <dgm:prSet/>
      <dgm:spPr/>
      <dgm:t>
        <a:bodyPr/>
        <a:lstStyle/>
        <a:p>
          <a:endParaRPr lang="nl-NL"/>
        </a:p>
      </dgm:t>
    </dgm:pt>
    <dgm:pt modelId="{AF107079-8ADB-48BE-9F8E-77CFA19B5681}" type="sibTrans" cxnId="{69EED6AE-59EC-4711-882B-B74AE196A686}">
      <dgm:prSet/>
      <dgm:spPr/>
      <dgm:t>
        <a:bodyPr/>
        <a:lstStyle/>
        <a:p>
          <a:endParaRPr lang="nl-NL"/>
        </a:p>
      </dgm:t>
    </dgm:pt>
    <dgm:pt modelId="{B024168C-8557-4E28-8DF3-3BFDE5A37F98}" type="pres">
      <dgm:prSet presAssocID="{D65A39D9-2EA4-472B-878F-453B22FB8561}" presName="Name0" presStyleCnt="0">
        <dgm:presLayoutVars>
          <dgm:dir/>
          <dgm:resizeHandles val="exact"/>
        </dgm:presLayoutVars>
      </dgm:prSet>
      <dgm:spPr/>
      <dgm:t>
        <a:bodyPr/>
        <a:lstStyle/>
        <a:p>
          <a:endParaRPr lang="nl-NL"/>
        </a:p>
      </dgm:t>
    </dgm:pt>
    <dgm:pt modelId="{E18F04B8-258E-4A1D-A986-378F4D1D5AE8}" type="pres">
      <dgm:prSet presAssocID="{D65A39D9-2EA4-472B-878F-453B22FB8561}" presName="cycle" presStyleCnt="0"/>
      <dgm:spPr/>
    </dgm:pt>
    <dgm:pt modelId="{4CEC7377-0AE9-4543-A154-CF4807B22696}" type="pres">
      <dgm:prSet presAssocID="{472A225A-EBE2-4F3A-9AF0-15D801969501}" presName="nodeFirstNode" presStyleLbl="node1" presStyleIdx="0" presStyleCnt="5">
        <dgm:presLayoutVars>
          <dgm:bulletEnabled val="1"/>
        </dgm:presLayoutVars>
      </dgm:prSet>
      <dgm:spPr/>
      <dgm:t>
        <a:bodyPr/>
        <a:lstStyle/>
        <a:p>
          <a:endParaRPr lang="nl-NL"/>
        </a:p>
      </dgm:t>
    </dgm:pt>
    <dgm:pt modelId="{F4161660-4D73-42B3-93AD-D05F2DA90520}" type="pres">
      <dgm:prSet presAssocID="{E4A77415-D0BC-4E8B-BCF6-350A49B10CB1}" presName="sibTransFirstNode" presStyleLbl="bgShp" presStyleIdx="0" presStyleCnt="1"/>
      <dgm:spPr/>
      <dgm:t>
        <a:bodyPr/>
        <a:lstStyle/>
        <a:p>
          <a:endParaRPr lang="nl-NL"/>
        </a:p>
      </dgm:t>
    </dgm:pt>
    <dgm:pt modelId="{DB86A199-AD04-4BEB-AEF8-1B175F6C204E}" type="pres">
      <dgm:prSet presAssocID="{F58D8F1D-EF46-47DD-A09E-8FDD37240B90}" presName="nodeFollowingNodes" presStyleLbl="node1" presStyleIdx="1" presStyleCnt="5" custScaleX="129244">
        <dgm:presLayoutVars>
          <dgm:bulletEnabled val="1"/>
        </dgm:presLayoutVars>
      </dgm:prSet>
      <dgm:spPr/>
      <dgm:t>
        <a:bodyPr/>
        <a:lstStyle/>
        <a:p>
          <a:endParaRPr lang="nl-NL"/>
        </a:p>
      </dgm:t>
    </dgm:pt>
    <dgm:pt modelId="{048AC003-FC34-4DF3-957F-6885482BC5F5}" type="pres">
      <dgm:prSet presAssocID="{077C4A44-2191-4E79-848B-815A739D5BA4}" presName="nodeFollowingNodes" presStyleLbl="node1" presStyleIdx="2" presStyleCnt="5">
        <dgm:presLayoutVars>
          <dgm:bulletEnabled val="1"/>
        </dgm:presLayoutVars>
      </dgm:prSet>
      <dgm:spPr/>
      <dgm:t>
        <a:bodyPr/>
        <a:lstStyle/>
        <a:p>
          <a:endParaRPr lang="nl-NL"/>
        </a:p>
      </dgm:t>
    </dgm:pt>
    <dgm:pt modelId="{F91DDE7F-A51E-4CAB-AA9D-256BB1B9B176}" type="pres">
      <dgm:prSet presAssocID="{8C67F4D2-966F-4422-AFCA-B3F4DDB4BD21}" presName="nodeFollowingNodes" presStyleLbl="node1" presStyleIdx="3" presStyleCnt="5">
        <dgm:presLayoutVars>
          <dgm:bulletEnabled val="1"/>
        </dgm:presLayoutVars>
      </dgm:prSet>
      <dgm:spPr/>
      <dgm:t>
        <a:bodyPr/>
        <a:lstStyle/>
        <a:p>
          <a:endParaRPr lang="nl-NL"/>
        </a:p>
      </dgm:t>
    </dgm:pt>
    <dgm:pt modelId="{C43A3A33-753E-4114-B5C2-CC80295807C3}" type="pres">
      <dgm:prSet presAssocID="{026683E7-73AF-43BC-ABA1-4B20A9278091}" presName="nodeFollowingNodes" presStyleLbl="node1" presStyleIdx="4" presStyleCnt="5" custScaleX="122706">
        <dgm:presLayoutVars>
          <dgm:bulletEnabled val="1"/>
        </dgm:presLayoutVars>
      </dgm:prSet>
      <dgm:spPr/>
      <dgm:t>
        <a:bodyPr/>
        <a:lstStyle/>
        <a:p>
          <a:endParaRPr lang="nl-NL"/>
        </a:p>
      </dgm:t>
    </dgm:pt>
  </dgm:ptLst>
  <dgm:cxnLst>
    <dgm:cxn modelId="{52300747-D356-453F-9F4B-4BFB05881D39}" srcId="{D65A39D9-2EA4-472B-878F-453B22FB8561}" destId="{472A225A-EBE2-4F3A-9AF0-15D801969501}" srcOrd="0" destOrd="0" parTransId="{17AC502E-489F-45B3-B999-B43313E3D67A}" sibTransId="{E4A77415-D0BC-4E8B-BCF6-350A49B10CB1}"/>
    <dgm:cxn modelId="{90250552-B7FC-41A3-B82A-0C027B7364B9}" srcId="{D65A39D9-2EA4-472B-878F-453B22FB8561}" destId="{077C4A44-2191-4E79-848B-815A739D5BA4}" srcOrd="2" destOrd="0" parTransId="{D7E7CD0F-7C1B-48E6-B765-460EA21EF226}" sibTransId="{17D1AE9A-62B7-4ADF-8DB4-2E47039E109E}"/>
    <dgm:cxn modelId="{63A577D3-1880-4B12-B6E3-228629423E2D}" type="presOf" srcId="{026683E7-73AF-43BC-ABA1-4B20A9278091}" destId="{C43A3A33-753E-4114-B5C2-CC80295807C3}" srcOrd="0" destOrd="0" presId="urn:microsoft.com/office/officeart/2005/8/layout/cycle3"/>
    <dgm:cxn modelId="{9D082C6C-1995-4491-A9AE-0CD20A587B20}" srcId="{D65A39D9-2EA4-472B-878F-453B22FB8561}" destId="{8C67F4D2-966F-4422-AFCA-B3F4DDB4BD21}" srcOrd="3" destOrd="0" parTransId="{14C64F2B-2D9E-4E42-9489-D7B892BF4E97}" sibTransId="{BD865A5A-E17D-4F1F-A8D1-216E0EBF4694}"/>
    <dgm:cxn modelId="{D10E2688-9B02-4132-A83D-FE17565A62E7}" type="presOf" srcId="{D65A39D9-2EA4-472B-878F-453B22FB8561}" destId="{B024168C-8557-4E28-8DF3-3BFDE5A37F98}" srcOrd="0" destOrd="0" presId="urn:microsoft.com/office/officeart/2005/8/layout/cycle3"/>
    <dgm:cxn modelId="{0DC78364-24E1-4FAB-A3EE-B25D8FCAF684}" type="presOf" srcId="{077C4A44-2191-4E79-848B-815A739D5BA4}" destId="{048AC003-FC34-4DF3-957F-6885482BC5F5}" srcOrd="0" destOrd="0" presId="urn:microsoft.com/office/officeart/2005/8/layout/cycle3"/>
    <dgm:cxn modelId="{07BFEF3D-3237-4BDD-A7FD-EDEDCADF1734}" type="presOf" srcId="{F58D8F1D-EF46-47DD-A09E-8FDD37240B90}" destId="{DB86A199-AD04-4BEB-AEF8-1B175F6C204E}" srcOrd="0" destOrd="0" presId="urn:microsoft.com/office/officeart/2005/8/layout/cycle3"/>
    <dgm:cxn modelId="{69EED6AE-59EC-4711-882B-B74AE196A686}" srcId="{D65A39D9-2EA4-472B-878F-453B22FB8561}" destId="{026683E7-73AF-43BC-ABA1-4B20A9278091}" srcOrd="4" destOrd="0" parTransId="{6401C5AA-E577-45E8-A7A4-2F5F622BB0BB}" sibTransId="{AF107079-8ADB-48BE-9F8E-77CFA19B5681}"/>
    <dgm:cxn modelId="{4A31E0B0-BC3A-44DE-9A6E-3BB126020AB0}" srcId="{D65A39D9-2EA4-472B-878F-453B22FB8561}" destId="{F58D8F1D-EF46-47DD-A09E-8FDD37240B90}" srcOrd="1" destOrd="0" parTransId="{95316FB1-0945-40EB-BE76-CA2D2B0C522A}" sibTransId="{44FD6E07-ED24-4E71-885D-03051DA1E6A2}"/>
    <dgm:cxn modelId="{6B2FAFC2-A74D-45C5-B917-7E51D72B1B96}" type="presOf" srcId="{E4A77415-D0BC-4E8B-BCF6-350A49B10CB1}" destId="{F4161660-4D73-42B3-93AD-D05F2DA90520}" srcOrd="0" destOrd="0" presId="urn:microsoft.com/office/officeart/2005/8/layout/cycle3"/>
    <dgm:cxn modelId="{88B66153-54E1-4209-8F0A-A385D214B866}" type="presOf" srcId="{8C67F4D2-966F-4422-AFCA-B3F4DDB4BD21}" destId="{F91DDE7F-A51E-4CAB-AA9D-256BB1B9B176}" srcOrd="0" destOrd="0" presId="urn:microsoft.com/office/officeart/2005/8/layout/cycle3"/>
    <dgm:cxn modelId="{D9E7DC20-0792-470F-99EA-3FE632762552}" type="presOf" srcId="{472A225A-EBE2-4F3A-9AF0-15D801969501}" destId="{4CEC7377-0AE9-4543-A154-CF4807B22696}" srcOrd="0" destOrd="0" presId="urn:microsoft.com/office/officeart/2005/8/layout/cycle3"/>
    <dgm:cxn modelId="{2E4237AD-1FC4-4F20-B270-74CB7F591EA1}" type="presParOf" srcId="{B024168C-8557-4E28-8DF3-3BFDE5A37F98}" destId="{E18F04B8-258E-4A1D-A986-378F4D1D5AE8}" srcOrd="0" destOrd="0" presId="urn:microsoft.com/office/officeart/2005/8/layout/cycle3"/>
    <dgm:cxn modelId="{947BB71A-2FBA-47B0-BCD5-052122F5A93C}" type="presParOf" srcId="{E18F04B8-258E-4A1D-A986-378F4D1D5AE8}" destId="{4CEC7377-0AE9-4543-A154-CF4807B22696}" srcOrd="0" destOrd="0" presId="urn:microsoft.com/office/officeart/2005/8/layout/cycle3"/>
    <dgm:cxn modelId="{2CDF1F85-E6F4-4907-82C6-80C39AF06426}" type="presParOf" srcId="{E18F04B8-258E-4A1D-A986-378F4D1D5AE8}" destId="{F4161660-4D73-42B3-93AD-D05F2DA90520}" srcOrd="1" destOrd="0" presId="urn:microsoft.com/office/officeart/2005/8/layout/cycle3"/>
    <dgm:cxn modelId="{5ED969F3-0EE8-42B5-9ED3-765B86EB4D84}" type="presParOf" srcId="{E18F04B8-258E-4A1D-A986-378F4D1D5AE8}" destId="{DB86A199-AD04-4BEB-AEF8-1B175F6C204E}" srcOrd="2" destOrd="0" presId="urn:microsoft.com/office/officeart/2005/8/layout/cycle3"/>
    <dgm:cxn modelId="{B1412681-3E26-428A-8CDF-F33B32ECD108}" type="presParOf" srcId="{E18F04B8-258E-4A1D-A986-378F4D1D5AE8}" destId="{048AC003-FC34-4DF3-957F-6885482BC5F5}" srcOrd="3" destOrd="0" presId="urn:microsoft.com/office/officeart/2005/8/layout/cycle3"/>
    <dgm:cxn modelId="{22930156-0FCA-439C-8605-0A52B8CCAB22}" type="presParOf" srcId="{E18F04B8-258E-4A1D-A986-378F4D1D5AE8}" destId="{F91DDE7F-A51E-4CAB-AA9D-256BB1B9B176}" srcOrd="4" destOrd="0" presId="urn:microsoft.com/office/officeart/2005/8/layout/cycle3"/>
    <dgm:cxn modelId="{6A6A7C54-7583-4015-B71B-3252A24FDE96}" type="presParOf" srcId="{E18F04B8-258E-4A1D-A986-378F4D1D5AE8}" destId="{C43A3A33-753E-4114-B5C2-CC80295807C3}"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07770C-9342-4D92-BC68-716B56A347A2}" type="datetimeFigureOut">
              <a:rPr lang="nl-NL" smtClean="0"/>
              <a:t>5-11-2018</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B7AD03-9742-4A69-BFC0-5FDA7E9E25F4}" type="slidenum">
              <a:rPr lang="nl-NL" smtClean="0"/>
              <a:t>‹nr.›</a:t>
            </a:fld>
            <a:endParaRPr lang="nl-NL"/>
          </a:p>
        </p:txBody>
      </p:sp>
    </p:spTree>
    <p:extLst>
      <p:ext uri="{BB962C8B-B14F-4D97-AF65-F5344CB8AC3E}">
        <p14:creationId xmlns:p14="http://schemas.microsoft.com/office/powerpoint/2010/main" val="371400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4</a:t>
            </a:fld>
            <a:endParaRPr lang="nl-NL"/>
          </a:p>
        </p:txBody>
      </p:sp>
    </p:spTree>
    <p:extLst>
      <p:ext uri="{BB962C8B-B14F-4D97-AF65-F5344CB8AC3E}">
        <p14:creationId xmlns:p14="http://schemas.microsoft.com/office/powerpoint/2010/main" val="47359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19</a:t>
            </a:fld>
            <a:endParaRPr lang="nl-NL"/>
          </a:p>
        </p:txBody>
      </p:sp>
    </p:spTree>
    <p:extLst>
      <p:ext uri="{BB962C8B-B14F-4D97-AF65-F5344CB8AC3E}">
        <p14:creationId xmlns:p14="http://schemas.microsoft.com/office/powerpoint/2010/main" val="107030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 Sprint </a:t>
            </a:r>
            <a:r>
              <a:rPr lang="nl-NL" dirty="0" err="1" smtClean="0"/>
              <a:t>Retrospective</a:t>
            </a:r>
            <a:r>
              <a:rPr lang="nl-NL" dirty="0" smtClean="0"/>
              <a:t> is een kans voor het Scrum Team om zichzelf te inspecteren en een plan te maken om zichzelf gedurende de komende Sprint te verbeteren. </a:t>
            </a:r>
          </a:p>
          <a:p>
            <a:endParaRPr lang="nl-NL" dirty="0" smtClean="0"/>
          </a:p>
          <a:p>
            <a:r>
              <a:rPr lang="nl-NL" dirty="0" smtClean="0"/>
              <a:t>De Sprint </a:t>
            </a:r>
            <a:r>
              <a:rPr lang="nl-NL" dirty="0" err="1" smtClean="0"/>
              <a:t>Retrospective</a:t>
            </a:r>
            <a:r>
              <a:rPr lang="nl-NL" dirty="0" smtClean="0"/>
              <a:t> vindt plaats na de Sprint Review en vóór de volgende Sprint Planning. </a:t>
            </a:r>
            <a:r>
              <a:rPr lang="nl-NL" b="1" dirty="0" smtClean="0">
                <a:solidFill>
                  <a:srgbClr val="FF0000"/>
                </a:solidFill>
              </a:rPr>
              <a:t>Bij</a:t>
            </a:r>
            <a:r>
              <a:rPr lang="nl-NL" b="1" baseline="0" dirty="0" smtClean="0">
                <a:solidFill>
                  <a:srgbClr val="FF0000"/>
                </a:solidFill>
              </a:rPr>
              <a:t> ICA (I-Project, OOSE Project) draaien we dit om</a:t>
            </a:r>
            <a:r>
              <a:rPr lang="nl-NL" baseline="0" dirty="0" smtClean="0">
                <a:solidFill>
                  <a:srgbClr val="FF0000"/>
                </a:solidFill>
              </a:rPr>
              <a:t>.</a:t>
            </a:r>
            <a:endParaRPr lang="nl-NL" dirty="0" smtClean="0">
              <a:solidFill>
                <a:srgbClr val="FF0000"/>
              </a:solidFill>
            </a:endParaRPr>
          </a:p>
          <a:p>
            <a:r>
              <a:rPr lang="nl-NL" dirty="0" smtClean="0"/>
              <a:t>De Scrum Master draagt er zorg voor dat de gebeurtenis plaatsvindt en dat de aanwezigen het doel begrijpen. De Scrum Master leert iedereen om het binnen de </a:t>
            </a:r>
            <a:r>
              <a:rPr lang="nl-NL" dirty="0" err="1" smtClean="0"/>
              <a:t>timebox</a:t>
            </a:r>
            <a:r>
              <a:rPr lang="nl-NL" dirty="0" smtClean="0"/>
              <a:t> te houden. </a:t>
            </a:r>
          </a:p>
          <a:p>
            <a:r>
              <a:rPr lang="nl-NL" b="1" dirty="0" smtClean="0"/>
              <a:t>De Scrum Master neemt deel als een gelijkwaardig teamlid aan de bijeenkomst vanuit zijn verantwoordelijkheid voor het Scrum proces. </a:t>
            </a:r>
          </a:p>
          <a:p>
            <a:endParaRPr lang="nl-NL" dirty="0" smtClean="0"/>
          </a:p>
          <a:p>
            <a:r>
              <a:rPr lang="nl-NL" dirty="0" smtClean="0"/>
              <a:t>Het doel van de Sprint </a:t>
            </a:r>
            <a:r>
              <a:rPr lang="nl-NL" dirty="0" err="1" smtClean="0"/>
              <a:t>Retrospective</a:t>
            </a:r>
            <a:r>
              <a:rPr lang="nl-NL" dirty="0" smtClean="0"/>
              <a:t> is om: </a:t>
            </a:r>
          </a:p>
          <a:p>
            <a:pPr marL="171450" indent="-171450">
              <a:buFont typeface="Arial" panose="020B0604020202020204" pitchFamily="34" charset="0"/>
              <a:buChar char="•"/>
            </a:pPr>
            <a:r>
              <a:rPr lang="nl-NL" dirty="0" smtClean="0"/>
              <a:t>Te inspecteren hoe de laatste Sprint is gegaan met betrekking tot mensen, relaties, processen en tools; </a:t>
            </a:r>
          </a:p>
          <a:p>
            <a:pPr marL="171450" indent="-171450">
              <a:buFont typeface="Arial" panose="020B0604020202020204" pitchFamily="34" charset="0"/>
              <a:buChar char="•"/>
            </a:pPr>
            <a:r>
              <a:rPr lang="nl-NL" dirty="0" smtClean="0"/>
              <a:t>Dingen die goed gingen en potentiële verbeteringen te identificeren en te ordenen; en, </a:t>
            </a:r>
          </a:p>
          <a:p>
            <a:pPr marL="171450" indent="-171450">
              <a:buFont typeface="Arial" panose="020B0604020202020204" pitchFamily="34" charset="0"/>
              <a:buChar char="•"/>
            </a:pPr>
            <a:r>
              <a:rPr lang="nl-NL" dirty="0" smtClean="0"/>
              <a:t>Een plan te creëren om verbeteringen op de manier waarop het Scrum Team zijn werk doet te implementeren. </a:t>
            </a:r>
          </a:p>
          <a:p>
            <a:endParaRPr lang="nl-NL" dirty="0" smtClean="0"/>
          </a:p>
          <a:p>
            <a:r>
              <a:rPr lang="nl-NL" dirty="0" smtClean="0"/>
              <a:t>De Scrum Master moedigt het Scrum Team aan om, binnen het Scrum proces raamwerk, hun ontwikkelproces en </a:t>
            </a:r>
            <a:r>
              <a:rPr lang="nl-NL" dirty="0" err="1" smtClean="0"/>
              <a:t>practices</a:t>
            </a:r>
            <a:r>
              <a:rPr lang="nl-NL" dirty="0" smtClean="0"/>
              <a:t> te verbeteren, om het team effectiever en plezieriger te maken voor de volgende Sprint. Gedurende elke Sprint </a:t>
            </a:r>
            <a:r>
              <a:rPr lang="nl-NL" dirty="0" err="1" smtClean="0"/>
              <a:t>Retrospective</a:t>
            </a:r>
            <a:r>
              <a:rPr lang="nl-NL" dirty="0" smtClean="0"/>
              <a:t> plant het Scrum Team manieren om de kwaliteit van het product te verhogen door zo nodig de definitie van “Klaar” aan te passen. Tegen het einde van de Sprint </a:t>
            </a:r>
            <a:r>
              <a:rPr lang="nl-NL" dirty="0" err="1" smtClean="0"/>
              <a:t>Retrospective</a:t>
            </a:r>
            <a:r>
              <a:rPr lang="nl-NL" dirty="0" smtClean="0"/>
              <a:t> zou het Scrum Team verbeteringen moeten hebben benoemd die geïmplementeerd zullen worden in de volgende Sprint. Het implementeren van deze verbeteringen in de volgende Sprint is de aanpassing naar aanleiding van de inspectie van het Scrum Team zelf. Alhoewel verbeteringen altijd geïmplementeerd mogen worden, biedt de Sprint </a:t>
            </a:r>
            <a:r>
              <a:rPr lang="nl-NL" dirty="0" err="1" smtClean="0"/>
              <a:t>Retrospective</a:t>
            </a:r>
            <a:r>
              <a:rPr lang="nl-NL" dirty="0" smtClean="0"/>
              <a:t> een formeel moment gericht op inspectie en aanpassing. </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20</a:t>
            </a:fld>
            <a:endParaRPr lang="nl-NL"/>
          </a:p>
        </p:txBody>
      </p:sp>
    </p:spTree>
    <p:extLst>
      <p:ext uri="{BB962C8B-B14F-4D97-AF65-F5344CB8AC3E}">
        <p14:creationId xmlns:p14="http://schemas.microsoft.com/office/powerpoint/2010/main" val="197954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Een Sprint Review wordt gehouden aan het einde van de Sprint om het Increment te inspecteren en indien nodig de Product </a:t>
            </a:r>
            <a:r>
              <a:rPr lang="nl-NL" dirty="0" err="1" smtClean="0"/>
              <a:t>Backlog</a:t>
            </a:r>
            <a:r>
              <a:rPr lang="nl-NL" dirty="0" smtClean="0"/>
              <a:t> aan te passen. </a:t>
            </a:r>
          </a:p>
          <a:p>
            <a:r>
              <a:rPr lang="nl-NL" dirty="0" smtClean="0"/>
              <a:t>Gedurende de Sprint Review bekijken het Scrum Team en de belanghebbenden samen wat er bereikt is gedurende de Sprint. Op basis hiervan en op basis van veranderingen in de Product </a:t>
            </a:r>
            <a:r>
              <a:rPr lang="nl-NL" dirty="0" err="1" smtClean="0"/>
              <a:t>Backlog</a:t>
            </a:r>
            <a:r>
              <a:rPr lang="nl-NL" dirty="0" smtClean="0"/>
              <a:t>, werken de aanwezigen samen aan de volgende stappen die genomen kunnen worden om waarde te optimaliseren. </a:t>
            </a:r>
          </a:p>
          <a:p>
            <a:r>
              <a:rPr lang="nl-NL" dirty="0" smtClean="0"/>
              <a:t>Dit is een informele bijeenkomst, geen status meeting, en de presentatie van het Increment heeft als doel feedback te verzamelen en samenwerking te bevorderen. </a:t>
            </a:r>
          </a:p>
          <a:p>
            <a:r>
              <a:rPr lang="nl-NL" dirty="0" smtClean="0"/>
              <a:t>De Scrum Master draagt er zorg voor dat de gebeurtenis plaatsvindt en dat de aanwezigen het doel begrijpen. De Scrum Master leert iedereen om het binnen de </a:t>
            </a:r>
            <a:r>
              <a:rPr lang="nl-NL" dirty="0" err="1" smtClean="0"/>
              <a:t>timebox</a:t>
            </a:r>
            <a:r>
              <a:rPr lang="nl-NL" dirty="0" smtClean="0"/>
              <a:t> te houden. </a:t>
            </a:r>
          </a:p>
          <a:p>
            <a:endParaRPr lang="nl-NL" dirty="0" smtClean="0"/>
          </a:p>
          <a:p>
            <a:r>
              <a:rPr lang="nl-NL" dirty="0" smtClean="0"/>
              <a:t>De Sprint Review omvat de volgende elementen: </a:t>
            </a:r>
          </a:p>
          <a:p>
            <a:pPr marL="171450" indent="-171450">
              <a:buFont typeface="Arial" panose="020B0604020202020204" pitchFamily="34" charset="0"/>
              <a:buChar char="•"/>
            </a:pPr>
            <a:r>
              <a:rPr lang="nl-NL" dirty="0" smtClean="0"/>
              <a:t>De aanwezigen zijn het Scrum Team en belangrijke belanghebbenden die worden uitgenodigd door de Product </a:t>
            </a:r>
            <a:r>
              <a:rPr lang="nl-NL" dirty="0" err="1" smtClean="0"/>
              <a:t>Owner</a:t>
            </a:r>
            <a:r>
              <a:rPr lang="nl-NL" dirty="0" smtClean="0"/>
              <a:t>. </a:t>
            </a:r>
          </a:p>
          <a:p>
            <a:pPr marL="171450" indent="-171450">
              <a:buFont typeface="Arial" panose="020B0604020202020204" pitchFamily="34" charset="0"/>
              <a:buChar char="•"/>
            </a:pPr>
            <a:r>
              <a:rPr lang="nl-NL" dirty="0" smtClean="0"/>
              <a:t>De Product </a:t>
            </a:r>
            <a:r>
              <a:rPr lang="nl-NL" dirty="0" err="1" smtClean="0"/>
              <a:t>Owner</a:t>
            </a:r>
            <a:r>
              <a:rPr lang="nl-NL" dirty="0" smtClean="0"/>
              <a:t> identificeert welke Product </a:t>
            </a:r>
            <a:r>
              <a:rPr lang="nl-NL" dirty="0" err="1" smtClean="0"/>
              <a:t>Backlog</a:t>
            </a:r>
            <a:r>
              <a:rPr lang="nl-NL" dirty="0" smtClean="0"/>
              <a:t> items “Klaar” zijn en wat er niet “Klaar” is; </a:t>
            </a:r>
          </a:p>
          <a:p>
            <a:pPr marL="171450" indent="-171450">
              <a:buFont typeface="Arial" panose="020B0604020202020204" pitchFamily="34" charset="0"/>
              <a:buChar char="•"/>
            </a:pPr>
            <a:r>
              <a:rPr lang="nl-NL" dirty="0" smtClean="0"/>
              <a:t>Het Ontwikkelteam bespreekt wat er goed ging gedurende de Sprint, welke problemen ze zijn tegengekomen en hoe deze problemen werden opgelost; </a:t>
            </a:r>
          </a:p>
          <a:p>
            <a:pPr marL="171450" indent="-171450">
              <a:buFont typeface="Arial" panose="020B0604020202020204" pitchFamily="34" charset="0"/>
              <a:buChar char="•"/>
            </a:pPr>
            <a:r>
              <a:rPr lang="nl-NL" dirty="0" smtClean="0"/>
              <a:t>Het Ontwikkelteam demonstreert het werk dat “Klaar” is en beantwoordt vragen met betrekking tot het Increment; </a:t>
            </a:r>
          </a:p>
          <a:p>
            <a:pPr marL="171450" indent="-171450">
              <a:buFont typeface="Arial" panose="020B0604020202020204" pitchFamily="34" charset="0"/>
              <a:buChar char="•"/>
            </a:pPr>
            <a:r>
              <a:rPr lang="nl-NL" dirty="0" smtClean="0"/>
              <a:t>De Product </a:t>
            </a:r>
            <a:r>
              <a:rPr lang="nl-NL" dirty="0" err="1" smtClean="0"/>
              <a:t>Owner</a:t>
            </a:r>
            <a:r>
              <a:rPr lang="nl-NL" dirty="0" smtClean="0"/>
              <a:t> bespreekt de Product </a:t>
            </a:r>
            <a:r>
              <a:rPr lang="nl-NL" dirty="0" err="1" smtClean="0"/>
              <a:t>Backlog</a:t>
            </a:r>
            <a:r>
              <a:rPr lang="nl-NL" dirty="0" smtClean="0"/>
              <a:t> zoals deze nu is. Hij of zij projecteert waarschijnlijke data van completering op basis van de voortgang tot nu toe (als nodig); </a:t>
            </a:r>
          </a:p>
          <a:p>
            <a:pPr marL="171450" indent="-171450">
              <a:buFont typeface="Arial" panose="020B0604020202020204" pitchFamily="34" charset="0"/>
              <a:buChar char="•"/>
            </a:pPr>
            <a:r>
              <a:rPr lang="nl-NL" dirty="0" smtClean="0"/>
              <a:t>De gehele groep werkt samen aan wat er vervolgens gemaakt gaat worden, zodat de Sprint Review waardevolle input levert voor de komende Sprint Planningsbijeenkomst; </a:t>
            </a:r>
          </a:p>
          <a:p>
            <a:pPr marL="171450" indent="-171450">
              <a:buFont typeface="Arial" panose="020B0604020202020204" pitchFamily="34" charset="0"/>
              <a:buChar char="•"/>
            </a:pPr>
            <a:r>
              <a:rPr lang="nl-NL" dirty="0" smtClean="0"/>
              <a:t>Een beoordeling van de markt of potentieel gebruik van het product kan beïnvloeden wat het meest waardevolle is om vervolgens te maken; en, </a:t>
            </a:r>
          </a:p>
          <a:p>
            <a:pPr marL="171450" indent="-171450">
              <a:buFont typeface="Arial" panose="020B0604020202020204" pitchFamily="34" charset="0"/>
              <a:buChar char="•"/>
            </a:pPr>
            <a:r>
              <a:rPr lang="nl-NL" dirty="0" smtClean="0"/>
              <a:t>Een overzicht van de tijdlijn, budget, potentiele mogelijkheden, en markt voor de volgende verwachte ingebruikname van het product. </a:t>
            </a:r>
          </a:p>
          <a:p>
            <a:endParaRPr lang="nl-NL" dirty="0" smtClean="0"/>
          </a:p>
          <a:p>
            <a:r>
              <a:rPr lang="nl-NL" dirty="0" smtClean="0"/>
              <a:t>Het resultaat van de Sprint Review is een </a:t>
            </a:r>
            <a:r>
              <a:rPr lang="nl-NL" dirty="0" err="1" smtClean="0"/>
              <a:t>herziene</a:t>
            </a:r>
            <a:r>
              <a:rPr lang="nl-NL" dirty="0" smtClean="0"/>
              <a:t> Product </a:t>
            </a:r>
            <a:r>
              <a:rPr lang="nl-NL" dirty="0" err="1" smtClean="0"/>
              <a:t>Backlog</a:t>
            </a:r>
            <a:r>
              <a:rPr lang="nl-NL" dirty="0" smtClean="0"/>
              <a:t> welke de waarschijnlijke Product </a:t>
            </a:r>
            <a:r>
              <a:rPr lang="nl-NL" dirty="0" err="1" smtClean="0"/>
              <a:t>Backlog</a:t>
            </a:r>
            <a:r>
              <a:rPr lang="nl-NL" dirty="0" smtClean="0"/>
              <a:t> items voor de volgende Sprint definieert. </a:t>
            </a:r>
          </a:p>
          <a:p>
            <a:r>
              <a:rPr lang="nl-NL" dirty="0" smtClean="0"/>
              <a:t>De Product </a:t>
            </a:r>
            <a:r>
              <a:rPr lang="nl-NL" dirty="0" err="1" smtClean="0"/>
              <a:t>Backlog</a:t>
            </a:r>
            <a:r>
              <a:rPr lang="nl-NL" dirty="0" smtClean="0"/>
              <a:t> kan ook over het geheel worden aangepast om nieuwe kansen te kunnen omarmen. </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21</a:t>
            </a:fld>
            <a:endParaRPr lang="nl-NL"/>
          </a:p>
        </p:txBody>
      </p:sp>
    </p:spTree>
    <p:extLst>
      <p:ext uri="{BB962C8B-B14F-4D97-AF65-F5344CB8AC3E}">
        <p14:creationId xmlns:p14="http://schemas.microsoft.com/office/powerpoint/2010/main" val="140348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Aangepast voor het I-Project </a:t>
            </a:r>
            <a:r>
              <a:rPr lang="nl-NL" dirty="0" err="1" smtClean="0"/>
              <a:t>nav</a:t>
            </a:r>
            <a:r>
              <a:rPr lang="nl-NL" dirty="0" smtClean="0"/>
              <a:t> JesseFewell.com</a:t>
            </a: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22</a:t>
            </a:fld>
            <a:endParaRPr lang="nl-NL"/>
          </a:p>
        </p:txBody>
      </p:sp>
    </p:spTree>
    <p:extLst>
      <p:ext uri="{BB962C8B-B14F-4D97-AF65-F5344CB8AC3E}">
        <p14:creationId xmlns:p14="http://schemas.microsoft.com/office/powerpoint/2010/main" val="2538645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 Product </a:t>
            </a:r>
            <a:r>
              <a:rPr lang="nl-NL" dirty="0" err="1" smtClean="0"/>
              <a:t>Backlog</a:t>
            </a:r>
            <a:r>
              <a:rPr lang="nl-NL" dirty="0" smtClean="0"/>
              <a:t> is een geordende lijst van alles dat mogelijk nodig is in het product, en is de enige bron van </a:t>
            </a:r>
            <a:r>
              <a:rPr lang="nl-NL" dirty="0" err="1" smtClean="0"/>
              <a:t>requirements</a:t>
            </a:r>
            <a:r>
              <a:rPr lang="nl-NL" dirty="0" smtClean="0"/>
              <a:t> voor wijzigingen die aan het product gemaakt moeten worden. De Product </a:t>
            </a:r>
            <a:r>
              <a:rPr lang="nl-NL" dirty="0" err="1" smtClean="0"/>
              <a:t>Owner</a:t>
            </a:r>
            <a:r>
              <a:rPr lang="nl-NL" dirty="0" smtClean="0"/>
              <a:t> is verantwoordelijk voor de Product </a:t>
            </a:r>
            <a:r>
              <a:rPr lang="nl-NL" dirty="0" err="1" smtClean="0"/>
              <a:t>Backlog</a:t>
            </a:r>
            <a:r>
              <a:rPr lang="nl-NL" dirty="0" smtClean="0"/>
              <a:t>, inclusief de inhoud, beschikbaarheid en ordening. </a:t>
            </a:r>
          </a:p>
          <a:p>
            <a:endParaRPr lang="nl-NL" dirty="0" smtClean="0"/>
          </a:p>
          <a:p>
            <a:r>
              <a:rPr lang="nl-NL" dirty="0" smtClean="0"/>
              <a:t>Een Product </a:t>
            </a:r>
            <a:r>
              <a:rPr lang="nl-NL" dirty="0" err="1" smtClean="0"/>
              <a:t>Backlog</a:t>
            </a:r>
            <a:r>
              <a:rPr lang="nl-NL" dirty="0" smtClean="0"/>
              <a:t> is nooit compleet. De eerste versies ervan bevatten alleen de initieel bekende en best begrepen </a:t>
            </a:r>
            <a:r>
              <a:rPr lang="nl-NL" dirty="0" err="1" smtClean="0"/>
              <a:t>requirements</a:t>
            </a:r>
            <a:r>
              <a:rPr lang="nl-NL" dirty="0" smtClean="0"/>
              <a:t>. </a:t>
            </a:r>
          </a:p>
          <a:p>
            <a:r>
              <a:rPr lang="nl-NL" dirty="0" smtClean="0"/>
              <a:t>De Product </a:t>
            </a:r>
            <a:r>
              <a:rPr lang="nl-NL" dirty="0" err="1" smtClean="0"/>
              <a:t>Backlog</a:t>
            </a:r>
            <a:r>
              <a:rPr lang="nl-NL" dirty="0" smtClean="0"/>
              <a:t> ontwikkelt zich naar gelang het product en de omgeving waarin het gebruikt gaat worden zich verder ontwikkelen. </a:t>
            </a:r>
          </a:p>
          <a:p>
            <a:endParaRPr lang="nl-NL" dirty="0" smtClean="0"/>
          </a:p>
          <a:p>
            <a:r>
              <a:rPr lang="nl-NL" dirty="0" smtClean="0"/>
              <a:t>De Product </a:t>
            </a:r>
            <a:r>
              <a:rPr lang="nl-NL" dirty="0" err="1" smtClean="0"/>
              <a:t>Backlog</a:t>
            </a:r>
            <a:r>
              <a:rPr lang="nl-NL" dirty="0" smtClean="0"/>
              <a:t> is dynamisch: hij verandert voortdurend om duidelijk te maken wat het product nodig heeft om toepasbaar, concurrerend en bruikbaar te zijn. Zolang het product bestaat, bestaat de bijbehorende Product </a:t>
            </a:r>
            <a:r>
              <a:rPr lang="nl-NL" dirty="0" err="1" smtClean="0"/>
              <a:t>Backlog</a:t>
            </a:r>
            <a:r>
              <a:rPr lang="nl-NL" dirty="0" smtClean="0"/>
              <a:t> ook. De Product </a:t>
            </a:r>
            <a:r>
              <a:rPr lang="nl-NL" dirty="0" err="1" smtClean="0"/>
              <a:t>Backlog</a:t>
            </a:r>
            <a:r>
              <a:rPr lang="nl-NL" dirty="0" smtClean="0"/>
              <a:t> somt alle kenmerken, functies, </a:t>
            </a:r>
            <a:r>
              <a:rPr lang="nl-NL" dirty="0" err="1" smtClean="0"/>
              <a:t>requirements</a:t>
            </a:r>
            <a:r>
              <a:rPr lang="nl-NL" dirty="0" smtClean="0"/>
              <a:t>, verbeteringen en foutherstel op die gezamenlijk de wijzigingen zijn die in toekomstige releases aan het product gemaakt moeten worden. </a:t>
            </a:r>
          </a:p>
          <a:p>
            <a:endParaRPr lang="nl-NL" dirty="0" smtClean="0"/>
          </a:p>
          <a:p>
            <a:r>
              <a:rPr lang="nl-NL" dirty="0" smtClean="0"/>
              <a:t>Product </a:t>
            </a:r>
            <a:r>
              <a:rPr lang="nl-NL" dirty="0" err="1" smtClean="0"/>
              <a:t>Backlog</a:t>
            </a:r>
            <a:r>
              <a:rPr lang="nl-NL" dirty="0" smtClean="0"/>
              <a:t> items hebben als kenmerken een beschrijving, ordening, een schatting en een waarde. Vanaf het moment dat het product gebruikt wordt en waarde oplevert, en de markt terugkoppeling levert, wordt de Product </a:t>
            </a:r>
            <a:r>
              <a:rPr lang="nl-NL" dirty="0" err="1" smtClean="0"/>
              <a:t>Backlog</a:t>
            </a:r>
            <a:r>
              <a:rPr lang="nl-NL" dirty="0" smtClean="0"/>
              <a:t> een grotere en meer uitputtende lijst. </a:t>
            </a:r>
            <a:r>
              <a:rPr lang="nl-NL" dirty="0" err="1" smtClean="0"/>
              <a:t>Requirements</a:t>
            </a:r>
            <a:r>
              <a:rPr lang="nl-NL" dirty="0" smtClean="0"/>
              <a:t> blijven altijd veranderen, en dus is de Product </a:t>
            </a:r>
            <a:r>
              <a:rPr lang="nl-NL" dirty="0" err="1" smtClean="0"/>
              <a:t>Backlog</a:t>
            </a:r>
            <a:r>
              <a:rPr lang="nl-NL" dirty="0" smtClean="0"/>
              <a:t> een levend artefact. Veranderingen in bedrijfseisen, marktomstandigheden of technologieën kunnen veranderingen in de Product </a:t>
            </a:r>
            <a:r>
              <a:rPr lang="nl-NL" dirty="0" err="1" smtClean="0"/>
              <a:t>Backlog</a:t>
            </a:r>
            <a:r>
              <a:rPr lang="nl-NL" dirty="0" smtClean="0"/>
              <a:t> tot gevolg hebben. </a:t>
            </a:r>
          </a:p>
          <a:p>
            <a:endParaRPr lang="nl-NL" dirty="0" smtClean="0"/>
          </a:p>
          <a:p>
            <a:r>
              <a:rPr lang="nl-NL" dirty="0" smtClean="0"/>
              <a:t>Product </a:t>
            </a:r>
            <a:r>
              <a:rPr lang="nl-NL" dirty="0" err="1" smtClean="0"/>
              <a:t>Backlog</a:t>
            </a:r>
            <a:r>
              <a:rPr lang="nl-NL" dirty="0" smtClean="0"/>
              <a:t> verfijning (“</a:t>
            </a:r>
            <a:r>
              <a:rPr lang="nl-NL" dirty="0" err="1" smtClean="0"/>
              <a:t>refinement</a:t>
            </a:r>
            <a:r>
              <a:rPr lang="nl-NL" dirty="0" smtClean="0"/>
              <a:t>”) is het toevoegen van detail, schattingen en volgorde aan de items op de Product </a:t>
            </a:r>
            <a:r>
              <a:rPr lang="nl-NL" dirty="0" err="1" smtClean="0"/>
              <a:t>Backlog</a:t>
            </a:r>
            <a:r>
              <a:rPr lang="nl-NL" dirty="0" smtClean="0"/>
              <a:t>. Dit is een doorlopend proces waarbij de Product </a:t>
            </a:r>
            <a:r>
              <a:rPr lang="nl-NL" dirty="0" err="1" smtClean="0"/>
              <a:t>Owner</a:t>
            </a:r>
            <a:r>
              <a:rPr lang="nl-NL" dirty="0" smtClean="0"/>
              <a:t> en het Ontwikkelteam samenwerken aan de details van de Product </a:t>
            </a:r>
            <a:r>
              <a:rPr lang="nl-NL" dirty="0" err="1" smtClean="0"/>
              <a:t>Backlog</a:t>
            </a:r>
            <a:r>
              <a:rPr lang="nl-NL" dirty="0" smtClean="0"/>
              <a:t> items. Gedurende Product </a:t>
            </a:r>
            <a:r>
              <a:rPr lang="nl-NL" dirty="0" err="1" smtClean="0"/>
              <a:t>Backlog</a:t>
            </a:r>
            <a:r>
              <a:rPr lang="nl-NL" dirty="0" smtClean="0"/>
              <a:t> onderhoud worden items </a:t>
            </a:r>
            <a:r>
              <a:rPr lang="nl-NL" dirty="0" err="1" smtClean="0"/>
              <a:t>gereviewed</a:t>
            </a:r>
            <a:r>
              <a:rPr lang="nl-NL" dirty="0" smtClean="0"/>
              <a:t> en bijgewerkt. </a:t>
            </a:r>
            <a:r>
              <a:rPr lang="nl-NL" dirty="0" err="1" smtClean="0"/>
              <a:t>Refinement</a:t>
            </a:r>
            <a:r>
              <a:rPr lang="nl-NL" dirty="0" smtClean="0"/>
              <a:t> neemt gewoonlijk niet meer dan 10% van de capaciteit van het Ontwikkelteam in beslag. Echter, Product </a:t>
            </a:r>
            <a:r>
              <a:rPr lang="nl-NL" dirty="0" err="1" smtClean="0"/>
              <a:t>Backlog</a:t>
            </a:r>
            <a:r>
              <a:rPr lang="nl-NL" dirty="0" smtClean="0"/>
              <a:t> items kunnen op elk moment worden bijgewerkt door de Product </a:t>
            </a:r>
            <a:r>
              <a:rPr lang="nl-NL" dirty="0" err="1" smtClean="0"/>
              <a:t>Owner</a:t>
            </a:r>
            <a:r>
              <a:rPr lang="nl-NL" dirty="0" smtClean="0"/>
              <a:t> of naar de Product </a:t>
            </a:r>
            <a:r>
              <a:rPr lang="nl-NL" dirty="0" err="1" smtClean="0"/>
              <a:t>Owner’s</a:t>
            </a:r>
            <a:r>
              <a:rPr lang="nl-NL" dirty="0" smtClean="0"/>
              <a:t> eigen beoordeling. Product </a:t>
            </a:r>
            <a:r>
              <a:rPr lang="nl-NL" dirty="0" err="1" smtClean="0"/>
              <a:t>Backlog</a:t>
            </a:r>
            <a:r>
              <a:rPr lang="nl-NL" dirty="0" smtClean="0"/>
              <a:t> items met een hogere rangorde zijn normaliter duidelijker en meer gedetailleerd dan die met een lagere rangorde. De schattingen zijn meer precies vanwege de hogere mate van duidelijkheid en detaillering. Hoe lager de rangorde, hoe minder details. De Product </a:t>
            </a:r>
            <a:r>
              <a:rPr lang="nl-NL" dirty="0" err="1" smtClean="0"/>
              <a:t>Backlog</a:t>
            </a:r>
            <a:r>
              <a:rPr lang="nl-NL" dirty="0" smtClean="0"/>
              <a:t> items waarmee het Ontwikkelteam de komende Sprint aan de slag gaat zijn zo ver verfijnd dat elk item “Klaar” kan zijn binnen een Sprint. De Product </a:t>
            </a:r>
            <a:r>
              <a:rPr lang="nl-NL" dirty="0" err="1" smtClean="0"/>
              <a:t>Backlog</a:t>
            </a:r>
            <a:r>
              <a:rPr lang="nl-NL" dirty="0" smtClean="0"/>
              <a:t> items die door het Ontwikkelteam “Klaar” kunnen zijn binnen een Sprint worden beschouwd als “Ready” voor selectie in een Sprint Planningsbijeenkomst. Product </a:t>
            </a:r>
            <a:r>
              <a:rPr lang="nl-NL" dirty="0" err="1" smtClean="0"/>
              <a:t>Backlog</a:t>
            </a:r>
            <a:r>
              <a:rPr lang="nl-NL" dirty="0" smtClean="0"/>
              <a:t> items verkrijgen deze mate van transparantie over het algemeen door de verfijningsactiviteiten die hierboven beschreven staan. </a:t>
            </a:r>
            <a:r>
              <a:rPr lang="nl-NL" b="1" dirty="0" smtClean="0"/>
              <a:t>Het Ontwikkelteam is verantwoordelijk voor alle schattingen. </a:t>
            </a:r>
            <a:r>
              <a:rPr lang="nl-NL" dirty="0" smtClean="0"/>
              <a:t>De Product </a:t>
            </a:r>
            <a:r>
              <a:rPr lang="nl-NL" dirty="0" err="1" smtClean="0"/>
              <a:t>Owner</a:t>
            </a:r>
            <a:r>
              <a:rPr lang="nl-NL" dirty="0" smtClean="0"/>
              <a:t> mag het Ontwikkelteam beïnvloeden door te helpen bij het begrijpen en maken van afwegingen, maar de mensen die het werk moeten doen maken de uiteindelijke schatting. </a:t>
            </a:r>
          </a:p>
          <a:p>
            <a:endParaRPr lang="nl-NL" dirty="0" smtClean="0"/>
          </a:p>
          <a:p>
            <a:r>
              <a:rPr lang="nl-NL" b="1" dirty="0" smtClean="0"/>
              <a:t>Controleren op de voortgang tot een doel </a:t>
            </a:r>
          </a:p>
          <a:p>
            <a:r>
              <a:rPr lang="nl-NL" dirty="0" smtClean="0"/>
              <a:t>Op elk moment in de tijd kan het totale werk, dat nog nodig is om een doel te bereiken, worden opgeteld. De Product </a:t>
            </a:r>
            <a:r>
              <a:rPr lang="nl-NL" dirty="0" err="1" smtClean="0"/>
              <a:t>Owner</a:t>
            </a:r>
            <a:r>
              <a:rPr lang="nl-NL" dirty="0" smtClean="0"/>
              <a:t> houdt de totale resterende hoeveelheid werk bij, op zijn minst voor elke Sprint Review. De Product </a:t>
            </a:r>
            <a:r>
              <a:rPr lang="nl-NL" dirty="0" err="1" smtClean="0"/>
              <a:t>Owner</a:t>
            </a:r>
            <a:r>
              <a:rPr lang="nl-NL" dirty="0" smtClean="0"/>
              <a:t> vergelijkt dit totaal met de resterende totale hoeveelheid werk uit eerdere Sprint Reviews om een inschatting te maken of het resterende werk binnen de gewenste tijd kan zijn afgerond voor het gestelde doel. Deze informatie wordt transparant gemaakt voor alle stakeholders. Verschillende technieken voor trendanalyse: </a:t>
            </a:r>
            <a:r>
              <a:rPr lang="nl-NL" dirty="0" err="1" smtClean="0"/>
              <a:t>burndown</a:t>
            </a:r>
            <a:r>
              <a:rPr lang="nl-NL" dirty="0" smtClean="0"/>
              <a:t>, </a:t>
            </a:r>
            <a:r>
              <a:rPr lang="nl-NL" dirty="0" err="1" smtClean="0"/>
              <a:t>burnup</a:t>
            </a:r>
            <a:r>
              <a:rPr lang="nl-NL" dirty="0" smtClean="0"/>
              <a:t> en andere predictie-methoden zijn gebruikt om voortgang te voorspellen. Deze zijn nuttig gebleken. Echter, ze vervangen niet het belang van empirisme. In complexe omgevingen is niet bekend wat er in de toekomst gaat gebeuren. Alleen wat er is gebeurd mag gebruikt worden voor toekomstgerichte besluitvorming</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24</a:t>
            </a:fld>
            <a:endParaRPr lang="nl-NL"/>
          </a:p>
        </p:txBody>
      </p:sp>
    </p:spTree>
    <p:extLst>
      <p:ext uri="{BB962C8B-B14F-4D97-AF65-F5344CB8AC3E}">
        <p14:creationId xmlns:p14="http://schemas.microsoft.com/office/powerpoint/2010/main" val="2312289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User</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25</a:t>
            </a:fld>
            <a:endParaRPr lang="nl-NL"/>
          </a:p>
        </p:txBody>
      </p:sp>
    </p:spTree>
    <p:extLst>
      <p:ext uri="{BB962C8B-B14F-4D97-AF65-F5344CB8AC3E}">
        <p14:creationId xmlns:p14="http://schemas.microsoft.com/office/powerpoint/2010/main" val="1961383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 Sprint </a:t>
            </a:r>
            <a:r>
              <a:rPr lang="nl-NL" dirty="0" err="1" smtClean="0"/>
              <a:t>Backlog</a:t>
            </a:r>
            <a:r>
              <a:rPr lang="nl-NL" dirty="0" smtClean="0"/>
              <a:t> is de verzameling Product </a:t>
            </a:r>
            <a:r>
              <a:rPr lang="nl-NL" dirty="0" err="1" smtClean="0"/>
              <a:t>Backlog</a:t>
            </a:r>
            <a:r>
              <a:rPr lang="nl-NL" dirty="0" smtClean="0"/>
              <a:t> items geselecteerd voor de Sprint inclusief het plan voor opleveren van het product Increment en voor realisatie van het Sprint Doel. </a:t>
            </a:r>
          </a:p>
          <a:p>
            <a:r>
              <a:rPr lang="nl-NL" dirty="0" smtClean="0"/>
              <a:t>De Sprint </a:t>
            </a:r>
            <a:r>
              <a:rPr lang="nl-NL" dirty="0" err="1" smtClean="0"/>
              <a:t>Backlog</a:t>
            </a:r>
            <a:r>
              <a:rPr lang="nl-NL" dirty="0" smtClean="0"/>
              <a:t> is een voorspelling door het Ontwikkelteam over de functionaliteit die aanwezig zal zijn in het volgende Increment en het werk dat nodig is om die functionaliteit te leveren in een “Klaar” Increment. </a:t>
            </a:r>
          </a:p>
          <a:p>
            <a:r>
              <a:rPr lang="nl-NL" dirty="0" smtClean="0"/>
              <a:t>De Sprint </a:t>
            </a:r>
            <a:r>
              <a:rPr lang="nl-NL" dirty="0" err="1" smtClean="0"/>
              <a:t>Backlog</a:t>
            </a:r>
            <a:r>
              <a:rPr lang="nl-NL" dirty="0" smtClean="0"/>
              <a:t> maakt al het werk zichtbaar dat het Ontwikkelteam heeft geïdentificeerd als noodzakelijk voor behalen van het Sprint Doel. De Sprint </a:t>
            </a:r>
            <a:r>
              <a:rPr lang="nl-NL" dirty="0" err="1" smtClean="0"/>
              <a:t>Backlog</a:t>
            </a:r>
            <a:r>
              <a:rPr lang="nl-NL" dirty="0" smtClean="0"/>
              <a:t> is een plan met voldoende detail zodat veranderingen in de voortgang begrepen kunnen worden in de Dagelijkse Scrum. Het Ontwikkelteam past de Sprint </a:t>
            </a:r>
            <a:r>
              <a:rPr lang="nl-NL" dirty="0" err="1" smtClean="0"/>
              <a:t>Backlog</a:t>
            </a:r>
            <a:r>
              <a:rPr lang="nl-NL" dirty="0" smtClean="0"/>
              <a:t> gedurende de Sprint aan, en de Sprint </a:t>
            </a:r>
            <a:r>
              <a:rPr lang="nl-NL" dirty="0" err="1" smtClean="0"/>
              <a:t>Backlog</a:t>
            </a:r>
            <a:r>
              <a:rPr lang="nl-NL" dirty="0" smtClean="0"/>
              <a:t> ontwikkelt zich gedurende de Sprint. Deze ontwikkeling gebeurt als het Ontwikkelteam het plan afwerkt en meer leert over het werk dat nodig is om het Sprintdoel te halen. Als er nieuw werk nodig is voegt het Ontwikkelteam dat toe aan de Sprint </a:t>
            </a:r>
            <a:r>
              <a:rPr lang="nl-NL" dirty="0" err="1" smtClean="0"/>
              <a:t>Backlog</a:t>
            </a:r>
            <a:r>
              <a:rPr lang="nl-NL" dirty="0" smtClean="0"/>
              <a:t>. Wanneer werk wordt uitgevoerd of afgerond wordt de schatting van het resterende werk bijgesteld. Als onderdelen van het plan overbodig blijken, worden ze verwijderd. </a:t>
            </a:r>
            <a:r>
              <a:rPr lang="nl-NL" b="1" dirty="0" smtClean="0"/>
              <a:t>Alleen het Ontwikkelteam kan haar Sprint </a:t>
            </a:r>
            <a:r>
              <a:rPr lang="nl-NL" b="1" dirty="0" err="1" smtClean="0"/>
              <a:t>Backlog</a:t>
            </a:r>
            <a:r>
              <a:rPr lang="nl-NL" b="1" dirty="0" smtClean="0"/>
              <a:t> bijwerken gedurende een Sprint</a:t>
            </a:r>
            <a:r>
              <a:rPr lang="nl-NL" dirty="0" smtClean="0"/>
              <a:t>. </a:t>
            </a:r>
          </a:p>
          <a:p>
            <a:endParaRPr lang="nl-NL" dirty="0" smtClean="0"/>
          </a:p>
          <a:p>
            <a:r>
              <a:rPr lang="nl-NL" dirty="0" smtClean="0"/>
              <a:t>De Sprint </a:t>
            </a:r>
            <a:r>
              <a:rPr lang="nl-NL" dirty="0" err="1" smtClean="0"/>
              <a:t>Backlog</a:t>
            </a:r>
            <a:r>
              <a:rPr lang="nl-NL" dirty="0" smtClean="0"/>
              <a:t> is een zeer zichtbaar, real-time beeld van het werk dat het Ontwikkelteam van plan is te doen gedurende de Sprint, en het behoort uitsluitend toe aan het Ontwikkelteam. Controleren Sprint voortgang Op elk moment in de Sprint kan de totaal resterende hoeveelheid werk voor de Sprint </a:t>
            </a:r>
            <a:r>
              <a:rPr lang="nl-NL" dirty="0" err="1" smtClean="0"/>
              <a:t>Backlog</a:t>
            </a:r>
            <a:r>
              <a:rPr lang="nl-NL" dirty="0" smtClean="0"/>
              <a:t> items worden opgeteld. Het Ontwikkelteam houdt dit totaal minstens voor elke Dagelijkse Scrum bij om de waarschijnlijkheid van het halen van het Sprintdoel te projecteren. Door het bijhouden van de resterende hoeveelheid werk gedurende de Sprint kan het Ontwikkelteam haar voortgang bewaken.</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26</a:t>
            </a:fld>
            <a:endParaRPr lang="nl-NL"/>
          </a:p>
        </p:txBody>
      </p:sp>
    </p:spTree>
    <p:extLst>
      <p:ext uri="{BB962C8B-B14F-4D97-AF65-F5344CB8AC3E}">
        <p14:creationId xmlns:p14="http://schemas.microsoft.com/office/powerpoint/2010/main" val="2403008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https://www.occhio.nl/blog/goede-user-stories-de-sleutel-tot-een-succesvol-scrumproject</a:t>
            </a:r>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27</a:t>
            </a:fld>
            <a:endParaRPr lang="nl-NL"/>
          </a:p>
        </p:txBody>
      </p:sp>
    </p:spTree>
    <p:extLst>
      <p:ext uri="{BB962C8B-B14F-4D97-AF65-F5344CB8AC3E}">
        <p14:creationId xmlns:p14="http://schemas.microsoft.com/office/powerpoint/2010/main" val="1638439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28</a:t>
            </a:fld>
            <a:endParaRPr lang="nl-NL"/>
          </a:p>
        </p:txBody>
      </p:sp>
    </p:spTree>
    <p:extLst>
      <p:ext uri="{BB962C8B-B14F-4D97-AF65-F5344CB8AC3E}">
        <p14:creationId xmlns:p14="http://schemas.microsoft.com/office/powerpoint/2010/main" val="2250441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29</a:t>
            </a:fld>
            <a:endParaRPr lang="nl-NL"/>
          </a:p>
        </p:txBody>
      </p:sp>
    </p:spTree>
    <p:extLst>
      <p:ext uri="{BB962C8B-B14F-4D97-AF65-F5344CB8AC3E}">
        <p14:creationId xmlns:p14="http://schemas.microsoft.com/office/powerpoint/2010/main" val="338116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5</a:t>
            </a:fld>
            <a:endParaRPr lang="nl-NL"/>
          </a:p>
        </p:txBody>
      </p:sp>
    </p:spTree>
    <p:extLst>
      <p:ext uri="{BB962C8B-B14F-4D97-AF65-F5344CB8AC3E}">
        <p14:creationId xmlns:p14="http://schemas.microsoft.com/office/powerpoint/2010/main" val="3948053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Todo</a:t>
            </a:r>
            <a:r>
              <a:rPr lang="nl-NL" dirty="0" smtClean="0"/>
              <a:t>: Definition </a:t>
            </a:r>
            <a:r>
              <a:rPr lang="nl-NL" smtClean="0"/>
              <a:t>of “Done</a:t>
            </a:r>
            <a:r>
              <a:rPr lang="nl-NL" dirty="0" smtClean="0"/>
              <a: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31</a:t>
            </a:fld>
            <a:endParaRPr lang="nl-NL"/>
          </a:p>
        </p:txBody>
      </p:sp>
    </p:spTree>
    <p:extLst>
      <p:ext uri="{BB962C8B-B14F-4D97-AF65-F5344CB8AC3E}">
        <p14:creationId xmlns:p14="http://schemas.microsoft.com/office/powerpoint/2010/main" val="2429858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p>
          <a:p>
            <a:r>
              <a:rPr lang="nl-NL" dirty="0" smtClean="0"/>
              <a:t>http://www.methodsandtools.com/archive/scrumburndown.php</a:t>
            </a: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33</a:t>
            </a:fld>
            <a:endParaRPr lang="nl-NL"/>
          </a:p>
        </p:txBody>
      </p:sp>
    </p:spTree>
    <p:extLst>
      <p:ext uri="{BB962C8B-B14F-4D97-AF65-F5344CB8AC3E}">
        <p14:creationId xmlns:p14="http://schemas.microsoft.com/office/powerpoint/2010/main" val="91423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p>
          <a:p>
            <a:r>
              <a:rPr lang="nl-NL" dirty="0" smtClean="0"/>
              <a:t>http://www.methodsandtools.com/archive/scrumburndown.php</a:t>
            </a: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34</a:t>
            </a:fld>
            <a:endParaRPr lang="nl-NL"/>
          </a:p>
        </p:txBody>
      </p:sp>
    </p:spTree>
    <p:extLst>
      <p:ext uri="{BB962C8B-B14F-4D97-AF65-F5344CB8AC3E}">
        <p14:creationId xmlns:p14="http://schemas.microsoft.com/office/powerpoint/2010/main" val="2304991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Scrum schrijft vier formele gelegenheden voor ten behoeve van inspectie en aanpassing: </a:t>
            </a:r>
          </a:p>
          <a:p>
            <a:pPr marL="171450" indent="-171450">
              <a:buFont typeface="Arial" panose="020B0604020202020204" pitchFamily="34" charset="0"/>
              <a:buChar char="•"/>
            </a:pPr>
            <a:r>
              <a:rPr lang="nl-NL" dirty="0" smtClean="0"/>
              <a:t>Sprint Planning</a:t>
            </a:r>
          </a:p>
          <a:p>
            <a:pPr marL="171450" indent="-171450">
              <a:buFont typeface="Arial" panose="020B0604020202020204" pitchFamily="34" charset="0"/>
              <a:buChar char="•"/>
            </a:pPr>
            <a:r>
              <a:rPr lang="nl-NL" dirty="0" smtClean="0"/>
              <a:t>Dagelijkse Scrum</a:t>
            </a:r>
          </a:p>
          <a:p>
            <a:pPr marL="171450" indent="-171450">
              <a:buFont typeface="Arial" panose="020B0604020202020204" pitchFamily="34" charset="0"/>
              <a:buChar char="•"/>
            </a:pPr>
            <a:r>
              <a:rPr lang="nl-NL" dirty="0" smtClean="0"/>
              <a:t>Sprint Review</a:t>
            </a:r>
          </a:p>
          <a:p>
            <a:pPr marL="171450" indent="-171450">
              <a:buFont typeface="Arial" panose="020B0604020202020204" pitchFamily="34" charset="0"/>
              <a:buChar char="•"/>
            </a:pPr>
            <a:r>
              <a:rPr lang="nl-NL" dirty="0" smtClean="0"/>
              <a:t>Sprint </a:t>
            </a:r>
            <a:r>
              <a:rPr lang="nl-NL" dirty="0" err="1" smtClean="0"/>
              <a:t>Retrospective</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6</a:t>
            </a:fld>
            <a:endParaRPr lang="nl-NL"/>
          </a:p>
        </p:txBody>
      </p:sp>
    </p:spTree>
    <p:extLst>
      <p:ext uri="{BB962C8B-B14F-4D97-AF65-F5344CB8AC3E}">
        <p14:creationId xmlns:p14="http://schemas.microsoft.com/office/powerpoint/2010/main" val="802263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https://en.wikipedia.org/wiki/Cross-functional_team</a:t>
            </a: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7</a:t>
            </a:fld>
            <a:endParaRPr lang="nl-NL"/>
          </a:p>
        </p:txBody>
      </p:sp>
    </p:spTree>
    <p:extLst>
      <p:ext uri="{BB962C8B-B14F-4D97-AF65-F5344CB8AC3E}">
        <p14:creationId xmlns:p14="http://schemas.microsoft.com/office/powerpoint/2010/main" val="67312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9</a:t>
            </a:fld>
            <a:endParaRPr lang="nl-NL"/>
          </a:p>
        </p:txBody>
      </p:sp>
    </p:spTree>
    <p:extLst>
      <p:ext uri="{BB962C8B-B14F-4D97-AF65-F5344CB8AC3E}">
        <p14:creationId xmlns:p14="http://schemas.microsoft.com/office/powerpoint/2010/main" val="371748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https://nl.wikipedia.org/wiki/Systeemtest</a:t>
            </a: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12</a:t>
            </a:fld>
            <a:endParaRPr lang="nl-NL"/>
          </a:p>
        </p:txBody>
      </p:sp>
    </p:spTree>
    <p:extLst>
      <p:ext uri="{BB962C8B-B14F-4D97-AF65-F5344CB8AC3E}">
        <p14:creationId xmlns:p14="http://schemas.microsoft.com/office/powerpoint/2010/main" val="512259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Uit: Scrum –</a:t>
            </a:r>
            <a:r>
              <a:rPr lang="nl-NL" baseline="0" dirty="0" smtClean="0"/>
              <a:t> a pocket guide</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15</a:t>
            </a:fld>
            <a:endParaRPr lang="nl-NL"/>
          </a:p>
        </p:txBody>
      </p:sp>
    </p:spTree>
    <p:extLst>
      <p:ext uri="{BB962C8B-B14F-4D97-AF65-F5344CB8AC3E}">
        <p14:creationId xmlns:p14="http://schemas.microsoft.com/office/powerpoint/2010/main" val="2494651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16</a:t>
            </a:fld>
            <a:endParaRPr lang="nl-NL"/>
          </a:p>
        </p:txBody>
      </p:sp>
    </p:spTree>
    <p:extLst>
      <p:ext uri="{BB962C8B-B14F-4D97-AF65-F5344CB8AC3E}">
        <p14:creationId xmlns:p14="http://schemas.microsoft.com/office/powerpoint/2010/main" val="3074003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Dagelijkse Scrum De Dagelijkse Scrum is een 15-minuten-timeboxed gebeurtenis voor het Ontwikkelteam om activiteiten te synchroniseren en een plan te maken voor de komende 24 uur. </a:t>
            </a:r>
          </a:p>
          <a:p>
            <a:r>
              <a:rPr lang="nl-NL" dirty="0" smtClean="0"/>
              <a:t>Dit wordt gedaan door het werk sinds de laatste Dagelijkse Scrum te inspecteren en te voorspellen welk werk gedaan kan worden tot de volgende Dagelijkse Scrum. </a:t>
            </a:r>
          </a:p>
          <a:p>
            <a:r>
              <a:rPr lang="nl-NL" dirty="0" smtClean="0"/>
              <a:t>De Dagelijkse Scrum wordt elke dag gehouden op dezelfde tijd en plaats om complexiteit te reduceren. </a:t>
            </a:r>
          </a:p>
          <a:p>
            <a:endParaRPr lang="nl-NL" dirty="0" smtClean="0"/>
          </a:p>
          <a:p>
            <a:r>
              <a:rPr lang="nl-NL" dirty="0" smtClean="0"/>
              <a:t>Gedurende de bijeenkomst licht elk Ontwikkelteamlid het volgende toe: </a:t>
            </a:r>
          </a:p>
          <a:p>
            <a:pPr marL="171450" indent="-171450">
              <a:buFont typeface="Arial" panose="020B0604020202020204" pitchFamily="34" charset="0"/>
              <a:buChar char="•"/>
            </a:pPr>
            <a:r>
              <a:rPr lang="nl-NL" dirty="0" smtClean="0"/>
              <a:t>Wat heb ik gisteren gedaan dat het Ontwikkelteam heeft geholpen het Sprint Doel te bereiken? </a:t>
            </a:r>
          </a:p>
          <a:p>
            <a:pPr marL="171450" indent="-171450">
              <a:buFont typeface="Arial" panose="020B0604020202020204" pitchFamily="34" charset="0"/>
              <a:buChar char="•"/>
            </a:pPr>
            <a:r>
              <a:rPr lang="nl-NL" dirty="0" smtClean="0"/>
              <a:t>Wat ga ik vandaag doen om het Ontwikkelteam te helpen het Sprint Doel te bereiken? </a:t>
            </a:r>
          </a:p>
          <a:p>
            <a:pPr marL="171450" indent="-171450">
              <a:buFont typeface="Arial" panose="020B0604020202020204" pitchFamily="34" charset="0"/>
              <a:buChar char="•"/>
            </a:pPr>
            <a:r>
              <a:rPr lang="nl-NL" dirty="0" smtClean="0"/>
              <a:t>Zie ik enig obstakel die mij of het Ontwikkelteam in de weg staat het Sprint Doel te bereiken?</a:t>
            </a:r>
          </a:p>
          <a:p>
            <a:endParaRPr lang="nl-NL" dirty="0" smtClean="0"/>
          </a:p>
          <a:p>
            <a:r>
              <a:rPr lang="nl-NL" dirty="0" smtClean="0"/>
              <a:t> Het Ontwikkelteam gebruikt de Dagelijkse Scrum om te voortgang ten opzichte van het Sprint Doel te beoordelen en om te beoordelen hoe de trend is van het gedane werk ten opzichte van de Sprint </a:t>
            </a:r>
            <a:r>
              <a:rPr lang="nl-NL" dirty="0" err="1" smtClean="0"/>
              <a:t>Backlog</a:t>
            </a:r>
            <a:r>
              <a:rPr lang="nl-NL" dirty="0" smtClean="0"/>
              <a:t>. </a:t>
            </a:r>
            <a:r>
              <a:rPr lang="nl-NL" b="1" dirty="0" smtClean="0"/>
              <a:t>De Dagelijkse Scrum optimaliseert de waarschijnlijkheid dat het Ontwikkelteam het Sprint Doel behaalt</a:t>
            </a:r>
            <a:r>
              <a:rPr lang="nl-NL" dirty="0" smtClean="0"/>
              <a:t>. Elke dag moet het Ontwikkelteam begrijpen hoe zij samen gaan werken als zelf organiserend team om het Sprint Doel te behalen en hoe het verwachte Increment te realiseren in het restant van de Sprint. </a:t>
            </a:r>
          </a:p>
          <a:p>
            <a:endParaRPr lang="nl-NL" dirty="0" smtClean="0"/>
          </a:p>
          <a:p>
            <a:r>
              <a:rPr lang="nl-NL" dirty="0" smtClean="0"/>
              <a:t>Vaak houdt het Ontwikkelteam ,of teamleden een bijeenkomst direct na de Dagelijkse Scrum voor gedetailleerde discussies, of om de rest van het werk in de Sprint aan te passen of te </a:t>
            </a:r>
            <a:r>
              <a:rPr lang="nl-NL" dirty="0" err="1" smtClean="0"/>
              <a:t>herplannen</a:t>
            </a:r>
            <a:r>
              <a:rPr lang="nl-NL" dirty="0" smtClean="0"/>
              <a:t>. De Scrum Master zorgt ervoor dat het Ontwikkelteam de bijeenkomst houdt, maar het Ontwikkelteam zelf is verantwoordelijk voor het uitvoeren van de Dagelijkse Scrum. De Scrum Master leert het Ontwikkelteam om de Dagelijkse Scrum binnen de 15-minuten-timebox te houden. De Scrum Master dwingt de regel af dat alleen Ontwikkelteamleden participeren in de Dagelijkse Scrum. Dagelijkse Scrums verbeteren communicatie, elimineren andere bijeenkomsten, identificeren obstakels bij de ontwikkeling zodat die verwijderd kunnen worden, belichten en bevorderen het maken van snelle beslissingen en verbeteren het kennisniveau van het Ontwikkelteam. Dit is een zeer belangrijke “</a:t>
            </a:r>
            <a:r>
              <a:rPr lang="nl-NL" dirty="0" err="1" smtClean="0"/>
              <a:t>inspect</a:t>
            </a:r>
            <a:r>
              <a:rPr lang="nl-NL" dirty="0" smtClean="0"/>
              <a:t> </a:t>
            </a:r>
            <a:r>
              <a:rPr lang="nl-NL" dirty="0" err="1" smtClean="0"/>
              <a:t>and</a:t>
            </a:r>
            <a:r>
              <a:rPr lang="nl-NL" dirty="0" smtClean="0"/>
              <a:t> </a:t>
            </a:r>
            <a:r>
              <a:rPr lang="nl-NL" dirty="0" err="1" smtClean="0"/>
              <a:t>adapt</a:t>
            </a:r>
            <a:r>
              <a:rPr lang="nl-NL" dirty="0" smtClean="0"/>
              <a:t>” (inspectie en aanpassing) bijeenkomst.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t>18</a:t>
            </a:fld>
            <a:endParaRPr lang="nl-NL"/>
          </a:p>
        </p:txBody>
      </p:sp>
    </p:spTree>
    <p:extLst>
      <p:ext uri="{BB962C8B-B14F-4D97-AF65-F5344CB8AC3E}">
        <p14:creationId xmlns:p14="http://schemas.microsoft.com/office/powerpoint/2010/main" val="27609854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bg>
      <p:bgPr>
        <a:solidFill>
          <a:schemeClr val="bg1"/>
        </a:solidFill>
        <a:effectLst/>
      </p:bgPr>
    </p:bg>
    <p:spTree>
      <p:nvGrpSpPr>
        <p:cNvPr id="1" name=""/>
        <p:cNvGrpSpPr/>
        <p:nvPr/>
      </p:nvGrpSpPr>
      <p:grpSpPr>
        <a:xfrm>
          <a:off x="0" y="0"/>
          <a:ext cx="0" cy="0"/>
          <a:chOff x="0" y="0"/>
          <a:chExt cx="0" cy="0"/>
        </a:xfrm>
      </p:grpSpPr>
      <p:pic>
        <p:nvPicPr>
          <p:cNvPr id="9" name="Afbeelding 8" descr="titeldia MET FOTO SMAL NL.jpg"/>
          <p:cNvPicPr>
            <a:picLocks noChangeAspect="1"/>
          </p:cNvPicPr>
          <p:nvPr userDrawn="1"/>
        </p:nvPicPr>
        <p:blipFill>
          <a:blip r:embed="rId2" cstate="print"/>
          <a:stretch>
            <a:fillRect/>
          </a:stretch>
        </p:blipFill>
        <p:spPr>
          <a:xfrm>
            <a:off x="0" y="0"/>
            <a:ext cx="9144000" cy="6858000"/>
          </a:xfrm>
          <a:prstGeom prst="rect">
            <a:avLst/>
          </a:prstGeom>
        </p:spPr>
      </p:pic>
      <p:sp>
        <p:nvSpPr>
          <p:cNvPr id="89094" name="Rectangle 6"/>
          <p:cNvSpPr>
            <a:spLocks noGrp="1" noChangeArrowheads="1"/>
          </p:cNvSpPr>
          <p:nvPr>
            <p:ph type="ftr" sz="quarter" idx="3"/>
          </p:nvPr>
        </p:nvSpPr>
        <p:spPr>
          <a:xfrm>
            <a:off x="1422700" y="6377050"/>
            <a:ext cx="3279775" cy="215444"/>
          </a:xfrm>
        </p:spPr>
        <p:txBody>
          <a:bodyPr anchor="b">
            <a:spAutoFit/>
          </a:bodyPr>
          <a:lstStyle>
            <a:lvl1pPr algn="l">
              <a:defRPr sz="800">
                <a:latin typeface="Arial" pitchFamily="34" charset="0"/>
                <a:cs typeface="Arial" pitchFamily="34" charset="0"/>
              </a:defRPr>
            </a:lvl1pPr>
          </a:lstStyle>
          <a:p>
            <a:endParaRPr lang="nl-NL"/>
          </a:p>
        </p:txBody>
      </p:sp>
      <p:sp>
        <p:nvSpPr>
          <p:cNvPr id="89104" name="Rectangle 16"/>
          <p:cNvSpPr>
            <a:spLocks noGrp="1" noChangeArrowheads="1"/>
          </p:cNvSpPr>
          <p:nvPr>
            <p:ph type="ctrTitle" sz="quarter" hasCustomPrompt="1"/>
          </p:nvPr>
        </p:nvSpPr>
        <p:spPr>
          <a:xfrm>
            <a:off x="1440000" y="1620000"/>
            <a:ext cx="7058300" cy="504255"/>
          </a:xfrm>
        </p:spPr>
        <p:txBody>
          <a:bodyPr anchor="t" anchorCtr="0"/>
          <a:lstStyle>
            <a:lvl1pPr algn="l">
              <a:lnSpc>
                <a:spcPct val="100000"/>
              </a:lnSpc>
              <a:defRPr sz="2300" b="1" baseline="0">
                <a:solidFill>
                  <a:srgbClr val="E11837"/>
                </a:solidFill>
                <a:latin typeface="Arial" pitchFamily="34" charset="0"/>
                <a:cs typeface="Arial" pitchFamily="34" charset="0"/>
              </a:defRPr>
            </a:lvl1pPr>
          </a:lstStyle>
          <a:p>
            <a:pPr lvl="0"/>
            <a:r>
              <a:rPr lang="nl-NL" noProof="0" smtClean="0"/>
              <a:t>Klik om een titel te maken</a:t>
            </a:r>
          </a:p>
        </p:txBody>
      </p:sp>
      <p:cxnSp>
        <p:nvCxnSpPr>
          <p:cNvPr id="3" name="Rechte verbindingslijn 2"/>
          <p:cNvCxnSpPr/>
          <p:nvPr/>
        </p:nvCxnSpPr>
        <p:spPr bwMode="auto">
          <a:xfrm>
            <a:off x="-1" y="836712"/>
            <a:ext cx="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Subtitle 2"/>
          <p:cNvSpPr>
            <a:spLocks noGrp="1"/>
          </p:cNvSpPr>
          <p:nvPr>
            <p:ph type="subTitle" idx="4294967295" hasCustomPrompt="1"/>
          </p:nvPr>
        </p:nvSpPr>
        <p:spPr>
          <a:xfrm>
            <a:off x="6147175" y="3780000"/>
            <a:ext cx="2340259" cy="459090"/>
          </a:xfrm>
        </p:spPr>
        <p:txBody>
          <a:bodyPr/>
          <a:lstStyle>
            <a:lvl1pPr algn="ctr">
              <a:buNone/>
              <a:defRPr sz="1400"/>
            </a:lvl1pPr>
          </a:lstStyle>
          <a:p>
            <a:r>
              <a:rPr lang="en-US" smtClean="0"/>
              <a:t>Klik om een ondertitel te maken</a:t>
            </a:r>
            <a:endParaRPr lang="nl-NL"/>
          </a:p>
        </p:txBody>
      </p:sp>
      <p:sp>
        <p:nvSpPr>
          <p:cNvPr id="10" name="Rechthoek 9"/>
          <p:cNvSpPr/>
          <p:nvPr userDrawn="1"/>
        </p:nvSpPr>
        <p:spPr bwMode="auto">
          <a:xfrm>
            <a:off x="6102170" y="278650"/>
            <a:ext cx="247527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pic>
        <p:nvPicPr>
          <p:cNvPr id="11" name="Afbeelding 10"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a:lvl1pPr>
          </a:lstStyle>
          <a:p>
            <a:r>
              <a:rPr lang="en-US" smtClean="0"/>
              <a:t>Klik om een titel te maken</a:t>
            </a:r>
            <a:endParaRPr lang="nl-NL"/>
          </a:p>
        </p:txBody>
      </p:sp>
      <p:sp>
        <p:nvSpPr>
          <p:cNvPr id="3" name="Tijdelijke aanduiding voor verticale tekst 2"/>
          <p:cNvSpPr>
            <a:spLocks noGrp="1"/>
          </p:cNvSpPr>
          <p:nvPr>
            <p:ph type="body" orient="vert" idx="1" hasCustomPrompt="1"/>
          </p:nvPr>
        </p:nvSpPr>
        <p:spPr/>
        <p:txBody>
          <a:bodyPr vert="eaVert"/>
          <a:lstStyle>
            <a:lvl1pPr>
              <a:defRPr/>
            </a:lvl1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6"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7541386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hasCustomPrompt="1"/>
          </p:nvPr>
        </p:nvSpPr>
        <p:spPr>
          <a:xfrm>
            <a:off x="8037384" y="908720"/>
            <a:ext cx="673229" cy="5368255"/>
          </a:xfrm>
        </p:spPr>
        <p:txBody>
          <a:bodyPr vert="eaVert"/>
          <a:lstStyle>
            <a:lvl1pPr>
              <a:defRPr/>
            </a:lvl1pPr>
          </a:lstStyle>
          <a:p>
            <a:r>
              <a:rPr lang="en-US" smtClean="0"/>
              <a:t>Klik om een titel te maken</a:t>
            </a:r>
            <a:endParaRPr lang="nl-NL"/>
          </a:p>
        </p:txBody>
      </p:sp>
      <p:sp>
        <p:nvSpPr>
          <p:cNvPr id="3" name="Tijdelijke aanduiding voor verticale tekst 2"/>
          <p:cNvSpPr>
            <a:spLocks noGrp="1"/>
          </p:cNvSpPr>
          <p:nvPr>
            <p:ph type="body" orient="vert" idx="1" hasCustomPrompt="1"/>
          </p:nvPr>
        </p:nvSpPr>
        <p:spPr>
          <a:xfrm>
            <a:off x="1439999" y="900000"/>
            <a:ext cx="6417365" cy="5368255"/>
          </a:xfrm>
        </p:spPr>
        <p:txBody>
          <a:bodyPr vert="eaVert"/>
          <a:lstStyle>
            <a:lvl1pPr>
              <a:defRPr/>
            </a:lvl1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6"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7475637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Title">
    <p:spTree>
      <p:nvGrpSpPr>
        <p:cNvPr id="1" name=""/>
        <p:cNvGrpSpPr/>
        <p:nvPr/>
      </p:nvGrpSpPr>
      <p:grpSpPr>
        <a:xfrm>
          <a:off x="0" y="0"/>
          <a:ext cx="0" cy="0"/>
          <a:chOff x="0" y="0"/>
          <a:chExt cx="0" cy="0"/>
        </a:xfrm>
      </p:grpSpPr>
      <p:pic>
        <p:nvPicPr>
          <p:cNvPr id="10" name="Afbeelding 9" descr="titeldia zonder vlakken.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title" hasCustomPrompt="1"/>
          </p:nvPr>
        </p:nvSpPr>
        <p:spPr>
          <a:xfrm>
            <a:off x="1440000" y="1620000"/>
            <a:ext cx="7090225" cy="504701"/>
          </a:xfrm>
        </p:spPr>
        <p:txBody>
          <a:bodyPr/>
          <a:lstStyle>
            <a:lvl1pPr>
              <a:defRPr baseline="0"/>
            </a:lvl1pPr>
          </a:lstStyle>
          <a:p>
            <a:r>
              <a:rPr lang="en-US" smtClean="0"/>
              <a:t>Klik om een titel te maken</a:t>
            </a:r>
            <a:endParaRPr lang="nl-NL"/>
          </a:p>
        </p:txBody>
      </p:sp>
      <p:sp>
        <p:nvSpPr>
          <p:cNvPr id="3" name="Footer Placeholder 2"/>
          <p:cNvSpPr>
            <a:spLocks noGrp="1"/>
          </p:cNvSpPr>
          <p:nvPr>
            <p:ph type="ftr" sz="quarter" idx="10"/>
          </p:nvPr>
        </p:nvSpPr>
        <p:spPr/>
        <p:txBody>
          <a:bodyPr/>
          <a:lstStyle/>
          <a:p>
            <a:endParaRPr lang="nl-NL"/>
          </a:p>
        </p:txBody>
      </p:sp>
      <p:sp>
        <p:nvSpPr>
          <p:cNvPr id="4" name="Slide Number Placeholder 3"/>
          <p:cNvSpPr>
            <a:spLocks noGrp="1"/>
          </p:cNvSpPr>
          <p:nvPr>
            <p:ph type="sldNum" sz="quarter" idx="11"/>
          </p:nvPr>
        </p:nvSpPr>
        <p:spPr/>
        <p:txBody>
          <a:bodyPr/>
          <a:lstStyle>
            <a:lvl1pPr>
              <a:defRPr lang="nl-NL" smtClean="0"/>
            </a:lvl1pPr>
          </a:lstStyle>
          <a:p>
            <a:fld id="{11DD61F2-1B46-4395-9E9C-1ED1DF9C4869}" type="slidenum">
              <a:rPr lang="nl-NL" smtClean="0"/>
              <a:pPr/>
              <a:t>‹nr.›</a:t>
            </a:fld>
            <a:endParaRPr lang="nl-NL"/>
          </a:p>
        </p:txBody>
      </p:sp>
      <p:sp>
        <p:nvSpPr>
          <p:cNvPr id="7" name="Picture Placeholder 6"/>
          <p:cNvSpPr>
            <a:spLocks noGrp="1"/>
          </p:cNvSpPr>
          <p:nvPr>
            <p:ph type="pic" sz="quarter" idx="12" hasCustomPrompt="1"/>
          </p:nvPr>
        </p:nvSpPr>
        <p:spPr>
          <a:xfrm>
            <a:off x="1440000" y="2160000"/>
            <a:ext cx="2268000" cy="1574800"/>
          </a:xfrm>
        </p:spPr>
        <p:txBody>
          <a:bodyPr/>
          <a:lstStyle>
            <a:lvl1pPr>
              <a:buNone/>
              <a:defRPr sz="1600"/>
            </a:lvl1pPr>
          </a:lstStyle>
          <a:p>
            <a:r>
              <a:rPr lang="nl-NL" smtClean="0"/>
              <a:t> Klik om afbeelding in te voegen</a:t>
            </a:r>
            <a:endParaRPr lang="nl-NL"/>
          </a:p>
        </p:txBody>
      </p:sp>
      <p:sp>
        <p:nvSpPr>
          <p:cNvPr id="9" name="Picture Placeholder 8"/>
          <p:cNvSpPr>
            <a:spLocks noGrp="1"/>
          </p:cNvSpPr>
          <p:nvPr>
            <p:ph type="pic" sz="quarter" idx="13" hasCustomPrompt="1"/>
          </p:nvPr>
        </p:nvSpPr>
        <p:spPr>
          <a:xfrm>
            <a:off x="3794389" y="2160000"/>
            <a:ext cx="2268000" cy="1573200"/>
          </a:xfrm>
        </p:spPr>
        <p:txBody>
          <a:bodyPr/>
          <a:lstStyle>
            <a:lvl1pPr>
              <a:buNone/>
              <a:defRPr sz="1600"/>
            </a:lvl1pPr>
          </a:lstStyle>
          <a:p>
            <a:r>
              <a:rPr lang="nl-NL" smtClean="0"/>
              <a:t> Klik om afbeelding in te voegen</a:t>
            </a:r>
            <a:endParaRPr lang="nl-NL"/>
          </a:p>
        </p:txBody>
      </p:sp>
      <p:sp>
        <p:nvSpPr>
          <p:cNvPr id="11" name="Picture Placeholder 10"/>
          <p:cNvSpPr>
            <a:spLocks noGrp="1"/>
          </p:cNvSpPr>
          <p:nvPr>
            <p:ph type="pic" sz="quarter" idx="14" hasCustomPrompt="1"/>
          </p:nvPr>
        </p:nvSpPr>
        <p:spPr>
          <a:xfrm>
            <a:off x="6147175" y="2160000"/>
            <a:ext cx="2385265" cy="1574800"/>
          </a:xfrm>
        </p:spPr>
        <p:txBody>
          <a:bodyPr/>
          <a:lstStyle>
            <a:lvl1pPr>
              <a:buNone/>
              <a:defRPr sz="1600"/>
            </a:lvl1pPr>
          </a:lstStyle>
          <a:p>
            <a:r>
              <a:rPr lang="nl-NL" smtClean="0"/>
              <a:t> Klik om afbeelding in te voegen</a:t>
            </a:r>
            <a:endParaRPr lang="nl-NL"/>
          </a:p>
        </p:txBody>
      </p:sp>
      <p:sp>
        <p:nvSpPr>
          <p:cNvPr id="15" name="Text Placeholder 14"/>
          <p:cNvSpPr>
            <a:spLocks noGrp="1"/>
          </p:cNvSpPr>
          <p:nvPr>
            <p:ph type="body" sz="quarter" idx="15" hasCustomPrompt="1"/>
          </p:nvPr>
        </p:nvSpPr>
        <p:spPr>
          <a:xfrm>
            <a:off x="6125227" y="3776399"/>
            <a:ext cx="2392471" cy="687715"/>
          </a:xfrm>
        </p:spPr>
        <p:txBody>
          <a:bodyPr/>
          <a:lstStyle>
            <a:lvl1pPr marL="0" indent="0" algn="ctr">
              <a:buNone/>
              <a:defRPr sz="1400"/>
            </a:lvl1pPr>
            <a:lvl2pPr>
              <a:buNone/>
              <a:defRPr/>
            </a:lvl2pPr>
            <a:lvl3pPr>
              <a:buNone/>
              <a:defRPr/>
            </a:lvl3pPr>
            <a:lvl4pPr>
              <a:buNone/>
              <a:defRPr/>
            </a:lvl4pPr>
            <a:lvl5pPr>
              <a:buNone/>
              <a:defRPr/>
            </a:lvl5pPr>
          </a:lstStyle>
          <a:p>
            <a:pPr lvl="0"/>
            <a:r>
              <a:rPr lang="en-US" smtClean="0"/>
              <a:t>Klik om tekst toe te voegen </a:t>
            </a:r>
          </a:p>
        </p:txBody>
      </p:sp>
      <p:pic>
        <p:nvPicPr>
          <p:cNvPr id="12" name="Afbeelding 11"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a:xfrm>
            <a:off x="2001662" y="6360100"/>
            <a:ext cx="2895600" cy="337581"/>
          </a:xfrm>
        </p:spPr>
        <p:txBody>
          <a:bodyPr/>
          <a:lstStyle>
            <a:lvl1pPr algn="l">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a:xfrm>
            <a:off x="1440938" y="6360100"/>
            <a:ext cx="459114" cy="337581"/>
          </a:xfrm>
        </p:spPr>
        <p:txBody>
          <a:bodyPr/>
          <a:lstStyle>
            <a:lvl1pPr algn="l">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1045655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4464115"/>
            <a:ext cx="7118068" cy="855095"/>
          </a:xfrm>
        </p:spPr>
        <p:txBody>
          <a:bodyPr anchor="t"/>
          <a:lstStyle>
            <a:lvl1pPr algn="l">
              <a:defRPr sz="2800" b="1" cap="all"/>
            </a:lvl1pPr>
          </a:lstStyle>
          <a:p>
            <a:r>
              <a:rPr lang="en-US" smtClean="0"/>
              <a:t>Klik om een titel te maken</a:t>
            </a:r>
            <a:endParaRPr lang="nl-NL"/>
          </a:p>
        </p:txBody>
      </p:sp>
      <p:sp>
        <p:nvSpPr>
          <p:cNvPr id="3" name="Tijdelijke aanduiding voor tekst 2"/>
          <p:cNvSpPr>
            <a:spLocks noGrp="1"/>
          </p:cNvSpPr>
          <p:nvPr>
            <p:ph type="body" idx="1" hasCustomPrompt="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Klik om tekst toe te voegen</a:t>
            </a:r>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11" name="Afbeelding 10"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38862065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875" y="900000"/>
            <a:ext cx="7079738" cy="504701"/>
          </a:xfrm>
        </p:spPr>
        <p:txBody>
          <a:bodyPr/>
          <a:lstStyle>
            <a:lvl1pPr>
              <a:defRPr sz="2800"/>
            </a:lvl1pPr>
          </a:lstStyle>
          <a:p>
            <a:r>
              <a:rPr lang="en-US" smtClean="0"/>
              <a:t>Klik om een titel te maken</a:t>
            </a:r>
            <a:endParaRPr lang="nl-NL"/>
          </a:p>
        </p:txBody>
      </p:sp>
      <p:sp>
        <p:nvSpPr>
          <p:cNvPr id="3" name="Tijdelijke aanduiding voor inhoud 2"/>
          <p:cNvSpPr>
            <a:spLocks noGrp="1"/>
          </p:cNvSpPr>
          <p:nvPr>
            <p:ph sz="half" idx="1" hasCustomPrompt="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hasCustomPrompt="1"/>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8"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7036156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54700" y="900000"/>
            <a:ext cx="7122745" cy="643932"/>
          </a:xfrm>
        </p:spPr>
        <p:txBody>
          <a:bodyPr/>
          <a:lstStyle>
            <a:lvl1pPr>
              <a:defRPr sz="2800"/>
            </a:lvl1pPr>
          </a:lstStyle>
          <a:p>
            <a:r>
              <a:rPr lang="en-US" smtClean="0"/>
              <a:t>Klik om een titel te maken</a:t>
            </a:r>
            <a:endParaRPr lang="nl-NL"/>
          </a:p>
        </p:txBody>
      </p:sp>
      <p:sp>
        <p:nvSpPr>
          <p:cNvPr id="3" name="Tijdelijke aanduiding voor tekst 2"/>
          <p:cNvSpPr>
            <a:spLocks noGrp="1"/>
          </p:cNvSpPr>
          <p:nvPr>
            <p:ph type="body" idx="1" hasCustomPrompt="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Klik om tekst toe te voegen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hasCustomPrompt="1"/>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Klik om tekst toe te voegen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voettekst 6"/>
          <p:cNvSpPr>
            <a:spLocks noGrp="1"/>
          </p:cNvSpPr>
          <p:nvPr>
            <p:ph type="ftr" sz="quarter" idx="10"/>
          </p:nvPr>
        </p:nvSpPr>
        <p:spPr/>
        <p:txBody>
          <a:bodyPr/>
          <a:lstStyle>
            <a:lvl1pPr>
              <a:defRPr sz="1400">
                <a:latin typeface="+mn-lt"/>
              </a:defRPr>
            </a:lvl1pPr>
          </a:lstStyle>
          <a:p>
            <a:endParaRPr lang="nl-NL"/>
          </a:p>
        </p:txBody>
      </p:sp>
      <p:sp>
        <p:nvSpPr>
          <p:cNvPr id="8" name="Tijdelijke aanduiding voor dianummer 7"/>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9"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15215432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baseline="0"/>
            </a:lvl1pPr>
          </a:lstStyle>
          <a:p>
            <a:r>
              <a:rPr lang="en-US" smtClean="0"/>
              <a:t>Klik om een titel te maken</a:t>
            </a:r>
            <a:endParaRPr lang="nl-NL"/>
          </a:p>
        </p:txBody>
      </p:sp>
      <p:sp>
        <p:nvSpPr>
          <p:cNvPr id="3" name="Tijdelijke aanduiding voor voettekst 2"/>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4" name="Tijdelijke aanduiding voor dianummer 3"/>
          <p:cNvSpPr>
            <a:spLocks noGrp="1"/>
          </p:cNvSpPr>
          <p:nvPr>
            <p:ph type="sldNum" sz="quarter" idx="11"/>
          </p:nvPr>
        </p:nvSpPr>
        <p:spPr/>
        <p:txBody>
          <a:bodyPr/>
          <a:lstStyle>
            <a:lvl1pPr>
              <a:defRPr sz="1000"/>
            </a:lvl1pPr>
          </a:lstStyle>
          <a:p>
            <a:fld id="{11DD61F2-1B46-4395-9E9C-1ED1DF9C4869}" type="slidenum">
              <a:rPr lang="nl-NL" smtClean="0"/>
              <a:pPr/>
              <a:t>‹nr.›</a:t>
            </a:fld>
            <a:endParaRPr lang="nl-NL"/>
          </a:p>
        </p:txBody>
      </p:sp>
      <p:pic>
        <p:nvPicPr>
          <p:cNvPr id="5"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22986119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3" name="Tijdelijke aanduiding voor dianummer 2"/>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4"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41538829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25038" y="900000"/>
            <a:ext cx="2040477" cy="783156"/>
          </a:xfrm>
        </p:spPr>
        <p:txBody>
          <a:bodyPr/>
          <a:lstStyle>
            <a:lvl1pPr algn="l">
              <a:defRPr sz="2000" b="1"/>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3575050" y="900000"/>
            <a:ext cx="5111750" cy="5235516"/>
          </a:xfrm>
        </p:spPr>
        <p:txBody>
          <a:bodyPr/>
          <a:lstStyle>
            <a:lvl1pPr>
              <a:defRPr sz="2800" b="0"/>
            </a:lvl1pPr>
            <a:lvl2pPr>
              <a:defRPr sz="2400" b="0"/>
            </a:lvl2pPr>
            <a:lvl3pPr>
              <a:defRPr sz="2000" b="0"/>
            </a:lvl3pPr>
            <a:lvl4pPr>
              <a:defRPr sz="1600" b="0"/>
            </a:lvl4pPr>
            <a:lvl5pPr>
              <a:defRPr sz="1400" b="0"/>
            </a:lvl5pPr>
            <a:lvl6pPr>
              <a:defRPr sz="2000"/>
            </a:lvl6pPr>
            <a:lvl7pPr>
              <a:defRPr sz="2000"/>
            </a:lvl7pPr>
            <a:lvl8pPr>
              <a:defRPr sz="2000"/>
            </a:lvl8pPr>
            <a:lvl9pPr>
              <a:defRPr sz="20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hasCustomPrompt="1"/>
          </p:nvPr>
        </p:nvSpPr>
        <p:spPr>
          <a:xfrm>
            <a:off x="1425038" y="1853825"/>
            <a:ext cx="2064227" cy="4272340"/>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Klik om tekst toe te voegen</a:t>
            </a:r>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7544715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7913" y="4349350"/>
            <a:ext cx="7039522" cy="566739"/>
          </a:xfrm>
        </p:spPr>
        <p:txBody>
          <a:bodyPr/>
          <a:lstStyle>
            <a:lvl1pPr algn="l">
              <a:defRPr sz="2000" b="1" baseline="0"/>
            </a:lvl1pPr>
          </a:lstStyle>
          <a:p>
            <a:r>
              <a:rPr lang="en-US" smtClean="0"/>
              <a:t>Klik om een titel te maken</a:t>
            </a:r>
            <a:endParaRPr lang="nl-NL"/>
          </a:p>
        </p:txBody>
      </p:sp>
      <p:sp>
        <p:nvSpPr>
          <p:cNvPr id="3" name="Tijdelijke aanduiding voor afbeelding 2"/>
          <p:cNvSpPr>
            <a:spLocks noGrp="1"/>
          </p:cNvSpPr>
          <p:nvPr>
            <p:ph type="pic" idx="1" hasCustomPrompt="1"/>
          </p:nvPr>
        </p:nvSpPr>
        <p:spPr>
          <a:xfrm>
            <a:off x="1439999" y="900000"/>
            <a:ext cx="7047435" cy="3431968"/>
          </a:xfrm>
        </p:spPr>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Klik om een afbeelding toe te voegen</a:t>
            </a:r>
            <a:endParaRPr lang="nl-NL"/>
          </a:p>
        </p:txBody>
      </p:sp>
      <p:sp>
        <p:nvSpPr>
          <p:cNvPr id="4" name="Tijdelijke aanduiding voor tekst 3"/>
          <p:cNvSpPr>
            <a:spLocks noGrp="1"/>
          </p:cNvSpPr>
          <p:nvPr>
            <p:ph type="body" sz="half" idx="2" hasCustomPrompt="1"/>
          </p:nvPr>
        </p:nvSpPr>
        <p:spPr>
          <a:xfrm>
            <a:off x="1447912" y="4964906"/>
            <a:ext cx="7069787" cy="3196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Klik om tekst toe te voegen</a:t>
            </a:r>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p14="http://schemas.microsoft.com/office/powerpoint/2010/main" val="37898793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84" name="Rectangle 20"/>
          <p:cNvSpPr>
            <a:spLocks noGrp="1" noChangeArrowheads="1"/>
          </p:cNvSpPr>
          <p:nvPr>
            <p:ph type="title"/>
          </p:nvPr>
        </p:nvSpPr>
        <p:spPr bwMode="auto">
          <a:xfrm>
            <a:off x="1452750" y="900000"/>
            <a:ext cx="716280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p>
            <a:pPr lvl="0"/>
            <a:r>
              <a:rPr lang="en-US" smtClean="0"/>
              <a:t>Klik om een titel te maken</a:t>
            </a:r>
            <a:endParaRPr lang="nl-NL" smtClean="0"/>
          </a:p>
        </p:txBody>
      </p:sp>
      <p:sp>
        <p:nvSpPr>
          <p:cNvPr id="88085" name="Rectangle 21"/>
          <p:cNvSpPr>
            <a:spLocks noGrp="1" noChangeArrowheads="1"/>
          </p:cNvSpPr>
          <p:nvPr>
            <p:ph type="body" idx="1"/>
          </p:nvPr>
        </p:nvSpPr>
        <p:spPr bwMode="auto">
          <a:xfrm>
            <a:off x="1440938" y="1620000"/>
            <a:ext cx="7162800" cy="3703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smtClean="0"/>
          </a:p>
        </p:txBody>
      </p:sp>
      <p:sp>
        <p:nvSpPr>
          <p:cNvPr id="88101" name="Rectangle 37"/>
          <p:cNvSpPr>
            <a:spLocks noGrp="1" noChangeArrowheads="1"/>
          </p:cNvSpPr>
          <p:nvPr>
            <p:ph type="ftr" sz="quarter" idx="3"/>
          </p:nvPr>
        </p:nvSpPr>
        <p:spPr bwMode="auto">
          <a:xfrm>
            <a:off x="1935695" y="6381751"/>
            <a:ext cx="3491346"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eaLnBrk="0" hangingPunct="0">
              <a:lnSpc>
                <a:spcPct val="100000"/>
              </a:lnSpc>
              <a:defRPr kumimoji="1" sz="1000" b="0">
                <a:solidFill>
                  <a:srgbClr val="0B1A58"/>
                </a:solidFill>
                <a:latin typeface="Arial" pitchFamily="34" charset="0"/>
                <a:cs typeface="Arial" pitchFamily="34" charset="0"/>
              </a:defRPr>
            </a:lvl1pPr>
          </a:lstStyle>
          <a:p>
            <a:endParaRPr lang="nl-NL"/>
          </a:p>
        </p:txBody>
      </p:sp>
      <p:sp>
        <p:nvSpPr>
          <p:cNvPr id="88102" name="Rectangle 38"/>
          <p:cNvSpPr>
            <a:spLocks noGrp="1" noChangeArrowheads="1"/>
          </p:cNvSpPr>
          <p:nvPr>
            <p:ph type="sldNum" sz="quarter" idx="4"/>
          </p:nvPr>
        </p:nvSpPr>
        <p:spPr bwMode="auto">
          <a:xfrm>
            <a:off x="1405314" y="6381751"/>
            <a:ext cx="556396"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algn="l" defTabSz="914400" rtl="0" eaLnBrk="0" latinLnBrk="0" hangingPunct="0">
              <a:lnSpc>
                <a:spcPct val="100000"/>
              </a:lnSpc>
              <a:defRPr kumimoji="1" lang="nl-NL" sz="1000" b="0" kern="1200" smtClean="0">
                <a:solidFill>
                  <a:srgbClr val="0B1A58"/>
                </a:solidFill>
                <a:latin typeface="Arial" pitchFamily="34" charset="0"/>
                <a:ea typeface="+mn-ea"/>
                <a:cs typeface="Arial" pitchFamily="34" charset="0"/>
              </a:defRPr>
            </a:lvl1pPr>
          </a:lstStyle>
          <a:p>
            <a:fld id="{11DD61F2-1B46-4395-9E9C-1ED1DF9C4869}" type="slidenum">
              <a:rPr lang="nl-NL" smtClean="0"/>
              <a:pPr/>
              <a:t>‹nr.›</a:t>
            </a:fld>
            <a:endParaRPr lang="nl-NL"/>
          </a:p>
        </p:txBody>
      </p:sp>
      <p:pic>
        <p:nvPicPr>
          <p:cNvPr id="1026" name="Picture 2"/>
          <p:cNvPicPr>
            <a:picLocks noChangeAspect="1" noChangeArrowheads="1"/>
          </p:cNvPicPr>
          <p:nvPr/>
        </p:nvPicPr>
        <p:blipFill>
          <a:blip r:embed="rId14" cstate="print"/>
          <a:srcRect/>
          <a:stretch>
            <a:fillRect/>
          </a:stretch>
        </p:blipFill>
        <p:spPr bwMode="auto">
          <a:xfrm>
            <a:off x="0" y="5364215"/>
            <a:ext cx="1427163" cy="914400"/>
          </a:xfrm>
          <a:prstGeom prst="rect">
            <a:avLst/>
          </a:prstGeom>
          <a:noFill/>
          <a:ln w="9525">
            <a:noFill/>
            <a:miter lim="800000"/>
            <a:headEnd/>
            <a:tailEnd/>
          </a:ln>
        </p:spPr>
      </p:pic>
      <p:pic>
        <p:nvPicPr>
          <p:cNvPr id="8" name="Picture 2"/>
          <p:cNvPicPr>
            <a:picLocks noChangeAspect="1" noChangeArrowheads="1"/>
          </p:cNvPicPr>
          <p:nvPr/>
        </p:nvPicPr>
        <p:blipFill>
          <a:blip r:embed="rId15" cstate="print"/>
          <a:srcRect/>
          <a:stretch>
            <a:fillRect/>
          </a:stretch>
        </p:blipFill>
        <p:spPr bwMode="auto">
          <a:xfrm>
            <a:off x="0" y="760717"/>
            <a:ext cx="9144000" cy="195263"/>
          </a:xfrm>
          <a:prstGeom prst="rect">
            <a:avLst/>
          </a:prstGeom>
          <a:noFill/>
          <a:ln w="9525">
            <a:noFill/>
            <a:miter lim="800000"/>
            <a:headEnd/>
            <a:tailEnd/>
          </a:ln>
        </p:spPr>
      </p:pic>
      <p:pic>
        <p:nvPicPr>
          <p:cNvPr id="10" name="Afbeelding 9" descr="logoNLl-transparant.png"/>
          <p:cNvPicPr>
            <a:picLocks noChangeAspect="1"/>
          </p:cNvPicPr>
          <p:nvPr/>
        </p:nvPicPr>
        <p:blipFill>
          <a:blip r:embed="rId16" cstate="print"/>
          <a:stretch>
            <a:fillRect/>
          </a:stretch>
        </p:blipFill>
        <p:spPr>
          <a:xfrm>
            <a:off x="6048000" y="180000"/>
            <a:ext cx="2520280" cy="505422"/>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700" r:id="rId12"/>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lang="nl-NL" sz="2600" b="1" baseline="0" smtClean="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p:titleStyle>
    <p:bodyStyle>
      <a:lvl1pPr marL="342900" indent="-342900" algn="l" rtl="0" eaLnBrk="1" fontAlgn="base" hangingPunct="1">
        <a:lnSpc>
          <a:spcPct val="110000"/>
        </a:lnSpc>
        <a:spcBef>
          <a:spcPct val="20000"/>
        </a:spcBef>
        <a:spcAft>
          <a:spcPct val="0"/>
        </a:spcAft>
        <a:buClr>
          <a:srgbClr val="000050"/>
        </a:buClr>
        <a:buSzPct val="60000"/>
        <a:buFont typeface="Wingdings" pitchFamily="2" charset="2"/>
        <a:buChar char="l"/>
        <a:defRPr sz="2600" b="1">
          <a:solidFill>
            <a:srgbClr val="0B1A58"/>
          </a:solidFill>
          <a:latin typeface="Arial" pitchFamily="34" charset="0"/>
          <a:ea typeface="+mn-ea"/>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300" b="1">
          <a:solidFill>
            <a:srgbClr val="0B1A58"/>
          </a:solidFill>
          <a:latin typeface="Arial" pitchFamily="34"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pitchFamily="34" charset="0"/>
        <a:buChar char="•"/>
        <a:defRPr sz="2000" b="1">
          <a:solidFill>
            <a:srgbClr val="0B1A58"/>
          </a:solidFill>
          <a:latin typeface="Arial" pitchFamily="34" charset="0"/>
          <a:cs typeface="Arial" pitchFamily="34" charset="0"/>
        </a:defRPr>
      </a:lvl3pPr>
      <a:lvl4pPr marL="1258888" indent="-273050" algn="l" rtl="0" eaLnBrk="1" fontAlgn="base" hangingPunct="1">
        <a:spcBef>
          <a:spcPct val="20000"/>
        </a:spcBef>
        <a:spcAft>
          <a:spcPct val="0"/>
        </a:spcAft>
        <a:buClr>
          <a:schemeClr val="tx1"/>
        </a:buClr>
        <a:buSzPct val="80000"/>
        <a:buChar char="–"/>
        <a:defRPr sz="1600">
          <a:solidFill>
            <a:srgbClr val="0B1A58"/>
          </a:solidFill>
          <a:latin typeface="Arial" pitchFamily="34" charset="0"/>
          <a:cs typeface="Arial" pitchFamily="34" charset="0"/>
        </a:defRPr>
      </a:lvl4pPr>
      <a:lvl5pPr marL="1520825" indent="-261938" algn="l" rtl="0" eaLnBrk="1" fontAlgn="base" hangingPunct="1">
        <a:spcBef>
          <a:spcPct val="20000"/>
        </a:spcBef>
        <a:spcAft>
          <a:spcPct val="0"/>
        </a:spcAft>
        <a:buClr>
          <a:schemeClr val="tx1"/>
        </a:buClr>
        <a:buSzPct val="50000"/>
        <a:buFont typeface="Wingdings" pitchFamily="2" charset="2"/>
        <a:buChar char="l"/>
        <a:defRPr sz="1400">
          <a:solidFill>
            <a:srgbClr val="0B1A58"/>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Arnoud.Bers@han.n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crumguides.org/docs/scrumguide/v1/Scrum-Guide-NL.pdf" TargetMode="External"/><Relationship Id="rId2" Type="http://schemas.openxmlformats.org/officeDocument/2006/relationships/hyperlink" Target="http://www.pluralsight.com/courses/scrum-fundamentals" TargetMode="External"/><Relationship Id="rId1" Type="http://schemas.openxmlformats.org/officeDocument/2006/relationships/slideLayout" Target="../slideLayouts/slideLayout2.xml"/><Relationship Id="rId4" Type="http://schemas.openxmlformats.org/officeDocument/2006/relationships/hyperlink" Target="http://www.collab.net/services/training/agile_e-learn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sz="quarter"/>
          </p:nvPr>
        </p:nvSpPr>
        <p:spPr/>
        <p:txBody>
          <a:bodyPr/>
          <a:lstStyle/>
          <a:p>
            <a:r>
              <a:rPr lang="nl-NL" dirty="0" smtClean="0"/>
              <a:t>Samenvatting van Scrum</a:t>
            </a:r>
            <a:endParaRPr lang="nl-NL" dirty="0"/>
          </a:p>
        </p:txBody>
      </p:sp>
      <p:sp>
        <p:nvSpPr>
          <p:cNvPr id="8" name="Ondertitel 7"/>
          <p:cNvSpPr>
            <a:spLocks noGrp="1"/>
          </p:cNvSpPr>
          <p:nvPr>
            <p:ph type="subTitle" idx="4294967295"/>
          </p:nvPr>
        </p:nvSpPr>
        <p:spPr>
          <a:xfrm>
            <a:off x="6120000" y="3780000"/>
            <a:ext cx="2340259" cy="459090"/>
          </a:xfrm>
        </p:spPr>
        <p:txBody>
          <a:bodyPr/>
          <a:lstStyle/>
          <a:p>
            <a:pPr algn="ctr">
              <a:buNone/>
            </a:pPr>
            <a:r>
              <a:rPr lang="nl-NL" sz="1600" dirty="0" smtClean="0"/>
              <a:t>Pr-IP</a:t>
            </a:r>
          </a:p>
          <a:p>
            <a:pPr algn="ctr">
              <a:buNone/>
            </a:pPr>
            <a:r>
              <a:rPr lang="nl-NL" sz="1600" dirty="0" smtClean="0"/>
              <a:t>Propedeuse I-Project</a:t>
            </a:r>
          </a:p>
          <a:p>
            <a:pPr algn="ctr">
              <a:buNone/>
            </a:pPr>
            <a:r>
              <a:rPr lang="nl-NL" sz="1600" dirty="0" smtClean="0"/>
              <a:t>Arnoud van Bers</a:t>
            </a:r>
          </a:p>
          <a:p>
            <a:pPr algn="ctr">
              <a:buNone/>
            </a:pPr>
            <a:r>
              <a:rPr lang="nl-NL" sz="1600" dirty="0" smtClean="0">
                <a:hlinkClick r:id="rId2"/>
              </a:rPr>
              <a:t>Arnoud.Bers@han.nl</a:t>
            </a:r>
            <a:endParaRPr lang="nl-NL" sz="1600" dirty="0" smtClean="0"/>
          </a:p>
          <a:p>
            <a:pPr algn="ctr">
              <a:buNone/>
            </a:pPr>
            <a:endParaRPr lang="nl-NL" sz="1600" dirty="0"/>
          </a:p>
        </p:txBody>
      </p:sp>
      <p:pic>
        <p:nvPicPr>
          <p:cNvPr id="1026" name="Picture 2"/>
          <p:cNvPicPr>
            <a:picLocks noChangeAspect="1" noChangeArrowheads="1"/>
          </p:cNvPicPr>
          <p:nvPr/>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289344" y="188640"/>
            <a:ext cx="7127190" cy="504701"/>
          </a:xfrm>
        </p:spPr>
        <p:txBody>
          <a:bodyPr/>
          <a:lstStyle/>
          <a:p>
            <a:r>
              <a:rPr lang="nl-NL" dirty="0" smtClean="0"/>
              <a:t>Development Team</a:t>
            </a:r>
            <a:endParaRPr lang="nl-NL" dirty="0"/>
          </a:p>
        </p:txBody>
      </p:sp>
      <p:sp>
        <p:nvSpPr>
          <p:cNvPr id="6" name="Tijdelijke aanduiding voor inhoud 2"/>
          <p:cNvSpPr>
            <a:spLocks noGrp="1"/>
          </p:cNvSpPr>
          <p:nvPr>
            <p:ph idx="1"/>
          </p:nvPr>
        </p:nvSpPr>
        <p:spPr>
          <a:xfrm>
            <a:off x="2211512" y="980728"/>
            <a:ext cx="6932488" cy="3744215"/>
          </a:xfrm>
        </p:spPr>
        <p:txBody>
          <a:bodyPr/>
          <a:lstStyle/>
          <a:p>
            <a:r>
              <a:rPr lang="nl-NL" sz="2000" dirty="0" smtClean="0"/>
              <a:t>Zelfsturend / zelf organiserend</a:t>
            </a:r>
          </a:p>
          <a:p>
            <a:pPr lvl="1"/>
            <a:r>
              <a:rPr lang="nl-NL" sz="1800" dirty="0" smtClean="0"/>
              <a:t>Kiest </a:t>
            </a:r>
            <a:r>
              <a:rPr lang="nl-NL" sz="1800" b="1" dirty="0" smtClean="0">
                <a:solidFill>
                  <a:schemeClr val="accent2"/>
                </a:solidFill>
              </a:rPr>
              <a:t>zelf</a:t>
            </a:r>
            <a:r>
              <a:rPr lang="nl-NL" sz="1800" dirty="0" smtClean="0">
                <a:solidFill>
                  <a:schemeClr val="accent2"/>
                </a:solidFill>
              </a:rPr>
              <a:t> </a:t>
            </a:r>
            <a:r>
              <a:rPr lang="nl-NL" sz="1800" dirty="0" smtClean="0"/>
              <a:t>hoe ze het beste functioneren</a:t>
            </a:r>
          </a:p>
          <a:p>
            <a:r>
              <a:rPr lang="nl-NL" sz="2000" dirty="0" err="1" smtClean="0"/>
              <a:t>Multi-disciplinair</a:t>
            </a:r>
            <a:endParaRPr lang="nl-NL" sz="2000" dirty="0" smtClean="0"/>
          </a:p>
          <a:p>
            <a:pPr lvl="1"/>
            <a:r>
              <a:rPr lang="nl-NL" sz="1700" dirty="0" smtClean="0"/>
              <a:t>Bezit alle competenties die nodig zijn om het werk uit te voeren </a:t>
            </a:r>
          </a:p>
          <a:p>
            <a:pPr lvl="1"/>
            <a:r>
              <a:rPr lang="nl-NL" sz="1800" dirty="0" smtClean="0"/>
              <a:t>Optimale </a:t>
            </a:r>
            <a:r>
              <a:rPr lang="nl-NL" sz="1800" dirty="0"/>
              <a:t>flexibiliteit, creativiteit en </a:t>
            </a:r>
            <a:r>
              <a:rPr lang="nl-NL" sz="1800" dirty="0" smtClean="0"/>
              <a:t>productiviteit</a:t>
            </a:r>
            <a:endParaRPr lang="nl-NL" dirty="0" smtClean="0"/>
          </a:p>
          <a:p>
            <a:r>
              <a:rPr lang="nl-NL" sz="2000" dirty="0" smtClean="0"/>
              <a:t>Leveren </a:t>
            </a:r>
            <a:r>
              <a:rPr lang="nl-NL" sz="2000" dirty="0"/>
              <a:t>iteratief en incrementeel </a:t>
            </a:r>
            <a:r>
              <a:rPr lang="nl-NL" sz="2000" dirty="0" smtClean="0"/>
              <a:t>producten </a:t>
            </a:r>
          </a:p>
          <a:p>
            <a:r>
              <a:rPr lang="nl-NL" sz="2000" dirty="0" smtClean="0"/>
              <a:t>Feedbackmomenten worden gemaximaliseerd</a:t>
            </a:r>
          </a:p>
          <a:p>
            <a:endParaRPr lang="nl-NL" sz="2000" dirty="0" smtClean="0"/>
          </a:p>
          <a:p>
            <a:r>
              <a:rPr lang="nl-NL" sz="2000" dirty="0" smtClean="0"/>
              <a:t>Scrum </a:t>
            </a:r>
            <a:r>
              <a:rPr lang="nl-NL" sz="2000" dirty="0"/>
              <a:t>erkent geen titels voor </a:t>
            </a:r>
            <a:r>
              <a:rPr lang="nl-NL" sz="2000" dirty="0" smtClean="0"/>
              <a:t>teamleden </a:t>
            </a:r>
            <a:r>
              <a:rPr lang="nl-NL" sz="2000" dirty="0"/>
              <a:t>anders dan </a:t>
            </a:r>
            <a:r>
              <a:rPr lang="nl-NL" sz="2000" dirty="0" smtClean="0"/>
              <a:t>ontwikkelaar</a:t>
            </a:r>
            <a:r>
              <a:rPr lang="nl-NL" sz="2000" b="0" dirty="0"/>
              <a:t>, ongeacht het werk dat door de persoon wordt </a:t>
            </a:r>
            <a:r>
              <a:rPr lang="nl-NL" sz="2000" b="0" dirty="0" smtClean="0"/>
              <a:t>uitgevoerd</a:t>
            </a:r>
          </a:p>
          <a:p>
            <a:r>
              <a:rPr lang="nl-NL" sz="2000" dirty="0" smtClean="0"/>
              <a:t>Ontwikkelteams </a:t>
            </a:r>
            <a:r>
              <a:rPr lang="nl-NL" sz="2000" dirty="0"/>
              <a:t>omvatten geen </a:t>
            </a:r>
            <a:r>
              <a:rPr lang="nl-NL" sz="2000" dirty="0" err="1"/>
              <a:t>subteams</a:t>
            </a:r>
            <a:r>
              <a:rPr lang="nl-NL" sz="2000" dirty="0"/>
              <a:t> die toegewijd zijn aan een specifiek domein</a:t>
            </a:r>
            <a:r>
              <a:rPr lang="nl-NL" sz="2000" b="0" dirty="0"/>
              <a:t> zoals testen of business </a:t>
            </a:r>
            <a:r>
              <a:rPr lang="nl-NL" sz="2000" b="0" dirty="0" smtClean="0"/>
              <a:t>analyse</a:t>
            </a:r>
          </a:p>
          <a:p>
            <a:r>
              <a:rPr lang="nl-NL" sz="2000" b="0" dirty="0" smtClean="0">
                <a:solidFill>
                  <a:schemeClr val="accent2"/>
                </a:solidFill>
              </a:rPr>
              <a:t>Er </a:t>
            </a:r>
            <a:r>
              <a:rPr lang="nl-NL" sz="2000" b="0" dirty="0">
                <a:solidFill>
                  <a:schemeClr val="accent2"/>
                </a:solidFill>
              </a:rPr>
              <a:t>zijn geen uitzonderingen op deze </a:t>
            </a:r>
            <a:r>
              <a:rPr lang="nl-NL" sz="2000" b="0" dirty="0" smtClean="0">
                <a:solidFill>
                  <a:schemeClr val="accent2"/>
                </a:solidFill>
              </a:rPr>
              <a:t>regel</a:t>
            </a:r>
            <a:r>
              <a:rPr lang="nl-NL" sz="2000" b="0" dirty="0">
                <a:solidFill>
                  <a:schemeClr val="accent2"/>
                </a:solidFill>
              </a:rPr>
              <a:t>s</a:t>
            </a:r>
            <a:endParaRPr lang="nl-NL" sz="2000" b="0" dirty="0" smtClean="0">
              <a:solidFill>
                <a:schemeClr val="accent2"/>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685183430"/>
              </p:ext>
            </p:extLst>
          </p:nvPr>
        </p:nvGraphicFramePr>
        <p:xfrm>
          <a:off x="0" y="476672"/>
          <a:ext cx="2126936" cy="2698509"/>
        </p:xfrm>
        <a:graphic>
          <a:graphicData uri="http://schemas.openxmlformats.org/presentationml/2006/ole">
            <mc:AlternateContent xmlns:mc="http://schemas.openxmlformats.org/markup-compatibility/2006">
              <mc:Choice xmlns:v="urn:schemas-microsoft-com:vml" Requires="v">
                <p:oleObj spid="_x0000_s8269" name="Image" r:id="rId3" imgW="4152240" imgH="5269680" progId="Photoshop.Image.15">
                  <p:embed/>
                </p:oleObj>
              </mc:Choice>
              <mc:Fallback>
                <p:oleObj name="Image" r:id="rId3" imgW="4152240" imgH="5269680" progId="Photoshop.Image.15">
                  <p:embed/>
                  <p:pic>
                    <p:nvPicPr>
                      <p:cNvPr id="0" name=""/>
                      <p:cNvPicPr/>
                      <p:nvPr/>
                    </p:nvPicPr>
                    <p:blipFill>
                      <a:blip r:embed="rId4"/>
                      <a:stretch>
                        <a:fillRect/>
                      </a:stretch>
                    </p:blipFill>
                    <p:spPr>
                      <a:xfrm>
                        <a:off x="0" y="476672"/>
                        <a:ext cx="2126936" cy="2698509"/>
                      </a:xfrm>
                      <a:prstGeom prst="rect">
                        <a:avLst/>
                      </a:prstGeom>
                    </p:spPr>
                  </p:pic>
                </p:oleObj>
              </mc:Fallback>
            </mc:AlternateContent>
          </a:graphicData>
        </a:graphic>
      </p:graphicFrame>
    </p:spTree>
    <p:extLst>
      <p:ext uri="{BB962C8B-B14F-4D97-AF65-F5344CB8AC3E}">
        <p14:creationId xmlns:p14="http://schemas.microsoft.com/office/powerpoint/2010/main" val="2623732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1800" y="1988840"/>
            <a:ext cx="5904656" cy="1800845"/>
          </a:xfrm>
          <a:effectLst>
            <a:outerShdw blurRad="152400" dist="317500" dir="5400000" sx="90000" sy="-19000" rotWithShape="0">
              <a:prstClr val="black">
                <a:alpha val="15000"/>
              </a:prstClr>
            </a:outerShdw>
          </a:effectLst>
        </p:spPr>
        <p:txBody>
          <a:bodyPr/>
          <a:lstStyle/>
          <a:p>
            <a:r>
              <a:rPr lang="nl-NL" sz="4000" dirty="0" smtClean="0"/>
              <a:t>Scrum</a:t>
            </a:r>
            <a:br>
              <a:rPr lang="nl-NL" sz="4000" dirty="0" smtClean="0"/>
            </a:br>
            <a:r>
              <a:rPr lang="nl-NL" sz="4000" b="0" dirty="0"/>
              <a:t>	</a:t>
            </a:r>
            <a:r>
              <a:rPr lang="nl-NL" sz="4000" b="0" dirty="0" smtClean="0"/>
              <a:t>Gebeurtenissen</a:t>
            </a:r>
            <a:endParaRPr lang="nl-NL" sz="4000" b="0" dirty="0"/>
          </a:p>
        </p:txBody>
      </p:sp>
      <p:sp>
        <p:nvSpPr>
          <p:cNvPr id="5" name="Rechthoek 4"/>
          <p:cNvSpPr/>
          <p:nvPr/>
        </p:nvSpPr>
        <p:spPr>
          <a:xfrm>
            <a:off x="2699792" y="4293096"/>
            <a:ext cx="5292080" cy="646331"/>
          </a:xfrm>
          <a:prstGeom prst="rect">
            <a:avLst/>
          </a:prstGeom>
        </p:spPr>
        <p:txBody>
          <a:bodyPr wrap="square">
            <a:spAutoFit/>
          </a:bodyPr>
          <a:lstStyle/>
          <a:p>
            <a:r>
              <a:rPr lang="nl-NL" dirty="0">
                <a:solidFill>
                  <a:schemeClr val="accent2"/>
                </a:solidFill>
              </a:rPr>
              <a:t>Specifiek ontworpen om kritieke transparantie </a:t>
            </a:r>
            <a:r>
              <a:rPr lang="nl-NL" dirty="0" smtClean="0">
                <a:solidFill>
                  <a:schemeClr val="accent2"/>
                </a:solidFill>
              </a:rPr>
              <a:t>&amp; inspectie </a:t>
            </a:r>
            <a:r>
              <a:rPr lang="nl-NL" dirty="0">
                <a:solidFill>
                  <a:schemeClr val="accent2"/>
                </a:solidFill>
              </a:rPr>
              <a:t>mogelijk te </a:t>
            </a:r>
            <a:r>
              <a:rPr lang="nl-NL" dirty="0" smtClean="0">
                <a:solidFill>
                  <a:schemeClr val="accent2"/>
                </a:solidFill>
              </a:rPr>
              <a:t>maken </a:t>
            </a:r>
            <a:endParaRPr lang="nl-NL" dirty="0">
              <a:solidFill>
                <a:schemeClr val="accent2"/>
              </a:solidFill>
            </a:endParaRPr>
          </a:p>
        </p:txBody>
      </p:sp>
    </p:spTree>
    <p:extLst>
      <p:ext uri="{BB962C8B-B14F-4D97-AF65-F5344CB8AC3E}">
        <p14:creationId xmlns:p14="http://schemas.microsoft.com/office/powerpoint/2010/main" val="1923200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fgeronde rechthoek 7"/>
          <p:cNvSpPr/>
          <p:nvPr/>
        </p:nvSpPr>
        <p:spPr>
          <a:xfrm>
            <a:off x="2987824" y="1533338"/>
            <a:ext cx="3528392" cy="3204356"/>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400" b="1" dirty="0" smtClean="0">
                <a:solidFill>
                  <a:schemeClr val="accent2"/>
                </a:solidFill>
              </a:rPr>
              <a:t>Game</a:t>
            </a:r>
            <a:endParaRPr lang="en-US" sz="2400" b="1" dirty="0">
              <a:solidFill>
                <a:schemeClr val="accent2"/>
              </a:solidFill>
            </a:endParaRPr>
          </a:p>
        </p:txBody>
      </p:sp>
      <p:sp>
        <p:nvSpPr>
          <p:cNvPr id="2" name="Titel 1"/>
          <p:cNvSpPr>
            <a:spLocks noGrp="1"/>
          </p:cNvSpPr>
          <p:nvPr>
            <p:ph type="title"/>
          </p:nvPr>
        </p:nvSpPr>
        <p:spPr>
          <a:xfrm>
            <a:off x="1440000" y="260648"/>
            <a:ext cx="7127190" cy="504701"/>
          </a:xfrm>
        </p:spPr>
        <p:txBody>
          <a:bodyPr/>
          <a:lstStyle/>
          <a:p>
            <a:r>
              <a:rPr lang="nl-NL" dirty="0" smtClean="0"/>
              <a:t>Fases</a:t>
            </a:r>
            <a:r>
              <a:rPr lang="nl-NL" b="0" dirty="0" smtClean="0"/>
              <a:t> in Scrum</a:t>
            </a:r>
            <a:endParaRPr lang="nl-NL" b="0"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200626759"/>
              </p:ext>
            </p:extLst>
          </p:nvPr>
        </p:nvGraphicFramePr>
        <p:xfrm>
          <a:off x="2393864" y="2217414"/>
          <a:ext cx="4860329" cy="2313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fgeronde rechthoek 6"/>
          <p:cNvSpPr/>
          <p:nvPr/>
        </p:nvSpPr>
        <p:spPr>
          <a:xfrm>
            <a:off x="107504" y="1533338"/>
            <a:ext cx="2664296" cy="3204356"/>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nl-NL" sz="2400" dirty="0" err="1" smtClean="0">
                <a:solidFill>
                  <a:schemeClr val="accent2"/>
                </a:solidFill>
                <a:latin typeface="Arial" pitchFamily="34" charset="0"/>
                <a:cs typeface="Arial" pitchFamily="34" charset="0"/>
              </a:rPr>
              <a:t>preGame</a:t>
            </a:r>
            <a:endParaRPr lang="nl-NL" sz="2400" dirty="0" smtClean="0">
              <a:solidFill>
                <a:schemeClr val="accent2"/>
              </a:solidFill>
              <a:latin typeface="Arial" pitchFamily="34" charset="0"/>
              <a:cs typeface="Arial" pitchFamily="34" charset="0"/>
            </a:endParaRPr>
          </a:p>
          <a:p>
            <a:pPr algn="ctr"/>
            <a:r>
              <a:rPr lang="nl-NL" sz="1600" dirty="0" smtClean="0">
                <a:solidFill>
                  <a:schemeClr val="accent2"/>
                </a:solidFill>
                <a:latin typeface="Arial" pitchFamily="34" charset="0"/>
                <a:cs typeface="Arial" pitchFamily="34" charset="0"/>
              </a:rPr>
              <a:t>planning</a:t>
            </a:r>
          </a:p>
          <a:p>
            <a:pPr algn="ctr"/>
            <a:r>
              <a:rPr lang="nl-NL" sz="1600" dirty="0" smtClean="0">
                <a:solidFill>
                  <a:schemeClr val="accent2"/>
                </a:solidFill>
                <a:latin typeface="Arial" pitchFamily="34" charset="0"/>
                <a:cs typeface="Arial" pitchFamily="34" charset="0"/>
              </a:rPr>
              <a:t>high-level architectuur</a:t>
            </a:r>
          </a:p>
          <a:p>
            <a:pPr algn="ctr"/>
            <a:r>
              <a:rPr lang="nl-NL" sz="1600" dirty="0" smtClean="0">
                <a:solidFill>
                  <a:schemeClr val="accent2"/>
                </a:solidFill>
                <a:latin typeface="Arial" pitchFamily="34" charset="0"/>
                <a:cs typeface="Arial" pitchFamily="34" charset="0"/>
              </a:rPr>
              <a:t>high-level ontwerp</a:t>
            </a:r>
          </a:p>
          <a:p>
            <a:pPr algn="ctr"/>
            <a:endParaRPr lang="nl-NL" sz="1600" dirty="0">
              <a:solidFill>
                <a:schemeClr val="accent2"/>
              </a:solidFill>
              <a:latin typeface="Arial" pitchFamily="34" charset="0"/>
              <a:cs typeface="Arial" pitchFamily="34" charset="0"/>
            </a:endParaRPr>
          </a:p>
          <a:p>
            <a:pPr marL="285750" indent="-285750">
              <a:buFont typeface="Arial" panose="020B0604020202020204" pitchFamily="34" charset="0"/>
              <a:buChar char="•"/>
            </a:pPr>
            <a:r>
              <a:rPr lang="nl-NL" sz="1400" b="1" dirty="0" smtClean="0"/>
              <a:t>Stel haalbaarheid vast</a:t>
            </a:r>
          </a:p>
          <a:p>
            <a:pPr marL="285750" indent="-285750">
              <a:buFont typeface="Arial" panose="020B0604020202020204" pitchFamily="34" charset="0"/>
              <a:buChar char="•"/>
            </a:pPr>
            <a:r>
              <a:rPr lang="nl-NL" sz="1400" b="1" dirty="0" smtClean="0"/>
              <a:t>Bepaal visie</a:t>
            </a:r>
            <a:r>
              <a:rPr lang="nl-NL" sz="1400" dirty="0" smtClean="0"/>
              <a:t> </a:t>
            </a:r>
          </a:p>
          <a:p>
            <a:pPr marL="285750" indent="-285750">
              <a:buFont typeface="Arial" panose="020B0604020202020204" pitchFamily="34" charset="0"/>
              <a:buChar char="•"/>
            </a:pPr>
            <a:r>
              <a:rPr lang="nl-NL" sz="1400" dirty="0" smtClean="0"/>
              <a:t>Vul initiële </a:t>
            </a:r>
            <a:r>
              <a:rPr lang="nl-NL" sz="1400" dirty="0" err="1" smtClean="0"/>
              <a:t>prod</a:t>
            </a:r>
            <a:r>
              <a:rPr lang="nl-NL" sz="1400" dirty="0" smtClean="0"/>
              <a:t>. </a:t>
            </a:r>
            <a:r>
              <a:rPr lang="nl-NL" sz="1400" dirty="0" err="1" smtClean="0"/>
              <a:t>backlog</a:t>
            </a:r>
            <a:endParaRPr lang="nl-NL" sz="1400" dirty="0" smtClean="0"/>
          </a:p>
          <a:p>
            <a:pPr marL="285750" indent="-285750">
              <a:buFont typeface="Arial" panose="020B0604020202020204" pitchFamily="34" charset="0"/>
              <a:buChar char="•"/>
            </a:pPr>
            <a:r>
              <a:rPr lang="nl-NL" sz="1400" dirty="0" smtClean="0"/>
              <a:t>Prioriteer </a:t>
            </a:r>
            <a:r>
              <a:rPr lang="nl-NL" sz="1400" dirty="0" err="1" smtClean="0"/>
              <a:t>prod</a:t>
            </a:r>
            <a:r>
              <a:rPr lang="nl-NL" sz="1400" dirty="0" smtClean="0"/>
              <a:t>. </a:t>
            </a:r>
            <a:r>
              <a:rPr lang="nl-NL" sz="1400" dirty="0" err="1" smtClean="0"/>
              <a:t>backlog</a:t>
            </a:r>
            <a:endParaRPr lang="nl-NL" sz="1400" dirty="0" smtClean="0"/>
          </a:p>
          <a:p>
            <a:pPr marL="285750" indent="-285750">
              <a:buFont typeface="Arial" panose="020B0604020202020204" pitchFamily="34" charset="0"/>
              <a:buChar char="•"/>
            </a:pPr>
            <a:r>
              <a:rPr lang="nl-NL" sz="1400" dirty="0" smtClean="0"/>
              <a:t>Schat tijd </a:t>
            </a:r>
            <a:r>
              <a:rPr lang="nl-NL" sz="1400" dirty="0" err="1" smtClean="0"/>
              <a:t>obv</a:t>
            </a:r>
            <a:r>
              <a:rPr lang="nl-NL" sz="1400" dirty="0" smtClean="0"/>
              <a:t> </a:t>
            </a:r>
            <a:r>
              <a:rPr lang="nl-NL" sz="1400" dirty="0" err="1" smtClean="0"/>
              <a:t>backlog</a:t>
            </a:r>
            <a:endParaRPr lang="nl-NL" sz="1400" dirty="0" smtClean="0"/>
          </a:p>
          <a:p>
            <a:pPr marL="285750" indent="-285750">
              <a:buFont typeface="Arial" panose="020B0604020202020204" pitchFamily="34" charset="0"/>
              <a:buChar char="•"/>
            </a:pPr>
            <a:r>
              <a:rPr lang="nl-NL" sz="1400" dirty="0" smtClean="0"/>
              <a:t>Schat bronnen &amp; kosten</a:t>
            </a:r>
          </a:p>
          <a:p>
            <a:pPr marL="285750" indent="-285750">
              <a:buFont typeface="Arial" panose="020B0604020202020204" pitchFamily="34" charset="0"/>
              <a:buChar char="•"/>
            </a:pPr>
            <a:r>
              <a:rPr lang="nl-NL" sz="1400" dirty="0" smtClean="0"/>
              <a:t>Identificeer risico’s</a:t>
            </a:r>
            <a:endParaRPr lang="nl-NL" sz="1400" dirty="0" smtClean="0">
              <a:solidFill>
                <a:schemeClr val="accent2"/>
              </a:solidFill>
              <a:latin typeface="Arial" pitchFamily="34" charset="0"/>
              <a:cs typeface="Arial" pitchFamily="34" charset="0"/>
            </a:endParaRPr>
          </a:p>
          <a:p>
            <a:pPr algn="ctr"/>
            <a:endParaRPr lang="nl-NL" sz="2400" dirty="0">
              <a:solidFill>
                <a:schemeClr val="accent2"/>
              </a:solidFill>
              <a:latin typeface="Arial" pitchFamily="34" charset="0"/>
              <a:cs typeface="Arial" pitchFamily="34" charset="0"/>
            </a:endParaRPr>
          </a:p>
          <a:p>
            <a:pPr marL="342900" indent="-342900" algn="ctr">
              <a:buFont typeface="Arial" panose="020B0604020202020204" pitchFamily="34" charset="0"/>
              <a:buChar char="•"/>
            </a:pPr>
            <a:endParaRPr lang="nl-NL" sz="2000" dirty="0">
              <a:solidFill>
                <a:schemeClr val="accent2"/>
              </a:solidFill>
              <a:latin typeface="Arial" pitchFamily="34" charset="0"/>
              <a:cs typeface="Arial" pitchFamily="34" charset="0"/>
            </a:endParaRPr>
          </a:p>
        </p:txBody>
      </p:sp>
      <p:sp>
        <p:nvSpPr>
          <p:cNvPr id="9" name="Afgeronde rechthoek 8"/>
          <p:cNvSpPr/>
          <p:nvPr/>
        </p:nvSpPr>
        <p:spPr>
          <a:xfrm>
            <a:off x="6732240" y="1500530"/>
            <a:ext cx="2304256" cy="3237164"/>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nl-NL" sz="2400" dirty="0">
                <a:solidFill>
                  <a:schemeClr val="accent2"/>
                </a:solidFill>
                <a:latin typeface="Arial" pitchFamily="34" charset="0"/>
                <a:cs typeface="Arial" pitchFamily="34" charset="0"/>
              </a:rPr>
              <a:t>p</a:t>
            </a:r>
            <a:r>
              <a:rPr lang="nl-NL" sz="2400" dirty="0" smtClean="0">
                <a:solidFill>
                  <a:schemeClr val="accent2"/>
                </a:solidFill>
                <a:latin typeface="Arial" pitchFamily="34" charset="0"/>
                <a:cs typeface="Arial" pitchFamily="34" charset="0"/>
              </a:rPr>
              <a:t>ostGame</a:t>
            </a:r>
          </a:p>
          <a:p>
            <a:pPr algn="ctr"/>
            <a:r>
              <a:rPr lang="nl-NL" sz="1600" dirty="0" smtClean="0">
                <a:solidFill>
                  <a:schemeClr val="accent2"/>
                </a:solidFill>
                <a:latin typeface="Arial" pitchFamily="34" charset="0"/>
                <a:cs typeface="Arial" pitchFamily="34" charset="0"/>
              </a:rPr>
              <a:t>sluiting</a:t>
            </a:r>
            <a:endParaRPr lang="nl-NL" sz="2000" dirty="0">
              <a:solidFill>
                <a:schemeClr val="accent2"/>
              </a:solidFill>
              <a:latin typeface="Arial" pitchFamily="34" charset="0"/>
              <a:cs typeface="Arial" pitchFamily="34" charset="0"/>
            </a:endParaRPr>
          </a:p>
        </p:txBody>
      </p:sp>
      <p:sp>
        <p:nvSpPr>
          <p:cNvPr id="11" name="Rechthoek 10"/>
          <p:cNvSpPr/>
          <p:nvPr/>
        </p:nvSpPr>
        <p:spPr>
          <a:xfrm>
            <a:off x="6804248" y="2924944"/>
            <a:ext cx="2160240" cy="1815882"/>
          </a:xfrm>
          <a:prstGeom prst="rect">
            <a:avLst/>
          </a:prstGeom>
        </p:spPr>
        <p:txBody>
          <a:bodyPr wrap="square">
            <a:spAutoFit/>
          </a:bodyPr>
          <a:lstStyle/>
          <a:p>
            <a:pPr marL="285750" indent="-285750">
              <a:buFont typeface="Arial" panose="020B0604020202020204" pitchFamily="34" charset="0"/>
              <a:buChar char="•"/>
            </a:pPr>
            <a:r>
              <a:rPr lang="nl-NL" sz="1400" dirty="0" smtClean="0"/>
              <a:t>Systeemtest</a:t>
            </a:r>
            <a:endParaRPr lang="nl-NL" sz="1400" dirty="0"/>
          </a:p>
          <a:p>
            <a:pPr marL="285750" indent="-285750">
              <a:buFont typeface="Arial" panose="020B0604020202020204" pitchFamily="34" charset="0"/>
              <a:buChar char="•"/>
            </a:pPr>
            <a:r>
              <a:rPr lang="nl-NL" sz="1400" dirty="0" err="1"/>
              <a:t>Gebruikersdocu</a:t>
            </a:r>
            <a:r>
              <a:rPr lang="nl-NL" sz="1400" dirty="0"/>
              <a:t>.</a:t>
            </a:r>
          </a:p>
          <a:p>
            <a:pPr marL="285750" indent="-285750">
              <a:buFont typeface="Arial" panose="020B0604020202020204" pitchFamily="34" charset="0"/>
              <a:buChar char="•"/>
            </a:pPr>
            <a:r>
              <a:rPr lang="nl-NL" sz="1400" dirty="0" err="1"/>
              <a:t>Installatiehandl</a:t>
            </a:r>
            <a:r>
              <a:rPr lang="nl-NL" sz="1400" dirty="0"/>
              <a:t>.</a:t>
            </a:r>
          </a:p>
          <a:p>
            <a:pPr marL="285750" indent="-285750">
              <a:buFont typeface="Arial" panose="020B0604020202020204" pitchFamily="34" charset="0"/>
              <a:buChar char="•"/>
            </a:pPr>
            <a:r>
              <a:rPr lang="nl-NL" sz="1400" dirty="0" smtClean="0"/>
              <a:t>Training</a:t>
            </a:r>
          </a:p>
          <a:p>
            <a:pPr marL="285750" indent="-285750">
              <a:buFont typeface="Arial" panose="020B0604020202020204" pitchFamily="34" charset="0"/>
              <a:buChar char="•"/>
            </a:pPr>
            <a:r>
              <a:rPr lang="nl-NL" sz="1400" dirty="0" smtClean="0"/>
              <a:t>Marketing </a:t>
            </a:r>
            <a:r>
              <a:rPr lang="nl-NL" sz="1400" dirty="0" err="1" smtClean="0"/>
              <a:t>voorber</a:t>
            </a:r>
            <a:r>
              <a:rPr lang="nl-NL" sz="1400" dirty="0" smtClean="0"/>
              <a:t>.</a:t>
            </a:r>
            <a:endParaRPr lang="nl-NL" sz="1400" dirty="0"/>
          </a:p>
          <a:p>
            <a:pPr marL="285750" indent="-285750">
              <a:buFont typeface="Arial" panose="020B0604020202020204" pitchFamily="34" charset="0"/>
              <a:buChar char="•"/>
            </a:pPr>
            <a:endParaRPr lang="nl-NL" sz="1400" dirty="0" smtClean="0">
              <a:solidFill>
                <a:schemeClr val="accent2"/>
              </a:solidFill>
              <a:latin typeface="Arial" pitchFamily="34" charset="0"/>
              <a:cs typeface="Arial" pitchFamily="34" charset="0"/>
            </a:endParaRPr>
          </a:p>
          <a:p>
            <a:pPr marL="285750" indent="-285750">
              <a:buFont typeface="Arial" panose="020B0604020202020204" pitchFamily="34" charset="0"/>
              <a:buChar char="•"/>
            </a:pPr>
            <a:endParaRPr lang="nl-NL" sz="1400" dirty="0" smtClean="0">
              <a:solidFill>
                <a:schemeClr val="accent2"/>
              </a:solidFill>
              <a:latin typeface="Arial" pitchFamily="34" charset="0"/>
              <a:cs typeface="Arial" pitchFamily="34" charset="0"/>
            </a:endParaRPr>
          </a:p>
          <a:p>
            <a:pPr marL="285750" indent="-285750">
              <a:buFont typeface="Arial" panose="020B0604020202020204" pitchFamily="34" charset="0"/>
              <a:buChar char="•"/>
            </a:pPr>
            <a:endParaRPr lang="nl-NL" sz="1400" dirty="0">
              <a:solidFill>
                <a:schemeClr val="accent2"/>
              </a:solidFill>
              <a:latin typeface="Arial" pitchFamily="34" charset="0"/>
              <a:cs typeface="Arial" pitchFamily="34" charset="0"/>
            </a:endParaRPr>
          </a:p>
        </p:txBody>
      </p:sp>
      <p:sp>
        <p:nvSpPr>
          <p:cNvPr id="12" name="Tekstvak 11"/>
          <p:cNvSpPr txBox="1"/>
          <p:nvPr/>
        </p:nvSpPr>
        <p:spPr>
          <a:xfrm>
            <a:off x="3281104" y="4820348"/>
            <a:ext cx="2941831" cy="646331"/>
          </a:xfrm>
          <a:prstGeom prst="rect">
            <a:avLst/>
          </a:prstGeom>
          <a:noFill/>
        </p:spPr>
        <p:txBody>
          <a:bodyPr wrap="none" rtlCol="0">
            <a:spAutoFit/>
          </a:bodyPr>
          <a:lstStyle/>
          <a:p>
            <a:r>
              <a:rPr lang="nl-NL" b="1" dirty="0" smtClean="0">
                <a:solidFill>
                  <a:schemeClr val="accent2"/>
                </a:solidFill>
              </a:rPr>
              <a:t>Meerdere</a:t>
            </a:r>
            <a:r>
              <a:rPr lang="nl-NL" dirty="0" smtClean="0">
                <a:solidFill>
                  <a:schemeClr val="accent2"/>
                </a:solidFill>
              </a:rPr>
              <a:t> keren doorlopen</a:t>
            </a:r>
          </a:p>
          <a:p>
            <a:r>
              <a:rPr lang="nl-NL" dirty="0" smtClean="0">
                <a:solidFill>
                  <a:schemeClr val="accent2"/>
                </a:solidFill>
              </a:rPr>
              <a:t>: iteraties</a:t>
            </a:r>
            <a:endParaRPr lang="nl-NL" dirty="0">
              <a:solidFill>
                <a:schemeClr val="accent2"/>
              </a:solidFill>
            </a:endParaRPr>
          </a:p>
        </p:txBody>
      </p:sp>
    </p:spTree>
    <p:extLst>
      <p:ext uri="{BB962C8B-B14F-4D97-AF65-F5344CB8AC3E}">
        <p14:creationId xmlns:p14="http://schemas.microsoft.com/office/powerpoint/2010/main" val="3453212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674723" y="188640"/>
            <a:ext cx="7127190" cy="504701"/>
          </a:xfrm>
        </p:spPr>
        <p:txBody>
          <a:bodyPr/>
          <a:lstStyle/>
          <a:p>
            <a:r>
              <a:rPr lang="nl-NL" b="0" dirty="0" smtClean="0"/>
              <a:t>Scrum</a:t>
            </a:r>
            <a:r>
              <a:rPr lang="nl-NL" dirty="0" smtClean="0"/>
              <a:t> gebeurtenissen</a:t>
            </a:r>
            <a:endParaRPr lang="nl-NL" dirty="0"/>
          </a:p>
        </p:txBody>
      </p:sp>
      <p:sp>
        <p:nvSpPr>
          <p:cNvPr id="3" name="Tijdelijke aanduiding voor inhoud 2"/>
          <p:cNvSpPr>
            <a:spLocks noGrp="1"/>
          </p:cNvSpPr>
          <p:nvPr>
            <p:ph idx="1"/>
          </p:nvPr>
        </p:nvSpPr>
        <p:spPr>
          <a:xfrm>
            <a:off x="683568" y="908720"/>
            <a:ext cx="8208911" cy="3744215"/>
          </a:xfrm>
        </p:spPr>
        <p:txBody>
          <a:bodyPr/>
          <a:lstStyle/>
          <a:p>
            <a:r>
              <a:rPr lang="nl-NL" sz="2400" b="0" dirty="0" smtClean="0"/>
              <a:t>Gebruikt </a:t>
            </a:r>
            <a:r>
              <a:rPr lang="nl-NL" sz="2400" b="0" dirty="0"/>
              <a:t>om </a:t>
            </a:r>
            <a:r>
              <a:rPr lang="nl-NL" sz="2400" dirty="0"/>
              <a:t>regelmaat te creëren </a:t>
            </a:r>
            <a:endParaRPr lang="nl-NL" sz="2400" dirty="0" smtClean="0"/>
          </a:p>
          <a:p>
            <a:pPr lvl="1"/>
            <a:r>
              <a:rPr lang="nl-NL" sz="2000" b="0" dirty="0" smtClean="0"/>
              <a:t>en </a:t>
            </a:r>
            <a:r>
              <a:rPr lang="nl-NL" sz="2000" b="0" dirty="0"/>
              <a:t>om de behoefte aan </a:t>
            </a:r>
            <a:r>
              <a:rPr lang="nl-NL" sz="2000" b="0" dirty="0" smtClean="0"/>
              <a:t>overige bijeenkomsten </a:t>
            </a:r>
            <a:r>
              <a:rPr lang="nl-NL" sz="2000" b="0" dirty="0"/>
              <a:t>te minimaliseren. </a:t>
            </a:r>
            <a:endParaRPr lang="nl-NL" sz="2000" b="0" dirty="0" smtClean="0"/>
          </a:p>
          <a:p>
            <a:r>
              <a:rPr lang="nl-NL" sz="2400" b="0" dirty="0" smtClean="0"/>
              <a:t>Maken </a:t>
            </a:r>
            <a:r>
              <a:rPr lang="nl-NL" sz="2400" b="0" dirty="0"/>
              <a:t>gebruik van </a:t>
            </a:r>
            <a:r>
              <a:rPr lang="nl-NL" sz="2400" dirty="0" err="1" smtClean="0"/>
              <a:t>timeboxes</a:t>
            </a:r>
            <a:endParaRPr lang="nl-NL" sz="2400" dirty="0" smtClean="0"/>
          </a:p>
          <a:p>
            <a:pPr lvl="1"/>
            <a:r>
              <a:rPr lang="nl-NL" sz="2000" b="0" dirty="0" smtClean="0"/>
              <a:t>zodat elke gebeurtenis aan een maximale tijdsduur is gebonden. </a:t>
            </a:r>
          </a:p>
          <a:p>
            <a:pPr lvl="1"/>
            <a:r>
              <a:rPr lang="nl-NL" sz="2000" b="0" dirty="0" smtClean="0"/>
              <a:t>Als </a:t>
            </a:r>
            <a:r>
              <a:rPr lang="nl-NL" sz="2000" b="0" dirty="0"/>
              <a:t>een Sprint eenmaal begonnen is, is de duur niet meer </a:t>
            </a:r>
            <a:r>
              <a:rPr lang="nl-NL" sz="2000" b="0" dirty="0" smtClean="0"/>
              <a:t>aanpasbaar </a:t>
            </a:r>
          </a:p>
          <a:p>
            <a:pPr marL="355600" lvl="1" indent="0">
              <a:buNone/>
            </a:pPr>
            <a:endParaRPr lang="nl-NL" sz="2000" dirty="0"/>
          </a:p>
          <a:p>
            <a:r>
              <a:rPr lang="nl-NL" dirty="0" smtClean="0"/>
              <a:t>Het hart van Scrum is </a:t>
            </a:r>
            <a:r>
              <a:rPr lang="nl-NL" dirty="0" smtClean="0">
                <a:solidFill>
                  <a:schemeClr val="accent2"/>
                </a:solidFill>
              </a:rPr>
              <a:t>een Sprint</a:t>
            </a:r>
            <a:r>
              <a:rPr lang="nl-NL" dirty="0" smtClean="0"/>
              <a:t>, </a:t>
            </a:r>
          </a:p>
          <a:p>
            <a:pPr lvl="1"/>
            <a:r>
              <a:rPr lang="nl-NL" dirty="0" smtClean="0"/>
              <a:t>een </a:t>
            </a:r>
            <a:r>
              <a:rPr lang="nl-NL" dirty="0" err="1" smtClean="0"/>
              <a:t>timebox</a:t>
            </a:r>
            <a:r>
              <a:rPr lang="nl-NL" dirty="0" smtClean="0"/>
              <a:t> waarbinnen een “Klaar”, bruikbaar en </a:t>
            </a:r>
            <a:r>
              <a:rPr lang="nl-NL" dirty="0" err="1" smtClean="0"/>
              <a:t>uitleverbaar</a:t>
            </a:r>
            <a:r>
              <a:rPr lang="nl-NL" dirty="0" smtClean="0"/>
              <a:t> product Increment wordt gecreëerd. </a:t>
            </a:r>
          </a:p>
          <a:p>
            <a:pPr lvl="1"/>
            <a:r>
              <a:rPr lang="nl-NL" dirty="0" smtClean="0"/>
              <a:t>Sprints bevatten en bestaan uit een </a:t>
            </a:r>
            <a:r>
              <a:rPr lang="nl-NL" dirty="0" smtClean="0">
                <a:solidFill>
                  <a:schemeClr val="accent2"/>
                </a:solidFill>
              </a:rPr>
              <a:t>Sprint</a:t>
            </a:r>
            <a:r>
              <a:rPr lang="nl-NL" b="1" dirty="0" smtClean="0"/>
              <a:t> </a:t>
            </a:r>
            <a:r>
              <a:rPr lang="nl-NL" b="1" dirty="0" smtClean="0">
                <a:solidFill>
                  <a:schemeClr val="accent2"/>
                </a:solidFill>
              </a:rPr>
              <a:t>Planning</a:t>
            </a:r>
            <a:r>
              <a:rPr lang="nl-NL" dirty="0" smtClean="0"/>
              <a:t>, </a:t>
            </a:r>
            <a:r>
              <a:rPr lang="nl-NL" b="1" dirty="0" smtClean="0">
                <a:solidFill>
                  <a:schemeClr val="accent2"/>
                </a:solidFill>
              </a:rPr>
              <a:t>Dagelijkse Scrums</a:t>
            </a:r>
            <a:r>
              <a:rPr lang="nl-NL" dirty="0" smtClean="0"/>
              <a:t>, het ontwikkelwerk, de </a:t>
            </a:r>
            <a:r>
              <a:rPr lang="nl-NL" dirty="0" smtClean="0">
                <a:solidFill>
                  <a:schemeClr val="accent2"/>
                </a:solidFill>
              </a:rPr>
              <a:t>Sprint</a:t>
            </a:r>
            <a:r>
              <a:rPr lang="nl-NL" b="1" dirty="0" smtClean="0">
                <a:solidFill>
                  <a:schemeClr val="accent2"/>
                </a:solidFill>
              </a:rPr>
              <a:t> </a:t>
            </a:r>
            <a:r>
              <a:rPr lang="nl-NL" b="1" dirty="0" err="1" smtClean="0">
                <a:solidFill>
                  <a:schemeClr val="accent2"/>
                </a:solidFill>
              </a:rPr>
              <a:t>Retrospective</a:t>
            </a:r>
            <a:r>
              <a:rPr lang="nl-NL" b="1" dirty="0" smtClean="0">
                <a:solidFill>
                  <a:schemeClr val="accent2"/>
                </a:solidFill>
              </a:rPr>
              <a:t> </a:t>
            </a:r>
            <a:r>
              <a:rPr lang="nl-NL" dirty="0"/>
              <a:t>en de </a:t>
            </a:r>
            <a:r>
              <a:rPr lang="nl-NL" dirty="0" smtClean="0">
                <a:solidFill>
                  <a:schemeClr val="accent2"/>
                </a:solidFill>
              </a:rPr>
              <a:t>Sprint</a:t>
            </a:r>
            <a:r>
              <a:rPr lang="nl-NL" b="1" dirty="0" smtClean="0">
                <a:solidFill>
                  <a:schemeClr val="accent2"/>
                </a:solidFill>
              </a:rPr>
              <a:t> Review</a:t>
            </a:r>
            <a:r>
              <a:rPr lang="nl-NL" dirty="0" smtClean="0"/>
              <a:t>. </a:t>
            </a:r>
            <a:endParaRPr lang="nl-NL" b="0" dirty="0" smtClean="0"/>
          </a:p>
        </p:txBody>
      </p:sp>
    </p:spTree>
    <p:extLst>
      <p:ext uri="{BB962C8B-B14F-4D97-AF65-F5344CB8AC3E}">
        <p14:creationId xmlns:p14="http://schemas.microsoft.com/office/powerpoint/2010/main" val="3776610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5868144" y="0"/>
            <a:ext cx="3275856" cy="684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hthoek 4"/>
          <p:cNvSpPr/>
          <p:nvPr/>
        </p:nvSpPr>
        <p:spPr>
          <a:xfrm>
            <a:off x="0" y="5157192"/>
            <a:ext cx="1835696"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899592" y="260648"/>
            <a:ext cx="7127190" cy="504701"/>
          </a:xfrm>
        </p:spPr>
        <p:txBody>
          <a:bodyPr/>
          <a:lstStyle/>
          <a:p>
            <a:r>
              <a:rPr lang="nl-NL" b="0" dirty="0" smtClean="0"/>
              <a:t>De </a:t>
            </a:r>
            <a:r>
              <a:rPr lang="nl-NL" dirty="0" smtClean="0"/>
              <a:t>Sprint</a:t>
            </a:r>
            <a:endParaRPr lang="nl-NL" dirty="0"/>
          </a:p>
        </p:txBody>
      </p:sp>
      <p:sp>
        <p:nvSpPr>
          <p:cNvPr id="3" name="Tijdelijke aanduiding voor inhoud 2"/>
          <p:cNvSpPr>
            <a:spLocks noGrp="1"/>
          </p:cNvSpPr>
          <p:nvPr>
            <p:ph idx="1"/>
          </p:nvPr>
        </p:nvSpPr>
        <p:spPr>
          <a:xfrm>
            <a:off x="305780" y="961989"/>
            <a:ext cx="8838220" cy="5877272"/>
          </a:xfrm>
        </p:spPr>
        <p:txBody>
          <a:bodyPr/>
          <a:lstStyle/>
          <a:p>
            <a:pPr marL="0" indent="0">
              <a:buNone/>
            </a:pPr>
            <a:r>
              <a:rPr lang="nl-NL" b="0" dirty="0" smtClean="0"/>
              <a:t>Al het werk is georganiseerd in </a:t>
            </a:r>
            <a:r>
              <a:rPr lang="nl-NL" dirty="0" smtClean="0"/>
              <a:t>“Sprints”:</a:t>
            </a:r>
          </a:p>
          <a:p>
            <a:r>
              <a:rPr lang="nl-NL" dirty="0" smtClean="0"/>
              <a:t>Vaste tijdsblokken</a:t>
            </a:r>
            <a:r>
              <a:rPr lang="nl-NL" b="0" dirty="0" smtClean="0"/>
              <a:t> van ong. 2 weken</a:t>
            </a:r>
          </a:p>
          <a:p>
            <a:pPr marL="355600" lvl="1" indent="-355600">
              <a:buClr>
                <a:srgbClr val="000050"/>
              </a:buClr>
              <a:buSzPct val="60000"/>
              <a:buFont typeface="Wingdings" pitchFamily="2" charset="2"/>
              <a:buChar char="l"/>
            </a:pPr>
            <a:r>
              <a:rPr lang="nl-NL" sz="2800" b="0" dirty="0" smtClean="0"/>
              <a:t>Wordt gewerkt aan </a:t>
            </a:r>
            <a:r>
              <a:rPr lang="nl-NL" sz="2800" dirty="0" smtClean="0"/>
              <a:t>porties van het eindproduct </a:t>
            </a:r>
          </a:p>
          <a:p>
            <a:pPr lvl="1"/>
            <a:r>
              <a:rPr lang="nl-NL" dirty="0" smtClean="0"/>
              <a:t>Iteratief-Incrementeel</a:t>
            </a:r>
          </a:p>
          <a:p>
            <a:pPr lvl="1"/>
            <a:r>
              <a:rPr lang="nl-NL" dirty="0"/>
              <a:t>Iedere sprint bouwt verder op resultaat v de vorige </a:t>
            </a:r>
          </a:p>
          <a:p>
            <a:pPr lvl="1"/>
            <a:endParaRPr lang="nl-NL" sz="1100" dirty="0" smtClean="0"/>
          </a:p>
          <a:p>
            <a:pPr lvl="1"/>
            <a:endParaRPr lang="nl-NL" sz="1100" b="0" dirty="0" smtClean="0"/>
          </a:p>
          <a:p>
            <a:r>
              <a:rPr lang="nl-NL" b="0" dirty="0" smtClean="0"/>
              <a:t>Zorgt voor een </a:t>
            </a:r>
            <a:r>
              <a:rPr lang="nl-NL" dirty="0" smtClean="0"/>
              <a:t>stevige basis </a:t>
            </a:r>
            <a:r>
              <a:rPr lang="nl-NL" b="0" dirty="0" smtClean="0"/>
              <a:t>om steeds </a:t>
            </a:r>
            <a:r>
              <a:rPr lang="nl-NL" dirty="0" smtClean="0"/>
              <a:t>beslissingen over omvang, budget en waarde </a:t>
            </a:r>
            <a:r>
              <a:rPr lang="nl-NL" b="0" dirty="0" smtClean="0"/>
              <a:t>te maken</a:t>
            </a:r>
          </a:p>
          <a:p>
            <a:r>
              <a:rPr lang="nl-NL" b="0" dirty="0"/>
              <a:t>Het zorgt ervoor dat het </a:t>
            </a:r>
            <a:r>
              <a:rPr lang="nl-NL" dirty="0">
                <a:solidFill>
                  <a:schemeClr val="accent2"/>
                </a:solidFill>
              </a:rPr>
              <a:t>meest waardevolle werk</a:t>
            </a:r>
            <a:r>
              <a:rPr lang="nl-NL" b="0" dirty="0">
                <a:solidFill>
                  <a:schemeClr val="accent2"/>
                </a:solidFill>
              </a:rPr>
              <a:t> </a:t>
            </a:r>
            <a:r>
              <a:rPr lang="nl-NL" dirty="0">
                <a:solidFill>
                  <a:schemeClr val="accent2"/>
                </a:solidFill>
              </a:rPr>
              <a:t>ten aller tijde wordt voltooid</a:t>
            </a:r>
            <a:r>
              <a:rPr lang="nl-NL" b="0" dirty="0"/>
              <a:t>.</a:t>
            </a:r>
          </a:p>
          <a:p>
            <a:endParaRPr lang="nl-NL" b="1" dirty="0" smtClean="0"/>
          </a:p>
          <a:p>
            <a:endParaRPr lang="nl-NL" b="1" dirty="0" smtClean="0"/>
          </a:p>
        </p:txBody>
      </p:sp>
      <p:pic>
        <p:nvPicPr>
          <p:cNvPr id="3074" name="Picture 2" descr="http://stephaniedelfin.com/notes/scrum/img/spri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404" y="0"/>
            <a:ext cx="5256756" cy="233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295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pic>
        <p:nvPicPr>
          <p:cNvPr id="1026" name="Picture 2" descr="http://www.vanharen.net/blog/wp-content/uploads/2013/12/sc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5361"/>
            <a:ext cx="7385595" cy="4796484"/>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683568" y="0"/>
            <a:ext cx="3106994" cy="1556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395536" y="260648"/>
            <a:ext cx="7127190" cy="504701"/>
          </a:xfrm>
        </p:spPr>
        <p:txBody>
          <a:bodyPr/>
          <a:lstStyle/>
          <a:p>
            <a:r>
              <a:rPr lang="nl-NL" b="0" dirty="0" smtClean="0"/>
              <a:t>Agile Methode </a:t>
            </a:r>
            <a:r>
              <a:rPr lang="nl-NL" dirty="0" smtClean="0"/>
              <a:t>Scrum</a:t>
            </a:r>
            <a:endParaRPr lang="nl-NL" dirty="0"/>
          </a:p>
        </p:txBody>
      </p:sp>
      <p:sp>
        <p:nvSpPr>
          <p:cNvPr id="5" name="Rechthoek 4"/>
          <p:cNvSpPr/>
          <p:nvPr/>
        </p:nvSpPr>
        <p:spPr>
          <a:xfrm>
            <a:off x="395536" y="5226266"/>
            <a:ext cx="8496944" cy="1384995"/>
          </a:xfrm>
          <a:prstGeom prst="rect">
            <a:avLst/>
          </a:prstGeom>
        </p:spPr>
        <p:txBody>
          <a:bodyPr wrap="square">
            <a:spAutoFit/>
          </a:bodyPr>
          <a:lstStyle/>
          <a:p>
            <a:pPr marL="285750" indent="-285750">
              <a:buFont typeface="Arial" panose="020B0604020202020204" pitchFamily="34" charset="0"/>
              <a:buChar char="•"/>
            </a:pPr>
            <a:r>
              <a:rPr lang="nl-NL" sz="2800" dirty="0">
                <a:solidFill>
                  <a:srgbClr val="0B1A58"/>
                </a:solidFill>
                <a:latin typeface="Arial" pitchFamily="34" charset="0"/>
                <a:cs typeface="Arial" pitchFamily="34" charset="0"/>
              </a:rPr>
              <a:t>Oplevering van software in een </a:t>
            </a:r>
            <a:r>
              <a:rPr lang="nl-NL" sz="2800" dirty="0">
                <a:solidFill>
                  <a:schemeClr val="accent2"/>
                </a:solidFill>
                <a:latin typeface="Arial" pitchFamily="34" charset="0"/>
                <a:cs typeface="Arial" pitchFamily="34" charset="0"/>
              </a:rPr>
              <a:t>ritme</a:t>
            </a:r>
          </a:p>
          <a:p>
            <a:pPr marL="285750" indent="-285750">
              <a:buFont typeface="Arial" panose="020B0604020202020204" pitchFamily="34" charset="0"/>
              <a:buChar char="•"/>
            </a:pPr>
            <a:r>
              <a:rPr lang="nl-NL" sz="2800" dirty="0">
                <a:solidFill>
                  <a:srgbClr val="0B1A58"/>
                </a:solidFill>
                <a:latin typeface="Arial" pitchFamily="34" charset="0"/>
                <a:cs typeface="Arial" pitchFamily="34" charset="0"/>
              </a:rPr>
              <a:t>Iedere iteratie lekker gevoel van voortgang! </a:t>
            </a:r>
            <a:endParaRPr lang="nl-NL" sz="2800" dirty="0" smtClean="0">
              <a:solidFill>
                <a:srgbClr val="0B1A58"/>
              </a:solidFill>
              <a:latin typeface="Arial" pitchFamily="34" charset="0"/>
              <a:cs typeface="Arial" pitchFamily="34" charset="0"/>
            </a:endParaRPr>
          </a:p>
          <a:p>
            <a:r>
              <a:rPr lang="nl-NL" sz="2800" dirty="0">
                <a:solidFill>
                  <a:srgbClr val="0B1A58"/>
                </a:solidFill>
                <a:latin typeface="Arial" pitchFamily="34" charset="0"/>
                <a:cs typeface="Arial" pitchFamily="34" charset="0"/>
                <a:sym typeface="Wingdings" panose="05000000000000000000" pitchFamily="2" charset="2"/>
              </a:rPr>
              <a:t>	</a:t>
            </a:r>
            <a:r>
              <a:rPr lang="nl-NL" sz="2800" dirty="0" smtClean="0">
                <a:solidFill>
                  <a:srgbClr val="0B1A58"/>
                </a:solidFill>
                <a:latin typeface="Arial" pitchFamily="34" charset="0"/>
                <a:cs typeface="Arial" pitchFamily="34" charset="0"/>
                <a:sym typeface="Wingdings" panose="05000000000000000000" pitchFamily="2" charset="2"/>
              </a:rPr>
              <a:t> </a:t>
            </a:r>
            <a:r>
              <a:rPr lang="nl-NL" sz="2800" dirty="0">
                <a:solidFill>
                  <a:srgbClr val="0B1A58"/>
                </a:solidFill>
                <a:latin typeface="Arial" pitchFamily="34" charset="0"/>
                <a:cs typeface="Arial" pitchFamily="34" charset="0"/>
                <a:sym typeface="Wingdings" panose="05000000000000000000" pitchFamily="2" charset="2"/>
              </a:rPr>
              <a:t>Teamspirit ++</a:t>
            </a:r>
          </a:p>
        </p:txBody>
      </p:sp>
    </p:spTree>
    <p:extLst>
      <p:ext uri="{BB962C8B-B14F-4D97-AF65-F5344CB8AC3E}">
        <p14:creationId xmlns:p14="http://schemas.microsoft.com/office/powerpoint/2010/main" val="2063715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a:xfrm>
            <a:off x="1636103" y="994996"/>
            <a:ext cx="7110789" cy="3744215"/>
          </a:xfrm>
        </p:spPr>
        <p:txBody>
          <a:bodyPr/>
          <a:lstStyle/>
          <a:p>
            <a:endParaRPr lang="nl-NL" dirty="0"/>
          </a:p>
        </p:txBody>
      </p:sp>
      <p:sp>
        <p:nvSpPr>
          <p:cNvPr id="5" name="Chevron 56"/>
          <p:cNvSpPr/>
          <p:nvPr/>
        </p:nvSpPr>
        <p:spPr>
          <a:xfrm>
            <a:off x="3935867" y="2487471"/>
            <a:ext cx="1757935" cy="1035172"/>
          </a:xfrm>
          <a:prstGeom prst="chevron">
            <a:avLst>
              <a:gd name="adj" fmla="val 534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nl-NL" b="1" smtClean="0">
                <a:solidFill>
                  <a:schemeClr val="tx1"/>
                </a:solidFill>
              </a:rPr>
              <a:t>Sprint 3</a:t>
            </a:r>
            <a:endParaRPr lang="nl-NL" b="1">
              <a:solidFill>
                <a:schemeClr val="tx1"/>
              </a:solidFill>
            </a:endParaRPr>
          </a:p>
        </p:txBody>
      </p:sp>
      <p:sp>
        <p:nvSpPr>
          <p:cNvPr id="6" name="Chevron 55"/>
          <p:cNvSpPr/>
          <p:nvPr/>
        </p:nvSpPr>
        <p:spPr>
          <a:xfrm>
            <a:off x="323527" y="2475816"/>
            <a:ext cx="1757935" cy="1035172"/>
          </a:xfrm>
          <a:prstGeom prst="chevron">
            <a:avLst>
              <a:gd name="adj" fmla="val 534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nl-NL" b="1" smtClean="0">
                <a:solidFill>
                  <a:schemeClr val="tx1"/>
                </a:solidFill>
              </a:rPr>
              <a:t>Sprint 1</a:t>
            </a:r>
            <a:endParaRPr lang="nl-NL" b="1">
              <a:solidFill>
                <a:schemeClr val="tx1"/>
              </a:solidFill>
            </a:endParaRPr>
          </a:p>
        </p:txBody>
      </p:sp>
      <p:sp>
        <p:nvSpPr>
          <p:cNvPr id="7" name="Chevron 37"/>
          <p:cNvSpPr/>
          <p:nvPr/>
        </p:nvSpPr>
        <p:spPr>
          <a:xfrm>
            <a:off x="5740282" y="2496982"/>
            <a:ext cx="1757935" cy="1035172"/>
          </a:xfrm>
          <a:prstGeom prst="chevron">
            <a:avLst>
              <a:gd name="adj" fmla="val 534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nl-NL" b="1" smtClean="0">
                <a:solidFill>
                  <a:schemeClr val="tx1"/>
                </a:solidFill>
              </a:rPr>
              <a:t>Sprint 4</a:t>
            </a:r>
            <a:endParaRPr lang="nl-NL" b="1">
              <a:solidFill>
                <a:schemeClr val="tx1"/>
              </a:solidFill>
            </a:endParaRPr>
          </a:p>
        </p:txBody>
      </p:sp>
      <p:sp>
        <p:nvSpPr>
          <p:cNvPr id="8" name="Chevron 38"/>
          <p:cNvSpPr/>
          <p:nvPr/>
        </p:nvSpPr>
        <p:spPr>
          <a:xfrm>
            <a:off x="2138615" y="2485327"/>
            <a:ext cx="1757935" cy="1035172"/>
          </a:xfrm>
          <a:prstGeom prst="chevron">
            <a:avLst>
              <a:gd name="adj" fmla="val 534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nl-NL" b="1" smtClean="0">
                <a:solidFill>
                  <a:schemeClr val="tx1"/>
                </a:solidFill>
              </a:rPr>
              <a:t>Sprint 2</a:t>
            </a:r>
            <a:endParaRPr lang="nl-NL" b="1">
              <a:solidFill>
                <a:schemeClr val="tx1"/>
              </a:solidFill>
            </a:endParaRPr>
          </a:p>
        </p:txBody>
      </p:sp>
      <p:sp>
        <p:nvSpPr>
          <p:cNvPr id="9" name="Rectangle 39"/>
          <p:cNvSpPr/>
          <p:nvPr/>
        </p:nvSpPr>
        <p:spPr>
          <a:xfrm>
            <a:off x="9052544" y="2589160"/>
            <a:ext cx="216000" cy="8255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vert="vert270" lIns="0" tIns="0" rIns="36000" rtlCol="0" anchor="ctr"/>
          <a:lstStyle/>
          <a:p>
            <a:pPr algn="ctr"/>
            <a:r>
              <a:rPr lang="nl-NL" b="1" dirty="0" err="1" smtClean="0">
                <a:solidFill>
                  <a:schemeClr val="tx1"/>
                </a:solidFill>
              </a:rPr>
              <a:t>etc.</a:t>
            </a:r>
            <a:endParaRPr lang="nl-NL" b="1" dirty="0">
              <a:solidFill>
                <a:schemeClr val="tx1"/>
              </a:solidFill>
            </a:endParaRPr>
          </a:p>
        </p:txBody>
      </p:sp>
      <p:sp>
        <p:nvSpPr>
          <p:cNvPr id="10" name="Alternate Process 59"/>
          <p:cNvSpPr/>
          <p:nvPr/>
        </p:nvSpPr>
        <p:spPr>
          <a:xfrm>
            <a:off x="323528" y="4365104"/>
            <a:ext cx="8690009" cy="560917"/>
          </a:xfrm>
          <a:prstGeom prst="flowChartAlternateProcess">
            <a:avLst/>
          </a:prstGeom>
          <a:ln/>
        </p:spPr>
        <p:style>
          <a:lnRef idx="2">
            <a:schemeClr val="accent6"/>
          </a:lnRef>
          <a:fillRef idx="1">
            <a:schemeClr val="lt1"/>
          </a:fillRef>
          <a:effectRef idx="0">
            <a:schemeClr val="accent6"/>
          </a:effectRef>
          <a:fontRef idx="minor">
            <a:schemeClr val="dk1"/>
          </a:fontRef>
        </p:style>
        <p:txBody>
          <a:bodyPr tIns="0" bIns="72000" rtlCol="0" anchor="ctr" anchorCtr="0"/>
          <a:lstStyle/>
          <a:p>
            <a:r>
              <a:rPr lang="nl-NL" b="1" dirty="0" smtClean="0">
                <a:solidFill>
                  <a:schemeClr val="tx1"/>
                </a:solidFill>
              </a:rPr>
              <a:t>werkende</a:t>
            </a:r>
          </a:p>
          <a:p>
            <a:r>
              <a:rPr lang="nl-NL" b="1" dirty="0" smtClean="0">
                <a:solidFill>
                  <a:schemeClr val="tx1"/>
                </a:solidFill>
              </a:rPr>
              <a:t>applicatie</a:t>
            </a:r>
            <a:endParaRPr lang="nl-NL" b="1" dirty="0">
              <a:solidFill>
                <a:schemeClr val="tx1"/>
              </a:solidFill>
            </a:endParaRPr>
          </a:p>
        </p:txBody>
      </p:sp>
      <p:sp>
        <p:nvSpPr>
          <p:cNvPr id="11" name="Bent Arrow 60"/>
          <p:cNvSpPr/>
          <p:nvPr/>
        </p:nvSpPr>
        <p:spPr>
          <a:xfrm flipV="1">
            <a:off x="1733423" y="3510002"/>
            <a:ext cx="674732" cy="1253512"/>
          </a:xfrm>
          <a:prstGeom prst="bentArrow">
            <a:avLst>
              <a:gd name="adj1" fmla="val 40818"/>
              <a:gd name="adj2" fmla="val 44048"/>
              <a:gd name="adj3" fmla="val 42400"/>
              <a:gd name="adj4" fmla="val 43750"/>
            </a:avLst>
          </a:prstGeom>
          <a:gradFill>
            <a:gsLst>
              <a:gs pos="0">
                <a:schemeClr val="accent6"/>
              </a:gs>
              <a:gs pos="100000">
                <a:schemeClr val="accent3">
                  <a:lumMod val="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b="1">
              <a:solidFill>
                <a:schemeClr val="tx1"/>
              </a:solidFill>
            </a:endParaRPr>
          </a:p>
        </p:txBody>
      </p:sp>
      <p:sp>
        <p:nvSpPr>
          <p:cNvPr id="12" name="Bent Arrow 61"/>
          <p:cNvSpPr/>
          <p:nvPr/>
        </p:nvSpPr>
        <p:spPr>
          <a:xfrm flipV="1">
            <a:off x="3559184" y="3509727"/>
            <a:ext cx="674732" cy="1253512"/>
          </a:xfrm>
          <a:prstGeom prst="bentArrow">
            <a:avLst>
              <a:gd name="adj1" fmla="val 40818"/>
              <a:gd name="adj2" fmla="val 44048"/>
              <a:gd name="adj3" fmla="val 42400"/>
              <a:gd name="adj4" fmla="val 43750"/>
            </a:avLst>
          </a:prstGeom>
          <a:gradFill>
            <a:gsLst>
              <a:gs pos="0">
                <a:schemeClr val="accent6"/>
              </a:gs>
              <a:gs pos="100000">
                <a:schemeClr val="accent3">
                  <a:lumMod val="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b="1">
              <a:solidFill>
                <a:schemeClr val="tx1"/>
              </a:solidFill>
            </a:endParaRPr>
          </a:p>
        </p:txBody>
      </p:sp>
      <p:sp>
        <p:nvSpPr>
          <p:cNvPr id="13" name="Alternate Process 64"/>
          <p:cNvSpPr/>
          <p:nvPr/>
        </p:nvSpPr>
        <p:spPr>
          <a:xfrm>
            <a:off x="2408155" y="4364119"/>
            <a:ext cx="1015752" cy="560917"/>
          </a:xfrm>
          <a:prstGeom prst="flowChartAlternateProcess">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0" bIns="72000" rtlCol="0" anchor="ctr" anchorCtr="0"/>
          <a:lstStyle/>
          <a:p>
            <a:pPr algn="ctr"/>
            <a:r>
              <a:rPr lang="nl-NL" b="1" dirty="0" smtClean="0"/>
              <a:t>versie 1</a:t>
            </a:r>
            <a:endParaRPr lang="nl-NL" b="1" dirty="0"/>
          </a:p>
        </p:txBody>
      </p:sp>
      <p:sp>
        <p:nvSpPr>
          <p:cNvPr id="14" name="Alternate Process 65"/>
          <p:cNvSpPr/>
          <p:nvPr/>
        </p:nvSpPr>
        <p:spPr>
          <a:xfrm>
            <a:off x="4233915" y="4362958"/>
            <a:ext cx="1015752" cy="560917"/>
          </a:xfrm>
          <a:prstGeom prst="flowChartAlternateProcess">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0" bIns="72000" rtlCol="0" anchor="ctr" anchorCtr="0"/>
          <a:lstStyle/>
          <a:p>
            <a:pPr algn="ctr"/>
            <a:r>
              <a:rPr lang="nl-NL" b="1" dirty="0" smtClean="0"/>
              <a:t>versie 2</a:t>
            </a:r>
            <a:endParaRPr lang="nl-NL" b="1" dirty="0"/>
          </a:p>
        </p:txBody>
      </p:sp>
      <p:sp>
        <p:nvSpPr>
          <p:cNvPr id="15" name="Bent Arrow 70"/>
          <p:cNvSpPr/>
          <p:nvPr/>
        </p:nvSpPr>
        <p:spPr>
          <a:xfrm flipV="1">
            <a:off x="5352379" y="3510987"/>
            <a:ext cx="674732" cy="1253512"/>
          </a:xfrm>
          <a:prstGeom prst="bentArrow">
            <a:avLst>
              <a:gd name="adj1" fmla="val 40818"/>
              <a:gd name="adj2" fmla="val 44048"/>
              <a:gd name="adj3" fmla="val 42400"/>
              <a:gd name="adj4" fmla="val 43750"/>
            </a:avLst>
          </a:prstGeom>
          <a:gradFill>
            <a:gsLst>
              <a:gs pos="0">
                <a:schemeClr val="accent6"/>
              </a:gs>
              <a:gs pos="100000">
                <a:schemeClr val="accent3">
                  <a:lumMod val="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b="1">
              <a:solidFill>
                <a:schemeClr val="tx1"/>
              </a:solidFill>
            </a:endParaRPr>
          </a:p>
        </p:txBody>
      </p:sp>
      <p:sp>
        <p:nvSpPr>
          <p:cNvPr id="16" name="Alternate Process 74"/>
          <p:cNvSpPr/>
          <p:nvPr/>
        </p:nvSpPr>
        <p:spPr>
          <a:xfrm>
            <a:off x="6027111" y="4365104"/>
            <a:ext cx="1015752" cy="560917"/>
          </a:xfrm>
          <a:prstGeom prst="flowChartAlternateProcess">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0" bIns="72000" rtlCol="0" anchor="ctr" anchorCtr="0"/>
          <a:lstStyle/>
          <a:p>
            <a:pPr algn="ctr"/>
            <a:r>
              <a:rPr lang="nl-NL" b="1" dirty="0" smtClean="0"/>
              <a:t>versie 3</a:t>
            </a:r>
            <a:endParaRPr lang="nl-NL" b="1" dirty="0"/>
          </a:p>
        </p:txBody>
      </p:sp>
      <p:sp>
        <p:nvSpPr>
          <p:cNvPr id="17" name="Bent Arrow 76"/>
          <p:cNvSpPr/>
          <p:nvPr/>
        </p:nvSpPr>
        <p:spPr>
          <a:xfrm flipV="1">
            <a:off x="7160851" y="3501866"/>
            <a:ext cx="674732" cy="1253512"/>
          </a:xfrm>
          <a:prstGeom prst="bentArrow">
            <a:avLst>
              <a:gd name="adj1" fmla="val 40818"/>
              <a:gd name="adj2" fmla="val 44048"/>
              <a:gd name="adj3" fmla="val 42400"/>
              <a:gd name="adj4" fmla="val 43750"/>
            </a:avLst>
          </a:prstGeom>
          <a:gradFill>
            <a:gsLst>
              <a:gs pos="0">
                <a:schemeClr val="accent6"/>
              </a:gs>
              <a:gs pos="100000">
                <a:schemeClr val="accent3">
                  <a:lumMod val="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b="1">
              <a:solidFill>
                <a:schemeClr val="tx1"/>
              </a:solidFill>
            </a:endParaRPr>
          </a:p>
        </p:txBody>
      </p:sp>
      <p:sp>
        <p:nvSpPr>
          <p:cNvPr id="18" name="Alternate Process 77"/>
          <p:cNvSpPr/>
          <p:nvPr/>
        </p:nvSpPr>
        <p:spPr>
          <a:xfrm>
            <a:off x="7835583" y="4355983"/>
            <a:ext cx="1015752" cy="560917"/>
          </a:xfrm>
          <a:prstGeom prst="flowChartAlternateProcess">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0" bIns="72000" rtlCol="0" anchor="ctr" anchorCtr="0"/>
          <a:lstStyle/>
          <a:p>
            <a:pPr algn="ctr"/>
            <a:r>
              <a:rPr lang="nl-NL" b="1" dirty="0" smtClean="0"/>
              <a:t>versie 4</a:t>
            </a:r>
            <a:endParaRPr lang="nl-NL" b="1" dirty="0"/>
          </a:p>
        </p:txBody>
      </p:sp>
      <p:sp>
        <p:nvSpPr>
          <p:cNvPr id="19" name="Rectangle 22"/>
          <p:cNvSpPr/>
          <p:nvPr/>
        </p:nvSpPr>
        <p:spPr>
          <a:xfrm>
            <a:off x="333150" y="1184951"/>
            <a:ext cx="7099250" cy="57509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tIns="0" rtlCol="0" anchor="ctr"/>
          <a:lstStyle/>
          <a:p>
            <a:pPr algn="ctr"/>
            <a:r>
              <a:rPr lang="en-US" b="1" dirty="0" smtClean="0">
                <a:solidFill>
                  <a:schemeClr val="bg1"/>
                </a:solidFill>
              </a:rPr>
              <a:t>product backlog</a:t>
            </a:r>
            <a:endParaRPr lang="en-US" b="1" dirty="0">
              <a:solidFill>
                <a:schemeClr val="bg1"/>
              </a:solidFill>
            </a:endParaRPr>
          </a:p>
        </p:txBody>
      </p:sp>
      <p:sp>
        <p:nvSpPr>
          <p:cNvPr id="20" name="Down Arrow 23"/>
          <p:cNvSpPr/>
          <p:nvPr/>
        </p:nvSpPr>
        <p:spPr>
          <a:xfrm>
            <a:off x="208076" y="1744866"/>
            <a:ext cx="498626" cy="735016"/>
          </a:xfrm>
          <a:prstGeom prst="downArrow">
            <a:avLst/>
          </a:prstGeom>
          <a:gradFill flip="none" rotWithShape="1">
            <a:gsLst>
              <a:gs pos="0">
                <a:schemeClr val="accent6"/>
              </a:gs>
              <a:gs pos="100000">
                <a:schemeClr val="accent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1" name="Down Arrow 24"/>
          <p:cNvSpPr/>
          <p:nvPr/>
        </p:nvSpPr>
        <p:spPr>
          <a:xfrm>
            <a:off x="2014115" y="1764110"/>
            <a:ext cx="498626" cy="735016"/>
          </a:xfrm>
          <a:prstGeom prst="downArrow">
            <a:avLst/>
          </a:prstGeom>
          <a:gradFill flip="none" rotWithShape="1">
            <a:gsLst>
              <a:gs pos="0">
                <a:schemeClr val="accent6"/>
              </a:gs>
              <a:gs pos="100000">
                <a:schemeClr val="accent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2" name="Down Arrow 25"/>
          <p:cNvSpPr/>
          <p:nvPr/>
        </p:nvSpPr>
        <p:spPr>
          <a:xfrm>
            <a:off x="3735290" y="1750422"/>
            <a:ext cx="498626" cy="735016"/>
          </a:xfrm>
          <a:prstGeom prst="downArrow">
            <a:avLst/>
          </a:prstGeom>
          <a:gradFill flip="none" rotWithShape="1">
            <a:gsLst>
              <a:gs pos="0">
                <a:schemeClr val="accent6"/>
              </a:gs>
              <a:gs pos="100000">
                <a:schemeClr val="accent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3" name="Down Arrow 26"/>
          <p:cNvSpPr/>
          <p:nvPr/>
        </p:nvSpPr>
        <p:spPr>
          <a:xfrm>
            <a:off x="5600780" y="1755978"/>
            <a:ext cx="498626" cy="735016"/>
          </a:xfrm>
          <a:prstGeom prst="downArrow">
            <a:avLst/>
          </a:prstGeom>
          <a:gradFill flip="none" rotWithShape="1">
            <a:gsLst>
              <a:gs pos="0">
                <a:schemeClr val="accent6"/>
              </a:gs>
              <a:gs pos="100000">
                <a:schemeClr val="accent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12746305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full-stackagile.com/wp-content/uploads/2016/02/sprintplanning_0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4676" y="0"/>
            <a:ext cx="3469854" cy="1844824"/>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323528" y="274018"/>
            <a:ext cx="7127190" cy="504701"/>
          </a:xfrm>
        </p:spPr>
        <p:txBody>
          <a:bodyPr/>
          <a:lstStyle/>
          <a:p>
            <a:r>
              <a:rPr lang="nl-NL" dirty="0" smtClean="0"/>
              <a:t>1. </a:t>
            </a:r>
            <a:r>
              <a:rPr lang="nl-NL" b="0" dirty="0" smtClean="0"/>
              <a:t>Sprint</a:t>
            </a:r>
            <a:r>
              <a:rPr lang="nl-NL" dirty="0" smtClean="0"/>
              <a:t> Planning </a:t>
            </a:r>
            <a:r>
              <a:rPr lang="nl-NL" b="0" dirty="0"/>
              <a:t> </a:t>
            </a:r>
            <a:r>
              <a:rPr lang="nl-NL" b="0" dirty="0" smtClean="0"/>
              <a:t>[1]</a:t>
            </a:r>
            <a:endParaRPr lang="nl-NL" dirty="0"/>
          </a:p>
        </p:txBody>
      </p:sp>
      <p:sp>
        <p:nvSpPr>
          <p:cNvPr id="3" name="Tijdelijke aanduiding voor inhoud 2"/>
          <p:cNvSpPr>
            <a:spLocks noGrp="1"/>
          </p:cNvSpPr>
          <p:nvPr>
            <p:ph idx="1"/>
          </p:nvPr>
        </p:nvSpPr>
        <p:spPr>
          <a:xfrm>
            <a:off x="323528" y="1052736"/>
            <a:ext cx="8748464" cy="3744215"/>
          </a:xfrm>
        </p:spPr>
        <p:txBody>
          <a:bodyPr/>
          <a:lstStyle/>
          <a:p>
            <a:pPr marL="0" indent="0">
              <a:buNone/>
            </a:pPr>
            <a:r>
              <a:rPr lang="nl-NL" b="0" dirty="0" smtClean="0"/>
              <a:t>I-Project:</a:t>
            </a:r>
            <a:r>
              <a:rPr lang="nl-NL" dirty="0" smtClean="0"/>
              <a:t> Max 40 min</a:t>
            </a:r>
          </a:p>
          <a:p>
            <a:r>
              <a:rPr lang="nl-NL" sz="3200" dirty="0" smtClean="0">
                <a:solidFill>
                  <a:schemeClr val="accent2"/>
                </a:solidFill>
              </a:rPr>
              <a:t>Wat </a:t>
            </a:r>
            <a:r>
              <a:rPr lang="nl-NL" sz="2400" dirty="0">
                <a:solidFill>
                  <a:schemeClr val="accent2"/>
                </a:solidFill>
              </a:rPr>
              <a:t>kan worden geleverd in het </a:t>
            </a:r>
            <a:r>
              <a:rPr lang="nl-NL" sz="2400" dirty="0" smtClean="0">
                <a:solidFill>
                  <a:schemeClr val="accent2"/>
                </a:solidFill>
              </a:rPr>
              <a:t>Increment </a:t>
            </a:r>
            <a:r>
              <a:rPr lang="nl-NL" sz="2400" dirty="0">
                <a:solidFill>
                  <a:schemeClr val="accent2"/>
                </a:solidFill>
              </a:rPr>
              <a:t>van de komende Sprint? </a:t>
            </a:r>
            <a:endParaRPr lang="nl-NL" sz="2400" dirty="0" smtClean="0">
              <a:solidFill>
                <a:schemeClr val="accent2"/>
              </a:solidFill>
            </a:endParaRPr>
          </a:p>
          <a:p>
            <a:pPr lvl="1"/>
            <a:r>
              <a:rPr lang="nl-NL" sz="2000" dirty="0"/>
              <a:t>De Product </a:t>
            </a:r>
            <a:r>
              <a:rPr lang="nl-NL" sz="2000" dirty="0" err="1"/>
              <a:t>Owner</a:t>
            </a:r>
            <a:r>
              <a:rPr lang="nl-NL" sz="2000" dirty="0"/>
              <a:t> </a:t>
            </a:r>
            <a:r>
              <a:rPr lang="nl-NL" sz="2000" dirty="0" smtClean="0"/>
              <a:t>heeft </a:t>
            </a:r>
            <a:r>
              <a:rPr lang="nl-NL" sz="2000" b="1" dirty="0" smtClean="0"/>
              <a:t>geprioriteerde</a:t>
            </a:r>
            <a:r>
              <a:rPr lang="nl-NL" sz="2000" dirty="0" smtClean="0"/>
              <a:t> </a:t>
            </a:r>
            <a:r>
              <a:rPr lang="nl-NL" sz="2000" dirty="0" err="1" smtClean="0"/>
              <a:t>backlog</a:t>
            </a:r>
            <a:endParaRPr lang="nl-NL" sz="2000" dirty="0" smtClean="0"/>
          </a:p>
          <a:p>
            <a:pPr lvl="1"/>
            <a:r>
              <a:rPr lang="nl-NL" sz="2000" dirty="0" smtClean="0"/>
              <a:t>Het </a:t>
            </a:r>
            <a:r>
              <a:rPr lang="nl-NL" sz="2000" dirty="0"/>
              <a:t>hele Scrum Team werkt samen om het werk </a:t>
            </a:r>
            <a:r>
              <a:rPr lang="nl-NL" sz="2000" dirty="0" smtClean="0"/>
              <a:t>te begrijpen</a:t>
            </a:r>
          </a:p>
          <a:p>
            <a:pPr lvl="1"/>
            <a:r>
              <a:rPr lang="nl-NL" sz="2000" dirty="0" smtClean="0"/>
              <a:t>Item worden bediscussieerd, collectief </a:t>
            </a:r>
            <a:r>
              <a:rPr lang="nl-NL" sz="2000" b="1" dirty="0" smtClean="0"/>
              <a:t>ingeschat</a:t>
            </a:r>
            <a:r>
              <a:rPr lang="nl-NL" sz="2000" dirty="0" smtClean="0"/>
              <a:t> en aan sprint toegekend. Daarna wordt een </a:t>
            </a:r>
            <a:r>
              <a:rPr lang="nl-NL" sz="2000" b="1" dirty="0" smtClean="0"/>
              <a:t>Sprint</a:t>
            </a:r>
            <a:r>
              <a:rPr lang="nl-NL" sz="2000" b="0" dirty="0" smtClean="0"/>
              <a:t> </a:t>
            </a:r>
            <a:r>
              <a:rPr lang="nl-NL" sz="2000" b="1" dirty="0" smtClean="0"/>
              <a:t>doel</a:t>
            </a:r>
            <a:r>
              <a:rPr lang="nl-NL" sz="2000" b="0" dirty="0" smtClean="0"/>
              <a:t> geformuleerd</a:t>
            </a:r>
          </a:p>
          <a:p>
            <a:pPr lvl="1"/>
            <a:endParaRPr lang="nl-NL" sz="1050" b="0" dirty="0" smtClean="0"/>
          </a:p>
          <a:p>
            <a:r>
              <a:rPr lang="nl-NL" sz="3200" dirty="0" smtClean="0">
                <a:solidFill>
                  <a:schemeClr val="accent2"/>
                </a:solidFill>
              </a:rPr>
              <a:t>Hoe </a:t>
            </a:r>
            <a:r>
              <a:rPr lang="nl-NL" sz="2400" dirty="0">
                <a:solidFill>
                  <a:schemeClr val="accent2"/>
                </a:solidFill>
              </a:rPr>
              <a:t>wordt het benodigde werk om dit Increment te leveren behaald? </a:t>
            </a:r>
            <a:endParaRPr lang="nl-NL" sz="2400" dirty="0" smtClean="0">
              <a:solidFill>
                <a:schemeClr val="accent2"/>
              </a:solidFill>
            </a:endParaRPr>
          </a:p>
          <a:p>
            <a:pPr lvl="1"/>
            <a:r>
              <a:rPr lang="nl-NL" sz="2000" dirty="0"/>
              <a:t>Aan het einde van deze meeting heeft het team het werk voor de eerste dagen van de Sprint opgedeeld in </a:t>
            </a:r>
            <a:r>
              <a:rPr lang="nl-NL" sz="2000" dirty="0" smtClean="0"/>
              <a:t>eenheden van </a:t>
            </a:r>
            <a:r>
              <a:rPr lang="nl-NL" sz="2000" b="1" dirty="0" smtClean="0"/>
              <a:t>&lt; 4-6 uur</a:t>
            </a:r>
          </a:p>
          <a:p>
            <a:pPr lvl="1"/>
            <a:r>
              <a:rPr lang="nl-NL" sz="2000" dirty="0" smtClean="0"/>
              <a:t>Het </a:t>
            </a:r>
            <a:r>
              <a:rPr lang="nl-NL" sz="2000" dirty="0"/>
              <a:t>Ontwikkelteam organiseert zichzelf om het werk in de Sprint </a:t>
            </a:r>
            <a:r>
              <a:rPr lang="nl-NL" sz="2000" dirty="0" err="1"/>
              <a:t>Backlog</a:t>
            </a:r>
            <a:r>
              <a:rPr lang="nl-NL" sz="2000" dirty="0"/>
              <a:t> gedaan te </a:t>
            </a:r>
            <a:r>
              <a:rPr lang="nl-NL" sz="2000" dirty="0" smtClean="0"/>
              <a:t>krijgen </a:t>
            </a:r>
            <a:r>
              <a:rPr lang="nl-NL" sz="2000" b="1" dirty="0" smtClean="0"/>
              <a:t>en kan dit uitleggen aan de SM en PO</a:t>
            </a:r>
            <a:endParaRPr lang="nl-NL" sz="2000" b="1" dirty="0">
              <a:solidFill>
                <a:schemeClr val="accent2"/>
              </a:solidFill>
            </a:endParaRPr>
          </a:p>
        </p:txBody>
      </p:sp>
    </p:spTree>
    <p:extLst>
      <p:ext uri="{BB962C8B-B14F-4D97-AF65-F5344CB8AC3E}">
        <p14:creationId xmlns:p14="http://schemas.microsoft.com/office/powerpoint/2010/main" val="1470408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full-stackagile.com/wp-content/uploads/2016/02/dailystandup_05.png"/>
          <p:cNvPicPr>
            <a:picLocks noChangeAspect="1" noChangeArrowheads="1"/>
          </p:cNvPicPr>
          <p:nvPr/>
        </p:nvPicPr>
        <p:blipFill rotWithShape="1">
          <a:blip r:embed="rId3">
            <a:extLst>
              <a:ext uri="{28A0092B-C50C-407E-A947-70E740481C1C}">
                <a14:useLocalDpi xmlns:a14="http://schemas.microsoft.com/office/drawing/2010/main" val="0"/>
              </a:ext>
            </a:extLst>
          </a:blip>
          <a:srcRect t="21406"/>
          <a:stretch/>
        </p:blipFill>
        <p:spPr bwMode="auto">
          <a:xfrm>
            <a:off x="5341183" y="116632"/>
            <a:ext cx="3730810" cy="2304256"/>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326604" y="218624"/>
            <a:ext cx="7127190" cy="504701"/>
          </a:xfrm>
        </p:spPr>
        <p:txBody>
          <a:bodyPr/>
          <a:lstStyle/>
          <a:p>
            <a:r>
              <a:rPr lang="nl-NL" dirty="0"/>
              <a:t>2</a:t>
            </a:r>
            <a:r>
              <a:rPr lang="nl-NL" dirty="0" smtClean="0"/>
              <a:t>. Daily stand-up</a:t>
            </a:r>
            <a:endParaRPr lang="nl-NL" dirty="0"/>
          </a:p>
        </p:txBody>
      </p:sp>
      <p:sp>
        <p:nvSpPr>
          <p:cNvPr id="3" name="Tijdelijke aanduiding voor inhoud 2"/>
          <p:cNvSpPr>
            <a:spLocks noGrp="1"/>
          </p:cNvSpPr>
          <p:nvPr>
            <p:ph idx="1"/>
          </p:nvPr>
        </p:nvSpPr>
        <p:spPr>
          <a:xfrm>
            <a:off x="323528" y="1052736"/>
            <a:ext cx="8748464" cy="3744215"/>
          </a:xfrm>
          <a:prstGeom prst="rect">
            <a:avLst/>
          </a:prstGeom>
        </p:spPr>
        <p:txBody>
          <a:bodyPr/>
          <a:lstStyle/>
          <a:p>
            <a:pPr marL="0" indent="0">
              <a:buNone/>
            </a:pPr>
            <a:r>
              <a:rPr lang="nl-NL" dirty="0" smtClean="0"/>
              <a:t>Max 15 minuten</a:t>
            </a:r>
            <a:r>
              <a:rPr lang="nl-NL" sz="2400" b="0" dirty="0" smtClean="0"/>
              <a:t>, liefst ‘s </a:t>
            </a:r>
            <a:r>
              <a:rPr lang="nl-NL" sz="2400" b="0" dirty="0" err="1" smtClean="0"/>
              <a:t>ochtends</a:t>
            </a:r>
            <a:endParaRPr lang="nl-NL" sz="2400" b="0" dirty="0" smtClean="0"/>
          </a:p>
          <a:p>
            <a:pPr marL="0" indent="0">
              <a:buNone/>
            </a:pPr>
            <a:r>
              <a:rPr lang="nl-NL" sz="2000" b="0" dirty="0" smtClean="0"/>
              <a:t>Elke dag, zelfde tijd en plaats</a:t>
            </a:r>
          </a:p>
          <a:p>
            <a:pPr marL="0" indent="0">
              <a:buNone/>
            </a:pPr>
            <a:endParaRPr lang="nl-NL" b="0" dirty="0" smtClean="0"/>
          </a:p>
          <a:p>
            <a:r>
              <a:rPr lang="nl-NL" sz="2400" dirty="0" smtClean="0">
                <a:solidFill>
                  <a:schemeClr val="accent2"/>
                </a:solidFill>
              </a:rPr>
              <a:t>Actieve werkvorm</a:t>
            </a:r>
            <a:r>
              <a:rPr lang="nl-NL" sz="2400" b="0" dirty="0"/>
              <a:t>, geen vergaderruimte </a:t>
            </a:r>
            <a:r>
              <a:rPr lang="nl-NL" sz="2400" b="0" dirty="0" smtClean="0"/>
              <a:t>boeken</a:t>
            </a:r>
          </a:p>
          <a:p>
            <a:r>
              <a:rPr lang="nl-NL" sz="2400" b="0" dirty="0" smtClean="0">
                <a:solidFill>
                  <a:schemeClr val="accent2"/>
                </a:solidFill>
              </a:rPr>
              <a:t>Team synchroniseren en werk plannen voor komende 24 uur</a:t>
            </a:r>
            <a:endParaRPr lang="nl-NL" sz="2400" b="0" dirty="0">
              <a:solidFill>
                <a:schemeClr val="accent2"/>
              </a:solidFill>
            </a:endParaRPr>
          </a:p>
          <a:p>
            <a:r>
              <a:rPr lang="nl-NL" sz="2400" dirty="0" smtClean="0">
                <a:solidFill>
                  <a:schemeClr val="accent2"/>
                </a:solidFill>
              </a:rPr>
              <a:t>Informeel, leuk maar Informatief</a:t>
            </a:r>
          </a:p>
          <a:p>
            <a:pPr marL="355600" lvl="1" indent="0">
              <a:buNone/>
            </a:pPr>
            <a:r>
              <a:rPr lang="nl-NL" dirty="0">
                <a:ea typeface="+mn-ea"/>
              </a:rPr>
              <a:t>Iedereen beantwoord de volgende vragen:</a:t>
            </a:r>
          </a:p>
          <a:p>
            <a:pPr marL="812800" lvl="1" indent="-457200">
              <a:buFont typeface="+mj-lt"/>
              <a:buAutoNum type="arabicPeriod"/>
            </a:pPr>
            <a:r>
              <a:rPr lang="en-US" b="1" dirty="0" smtClean="0"/>
              <a:t>Wat </a:t>
            </a:r>
            <a:r>
              <a:rPr lang="en-US" b="1" dirty="0" err="1" smtClean="0"/>
              <a:t>heb</a:t>
            </a:r>
            <a:r>
              <a:rPr lang="en-US" b="1" dirty="0" smtClean="0"/>
              <a:t> </a:t>
            </a:r>
            <a:r>
              <a:rPr lang="en-US" b="1" dirty="0" err="1" smtClean="0"/>
              <a:t>ik</a:t>
            </a:r>
            <a:r>
              <a:rPr lang="en-US" b="1" dirty="0" smtClean="0"/>
              <a:t> </a:t>
            </a:r>
            <a:r>
              <a:rPr lang="en-US" b="1" dirty="0" err="1" smtClean="0"/>
              <a:t>gisteren</a:t>
            </a:r>
            <a:r>
              <a:rPr lang="en-US" b="1" dirty="0" smtClean="0"/>
              <a:t> </a:t>
            </a:r>
            <a:r>
              <a:rPr lang="en-US" b="1" dirty="0" err="1" smtClean="0"/>
              <a:t>afgemaakt</a:t>
            </a:r>
            <a:r>
              <a:rPr lang="en-US" b="1" dirty="0" smtClean="0"/>
              <a:t>?</a:t>
            </a:r>
            <a:endParaRPr lang="en-US" b="1" dirty="0"/>
          </a:p>
          <a:p>
            <a:pPr marL="812800" lvl="1" indent="-457200">
              <a:buFont typeface="+mj-lt"/>
              <a:buAutoNum type="arabicPeriod"/>
            </a:pPr>
            <a:r>
              <a:rPr lang="en-US" b="1" dirty="0" err="1" smtClean="0"/>
              <a:t>Waar</a:t>
            </a:r>
            <a:r>
              <a:rPr lang="en-US" b="1" dirty="0" smtClean="0"/>
              <a:t> </a:t>
            </a:r>
            <a:r>
              <a:rPr lang="en-US" b="1" dirty="0" err="1" smtClean="0"/>
              <a:t>ga</a:t>
            </a:r>
            <a:r>
              <a:rPr lang="en-US" b="1" dirty="0" smtClean="0"/>
              <a:t> </a:t>
            </a:r>
            <a:r>
              <a:rPr lang="en-US" b="1" dirty="0" err="1" smtClean="0"/>
              <a:t>ik</a:t>
            </a:r>
            <a:r>
              <a:rPr lang="en-US" b="1" dirty="0" smtClean="0"/>
              <a:t> </a:t>
            </a:r>
            <a:r>
              <a:rPr lang="en-US" b="1" dirty="0" err="1" smtClean="0"/>
              <a:t>vandaag</a:t>
            </a:r>
            <a:r>
              <a:rPr lang="en-US" b="1" dirty="0" smtClean="0"/>
              <a:t> </a:t>
            </a:r>
            <a:r>
              <a:rPr lang="en-US" b="1" dirty="0" err="1" smtClean="0"/>
              <a:t>aan</a:t>
            </a:r>
            <a:r>
              <a:rPr lang="en-US" b="1" dirty="0" smtClean="0"/>
              <a:t> </a:t>
            </a:r>
            <a:r>
              <a:rPr lang="en-US" b="1" dirty="0" err="1" smtClean="0"/>
              <a:t>werken</a:t>
            </a:r>
            <a:r>
              <a:rPr lang="en-US" b="1" dirty="0" smtClean="0"/>
              <a:t>?</a:t>
            </a:r>
            <a:endParaRPr lang="en-US" b="1" dirty="0"/>
          </a:p>
          <a:p>
            <a:pPr marL="812800" lvl="1" indent="-457200">
              <a:buFont typeface="+mj-lt"/>
              <a:buAutoNum type="arabicPeriod"/>
            </a:pPr>
            <a:r>
              <a:rPr lang="en-US" b="1" dirty="0" smtClean="0"/>
              <a:t>Is </a:t>
            </a:r>
            <a:r>
              <a:rPr lang="en-US" b="1" dirty="0" err="1" smtClean="0"/>
              <a:t>er</a:t>
            </a:r>
            <a:r>
              <a:rPr lang="en-US" b="1" dirty="0" smtClean="0"/>
              <a:t> </a:t>
            </a:r>
            <a:r>
              <a:rPr lang="en-US" b="1" dirty="0" err="1" smtClean="0"/>
              <a:t>iets</a:t>
            </a:r>
            <a:r>
              <a:rPr lang="en-US" b="1" dirty="0" smtClean="0"/>
              <a:t> wat </a:t>
            </a:r>
            <a:r>
              <a:rPr lang="en-US" b="1" dirty="0" err="1" smtClean="0"/>
              <a:t>mijn</a:t>
            </a:r>
            <a:r>
              <a:rPr lang="en-US" b="1" dirty="0" smtClean="0"/>
              <a:t> </a:t>
            </a:r>
            <a:r>
              <a:rPr lang="en-US" b="1" dirty="0" err="1" smtClean="0"/>
              <a:t>voortgang</a:t>
            </a:r>
            <a:r>
              <a:rPr lang="en-US" b="1" dirty="0" smtClean="0"/>
              <a:t> </a:t>
            </a:r>
            <a:r>
              <a:rPr lang="en-US" b="1" dirty="0" err="1" smtClean="0"/>
              <a:t>blokkeert</a:t>
            </a:r>
            <a:r>
              <a:rPr lang="en-US" b="1" dirty="0" smtClean="0"/>
              <a:t>?</a:t>
            </a:r>
          </a:p>
          <a:p>
            <a:pPr lvl="1"/>
            <a:endParaRPr lang="en-US" b="1" dirty="0"/>
          </a:p>
        </p:txBody>
      </p:sp>
      <p:sp>
        <p:nvSpPr>
          <p:cNvPr id="5" name="Rechthoek 4"/>
          <p:cNvSpPr/>
          <p:nvPr/>
        </p:nvSpPr>
        <p:spPr>
          <a:xfrm>
            <a:off x="125252" y="6165304"/>
            <a:ext cx="9145016" cy="384721"/>
          </a:xfrm>
          <a:prstGeom prst="rect">
            <a:avLst/>
          </a:prstGeom>
        </p:spPr>
        <p:txBody>
          <a:bodyPr wrap="square">
            <a:spAutoFit/>
          </a:bodyPr>
          <a:lstStyle/>
          <a:p>
            <a:r>
              <a:rPr lang="en-US" sz="1900" dirty="0" smtClean="0">
                <a:solidFill>
                  <a:srgbClr val="333333"/>
                </a:solidFill>
                <a:latin typeface="Helvetica Neue"/>
              </a:rPr>
              <a:t>“</a:t>
            </a:r>
            <a:r>
              <a:rPr lang="en-US" sz="1900" dirty="0" err="1" smtClean="0">
                <a:solidFill>
                  <a:srgbClr val="333333"/>
                </a:solidFill>
                <a:latin typeface="Helvetica Neue"/>
              </a:rPr>
              <a:t>Niemand</a:t>
            </a:r>
            <a:r>
              <a:rPr lang="en-US" sz="1900" dirty="0" smtClean="0">
                <a:solidFill>
                  <a:srgbClr val="333333"/>
                </a:solidFill>
                <a:latin typeface="Helvetica Neue"/>
              </a:rPr>
              <a:t> </a:t>
            </a:r>
            <a:r>
              <a:rPr lang="en-US" sz="1900" dirty="0" err="1" smtClean="0">
                <a:solidFill>
                  <a:srgbClr val="333333"/>
                </a:solidFill>
                <a:latin typeface="Helvetica Neue"/>
              </a:rPr>
              <a:t>wil</a:t>
            </a:r>
            <a:r>
              <a:rPr lang="en-US" sz="1900" dirty="0" smtClean="0">
                <a:solidFill>
                  <a:srgbClr val="333333"/>
                </a:solidFill>
                <a:latin typeface="Helvetica Neue"/>
              </a:rPr>
              <a:t> het </a:t>
            </a:r>
            <a:r>
              <a:rPr lang="en-US" sz="1900" dirty="0" err="1" smtClean="0">
                <a:solidFill>
                  <a:srgbClr val="333333"/>
                </a:solidFill>
                <a:latin typeface="Helvetica Neue"/>
              </a:rPr>
              <a:t>teamlid</a:t>
            </a:r>
            <a:r>
              <a:rPr lang="en-US" sz="1900" dirty="0" smtClean="0">
                <a:solidFill>
                  <a:srgbClr val="333333"/>
                </a:solidFill>
                <a:latin typeface="Helvetica Neue"/>
              </a:rPr>
              <a:t> </a:t>
            </a:r>
            <a:r>
              <a:rPr lang="en-US" sz="1900" dirty="0" err="1" smtClean="0">
                <a:solidFill>
                  <a:srgbClr val="333333"/>
                </a:solidFill>
                <a:latin typeface="Helvetica Neue"/>
              </a:rPr>
              <a:t>zijn</a:t>
            </a:r>
            <a:r>
              <a:rPr lang="en-US" sz="1900" dirty="0" smtClean="0">
                <a:solidFill>
                  <a:srgbClr val="333333"/>
                </a:solidFill>
                <a:latin typeface="Helvetica Neue"/>
              </a:rPr>
              <a:t> die steeds </a:t>
            </a:r>
            <a:r>
              <a:rPr lang="en-US" sz="1900" dirty="0" err="1" smtClean="0">
                <a:solidFill>
                  <a:srgbClr val="333333"/>
                </a:solidFill>
                <a:latin typeface="Helvetica Neue"/>
              </a:rPr>
              <a:t>hetzelfde</a:t>
            </a:r>
            <a:r>
              <a:rPr lang="en-US" sz="1900" dirty="0" smtClean="0">
                <a:solidFill>
                  <a:srgbClr val="333333"/>
                </a:solidFill>
                <a:latin typeface="Helvetica Neue"/>
              </a:rPr>
              <a:t> </a:t>
            </a:r>
            <a:r>
              <a:rPr lang="en-US" sz="1900" dirty="0" err="1" smtClean="0">
                <a:solidFill>
                  <a:srgbClr val="333333"/>
                </a:solidFill>
                <a:latin typeface="Helvetica Neue"/>
              </a:rPr>
              <a:t>doet</a:t>
            </a:r>
            <a:r>
              <a:rPr lang="en-US" sz="1900" dirty="0" smtClean="0">
                <a:solidFill>
                  <a:srgbClr val="333333"/>
                </a:solidFill>
                <a:latin typeface="Helvetica Neue"/>
              </a:rPr>
              <a:t> </a:t>
            </a:r>
            <a:r>
              <a:rPr lang="en-US" sz="1900" dirty="0" err="1" smtClean="0">
                <a:solidFill>
                  <a:srgbClr val="333333"/>
                </a:solidFill>
                <a:latin typeface="Helvetica Neue"/>
              </a:rPr>
              <a:t>en</a:t>
            </a:r>
            <a:r>
              <a:rPr lang="en-US" sz="1900" dirty="0" smtClean="0">
                <a:solidFill>
                  <a:srgbClr val="333333"/>
                </a:solidFill>
                <a:latin typeface="Helvetica Neue"/>
              </a:rPr>
              <a:t> </a:t>
            </a:r>
            <a:r>
              <a:rPr lang="en-US" sz="1900" dirty="0" err="1" smtClean="0">
                <a:solidFill>
                  <a:srgbClr val="333333"/>
                </a:solidFill>
                <a:latin typeface="Helvetica Neue"/>
              </a:rPr>
              <a:t>geen</a:t>
            </a:r>
            <a:r>
              <a:rPr lang="en-US" sz="1900" dirty="0" smtClean="0">
                <a:solidFill>
                  <a:srgbClr val="333333"/>
                </a:solidFill>
                <a:latin typeface="Helvetica Neue"/>
              </a:rPr>
              <a:t> </a:t>
            </a:r>
            <a:r>
              <a:rPr lang="en-US" sz="1900" dirty="0" err="1" smtClean="0">
                <a:solidFill>
                  <a:srgbClr val="333333"/>
                </a:solidFill>
                <a:latin typeface="Helvetica Neue"/>
              </a:rPr>
              <a:t>voortgang</a:t>
            </a:r>
            <a:r>
              <a:rPr lang="en-US" sz="1900" dirty="0" smtClean="0">
                <a:solidFill>
                  <a:srgbClr val="333333"/>
                </a:solidFill>
                <a:latin typeface="Helvetica Neue"/>
              </a:rPr>
              <a:t> </a:t>
            </a:r>
            <a:r>
              <a:rPr lang="en-US" sz="1900" dirty="0" err="1" smtClean="0">
                <a:solidFill>
                  <a:srgbClr val="333333"/>
                </a:solidFill>
                <a:latin typeface="Helvetica Neue"/>
              </a:rPr>
              <a:t>boekt</a:t>
            </a:r>
            <a:r>
              <a:rPr lang="en-US" sz="1900" dirty="0" smtClean="0">
                <a:solidFill>
                  <a:srgbClr val="333333"/>
                </a:solidFill>
                <a:latin typeface="Helvetica Neue"/>
              </a:rPr>
              <a:t>”</a:t>
            </a:r>
            <a:endParaRPr lang="nl-NL" sz="1900" dirty="0"/>
          </a:p>
        </p:txBody>
      </p:sp>
    </p:spTree>
    <p:extLst>
      <p:ext uri="{BB962C8B-B14F-4D97-AF65-F5344CB8AC3E}">
        <p14:creationId xmlns:p14="http://schemas.microsoft.com/office/powerpoint/2010/main" val="3838397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326604" y="218624"/>
            <a:ext cx="7127190" cy="504701"/>
          </a:xfrm>
        </p:spPr>
        <p:txBody>
          <a:bodyPr/>
          <a:lstStyle/>
          <a:p>
            <a:r>
              <a:rPr lang="nl-NL" dirty="0"/>
              <a:t>3</a:t>
            </a:r>
            <a:r>
              <a:rPr lang="nl-NL" dirty="0" smtClean="0"/>
              <a:t>. </a:t>
            </a:r>
            <a:r>
              <a:rPr lang="nl-NL" b="0" dirty="0" smtClean="0"/>
              <a:t>Sprint</a:t>
            </a:r>
            <a:r>
              <a:rPr lang="nl-NL" dirty="0" smtClean="0"/>
              <a:t> Development</a:t>
            </a:r>
            <a:endParaRPr lang="nl-NL" dirty="0"/>
          </a:p>
        </p:txBody>
      </p:sp>
      <p:pic>
        <p:nvPicPr>
          <p:cNvPr id="6" name="Afbeelding 5"/>
          <p:cNvPicPr>
            <a:picLocks noChangeAspect="1"/>
          </p:cNvPicPr>
          <p:nvPr/>
        </p:nvPicPr>
        <p:blipFill>
          <a:blip r:embed="rId3"/>
          <a:stretch>
            <a:fillRect/>
          </a:stretch>
        </p:blipFill>
        <p:spPr>
          <a:xfrm>
            <a:off x="2051720" y="3861048"/>
            <a:ext cx="4572000" cy="3031344"/>
          </a:xfrm>
          <a:prstGeom prst="rect">
            <a:avLst/>
          </a:prstGeom>
        </p:spPr>
      </p:pic>
      <p:sp>
        <p:nvSpPr>
          <p:cNvPr id="3" name="Tijdelijke aanduiding voor inhoud 2"/>
          <p:cNvSpPr>
            <a:spLocks noGrp="1"/>
          </p:cNvSpPr>
          <p:nvPr>
            <p:ph idx="1"/>
          </p:nvPr>
        </p:nvSpPr>
        <p:spPr>
          <a:xfrm>
            <a:off x="322850" y="836712"/>
            <a:ext cx="8748464" cy="3744215"/>
          </a:xfrm>
          <a:prstGeom prst="rect">
            <a:avLst/>
          </a:prstGeom>
        </p:spPr>
        <p:txBody>
          <a:bodyPr/>
          <a:lstStyle/>
          <a:p>
            <a:r>
              <a:rPr lang="nl-NL" sz="2400" dirty="0" smtClean="0"/>
              <a:t>Werk collectief aan producten</a:t>
            </a:r>
          </a:p>
          <a:p>
            <a:pPr lvl="1"/>
            <a:r>
              <a:rPr lang="nl-NL" sz="2000" dirty="0" smtClean="0"/>
              <a:t>Werk op basis van “stukjes functionaliteit” </a:t>
            </a:r>
            <a:r>
              <a:rPr lang="nl-NL" sz="2000" dirty="0" err="1" smtClean="0"/>
              <a:t>ipv</a:t>
            </a:r>
            <a:r>
              <a:rPr lang="nl-NL" sz="2000" dirty="0" smtClean="0"/>
              <a:t> serieel achterelkaar</a:t>
            </a:r>
          </a:p>
          <a:p>
            <a:r>
              <a:rPr lang="nl-NL" sz="2400" dirty="0" smtClean="0"/>
              <a:t>Test gedurende de ontwikkeling </a:t>
            </a:r>
            <a:r>
              <a:rPr lang="nl-NL" sz="2400" b="0" i="1" dirty="0" smtClean="0"/>
              <a:t>“as </a:t>
            </a:r>
            <a:r>
              <a:rPr lang="nl-NL" sz="2400" b="0" i="1" dirty="0" err="1" smtClean="0"/>
              <a:t>you</a:t>
            </a:r>
            <a:r>
              <a:rPr lang="nl-NL" sz="2400" b="0" i="1" dirty="0" smtClean="0"/>
              <a:t> go”</a:t>
            </a:r>
          </a:p>
          <a:p>
            <a:r>
              <a:rPr lang="nl-NL" sz="2400" dirty="0" smtClean="0"/>
              <a:t>Valideer oplossingen </a:t>
            </a:r>
            <a:r>
              <a:rPr lang="nl-NL" sz="2400" b="0" dirty="0" smtClean="0"/>
              <a:t>bij gebruikers</a:t>
            </a:r>
            <a:r>
              <a:rPr lang="nl-NL" sz="2400" b="0" i="1" dirty="0"/>
              <a:t>:</a:t>
            </a:r>
            <a:r>
              <a:rPr lang="nl-NL" sz="2400" b="0" i="1" dirty="0" smtClean="0"/>
              <a:t> vroeg &amp; vaak</a:t>
            </a:r>
          </a:p>
          <a:p>
            <a:r>
              <a:rPr lang="nl-NL" sz="2400" dirty="0" smtClean="0"/>
              <a:t>Werk naar de “</a:t>
            </a:r>
            <a:r>
              <a:rPr lang="nl-NL" sz="2400" dirty="0" err="1" smtClean="0"/>
              <a:t>Done</a:t>
            </a:r>
            <a:r>
              <a:rPr lang="nl-NL" sz="2400" dirty="0" smtClean="0"/>
              <a:t>” criteria</a:t>
            </a:r>
          </a:p>
          <a:p>
            <a:r>
              <a:rPr lang="nl-NL" sz="2400" dirty="0" smtClean="0"/>
              <a:t>Nieuwe </a:t>
            </a:r>
            <a:r>
              <a:rPr lang="nl-NL" sz="2400" dirty="0" err="1" smtClean="0"/>
              <a:t>requirements</a:t>
            </a:r>
            <a:r>
              <a:rPr lang="nl-NL" sz="2400" dirty="0" smtClean="0"/>
              <a:t> naar de </a:t>
            </a:r>
            <a:r>
              <a:rPr lang="nl-NL" sz="2400" dirty="0" err="1" smtClean="0"/>
              <a:t>backlog</a:t>
            </a:r>
            <a:endParaRPr lang="nl-NL" sz="2400" dirty="0" smtClean="0"/>
          </a:p>
          <a:p>
            <a:pPr lvl="1"/>
            <a:r>
              <a:rPr lang="nl-NL" sz="2000" dirty="0" smtClean="0"/>
              <a:t>Uitkammen van de </a:t>
            </a:r>
            <a:r>
              <a:rPr lang="nl-NL" sz="2000" dirty="0" err="1" smtClean="0"/>
              <a:t>backlog</a:t>
            </a:r>
            <a:r>
              <a:rPr lang="nl-NL" sz="2000" dirty="0" smtClean="0"/>
              <a:t> op reguliere basis</a:t>
            </a:r>
          </a:p>
          <a:p>
            <a:endParaRPr lang="nl-NL" sz="2400" dirty="0" smtClean="0"/>
          </a:p>
          <a:p>
            <a:endParaRPr lang="nl-NL" sz="2400" b="0" i="1" dirty="0" smtClean="0"/>
          </a:p>
          <a:p>
            <a:endParaRPr lang="en-US" sz="2400" dirty="0"/>
          </a:p>
          <a:p>
            <a:pPr lvl="1"/>
            <a:endParaRPr lang="en-US" b="1" dirty="0"/>
          </a:p>
        </p:txBody>
      </p:sp>
    </p:spTree>
    <p:extLst>
      <p:ext uri="{BB962C8B-B14F-4D97-AF65-F5344CB8AC3E}">
        <p14:creationId xmlns:p14="http://schemas.microsoft.com/office/powerpoint/2010/main" val="1920426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547664" y="1412776"/>
            <a:ext cx="7236456" cy="4536504"/>
          </a:xfrm>
        </p:spPr>
        <p:txBody>
          <a:bodyPr/>
          <a:lstStyle/>
          <a:p>
            <a:pPr marL="0" indent="0">
              <a:buNone/>
            </a:pPr>
            <a:r>
              <a:rPr lang="nl-NL" dirty="0" smtClean="0"/>
              <a:t>Deze presentatie vat samen hoe we binnen het I-Project werken met Scrum</a:t>
            </a:r>
          </a:p>
          <a:p>
            <a:pPr marL="0" indent="0">
              <a:buNone/>
            </a:pPr>
            <a:endParaRPr lang="nl-NL" dirty="0" smtClean="0"/>
          </a:p>
          <a:p>
            <a:pPr marL="0" indent="0">
              <a:buNone/>
            </a:pPr>
            <a:r>
              <a:rPr lang="nl-NL" sz="3200" b="0" dirty="0" smtClean="0"/>
              <a:t>Details zijn te vinden op:</a:t>
            </a:r>
          </a:p>
          <a:p>
            <a:pPr marL="0" indent="0">
              <a:buNone/>
            </a:pPr>
            <a:r>
              <a:rPr lang="nl-NL" b="0" dirty="0" err="1" smtClean="0">
                <a:solidFill>
                  <a:schemeClr val="accent2"/>
                </a:solidFill>
              </a:rPr>
              <a:t>PluralSight</a:t>
            </a:r>
            <a:r>
              <a:rPr lang="nl-NL" b="0" dirty="0"/>
              <a:t>: </a:t>
            </a:r>
            <a:r>
              <a:rPr lang="nl-NL" b="0" dirty="0" smtClean="0"/>
              <a:t>	</a:t>
            </a:r>
            <a:r>
              <a:rPr lang="nl-NL" b="0" dirty="0" smtClean="0">
                <a:hlinkClick r:id="rId2"/>
              </a:rPr>
              <a:t>Scrum Fundamentals</a:t>
            </a:r>
            <a:endParaRPr lang="nl-NL" b="0" dirty="0" smtClean="0"/>
          </a:p>
          <a:p>
            <a:pPr marL="0" indent="0">
              <a:buNone/>
            </a:pPr>
            <a:r>
              <a:rPr lang="nl-NL" b="0" dirty="0" smtClean="0">
                <a:solidFill>
                  <a:schemeClr val="accent2"/>
                </a:solidFill>
              </a:rPr>
              <a:t>De Scrum Gids</a:t>
            </a:r>
            <a:r>
              <a:rPr lang="nl-NL" b="0" dirty="0" smtClean="0"/>
              <a:t>: 	</a:t>
            </a:r>
            <a:r>
              <a:rPr lang="nl-NL" b="0" dirty="0" smtClean="0">
                <a:hlinkClick r:id="rId3"/>
              </a:rPr>
              <a:t>ScrumGuides.org</a:t>
            </a:r>
            <a:endParaRPr lang="nl-NL" b="0" dirty="0" smtClean="0"/>
          </a:p>
          <a:p>
            <a:pPr marL="0" indent="0">
              <a:buNone/>
            </a:pPr>
            <a:r>
              <a:rPr lang="nl-NL" b="0" dirty="0" err="1">
                <a:solidFill>
                  <a:schemeClr val="accent2"/>
                </a:solidFill>
              </a:rPr>
              <a:t>CollabNet</a:t>
            </a:r>
            <a:r>
              <a:rPr lang="nl-NL" b="0" dirty="0">
                <a:solidFill>
                  <a:schemeClr val="accent2"/>
                </a:solidFill>
              </a:rPr>
              <a:t>:	</a:t>
            </a:r>
            <a:r>
              <a:rPr lang="nl-NL" b="0" dirty="0" smtClean="0"/>
              <a:t>	</a:t>
            </a:r>
            <a:r>
              <a:rPr lang="nl-NL" b="0" dirty="0" smtClean="0">
                <a:hlinkClick r:id="rId4"/>
              </a:rPr>
              <a:t>Scrum Training Series</a:t>
            </a:r>
            <a:endParaRPr lang="nl-NL" b="0" dirty="0" smtClean="0"/>
          </a:p>
        </p:txBody>
      </p:sp>
    </p:spTree>
    <p:extLst>
      <p:ext uri="{BB962C8B-B14F-4D97-AF65-F5344CB8AC3E}">
        <p14:creationId xmlns:p14="http://schemas.microsoft.com/office/powerpoint/2010/main" val="2546620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323528" y="241268"/>
            <a:ext cx="7127190" cy="504701"/>
          </a:xfrm>
        </p:spPr>
        <p:txBody>
          <a:bodyPr/>
          <a:lstStyle/>
          <a:p>
            <a:r>
              <a:rPr lang="nl-NL" dirty="0" smtClean="0"/>
              <a:t>4. </a:t>
            </a:r>
            <a:r>
              <a:rPr lang="nl-NL" b="0" dirty="0" smtClean="0"/>
              <a:t>Sprint</a:t>
            </a:r>
            <a:r>
              <a:rPr lang="nl-NL" dirty="0" smtClean="0"/>
              <a:t> </a:t>
            </a:r>
            <a:r>
              <a:rPr lang="nl-NL" dirty="0" err="1" smtClean="0"/>
              <a:t>Retrospective</a:t>
            </a:r>
            <a:endParaRPr lang="nl-NL" dirty="0"/>
          </a:p>
        </p:txBody>
      </p:sp>
      <p:sp>
        <p:nvSpPr>
          <p:cNvPr id="3" name="Tijdelijke aanduiding voor inhoud 2"/>
          <p:cNvSpPr>
            <a:spLocks noGrp="1"/>
          </p:cNvSpPr>
          <p:nvPr>
            <p:ph idx="1"/>
          </p:nvPr>
        </p:nvSpPr>
        <p:spPr>
          <a:xfrm>
            <a:off x="323528" y="1052736"/>
            <a:ext cx="8748464" cy="3744215"/>
          </a:xfrm>
          <a:prstGeom prst="rect">
            <a:avLst/>
          </a:prstGeom>
        </p:spPr>
        <p:txBody>
          <a:bodyPr/>
          <a:lstStyle/>
          <a:p>
            <a:pPr marL="0" indent="0">
              <a:buNone/>
            </a:pPr>
            <a:r>
              <a:rPr lang="nl-NL" dirty="0" smtClean="0"/>
              <a:t>I-Project: Max 60 min</a:t>
            </a:r>
          </a:p>
          <a:p>
            <a:pPr marL="0" indent="0">
              <a:buNone/>
            </a:pPr>
            <a:r>
              <a:rPr lang="nl-NL" sz="1600" b="0" dirty="0" smtClean="0"/>
              <a:t>Einde sprint, vóór review </a:t>
            </a:r>
            <a:r>
              <a:rPr lang="nl-NL" sz="1600" b="0" dirty="0" smtClean="0">
                <a:sym typeface="Wingdings" panose="05000000000000000000" pitchFamily="2" charset="2"/>
              </a:rPr>
              <a:t></a:t>
            </a:r>
            <a:r>
              <a:rPr lang="nl-NL" sz="1600" b="0" dirty="0" smtClean="0"/>
              <a:t> </a:t>
            </a:r>
            <a:r>
              <a:rPr lang="nl-NL" sz="1600" dirty="0" smtClean="0"/>
              <a:t>Proces</a:t>
            </a:r>
            <a:r>
              <a:rPr lang="nl-NL" sz="1600" b="0" dirty="0" smtClean="0"/>
              <a:t> centraal</a:t>
            </a:r>
          </a:p>
          <a:p>
            <a:pPr marL="0" indent="0">
              <a:buNone/>
            </a:pPr>
            <a:endParaRPr lang="nl-NL" sz="1800" b="0" dirty="0" smtClean="0"/>
          </a:p>
          <a:p>
            <a:pPr marL="0" indent="0">
              <a:buNone/>
            </a:pPr>
            <a:r>
              <a:rPr lang="nl-NL" b="0" dirty="0" smtClean="0"/>
              <a:t>Doel is om</a:t>
            </a:r>
          </a:p>
          <a:p>
            <a:r>
              <a:rPr lang="nl-NL" sz="2400" dirty="0"/>
              <a:t>Te inspecteren hoe de laatste Sprint is gegaan </a:t>
            </a:r>
            <a:endParaRPr lang="nl-NL" sz="2400" dirty="0" smtClean="0"/>
          </a:p>
          <a:p>
            <a:pPr lvl="1"/>
            <a:r>
              <a:rPr lang="nl-NL" sz="2000" dirty="0" smtClean="0"/>
              <a:t>met </a:t>
            </a:r>
            <a:r>
              <a:rPr lang="nl-NL" sz="2000" dirty="0"/>
              <a:t>betrekking tot mensen, relaties, processen en </a:t>
            </a:r>
            <a:r>
              <a:rPr lang="nl-NL" sz="2000" dirty="0" smtClean="0"/>
              <a:t>tools</a:t>
            </a:r>
          </a:p>
          <a:p>
            <a:r>
              <a:rPr lang="nl-NL" sz="2400" dirty="0" smtClean="0"/>
              <a:t>Dingen </a:t>
            </a:r>
            <a:r>
              <a:rPr lang="nl-NL" sz="2400" dirty="0"/>
              <a:t>die goed gingen en potentiële verbeteringen te identificeren en te </a:t>
            </a:r>
            <a:r>
              <a:rPr lang="nl-NL" sz="2400" dirty="0" smtClean="0"/>
              <a:t>ordenen</a:t>
            </a:r>
          </a:p>
          <a:p>
            <a:r>
              <a:rPr lang="nl-NL" sz="2400" dirty="0" smtClean="0"/>
              <a:t>Een </a:t>
            </a:r>
            <a:r>
              <a:rPr lang="nl-NL" sz="2400" dirty="0"/>
              <a:t>plan te creëren om verbeteringen op de manier waarop het Scrum Team zijn werk doet te implementeren</a:t>
            </a:r>
            <a:endParaRPr lang="nl-NL" sz="2000" dirty="0" smtClean="0">
              <a:solidFill>
                <a:schemeClr val="accent2"/>
              </a:solidFill>
            </a:endParaRPr>
          </a:p>
          <a:p>
            <a:endParaRPr lang="nl-NL" sz="600" dirty="0" smtClean="0">
              <a:solidFill>
                <a:schemeClr val="accent2"/>
              </a:solidFill>
            </a:endParaRPr>
          </a:p>
          <a:p>
            <a:pPr marL="0" indent="0">
              <a:buNone/>
            </a:pPr>
            <a:endParaRPr lang="nl-NL" sz="2000" b="0" dirty="0" smtClean="0">
              <a:solidFill>
                <a:schemeClr val="accent2"/>
              </a:solidFill>
            </a:endParaRPr>
          </a:p>
        </p:txBody>
      </p:sp>
      <p:pic>
        <p:nvPicPr>
          <p:cNvPr id="15362" name="Picture 2" descr="http://www.full-stackagile.com/wp-content/uploads/2016/02/slack_04.png"/>
          <p:cNvPicPr>
            <a:picLocks noChangeAspect="1" noChangeArrowheads="1"/>
          </p:cNvPicPr>
          <p:nvPr/>
        </p:nvPicPr>
        <p:blipFill rotWithShape="1">
          <a:blip r:embed="rId3">
            <a:extLst>
              <a:ext uri="{28A0092B-C50C-407E-A947-70E740481C1C}">
                <a14:useLocalDpi xmlns:a14="http://schemas.microsoft.com/office/drawing/2010/main" val="0"/>
              </a:ext>
            </a:extLst>
          </a:blip>
          <a:srcRect t="27927"/>
          <a:stretch/>
        </p:blipFill>
        <p:spPr bwMode="auto">
          <a:xfrm>
            <a:off x="4517586" y="116632"/>
            <a:ext cx="4626414" cy="206084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ep 7"/>
          <p:cNvGrpSpPr/>
          <p:nvPr/>
        </p:nvGrpSpPr>
        <p:grpSpPr>
          <a:xfrm>
            <a:off x="297408" y="5733055"/>
            <a:ext cx="8440356" cy="923330"/>
            <a:chOff x="199588" y="5672068"/>
            <a:chExt cx="8440356" cy="923330"/>
          </a:xfrm>
        </p:grpSpPr>
        <p:sp>
          <p:nvSpPr>
            <p:cNvPr id="5" name="Tekstvak 4"/>
            <p:cNvSpPr txBox="1"/>
            <p:nvPr/>
          </p:nvSpPr>
          <p:spPr>
            <a:xfrm>
              <a:off x="1691680" y="5672068"/>
              <a:ext cx="6948264" cy="923330"/>
            </a:xfrm>
            <a:prstGeom prst="rect">
              <a:avLst/>
            </a:prstGeom>
            <a:solidFill>
              <a:srgbClr val="040707"/>
            </a:solidFill>
          </p:spPr>
          <p:txBody>
            <a:bodyPr wrap="square" rtlCol="0">
              <a:spAutoFit/>
            </a:bodyPr>
            <a:lstStyle/>
            <a:p>
              <a:r>
                <a:rPr lang="nl-NL" dirty="0">
                  <a:solidFill>
                    <a:schemeClr val="bg1"/>
                  </a:solidFill>
                </a:rPr>
                <a:t>Scrum schrijft voor dat de </a:t>
              </a:r>
              <a:r>
                <a:rPr lang="nl-NL" dirty="0" err="1">
                  <a:solidFill>
                    <a:schemeClr val="bg1"/>
                  </a:solidFill>
                </a:rPr>
                <a:t>retrospective</a:t>
              </a:r>
              <a:r>
                <a:rPr lang="nl-NL" dirty="0">
                  <a:solidFill>
                    <a:schemeClr val="bg1"/>
                  </a:solidFill>
                </a:rPr>
                <a:t> plaatsvindt ná de review. </a:t>
              </a:r>
              <a:endParaRPr lang="nl-NL" dirty="0" smtClean="0">
                <a:solidFill>
                  <a:schemeClr val="bg1"/>
                </a:solidFill>
              </a:endParaRPr>
            </a:p>
            <a:p>
              <a:r>
                <a:rPr lang="nl-NL" dirty="0" smtClean="0">
                  <a:solidFill>
                    <a:schemeClr val="bg1"/>
                  </a:solidFill>
                </a:rPr>
                <a:t>Bij </a:t>
              </a:r>
              <a:r>
                <a:rPr lang="nl-NL" dirty="0">
                  <a:solidFill>
                    <a:schemeClr val="bg1"/>
                  </a:solidFill>
                </a:rPr>
                <a:t>ICA draaien we dit om: </a:t>
              </a:r>
              <a:r>
                <a:rPr lang="nl-NL" dirty="0" smtClean="0">
                  <a:solidFill>
                    <a:schemeClr val="bg1"/>
                  </a:solidFill>
                </a:rPr>
                <a:t>	betere </a:t>
              </a:r>
              <a:r>
                <a:rPr lang="nl-NL" dirty="0">
                  <a:solidFill>
                    <a:schemeClr val="bg1"/>
                  </a:solidFill>
                </a:rPr>
                <a:t>uitleg naar </a:t>
              </a:r>
              <a:r>
                <a:rPr lang="nl-NL" dirty="0" err="1">
                  <a:solidFill>
                    <a:schemeClr val="bg1"/>
                  </a:solidFill>
                </a:rPr>
                <a:t>productowner</a:t>
              </a:r>
              <a:r>
                <a:rPr lang="nl-NL" dirty="0">
                  <a:solidFill>
                    <a:schemeClr val="bg1"/>
                  </a:solidFill>
                </a:rPr>
                <a:t> &amp; </a:t>
              </a:r>
            </a:p>
            <a:p>
              <a:r>
                <a:rPr lang="nl-NL" dirty="0">
                  <a:solidFill>
                    <a:schemeClr val="bg1"/>
                  </a:solidFill>
                </a:rPr>
                <a:t>			</a:t>
              </a:r>
              <a:r>
                <a:rPr lang="nl-NL" dirty="0" smtClean="0">
                  <a:solidFill>
                    <a:schemeClr val="bg1"/>
                  </a:solidFill>
                </a:rPr>
                <a:t>beter </a:t>
              </a:r>
              <a:r>
                <a:rPr lang="nl-NL" dirty="0">
                  <a:solidFill>
                    <a:schemeClr val="bg1"/>
                  </a:solidFill>
                </a:rPr>
                <a:t>inschatten van impact van vragen</a:t>
              </a:r>
            </a:p>
          </p:txBody>
        </p:sp>
        <p:pic>
          <p:nvPicPr>
            <p:cNvPr id="6" name="Afbeelding 5"/>
            <p:cNvPicPr>
              <a:picLocks noChangeAspect="1"/>
            </p:cNvPicPr>
            <p:nvPr/>
          </p:nvPicPr>
          <p:blipFill rotWithShape="1">
            <a:blip r:embed="rId4" cstate="print">
              <a:extLst>
                <a:ext uri="{28A0092B-C50C-407E-A947-70E740481C1C}">
                  <a14:useLocalDpi xmlns:a14="http://schemas.microsoft.com/office/drawing/2010/main" val="0"/>
                </a:ext>
              </a:extLst>
            </a:blip>
            <a:srcRect t="19490" b="25651"/>
            <a:stretch/>
          </p:blipFill>
          <p:spPr>
            <a:xfrm>
              <a:off x="199588" y="5733255"/>
              <a:ext cx="1312580" cy="720081"/>
            </a:xfrm>
            <a:prstGeom prst="rect">
              <a:avLst/>
            </a:prstGeom>
          </p:spPr>
        </p:pic>
      </p:grpSp>
    </p:spTree>
    <p:extLst>
      <p:ext uri="{BB962C8B-B14F-4D97-AF65-F5344CB8AC3E}">
        <p14:creationId xmlns:p14="http://schemas.microsoft.com/office/powerpoint/2010/main" val="3701786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323528" y="241268"/>
            <a:ext cx="7127190" cy="504701"/>
          </a:xfrm>
        </p:spPr>
        <p:txBody>
          <a:bodyPr/>
          <a:lstStyle/>
          <a:p>
            <a:r>
              <a:rPr lang="nl-NL" dirty="0" smtClean="0"/>
              <a:t>5. </a:t>
            </a:r>
            <a:r>
              <a:rPr lang="nl-NL" b="0" dirty="0" smtClean="0"/>
              <a:t>Sprint</a:t>
            </a:r>
            <a:r>
              <a:rPr lang="nl-NL" dirty="0" smtClean="0"/>
              <a:t> Review</a:t>
            </a:r>
            <a:endParaRPr lang="nl-NL" dirty="0"/>
          </a:p>
        </p:txBody>
      </p:sp>
      <p:sp>
        <p:nvSpPr>
          <p:cNvPr id="3" name="Tijdelijke aanduiding voor inhoud 2"/>
          <p:cNvSpPr>
            <a:spLocks noGrp="1"/>
          </p:cNvSpPr>
          <p:nvPr>
            <p:ph idx="1"/>
          </p:nvPr>
        </p:nvSpPr>
        <p:spPr>
          <a:xfrm>
            <a:off x="323528" y="1052736"/>
            <a:ext cx="8748464" cy="3744215"/>
          </a:xfrm>
          <a:prstGeom prst="rect">
            <a:avLst/>
          </a:prstGeom>
        </p:spPr>
        <p:txBody>
          <a:bodyPr/>
          <a:lstStyle/>
          <a:p>
            <a:pPr marL="0" indent="0">
              <a:buNone/>
            </a:pPr>
            <a:r>
              <a:rPr lang="nl-NL" dirty="0" smtClean="0"/>
              <a:t>I-Project: Max 30 minuten</a:t>
            </a:r>
          </a:p>
          <a:p>
            <a:pPr marL="0" indent="0">
              <a:buNone/>
            </a:pPr>
            <a:r>
              <a:rPr lang="nl-NL" sz="1600" b="0" dirty="0" smtClean="0"/>
              <a:t>Eind van de sprint </a:t>
            </a:r>
            <a:r>
              <a:rPr lang="nl-NL" sz="1600" b="0" dirty="0" smtClean="0">
                <a:sym typeface="Wingdings" panose="05000000000000000000" pitchFamily="2" charset="2"/>
              </a:rPr>
              <a:t></a:t>
            </a:r>
            <a:r>
              <a:rPr lang="nl-NL" sz="1600" b="0" dirty="0" smtClean="0"/>
              <a:t> </a:t>
            </a:r>
            <a:r>
              <a:rPr lang="nl-NL" sz="1600" dirty="0" smtClean="0"/>
              <a:t>Product</a:t>
            </a:r>
            <a:r>
              <a:rPr lang="nl-NL" sz="1600" b="0" dirty="0" smtClean="0"/>
              <a:t> centraal</a:t>
            </a:r>
          </a:p>
          <a:p>
            <a:pPr marL="0" indent="0">
              <a:buNone/>
            </a:pPr>
            <a:endParaRPr lang="nl-NL" b="0" dirty="0" smtClean="0"/>
          </a:p>
          <a:p>
            <a:r>
              <a:rPr lang="nl-NL" sz="2400" dirty="0" smtClean="0">
                <a:solidFill>
                  <a:schemeClr val="accent2"/>
                </a:solidFill>
              </a:rPr>
              <a:t>Informele bijeenkomst</a:t>
            </a:r>
          </a:p>
          <a:p>
            <a:r>
              <a:rPr lang="nl-NL" sz="2400" dirty="0" smtClean="0">
                <a:solidFill>
                  <a:schemeClr val="accent2"/>
                </a:solidFill>
              </a:rPr>
              <a:t>Presentatie van het increment</a:t>
            </a:r>
          </a:p>
          <a:p>
            <a:pPr marL="355600" lvl="1" indent="0">
              <a:buNone/>
            </a:pPr>
            <a:r>
              <a:rPr lang="nl-NL" sz="2000" dirty="0" smtClean="0">
                <a:solidFill>
                  <a:schemeClr val="accent2"/>
                </a:solidFill>
              </a:rPr>
              <a:t>Feedback verzamelen, samenwerking bevorderen</a:t>
            </a:r>
            <a:endParaRPr lang="nl-NL" sz="2000" b="0" dirty="0">
              <a:solidFill>
                <a:schemeClr val="accent2"/>
              </a:solidFill>
            </a:endParaRPr>
          </a:p>
          <a:p>
            <a:pPr lvl="1"/>
            <a:r>
              <a:rPr lang="nl-NL" sz="2000" dirty="0" smtClean="0">
                <a:solidFill>
                  <a:schemeClr val="accent2"/>
                </a:solidFill>
              </a:rPr>
              <a:t>Welke items zijn “Klaar”, welke niet?</a:t>
            </a:r>
          </a:p>
          <a:p>
            <a:pPr lvl="1"/>
            <a:r>
              <a:rPr lang="nl-NL" sz="2000" dirty="0" smtClean="0">
                <a:solidFill>
                  <a:schemeClr val="accent2"/>
                </a:solidFill>
              </a:rPr>
              <a:t>Wat ging goed, wat niet en hoe opgelost?</a:t>
            </a:r>
          </a:p>
          <a:p>
            <a:pPr lvl="1"/>
            <a:r>
              <a:rPr lang="nl-NL" sz="2000" dirty="0" smtClean="0">
                <a:solidFill>
                  <a:schemeClr val="accent2"/>
                </a:solidFill>
              </a:rPr>
              <a:t>Demonstratie van het increment &amp; beantwoorden vragen</a:t>
            </a:r>
          </a:p>
          <a:p>
            <a:r>
              <a:rPr lang="nl-NL" sz="2400" dirty="0">
                <a:solidFill>
                  <a:schemeClr val="accent2"/>
                </a:solidFill>
              </a:rPr>
              <a:t>Bespreken van de Product </a:t>
            </a:r>
            <a:r>
              <a:rPr lang="nl-NL" sz="2400" dirty="0" err="1">
                <a:solidFill>
                  <a:schemeClr val="accent2"/>
                </a:solidFill>
              </a:rPr>
              <a:t>Backlog</a:t>
            </a:r>
            <a:r>
              <a:rPr lang="nl-NL" sz="2400" dirty="0">
                <a:solidFill>
                  <a:schemeClr val="accent2"/>
                </a:solidFill>
              </a:rPr>
              <a:t> zoals deze nu </a:t>
            </a:r>
            <a:r>
              <a:rPr lang="nl-NL" sz="2400" dirty="0" smtClean="0">
                <a:solidFill>
                  <a:schemeClr val="accent2"/>
                </a:solidFill>
              </a:rPr>
              <a:t>is </a:t>
            </a:r>
            <a:endParaRPr lang="nl-NL" sz="2400" dirty="0">
              <a:solidFill>
                <a:schemeClr val="accent2"/>
              </a:solidFill>
            </a:endParaRPr>
          </a:p>
          <a:p>
            <a:r>
              <a:rPr lang="nl-NL" sz="2400" dirty="0" smtClean="0">
                <a:solidFill>
                  <a:schemeClr val="accent2"/>
                </a:solidFill>
              </a:rPr>
              <a:t>Resultaat = </a:t>
            </a:r>
            <a:r>
              <a:rPr lang="nl-NL" sz="2400" dirty="0" err="1">
                <a:solidFill>
                  <a:schemeClr val="accent2"/>
                </a:solidFill>
              </a:rPr>
              <a:t>herziene</a:t>
            </a:r>
            <a:r>
              <a:rPr lang="nl-NL" sz="2400" dirty="0">
                <a:solidFill>
                  <a:schemeClr val="accent2"/>
                </a:solidFill>
              </a:rPr>
              <a:t> Product </a:t>
            </a:r>
            <a:r>
              <a:rPr lang="nl-NL" sz="2400" dirty="0" err="1">
                <a:solidFill>
                  <a:schemeClr val="accent2"/>
                </a:solidFill>
              </a:rPr>
              <a:t>Backlog</a:t>
            </a:r>
            <a:r>
              <a:rPr lang="nl-NL" sz="2400" dirty="0">
                <a:solidFill>
                  <a:schemeClr val="accent2"/>
                </a:solidFill>
              </a:rPr>
              <a:t> </a:t>
            </a:r>
            <a:endParaRPr lang="nl-NL" sz="2400" dirty="0" smtClean="0">
              <a:solidFill>
                <a:schemeClr val="accent2"/>
              </a:solidFill>
            </a:endParaRPr>
          </a:p>
          <a:p>
            <a:pPr lvl="1"/>
            <a:r>
              <a:rPr lang="nl-NL" sz="2000" dirty="0" smtClean="0"/>
              <a:t>welke </a:t>
            </a:r>
            <a:r>
              <a:rPr lang="nl-NL" sz="2000" dirty="0"/>
              <a:t>de waarschijnlijke Product </a:t>
            </a:r>
            <a:r>
              <a:rPr lang="nl-NL" sz="2000" dirty="0" err="1"/>
              <a:t>Backlog</a:t>
            </a:r>
            <a:r>
              <a:rPr lang="nl-NL" sz="2000" dirty="0"/>
              <a:t> items voor de volgende Sprint definieert</a:t>
            </a:r>
            <a:endParaRPr lang="nl-NL" sz="2000" dirty="0" smtClean="0">
              <a:solidFill>
                <a:schemeClr val="accent2"/>
              </a:solidFill>
            </a:endParaRPr>
          </a:p>
          <a:p>
            <a:pPr lvl="1"/>
            <a:endParaRPr lang="nl-NL" sz="2000" dirty="0" smtClean="0">
              <a:solidFill>
                <a:schemeClr val="accent2"/>
              </a:solidFill>
            </a:endParaRPr>
          </a:p>
          <a:p>
            <a:endParaRPr lang="nl-NL" sz="2400" dirty="0" smtClean="0">
              <a:solidFill>
                <a:schemeClr val="accent2"/>
              </a:solidFill>
            </a:endParaRPr>
          </a:p>
        </p:txBody>
      </p:sp>
      <p:pic>
        <p:nvPicPr>
          <p:cNvPr id="14338" name="Picture 2" descr="http://www.full-stackagile.com/wp-content/uploads/2016/03/sprintreview_01.png"/>
          <p:cNvPicPr>
            <a:picLocks noChangeAspect="1" noChangeArrowheads="1"/>
          </p:cNvPicPr>
          <p:nvPr/>
        </p:nvPicPr>
        <p:blipFill rotWithShape="1">
          <a:blip r:embed="rId3">
            <a:extLst>
              <a:ext uri="{28A0092B-C50C-407E-A947-70E740481C1C}">
                <a14:useLocalDpi xmlns:a14="http://schemas.microsoft.com/office/drawing/2010/main" val="0"/>
              </a:ext>
            </a:extLst>
          </a:blip>
          <a:srcRect t="17484"/>
          <a:stretch/>
        </p:blipFill>
        <p:spPr bwMode="auto">
          <a:xfrm>
            <a:off x="5231803" y="0"/>
            <a:ext cx="3912197" cy="218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225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0" y="5157192"/>
            <a:ext cx="1835696"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912118" y="270065"/>
            <a:ext cx="7127190" cy="504701"/>
          </a:xfrm>
        </p:spPr>
        <p:txBody>
          <a:bodyPr/>
          <a:lstStyle/>
          <a:p>
            <a:r>
              <a:rPr lang="nl-NL" dirty="0" smtClean="0"/>
              <a:t>Rollen &amp; Verantwoordelijkheden</a:t>
            </a:r>
            <a:endParaRPr lang="nl-NL" dirty="0"/>
          </a:p>
        </p:txBody>
      </p:sp>
      <p:pic>
        <p:nvPicPr>
          <p:cNvPr id="12" name="Afbeelding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26" y="913638"/>
            <a:ext cx="7487522" cy="5944362"/>
          </a:xfrm>
          <a:prstGeom prst="rect">
            <a:avLst/>
          </a:prstGeom>
        </p:spPr>
      </p:pic>
    </p:spTree>
    <p:extLst>
      <p:ext uri="{BB962C8B-B14F-4D97-AF65-F5344CB8AC3E}">
        <p14:creationId xmlns:p14="http://schemas.microsoft.com/office/powerpoint/2010/main" val="1930147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1800" y="980728"/>
            <a:ext cx="5904656" cy="1800845"/>
          </a:xfrm>
          <a:effectLst>
            <a:outerShdw blurRad="152400" dist="317500" dir="5400000" sx="90000" sy="-19000" rotWithShape="0">
              <a:prstClr val="black">
                <a:alpha val="15000"/>
              </a:prstClr>
            </a:outerShdw>
          </a:effectLst>
        </p:spPr>
        <p:txBody>
          <a:bodyPr/>
          <a:lstStyle/>
          <a:p>
            <a:r>
              <a:rPr lang="nl-NL" sz="4000" dirty="0" smtClean="0"/>
              <a:t>Scrum</a:t>
            </a:r>
            <a:br>
              <a:rPr lang="nl-NL" sz="4000" dirty="0" smtClean="0"/>
            </a:br>
            <a:r>
              <a:rPr lang="nl-NL" sz="4000" b="0" dirty="0"/>
              <a:t>	</a:t>
            </a:r>
            <a:r>
              <a:rPr lang="nl-NL" sz="4000" b="0" dirty="0" smtClean="0"/>
              <a:t>Artefacten</a:t>
            </a:r>
            <a:endParaRPr lang="nl-NL" sz="4000" b="0" dirty="0"/>
          </a:p>
        </p:txBody>
      </p:sp>
      <p:sp>
        <p:nvSpPr>
          <p:cNvPr id="3" name="Rechthoek 2"/>
          <p:cNvSpPr/>
          <p:nvPr/>
        </p:nvSpPr>
        <p:spPr>
          <a:xfrm>
            <a:off x="1331640" y="3068960"/>
            <a:ext cx="7783057" cy="1754326"/>
          </a:xfrm>
          <a:prstGeom prst="rect">
            <a:avLst/>
          </a:prstGeom>
        </p:spPr>
        <p:txBody>
          <a:bodyPr wrap="square">
            <a:spAutoFit/>
          </a:bodyPr>
          <a:lstStyle/>
          <a:p>
            <a:r>
              <a:rPr lang="nl-NL" dirty="0" smtClean="0">
                <a:solidFill>
                  <a:schemeClr val="accent2"/>
                </a:solidFill>
              </a:rPr>
              <a:t>Vertegenwoordigen </a:t>
            </a:r>
            <a:r>
              <a:rPr lang="nl-NL" dirty="0">
                <a:solidFill>
                  <a:schemeClr val="accent2"/>
                </a:solidFill>
              </a:rPr>
              <a:t>werk of </a:t>
            </a:r>
            <a:r>
              <a:rPr lang="nl-NL" dirty="0" smtClean="0">
                <a:solidFill>
                  <a:schemeClr val="accent2"/>
                </a:solidFill>
              </a:rPr>
              <a:t>waarde, waardevol voor</a:t>
            </a:r>
          </a:p>
          <a:p>
            <a:pPr marL="285750" indent="-285750">
              <a:buFont typeface="Arial" panose="020B0604020202020204" pitchFamily="34" charset="0"/>
              <a:buChar char="•"/>
            </a:pPr>
            <a:r>
              <a:rPr lang="nl-NL" dirty="0" smtClean="0">
                <a:solidFill>
                  <a:schemeClr val="accent2"/>
                </a:solidFill>
              </a:rPr>
              <a:t>het </a:t>
            </a:r>
            <a:r>
              <a:rPr lang="nl-NL" dirty="0">
                <a:solidFill>
                  <a:schemeClr val="accent2"/>
                </a:solidFill>
              </a:rPr>
              <a:t>bieden van </a:t>
            </a:r>
            <a:r>
              <a:rPr lang="nl-NL" dirty="0" smtClean="0">
                <a:solidFill>
                  <a:schemeClr val="accent2"/>
                </a:solidFill>
              </a:rPr>
              <a:t>transparantie</a:t>
            </a:r>
          </a:p>
          <a:p>
            <a:pPr marL="285750" indent="-285750">
              <a:buFont typeface="Arial" panose="020B0604020202020204" pitchFamily="34" charset="0"/>
              <a:buChar char="•"/>
            </a:pPr>
            <a:r>
              <a:rPr lang="nl-NL" dirty="0" smtClean="0">
                <a:solidFill>
                  <a:schemeClr val="accent2"/>
                </a:solidFill>
              </a:rPr>
              <a:t>mogelijkheden </a:t>
            </a:r>
            <a:r>
              <a:rPr lang="nl-NL" dirty="0">
                <a:solidFill>
                  <a:schemeClr val="accent2"/>
                </a:solidFill>
              </a:rPr>
              <a:t>tot inspectie en </a:t>
            </a:r>
            <a:r>
              <a:rPr lang="nl-NL" dirty="0" smtClean="0">
                <a:solidFill>
                  <a:schemeClr val="accent2"/>
                </a:solidFill>
              </a:rPr>
              <a:t>adaptie </a:t>
            </a:r>
          </a:p>
          <a:p>
            <a:endParaRPr lang="nl-NL" dirty="0">
              <a:solidFill>
                <a:schemeClr val="accent2"/>
              </a:solidFill>
            </a:endParaRPr>
          </a:p>
          <a:p>
            <a:r>
              <a:rPr lang="nl-NL" dirty="0" smtClean="0">
                <a:solidFill>
                  <a:schemeClr val="accent2"/>
                </a:solidFill>
              </a:rPr>
              <a:t>Specifiek </a:t>
            </a:r>
            <a:r>
              <a:rPr lang="nl-NL" dirty="0">
                <a:solidFill>
                  <a:schemeClr val="accent2"/>
                </a:solidFill>
              </a:rPr>
              <a:t>ontworpen voor </a:t>
            </a:r>
            <a:r>
              <a:rPr lang="nl-NL" b="1" dirty="0">
                <a:solidFill>
                  <a:schemeClr val="accent2"/>
                </a:solidFill>
              </a:rPr>
              <a:t>maximale transparantie van sleutelinformatie </a:t>
            </a:r>
            <a:r>
              <a:rPr lang="nl-NL" dirty="0">
                <a:solidFill>
                  <a:schemeClr val="accent2"/>
                </a:solidFill>
              </a:rPr>
              <a:t>zodat iedereen hetzelfde begrip heeft van het artefact. </a:t>
            </a:r>
          </a:p>
        </p:txBody>
      </p:sp>
    </p:spTree>
    <p:extLst>
      <p:ext uri="{BB962C8B-B14F-4D97-AF65-F5344CB8AC3E}">
        <p14:creationId xmlns:p14="http://schemas.microsoft.com/office/powerpoint/2010/main" val="1848169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808000" y="260648"/>
            <a:ext cx="7127190" cy="504701"/>
          </a:xfrm>
        </p:spPr>
        <p:txBody>
          <a:bodyPr/>
          <a:lstStyle/>
          <a:p>
            <a:r>
              <a:rPr lang="nl-NL" dirty="0" smtClean="0"/>
              <a:t>Product </a:t>
            </a:r>
            <a:r>
              <a:rPr lang="nl-NL" dirty="0" err="1" smtClean="0"/>
              <a:t>Backlog</a:t>
            </a:r>
            <a:endParaRPr lang="nl-NL" dirty="0"/>
          </a:p>
        </p:txBody>
      </p:sp>
      <p:grpSp>
        <p:nvGrpSpPr>
          <p:cNvPr id="9" name="Groep 8"/>
          <p:cNvGrpSpPr/>
          <p:nvPr/>
        </p:nvGrpSpPr>
        <p:grpSpPr>
          <a:xfrm>
            <a:off x="0" y="864096"/>
            <a:ext cx="2555776" cy="6021288"/>
            <a:chOff x="-35809" y="908720"/>
            <a:chExt cx="2492896" cy="4342036"/>
          </a:xfrm>
        </p:grpSpPr>
        <p:pic>
          <p:nvPicPr>
            <p:cNvPr id="12292" name="Picture 4" descr="http://ptgmedia.pearsoncmg.com/images/chap6_9780137043293/elementLinks/06fig03.jpg"/>
            <p:cNvPicPr>
              <a:picLocks noChangeAspect="1" noChangeArrowheads="1"/>
            </p:cNvPicPr>
            <p:nvPr/>
          </p:nvPicPr>
          <p:blipFill rotWithShape="1">
            <a:blip r:embed="rId3">
              <a:extLst>
                <a:ext uri="{28A0092B-C50C-407E-A947-70E740481C1C}">
                  <a14:useLocalDpi xmlns:a14="http://schemas.microsoft.com/office/drawing/2010/main" val="0"/>
                </a:ext>
              </a:extLst>
            </a:blip>
            <a:srcRect l="27299" t="7907"/>
            <a:stretch/>
          </p:blipFill>
          <p:spPr bwMode="auto">
            <a:xfrm>
              <a:off x="-35809" y="908720"/>
              <a:ext cx="2492896" cy="4342036"/>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p:cNvPicPr>
              <a:picLocks noChangeAspect="1"/>
            </p:cNvPicPr>
            <p:nvPr/>
          </p:nvPicPr>
          <p:blipFill>
            <a:blip r:embed="rId4"/>
            <a:stretch>
              <a:fillRect/>
            </a:stretch>
          </p:blipFill>
          <p:spPr>
            <a:xfrm>
              <a:off x="1377985" y="4293096"/>
              <a:ext cx="800100" cy="409575"/>
            </a:xfrm>
            <a:prstGeom prst="rect">
              <a:avLst/>
            </a:prstGeom>
          </p:spPr>
        </p:pic>
        <p:pic>
          <p:nvPicPr>
            <p:cNvPr id="8" name="Afbeelding 7"/>
            <p:cNvPicPr>
              <a:picLocks noChangeAspect="1"/>
            </p:cNvPicPr>
            <p:nvPr/>
          </p:nvPicPr>
          <p:blipFill>
            <a:blip r:embed="rId5"/>
            <a:stretch>
              <a:fillRect/>
            </a:stretch>
          </p:blipFill>
          <p:spPr>
            <a:xfrm>
              <a:off x="1320835" y="1124744"/>
              <a:ext cx="914400" cy="428625"/>
            </a:xfrm>
            <a:prstGeom prst="rect">
              <a:avLst/>
            </a:prstGeom>
          </p:spPr>
        </p:pic>
      </p:grpSp>
      <p:sp>
        <p:nvSpPr>
          <p:cNvPr id="11" name="Tijdelijke aanduiding voor inhoud 10"/>
          <p:cNvSpPr>
            <a:spLocks noGrp="1"/>
          </p:cNvSpPr>
          <p:nvPr>
            <p:ph idx="1"/>
          </p:nvPr>
        </p:nvSpPr>
        <p:spPr>
          <a:xfrm>
            <a:off x="2670166" y="1163666"/>
            <a:ext cx="6480720" cy="5577702"/>
          </a:xfrm>
        </p:spPr>
        <p:txBody>
          <a:bodyPr/>
          <a:lstStyle/>
          <a:p>
            <a:r>
              <a:rPr lang="nl-NL" dirty="0" smtClean="0"/>
              <a:t>Dynamisch, levend</a:t>
            </a:r>
          </a:p>
          <a:p>
            <a:pPr lvl="1"/>
            <a:r>
              <a:rPr lang="nl-NL" sz="1800" dirty="0" smtClean="0"/>
              <a:t>Nooit compleet</a:t>
            </a:r>
            <a:endParaRPr lang="nl-NL" sz="2000" dirty="0" smtClean="0"/>
          </a:p>
          <a:p>
            <a:r>
              <a:rPr lang="nl-NL" b="0" dirty="0" smtClean="0"/>
              <a:t>Geordende en ENIGE lijst van werk</a:t>
            </a:r>
          </a:p>
          <a:p>
            <a:pPr lvl="1"/>
            <a:r>
              <a:rPr lang="nl-NL" sz="1800" dirty="0" smtClean="0"/>
              <a:t>Kenmerken</a:t>
            </a:r>
          </a:p>
          <a:p>
            <a:pPr lvl="1"/>
            <a:r>
              <a:rPr lang="nl-NL" sz="1800" b="0" dirty="0" smtClean="0"/>
              <a:t>Functies</a:t>
            </a:r>
          </a:p>
          <a:p>
            <a:pPr lvl="1"/>
            <a:r>
              <a:rPr lang="nl-NL" sz="1800" dirty="0" err="1" smtClean="0"/>
              <a:t>Requirements</a:t>
            </a:r>
            <a:endParaRPr lang="nl-NL" sz="1800" dirty="0" smtClean="0"/>
          </a:p>
          <a:p>
            <a:pPr marL="355600" lvl="1" indent="0">
              <a:buNone/>
            </a:pPr>
            <a:r>
              <a:rPr lang="nl-NL" sz="1800" dirty="0" smtClean="0">
                <a:solidFill>
                  <a:schemeClr val="accent2"/>
                </a:solidFill>
              </a:rPr>
              <a:t>Hogere rangorde = meer detail</a:t>
            </a:r>
          </a:p>
          <a:p>
            <a:pPr marL="355600" lvl="1" indent="0">
              <a:buNone/>
            </a:pPr>
            <a:endParaRPr lang="nl-NL" sz="1800" dirty="0" smtClean="0">
              <a:solidFill>
                <a:schemeClr val="accent2"/>
              </a:solidFill>
            </a:endParaRPr>
          </a:p>
          <a:p>
            <a:r>
              <a:rPr lang="nl-NL" b="0" dirty="0" smtClean="0"/>
              <a:t>Product </a:t>
            </a:r>
            <a:r>
              <a:rPr lang="nl-NL" b="0" dirty="0" err="1" smtClean="0"/>
              <a:t>Owner</a:t>
            </a:r>
            <a:r>
              <a:rPr lang="nl-NL" b="0" dirty="0" smtClean="0"/>
              <a:t> is verantwoordelijk</a:t>
            </a:r>
          </a:p>
          <a:p>
            <a:r>
              <a:rPr lang="nl-NL" b="0" dirty="0" smtClean="0"/>
              <a:t>Ontwikkelteam maakt de schattingen</a:t>
            </a:r>
          </a:p>
          <a:p>
            <a:endParaRPr lang="nl-NL" b="0" dirty="0" smtClean="0"/>
          </a:p>
          <a:p>
            <a:r>
              <a:rPr lang="nl-NL" b="0" dirty="0" smtClean="0"/>
              <a:t>Verfijning is een continu proces</a:t>
            </a:r>
            <a:endParaRPr lang="nl-NL" b="0" dirty="0"/>
          </a:p>
        </p:txBody>
      </p:sp>
      <p:sp>
        <p:nvSpPr>
          <p:cNvPr id="13" name="Rechthoek 12"/>
          <p:cNvSpPr/>
          <p:nvPr/>
        </p:nvSpPr>
        <p:spPr>
          <a:xfrm>
            <a:off x="4716016" y="2564904"/>
            <a:ext cx="4572000" cy="646331"/>
          </a:xfrm>
          <a:prstGeom prst="rect">
            <a:avLst/>
          </a:prstGeom>
        </p:spPr>
        <p:txBody>
          <a:bodyPr>
            <a:spAutoFit/>
          </a:bodyPr>
          <a:lstStyle/>
          <a:p>
            <a:pPr marL="742950" lvl="1" indent="-285750">
              <a:buFont typeface="Arial" panose="020B0604020202020204" pitchFamily="34" charset="0"/>
              <a:buChar char="‒"/>
            </a:pPr>
            <a:r>
              <a:rPr lang="nl-NL" dirty="0">
                <a:solidFill>
                  <a:srgbClr val="0B1A58"/>
                </a:solidFill>
                <a:latin typeface="Arial" pitchFamily="34" charset="0"/>
                <a:cs typeface="Arial" pitchFamily="34" charset="0"/>
              </a:rPr>
              <a:t>Verbeteringen</a:t>
            </a:r>
          </a:p>
          <a:p>
            <a:pPr marL="742950" lvl="1" indent="-285750">
              <a:buFont typeface="Arial" panose="020B0604020202020204" pitchFamily="34" charset="0"/>
              <a:buChar char="‒"/>
            </a:pPr>
            <a:r>
              <a:rPr lang="nl-NL" dirty="0">
                <a:solidFill>
                  <a:srgbClr val="0B1A58"/>
                </a:solidFill>
                <a:latin typeface="Arial" pitchFamily="34" charset="0"/>
                <a:cs typeface="Arial" pitchFamily="34" charset="0"/>
              </a:rPr>
              <a:t>Foutherstel</a:t>
            </a:r>
          </a:p>
        </p:txBody>
      </p:sp>
    </p:spTree>
    <p:extLst>
      <p:ext uri="{BB962C8B-B14F-4D97-AF65-F5344CB8AC3E}">
        <p14:creationId xmlns:p14="http://schemas.microsoft.com/office/powerpoint/2010/main" val="2363305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03648" y="260648"/>
            <a:ext cx="7127190" cy="504701"/>
          </a:xfrm>
        </p:spPr>
        <p:txBody>
          <a:bodyPr/>
          <a:lstStyle/>
          <a:p>
            <a:r>
              <a:rPr lang="nl-NL" dirty="0" smtClean="0"/>
              <a:t>Voorbeeld: </a:t>
            </a:r>
            <a:r>
              <a:rPr lang="nl-NL" b="0" dirty="0" smtClean="0"/>
              <a:t>Product </a:t>
            </a:r>
            <a:r>
              <a:rPr lang="nl-NL" b="0" dirty="0" err="1" smtClean="0"/>
              <a:t>Backlog</a:t>
            </a:r>
            <a:endParaRPr lang="nl-NL" b="0" dirty="0"/>
          </a:p>
        </p:txBody>
      </p:sp>
      <p:pic>
        <p:nvPicPr>
          <p:cNvPr id="4" name="Picture 2" descr="http://images.slideplayer.nl/8/2015797/slides/slide_32.jpg"/>
          <p:cNvPicPr>
            <a:picLocks noChangeAspect="1" noChangeArrowheads="1"/>
          </p:cNvPicPr>
          <p:nvPr/>
        </p:nvPicPr>
        <p:blipFill rotWithShape="1">
          <a:blip r:embed="rId3">
            <a:extLst>
              <a:ext uri="{28A0092B-C50C-407E-A947-70E740481C1C}">
                <a14:useLocalDpi xmlns:a14="http://schemas.microsoft.com/office/drawing/2010/main" val="0"/>
              </a:ext>
            </a:extLst>
          </a:blip>
          <a:srcRect l="6935" t="13863" r="4060" b="9125"/>
          <a:stretch/>
        </p:blipFill>
        <p:spPr bwMode="auto">
          <a:xfrm>
            <a:off x="1403648" y="1052736"/>
            <a:ext cx="5544616"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799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1474320" y="260648"/>
            <a:ext cx="7127190" cy="504701"/>
          </a:xfrm>
        </p:spPr>
        <p:txBody>
          <a:bodyPr/>
          <a:lstStyle/>
          <a:p>
            <a:r>
              <a:rPr lang="nl-NL" dirty="0" smtClean="0"/>
              <a:t>Sprint </a:t>
            </a:r>
            <a:r>
              <a:rPr lang="nl-NL" dirty="0" err="1" smtClean="0"/>
              <a:t>Backlog</a:t>
            </a:r>
            <a:endParaRPr lang="nl-NL" dirty="0"/>
          </a:p>
        </p:txBody>
      </p:sp>
      <p:pic>
        <p:nvPicPr>
          <p:cNvPr id="13316" name="Picture 4" descr="http://www.rockstart.com/wp-content/uploads/2015/03/backlo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36" y="787073"/>
            <a:ext cx="4531400" cy="3362007"/>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inhoud 2"/>
          <p:cNvSpPr>
            <a:spLocks noGrp="1"/>
          </p:cNvSpPr>
          <p:nvPr>
            <p:ph idx="1"/>
          </p:nvPr>
        </p:nvSpPr>
        <p:spPr>
          <a:xfrm>
            <a:off x="4067944" y="980728"/>
            <a:ext cx="5220073" cy="4176464"/>
          </a:xfrm>
        </p:spPr>
        <p:txBody>
          <a:bodyPr/>
          <a:lstStyle/>
          <a:p>
            <a:r>
              <a:rPr lang="nl-NL" sz="2400" dirty="0" smtClean="0"/>
              <a:t>Lijst van items uit </a:t>
            </a:r>
            <a:r>
              <a:rPr lang="nl-NL" sz="2400" dirty="0" err="1" smtClean="0"/>
              <a:t>backlog</a:t>
            </a:r>
            <a:r>
              <a:rPr lang="nl-NL" sz="2400" dirty="0"/>
              <a:t> </a:t>
            </a:r>
            <a:r>
              <a:rPr lang="nl-NL" sz="2400" dirty="0" smtClean="0"/>
              <a:t>geselecteerd voor de sprint</a:t>
            </a:r>
          </a:p>
          <a:p>
            <a:r>
              <a:rPr lang="nl-NL" sz="2400" dirty="0" smtClean="0"/>
              <a:t> Noodzakelijk voor behalen sprint doel</a:t>
            </a:r>
          </a:p>
          <a:p>
            <a:r>
              <a:rPr lang="nl-NL" sz="2400" dirty="0" smtClean="0"/>
              <a:t>Commitment team!</a:t>
            </a:r>
          </a:p>
          <a:p>
            <a:r>
              <a:rPr lang="nl-NL" sz="2400" dirty="0" smtClean="0"/>
              <a:t>Werken </a:t>
            </a:r>
            <a:r>
              <a:rPr lang="nl-NL" sz="2400" dirty="0" smtClean="0">
                <a:sym typeface="Wingdings" panose="05000000000000000000" pitchFamily="2" charset="2"/>
              </a:rPr>
              <a:t> </a:t>
            </a:r>
            <a:r>
              <a:rPr lang="nl-NL" sz="2400" dirty="0" smtClean="0"/>
              <a:t>Definition of “</a:t>
            </a:r>
            <a:r>
              <a:rPr lang="nl-NL" sz="2400" dirty="0" err="1" smtClean="0"/>
              <a:t>Done</a:t>
            </a:r>
            <a:r>
              <a:rPr lang="nl-NL" sz="2400" dirty="0" smtClean="0"/>
              <a:t>”</a:t>
            </a:r>
          </a:p>
          <a:p>
            <a:r>
              <a:rPr lang="nl-NL" sz="2400" dirty="0" smtClean="0"/>
              <a:t>Bron voor definiëren van taken</a:t>
            </a:r>
            <a:endParaRPr lang="nl-NL" sz="2400" dirty="0"/>
          </a:p>
        </p:txBody>
      </p:sp>
      <p:sp>
        <p:nvSpPr>
          <p:cNvPr id="5" name="Rechthoek 4"/>
          <p:cNvSpPr/>
          <p:nvPr/>
        </p:nvSpPr>
        <p:spPr>
          <a:xfrm>
            <a:off x="539552" y="4718649"/>
            <a:ext cx="8387088" cy="1569660"/>
          </a:xfrm>
          <a:prstGeom prst="rect">
            <a:avLst/>
          </a:prstGeom>
        </p:spPr>
        <p:txBody>
          <a:bodyPr wrap="square">
            <a:spAutoFit/>
          </a:bodyPr>
          <a:lstStyle/>
          <a:p>
            <a:r>
              <a:rPr lang="nl-NL" sz="2400" b="1" dirty="0" smtClean="0">
                <a:solidFill>
                  <a:schemeClr val="accent2"/>
                </a:solidFill>
              </a:rPr>
              <a:t>Zeer </a:t>
            </a:r>
            <a:r>
              <a:rPr lang="nl-NL" sz="2400" b="1" dirty="0">
                <a:solidFill>
                  <a:schemeClr val="accent2"/>
                </a:solidFill>
              </a:rPr>
              <a:t>zichtbaar, real-time beeld </a:t>
            </a:r>
            <a:r>
              <a:rPr lang="nl-NL" sz="2400" dirty="0">
                <a:solidFill>
                  <a:schemeClr val="accent2"/>
                </a:solidFill>
              </a:rPr>
              <a:t>van het werk dat het Ontwikkelteam van plan is te doen gedurende de </a:t>
            </a:r>
            <a:r>
              <a:rPr lang="nl-NL" sz="2400" dirty="0" smtClean="0">
                <a:solidFill>
                  <a:schemeClr val="accent2"/>
                </a:solidFill>
              </a:rPr>
              <a:t>Sprint</a:t>
            </a:r>
          </a:p>
          <a:p>
            <a:endParaRPr lang="nl-NL" sz="2400" b="1" dirty="0" smtClean="0">
              <a:solidFill>
                <a:schemeClr val="accent2"/>
              </a:solidFill>
            </a:endParaRPr>
          </a:p>
          <a:p>
            <a:r>
              <a:rPr lang="nl-NL" sz="2400" b="1" dirty="0" smtClean="0">
                <a:solidFill>
                  <a:schemeClr val="accent2"/>
                </a:solidFill>
              </a:rPr>
              <a:t>Behoort </a:t>
            </a:r>
            <a:r>
              <a:rPr lang="nl-NL" sz="2400" b="1" dirty="0">
                <a:solidFill>
                  <a:schemeClr val="accent2"/>
                </a:solidFill>
              </a:rPr>
              <a:t>uitsluitend toe aan het Ontwikkelteam. </a:t>
            </a:r>
          </a:p>
        </p:txBody>
      </p:sp>
    </p:spTree>
    <p:extLst>
      <p:ext uri="{BB962C8B-B14F-4D97-AF65-F5344CB8AC3E}">
        <p14:creationId xmlns:p14="http://schemas.microsoft.com/office/powerpoint/2010/main" val="19645924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1169501" y="264030"/>
            <a:ext cx="7127190" cy="504701"/>
          </a:xfrm>
        </p:spPr>
        <p:txBody>
          <a:bodyPr/>
          <a:lstStyle/>
          <a:p>
            <a:r>
              <a:rPr lang="nl-NL" dirty="0" smtClean="0"/>
              <a:t>User story</a:t>
            </a:r>
            <a:endParaRPr lang="nl-NL" dirty="0"/>
          </a:p>
        </p:txBody>
      </p:sp>
      <p:sp>
        <p:nvSpPr>
          <p:cNvPr id="3" name="Tijdelijke aanduiding voor inhoud 2"/>
          <p:cNvSpPr>
            <a:spLocks noGrp="1"/>
          </p:cNvSpPr>
          <p:nvPr>
            <p:ph idx="1"/>
          </p:nvPr>
        </p:nvSpPr>
        <p:spPr>
          <a:xfrm>
            <a:off x="467544" y="908720"/>
            <a:ext cx="8640960" cy="4176464"/>
          </a:xfrm>
        </p:spPr>
        <p:txBody>
          <a:bodyPr/>
          <a:lstStyle/>
          <a:p>
            <a:pPr marL="0" indent="0">
              <a:buNone/>
            </a:pPr>
            <a:r>
              <a:rPr lang="en-US" sz="1800" b="0" dirty="0" smtClean="0"/>
              <a:t>Items op de backlog </a:t>
            </a:r>
            <a:r>
              <a:rPr lang="en-US" sz="1800" b="0" dirty="0" err="1" smtClean="0"/>
              <a:t>worden</a:t>
            </a:r>
            <a:r>
              <a:rPr lang="en-US" sz="1800" b="0" dirty="0" smtClean="0"/>
              <a:t> </a:t>
            </a:r>
            <a:r>
              <a:rPr lang="en-US" sz="1800" b="0" dirty="0" err="1" smtClean="0"/>
              <a:t>vaak</a:t>
            </a:r>
            <a:r>
              <a:rPr lang="en-US" sz="1800" b="0" dirty="0" smtClean="0"/>
              <a:t> </a:t>
            </a:r>
            <a:r>
              <a:rPr lang="en-US" sz="1800" b="0" dirty="0" err="1" smtClean="0"/>
              <a:t>geformuleerd</a:t>
            </a:r>
            <a:r>
              <a:rPr lang="en-US" sz="1800" b="0" dirty="0" smtClean="0"/>
              <a:t> in de </a:t>
            </a:r>
            <a:r>
              <a:rPr lang="en-US" sz="1800" b="0" dirty="0" err="1" smtClean="0"/>
              <a:t>vorm</a:t>
            </a:r>
            <a:r>
              <a:rPr lang="en-US" sz="1800" b="0" dirty="0" smtClean="0"/>
              <a:t> van User stories.</a:t>
            </a:r>
          </a:p>
          <a:p>
            <a:pPr marL="0" indent="0">
              <a:buNone/>
            </a:pPr>
            <a:endParaRPr lang="en-US" sz="1200" b="0" dirty="0" smtClean="0"/>
          </a:p>
          <a:p>
            <a:pPr marL="0" indent="0">
              <a:buNone/>
            </a:pPr>
            <a:r>
              <a:rPr lang="en-US" sz="2400" b="0" dirty="0" err="1" smtClean="0"/>
              <a:t>Dit</a:t>
            </a:r>
            <a:r>
              <a:rPr lang="en-US" sz="2400" b="0" dirty="0" smtClean="0"/>
              <a:t> </a:t>
            </a:r>
            <a:r>
              <a:rPr lang="en-US" sz="2400" b="0" dirty="0"/>
              <a:t>is </a:t>
            </a:r>
            <a:r>
              <a:rPr lang="en-US" sz="2400" b="0" dirty="0" err="1" smtClean="0"/>
              <a:t>een</a:t>
            </a:r>
            <a:r>
              <a:rPr lang="en-US" sz="2400" b="0" dirty="0" smtClean="0"/>
              <a:t> </a:t>
            </a:r>
            <a:r>
              <a:rPr lang="nl-NL" sz="2400" b="0" i="1" dirty="0" smtClean="0">
                <a:solidFill>
                  <a:schemeClr val="accent2"/>
                </a:solidFill>
              </a:rPr>
              <a:t>kort </a:t>
            </a:r>
            <a:r>
              <a:rPr lang="nl-NL" sz="2400" b="0" i="1" dirty="0">
                <a:solidFill>
                  <a:schemeClr val="accent2"/>
                </a:solidFill>
              </a:rPr>
              <a:t>op zichzelf </a:t>
            </a:r>
            <a:r>
              <a:rPr lang="nl-NL" sz="2400" b="0" i="1" dirty="0" smtClean="0">
                <a:solidFill>
                  <a:schemeClr val="accent2"/>
                </a:solidFill>
              </a:rPr>
              <a:t>staand scenario </a:t>
            </a:r>
            <a:r>
              <a:rPr lang="nl-NL" sz="2400" b="0" i="1" dirty="0"/>
              <a:t>vanuit het </a:t>
            </a:r>
            <a:r>
              <a:rPr lang="nl-NL" sz="2400" b="0" i="1" dirty="0">
                <a:solidFill>
                  <a:schemeClr val="accent2"/>
                </a:solidFill>
              </a:rPr>
              <a:t>perspectief van een </a:t>
            </a:r>
            <a:r>
              <a:rPr lang="nl-NL" sz="2400" b="0" i="1" dirty="0" smtClean="0">
                <a:solidFill>
                  <a:schemeClr val="accent2"/>
                </a:solidFill>
              </a:rPr>
              <a:t>gebruiker </a:t>
            </a:r>
            <a:r>
              <a:rPr lang="en-US" sz="2400" b="0" dirty="0" err="1" smtClean="0"/>
              <a:t>dat</a:t>
            </a:r>
            <a:r>
              <a:rPr lang="en-US" sz="2400" b="0" dirty="0" smtClean="0"/>
              <a:t>:</a:t>
            </a:r>
          </a:p>
          <a:p>
            <a:pPr lvl="1"/>
            <a:r>
              <a:rPr lang="en-US" sz="2000" b="0" dirty="0" err="1" smtClean="0"/>
              <a:t>klein</a:t>
            </a:r>
            <a:r>
              <a:rPr lang="en-US" sz="2000" b="0" dirty="0" smtClean="0"/>
              <a:t> </a:t>
            </a:r>
            <a:r>
              <a:rPr lang="en-US" sz="2000" b="0" dirty="0" err="1"/>
              <a:t>genoeg</a:t>
            </a:r>
            <a:r>
              <a:rPr lang="en-US" sz="2000" b="0" dirty="0"/>
              <a:t> is om </a:t>
            </a:r>
            <a:r>
              <a:rPr lang="en-US" sz="2000" b="0" dirty="0" err="1"/>
              <a:t>geschat</a:t>
            </a:r>
            <a:r>
              <a:rPr lang="en-US" sz="2000" b="0" dirty="0"/>
              <a:t> </a:t>
            </a:r>
            <a:r>
              <a:rPr lang="en-US" sz="2000" b="0" dirty="0" err="1"/>
              <a:t>en</a:t>
            </a:r>
            <a:r>
              <a:rPr lang="en-US" sz="2000" b="0" dirty="0"/>
              <a:t> </a:t>
            </a:r>
            <a:r>
              <a:rPr lang="en-US" sz="2000" b="0" dirty="0" err="1"/>
              <a:t>gepland</a:t>
            </a:r>
            <a:r>
              <a:rPr lang="en-US" sz="2000" b="0" dirty="0"/>
              <a:t> </a:t>
            </a:r>
            <a:r>
              <a:rPr lang="en-US" sz="2000" b="0" dirty="0" err="1"/>
              <a:t>te</a:t>
            </a:r>
            <a:r>
              <a:rPr lang="en-US" sz="2000" b="0" dirty="0"/>
              <a:t> </a:t>
            </a:r>
            <a:r>
              <a:rPr lang="en-US" sz="2000" b="0" dirty="0" err="1"/>
              <a:t>worden</a:t>
            </a:r>
            <a:r>
              <a:rPr lang="en-US" sz="2000" b="0" dirty="0"/>
              <a:t> </a:t>
            </a:r>
            <a:endParaRPr lang="en-US" sz="2000" b="0" dirty="0" smtClean="0"/>
          </a:p>
          <a:p>
            <a:pPr lvl="1"/>
            <a:r>
              <a:rPr lang="en-US" sz="2000" b="0" dirty="0" smtClean="0"/>
              <a:t>maar </a:t>
            </a:r>
            <a:r>
              <a:rPr lang="en-US" sz="2000" b="0" dirty="0" err="1"/>
              <a:t>te</a:t>
            </a:r>
            <a:r>
              <a:rPr lang="en-US" sz="2000" b="0" dirty="0"/>
              <a:t> </a:t>
            </a:r>
            <a:r>
              <a:rPr lang="en-US" sz="2000" b="0" dirty="0" err="1"/>
              <a:t>groot</a:t>
            </a:r>
            <a:r>
              <a:rPr lang="en-US" sz="2000" b="0" dirty="0"/>
              <a:t> </a:t>
            </a:r>
            <a:r>
              <a:rPr lang="en-US" sz="2000" b="0" dirty="0" smtClean="0"/>
              <a:t>is om </a:t>
            </a:r>
            <a:r>
              <a:rPr lang="en-US" sz="2000" b="0" dirty="0"/>
              <a:t>door 1 </a:t>
            </a:r>
            <a:r>
              <a:rPr lang="en-US" sz="2000" b="0" dirty="0" err="1"/>
              <a:t>teamlid</a:t>
            </a:r>
            <a:r>
              <a:rPr lang="en-US" sz="2000" b="0" dirty="0"/>
              <a:t> direct </a:t>
            </a:r>
            <a:r>
              <a:rPr lang="en-US" sz="2000" b="0" dirty="0" err="1"/>
              <a:t>uit</a:t>
            </a:r>
            <a:r>
              <a:rPr lang="en-US" sz="2000" b="0" dirty="0"/>
              <a:t> </a:t>
            </a:r>
            <a:r>
              <a:rPr lang="en-US" sz="2000" b="0" dirty="0" err="1"/>
              <a:t>te</a:t>
            </a:r>
            <a:r>
              <a:rPr lang="en-US" sz="2000" b="0" dirty="0"/>
              <a:t> </a:t>
            </a:r>
            <a:r>
              <a:rPr lang="en-US" sz="2000" b="0" dirty="0" err="1" smtClean="0"/>
              <a:t>voeren</a:t>
            </a:r>
            <a:r>
              <a:rPr lang="en-US" sz="2000" b="0" dirty="0" smtClean="0"/>
              <a:t> (1 dag – 2 </a:t>
            </a:r>
            <a:r>
              <a:rPr lang="en-US" sz="2000" b="0" dirty="0" err="1" smtClean="0"/>
              <a:t>wkn</a:t>
            </a:r>
            <a:r>
              <a:rPr lang="en-US" sz="2000" b="0" dirty="0" smtClean="0"/>
              <a:t>)</a:t>
            </a:r>
          </a:p>
          <a:p>
            <a:pPr marL="355600" lvl="1" indent="0">
              <a:buNone/>
            </a:pPr>
            <a:endParaRPr lang="en-US" sz="2000" b="0" dirty="0" smtClean="0"/>
          </a:p>
        </p:txBody>
      </p:sp>
      <p:pic>
        <p:nvPicPr>
          <p:cNvPr id="9220" name="Picture 4" descr="Voorbeeld van een user 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284984"/>
            <a:ext cx="4916488" cy="3013808"/>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0" y="6298792"/>
            <a:ext cx="9144000" cy="400110"/>
          </a:xfrm>
          <a:prstGeom prst="rect">
            <a:avLst/>
          </a:prstGeom>
        </p:spPr>
        <p:txBody>
          <a:bodyPr wrap="square">
            <a:spAutoFit/>
          </a:bodyPr>
          <a:lstStyle/>
          <a:p>
            <a:pPr algn="ctr"/>
            <a:r>
              <a:rPr lang="en-US" sz="2000" dirty="0" err="1">
                <a:solidFill>
                  <a:srgbClr val="0B1A58"/>
                </a:solidFill>
                <a:latin typeface="Arial" pitchFamily="34" charset="0"/>
                <a:cs typeface="Arial" pitchFamily="34" charset="0"/>
              </a:rPr>
              <a:t>Een</a:t>
            </a:r>
            <a:r>
              <a:rPr lang="en-US" sz="2000" dirty="0">
                <a:solidFill>
                  <a:srgbClr val="0B1A58"/>
                </a:solidFill>
                <a:latin typeface="Arial" pitchFamily="34" charset="0"/>
                <a:cs typeface="Arial" pitchFamily="34" charset="0"/>
              </a:rPr>
              <a:t> user story </a:t>
            </a:r>
            <a:r>
              <a:rPr lang="en-US" sz="2000" dirty="0" err="1">
                <a:solidFill>
                  <a:srgbClr val="0B1A58"/>
                </a:solidFill>
                <a:latin typeface="Arial" pitchFamily="34" charset="0"/>
                <a:cs typeface="Arial" pitchFamily="34" charset="0"/>
              </a:rPr>
              <a:t>heeft</a:t>
            </a:r>
            <a:r>
              <a:rPr lang="en-US" sz="2000" dirty="0">
                <a:solidFill>
                  <a:srgbClr val="0B1A58"/>
                </a:solidFill>
                <a:latin typeface="Arial" pitchFamily="34" charset="0"/>
                <a:cs typeface="Arial" pitchFamily="34" charset="0"/>
              </a:rPr>
              <a:t> </a:t>
            </a:r>
            <a:r>
              <a:rPr lang="en-US" sz="2000" dirty="0" err="1">
                <a:solidFill>
                  <a:srgbClr val="0B1A58"/>
                </a:solidFill>
                <a:latin typeface="Arial" pitchFamily="34" charset="0"/>
                <a:cs typeface="Arial" pitchFamily="34" charset="0"/>
              </a:rPr>
              <a:t>doorgaans</a:t>
            </a:r>
            <a:r>
              <a:rPr lang="en-US" sz="2000" dirty="0">
                <a:solidFill>
                  <a:srgbClr val="0B1A58"/>
                </a:solidFill>
                <a:latin typeface="Arial" pitchFamily="34" charset="0"/>
                <a:cs typeface="Arial" pitchFamily="34" charset="0"/>
              </a:rPr>
              <a:t> </a:t>
            </a:r>
            <a:r>
              <a:rPr lang="en-US" sz="2000" dirty="0" err="1">
                <a:solidFill>
                  <a:srgbClr val="0B1A58"/>
                </a:solidFill>
                <a:latin typeface="Arial" pitchFamily="34" charset="0"/>
                <a:cs typeface="Arial" pitchFamily="34" charset="0"/>
              </a:rPr>
              <a:t>een</a:t>
            </a:r>
            <a:r>
              <a:rPr lang="en-US" sz="2000" dirty="0">
                <a:solidFill>
                  <a:srgbClr val="0B1A58"/>
                </a:solidFill>
                <a:latin typeface="Arial" pitchFamily="34" charset="0"/>
                <a:cs typeface="Arial" pitchFamily="34" charset="0"/>
              </a:rPr>
              <a:t> </a:t>
            </a:r>
            <a:r>
              <a:rPr lang="en-US" sz="2000" dirty="0" err="1">
                <a:solidFill>
                  <a:srgbClr val="0B1A58"/>
                </a:solidFill>
                <a:latin typeface="Arial" pitchFamily="34" charset="0"/>
                <a:cs typeface="Arial" pitchFamily="34" charset="0"/>
              </a:rPr>
              <a:t>voor</a:t>
            </a:r>
            <a:r>
              <a:rPr lang="en-US" sz="2000" dirty="0">
                <a:solidFill>
                  <a:srgbClr val="0B1A58"/>
                </a:solidFill>
                <a:latin typeface="Arial" pitchFamily="34" charset="0"/>
                <a:cs typeface="Arial" pitchFamily="34" charset="0"/>
              </a:rPr>
              <a:t>- </a:t>
            </a:r>
            <a:r>
              <a:rPr lang="en-US" sz="2000" dirty="0" err="1">
                <a:solidFill>
                  <a:srgbClr val="0B1A58"/>
                </a:solidFill>
                <a:latin typeface="Arial" pitchFamily="34" charset="0"/>
                <a:cs typeface="Arial" pitchFamily="34" charset="0"/>
              </a:rPr>
              <a:t>en</a:t>
            </a:r>
            <a:r>
              <a:rPr lang="en-US" sz="2000" dirty="0">
                <a:solidFill>
                  <a:srgbClr val="0B1A58"/>
                </a:solidFill>
                <a:latin typeface="Arial" pitchFamily="34" charset="0"/>
                <a:cs typeface="Arial" pitchFamily="34" charset="0"/>
              </a:rPr>
              <a:t> </a:t>
            </a:r>
            <a:r>
              <a:rPr lang="en-US" sz="2000" dirty="0" err="1">
                <a:solidFill>
                  <a:srgbClr val="0B1A58"/>
                </a:solidFill>
                <a:latin typeface="Arial" pitchFamily="34" charset="0"/>
                <a:cs typeface="Arial" pitchFamily="34" charset="0"/>
              </a:rPr>
              <a:t>achterkant</a:t>
            </a:r>
            <a:r>
              <a:rPr lang="en-US" sz="2000" dirty="0">
                <a:solidFill>
                  <a:srgbClr val="0B1A58"/>
                </a:solidFill>
                <a:latin typeface="Arial" pitchFamily="34" charset="0"/>
                <a:cs typeface="Arial" pitchFamily="34" charset="0"/>
              </a:rPr>
              <a:t>.</a:t>
            </a:r>
            <a:endParaRPr lang="nl-NL" sz="2000" dirty="0">
              <a:solidFill>
                <a:srgbClr val="0B1A58"/>
              </a:solidFill>
              <a:latin typeface="Arial" pitchFamily="34" charset="0"/>
              <a:cs typeface="Arial" pitchFamily="34" charset="0"/>
            </a:endParaRPr>
          </a:p>
        </p:txBody>
      </p:sp>
      <p:sp>
        <p:nvSpPr>
          <p:cNvPr id="5" name="Tekstvak 4"/>
          <p:cNvSpPr txBox="1"/>
          <p:nvPr/>
        </p:nvSpPr>
        <p:spPr>
          <a:xfrm>
            <a:off x="5940152" y="5526793"/>
            <a:ext cx="710451" cy="523220"/>
          </a:xfrm>
          <a:prstGeom prst="rect">
            <a:avLst/>
          </a:prstGeom>
          <a:noFill/>
        </p:spPr>
        <p:txBody>
          <a:bodyPr wrap="none" rtlCol="0">
            <a:spAutoFit/>
          </a:bodyPr>
          <a:lstStyle/>
          <a:p>
            <a:r>
              <a:rPr lang="nl-NL" sz="2800" b="1" dirty="0" smtClean="0">
                <a:latin typeface="Segoe Script" panose="030B0504020000000003" pitchFamily="66" charset="0"/>
              </a:rPr>
              <a:t>14</a:t>
            </a:r>
            <a:endParaRPr lang="nl-NL" sz="2800" b="1" dirty="0">
              <a:latin typeface="Segoe Script" panose="030B0504020000000003" pitchFamily="66" charset="0"/>
            </a:endParaRPr>
          </a:p>
        </p:txBody>
      </p:sp>
    </p:spTree>
    <p:extLst>
      <p:ext uri="{BB962C8B-B14F-4D97-AF65-F5344CB8AC3E}">
        <p14:creationId xmlns:p14="http://schemas.microsoft.com/office/powerpoint/2010/main" val="935519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08405" y="188640"/>
            <a:ext cx="7127190" cy="504701"/>
          </a:xfrm>
        </p:spPr>
        <p:txBody>
          <a:bodyPr/>
          <a:lstStyle/>
          <a:p>
            <a:r>
              <a:rPr lang="nl-NL" b="0" smtClean="0"/>
              <a:t>User story - </a:t>
            </a:r>
            <a:r>
              <a:rPr lang="nl-NL" smtClean="0"/>
              <a:t>Voorkant</a:t>
            </a:r>
            <a:endParaRPr lang="nl-NL" dirty="0"/>
          </a:p>
        </p:txBody>
      </p:sp>
      <p:sp>
        <p:nvSpPr>
          <p:cNvPr id="3" name="Tijdelijke aanduiding voor inhoud 2"/>
          <p:cNvSpPr>
            <a:spLocks noGrp="1"/>
          </p:cNvSpPr>
          <p:nvPr>
            <p:ph idx="1"/>
          </p:nvPr>
        </p:nvSpPr>
        <p:spPr>
          <a:xfrm>
            <a:off x="611561" y="980728"/>
            <a:ext cx="8315080" cy="4176464"/>
          </a:xfrm>
        </p:spPr>
        <p:txBody>
          <a:bodyPr/>
          <a:lstStyle/>
          <a:p>
            <a:pPr marL="0" indent="0">
              <a:buNone/>
            </a:pPr>
            <a:r>
              <a:rPr lang="en-US" sz="2400" smtClean="0"/>
              <a:t>Gebruikelijk formaat:</a:t>
            </a:r>
          </a:p>
          <a:p>
            <a:pPr marL="0" indent="0">
              <a:buNone/>
            </a:pPr>
            <a:r>
              <a:rPr lang="en-US" sz="2400" b="0" i="1" smtClean="0"/>
              <a:t>Als </a:t>
            </a:r>
            <a:r>
              <a:rPr lang="en-US" sz="2400" b="0" i="1" smtClean="0">
                <a:solidFill>
                  <a:schemeClr val="accent2"/>
                </a:solidFill>
              </a:rPr>
              <a:t>&lt;type gebruiker&gt;</a:t>
            </a:r>
            <a:r>
              <a:rPr lang="en-US" sz="2400" b="0" i="1" smtClean="0"/>
              <a:t>, wil ik </a:t>
            </a:r>
            <a:r>
              <a:rPr lang="en-US" sz="2400" b="0" i="1" smtClean="0">
                <a:solidFill>
                  <a:schemeClr val="accent2"/>
                </a:solidFill>
              </a:rPr>
              <a:t>&lt;wens/doel&gt; </a:t>
            </a:r>
            <a:r>
              <a:rPr lang="en-US" sz="2400" b="0" i="1" smtClean="0"/>
              <a:t>zodat </a:t>
            </a:r>
            <a:r>
              <a:rPr lang="en-US" sz="2400" b="0" i="1" smtClean="0">
                <a:solidFill>
                  <a:schemeClr val="accent2"/>
                </a:solidFill>
              </a:rPr>
              <a:t>&lt;reden&gt;</a:t>
            </a:r>
            <a:r>
              <a:rPr lang="en-US" sz="2400" b="0" i="1" smtClean="0"/>
              <a:t>.</a:t>
            </a:r>
          </a:p>
          <a:p>
            <a:pPr marL="0" indent="0">
              <a:buNone/>
            </a:pPr>
            <a:r>
              <a:rPr lang="en-US" sz="2400" b="0" smtClean="0"/>
              <a:t>“As a user, I can indicate folders not to backup so that my backup drive isn't filled up with things I don't need saved.”</a:t>
            </a:r>
            <a:endParaRPr lang="en-US" sz="2400" b="0" dirty="0"/>
          </a:p>
        </p:txBody>
      </p:sp>
      <p:sp>
        <p:nvSpPr>
          <p:cNvPr id="4" name="Rechthoek 3"/>
          <p:cNvSpPr/>
          <p:nvPr/>
        </p:nvSpPr>
        <p:spPr>
          <a:xfrm>
            <a:off x="467544" y="3429000"/>
            <a:ext cx="8424936" cy="1200329"/>
          </a:xfrm>
          <a:prstGeom prst="rect">
            <a:avLst/>
          </a:prstGeom>
        </p:spPr>
        <p:txBody>
          <a:bodyPr wrap="square">
            <a:spAutoFit/>
          </a:bodyPr>
          <a:lstStyle/>
          <a:p>
            <a:r>
              <a:rPr lang="en-US" sz="2400" dirty="0" err="1">
                <a:solidFill>
                  <a:srgbClr val="0B1A58"/>
                </a:solidFill>
                <a:latin typeface="Arial" pitchFamily="34" charset="0"/>
                <a:cs typeface="Arial" pitchFamily="34" charset="0"/>
              </a:rPr>
              <a:t>Naast</a:t>
            </a:r>
            <a:r>
              <a:rPr lang="en-US" sz="2400" dirty="0">
                <a:solidFill>
                  <a:srgbClr val="0B1A58"/>
                </a:solidFill>
                <a:latin typeface="Arial" pitchFamily="34" charset="0"/>
                <a:cs typeface="Arial" pitchFamily="34" charset="0"/>
              </a:rPr>
              <a:t> de </a:t>
            </a:r>
            <a:r>
              <a:rPr lang="en-US" sz="2400" b="1" dirty="0" err="1">
                <a:solidFill>
                  <a:srgbClr val="0B1A58"/>
                </a:solidFill>
                <a:latin typeface="Arial" pitchFamily="34" charset="0"/>
                <a:cs typeface="Arial" pitchFamily="34" charset="0"/>
              </a:rPr>
              <a:t>beschrijving</a:t>
            </a:r>
            <a:r>
              <a:rPr lang="en-US" sz="2400" dirty="0">
                <a:solidFill>
                  <a:srgbClr val="0B1A58"/>
                </a:solidFill>
                <a:latin typeface="Arial" pitchFamily="34" charset="0"/>
                <a:cs typeface="Arial" pitchFamily="34" charset="0"/>
              </a:rPr>
              <a:t> </a:t>
            </a:r>
            <a:r>
              <a:rPr lang="en-US" sz="2400" dirty="0" err="1">
                <a:solidFill>
                  <a:srgbClr val="0B1A58"/>
                </a:solidFill>
                <a:latin typeface="Arial" pitchFamily="34" charset="0"/>
                <a:cs typeface="Arial" pitchFamily="34" charset="0"/>
              </a:rPr>
              <a:t>bevat</a:t>
            </a:r>
            <a:r>
              <a:rPr lang="en-US" sz="2400" dirty="0">
                <a:solidFill>
                  <a:srgbClr val="0B1A58"/>
                </a:solidFill>
                <a:latin typeface="Arial" pitchFamily="34" charset="0"/>
                <a:cs typeface="Arial" pitchFamily="34" charset="0"/>
              </a:rPr>
              <a:t> </a:t>
            </a:r>
            <a:r>
              <a:rPr lang="en-US" sz="2400" dirty="0" err="1">
                <a:solidFill>
                  <a:srgbClr val="0B1A58"/>
                </a:solidFill>
                <a:latin typeface="Arial" pitchFamily="34" charset="0"/>
                <a:cs typeface="Arial" pitchFamily="34" charset="0"/>
              </a:rPr>
              <a:t>elke</a:t>
            </a:r>
            <a:r>
              <a:rPr lang="en-US" sz="2400" dirty="0">
                <a:solidFill>
                  <a:srgbClr val="0B1A58"/>
                </a:solidFill>
                <a:latin typeface="Arial" pitchFamily="34" charset="0"/>
                <a:cs typeface="Arial" pitchFamily="34" charset="0"/>
              </a:rPr>
              <a:t> user story </a:t>
            </a:r>
            <a:r>
              <a:rPr lang="en-US" sz="2400" dirty="0" err="1">
                <a:solidFill>
                  <a:schemeClr val="accent2"/>
                </a:solidFill>
                <a:latin typeface="Arial" pitchFamily="34" charset="0"/>
                <a:cs typeface="Arial" pitchFamily="34" charset="0"/>
              </a:rPr>
              <a:t>een</a:t>
            </a:r>
            <a:r>
              <a:rPr lang="en-US" sz="2400" dirty="0">
                <a:solidFill>
                  <a:schemeClr val="accent2"/>
                </a:solidFill>
                <a:latin typeface="Arial" pitchFamily="34" charset="0"/>
                <a:cs typeface="Arial" pitchFamily="34" charset="0"/>
              </a:rPr>
              <a:t> </a:t>
            </a:r>
            <a:r>
              <a:rPr lang="en-US" sz="2400" b="1" dirty="0" err="1" smtClean="0">
                <a:solidFill>
                  <a:schemeClr val="accent2"/>
                </a:solidFill>
                <a:latin typeface="Arial" pitchFamily="34" charset="0"/>
                <a:cs typeface="Arial" pitchFamily="34" charset="0"/>
              </a:rPr>
              <a:t>schatting</a:t>
            </a:r>
            <a:r>
              <a:rPr lang="en-US" sz="2400" b="1" dirty="0" smtClean="0">
                <a:solidFill>
                  <a:schemeClr val="accent2"/>
                </a:solidFill>
                <a:latin typeface="Arial" pitchFamily="34" charset="0"/>
                <a:cs typeface="Arial" pitchFamily="34" charset="0"/>
              </a:rPr>
              <a:t> </a:t>
            </a:r>
          </a:p>
          <a:p>
            <a:pPr marL="342900" indent="-342900">
              <a:buFont typeface="Arial" panose="020B0604020202020204" pitchFamily="34" charset="0"/>
              <a:buChar char="•"/>
            </a:pPr>
            <a:r>
              <a:rPr lang="en-US" sz="2400" dirty="0" err="1">
                <a:solidFill>
                  <a:srgbClr val="0B1A58"/>
                </a:solidFill>
                <a:latin typeface="Arial" pitchFamily="34" charset="0"/>
                <a:cs typeface="Arial" pitchFamily="34" charset="0"/>
              </a:rPr>
              <a:t>Dit</a:t>
            </a:r>
            <a:r>
              <a:rPr lang="en-US" sz="2400" dirty="0">
                <a:solidFill>
                  <a:srgbClr val="0B1A58"/>
                </a:solidFill>
                <a:latin typeface="Arial" pitchFamily="34" charset="0"/>
                <a:cs typeface="Arial" pitchFamily="34" charset="0"/>
              </a:rPr>
              <a:t> </a:t>
            </a:r>
            <a:r>
              <a:rPr lang="en-US" sz="2400" dirty="0" err="1">
                <a:solidFill>
                  <a:srgbClr val="0B1A58"/>
                </a:solidFill>
                <a:latin typeface="Arial" pitchFamily="34" charset="0"/>
                <a:cs typeface="Arial" pitchFamily="34" charset="0"/>
              </a:rPr>
              <a:t>kan</a:t>
            </a:r>
            <a:r>
              <a:rPr lang="en-US" sz="2400" dirty="0">
                <a:solidFill>
                  <a:srgbClr val="0B1A58"/>
                </a:solidFill>
                <a:latin typeface="Arial" pitchFamily="34" charset="0"/>
                <a:cs typeface="Arial" pitchFamily="34" charset="0"/>
              </a:rPr>
              <a:t> in de </a:t>
            </a:r>
            <a:r>
              <a:rPr lang="en-US" sz="2400" dirty="0" err="1">
                <a:solidFill>
                  <a:srgbClr val="0B1A58"/>
                </a:solidFill>
                <a:latin typeface="Arial" pitchFamily="34" charset="0"/>
                <a:cs typeface="Arial" pitchFamily="34" charset="0"/>
              </a:rPr>
              <a:t>vorm</a:t>
            </a:r>
            <a:r>
              <a:rPr lang="en-US" sz="2400" dirty="0">
                <a:solidFill>
                  <a:srgbClr val="0B1A58"/>
                </a:solidFill>
                <a:latin typeface="Arial" pitchFamily="34" charset="0"/>
                <a:cs typeface="Arial" pitchFamily="34" charset="0"/>
              </a:rPr>
              <a:t> van planning poker </a:t>
            </a:r>
            <a:r>
              <a:rPr lang="en-US" sz="2400" dirty="0" err="1" smtClean="0">
                <a:solidFill>
                  <a:srgbClr val="0B1A58"/>
                </a:solidFill>
                <a:latin typeface="Arial" pitchFamily="34" charset="0"/>
                <a:cs typeface="Arial" pitchFamily="34" charset="0"/>
              </a:rPr>
              <a:t>punten</a:t>
            </a:r>
            <a:endParaRPr lang="en-US" sz="2400" dirty="0">
              <a:solidFill>
                <a:srgbClr val="0B1A58"/>
              </a:solidFill>
              <a:latin typeface="Arial" pitchFamily="34" charset="0"/>
              <a:cs typeface="Arial" pitchFamily="34" charset="0"/>
            </a:endParaRPr>
          </a:p>
          <a:p>
            <a:pPr marL="342900" indent="-342900">
              <a:buFont typeface="Arial" panose="020B0604020202020204" pitchFamily="34" charset="0"/>
              <a:buChar char="•"/>
            </a:pPr>
            <a:r>
              <a:rPr lang="en-US" sz="2400" dirty="0" smtClean="0">
                <a:solidFill>
                  <a:srgbClr val="0B1A58"/>
                </a:solidFill>
                <a:latin typeface="Arial" pitchFamily="34" charset="0"/>
                <a:cs typeface="Arial" pitchFamily="34" charset="0"/>
              </a:rPr>
              <a:t>Of </a:t>
            </a:r>
            <a:r>
              <a:rPr lang="en-US" sz="2400" dirty="0" err="1" smtClean="0">
                <a:solidFill>
                  <a:srgbClr val="0B1A58"/>
                </a:solidFill>
                <a:latin typeface="Arial" pitchFamily="34" charset="0"/>
                <a:cs typeface="Arial" pitchFamily="34" charset="0"/>
              </a:rPr>
              <a:t>grofmazig</a:t>
            </a:r>
            <a:r>
              <a:rPr lang="en-US" sz="2400" dirty="0" smtClean="0">
                <a:solidFill>
                  <a:srgbClr val="0B1A58"/>
                </a:solidFill>
                <a:latin typeface="Arial" pitchFamily="34" charset="0"/>
                <a:cs typeface="Arial" pitchFamily="34" charset="0"/>
              </a:rPr>
              <a:t> </a:t>
            </a:r>
            <a:r>
              <a:rPr lang="en-US" sz="2400" dirty="0" err="1" smtClean="0">
                <a:solidFill>
                  <a:srgbClr val="0B1A58"/>
                </a:solidFill>
                <a:latin typeface="Arial" pitchFamily="34" charset="0"/>
                <a:cs typeface="Arial" pitchFamily="34" charset="0"/>
              </a:rPr>
              <a:t>een</a:t>
            </a:r>
            <a:r>
              <a:rPr lang="en-US" sz="2400" dirty="0" smtClean="0">
                <a:solidFill>
                  <a:srgbClr val="0B1A58"/>
                </a:solidFill>
                <a:latin typeface="Arial" pitchFamily="34" charset="0"/>
                <a:cs typeface="Arial" pitchFamily="34" charset="0"/>
              </a:rPr>
              <a:t> </a:t>
            </a:r>
            <a:r>
              <a:rPr lang="en-US" sz="2400" dirty="0" err="1" smtClean="0">
                <a:solidFill>
                  <a:srgbClr val="0B1A58"/>
                </a:solidFill>
                <a:latin typeface="Arial" pitchFamily="34" charset="0"/>
                <a:cs typeface="Arial" pitchFamily="34" charset="0"/>
              </a:rPr>
              <a:t>aantal</a:t>
            </a:r>
            <a:r>
              <a:rPr lang="en-US" sz="2400" dirty="0" smtClean="0">
                <a:solidFill>
                  <a:srgbClr val="0B1A58"/>
                </a:solidFill>
                <a:latin typeface="Arial" pitchFamily="34" charset="0"/>
                <a:cs typeface="Arial" pitchFamily="34" charset="0"/>
              </a:rPr>
              <a:t> </a:t>
            </a:r>
            <a:r>
              <a:rPr lang="en-US" sz="2400" dirty="0" err="1" smtClean="0">
                <a:solidFill>
                  <a:srgbClr val="0B1A58"/>
                </a:solidFill>
                <a:latin typeface="Arial" pitchFamily="34" charset="0"/>
                <a:cs typeface="Arial" pitchFamily="34" charset="0"/>
              </a:rPr>
              <a:t>manuren</a:t>
            </a:r>
            <a:endParaRPr lang="en-US" sz="2400" dirty="0" smtClean="0">
              <a:solidFill>
                <a:srgbClr val="0B1A58"/>
              </a:solidFill>
              <a:latin typeface="Arial" pitchFamily="34" charset="0"/>
              <a:cs typeface="Arial" pitchFamily="34" charset="0"/>
            </a:endParaRPr>
          </a:p>
        </p:txBody>
      </p:sp>
    </p:spTree>
    <p:extLst>
      <p:ext uri="{BB962C8B-B14F-4D97-AF65-F5344CB8AC3E}">
        <p14:creationId xmlns:p14="http://schemas.microsoft.com/office/powerpoint/2010/main" val="4033458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1" y="188640"/>
            <a:ext cx="7127190" cy="504701"/>
          </a:xfrm>
        </p:spPr>
        <p:txBody>
          <a:bodyPr/>
          <a:lstStyle/>
          <a:p>
            <a:r>
              <a:rPr lang="nl-NL" b="0" dirty="0" smtClean="0"/>
              <a:t>User story - </a:t>
            </a:r>
            <a:r>
              <a:rPr lang="nl-NL" dirty="0" smtClean="0"/>
              <a:t>Achterkant</a:t>
            </a:r>
            <a:endParaRPr lang="nl-NL" dirty="0"/>
          </a:p>
        </p:txBody>
      </p:sp>
      <p:sp>
        <p:nvSpPr>
          <p:cNvPr id="3" name="Tijdelijke aanduiding voor inhoud 2"/>
          <p:cNvSpPr>
            <a:spLocks noGrp="1"/>
          </p:cNvSpPr>
          <p:nvPr>
            <p:ph idx="1"/>
          </p:nvPr>
        </p:nvSpPr>
        <p:spPr>
          <a:xfrm>
            <a:off x="611561" y="980728"/>
            <a:ext cx="8315080" cy="4176464"/>
          </a:xfrm>
        </p:spPr>
        <p:txBody>
          <a:bodyPr/>
          <a:lstStyle/>
          <a:p>
            <a:pPr marL="0" indent="0">
              <a:buNone/>
            </a:pPr>
            <a:r>
              <a:rPr lang="en-US" sz="2400" dirty="0"/>
              <a:t>Op de </a:t>
            </a:r>
            <a:r>
              <a:rPr lang="en-US" sz="2400" dirty="0" err="1"/>
              <a:t>achterkant</a:t>
            </a:r>
            <a:r>
              <a:rPr lang="en-US" sz="2400" dirty="0"/>
              <a:t> van </a:t>
            </a:r>
            <a:r>
              <a:rPr lang="en-US" sz="2400" dirty="0" err="1"/>
              <a:t>een</a:t>
            </a:r>
            <a:r>
              <a:rPr lang="en-US" sz="2400" dirty="0"/>
              <a:t> story neem je de </a:t>
            </a:r>
            <a:r>
              <a:rPr lang="en-US" sz="2400" dirty="0" err="1">
                <a:solidFill>
                  <a:schemeClr val="accent2"/>
                </a:solidFill>
              </a:rPr>
              <a:t>acceptatiecriteria</a:t>
            </a:r>
            <a:r>
              <a:rPr lang="en-US" sz="2400" dirty="0">
                <a:solidFill>
                  <a:schemeClr val="accent2"/>
                </a:solidFill>
              </a:rPr>
              <a:t> </a:t>
            </a:r>
            <a:r>
              <a:rPr lang="en-US" sz="2400" dirty="0"/>
              <a:t>op </a:t>
            </a:r>
            <a:r>
              <a:rPr lang="en-US" sz="2400" b="0" dirty="0" err="1"/>
              <a:t>en</a:t>
            </a:r>
            <a:r>
              <a:rPr lang="en-US" sz="2400" b="0" dirty="0"/>
              <a:t> </a:t>
            </a:r>
            <a:r>
              <a:rPr lang="en-US" sz="2400" b="0" dirty="0" err="1"/>
              <a:t>beantwoord</a:t>
            </a:r>
            <a:r>
              <a:rPr lang="en-US" sz="2400" b="0" dirty="0"/>
              <a:t> je de </a:t>
            </a:r>
            <a:r>
              <a:rPr lang="en-US" sz="2400" b="0" dirty="0" err="1"/>
              <a:t>vraag</a:t>
            </a:r>
            <a:r>
              <a:rPr lang="en-US" sz="2400" b="0" dirty="0"/>
              <a:t>: </a:t>
            </a:r>
          </a:p>
          <a:p>
            <a:pPr lvl="1"/>
            <a:r>
              <a:rPr lang="en-US" sz="2000" dirty="0" err="1"/>
              <a:t>Wanneer</a:t>
            </a:r>
            <a:r>
              <a:rPr lang="en-US" sz="2000" dirty="0"/>
              <a:t> is het </a:t>
            </a:r>
            <a:r>
              <a:rPr lang="en-US" sz="2000" dirty="0" err="1"/>
              <a:t>goed</a:t>
            </a:r>
            <a:r>
              <a:rPr lang="en-US" sz="2000" dirty="0"/>
              <a:t> (</a:t>
            </a:r>
            <a:r>
              <a:rPr lang="en-US" sz="2000" dirty="0" err="1"/>
              <a:t>genoeg</a:t>
            </a:r>
            <a:r>
              <a:rPr lang="en-US" sz="2000" dirty="0"/>
              <a:t>)?</a:t>
            </a:r>
          </a:p>
          <a:p>
            <a:pPr lvl="1"/>
            <a:r>
              <a:rPr lang="en-US" sz="2000" dirty="0"/>
              <a:t>Wat </a:t>
            </a:r>
            <a:r>
              <a:rPr lang="en-US" sz="2000" dirty="0" err="1"/>
              <a:t>hoort</a:t>
            </a:r>
            <a:r>
              <a:rPr lang="en-US" sz="2000" dirty="0"/>
              <a:t> </a:t>
            </a:r>
            <a:r>
              <a:rPr lang="en-US" sz="2000" dirty="0" err="1"/>
              <a:t>er</a:t>
            </a:r>
            <a:r>
              <a:rPr lang="en-US" sz="2000" dirty="0"/>
              <a:t> </a:t>
            </a:r>
            <a:r>
              <a:rPr lang="en-US" sz="2000" dirty="0" err="1"/>
              <a:t>wel</a:t>
            </a:r>
            <a:r>
              <a:rPr lang="en-US" sz="2000" dirty="0"/>
              <a:t> </a:t>
            </a:r>
            <a:r>
              <a:rPr lang="en-US" sz="2000" dirty="0" err="1"/>
              <a:t>en</a:t>
            </a:r>
            <a:r>
              <a:rPr lang="en-US" sz="2000" dirty="0"/>
              <a:t> wat (net) </a:t>
            </a:r>
            <a:r>
              <a:rPr lang="en-US" sz="2000" dirty="0" err="1"/>
              <a:t>niet</a:t>
            </a:r>
            <a:r>
              <a:rPr lang="en-US" sz="2000" dirty="0"/>
              <a:t> </a:t>
            </a:r>
            <a:r>
              <a:rPr lang="en-US" sz="2000" dirty="0" err="1"/>
              <a:t>meer</a:t>
            </a:r>
            <a:r>
              <a:rPr lang="en-US" sz="2000" dirty="0"/>
              <a:t> </a:t>
            </a:r>
            <a:r>
              <a:rPr lang="en-US" sz="2000" dirty="0" err="1"/>
              <a:t>bij</a:t>
            </a:r>
            <a:r>
              <a:rPr lang="en-US" sz="2000" dirty="0"/>
              <a:t>. </a:t>
            </a:r>
          </a:p>
          <a:p>
            <a:endParaRPr lang="en-US" sz="2400" b="0" i="1" dirty="0"/>
          </a:p>
          <a:p>
            <a:pPr marL="0" indent="0">
              <a:buNone/>
            </a:pPr>
            <a:r>
              <a:rPr lang="en-US" sz="2400" dirty="0" err="1"/>
              <a:t>Bijvoorbeeld</a:t>
            </a:r>
            <a:endParaRPr lang="en-US" sz="2400" dirty="0"/>
          </a:p>
          <a:p>
            <a:pPr lvl="1"/>
            <a:r>
              <a:rPr lang="en-US" sz="2000" dirty="0" err="1" smtClean="0"/>
              <a:t>Hoeft</a:t>
            </a:r>
            <a:r>
              <a:rPr lang="en-US" sz="2000" dirty="0" smtClean="0"/>
              <a:t> nog </a:t>
            </a:r>
            <a:r>
              <a:rPr lang="en-US" sz="2000" dirty="0" err="1" smtClean="0"/>
              <a:t>geen</a:t>
            </a:r>
            <a:r>
              <a:rPr lang="en-US" sz="2000" dirty="0" smtClean="0"/>
              <a:t> email </a:t>
            </a:r>
            <a:r>
              <a:rPr lang="en-US" sz="2000" dirty="0" err="1" smtClean="0"/>
              <a:t>te</a:t>
            </a:r>
            <a:r>
              <a:rPr lang="en-US" sz="2000" dirty="0" smtClean="0"/>
              <a:t> </a:t>
            </a:r>
            <a:r>
              <a:rPr lang="en-US" sz="2000" dirty="0" err="1" smtClean="0"/>
              <a:t>sturen</a:t>
            </a:r>
            <a:r>
              <a:rPr lang="en-US" sz="2000" dirty="0" smtClean="0"/>
              <a:t> </a:t>
            </a:r>
            <a:r>
              <a:rPr lang="en-US" sz="2000" dirty="0" err="1" smtClean="0"/>
              <a:t>bij</a:t>
            </a:r>
            <a:r>
              <a:rPr lang="en-US" sz="2000" dirty="0" smtClean="0"/>
              <a:t> </a:t>
            </a:r>
            <a:r>
              <a:rPr lang="en-US" sz="2000" dirty="0" err="1" smtClean="0"/>
              <a:t>verstrijken</a:t>
            </a:r>
            <a:r>
              <a:rPr lang="en-US" sz="2000" dirty="0" smtClean="0"/>
              <a:t> van de </a:t>
            </a:r>
            <a:r>
              <a:rPr lang="en-US" sz="2000" dirty="0" err="1" smtClean="0"/>
              <a:t>looptijd</a:t>
            </a:r>
            <a:endParaRPr lang="en-US" sz="2000" dirty="0"/>
          </a:p>
          <a:p>
            <a:pPr marL="700088" lvl="1" indent="-342900"/>
            <a:r>
              <a:rPr lang="en-US" sz="2000" dirty="0" err="1" smtClean="0"/>
              <a:t>Zoekopdracht</a:t>
            </a:r>
            <a:r>
              <a:rPr lang="en-US" sz="2000" dirty="0" smtClean="0"/>
              <a:t> </a:t>
            </a:r>
            <a:r>
              <a:rPr lang="en-US" sz="2000" dirty="0" err="1" smtClean="0"/>
              <a:t>moet</a:t>
            </a:r>
            <a:r>
              <a:rPr lang="en-US" sz="2000" dirty="0" smtClean="0"/>
              <a:t> </a:t>
            </a:r>
            <a:r>
              <a:rPr lang="en-US" sz="2000" dirty="0" err="1" smtClean="0"/>
              <a:t>binnen</a:t>
            </a:r>
            <a:r>
              <a:rPr lang="en-US" sz="2000" dirty="0" smtClean="0"/>
              <a:t> 1 </a:t>
            </a:r>
            <a:r>
              <a:rPr lang="en-US" sz="2000" dirty="0" err="1" smtClean="0"/>
              <a:t>seconde</a:t>
            </a:r>
            <a:r>
              <a:rPr lang="en-US" sz="2000" dirty="0" smtClean="0"/>
              <a:t> </a:t>
            </a:r>
            <a:r>
              <a:rPr lang="en-US" sz="2000" dirty="0" err="1" smtClean="0"/>
              <a:t>resultaten</a:t>
            </a:r>
            <a:r>
              <a:rPr lang="en-US" sz="2000" dirty="0" smtClean="0"/>
              <a:t> </a:t>
            </a:r>
            <a:r>
              <a:rPr lang="en-US" sz="2000" dirty="0" err="1" smtClean="0"/>
              <a:t>teruggeven</a:t>
            </a:r>
            <a:endParaRPr lang="en-US" sz="2000" dirty="0"/>
          </a:p>
        </p:txBody>
      </p:sp>
    </p:spTree>
    <p:extLst>
      <p:ext uri="{BB962C8B-B14F-4D97-AF65-F5344CB8AC3E}">
        <p14:creationId xmlns:p14="http://schemas.microsoft.com/office/powerpoint/2010/main" val="4278020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one-image.biz/wp-content/uploads/2014/07/Rugby-Scr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37089" cy="6093296"/>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inhoud 2"/>
          <p:cNvSpPr>
            <a:spLocks noGrp="1"/>
          </p:cNvSpPr>
          <p:nvPr>
            <p:ph idx="1"/>
          </p:nvPr>
        </p:nvSpPr>
        <p:spPr>
          <a:xfrm>
            <a:off x="251520" y="1412777"/>
            <a:ext cx="7560840" cy="2088232"/>
          </a:xfrm>
          <a:effectLst>
            <a:outerShdw blurRad="88900" dist="38100" dir="2700000" algn="tl" rotWithShape="0">
              <a:prstClr val="black">
                <a:alpha val="79000"/>
              </a:prstClr>
            </a:outerShdw>
          </a:effectLst>
        </p:spPr>
        <p:txBody>
          <a:bodyPr/>
          <a:lstStyle/>
          <a:p>
            <a:pPr marL="0" indent="0">
              <a:buNone/>
            </a:pPr>
            <a:r>
              <a:rPr lang="en-US" b="0" i="1" dirty="0" smtClean="0">
                <a:solidFill>
                  <a:schemeClr val="bg1"/>
                </a:solidFill>
              </a:rPr>
              <a:t>“</a:t>
            </a:r>
            <a:r>
              <a:rPr lang="en-US" dirty="0" smtClean="0">
                <a:solidFill>
                  <a:schemeClr val="bg1"/>
                </a:solidFill>
              </a:rPr>
              <a:t>cross-functional</a:t>
            </a:r>
            <a:r>
              <a:rPr lang="en-US" b="0" dirty="0" smtClean="0">
                <a:solidFill>
                  <a:schemeClr val="bg1"/>
                </a:solidFill>
              </a:rPr>
              <a:t> </a:t>
            </a:r>
            <a:r>
              <a:rPr lang="en-US" b="0" dirty="0">
                <a:solidFill>
                  <a:schemeClr val="bg1"/>
                </a:solidFill>
              </a:rPr>
              <a:t>and </a:t>
            </a:r>
            <a:r>
              <a:rPr lang="en-US" dirty="0">
                <a:solidFill>
                  <a:schemeClr val="bg1"/>
                </a:solidFill>
              </a:rPr>
              <a:t>self-organizing</a:t>
            </a:r>
            <a:r>
              <a:rPr lang="en-US" b="0" dirty="0">
                <a:solidFill>
                  <a:schemeClr val="bg1"/>
                </a:solidFill>
              </a:rPr>
              <a:t> teams are </a:t>
            </a:r>
            <a:r>
              <a:rPr lang="en-US" dirty="0">
                <a:solidFill>
                  <a:schemeClr val="bg1"/>
                </a:solidFill>
              </a:rPr>
              <a:t>key to success </a:t>
            </a:r>
            <a:r>
              <a:rPr lang="en-US" b="0" dirty="0">
                <a:solidFill>
                  <a:schemeClr val="bg1"/>
                </a:solidFill>
              </a:rPr>
              <a:t>in </a:t>
            </a:r>
            <a:r>
              <a:rPr lang="en-US" dirty="0">
                <a:solidFill>
                  <a:schemeClr val="bg1"/>
                </a:solidFill>
              </a:rPr>
              <a:t>product development</a:t>
            </a:r>
            <a:r>
              <a:rPr lang="en-US" b="0" dirty="0">
                <a:solidFill>
                  <a:schemeClr val="bg1"/>
                </a:solidFill>
              </a:rPr>
              <a:t>, </a:t>
            </a:r>
            <a:endParaRPr lang="en-US" b="0" dirty="0" smtClean="0">
              <a:solidFill>
                <a:schemeClr val="bg1"/>
              </a:solidFill>
            </a:endParaRPr>
          </a:p>
          <a:p>
            <a:pPr marL="0" indent="0">
              <a:buNone/>
            </a:pPr>
            <a:r>
              <a:rPr lang="en-US" b="0" dirty="0" smtClean="0">
                <a:solidFill>
                  <a:schemeClr val="bg1"/>
                </a:solidFill>
              </a:rPr>
              <a:t>like </a:t>
            </a:r>
            <a:r>
              <a:rPr lang="en-US" b="0" dirty="0">
                <a:solidFill>
                  <a:schemeClr val="bg1"/>
                </a:solidFill>
              </a:rPr>
              <a:t>they are in a team sport like </a:t>
            </a:r>
            <a:r>
              <a:rPr lang="en-US" b="0" dirty="0" smtClean="0">
                <a:solidFill>
                  <a:schemeClr val="bg1"/>
                </a:solidFill>
              </a:rPr>
              <a:t>rugby”</a:t>
            </a:r>
            <a:endParaRPr lang="nl-NL" dirty="0">
              <a:solidFill>
                <a:schemeClr val="bg1"/>
              </a:solidFill>
            </a:endParaRPr>
          </a:p>
        </p:txBody>
      </p:sp>
      <p:sp>
        <p:nvSpPr>
          <p:cNvPr id="4" name="Titel 1"/>
          <p:cNvSpPr>
            <a:spLocks noGrp="1"/>
          </p:cNvSpPr>
          <p:nvPr>
            <p:ph type="title"/>
          </p:nvPr>
        </p:nvSpPr>
        <p:spPr>
          <a:xfrm>
            <a:off x="1475656" y="106677"/>
            <a:ext cx="7127190" cy="504701"/>
          </a:xfrm>
        </p:spPr>
        <p:txBody>
          <a:bodyPr/>
          <a:lstStyle/>
          <a:p>
            <a:r>
              <a:rPr lang="nl-NL" b="0" dirty="0" smtClean="0"/>
              <a:t>Agile Methode </a:t>
            </a:r>
            <a:r>
              <a:rPr lang="nl-NL" dirty="0" smtClean="0"/>
              <a:t>Scrum</a:t>
            </a:r>
            <a:endParaRPr lang="nl-NL" dirty="0"/>
          </a:p>
        </p:txBody>
      </p:sp>
      <p:sp>
        <p:nvSpPr>
          <p:cNvPr id="5" name="Rechthoek 4"/>
          <p:cNvSpPr/>
          <p:nvPr/>
        </p:nvSpPr>
        <p:spPr>
          <a:xfrm>
            <a:off x="5940152" y="6381328"/>
            <a:ext cx="3148619" cy="338554"/>
          </a:xfrm>
          <a:prstGeom prst="rect">
            <a:avLst/>
          </a:prstGeom>
        </p:spPr>
        <p:txBody>
          <a:bodyPr wrap="none">
            <a:spAutoFit/>
          </a:bodyPr>
          <a:lstStyle/>
          <a:p>
            <a:r>
              <a:rPr lang="de-DE" sz="1600" dirty="0">
                <a:solidFill>
                  <a:schemeClr val="bg1"/>
                </a:solidFill>
                <a:latin typeface="Helvetica Neue"/>
              </a:rPr>
              <a:t>Jeff Sutherland </a:t>
            </a:r>
            <a:r>
              <a:rPr lang="de-DE" sz="1600" dirty="0" smtClean="0">
                <a:solidFill>
                  <a:schemeClr val="bg1"/>
                </a:solidFill>
                <a:latin typeface="Helvetica Neue"/>
              </a:rPr>
              <a:t>&amp; </a:t>
            </a:r>
            <a:r>
              <a:rPr lang="de-DE" sz="1600" dirty="0">
                <a:solidFill>
                  <a:schemeClr val="bg1"/>
                </a:solidFill>
                <a:latin typeface="Helvetica Neue"/>
              </a:rPr>
              <a:t>Ken </a:t>
            </a:r>
            <a:r>
              <a:rPr lang="de-DE" sz="1600" dirty="0" err="1">
                <a:solidFill>
                  <a:schemeClr val="bg1"/>
                </a:solidFill>
                <a:latin typeface="Helvetica Neue"/>
              </a:rPr>
              <a:t>Schwaber</a:t>
            </a:r>
            <a:endParaRPr lang="nl-NL" sz="1600" dirty="0">
              <a:solidFill>
                <a:schemeClr val="bg1"/>
              </a:solidFill>
            </a:endParaRPr>
          </a:p>
        </p:txBody>
      </p:sp>
    </p:spTree>
    <p:extLst>
      <p:ext uri="{BB962C8B-B14F-4D97-AF65-F5344CB8AC3E}">
        <p14:creationId xmlns:p14="http://schemas.microsoft.com/office/powerpoint/2010/main" val="722288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31799" y="260648"/>
            <a:ext cx="7127190" cy="504701"/>
          </a:xfrm>
        </p:spPr>
        <p:txBody>
          <a:bodyPr/>
          <a:lstStyle/>
          <a:p>
            <a:r>
              <a:rPr lang="nl-NL" dirty="0" smtClean="0"/>
              <a:t>Taak</a:t>
            </a:r>
            <a:endParaRPr lang="nl-NL" dirty="0"/>
          </a:p>
        </p:txBody>
      </p:sp>
      <p:sp>
        <p:nvSpPr>
          <p:cNvPr id="3" name="Tijdelijke aanduiding voor inhoud 2"/>
          <p:cNvSpPr>
            <a:spLocks noGrp="1"/>
          </p:cNvSpPr>
          <p:nvPr>
            <p:ph idx="1"/>
          </p:nvPr>
        </p:nvSpPr>
        <p:spPr>
          <a:xfrm>
            <a:off x="467544" y="1196752"/>
            <a:ext cx="8352928" cy="3744215"/>
          </a:xfrm>
        </p:spPr>
        <p:txBody>
          <a:bodyPr/>
          <a:lstStyle/>
          <a:p>
            <a:pPr marL="0" lvl="0" indent="0" defTabSz="457200" fontAlgn="auto">
              <a:lnSpc>
                <a:spcPct val="100000"/>
              </a:lnSpc>
              <a:spcAft>
                <a:spcPts val="0"/>
              </a:spcAft>
              <a:buClrTx/>
              <a:buSzTx/>
              <a:buNone/>
            </a:pPr>
            <a:r>
              <a:rPr lang="en-US" sz="2400" dirty="0"/>
              <a:t>De </a:t>
            </a:r>
            <a:r>
              <a:rPr lang="en-US" sz="2400" dirty="0" err="1"/>
              <a:t>kleinste</a:t>
            </a:r>
            <a:r>
              <a:rPr lang="en-US" sz="2400" dirty="0"/>
              <a:t> </a:t>
            </a:r>
            <a:r>
              <a:rPr lang="en-US" sz="2400" dirty="0" err="1"/>
              <a:t>eenheid</a:t>
            </a:r>
            <a:r>
              <a:rPr lang="en-US" sz="2400" dirty="0"/>
              <a:t> van </a:t>
            </a:r>
            <a:r>
              <a:rPr lang="en-US" sz="2400" dirty="0" smtClean="0"/>
              <a:t>planning </a:t>
            </a:r>
            <a:r>
              <a:rPr lang="en-US" sz="2400" dirty="0" err="1"/>
              <a:t>bij</a:t>
            </a:r>
            <a:r>
              <a:rPr lang="en-US" sz="2400" dirty="0"/>
              <a:t> Scrum is de </a:t>
            </a:r>
            <a:r>
              <a:rPr lang="en-US" sz="2400" dirty="0" err="1">
                <a:solidFill>
                  <a:schemeClr val="accent2"/>
                </a:solidFill>
              </a:rPr>
              <a:t>taak</a:t>
            </a:r>
            <a:r>
              <a:rPr lang="en-US" sz="2400" dirty="0"/>
              <a:t>. </a:t>
            </a:r>
          </a:p>
          <a:p>
            <a:pPr marL="0" lvl="0" indent="0" defTabSz="457200" fontAlgn="auto">
              <a:lnSpc>
                <a:spcPct val="100000"/>
              </a:lnSpc>
              <a:spcAft>
                <a:spcPts val="0"/>
              </a:spcAft>
              <a:buClrTx/>
              <a:buSzTx/>
              <a:buNone/>
            </a:pPr>
            <a:r>
              <a:rPr lang="en-US" sz="2400" b="0" dirty="0" err="1"/>
              <a:t>Deze</a:t>
            </a:r>
            <a:r>
              <a:rPr lang="en-US" sz="2400" b="0" dirty="0"/>
              <a:t> is:</a:t>
            </a:r>
          </a:p>
          <a:p>
            <a:pPr lvl="1" defTabSz="457200" fontAlgn="auto">
              <a:lnSpc>
                <a:spcPct val="100000"/>
              </a:lnSpc>
              <a:spcAft>
                <a:spcPts val="0"/>
              </a:spcAft>
              <a:buClrTx/>
              <a:buSzTx/>
            </a:pPr>
            <a:r>
              <a:rPr lang="en-US" sz="2000" b="0" dirty="0" err="1">
                <a:solidFill>
                  <a:schemeClr val="accent2"/>
                </a:solidFill>
              </a:rPr>
              <a:t>Maximaal</a:t>
            </a:r>
            <a:r>
              <a:rPr lang="en-US" sz="2000" b="0" dirty="0">
                <a:solidFill>
                  <a:schemeClr val="accent2"/>
                </a:solidFill>
              </a:rPr>
              <a:t> </a:t>
            </a:r>
            <a:r>
              <a:rPr lang="en-US" sz="2000" b="1" dirty="0">
                <a:solidFill>
                  <a:schemeClr val="accent2"/>
                </a:solidFill>
              </a:rPr>
              <a:t>4 </a:t>
            </a:r>
            <a:r>
              <a:rPr lang="en-US" sz="2000" b="1" dirty="0" err="1">
                <a:solidFill>
                  <a:schemeClr val="accent2"/>
                </a:solidFill>
              </a:rPr>
              <a:t>uur</a:t>
            </a:r>
            <a:r>
              <a:rPr lang="en-US" sz="2000" b="1" dirty="0">
                <a:solidFill>
                  <a:schemeClr val="accent2"/>
                </a:solidFill>
              </a:rPr>
              <a:t> </a:t>
            </a:r>
            <a:r>
              <a:rPr lang="en-US" sz="2000" b="0" dirty="0">
                <a:solidFill>
                  <a:schemeClr val="accent2"/>
                </a:solidFill>
              </a:rPr>
              <a:t>“</a:t>
            </a:r>
            <a:r>
              <a:rPr lang="en-US" sz="2000" b="0" dirty="0" err="1">
                <a:solidFill>
                  <a:schemeClr val="accent2"/>
                </a:solidFill>
              </a:rPr>
              <a:t>groot</a:t>
            </a:r>
            <a:r>
              <a:rPr lang="en-US" sz="2000" b="0" dirty="0">
                <a:solidFill>
                  <a:schemeClr val="accent2"/>
                </a:solidFill>
              </a:rPr>
              <a:t>”</a:t>
            </a:r>
            <a:r>
              <a:rPr lang="en-US" sz="2000" dirty="0"/>
              <a:t>,</a:t>
            </a:r>
            <a:r>
              <a:rPr lang="en-US" sz="2000" b="0" dirty="0">
                <a:solidFill>
                  <a:schemeClr val="accent2"/>
                </a:solidFill>
              </a:rPr>
              <a:t> </a:t>
            </a:r>
            <a:r>
              <a:rPr lang="en-US" sz="2000" b="0" dirty="0"/>
              <a:t>maar </a:t>
            </a:r>
            <a:r>
              <a:rPr lang="en-US" sz="2000" b="0" dirty="0" err="1"/>
              <a:t>meestal</a:t>
            </a:r>
            <a:r>
              <a:rPr lang="en-US" sz="2000" b="0" dirty="0"/>
              <a:t> </a:t>
            </a:r>
            <a:r>
              <a:rPr lang="en-US" sz="2000" b="0" dirty="0" err="1"/>
              <a:t>kleiner</a:t>
            </a:r>
            <a:r>
              <a:rPr lang="en-US" sz="2000" b="0" dirty="0"/>
              <a:t>. </a:t>
            </a:r>
            <a:r>
              <a:rPr lang="en-US" sz="2000" b="0" dirty="0" smtClean="0"/>
              <a:t>					    </a:t>
            </a:r>
            <a:r>
              <a:rPr lang="en-US" sz="1600" b="0" dirty="0" smtClean="0"/>
              <a:t>Zo </a:t>
            </a:r>
            <a:r>
              <a:rPr lang="en-US" sz="1600" b="0" dirty="0"/>
              <a:t>doe je </a:t>
            </a:r>
            <a:r>
              <a:rPr lang="en-US" sz="1600" b="0" dirty="0" err="1"/>
              <a:t>elke</a:t>
            </a:r>
            <a:r>
              <a:rPr lang="en-US" sz="1600" b="0" dirty="0"/>
              <a:t> dag </a:t>
            </a:r>
            <a:r>
              <a:rPr lang="en-US" sz="1600" b="1" dirty="0" err="1"/>
              <a:t>minimaal</a:t>
            </a:r>
            <a:r>
              <a:rPr lang="en-US" sz="1600" b="1" dirty="0"/>
              <a:t> 2 taken </a:t>
            </a:r>
            <a:r>
              <a:rPr lang="en-US" sz="1600" b="0" dirty="0" err="1"/>
              <a:t>en</a:t>
            </a:r>
            <a:r>
              <a:rPr lang="en-US" sz="1600" b="0" dirty="0"/>
              <a:t> </a:t>
            </a:r>
            <a:r>
              <a:rPr lang="en-US" sz="1600" b="0" dirty="0" err="1"/>
              <a:t>vaak</a:t>
            </a:r>
            <a:r>
              <a:rPr lang="en-US" sz="1600" b="0" dirty="0"/>
              <a:t> </a:t>
            </a:r>
            <a:r>
              <a:rPr lang="en-US" sz="1600" b="0" dirty="0" err="1"/>
              <a:t>meer</a:t>
            </a:r>
            <a:r>
              <a:rPr lang="en-US" sz="1600" b="0" dirty="0"/>
              <a:t>. </a:t>
            </a:r>
          </a:p>
          <a:p>
            <a:pPr lvl="1" defTabSz="457200" fontAlgn="auto">
              <a:lnSpc>
                <a:spcPct val="100000"/>
              </a:lnSpc>
              <a:spcAft>
                <a:spcPts val="0"/>
              </a:spcAft>
              <a:buClrTx/>
              <a:buSzTx/>
            </a:pPr>
            <a:r>
              <a:rPr lang="en-US" sz="2000" dirty="0" err="1"/>
              <a:t>Heeft</a:t>
            </a:r>
            <a:r>
              <a:rPr lang="en-US" sz="2000" dirty="0"/>
              <a:t> </a:t>
            </a:r>
            <a:r>
              <a:rPr lang="en-US" sz="2000" dirty="0" err="1"/>
              <a:t>een</a:t>
            </a:r>
            <a:r>
              <a:rPr lang="en-US" sz="2000" dirty="0"/>
              <a:t> </a:t>
            </a:r>
            <a:r>
              <a:rPr lang="en-US" sz="2000" dirty="0" smtClean="0"/>
              <a:t>“</a:t>
            </a:r>
            <a:r>
              <a:rPr lang="en-US" sz="2000" b="1" dirty="0" err="1" smtClean="0">
                <a:solidFill>
                  <a:schemeClr val="accent2"/>
                </a:solidFill>
              </a:rPr>
              <a:t>uitvoerder</a:t>
            </a:r>
            <a:r>
              <a:rPr lang="en-US" sz="2000" dirty="0" smtClean="0"/>
              <a:t>”. </a:t>
            </a:r>
            <a:r>
              <a:rPr lang="en-US" sz="2000" dirty="0" err="1"/>
              <a:t>Deze</a:t>
            </a:r>
            <a:r>
              <a:rPr lang="en-US" sz="2000" dirty="0"/>
              <a:t> </a:t>
            </a:r>
            <a:r>
              <a:rPr lang="en-US" sz="2000" dirty="0" err="1"/>
              <a:t>kan</a:t>
            </a:r>
            <a:r>
              <a:rPr lang="en-US" sz="2000" dirty="0"/>
              <a:t> </a:t>
            </a:r>
            <a:r>
              <a:rPr lang="en-US" sz="2000" dirty="0" err="1"/>
              <a:t>wisselen</a:t>
            </a:r>
            <a:r>
              <a:rPr lang="en-US" sz="2000" dirty="0"/>
              <a:t> door de </a:t>
            </a:r>
            <a:r>
              <a:rPr lang="en-US" sz="2000" dirty="0" err="1"/>
              <a:t>tijd</a:t>
            </a:r>
            <a:r>
              <a:rPr lang="en-US" sz="2000" dirty="0"/>
              <a:t> </a:t>
            </a:r>
            <a:r>
              <a:rPr lang="en-US" sz="2000" dirty="0" err="1"/>
              <a:t>heen</a:t>
            </a:r>
            <a:r>
              <a:rPr lang="en-US" sz="2000" dirty="0"/>
              <a:t> </a:t>
            </a:r>
            <a:r>
              <a:rPr lang="en-US" sz="2000" dirty="0" err="1"/>
              <a:t>doordat</a:t>
            </a:r>
            <a:r>
              <a:rPr lang="en-US" sz="2000" dirty="0"/>
              <a:t> 1 </a:t>
            </a:r>
            <a:r>
              <a:rPr lang="en-US" sz="2000" dirty="0" err="1"/>
              <a:t>teamlid</a:t>
            </a:r>
            <a:r>
              <a:rPr lang="en-US" sz="2000" dirty="0"/>
              <a:t> </a:t>
            </a:r>
            <a:r>
              <a:rPr lang="en-US" sz="2000" dirty="0" err="1"/>
              <a:t>iets</a:t>
            </a:r>
            <a:r>
              <a:rPr lang="en-US" sz="2000" dirty="0"/>
              <a:t> </a:t>
            </a:r>
            <a:r>
              <a:rPr lang="en-US" sz="2000" dirty="0" err="1"/>
              <a:t>leert</a:t>
            </a:r>
            <a:r>
              <a:rPr lang="en-US" sz="2000" dirty="0"/>
              <a:t>/</a:t>
            </a:r>
            <a:r>
              <a:rPr lang="en-US" sz="2000" dirty="0" err="1"/>
              <a:t>maakt</a:t>
            </a:r>
            <a:r>
              <a:rPr lang="en-US" sz="2000" dirty="0"/>
              <a:t> </a:t>
            </a:r>
            <a:r>
              <a:rPr lang="en-US" sz="2000" dirty="0" err="1"/>
              <a:t>en</a:t>
            </a:r>
            <a:r>
              <a:rPr lang="en-US" sz="2000" dirty="0"/>
              <a:t> </a:t>
            </a:r>
            <a:r>
              <a:rPr lang="en-US" sz="2000" dirty="0" err="1"/>
              <a:t>een</a:t>
            </a:r>
            <a:r>
              <a:rPr lang="en-US" sz="2000" dirty="0"/>
              <a:t> </a:t>
            </a:r>
            <a:r>
              <a:rPr lang="en-US" sz="2000" dirty="0" err="1"/>
              <a:t>ander</a:t>
            </a:r>
            <a:r>
              <a:rPr lang="en-US" sz="2000" dirty="0"/>
              <a:t> </a:t>
            </a:r>
            <a:r>
              <a:rPr lang="en-US" sz="2000" dirty="0" err="1"/>
              <a:t>dat</a:t>
            </a:r>
            <a:r>
              <a:rPr lang="en-US" sz="2000" dirty="0"/>
              <a:t> </a:t>
            </a:r>
            <a:r>
              <a:rPr lang="en-US" sz="2000" dirty="0" err="1" smtClean="0"/>
              <a:t>controleert</a:t>
            </a:r>
            <a:endParaRPr lang="en-US" sz="2000" dirty="0" smtClean="0"/>
          </a:p>
          <a:p>
            <a:pPr lvl="1" defTabSz="457200" fontAlgn="auto">
              <a:lnSpc>
                <a:spcPct val="100000"/>
              </a:lnSpc>
              <a:spcAft>
                <a:spcPts val="0"/>
              </a:spcAft>
              <a:buClrTx/>
              <a:buSzTx/>
            </a:pPr>
            <a:r>
              <a:rPr lang="en-US" sz="2000" dirty="0" err="1"/>
              <a:t>Hangt</a:t>
            </a:r>
            <a:r>
              <a:rPr lang="en-US" sz="2000" dirty="0"/>
              <a:t> op het </a:t>
            </a:r>
            <a:r>
              <a:rPr lang="en-US" sz="2000" b="1" dirty="0" smtClean="0">
                <a:solidFill>
                  <a:schemeClr val="accent2"/>
                </a:solidFill>
              </a:rPr>
              <a:t>Task Board </a:t>
            </a:r>
            <a:r>
              <a:rPr lang="en-US" sz="1800" dirty="0"/>
              <a:t>(</a:t>
            </a:r>
            <a:r>
              <a:rPr lang="en-US" sz="1800" dirty="0" err="1"/>
              <a:t>zie</a:t>
            </a:r>
            <a:r>
              <a:rPr lang="en-US" sz="1800" dirty="0"/>
              <a:t> </a:t>
            </a:r>
            <a:r>
              <a:rPr lang="en-US" sz="1800" dirty="0" err="1"/>
              <a:t>volgende</a:t>
            </a:r>
            <a:r>
              <a:rPr lang="en-US" sz="1800" dirty="0"/>
              <a:t> slide)</a:t>
            </a:r>
          </a:p>
          <a:p>
            <a:pPr defTabSz="457200" fontAlgn="auto">
              <a:lnSpc>
                <a:spcPct val="100000"/>
              </a:lnSpc>
              <a:spcAft>
                <a:spcPts val="0"/>
              </a:spcAft>
              <a:buClrTx/>
              <a:buSzTx/>
            </a:pPr>
            <a:endParaRPr lang="en-US" sz="1900" kern="1200" dirty="0" smtClean="0">
              <a:solidFill>
                <a:prstClr val="black"/>
              </a:solidFill>
              <a:latin typeface="Helvetica Neue"/>
            </a:endParaRPr>
          </a:p>
          <a:p>
            <a:pPr marL="0" indent="0" defTabSz="457200" fontAlgn="auto">
              <a:lnSpc>
                <a:spcPct val="100000"/>
              </a:lnSpc>
              <a:spcAft>
                <a:spcPts val="0"/>
              </a:spcAft>
              <a:buClrTx/>
              <a:buSzTx/>
              <a:buNone/>
            </a:pPr>
            <a:r>
              <a:rPr lang="en-US" sz="2400" dirty="0"/>
              <a:t>Met taken </a:t>
            </a:r>
            <a:r>
              <a:rPr lang="en-US" sz="2400" dirty="0" err="1"/>
              <a:t>houd</a:t>
            </a:r>
            <a:r>
              <a:rPr lang="en-US" sz="2400" dirty="0"/>
              <a:t> je de </a:t>
            </a:r>
            <a:r>
              <a:rPr lang="en-US" sz="2400" dirty="0" err="1"/>
              <a:t>voortgang</a:t>
            </a:r>
            <a:r>
              <a:rPr lang="en-US" sz="2400" dirty="0"/>
              <a:t> </a:t>
            </a:r>
            <a:r>
              <a:rPr lang="en-US" sz="2400" dirty="0" err="1" smtClean="0"/>
              <a:t>bij</a:t>
            </a:r>
            <a:endParaRPr lang="en-US" sz="2400" dirty="0" smtClean="0"/>
          </a:p>
          <a:p>
            <a:pPr lvl="1" defTabSz="457200" fontAlgn="auto">
              <a:lnSpc>
                <a:spcPct val="100000"/>
              </a:lnSpc>
              <a:spcAft>
                <a:spcPts val="0"/>
              </a:spcAft>
              <a:buClrTx/>
              <a:buSzTx/>
            </a:pPr>
            <a:r>
              <a:rPr lang="en-US" sz="2000" dirty="0" err="1" smtClean="0"/>
              <a:t>indien</a:t>
            </a:r>
            <a:r>
              <a:rPr lang="en-US" sz="2000" dirty="0" smtClean="0"/>
              <a:t> </a:t>
            </a:r>
            <a:r>
              <a:rPr lang="en-US" sz="2000" dirty="0" err="1"/>
              <a:t>nodig</a:t>
            </a:r>
            <a:r>
              <a:rPr lang="en-US" sz="2000" dirty="0"/>
              <a:t> </a:t>
            </a:r>
            <a:r>
              <a:rPr lang="en-US" sz="2000" dirty="0" err="1"/>
              <a:t>herzie</a:t>
            </a:r>
            <a:r>
              <a:rPr lang="en-US" sz="2000" dirty="0"/>
              <a:t> je de </a:t>
            </a:r>
            <a:r>
              <a:rPr lang="en-US" sz="2000" dirty="0" err="1"/>
              <a:t>urenplanning</a:t>
            </a:r>
            <a:r>
              <a:rPr lang="en-US" sz="2000" dirty="0"/>
              <a:t>.</a:t>
            </a:r>
          </a:p>
          <a:p>
            <a:pPr lvl="1" defTabSz="457200" fontAlgn="auto">
              <a:lnSpc>
                <a:spcPct val="100000"/>
              </a:lnSpc>
              <a:spcAft>
                <a:spcPts val="0"/>
              </a:spcAft>
              <a:buClrTx/>
              <a:buSzTx/>
            </a:pPr>
            <a:r>
              <a:rPr lang="en-US" sz="2000" dirty="0"/>
              <a:t>Elke Stand-up </a:t>
            </a:r>
            <a:r>
              <a:rPr lang="en-US" sz="2000" dirty="0" err="1" smtClean="0"/>
              <a:t>kan</a:t>
            </a:r>
            <a:r>
              <a:rPr lang="en-US" sz="2000" dirty="0" smtClean="0"/>
              <a:t> je de </a:t>
            </a:r>
            <a:r>
              <a:rPr lang="en-US" sz="2000" dirty="0" err="1"/>
              <a:t>voortgang</a:t>
            </a:r>
            <a:r>
              <a:rPr lang="en-US" sz="2000" dirty="0"/>
              <a:t> in de </a:t>
            </a:r>
            <a:r>
              <a:rPr lang="en-US" sz="2000" dirty="0" smtClean="0"/>
              <a:t>burndown </a:t>
            </a:r>
            <a:r>
              <a:rPr lang="en-US" sz="2000" dirty="0" err="1" smtClean="0"/>
              <a:t>bijwerken</a:t>
            </a:r>
            <a:r>
              <a:rPr lang="en-US" sz="2000" dirty="0" smtClean="0"/>
              <a:t>.</a:t>
            </a:r>
            <a:endParaRPr lang="nl-NL" sz="2000" dirty="0"/>
          </a:p>
        </p:txBody>
      </p:sp>
    </p:spTree>
    <p:extLst>
      <p:ext uri="{BB962C8B-B14F-4D97-AF65-F5344CB8AC3E}">
        <p14:creationId xmlns:p14="http://schemas.microsoft.com/office/powerpoint/2010/main" val="3946350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40000" y="188640"/>
            <a:ext cx="7127190" cy="504701"/>
          </a:xfrm>
        </p:spPr>
        <p:txBody>
          <a:bodyPr/>
          <a:lstStyle/>
          <a:p>
            <a:r>
              <a:rPr lang="nl-NL" dirty="0" smtClean="0"/>
              <a:t>Scrum </a:t>
            </a:r>
            <a:r>
              <a:rPr lang="nl-NL" dirty="0" err="1" smtClean="0"/>
              <a:t>Task</a:t>
            </a:r>
            <a:r>
              <a:rPr lang="nl-NL" dirty="0" smtClean="0"/>
              <a:t> Board</a:t>
            </a:r>
            <a:endParaRPr lang="nl-NL" dirty="0"/>
          </a:p>
        </p:txBody>
      </p:sp>
      <p:sp>
        <p:nvSpPr>
          <p:cNvPr id="6" name="Tijdelijke aanduiding voor inhoud 2"/>
          <p:cNvSpPr>
            <a:spLocks noGrp="1"/>
          </p:cNvSpPr>
          <p:nvPr>
            <p:ph idx="1"/>
          </p:nvPr>
        </p:nvSpPr>
        <p:spPr>
          <a:xfrm>
            <a:off x="1440000" y="908720"/>
            <a:ext cx="7596496" cy="4176464"/>
          </a:xfrm>
        </p:spPr>
        <p:txBody>
          <a:bodyPr/>
          <a:lstStyle/>
          <a:p>
            <a:r>
              <a:rPr lang="nl-NL" sz="2400" dirty="0" smtClean="0"/>
              <a:t>Manier om transparant te zijn</a:t>
            </a:r>
          </a:p>
          <a:p>
            <a:r>
              <a:rPr lang="nl-NL" sz="2400" dirty="0" smtClean="0"/>
              <a:t>Bevordert interactie &amp; communicatie</a:t>
            </a:r>
          </a:p>
          <a:p>
            <a:endParaRPr lang="nl-NL" sz="2400" dirty="0"/>
          </a:p>
        </p:txBody>
      </p:sp>
      <p:pic>
        <p:nvPicPr>
          <p:cNvPr id="17412" name="Picture 4" descr="https://magedfarag.files.wordpress.com/2012/10/scrum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060849"/>
            <a:ext cx="6913085" cy="39604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7"/>
          <p:cNvSpPr/>
          <p:nvPr/>
        </p:nvSpPr>
        <p:spPr>
          <a:xfrm>
            <a:off x="1763688" y="1268760"/>
            <a:ext cx="2448272" cy="919014"/>
          </a:xfrm>
          <a:prstGeom prst="wedgeRectCallout">
            <a:avLst>
              <a:gd name="adj1" fmla="val -33311"/>
              <a:gd name="adj2" fmla="val 66658"/>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err="1" smtClean="0"/>
              <a:t>Georganiseerd</a:t>
            </a:r>
            <a:r>
              <a:rPr lang="en-US" dirty="0" smtClean="0"/>
              <a:t> per story</a:t>
            </a:r>
            <a:endParaRPr lang="en-US" dirty="0"/>
          </a:p>
        </p:txBody>
      </p:sp>
    </p:spTree>
    <p:extLst>
      <p:ext uri="{BB962C8B-B14F-4D97-AF65-F5344CB8AC3E}">
        <p14:creationId xmlns:p14="http://schemas.microsoft.com/office/powerpoint/2010/main" val="412634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8704" y="22567"/>
            <a:ext cx="5905464" cy="504701"/>
          </a:xfrm>
        </p:spPr>
        <p:txBody>
          <a:bodyPr/>
          <a:lstStyle/>
          <a:p>
            <a:r>
              <a:rPr lang="nl-NL" b="0" dirty="0" smtClean="0"/>
              <a:t>Scrum </a:t>
            </a:r>
            <a:r>
              <a:rPr lang="nl-NL" b="0" dirty="0" err="1" smtClean="0"/>
              <a:t>Task</a:t>
            </a:r>
            <a:r>
              <a:rPr lang="nl-NL" b="0" dirty="0" smtClean="0"/>
              <a:t> Board</a:t>
            </a:r>
            <a:r>
              <a:rPr lang="nl-NL" dirty="0" smtClean="0"/>
              <a:t> in I-Project</a:t>
            </a:r>
            <a:endParaRPr lang="nl-NL" dirty="0"/>
          </a:p>
        </p:txBody>
      </p:sp>
      <p:sp>
        <p:nvSpPr>
          <p:cNvPr id="4" name="Tijdelijke aanduiding voor inhoud 2"/>
          <p:cNvSpPr>
            <a:spLocks noGrp="1"/>
          </p:cNvSpPr>
          <p:nvPr>
            <p:ph idx="1"/>
          </p:nvPr>
        </p:nvSpPr>
        <p:spPr>
          <a:xfrm>
            <a:off x="178704" y="549404"/>
            <a:ext cx="8857792" cy="4176464"/>
          </a:xfrm>
          <a:solidFill>
            <a:schemeClr val="bg1"/>
          </a:solidFill>
        </p:spPr>
        <p:txBody>
          <a:bodyPr/>
          <a:lstStyle/>
          <a:p>
            <a:r>
              <a:rPr lang="nl-NL" sz="2400" dirty="0" smtClean="0"/>
              <a:t>We doen het “Sprint </a:t>
            </a:r>
            <a:r>
              <a:rPr lang="nl-NL" sz="2400" dirty="0" err="1" smtClean="0"/>
              <a:t>Task</a:t>
            </a:r>
            <a:r>
              <a:rPr lang="nl-NL" sz="2400" dirty="0" smtClean="0"/>
              <a:t> Board” </a:t>
            </a:r>
            <a:r>
              <a:rPr lang="nl-NL" sz="2400" dirty="0" smtClean="0">
                <a:solidFill>
                  <a:schemeClr val="accent2"/>
                </a:solidFill>
              </a:rPr>
              <a:t>NIET</a:t>
            </a:r>
            <a:r>
              <a:rPr lang="nl-NL" sz="2400" dirty="0" smtClean="0"/>
              <a:t> digitaal</a:t>
            </a:r>
          </a:p>
          <a:p>
            <a:pPr lvl="1"/>
            <a:r>
              <a:rPr lang="en-US" sz="2000" dirty="0" smtClean="0"/>
              <a:t>Agile manifesto: “</a:t>
            </a:r>
            <a:r>
              <a:rPr lang="en-US" sz="2000" dirty="0" err="1" smtClean="0"/>
              <a:t>Mensen</a:t>
            </a:r>
            <a:r>
              <a:rPr lang="en-US" sz="2000" dirty="0" smtClean="0"/>
              <a:t> </a:t>
            </a:r>
            <a:r>
              <a:rPr lang="en-US" sz="2000" dirty="0" err="1" smtClean="0"/>
              <a:t>en</a:t>
            </a:r>
            <a:r>
              <a:rPr lang="en-US" sz="2000" dirty="0" smtClean="0"/>
              <a:t> </a:t>
            </a:r>
            <a:r>
              <a:rPr lang="en-US" sz="2000" dirty="0" err="1" smtClean="0"/>
              <a:t>hun</a:t>
            </a:r>
            <a:r>
              <a:rPr lang="en-US" sz="2000" dirty="0" smtClean="0"/>
              <a:t> </a:t>
            </a:r>
            <a:r>
              <a:rPr lang="en-US" sz="2000" dirty="0" err="1" smtClean="0"/>
              <a:t>interactie</a:t>
            </a:r>
            <a:r>
              <a:rPr lang="en-US" sz="2000" dirty="0" smtClean="0"/>
              <a:t> </a:t>
            </a:r>
            <a:r>
              <a:rPr lang="en-US" sz="2000" dirty="0" err="1" smtClean="0"/>
              <a:t>boven</a:t>
            </a:r>
            <a:r>
              <a:rPr lang="en-US" sz="2000" dirty="0" smtClean="0"/>
              <a:t> </a:t>
            </a:r>
            <a:r>
              <a:rPr lang="en-US" sz="2000" dirty="0" err="1" smtClean="0"/>
              <a:t>processen</a:t>
            </a:r>
            <a:r>
              <a:rPr lang="en-US" sz="2000" dirty="0" smtClean="0"/>
              <a:t> </a:t>
            </a:r>
            <a:r>
              <a:rPr lang="en-US" sz="2000" dirty="0" err="1" smtClean="0"/>
              <a:t>en</a:t>
            </a:r>
            <a:r>
              <a:rPr lang="en-US" sz="2000" dirty="0" smtClean="0"/>
              <a:t> tools”</a:t>
            </a:r>
            <a:endParaRPr lang="nl-NL" sz="2000" dirty="0" smtClean="0"/>
          </a:p>
          <a:p>
            <a:r>
              <a:rPr lang="nl-NL" sz="2400" dirty="0" smtClean="0"/>
              <a:t>Team zorgt voor transparantie naar docenten</a:t>
            </a:r>
          </a:p>
          <a:p>
            <a:pPr lvl="1"/>
            <a:r>
              <a:rPr lang="nl-NL" sz="2000" dirty="0" smtClean="0"/>
              <a:t>Altijd inzichtelijk wie waarmee bezig is</a:t>
            </a:r>
          </a:p>
          <a:p>
            <a:pPr lvl="1"/>
            <a:r>
              <a:rPr lang="nl-NL" sz="2000" dirty="0" smtClean="0"/>
              <a:t>Status v sprint actueel</a:t>
            </a:r>
          </a:p>
          <a:p>
            <a:pPr lvl="1"/>
            <a:endParaRPr lang="nl-NL" sz="2000" dirty="0" smtClean="0"/>
          </a:p>
          <a:p>
            <a:endParaRPr lang="nl-NL" sz="2400" dirty="0"/>
          </a:p>
        </p:txBody>
      </p:sp>
      <p:pic>
        <p:nvPicPr>
          <p:cNvPr id="17410" name="Picture 2" descr="http://agileblog.nl/wp-content/uploads/2015/09/003a-Yola-Co-and-the-Scrum-board-1000x7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348880"/>
            <a:ext cx="5672194" cy="437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791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786875" y="260648"/>
            <a:ext cx="7127190" cy="504701"/>
          </a:xfrm>
        </p:spPr>
        <p:txBody>
          <a:bodyPr/>
          <a:lstStyle/>
          <a:p>
            <a:r>
              <a:rPr lang="nl-NL" dirty="0" err="1" smtClean="0"/>
              <a:t>Burn</a:t>
            </a:r>
            <a:r>
              <a:rPr lang="nl-NL" dirty="0" smtClean="0"/>
              <a:t> Down Chart [1]</a:t>
            </a:r>
            <a:endParaRPr lang="nl-NL" dirty="0"/>
          </a:p>
        </p:txBody>
      </p:sp>
      <p:sp>
        <p:nvSpPr>
          <p:cNvPr id="3" name="Tijdelijke aanduiding voor inhoud 2"/>
          <p:cNvSpPr>
            <a:spLocks noGrp="1"/>
          </p:cNvSpPr>
          <p:nvPr>
            <p:ph idx="1"/>
          </p:nvPr>
        </p:nvSpPr>
        <p:spPr>
          <a:xfrm>
            <a:off x="786875" y="5331128"/>
            <a:ext cx="8249621" cy="1944216"/>
          </a:xfrm>
        </p:spPr>
        <p:txBody>
          <a:bodyPr/>
          <a:lstStyle/>
          <a:p>
            <a:pPr marL="0" indent="0">
              <a:buNone/>
            </a:pPr>
            <a:r>
              <a:rPr lang="en-US" sz="2000" b="0" dirty="0" err="1" smtClean="0"/>
              <a:t>Toont</a:t>
            </a:r>
            <a:r>
              <a:rPr lang="en-US" sz="2000" b="0" dirty="0" smtClean="0"/>
              <a:t> </a:t>
            </a:r>
            <a:r>
              <a:rPr lang="en-US" sz="2000" b="0" dirty="0" err="1" smtClean="0"/>
              <a:t>hoeveel</a:t>
            </a:r>
            <a:r>
              <a:rPr lang="en-US" sz="2000" b="0" dirty="0" smtClean="0"/>
              <a:t> </a:t>
            </a:r>
            <a:r>
              <a:rPr lang="en-US" sz="2000" b="0" dirty="0" err="1" smtClean="0"/>
              <a:t>werk</a:t>
            </a:r>
            <a:r>
              <a:rPr lang="en-US" sz="2000" b="0" dirty="0" smtClean="0"/>
              <a:t> </a:t>
            </a:r>
            <a:r>
              <a:rPr lang="en-US" sz="2000" b="0" dirty="0" err="1" smtClean="0"/>
              <a:t>er</a:t>
            </a:r>
            <a:r>
              <a:rPr lang="en-US" sz="2000" b="0" dirty="0" smtClean="0"/>
              <a:t> nog </a:t>
            </a:r>
            <a:r>
              <a:rPr lang="en-US" sz="2000" b="0" dirty="0" err="1" smtClean="0"/>
              <a:t>te</a:t>
            </a:r>
            <a:r>
              <a:rPr lang="en-US" sz="2000" b="0" dirty="0" smtClean="0"/>
              <a:t> </a:t>
            </a:r>
            <a:r>
              <a:rPr lang="en-US" sz="2000" b="0" dirty="0" err="1" smtClean="0"/>
              <a:t>doen</a:t>
            </a:r>
            <a:r>
              <a:rPr lang="en-US" sz="2000" b="0" dirty="0" smtClean="0"/>
              <a:t> is </a:t>
            </a:r>
            <a:r>
              <a:rPr lang="en-US" sz="2000" b="0" dirty="0" err="1" smtClean="0"/>
              <a:t>voor</a:t>
            </a:r>
            <a:r>
              <a:rPr lang="en-US" sz="2000" b="0" dirty="0" smtClean="0"/>
              <a:t> </a:t>
            </a:r>
            <a:r>
              <a:rPr lang="en-US" sz="2000" b="0" dirty="0" err="1" smtClean="0"/>
              <a:t>een</a:t>
            </a:r>
            <a:r>
              <a:rPr lang="en-US" sz="2000" b="0" dirty="0" smtClean="0"/>
              <a:t> </a:t>
            </a:r>
            <a:r>
              <a:rPr lang="en-US" sz="2000" b="0" dirty="0" err="1" smtClean="0"/>
              <a:t>bepaalde</a:t>
            </a:r>
            <a:r>
              <a:rPr lang="en-US" sz="2000" b="0" dirty="0" smtClean="0"/>
              <a:t> </a:t>
            </a:r>
            <a:r>
              <a:rPr lang="en-US" sz="2000" b="0" dirty="0" err="1" smtClean="0"/>
              <a:t>periode</a:t>
            </a:r>
            <a:r>
              <a:rPr lang="en-US" sz="2000" b="0" dirty="0"/>
              <a:t> </a:t>
            </a:r>
            <a:r>
              <a:rPr lang="en-US" sz="2000" b="0" dirty="0" smtClean="0"/>
              <a:t>/ sprint</a:t>
            </a:r>
          </a:p>
          <a:p>
            <a:pPr marL="0" indent="0">
              <a:buNone/>
            </a:pPr>
            <a:r>
              <a:rPr lang="en-US" sz="2000" dirty="0" smtClean="0"/>
              <a:t>Y-As: </a:t>
            </a:r>
            <a:r>
              <a:rPr lang="en-US" sz="2000" b="0" dirty="0" err="1" smtClean="0"/>
              <a:t>Tijd</a:t>
            </a:r>
            <a:r>
              <a:rPr lang="en-US" sz="2000" b="0" dirty="0" smtClean="0"/>
              <a:t> (</a:t>
            </a:r>
            <a:r>
              <a:rPr lang="en-US" sz="2000" b="0" dirty="0" err="1" smtClean="0"/>
              <a:t>uren</a:t>
            </a:r>
            <a:r>
              <a:rPr lang="en-US" sz="2000" b="0" dirty="0" smtClean="0"/>
              <a:t>) </a:t>
            </a:r>
            <a:r>
              <a:rPr lang="en-US" sz="2000" b="0" dirty="0" err="1" smtClean="0"/>
              <a:t>óf</a:t>
            </a:r>
            <a:r>
              <a:rPr lang="en-US" sz="2000" b="0" dirty="0" smtClean="0"/>
              <a:t> “</a:t>
            </a:r>
            <a:r>
              <a:rPr lang="en-US" sz="2000" b="0" dirty="0" err="1" smtClean="0"/>
              <a:t>punten</a:t>
            </a:r>
            <a:r>
              <a:rPr lang="en-US" sz="2000" b="0" dirty="0" smtClean="0"/>
              <a:t>”. </a:t>
            </a:r>
            <a:r>
              <a:rPr lang="en-US" sz="2000" dirty="0" smtClean="0"/>
              <a:t>NIET</a:t>
            </a:r>
            <a:r>
              <a:rPr lang="en-US" sz="2000" b="0" dirty="0" smtClean="0"/>
              <a:t> #</a:t>
            </a:r>
            <a:r>
              <a:rPr lang="en-US" sz="2000" b="0" dirty="0" err="1" smtClean="0"/>
              <a:t>nr</a:t>
            </a:r>
            <a:r>
              <a:rPr lang="en-US" sz="2000" b="0" dirty="0" smtClean="0"/>
              <a:t> items!</a:t>
            </a:r>
          </a:p>
          <a:p>
            <a:pPr marL="0" indent="0">
              <a:buNone/>
            </a:pPr>
            <a:r>
              <a:rPr lang="en-US" sz="2000" dirty="0" smtClean="0"/>
              <a:t>X-As:</a:t>
            </a:r>
            <a:r>
              <a:rPr lang="en-US" sz="2000" b="0" dirty="0" smtClean="0"/>
              <a:t> </a:t>
            </a:r>
            <a:r>
              <a:rPr lang="en-US" sz="2000" b="0" dirty="0" err="1" smtClean="0"/>
              <a:t>Dagen</a:t>
            </a:r>
            <a:r>
              <a:rPr lang="en-US" sz="2000" b="0" dirty="0" smtClean="0"/>
              <a:t> tot </a:t>
            </a:r>
            <a:r>
              <a:rPr lang="en-US" sz="2000" b="0" dirty="0" err="1" smtClean="0"/>
              <a:t>einde</a:t>
            </a:r>
            <a:r>
              <a:rPr lang="en-US" sz="2000" b="0" dirty="0" smtClean="0"/>
              <a:t> </a:t>
            </a:r>
            <a:r>
              <a:rPr lang="en-US" sz="2000" b="0" dirty="0" err="1" smtClean="0"/>
              <a:t>periode</a:t>
            </a:r>
            <a:r>
              <a:rPr lang="en-US" sz="2000" b="0" dirty="0" smtClean="0"/>
              <a:t> </a:t>
            </a:r>
          </a:p>
        </p:txBody>
      </p:sp>
      <p:pic>
        <p:nvPicPr>
          <p:cNvPr id="15362" name="Picture 2" descr="http://joel.inpointform.net/wp-content/uploads/2010/11/reading-burn-down-char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608" y="1889100"/>
            <a:ext cx="6038850" cy="3295651"/>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p:cNvSpPr txBox="1"/>
          <p:nvPr/>
        </p:nvSpPr>
        <p:spPr>
          <a:xfrm>
            <a:off x="755576" y="911726"/>
            <a:ext cx="7189789" cy="830997"/>
          </a:xfrm>
          <a:prstGeom prst="rect">
            <a:avLst/>
          </a:prstGeom>
          <a:noFill/>
        </p:spPr>
        <p:txBody>
          <a:bodyPr wrap="none" rtlCol="0">
            <a:spAutoFit/>
          </a:bodyPr>
          <a:lstStyle/>
          <a:p>
            <a:r>
              <a:rPr lang="nl-NL" sz="2400" b="1" dirty="0" err="1">
                <a:solidFill>
                  <a:srgbClr val="0B1A58"/>
                </a:solidFill>
                <a:latin typeface="Arial" pitchFamily="34" charset="0"/>
                <a:cs typeface="Arial" pitchFamily="34" charset="0"/>
              </a:rPr>
              <a:t>Early-Warning</a:t>
            </a:r>
            <a:r>
              <a:rPr lang="nl-NL" sz="2400" b="1" dirty="0">
                <a:solidFill>
                  <a:srgbClr val="0B1A58"/>
                </a:solidFill>
                <a:latin typeface="Arial" pitchFamily="34" charset="0"/>
                <a:cs typeface="Arial" pitchFamily="34" charset="0"/>
              </a:rPr>
              <a:t> </a:t>
            </a:r>
            <a:r>
              <a:rPr lang="nl-NL" sz="2400" dirty="0">
                <a:solidFill>
                  <a:srgbClr val="0B1A58"/>
                </a:solidFill>
                <a:latin typeface="Arial" pitchFamily="34" charset="0"/>
                <a:cs typeface="Arial" pitchFamily="34" charset="0"/>
              </a:rPr>
              <a:t>als planning mist dreigt te lopen</a:t>
            </a:r>
          </a:p>
          <a:p>
            <a:r>
              <a:rPr lang="nl-NL" sz="2400" b="1" dirty="0">
                <a:solidFill>
                  <a:srgbClr val="0B1A58"/>
                </a:solidFill>
                <a:latin typeface="Arial" pitchFamily="34" charset="0"/>
                <a:cs typeface="Arial" pitchFamily="34" charset="0"/>
              </a:rPr>
              <a:t>Blik in de toekomst: </a:t>
            </a:r>
            <a:r>
              <a:rPr lang="nl-NL" sz="2400" dirty="0">
                <a:solidFill>
                  <a:srgbClr val="0B1A58"/>
                </a:solidFill>
                <a:latin typeface="Arial" pitchFamily="34" charset="0"/>
                <a:cs typeface="Arial" pitchFamily="34" charset="0"/>
              </a:rPr>
              <a:t>komen we onze belofte na?</a:t>
            </a:r>
          </a:p>
        </p:txBody>
      </p:sp>
    </p:spTree>
    <p:extLst>
      <p:ext uri="{BB962C8B-B14F-4D97-AF65-F5344CB8AC3E}">
        <p14:creationId xmlns:p14="http://schemas.microsoft.com/office/powerpoint/2010/main" val="32471503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0" y="4996372"/>
            <a:ext cx="2555776" cy="1728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n>
                <a:solidFill>
                  <a:schemeClr val="bg1"/>
                </a:solidFill>
              </a:ln>
              <a:solidFill>
                <a:schemeClr val="bg1"/>
              </a:solidFill>
            </a:endParaRPr>
          </a:p>
        </p:txBody>
      </p:sp>
      <p:sp>
        <p:nvSpPr>
          <p:cNvPr id="2" name="Titel 1"/>
          <p:cNvSpPr>
            <a:spLocks noGrp="1"/>
          </p:cNvSpPr>
          <p:nvPr>
            <p:ph type="title"/>
          </p:nvPr>
        </p:nvSpPr>
        <p:spPr>
          <a:xfrm>
            <a:off x="1474320" y="260648"/>
            <a:ext cx="7127190" cy="504701"/>
          </a:xfrm>
        </p:spPr>
        <p:txBody>
          <a:bodyPr/>
          <a:lstStyle/>
          <a:p>
            <a:r>
              <a:rPr lang="nl-NL" dirty="0" err="1" smtClean="0"/>
              <a:t>Burn</a:t>
            </a:r>
            <a:r>
              <a:rPr lang="nl-NL" dirty="0" smtClean="0"/>
              <a:t> Down Chart [2]</a:t>
            </a:r>
            <a:endParaRPr lang="nl-NL" dirty="0"/>
          </a:p>
        </p:txBody>
      </p:sp>
      <p:sp>
        <p:nvSpPr>
          <p:cNvPr id="3" name="Tijdelijke aanduiding voor inhoud 2"/>
          <p:cNvSpPr>
            <a:spLocks noGrp="1"/>
          </p:cNvSpPr>
          <p:nvPr>
            <p:ph idx="1"/>
          </p:nvPr>
        </p:nvSpPr>
        <p:spPr>
          <a:xfrm>
            <a:off x="323528" y="936644"/>
            <a:ext cx="8640960" cy="1944216"/>
          </a:xfrm>
        </p:spPr>
        <p:txBody>
          <a:bodyPr/>
          <a:lstStyle/>
          <a:p>
            <a:pPr marL="0" indent="0">
              <a:buNone/>
            </a:pPr>
            <a:r>
              <a:rPr lang="en-US" sz="2400" dirty="0" err="1" smtClean="0"/>
              <a:t>Maakt</a:t>
            </a:r>
            <a:r>
              <a:rPr lang="en-US" sz="2400" dirty="0" smtClean="0"/>
              <a:t> </a:t>
            </a:r>
            <a:r>
              <a:rPr lang="en-US" sz="2400" dirty="0" err="1" smtClean="0"/>
              <a:t>veel</a:t>
            </a:r>
            <a:r>
              <a:rPr lang="en-US" sz="2400" dirty="0" smtClean="0"/>
              <a:t> over het team </a:t>
            </a:r>
            <a:r>
              <a:rPr lang="en-US" sz="2400" dirty="0" err="1" smtClean="0"/>
              <a:t>en</a:t>
            </a:r>
            <a:r>
              <a:rPr lang="en-US" sz="2400" dirty="0" smtClean="0"/>
              <a:t> </a:t>
            </a:r>
            <a:r>
              <a:rPr lang="en-US" sz="2400" dirty="0" err="1" smtClean="0"/>
              <a:t>proces</a:t>
            </a:r>
            <a:r>
              <a:rPr lang="en-US" sz="2400" dirty="0" smtClean="0"/>
              <a:t> </a:t>
            </a:r>
            <a:r>
              <a:rPr lang="en-US" sz="2400" dirty="0" err="1" smtClean="0"/>
              <a:t>duidelijk</a:t>
            </a:r>
            <a:r>
              <a:rPr lang="en-US" sz="2400" dirty="0" smtClean="0"/>
              <a:t>:</a:t>
            </a:r>
          </a:p>
          <a:p>
            <a:pPr marL="0" indent="0">
              <a:buNone/>
            </a:pPr>
            <a:endParaRPr lang="en-US" sz="2400" b="0" dirty="0" smtClean="0"/>
          </a:p>
        </p:txBody>
      </p:sp>
      <p:pic>
        <p:nvPicPr>
          <p:cNvPr id="16386" name="Picture 2" descr="http://www.methodsandtools.com/archive/scrumburn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309716"/>
            <a:ext cx="3848128" cy="298338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www.methodsandtools.com/archive/scrumburn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508927"/>
            <a:ext cx="3419475" cy="2695576"/>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p:cNvSpPr txBox="1"/>
          <p:nvPr/>
        </p:nvSpPr>
        <p:spPr>
          <a:xfrm>
            <a:off x="645640" y="4204503"/>
            <a:ext cx="3416320" cy="923330"/>
          </a:xfrm>
          <a:prstGeom prst="rect">
            <a:avLst/>
          </a:prstGeom>
          <a:noFill/>
        </p:spPr>
        <p:txBody>
          <a:bodyPr wrap="none" rtlCol="0">
            <a:spAutoFit/>
          </a:bodyPr>
          <a:lstStyle/>
          <a:p>
            <a:r>
              <a:rPr lang="nl-NL" dirty="0" smtClean="0"/>
              <a:t>Team is te laat hele sprint.</a:t>
            </a:r>
          </a:p>
          <a:p>
            <a:r>
              <a:rPr lang="nl-NL" dirty="0" smtClean="0"/>
              <a:t>Sprintscope verkeerd ingeschat</a:t>
            </a:r>
          </a:p>
          <a:p>
            <a:r>
              <a:rPr lang="nl-NL" dirty="0" smtClean="0"/>
              <a:t>Werk moet worden gesplitst</a:t>
            </a:r>
          </a:p>
        </p:txBody>
      </p:sp>
      <p:sp>
        <p:nvSpPr>
          <p:cNvPr id="9" name="Tekstvak 8"/>
          <p:cNvSpPr txBox="1"/>
          <p:nvPr/>
        </p:nvSpPr>
        <p:spPr>
          <a:xfrm>
            <a:off x="4823520" y="4194209"/>
            <a:ext cx="4320480" cy="1477328"/>
          </a:xfrm>
          <a:prstGeom prst="rect">
            <a:avLst/>
          </a:prstGeom>
          <a:noFill/>
        </p:spPr>
        <p:txBody>
          <a:bodyPr wrap="square" rtlCol="0">
            <a:spAutoFit/>
          </a:bodyPr>
          <a:lstStyle/>
          <a:p>
            <a:r>
              <a:rPr lang="nl-NL" dirty="0" smtClean="0"/>
              <a:t>Werk overschat.</a:t>
            </a:r>
          </a:p>
          <a:p>
            <a:r>
              <a:rPr lang="nl-NL" dirty="0" smtClean="0"/>
              <a:t>Snelheid v werken niet goed geschat</a:t>
            </a:r>
          </a:p>
          <a:p>
            <a:r>
              <a:rPr lang="nl-NL" dirty="0" smtClean="0"/>
              <a:t>Niet aan additionele items gewerkt, terwijl er wel ruimte was.</a:t>
            </a:r>
          </a:p>
          <a:p>
            <a:endParaRPr lang="nl-NL" dirty="0"/>
          </a:p>
        </p:txBody>
      </p:sp>
    </p:spTree>
    <p:extLst>
      <p:ext uri="{BB962C8B-B14F-4D97-AF65-F5344CB8AC3E}">
        <p14:creationId xmlns:p14="http://schemas.microsoft.com/office/powerpoint/2010/main" val="413353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3459" y="5157192"/>
            <a:ext cx="2088232" cy="129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827584" y="260648"/>
            <a:ext cx="7127190" cy="504701"/>
          </a:xfrm>
        </p:spPr>
        <p:txBody>
          <a:bodyPr/>
          <a:lstStyle/>
          <a:p>
            <a:r>
              <a:rPr lang="nl-NL" dirty="0" smtClean="0"/>
              <a:t>Scrum Raamwerk</a:t>
            </a:r>
            <a:endParaRPr lang="nl-NL" dirty="0"/>
          </a:p>
        </p:txBody>
      </p:sp>
      <p:sp>
        <p:nvSpPr>
          <p:cNvPr id="3" name="Tijdelijke aanduiding voor inhoud 2"/>
          <p:cNvSpPr>
            <a:spLocks noGrp="1"/>
          </p:cNvSpPr>
          <p:nvPr>
            <p:ph idx="1"/>
          </p:nvPr>
        </p:nvSpPr>
        <p:spPr>
          <a:xfrm>
            <a:off x="827584" y="1052736"/>
            <a:ext cx="8136904" cy="4311479"/>
          </a:xfrm>
        </p:spPr>
        <p:txBody>
          <a:bodyPr/>
          <a:lstStyle/>
          <a:p>
            <a:pPr marL="0" indent="0">
              <a:buNone/>
            </a:pPr>
            <a:r>
              <a:rPr lang="nl-NL" b="0" dirty="0"/>
              <a:t>Scrum is </a:t>
            </a:r>
            <a:r>
              <a:rPr lang="nl-NL" dirty="0"/>
              <a:t>geen</a:t>
            </a:r>
            <a:r>
              <a:rPr lang="nl-NL" b="0" dirty="0"/>
              <a:t> proces of techniek voor het bouwen van </a:t>
            </a:r>
            <a:r>
              <a:rPr lang="nl-NL" b="0" dirty="0" smtClean="0"/>
              <a:t>producten </a:t>
            </a:r>
          </a:p>
          <a:p>
            <a:r>
              <a:rPr lang="nl-NL" b="0" dirty="0"/>
              <a:t>H</a:t>
            </a:r>
            <a:r>
              <a:rPr lang="nl-NL" b="0" dirty="0" smtClean="0"/>
              <a:t>et </a:t>
            </a:r>
            <a:r>
              <a:rPr lang="nl-NL" b="0" dirty="0"/>
              <a:t>is een raamwerk waar binnen je de </a:t>
            </a:r>
            <a:r>
              <a:rPr lang="nl-NL" dirty="0"/>
              <a:t>verschillende processen en technieken</a:t>
            </a:r>
            <a:r>
              <a:rPr lang="nl-NL" b="0" dirty="0"/>
              <a:t> kunt inzetten. </a:t>
            </a:r>
            <a:endParaRPr lang="nl-NL" b="0" dirty="0" smtClean="0"/>
          </a:p>
          <a:p>
            <a:pPr lvl="1"/>
            <a:r>
              <a:rPr lang="nl-NL" sz="2000" dirty="0" smtClean="0"/>
              <a:t>Ieder project of bedrijf heeft een eigen kleuring / invulling</a:t>
            </a:r>
            <a:endParaRPr lang="nl-NL" sz="2000" b="0" dirty="0" smtClean="0"/>
          </a:p>
          <a:p>
            <a:pPr marL="0" indent="0">
              <a:buNone/>
            </a:pPr>
            <a:endParaRPr lang="nl-NL" b="0" dirty="0" smtClean="0"/>
          </a:p>
          <a:p>
            <a:r>
              <a:rPr lang="nl-NL" b="0" dirty="0" smtClean="0"/>
              <a:t>Het maakt </a:t>
            </a:r>
            <a:r>
              <a:rPr lang="nl-NL" b="0" dirty="0"/>
              <a:t>de </a:t>
            </a:r>
            <a:r>
              <a:rPr lang="nl-NL" dirty="0"/>
              <a:t>effectiviteit</a:t>
            </a:r>
            <a:r>
              <a:rPr lang="nl-NL" b="0" dirty="0"/>
              <a:t> van jouw productmanagement en ontwikkeltechnieken </a:t>
            </a:r>
            <a:r>
              <a:rPr lang="nl-NL" dirty="0"/>
              <a:t>inzichtelijk</a:t>
            </a:r>
            <a:r>
              <a:rPr lang="nl-NL" b="0" dirty="0"/>
              <a:t> zodat je kunt verbeteren.</a:t>
            </a:r>
          </a:p>
        </p:txBody>
      </p:sp>
    </p:spTree>
    <p:extLst>
      <p:ext uri="{BB962C8B-B14F-4D97-AF65-F5344CB8AC3E}">
        <p14:creationId xmlns:p14="http://schemas.microsoft.com/office/powerpoint/2010/main" val="118979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260648"/>
            <a:ext cx="7127190" cy="504701"/>
          </a:xfrm>
        </p:spPr>
        <p:txBody>
          <a:bodyPr/>
          <a:lstStyle/>
          <a:p>
            <a:r>
              <a:rPr lang="nl-NL" dirty="0" smtClean="0"/>
              <a:t>Scrum Raamwerk</a:t>
            </a:r>
            <a:endParaRPr lang="nl-NL" dirty="0"/>
          </a:p>
        </p:txBody>
      </p:sp>
      <p:sp>
        <p:nvSpPr>
          <p:cNvPr id="3" name="Tijdelijke aanduiding voor inhoud 2"/>
          <p:cNvSpPr>
            <a:spLocks noGrp="1"/>
          </p:cNvSpPr>
          <p:nvPr>
            <p:ph idx="1"/>
          </p:nvPr>
        </p:nvSpPr>
        <p:spPr>
          <a:xfrm>
            <a:off x="827584" y="1052736"/>
            <a:ext cx="8136904" cy="4311479"/>
          </a:xfrm>
        </p:spPr>
        <p:txBody>
          <a:bodyPr/>
          <a:lstStyle/>
          <a:p>
            <a:pPr marL="0" indent="0">
              <a:buNone/>
            </a:pPr>
            <a:r>
              <a:rPr lang="nl-NL" b="0" dirty="0" smtClean="0"/>
              <a:t>Basistheorie: gaat </a:t>
            </a:r>
            <a:r>
              <a:rPr lang="nl-NL" b="0" dirty="0"/>
              <a:t>er vanuit dat kennis ontstaat uit</a:t>
            </a:r>
            <a:r>
              <a:rPr lang="nl-NL" dirty="0"/>
              <a:t> ervaring</a:t>
            </a:r>
            <a:r>
              <a:rPr lang="nl-NL" b="0" dirty="0"/>
              <a:t> </a:t>
            </a:r>
            <a:r>
              <a:rPr lang="nl-NL" b="0" dirty="0">
                <a:solidFill>
                  <a:schemeClr val="accent2"/>
                </a:solidFill>
              </a:rPr>
              <a:t>en</a:t>
            </a:r>
            <a:r>
              <a:rPr lang="nl-NL" b="0" dirty="0"/>
              <a:t> </a:t>
            </a:r>
            <a:r>
              <a:rPr lang="nl-NL" dirty="0"/>
              <a:t>het nemen van beslissingen op basis van </a:t>
            </a:r>
            <a:r>
              <a:rPr lang="nl-NL" dirty="0">
                <a:solidFill>
                  <a:schemeClr val="accent2"/>
                </a:solidFill>
              </a:rPr>
              <a:t>wat bekend is</a:t>
            </a:r>
            <a:r>
              <a:rPr lang="nl-NL" b="0" dirty="0"/>
              <a:t>. </a:t>
            </a:r>
            <a:endParaRPr lang="nl-NL" b="0" dirty="0" smtClean="0"/>
          </a:p>
          <a:p>
            <a:r>
              <a:rPr lang="nl-NL" b="0" dirty="0" smtClean="0"/>
              <a:t>Scrum </a:t>
            </a:r>
            <a:r>
              <a:rPr lang="nl-NL" b="0" dirty="0"/>
              <a:t>gebruikt een iteratieve, incrementele aanpak om voorspelbaarheid te optimaliseren en risico’s te beheersen.</a:t>
            </a:r>
          </a:p>
        </p:txBody>
      </p:sp>
      <p:sp>
        <p:nvSpPr>
          <p:cNvPr id="5" name="Tijdelijke aanduiding voor inhoud 2"/>
          <p:cNvSpPr txBox="1">
            <a:spLocks/>
          </p:cNvSpPr>
          <p:nvPr/>
        </p:nvSpPr>
        <p:spPr bwMode="auto">
          <a:xfrm>
            <a:off x="1835696" y="4418729"/>
            <a:ext cx="9145016" cy="243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355600" indent="-355600" algn="l" rtl="0" eaLnBrk="1" fontAlgn="base" hangingPunct="1">
              <a:lnSpc>
                <a:spcPct val="110000"/>
              </a:lnSpc>
              <a:spcBef>
                <a:spcPct val="20000"/>
              </a:spcBef>
              <a:spcAft>
                <a:spcPct val="0"/>
              </a:spcAft>
              <a:buClr>
                <a:srgbClr val="000050"/>
              </a:buClr>
              <a:buSzPct val="60000"/>
              <a:buFont typeface="Wingdings" pitchFamily="2" charset="2"/>
              <a:buChar char="l"/>
              <a:defRPr sz="2800" b="1">
                <a:solidFill>
                  <a:srgbClr val="0B1A58"/>
                </a:solidFill>
                <a:latin typeface="Arial" pitchFamily="34" charset="0"/>
                <a:ea typeface="+mn-ea"/>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400" b="0">
                <a:solidFill>
                  <a:srgbClr val="0B1A58"/>
                </a:solidFill>
                <a:latin typeface="Arial" pitchFamily="34"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pitchFamily="34" charset="0"/>
              <a:buChar char="•"/>
              <a:defRPr sz="2000" b="0">
                <a:solidFill>
                  <a:srgbClr val="0B1A58"/>
                </a:solidFill>
                <a:latin typeface="Arial" pitchFamily="34" charset="0"/>
                <a:cs typeface="Arial" pitchFamily="34" charset="0"/>
              </a:defRPr>
            </a:lvl3pPr>
            <a:lvl4pPr marL="1341438" indent="-260350" algn="l" rtl="0" eaLnBrk="1" fontAlgn="base" hangingPunct="1">
              <a:spcBef>
                <a:spcPct val="20000"/>
              </a:spcBef>
              <a:spcAft>
                <a:spcPct val="0"/>
              </a:spcAft>
              <a:buClr>
                <a:schemeClr val="tx1"/>
              </a:buClr>
              <a:buSzPct val="80000"/>
              <a:buChar char="–"/>
              <a:defRPr sz="1600">
                <a:solidFill>
                  <a:srgbClr val="0B1A58"/>
                </a:solidFill>
                <a:latin typeface="Arial" pitchFamily="34" charset="0"/>
                <a:cs typeface="Arial" pitchFamily="34" charset="0"/>
              </a:defRPr>
            </a:lvl4pPr>
            <a:lvl5pPr marL="1614488" indent="-273050" algn="l" rtl="0" eaLnBrk="1" fontAlgn="base" hangingPunct="1">
              <a:spcBef>
                <a:spcPct val="20000"/>
              </a:spcBef>
              <a:spcAft>
                <a:spcPct val="0"/>
              </a:spcAft>
              <a:buClr>
                <a:schemeClr val="tx1"/>
              </a:buClr>
              <a:buSzPct val="50000"/>
              <a:buFont typeface="Wingdings" pitchFamily="2" charset="2"/>
              <a:buChar char="l"/>
              <a:defRPr sz="1400">
                <a:solidFill>
                  <a:srgbClr val="0B1A58"/>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a:lstStyle>
          <a:p>
            <a:pPr marL="0" indent="0">
              <a:buNone/>
            </a:pPr>
            <a:r>
              <a:rPr lang="nl-NL" dirty="0" smtClean="0"/>
              <a:t>3 pijlers vormen het fundament</a:t>
            </a:r>
          </a:p>
          <a:p>
            <a:r>
              <a:rPr lang="nl-NL" b="0" dirty="0" smtClean="0"/>
              <a:t>Transparantie</a:t>
            </a:r>
          </a:p>
          <a:p>
            <a:r>
              <a:rPr lang="nl-NL" b="0" dirty="0" smtClean="0"/>
              <a:t>Inspectie</a:t>
            </a:r>
            <a:endParaRPr lang="nl-NL" b="0" dirty="0"/>
          </a:p>
          <a:p>
            <a:r>
              <a:rPr lang="nl-NL" b="0" dirty="0" smtClean="0"/>
              <a:t>Aanpassing</a:t>
            </a:r>
            <a:endParaRPr lang="nl-NL" b="0" kern="0" dirty="0"/>
          </a:p>
        </p:txBody>
      </p:sp>
    </p:spTree>
    <p:extLst>
      <p:ext uri="{BB962C8B-B14F-4D97-AF65-F5344CB8AC3E}">
        <p14:creationId xmlns:p14="http://schemas.microsoft.com/office/powerpoint/2010/main" val="2461567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0" y="5157192"/>
            <a:ext cx="1835696"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941854" y="188640"/>
            <a:ext cx="7127190" cy="504701"/>
          </a:xfrm>
        </p:spPr>
        <p:txBody>
          <a:bodyPr/>
          <a:lstStyle/>
          <a:p>
            <a:r>
              <a:rPr lang="nl-NL" dirty="0" smtClean="0"/>
              <a:t>3 Pijlers</a:t>
            </a:r>
            <a:endParaRPr lang="nl-NL" dirty="0"/>
          </a:p>
        </p:txBody>
      </p:sp>
      <p:sp>
        <p:nvSpPr>
          <p:cNvPr id="3" name="Tijdelijke aanduiding voor inhoud 2"/>
          <p:cNvSpPr>
            <a:spLocks noGrp="1"/>
          </p:cNvSpPr>
          <p:nvPr>
            <p:ph idx="1"/>
          </p:nvPr>
        </p:nvSpPr>
        <p:spPr>
          <a:xfrm>
            <a:off x="941854" y="836712"/>
            <a:ext cx="8028384" cy="4824536"/>
          </a:xfrm>
        </p:spPr>
        <p:txBody>
          <a:bodyPr/>
          <a:lstStyle/>
          <a:p>
            <a:pPr marL="0" indent="0">
              <a:buNone/>
            </a:pPr>
            <a:r>
              <a:rPr lang="nl-NL" dirty="0" smtClean="0"/>
              <a:t>Transparantie</a:t>
            </a:r>
          </a:p>
          <a:p>
            <a:r>
              <a:rPr lang="nl-NL" sz="2000" b="0" dirty="0" smtClean="0"/>
              <a:t>Het proces moet </a:t>
            </a:r>
            <a:r>
              <a:rPr lang="nl-NL" sz="2000" b="0" dirty="0"/>
              <a:t>zichtbaar zijn voor diegenen die verantwoordelijk zijn voor het resultaat</a:t>
            </a:r>
            <a:r>
              <a:rPr lang="nl-NL" sz="2000" b="0" dirty="0" smtClean="0"/>
              <a:t>.</a:t>
            </a:r>
          </a:p>
          <a:p>
            <a:r>
              <a:rPr lang="nl-NL" sz="2000" b="0" dirty="0"/>
              <a:t>Een gemeenschappelijke definitie van “Klaar” </a:t>
            </a:r>
            <a:r>
              <a:rPr lang="nl-NL" sz="2000" b="0" dirty="0" smtClean="0"/>
              <a:t>(</a:t>
            </a:r>
            <a:r>
              <a:rPr lang="nl-NL" sz="2000" dirty="0" smtClean="0"/>
              <a:t>Definition </a:t>
            </a:r>
            <a:r>
              <a:rPr lang="nl-NL" sz="2000" dirty="0"/>
              <a:t>of </a:t>
            </a:r>
            <a:r>
              <a:rPr lang="nl-NL" sz="2000" dirty="0" err="1" smtClean="0"/>
              <a:t>Done</a:t>
            </a:r>
            <a:r>
              <a:rPr lang="nl-NL" sz="2000" b="0" dirty="0" smtClean="0"/>
              <a:t>) </a:t>
            </a:r>
            <a:r>
              <a:rPr lang="nl-NL" sz="2000" b="0" dirty="0"/>
              <a:t>moet worden gedeeld door degenen die het werk uitvoeren en degenen die het </a:t>
            </a:r>
            <a:r>
              <a:rPr lang="nl-NL" sz="2000" b="0" dirty="0" smtClean="0"/>
              <a:t>product accepteren</a:t>
            </a:r>
          </a:p>
          <a:p>
            <a:pPr marL="0" indent="0">
              <a:buNone/>
            </a:pPr>
            <a:r>
              <a:rPr lang="nl-NL" dirty="0" smtClean="0"/>
              <a:t>Inspectie</a:t>
            </a:r>
          </a:p>
          <a:p>
            <a:r>
              <a:rPr lang="nl-NL" sz="2000" b="0" dirty="0" smtClean="0"/>
              <a:t>De voortgang t.o.v. </a:t>
            </a:r>
            <a:r>
              <a:rPr lang="nl-NL" sz="2000" b="0" dirty="0"/>
              <a:t>het doel </a:t>
            </a:r>
            <a:r>
              <a:rPr lang="nl-NL" sz="2000" b="0" dirty="0" smtClean="0"/>
              <a:t>moet vaak worden geïnspecteerd, </a:t>
            </a:r>
            <a:r>
              <a:rPr lang="nl-NL" sz="2000" b="0" dirty="0"/>
              <a:t>om ongewenste variantie te kunnen </a:t>
            </a:r>
            <a:r>
              <a:rPr lang="nl-NL" sz="2000" b="0" dirty="0" smtClean="0"/>
              <a:t>detecteren</a:t>
            </a:r>
          </a:p>
          <a:p>
            <a:pPr marL="0" indent="0">
              <a:buNone/>
            </a:pPr>
            <a:r>
              <a:rPr lang="nl-NL" dirty="0" smtClean="0"/>
              <a:t>Aanpassing</a:t>
            </a:r>
          </a:p>
          <a:p>
            <a:r>
              <a:rPr lang="nl-NL" sz="2000" b="0" dirty="0"/>
              <a:t>Als aspecten van een proces buiten de acceptabele limieten vallen en dat het </a:t>
            </a:r>
            <a:r>
              <a:rPr lang="nl-NL" sz="2000" b="0" dirty="0" smtClean="0"/>
              <a:t>product </a:t>
            </a:r>
            <a:r>
              <a:rPr lang="nl-NL" sz="2000" b="0" dirty="0"/>
              <a:t>onacceptabel zal zijn, zal het proces of het onderhanden werk aangepast moeten </a:t>
            </a:r>
            <a:r>
              <a:rPr lang="nl-NL" sz="2000" b="0" dirty="0" smtClean="0"/>
              <a:t>worden</a:t>
            </a:r>
          </a:p>
          <a:p>
            <a:pPr marL="0" indent="0">
              <a:buNone/>
            </a:pPr>
            <a:endParaRPr lang="nl-NL" sz="1050" b="0" dirty="0"/>
          </a:p>
          <a:p>
            <a:pPr marL="0" indent="0">
              <a:buNone/>
            </a:pPr>
            <a:r>
              <a:rPr lang="nl-NL" sz="2000" b="0" dirty="0" smtClean="0">
                <a:solidFill>
                  <a:schemeClr val="accent2"/>
                </a:solidFill>
              </a:rPr>
              <a:t>Inspectie en aanpassing tijdens de voorgeschreven gebeurtenissen</a:t>
            </a:r>
          </a:p>
          <a:p>
            <a:pPr marL="0" indent="0">
              <a:buNone/>
            </a:pPr>
            <a:endParaRPr lang="nl-NL" sz="2000" b="0" dirty="0"/>
          </a:p>
        </p:txBody>
      </p:sp>
    </p:spTree>
    <p:extLst>
      <p:ext uri="{BB962C8B-B14F-4D97-AF65-F5344CB8AC3E}">
        <p14:creationId xmlns:p14="http://schemas.microsoft.com/office/powerpoint/2010/main" val="136337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15616" y="260648"/>
            <a:ext cx="7127190" cy="504701"/>
          </a:xfrm>
        </p:spPr>
        <p:txBody>
          <a:bodyPr/>
          <a:lstStyle/>
          <a:p>
            <a:r>
              <a:rPr lang="nl-NL" b="0" dirty="0" smtClean="0"/>
              <a:t>Team centraal in</a:t>
            </a:r>
            <a:r>
              <a:rPr lang="nl-NL" dirty="0" smtClean="0"/>
              <a:t> Scrum</a:t>
            </a:r>
            <a:endParaRPr lang="nl-NL" dirty="0"/>
          </a:p>
        </p:txBody>
      </p:sp>
      <p:sp>
        <p:nvSpPr>
          <p:cNvPr id="3" name="Tijdelijke aanduiding voor inhoud 2"/>
          <p:cNvSpPr>
            <a:spLocks noGrp="1"/>
          </p:cNvSpPr>
          <p:nvPr>
            <p:ph idx="1"/>
          </p:nvPr>
        </p:nvSpPr>
        <p:spPr>
          <a:xfrm>
            <a:off x="1166514" y="980728"/>
            <a:ext cx="7977486" cy="3744215"/>
          </a:xfrm>
        </p:spPr>
        <p:txBody>
          <a:bodyPr/>
          <a:lstStyle/>
          <a:p>
            <a:pPr marL="0" indent="0">
              <a:buNone/>
            </a:pPr>
            <a:r>
              <a:rPr lang="nl-NL" sz="2400" dirty="0" smtClean="0"/>
              <a:t>Cross-</a:t>
            </a:r>
            <a:r>
              <a:rPr lang="nl-NL" sz="2400" dirty="0" err="1" smtClean="0"/>
              <a:t>Functional</a:t>
            </a:r>
            <a:r>
              <a:rPr lang="nl-NL" sz="2400" dirty="0"/>
              <a:t> </a:t>
            </a:r>
            <a:r>
              <a:rPr lang="nl-NL" sz="2400" dirty="0" smtClean="0"/>
              <a:t>teams: </a:t>
            </a:r>
            <a:r>
              <a:rPr lang="nl-NL" sz="2400" b="0" dirty="0" smtClean="0"/>
              <a:t>“</a:t>
            </a:r>
            <a:r>
              <a:rPr lang="nl-NL" sz="2400" b="0" dirty="0" err="1" smtClean="0"/>
              <a:t>multi-disciplinaire</a:t>
            </a:r>
            <a:r>
              <a:rPr lang="nl-NL" sz="2400" b="0" dirty="0" smtClean="0"/>
              <a:t> individuen”, zorgt voor creativiteit en out-of-</a:t>
            </a:r>
            <a:r>
              <a:rPr lang="nl-NL" sz="2400" b="0" dirty="0" err="1" smtClean="0"/>
              <a:t>the</a:t>
            </a:r>
            <a:r>
              <a:rPr lang="nl-NL" sz="2400" b="0" dirty="0" smtClean="0"/>
              <a:t>-box denken</a:t>
            </a:r>
          </a:p>
          <a:p>
            <a:pPr marL="0" indent="0">
              <a:buNone/>
            </a:pPr>
            <a:endParaRPr lang="nl-NL" sz="2400" dirty="0" smtClean="0"/>
          </a:p>
          <a:p>
            <a:pPr marL="0" indent="0">
              <a:buNone/>
            </a:pPr>
            <a:r>
              <a:rPr lang="nl-NL" sz="2400" dirty="0" smtClean="0"/>
              <a:t>Scrum schrijft 3 teamrollen voor:</a:t>
            </a:r>
            <a:endParaRPr lang="nl-NL" sz="3200" dirty="0" smtClean="0"/>
          </a:p>
        </p:txBody>
      </p:sp>
      <p:pic>
        <p:nvPicPr>
          <p:cNvPr id="4098" name="Picture 2" descr="http://stephaniedelfin.com/notes/scrum/img/scrumTe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2624680"/>
            <a:ext cx="857250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50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289344" y="188640"/>
            <a:ext cx="7127190" cy="504701"/>
          </a:xfrm>
        </p:spPr>
        <p:txBody>
          <a:bodyPr/>
          <a:lstStyle/>
          <a:p>
            <a:r>
              <a:rPr lang="nl-NL" dirty="0" smtClean="0"/>
              <a:t>Product </a:t>
            </a:r>
            <a:r>
              <a:rPr lang="nl-NL" dirty="0" err="1" smtClean="0"/>
              <a:t>Owner</a:t>
            </a:r>
            <a:endParaRPr lang="nl-NL" dirty="0"/>
          </a:p>
        </p:txBody>
      </p:sp>
      <p:graphicFrame>
        <p:nvGraphicFramePr>
          <p:cNvPr id="4" name="Object 3"/>
          <p:cNvGraphicFramePr>
            <a:graphicFrameLocks noChangeAspect="1"/>
          </p:cNvGraphicFramePr>
          <p:nvPr>
            <p:extLst>
              <p:ext uri="{D42A27DB-BD31-4B8C-83A1-F6EECF244321}">
                <p14:modId xmlns:p14="http://schemas.microsoft.com/office/powerpoint/2010/main" val="1889113711"/>
              </p:ext>
            </p:extLst>
          </p:nvPr>
        </p:nvGraphicFramePr>
        <p:xfrm>
          <a:off x="179512" y="300135"/>
          <a:ext cx="2032000" cy="2552700"/>
        </p:xfrm>
        <a:graphic>
          <a:graphicData uri="http://schemas.openxmlformats.org/presentationml/2006/ole">
            <mc:AlternateContent xmlns:mc="http://schemas.openxmlformats.org/markup-compatibility/2006">
              <mc:Choice xmlns:v="urn:schemas-microsoft-com:vml" Requires="v">
                <p:oleObj spid="_x0000_s5200" name="Image" r:id="rId3" imgW="2031480" imgH="2552040" progId="Photoshop.Image.15">
                  <p:embed/>
                </p:oleObj>
              </mc:Choice>
              <mc:Fallback>
                <p:oleObj name="Image" r:id="rId3" imgW="2031480" imgH="2552040" progId="Photoshop.Image.15">
                  <p:embed/>
                  <p:pic>
                    <p:nvPicPr>
                      <p:cNvPr id="0" name=""/>
                      <p:cNvPicPr/>
                      <p:nvPr/>
                    </p:nvPicPr>
                    <p:blipFill>
                      <a:blip r:embed="rId4"/>
                      <a:stretch>
                        <a:fillRect/>
                      </a:stretch>
                    </p:blipFill>
                    <p:spPr>
                      <a:xfrm>
                        <a:off x="179512" y="300135"/>
                        <a:ext cx="2032000" cy="2552700"/>
                      </a:xfrm>
                      <a:prstGeom prst="rect">
                        <a:avLst/>
                      </a:prstGeom>
                    </p:spPr>
                  </p:pic>
                </p:oleObj>
              </mc:Fallback>
            </mc:AlternateContent>
          </a:graphicData>
        </a:graphic>
      </p:graphicFrame>
      <p:sp>
        <p:nvSpPr>
          <p:cNvPr id="6" name="Tijdelijke aanduiding voor inhoud 2"/>
          <p:cNvSpPr>
            <a:spLocks noGrp="1"/>
          </p:cNvSpPr>
          <p:nvPr>
            <p:ph idx="1"/>
          </p:nvPr>
        </p:nvSpPr>
        <p:spPr>
          <a:xfrm>
            <a:off x="2211512" y="980728"/>
            <a:ext cx="6680968" cy="3744215"/>
          </a:xfrm>
        </p:spPr>
        <p:txBody>
          <a:bodyPr/>
          <a:lstStyle/>
          <a:p>
            <a:pPr marL="0" indent="0">
              <a:buNone/>
            </a:pPr>
            <a:r>
              <a:rPr lang="nl-NL" sz="2000" dirty="0" smtClean="0"/>
              <a:t>I-Project: </a:t>
            </a:r>
            <a:r>
              <a:rPr lang="nl-NL" sz="2000" b="0" dirty="0" smtClean="0"/>
              <a:t>Docent</a:t>
            </a:r>
          </a:p>
          <a:p>
            <a:pPr marL="0" indent="0">
              <a:buNone/>
            </a:pPr>
            <a:endParaRPr lang="nl-NL" sz="2000" dirty="0"/>
          </a:p>
          <a:p>
            <a:r>
              <a:rPr lang="nl-NL" sz="2000" dirty="0" smtClean="0"/>
              <a:t>“</a:t>
            </a:r>
            <a:r>
              <a:rPr lang="nl-NL" sz="2000" dirty="0" err="1" smtClean="0"/>
              <a:t>Owns</a:t>
            </a:r>
            <a:r>
              <a:rPr lang="nl-NL" sz="2000" dirty="0" smtClean="0"/>
              <a:t>” het product namens het bedrijf</a:t>
            </a:r>
          </a:p>
          <a:p>
            <a:r>
              <a:rPr lang="nl-NL" sz="2000" dirty="0"/>
              <a:t>Onderhoudt en prioriteert het werk in de </a:t>
            </a:r>
            <a:r>
              <a:rPr lang="nl-NL" sz="2000" dirty="0" err="1" smtClean="0"/>
              <a:t>backlog</a:t>
            </a:r>
            <a:endParaRPr lang="nl-NL" sz="2000" dirty="0" smtClean="0"/>
          </a:p>
          <a:p>
            <a:r>
              <a:rPr lang="nl-NL" sz="2000" dirty="0" smtClean="0"/>
              <a:t>Heeft visie welke richting het product op moet</a:t>
            </a:r>
          </a:p>
          <a:p>
            <a:pPr lvl="1"/>
            <a:r>
              <a:rPr lang="nl-NL" sz="1800" dirty="0" smtClean="0"/>
              <a:t>Welke features moeten volgende keer..</a:t>
            </a:r>
          </a:p>
          <a:p>
            <a:r>
              <a:rPr lang="nl-NL" sz="2000" dirty="0" smtClean="0"/>
              <a:t>Verantwoordelijk voor het succes van het product</a:t>
            </a:r>
          </a:p>
          <a:p>
            <a:r>
              <a:rPr lang="nl-NL" sz="2000" dirty="0" smtClean="0"/>
              <a:t>Zorgt dat iedereen de werkitems begrijpt</a:t>
            </a:r>
          </a:p>
          <a:p>
            <a:pPr lvl="1"/>
            <a:r>
              <a:rPr lang="nl-NL" sz="1800" dirty="0" smtClean="0"/>
              <a:t>vaak beschikbaar!</a:t>
            </a:r>
          </a:p>
          <a:p>
            <a:endParaRPr lang="nl-NL" sz="2000" dirty="0"/>
          </a:p>
          <a:p>
            <a:endParaRPr lang="nl-NL" sz="2000" dirty="0" smtClean="0"/>
          </a:p>
          <a:p>
            <a:r>
              <a:rPr lang="nl-NL" sz="2000" dirty="0" smtClean="0"/>
              <a:t>Is GÉÉN projectmanager</a:t>
            </a:r>
          </a:p>
          <a:p>
            <a:pPr lvl="1"/>
            <a:r>
              <a:rPr lang="nl-NL" sz="1800" dirty="0" smtClean="0"/>
              <a:t>Houdt </a:t>
            </a:r>
            <a:r>
              <a:rPr lang="nl-NL" sz="1800" dirty="0" smtClean="0">
                <a:solidFill>
                  <a:schemeClr val="accent2"/>
                </a:solidFill>
              </a:rPr>
              <a:t>niet</a:t>
            </a:r>
            <a:r>
              <a:rPr lang="nl-NL" sz="1800" dirty="0" smtClean="0"/>
              <a:t> de status van het project in de gaten</a:t>
            </a:r>
          </a:p>
          <a:p>
            <a:pPr lvl="1"/>
            <a:r>
              <a:rPr lang="nl-NL" sz="1800" dirty="0" smtClean="0"/>
              <a:t>Richt zich op zoveel mogelijk toevoegen business </a:t>
            </a:r>
            <a:r>
              <a:rPr lang="nl-NL" sz="1800" dirty="0" err="1" smtClean="0"/>
              <a:t>value</a:t>
            </a:r>
            <a:r>
              <a:rPr lang="nl-NL" sz="1800" dirty="0" smtClean="0"/>
              <a:t>!</a:t>
            </a:r>
          </a:p>
          <a:p>
            <a:endParaRPr lang="nl-NL" sz="2000" dirty="0" smtClean="0"/>
          </a:p>
          <a:p>
            <a:pPr lvl="1"/>
            <a:endParaRPr lang="nl-NL" sz="1600" dirty="0" smtClean="0"/>
          </a:p>
          <a:p>
            <a:endParaRPr lang="nl-NL" sz="2000" dirty="0" smtClean="0"/>
          </a:p>
          <a:p>
            <a:endParaRPr lang="nl-NL" dirty="0" smtClean="0"/>
          </a:p>
        </p:txBody>
      </p:sp>
    </p:spTree>
    <p:extLst>
      <p:ext uri="{BB962C8B-B14F-4D97-AF65-F5344CB8AC3E}">
        <p14:creationId xmlns:p14="http://schemas.microsoft.com/office/powerpoint/2010/main" val="1895540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289344" y="188640"/>
            <a:ext cx="7127190" cy="504701"/>
          </a:xfrm>
        </p:spPr>
        <p:txBody>
          <a:bodyPr/>
          <a:lstStyle/>
          <a:p>
            <a:r>
              <a:rPr lang="nl-NL" dirty="0" smtClean="0"/>
              <a:t>Scrum Master</a:t>
            </a:r>
            <a:endParaRPr lang="nl-NL" dirty="0"/>
          </a:p>
        </p:txBody>
      </p:sp>
      <p:sp>
        <p:nvSpPr>
          <p:cNvPr id="6" name="Tijdelijke aanduiding voor inhoud 2"/>
          <p:cNvSpPr>
            <a:spLocks noGrp="1"/>
          </p:cNvSpPr>
          <p:nvPr>
            <p:ph idx="1"/>
          </p:nvPr>
        </p:nvSpPr>
        <p:spPr>
          <a:xfrm>
            <a:off x="2211512" y="980728"/>
            <a:ext cx="6680968" cy="3744215"/>
          </a:xfrm>
        </p:spPr>
        <p:txBody>
          <a:bodyPr/>
          <a:lstStyle/>
          <a:p>
            <a:pPr marL="0" indent="0">
              <a:buNone/>
            </a:pPr>
            <a:r>
              <a:rPr lang="nl-NL" sz="2000" dirty="0" smtClean="0"/>
              <a:t>I-Project: Coach: </a:t>
            </a:r>
            <a:r>
              <a:rPr lang="nl-NL" sz="2000" b="0" dirty="0" smtClean="0"/>
              <a:t>Docent</a:t>
            </a:r>
          </a:p>
          <a:p>
            <a:pPr marL="0" indent="0">
              <a:buNone/>
            </a:pPr>
            <a:r>
              <a:rPr lang="nl-NL" sz="2000" b="0" dirty="0"/>
              <a:t>	 </a:t>
            </a:r>
            <a:r>
              <a:rPr lang="nl-NL" sz="2000" b="0" dirty="0" smtClean="0"/>
              <a:t>  </a:t>
            </a:r>
            <a:r>
              <a:rPr lang="nl-NL" sz="2000" dirty="0" smtClean="0"/>
              <a:t>Uitvoering</a:t>
            </a:r>
            <a:r>
              <a:rPr lang="nl-NL" sz="2000" b="0" dirty="0" smtClean="0"/>
              <a:t>:   Roulerend in het team</a:t>
            </a:r>
          </a:p>
          <a:p>
            <a:pPr marL="0" indent="0">
              <a:buNone/>
            </a:pPr>
            <a:endParaRPr lang="nl-NL" sz="2000" dirty="0"/>
          </a:p>
          <a:p>
            <a:r>
              <a:rPr lang="nl-NL" sz="2000" dirty="0" smtClean="0"/>
              <a:t>Team Coach</a:t>
            </a:r>
          </a:p>
          <a:p>
            <a:pPr lvl="1"/>
            <a:r>
              <a:rPr lang="nl-NL" sz="1800" dirty="0" smtClean="0"/>
              <a:t>Geen management rol!</a:t>
            </a:r>
          </a:p>
          <a:p>
            <a:pPr lvl="1"/>
            <a:r>
              <a:rPr lang="nl-NL" sz="1800" dirty="0" smtClean="0"/>
              <a:t>Coaching in zelfsturing en zelforganisatie</a:t>
            </a:r>
          </a:p>
          <a:p>
            <a:r>
              <a:rPr lang="nl-NL" sz="2000" dirty="0" smtClean="0"/>
              <a:t>Draagt zorg voor het “goed volgen van Scrum”</a:t>
            </a:r>
          </a:p>
          <a:p>
            <a:pPr lvl="1"/>
            <a:r>
              <a:rPr lang="nl-NL" sz="1600" dirty="0" smtClean="0"/>
              <a:t>Faciliteren tijdens ceremonies (</a:t>
            </a:r>
            <a:r>
              <a:rPr lang="nl-NL" sz="1600" dirty="0" err="1" smtClean="0"/>
              <a:t>standup</a:t>
            </a:r>
            <a:r>
              <a:rPr lang="nl-NL" sz="1600" dirty="0" smtClean="0"/>
              <a:t>, review en </a:t>
            </a:r>
            <a:r>
              <a:rPr lang="nl-NL" sz="1600" dirty="0" err="1" smtClean="0"/>
              <a:t>retrospective</a:t>
            </a:r>
            <a:r>
              <a:rPr lang="nl-NL" sz="1600" dirty="0" smtClean="0"/>
              <a:t>)</a:t>
            </a:r>
          </a:p>
          <a:p>
            <a:r>
              <a:rPr lang="nl-NL" sz="2000" dirty="0" smtClean="0"/>
              <a:t>Verwijderen van belemmeringen (</a:t>
            </a:r>
            <a:r>
              <a:rPr lang="nl-NL" sz="2000" dirty="0" err="1" smtClean="0"/>
              <a:t>impediments</a:t>
            </a:r>
            <a:r>
              <a:rPr lang="nl-NL" sz="2000" dirty="0" smtClean="0"/>
              <a:t>)</a:t>
            </a:r>
          </a:p>
          <a:p>
            <a:r>
              <a:rPr lang="nl-NL" sz="2000" dirty="0" smtClean="0"/>
              <a:t>Afschermen van het team voor afleidingen</a:t>
            </a:r>
          </a:p>
          <a:p>
            <a:r>
              <a:rPr lang="nl-NL" sz="2000" dirty="0" smtClean="0"/>
              <a:t>Verdedigen tegen het veranderen van de scope van een sprint als deze al gestart is.</a:t>
            </a:r>
          </a:p>
          <a:p>
            <a:endParaRPr lang="nl-NL"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1986410245"/>
              </p:ext>
            </p:extLst>
          </p:nvPr>
        </p:nvGraphicFramePr>
        <p:xfrm>
          <a:off x="28067" y="217281"/>
          <a:ext cx="2044700" cy="2641600"/>
        </p:xfrm>
        <a:graphic>
          <a:graphicData uri="http://schemas.openxmlformats.org/presentationml/2006/ole">
            <mc:AlternateContent xmlns:mc="http://schemas.openxmlformats.org/markup-compatibility/2006">
              <mc:Choice xmlns:v="urn:schemas-microsoft-com:vml" Requires="v">
                <p:oleObj spid="_x0000_s6223" name="Image" r:id="rId4" imgW="2044440" imgH="2640960" progId="Photoshop.Image.15">
                  <p:embed/>
                </p:oleObj>
              </mc:Choice>
              <mc:Fallback>
                <p:oleObj name="Image" r:id="rId4" imgW="2044440" imgH="2640960" progId="Photoshop.Image.15">
                  <p:embed/>
                  <p:pic>
                    <p:nvPicPr>
                      <p:cNvPr id="0" name=""/>
                      <p:cNvPicPr/>
                      <p:nvPr/>
                    </p:nvPicPr>
                    <p:blipFill>
                      <a:blip r:embed="rId5"/>
                      <a:stretch>
                        <a:fillRect/>
                      </a:stretch>
                    </p:blipFill>
                    <p:spPr>
                      <a:xfrm>
                        <a:off x="28067" y="217281"/>
                        <a:ext cx="2044700" cy="2641600"/>
                      </a:xfrm>
                      <a:prstGeom prst="rect">
                        <a:avLst/>
                      </a:prstGeom>
                    </p:spPr>
                  </p:pic>
                </p:oleObj>
              </mc:Fallback>
            </mc:AlternateContent>
          </a:graphicData>
        </a:graphic>
      </p:graphicFrame>
      <p:pic>
        <p:nvPicPr>
          <p:cNvPr id="4" name="Afbeelding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3171" y="5157192"/>
            <a:ext cx="1742597" cy="1581742"/>
          </a:xfrm>
          <a:prstGeom prst="rect">
            <a:avLst/>
          </a:prstGeom>
        </p:spPr>
      </p:pic>
    </p:spTree>
    <p:extLst>
      <p:ext uri="{BB962C8B-B14F-4D97-AF65-F5344CB8AC3E}">
        <p14:creationId xmlns:p14="http://schemas.microsoft.com/office/powerpoint/2010/main" val="1599981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HAN standaard NL">
  <a:themeElements>
    <a:clrScheme name="HAN">
      <a:dk1>
        <a:sysClr val="windowText" lastClr="000000"/>
      </a:dk1>
      <a:lt1>
        <a:sysClr val="window" lastClr="FFFFFF"/>
      </a:lt1>
      <a:dk2>
        <a:srgbClr val="1F497D"/>
      </a:dk2>
      <a:lt2>
        <a:srgbClr val="EEECE1"/>
      </a:lt2>
      <a:accent1>
        <a:srgbClr val="0B1A58"/>
      </a:accent1>
      <a:accent2>
        <a:srgbClr val="E11837"/>
      </a:accent2>
      <a:accent3>
        <a:srgbClr val="009DD9"/>
      </a:accent3>
      <a:accent4>
        <a:srgbClr val="FF7200"/>
      </a:accent4>
      <a:accent5>
        <a:srgbClr val="A24CC8"/>
      </a:accent5>
      <a:accent6>
        <a:srgbClr val="317023"/>
      </a:accent6>
      <a:hlink>
        <a:srgbClr val="0B1A58"/>
      </a:hlink>
      <a:folHlink>
        <a:srgbClr val="009DD9"/>
      </a:folHlink>
    </a:clrScheme>
    <a:fontScheme name="HAN model print">
      <a:majorFont>
        <a:latin typeface="OfficinaSans"/>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lnDef>
  </a:objectDefaults>
  <a:extraClrSchemeLst>
    <a:extraClrScheme>
      <a:clrScheme name="HAN model print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HAN model prin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HAN model print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HAN model print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HAN standaard NL</Template>
  <TotalTime>5021</TotalTime>
  <Words>3711</Words>
  <Application>Microsoft Office PowerPoint</Application>
  <PresentationFormat>Diavoorstelling (4:3)</PresentationFormat>
  <Paragraphs>393</Paragraphs>
  <Slides>34</Slides>
  <Notes>22</Notes>
  <HiddenSlides>1</HiddenSlides>
  <MMClips>0</MMClips>
  <ScaleCrop>false</ScaleCrop>
  <HeadingPairs>
    <vt:vector size="8" baseType="variant">
      <vt:variant>
        <vt:lpstr>Gebruikte lettertypen</vt:lpstr>
      </vt:variant>
      <vt:variant>
        <vt:i4>6</vt:i4>
      </vt:variant>
      <vt:variant>
        <vt:lpstr>Thema</vt:lpstr>
      </vt:variant>
      <vt:variant>
        <vt:i4>1</vt:i4>
      </vt:variant>
      <vt:variant>
        <vt:lpstr>Ingesloten OLE-bronprogramma's</vt:lpstr>
      </vt:variant>
      <vt:variant>
        <vt:i4>1</vt:i4>
      </vt:variant>
      <vt:variant>
        <vt:lpstr>Diatitels</vt:lpstr>
      </vt:variant>
      <vt:variant>
        <vt:i4>34</vt:i4>
      </vt:variant>
    </vt:vector>
  </HeadingPairs>
  <TitlesOfParts>
    <vt:vector size="42" baseType="lpstr">
      <vt:lpstr>Arial</vt:lpstr>
      <vt:lpstr>Calibri</vt:lpstr>
      <vt:lpstr>Helvetica Neue</vt:lpstr>
      <vt:lpstr>OfficinaSans</vt:lpstr>
      <vt:lpstr>Segoe Script</vt:lpstr>
      <vt:lpstr>Wingdings</vt:lpstr>
      <vt:lpstr>HAN standaard NL</vt:lpstr>
      <vt:lpstr>Image</vt:lpstr>
      <vt:lpstr>Samenvatting van Scrum</vt:lpstr>
      <vt:lpstr>PowerPoint-presentatie</vt:lpstr>
      <vt:lpstr>Agile Methode Scrum</vt:lpstr>
      <vt:lpstr>Scrum Raamwerk</vt:lpstr>
      <vt:lpstr>Scrum Raamwerk</vt:lpstr>
      <vt:lpstr>3 Pijlers</vt:lpstr>
      <vt:lpstr>Team centraal in Scrum</vt:lpstr>
      <vt:lpstr>Product Owner</vt:lpstr>
      <vt:lpstr>Scrum Master</vt:lpstr>
      <vt:lpstr>Development Team</vt:lpstr>
      <vt:lpstr>Scrum  Gebeurtenissen</vt:lpstr>
      <vt:lpstr>Fases in Scrum</vt:lpstr>
      <vt:lpstr>Scrum gebeurtenissen</vt:lpstr>
      <vt:lpstr>De Sprint</vt:lpstr>
      <vt:lpstr>Agile Methode Scrum</vt:lpstr>
      <vt:lpstr>PowerPoint-presentatie</vt:lpstr>
      <vt:lpstr>1. Sprint Planning  [1]</vt:lpstr>
      <vt:lpstr>2. Daily stand-up</vt:lpstr>
      <vt:lpstr>3. Sprint Development</vt:lpstr>
      <vt:lpstr>4. Sprint Retrospective</vt:lpstr>
      <vt:lpstr>5. Sprint Review</vt:lpstr>
      <vt:lpstr>Rollen &amp; Verantwoordelijkheden</vt:lpstr>
      <vt:lpstr>Scrum  Artefacten</vt:lpstr>
      <vt:lpstr>Product Backlog</vt:lpstr>
      <vt:lpstr>Voorbeeld: Product Backlog</vt:lpstr>
      <vt:lpstr>Sprint Backlog</vt:lpstr>
      <vt:lpstr>User story</vt:lpstr>
      <vt:lpstr>User story - Voorkant</vt:lpstr>
      <vt:lpstr>User story - Achterkant</vt:lpstr>
      <vt:lpstr>Taak</vt:lpstr>
      <vt:lpstr>Scrum Task Board</vt:lpstr>
      <vt:lpstr>Scrum Task Board in I-Project</vt:lpstr>
      <vt:lpstr>Burn Down Chart [1]</vt:lpstr>
      <vt:lpstr>Burn Down Chart [2]</vt:lpstr>
    </vt:vector>
  </TitlesOfParts>
  <Company>HAN University of Applied Sciences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Samenvatting Scrum in het I-Project</dc:title>
  <dc:subject>Scrum</dc:subject>
  <dc:creator>Arnoud van Bers</dc:creator>
  <cp:keywords>I-Project;Pr-IP</cp:keywords>
  <dc:description>Arnoud van Bers
Arnoud.Bers@han.nl</dc:description>
  <cp:lastModifiedBy>Lars Bijleveld</cp:lastModifiedBy>
  <cp:revision>132</cp:revision>
  <dcterms:created xsi:type="dcterms:W3CDTF">2012-08-27T13:05:26Z</dcterms:created>
  <dcterms:modified xsi:type="dcterms:W3CDTF">2018-11-05T20:33:59Z</dcterms:modified>
  <cp:category>Scrum</cp:category>
</cp:coreProperties>
</file>