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254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254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 y fecha"/>
          <p:cNvSpPr txBox="1"/>
          <p:nvPr>
            <p:ph type="body" sz="quarter" idx="21" hasCustomPrompt="1"/>
          </p:nvPr>
        </p:nvSpPr>
        <p:spPr>
          <a:xfrm>
            <a:off x="698500" y="8657488"/>
            <a:ext cx="11607801" cy="461060"/>
          </a:xfrm>
          <a:prstGeom prst="rect">
            <a:avLst/>
          </a:prstGeom>
        </p:spPr>
        <p:txBody>
          <a:bodyPr anchor="b"/>
          <a:lstStyle>
            <a:lvl1pPr marL="0" indent="0" defTabSz="563541">
              <a:lnSpc>
                <a:spcPct val="100000"/>
              </a:lnSpc>
              <a:spcBef>
                <a:spcPts val="0"/>
              </a:spcBef>
              <a:buSzTx/>
              <a:buNone/>
              <a:defRPr b="1" sz="2304"/>
            </a:lvl1pPr>
          </a:lstStyle>
          <a:p>
            <a:pPr/>
            <a:r>
              <a:t>Autor y fecha</a:t>
            </a:r>
          </a:p>
        </p:txBody>
      </p:sp>
      <p:sp>
        <p:nvSpPr>
          <p:cNvPr id="12" name="Título de la presentación"/>
          <p:cNvSpPr txBox="1"/>
          <p:nvPr>
            <p:ph type="title" hasCustomPrompt="1"/>
          </p:nvPr>
        </p:nvSpPr>
        <p:spPr>
          <a:xfrm>
            <a:off x="698500" y="1854200"/>
            <a:ext cx="11609057" cy="3302000"/>
          </a:xfrm>
          <a:prstGeom prst="rect">
            <a:avLst/>
          </a:prstGeom>
        </p:spPr>
        <p:txBody>
          <a:bodyPr anchor="b"/>
          <a:lstStyle>
            <a:lvl1pPr>
              <a:defRPr spc="-164" sz="8200"/>
            </a:lvl1pPr>
          </a:lstStyle>
          <a:p>
            <a:pPr/>
            <a:r>
              <a:t>Título de la presentación</a:t>
            </a:r>
          </a:p>
        </p:txBody>
      </p:sp>
      <p:sp>
        <p:nvSpPr>
          <p:cNvPr id="13" name="Nivel de texto 1…"/>
          <p:cNvSpPr txBox="1"/>
          <p:nvPr>
            <p:ph type="body" sz="quarter" idx="1" hasCustomPrompt="1"/>
          </p:nvPr>
        </p:nvSpPr>
        <p:spPr>
          <a:xfrm>
            <a:off x="698500" y="5105400"/>
            <a:ext cx="11607800" cy="1456399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  <a:lvl2pPr marL="0" indent="4572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2pPr>
            <a:lvl3pPr marL="0" indent="9144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3pPr>
            <a:lvl4pPr marL="0" indent="13716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4pPr>
            <a:lvl5pPr marL="0" indent="18288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5pPr>
          </a:lstStyle>
          <a:p>
            <a:pPr/>
            <a:r>
              <a:t>Subtítulo de la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Número de diapositiva"/>
          <p:cNvSpPr txBox="1"/>
          <p:nvPr>
            <p:ph type="sldNum" sz="quarter" idx="2"/>
          </p:nvPr>
        </p:nvSpPr>
        <p:spPr>
          <a:xfrm>
            <a:off x="6353454" y="9220199"/>
            <a:ext cx="297892" cy="28747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cl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Nivel de texto 1…"/>
          <p:cNvSpPr txBox="1"/>
          <p:nvPr>
            <p:ph type="body" sz="half" idx="1" hasCustomPrompt="1"/>
          </p:nvPr>
        </p:nvSpPr>
        <p:spPr>
          <a:xfrm>
            <a:off x="698500" y="3568700"/>
            <a:ext cx="11607800" cy="26177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Declaración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ato import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Información fáctica"/>
          <p:cNvSpPr txBox="1"/>
          <p:nvPr>
            <p:ph type="body" sz="quarter" idx="21" hasCustomPrompt="1"/>
          </p:nvPr>
        </p:nvSpPr>
        <p:spPr>
          <a:xfrm>
            <a:off x="698500" y="6209979"/>
            <a:ext cx="11607800" cy="67180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</a:lstStyle>
          <a:p>
            <a:pPr/>
            <a:r>
              <a:t>Información fáctica</a:t>
            </a:r>
          </a:p>
        </p:txBody>
      </p:sp>
      <p:sp>
        <p:nvSpPr>
          <p:cNvPr id="107" name="Nivel de texto 1…"/>
          <p:cNvSpPr txBox="1"/>
          <p:nvPr>
            <p:ph type="body" idx="1" hasCustomPrompt="1"/>
          </p:nvPr>
        </p:nvSpPr>
        <p:spPr>
          <a:xfrm>
            <a:off x="698500" y="999066"/>
            <a:ext cx="11607800" cy="521091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176" sz="176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176" sz="176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176" sz="176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176" sz="176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176" sz="17600"/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Nivel de texto 1…"/>
          <p:cNvSpPr txBox="1"/>
          <p:nvPr>
            <p:ph type="body" sz="half" idx="1" hasCustomPrompt="1"/>
          </p:nvPr>
        </p:nvSpPr>
        <p:spPr>
          <a:xfrm>
            <a:off x="736600" y="3721100"/>
            <a:ext cx="11531600" cy="2324100"/>
          </a:xfrm>
          <a:prstGeom prst="rect">
            <a:avLst/>
          </a:prstGeom>
        </p:spPr>
        <p:txBody>
          <a:bodyPr anchor="ctr"/>
          <a:lstStyle>
            <a:lvl1pPr marL="457200" indent="-342900">
              <a:spcBef>
                <a:spcPts val="0"/>
              </a:spcBef>
              <a:buSzTx/>
              <a:buNone/>
              <a:defRPr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457200" indent="114300">
              <a:spcBef>
                <a:spcPts val="0"/>
              </a:spcBef>
              <a:buSzTx/>
              <a:buNone/>
              <a:defRPr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457200" indent="571500">
              <a:spcBef>
                <a:spcPts val="0"/>
              </a:spcBef>
              <a:buSzTx/>
              <a:buNone/>
              <a:defRPr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457200" indent="1028700">
              <a:spcBef>
                <a:spcPts val="0"/>
              </a:spcBef>
              <a:buSzTx/>
              <a:buNone/>
              <a:defRPr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457200" indent="1485900">
              <a:spcBef>
                <a:spcPts val="0"/>
              </a:spcBef>
              <a:buSzTx/>
              <a:buNone/>
              <a:defRPr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“Cita destacable”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6" name="Atribución"/>
          <p:cNvSpPr txBox="1"/>
          <p:nvPr>
            <p:ph type="body" sz="quarter" idx="21" hasCustomPrompt="1"/>
          </p:nvPr>
        </p:nvSpPr>
        <p:spPr>
          <a:xfrm>
            <a:off x="1219200" y="6426200"/>
            <a:ext cx="11049000" cy="461059"/>
          </a:xfrm>
          <a:prstGeom prst="rect">
            <a:avLst/>
          </a:prstGeom>
        </p:spPr>
        <p:txBody>
          <a:bodyPr/>
          <a:lstStyle>
            <a:lvl1pPr marL="0" indent="0" defTabSz="563541">
              <a:lnSpc>
                <a:spcPct val="100000"/>
              </a:lnSpc>
              <a:spcBef>
                <a:spcPts val="0"/>
              </a:spcBef>
              <a:buSzTx/>
              <a:buNone/>
              <a:defRPr b="1" sz="2304"/>
            </a:lvl1pPr>
          </a:lstStyle>
          <a:p>
            <a:pPr/>
            <a:r>
              <a:t>Atribución</a:t>
            </a:r>
          </a:p>
        </p:txBody>
      </p:sp>
      <p:sp>
        <p:nvSpPr>
          <p:cNvPr id="11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n"/>
          <p:cNvSpPr/>
          <p:nvPr>
            <p:ph type="pic" idx="21"/>
          </p:nvPr>
        </p:nvSpPr>
        <p:spPr>
          <a:xfrm>
            <a:off x="-2082800" y="687558"/>
            <a:ext cx="11165190" cy="837389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Imagen"/>
          <p:cNvSpPr/>
          <p:nvPr>
            <p:ph type="pic" sz="half" idx="22"/>
          </p:nvPr>
        </p:nvSpPr>
        <p:spPr>
          <a:xfrm>
            <a:off x="6597650" y="292100"/>
            <a:ext cx="5740400" cy="459232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Imagen"/>
          <p:cNvSpPr/>
          <p:nvPr>
            <p:ph type="pic" idx="23"/>
          </p:nvPr>
        </p:nvSpPr>
        <p:spPr>
          <a:xfrm>
            <a:off x="4984750" y="2749550"/>
            <a:ext cx="7937500" cy="9238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886640052_3195x2556.jpeg"/>
          <p:cNvSpPr/>
          <p:nvPr>
            <p:ph type="pic" idx="21"/>
          </p:nvPr>
        </p:nvSpPr>
        <p:spPr>
          <a:xfrm>
            <a:off x="-1016000" y="-1054100"/>
            <a:ext cx="14427200" cy="1154176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Número de diapositiva"/>
          <p:cNvSpPr txBox="1"/>
          <p:nvPr>
            <p:ph type="sldNum" sz="quarter" idx="2"/>
          </p:nvPr>
        </p:nvSpPr>
        <p:spPr>
          <a:xfrm>
            <a:off x="6353454" y="9220199"/>
            <a:ext cx="297892" cy="287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magen"/>
          <p:cNvSpPr/>
          <p:nvPr>
            <p:ph type="pic" idx="21"/>
          </p:nvPr>
        </p:nvSpPr>
        <p:spPr>
          <a:xfrm>
            <a:off x="-376767" y="-915894"/>
            <a:ext cx="17835652" cy="1068219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Título de la presentación"/>
          <p:cNvSpPr txBox="1"/>
          <p:nvPr>
            <p:ph type="title" hasCustomPrompt="1"/>
          </p:nvPr>
        </p:nvSpPr>
        <p:spPr>
          <a:xfrm>
            <a:off x="698500" y="5181600"/>
            <a:ext cx="11607800" cy="3302000"/>
          </a:xfrm>
          <a:prstGeom prst="rect">
            <a:avLst/>
          </a:prstGeom>
        </p:spPr>
        <p:txBody>
          <a:bodyPr anchor="b"/>
          <a:lstStyle>
            <a:lvl1pPr>
              <a:defRPr spc="-164" sz="8200"/>
            </a:lvl1pPr>
          </a:lstStyle>
          <a:p>
            <a:pPr/>
            <a:r>
              <a:t>Título de la presentación</a:t>
            </a:r>
          </a:p>
        </p:txBody>
      </p:sp>
      <p:sp>
        <p:nvSpPr>
          <p:cNvPr id="23" name="Nivel de texto 1…"/>
          <p:cNvSpPr txBox="1"/>
          <p:nvPr>
            <p:ph type="body" sz="quarter" idx="1" hasCustomPrompt="1"/>
          </p:nvPr>
        </p:nvSpPr>
        <p:spPr>
          <a:xfrm>
            <a:off x="698500" y="8432800"/>
            <a:ext cx="11607800" cy="689769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  <a:lvl2pPr marL="0" indent="4572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2pPr>
            <a:lvl3pPr marL="0" indent="9144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3pPr>
            <a:lvl4pPr marL="0" indent="13716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4pPr>
            <a:lvl5pPr marL="0" indent="18288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5pPr>
          </a:lstStyle>
          <a:p>
            <a:pPr/>
            <a:r>
              <a:t>Subtítulo de la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Autor y fecha"/>
          <p:cNvSpPr txBox="1"/>
          <p:nvPr>
            <p:ph type="body" sz="quarter" idx="22" hasCustomPrompt="1"/>
          </p:nvPr>
        </p:nvSpPr>
        <p:spPr>
          <a:xfrm>
            <a:off x="698500" y="571500"/>
            <a:ext cx="11607801" cy="461059"/>
          </a:xfrm>
          <a:prstGeom prst="rect">
            <a:avLst/>
          </a:prstGeom>
        </p:spPr>
        <p:txBody>
          <a:bodyPr/>
          <a:lstStyle>
            <a:lvl1pPr marL="0" indent="0" defTabSz="563541">
              <a:lnSpc>
                <a:spcPct val="100000"/>
              </a:lnSpc>
              <a:spcBef>
                <a:spcPts val="0"/>
              </a:spcBef>
              <a:buSzTx/>
              <a:buNone/>
              <a:defRPr b="1" sz="2304"/>
            </a:lvl1pPr>
          </a:lstStyle>
          <a:p>
            <a:pPr/>
            <a:r>
              <a:t>Autor y fecha</a:t>
            </a:r>
          </a:p>
        </p:txBody>
      </p:sp>
      <p:sp>
        <p:nvSpPr>
          <p:cNvPr id="25" name="Número de diapositiva"/>
          <p:cNvSpPr txBox="1"/>
          <p:nvPr>
            <p:ph type="sldNum" sz="quarter" idx="2"/>
          </p:nvPr>
        </p:nvSpPr>
        <p:spPr>
          <a:xfrm>
            <a:off x="6349999" y="9220199"/>
            <a:ext cx="297893" cy="28747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foto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eg"/>
          <p:cNvSpPr/>
          <p:nvPr>
            <p:ph type="pic" idx="21"/>
          </p:nvPr>
        </p:nvSpPr>
        <p:spPr>
          <a:xfrm>
            <a:off x="5319129" y="495299"/>
            <a:ext cx="7543801" cy="878005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Nivel de texto 1…"/>
          <p:cNvSpPr txBox="1"/>
          <p:nvPr>
            <p:ph type="body" sz="quarter" idx="1" hasCustomPrompt="1"/>
          </p:nvPr>
        </p:nvSpPr>
        <p:spPr>
          <a:xfrm>
            <a:off x="698500" y="5003800"/>
            <a:ext cx="5105400" cy="4044566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  <a:lvl2pPr marL="0" indent="4572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2pPr>
            <a:lvl3pPr marL="0" indent="9144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3pPr>
            <a:lvl4pPr marL="0" indent="13716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4pPr>
            <a:lvl5pPr marL="0" indent="18288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5pPr>
          </a:lstStyle>
          <a:p>
            <a:pPr/>
            <a:r>
              <a:t>Subtítulo de la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Título de la diapositiva"/>
          <p:cNvSpPr txBox="1"/>
          <p:nvPr>
            <p:ph type="title" hasCustomPrompt="1"/>
          </p:nvPr>
        </p:nvSpPr>
        <p:spPr>
          <a:xfrm>
            <a:off x="698500" y="692534"/>
            <a:ext cx="5105400" cy="4387466"/>
          </a:xfrm>
          <a:prstGeom prst="rect">
            <a:avLst/>
          </a:prstGeom>
        </p:spPr>
        <p:txBody>
          <a:bodyPr anchor="b"/>
          <a:lstStyle/>
          <a:p>
            <a:pPr/>
            <a:r>
              <a:t>Título de la diapositiva</a:t>
            </a:r>
          </a:p>
        </p:txBody>
      </p:sp>
      <p:sp>
        <p:nvSpPr>
          <p:cNvPr id="3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 viñeta de la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3" name="Subtítulo de la diapositiva"/>
          <p:cNvSpPr txBox="1"/>
          <p:nvPr>
            <p:ph type="body" sz="quarter" idx="21" hasCustomPrompt="1"/>
          </p:nvPr>
        </p:nvSpPr>
        <p:spPr>
          <a:xfrm>
            <a:off x="698500" y="1412977"/>
            <a:ext cx="11607801" cy="671803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</a:lstStyle>
          <a:p>
            <a:pPr/>
            <a:r>
              <a:t>Subtítulo de la diapositiva</a:t>
            </a:r>
          </a:p>
        </p:txBody>
      </p:sp>
      <p:sp>
        <p:nvSpPr>
          <p:cNvPr id="44" name="Título de la diapositiva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de la diapositiva</a:t>
            </a:r>
          </a:p>
        </p:txBody>
      </p:sp>
      <p:sp>
        <p:nvSpPr>
          <p:cNvPr id="4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589358"/>
          <a:lstStyle/>
          <a:p>
            <a:pPr/>
            <a:r>
              <a:t>Texto de viñeta de la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660384004_1290x1720.jpeg"/>
          <p:cNvSpPr/>
          <p:nvPr>
            <p:ph type="pic" idx="21"/>
          </p:nvPr>
        </p:nvSpPr>
        <p:spPr>
          <a:xfrm>
            <a:off x="6172200" y="596900"/>
            <a:ext cx="6448425" cy="8597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Título de la diapositiva"/>
          <p:cNvSpPr txBox="1"/>
          <p:nvPr>
            <p:ph type="title" hasCustomPrompt="1"/>
          </p:nvPr>
        </p:nvSpPr>
        <p:spPr>
          <a:xfrm>
            <a:off x="698500" y="444500"/>
            <a:ext cx="5105400" cy="1016000"/>
          </a:xfrm>
          <a:prstGeom prst="rect">
            <a:avLst/>
          </a:prstGeom>
        </p:spPr>
        <p:txBody>
          <a:bodyPr/>
          <a:lstStyle/>
          <a:p>
            <a:pPr/>
            <a:r>
              <a:t>Título de la diapositiva</a:t>
            </a:r>
          </a:p>
        </p:txBody>
      </p:sp>
      <p:sp>
        <p:nvSpPr>
          <p:cNvPr id="62" name="Subtítulo de la diapositiva"/>
          <p:cNvSpPr txBox="1"/>
          <p:nvPr>
            <p:ph type="body" sz="quarter" idx="22" hasCustomPrompt="1"/>
          </p:nvPr>
        </p:nvSpPr>
        <p:spPr>
          <a:xfrm>
            <a:off x="698500" y="1412977"/>
            <a:ext cx="5105400" cy="671803"/>
          </a:xfrm>
          <a:prstGeom prst="rect">
            <a:avLst/>
          </a:prstGeom>
        </p:spPr>
        <p:txBody>
          <a:bodyPr/>
          <a:lstStyle>
            <a:lvl1pPr marL="0" indent="0" defTabSz="493098">
              <a:lnSpc>
                <a:spcPct val="100000"/>
              </a:lnSpc>
              <a:spcBef>
                <a:spcPts val="0"/>
              </a:spcBef>
              <a:buSzTx/>
              <a:buNone/>
              <a:defRPr b="1" sz="3191"/>
            </a:lvl1pPr>
          </a:lstStyle>
          <a:p>
            <a:pPr/>
            <a:r>
              <a:t>Subtítulo de la diapositiva</a:t>
            </a:r>
          </a:p>
        </p:txBody>
      </p:sp>
      <p:sp>
        <p:nvSpPr>
          <p:cNvPr id="63" name="Nivel de texto 1…"/>
          <p:cNvSpPr txBox="1"/>
          <p:nvPr>
            <p:ph type="body" sz="half" idx="1" hasCustomPrompt="1"/>
          </p:nvPr>
        </p:nvSpPr>
        <p:spPr>
          <a:xfrm>
            <a:off x="698500" y="3480196"/>
            <a:ext cx="5105400" cy="5593161"/>
          </a:xfrm>
          <a:prstGeom prst="rect">
            <a:avLst/>
          </a:prstGeom>
        </p:spPr>
        <p:txBody>
          <a:bodyPr/>
          <a:lstStyle/>
          <a:p>
            <a:pPr/>
            <a:r>
              <a:t>Texto de viñeta de la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ítulo de sección"/>
          <p:cNvSpPr txBox="1"/>
          <p:nvPr>
            <p:ph type="title" hasCustomPrompt="1"/>
          </p:nvPr>
        </p:nvSpPr>
        <p:spPr>
          <a:xfrm>
            <a:off x="698500" y="3225800"/>
            <a:ext cx="11607800" cy="3302000"/>
          </a:xfrm>
          <a:prstGeom prst="rect">
            <a:avLst/>
          </a:prstGeom>
        </p:spPr>
        <p:txBody>
          <a:bodyPr anchor="ctr"/>
          <a:lstStyle>
            <a:lvl1pPr>
              <a:defRPr b="0"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Título de sección</a:t>
            </a:r>
          </a:p>
        </p:txBody>
      </p:sp>
      <p:sp>
        <p:nvSpPr>
          <p:cNvPr id="7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o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ítulo de la diapositiva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de la diapositiva</a:t>
            </a:r>
          </a:p>
        </p:txBody>
      </p:sp>
      <p:sp>
        <p:nvSpPr>
          <p:cNvPr id="80" name="Subtítulo de la diapositiva"/>
          <p:cNvSpPr txBox="1"/>
          <p:nvPr>
            <p:ph type="body" sz="quarter" idx="21" hasCustomPrompt="1"/>
          </p:nvPr>
        </p:nvSpPr>
        <p:spPr>
          <a:xfrm>
            <a:off x="698500" y="1412977"/>
            <a:ext cx="11607801" cy="671803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</a:lstStyle>
          <a:p>
            <a:pPr/>
            <a:r>
              <a:t>Subtítulo de la diapositiva</a:t>
            </a:r>
          </a:p>
        </p:txBody>
      </p:sp>
      <p:sp>
        <p:nvSpPr>
          <p:cNvPr id="8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ítulo de agenda"/>
          <p:cNvSpPr txBox="1"/>
          <p:nvPr>
            <p:ph type="title" hasCustomPrompt="1"/>
          </p:nvPr>
        </p:nvSpPr>
        <p:spPr>
          <a:xfrm>
            <a:off x="698500" y="444500"/>
            <a:ext cx="11607800" cy="1016000"/>
          </a:xfrm>
          <a:prstGeom prst="rect">
            <a:avLst/>
          </a:prstGeom>
        </p:spPr>
        <p:txBody>
          <a:bodyPr/>
          <a:lstStyle/>
          <a:p>
            <a:pPr/>
            <a:r>
              <a:t>Título de agenda</a:t>
            </a:r>
          </a:p>
        </p:txBody>
      </p:sp>
      <p:sp>
        <p:nvSpPr>
          <p:cNvPr id="89" name="Subtítulo de agenda"/>
          <p:cNvSpPr txBox="1"/>
          <p:nvPr>
            <p:ph type="body" sz="quarter" idx="21" hasCustomPrompt="1"/>
          </p:nvPr>
        </p:nvSpPr>
        <p:spPr>
          <a:xfrm>
            <a:off x="698500" y="1409700"/>
            <a:ext cx="11607801" cy="671802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</a:lstStyle>
          <a:p>
            <a:pPr/>
            <a:r>
              <a:t>Subtítulo de agenda</a:t>
            </a:r>
          </a:p>
        </p:txBody>
      </p:sp>
      <p:sp>
        <p:nvSpPr>
          <p:cNvPr id="90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spcBef>
                <a:spcPts val="1300"/>
              </a:spcBef>
              <a:buSzTx/>
              <a:buNone/>
              <a:defRPr spc="-38" sz="3800"/>
            </a:lvl1pPr>
            <a:lvl2pPr marL="0" indent="457200">
              <a:spcBef>
                <a:spcPts val="1300"/>
              </a:spcBef>
              <a:buSzTx/>
              <a:buNone/>
              <a:defRPr spc="-38" sz="3800"/>
            </a:lvl2pPr>
            <a:lvl3pPr marL="0" indent="914400">
              <a:spcBef>
                <a:spcPts val="1300"/>
              </a:spcBef>
              <a:buSzTx/>
              <a:buNone/>
              <a:defRPr spc="-38" sz="3800"/>
            </a:lvl3pPr>
            <a:lvl4pPr marL="0" indent="1371600">
              <a:spcBef>
                <a:spcPts val="1300"/>
              </a:spcBef>
              <a:buSzTx/>
              <a:buNone/>
              <a:defRPr spc="-38" sz="3800"/>
            </a:lvl4pPr>
            <a:lvl5pPr marL="0" indent="1828800">
              <a:spcBef>
                <a:spcPts val="1300"/>
              </a:spcBef>
              <a:buSzTx/>
              <a:buNone/>
              <a:defRPr spc="-38" sz="3800"/>
            </a:lvl5pPr>
          </a:lstStyle>
          <a:p>
            <a:pPr/>
            <a:r>
              <a:t>Temas relacionados con la agenda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ivel de texto 1…"/>
          <p:cNvSpPr txBox="1"/>
          <p:nvPr>
            <p:ph type="body" idx="1" hasCustomPrompt="1"/>
          </p:nvPr>
        </p:nvSpPr>
        <p:spPr>
          <a:xfrm>
            <a:off x="698500" y="2959100"/>
            <a:ext cx="11607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Texto de viñeta de la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Título de la diapositiva"/>
          <p:cNvSpPr txBox="1"/>
          <p:nvPr>
            <p:ph type="title" hasCustomPrompt="1"/>
          </p:nvPr>
        </p:nvSpPr>
        <p:spPr>
          <a:xfrm>
            <a:off x="698500" y="440266"/>
            <a:ext cx="1160780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Título de la diapositiva</a:t>
            </a:r>
          </a:p>
        </p:txBody>
      </p:sp>
      <p:sp>
        <p:nvSpPr>
          <p:cNvPr id="4" name="Número de diapositiva"/>
          <p:cNvSpPr txBox="1"/>
          <p:nvPr>
            <p:ph type="sldNum" sz="quarter" idx="2"/>
          </p:nvPr>
        </p:nvSpPr>
        <p:spPr>
          <a:xfrm>
            <a:off x="6350067" y="9220199"/>
            <a:ext cx="297892" cy="28747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3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381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762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143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1524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1905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2286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2667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3048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3429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M2 ETE Thesis…"/>
          <p:cNvSpPr txBox="1"/>
          <p:nvPr>
            <p:ph type="body" idx="21"/>
          </p:nvPr>
        </p:nvSpPr>
        <p:spPr>
          <a:xfrm>
            <a:off x="157183" y="8547740"/>
            <a:ext cx="3556644" cy="7688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defTabSz="587022">
              <a:defRPr sz="1700">
                <a:solidFill>
                  <a:schemeClr val="accent1">
                    <a:lumOff val="-13575"/>
                  </a:schemeClr>
                </a:solidFill>
              </a:defRPr>
            </a:pPr>
            <a:r>
              <a:t>M2 ETE Thesis</a:t>
            </a:r>
          </a:p>
          <a:p>
            <a:pPr defTabSz="587022">
              <a:defRPr sz="1700">
                <a:solidFill>
                  <a:schemeClr val="accent1">
                    <a:lumOff val="-13575"/>
                  </a:schemeClr>
                </a:solidFill>
              </a:defRPr>
            </a:pPr>
            <a:r>
              <a:t>Toulouse School of Economics</a:t>
            </a:r>
          </a:p>
        </p:txBody>
      </p:sp>
      <p:sp>
        <p:nvSpPr>
          <p:cNvPr id="152" name="Optimal allocation of attention in user-generated content platforms"/>
          <p:cNvSpPr txBox="1"/>
          <p:nvPr>
            <p:ph type="ctrTitle"/>
          </p:nvPr>
        </p:nvSpPr>
        <p:spPr>
          <a:xfrm>
            <a:off x="156555" y="2775611"/>
            <a:ext cx="6199502" cy="1456400"/>
          </a:xfrm>
          <a:prstGeom prst="rect">
            <a:avLst/>
          </a:prstGeom>
        </p:spPr>
        <p:txBody>
          <a:bodyPr/>
          <a:lstStyle>
            <a:lvl1pPr algn="ctr" defTabSz="1075036">
              <a:defRPr spc="-68" sz="3409"/>
            </a:lvl1pPr>
          </a:lstStyle>
          <a:p>
            <a:pPr/>
            <a:r>
              <a:t>Optimal allocation of attention in user-generated content platforms</a:t>
            </a:r>
          </a:p>
        </p:txBody>
      </p:sp>
      <p:sp>
        <p:nvSpPr>
          <p:cNvPr id="153" name="Iván Rendo Barreiro…"/>
          <p:cNvSpPr txBox="1"/>
          <p:nvPr>
            <p:ph type="subTitle" sz="quarter" idx="1"/>
          </p:nvPr>
        </p:nvSpPr>
        <p:spPr>
          <a:xfrm>
            <a:off x="345014" y="6117560"/>
            <a:ext cx="5822584" cy="852421"/>
          </a:xfrm>
          <a:prstGeom prst="rect">
            <a:avLst/>
          </a:prstGeom>
        </p:spPr>
        <p:txBody>
          <a:bodyPr/>
          <a:lstStyle/>
          <a:p>
            <a:pPr>
              <a:defRPr sz="2500"/>
            </a:pPr>
            <a:r>
              <a:t>Iván Rendo Barreiro</a:t>
            </a:r>
          </a:p>
          <a:p>
            <a:pPr>
              <a:defRPr sz="2200"/>
            </a:pPr>
            <a:r>
              <a:t>Advisor: Alexandre de Cornière</a:t>
            </a:r>
          </a:p>
        </p:txBody>
      </p:sp>
      <p:pic>
        <p:nvPicPr>
          <p:cNvPr id="154" name="beyonce.jpg" descr="beyonce.jp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07320" y="-309"/>
            <a:ext cx="6408285" cy="9754218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27th June 2022"/>
          <p:cNvSpPr txBox="1"/>
          <p:nvPr/>
        </p:nvSpPr>
        <p:spPr>
          <a:xfrm>
            <a:off x="4611313" y="8905042"/>
            <a:ext cx="1718654" cy="362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587022">
              <a:defRPr b="1" sz="17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27th June 2022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Example: Numerical Solutions"/>
          <p:cNvSpPr txBox="1"/>
          <p:nvPr>
            <p:ph type="title"/>
          </p:nvPr>
        </p:nvSpPr>
        <p:spPr>
          <a:xfrm>
            <a:off x="698500" y="544715"/>
            <a:ext cx="11607800" cy="1016001"/>
          </a:xfrm>
          <a:prstGeom prst="rect">
            <a:avLst/>
          </a:prstGeom>
        </p:spPr>
        <p:txBody>
          <a:bodyPr/>
          <a:lstStyle>
            <a:lvl1pPr>
              <a:defRPr b="0" spc="-102" sz="5100"/>
            </a:lvl1pPr>
          </a:lstStyle>
          <a:p>
            <a:pPr/>
            <a:r>
              <a:t>Example: Numerical Solutions</a:t>
            </a:r>
          </a:p>
        </p:txBody>
      </p:sp>
      <p:pic>
        <p:nvPicPr>
          <p:cNvPr id="262" name="high_cost_attention.png" descr="high_cost_atten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12519" y="5994818"/>
            <a:ext cx="4889452" cy="3259636"/>
          </a:xfrm>
          <a:prstGeom prst="rect">
            <a:avLst/>
          </a:prstGeom>
          <a:ln w="12700">
            <a:miter lim="400000"/>
          </a:ln>
        </p:spPr>
      </p:pic>
      <p:pic>
        <p:nvPicPr>
          <p:cNvPr id="263" name="high_cost_qualities.png" descr="high_cost_qualitie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12519" y="2507678"/>
            <a:ext cx="4889451" cy="3259635"/>
          </a:xfrm>
          <a:prstGeom prst="rect">
            <a:avLst/>
          </a:prstGeom>
          <a:ln w="12700">
            <a:miter lim="400000"/>
          </a:ln>
        </p:spPr>
      </p:pic>
      <p:pic>
        <p:nvPicPr>
          <p:cNvPr id="264" name="low_cost_attention.png" descr="low_cost_attentio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02829" y="5994818"/>
            <a:ext cx="4889453" cy="3259636"/>
          </a:xfrm>
          <a:prstGeom prst="rect">
            <a:avLst/>
          </a:prstGeom>
          <a:ln w="12700">
            <a:miter lim="400000"/>
          </a:ln>
        </p:spPr>
      </p:pic>
      <p:pic>
        <p:nvPicPr>
          <p:cNvPr id="265" name="low_cost_qualities.png" descr="low_cost_qualities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02829" y="2507678"/>
            <a:ext cx="4889453" cy="3259635"/>
          </a:xfrm>
          <a:prstGeom prst="rect">
            <a:avLst/>
          </a:prstGeom>
          <a:ln w="12700">
            <a:miter lim="400000"/>
          </a:ln>
        </p:spPr>
      </p:pic>
      <p:sp>
        <p:nvSpPr>
          <p:cNvPr id="266" name="9/11"/>
          <p:cNvSpPr txBox="1"/>
          <p:nvPr/>
        </p:nvSpPr>
        <p:spPr>
          <a:xfrm>
            <a:off x="12275647" y="9309134"/>
            <a:ext cx="520904" cy="3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9/11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Application: ad-funded platforms"/>
          <p:cNvSpPr txBox="1"/>
          <p:nvPr>
            <p:ph type="title"/>
          </p:nvPr>
        </p:nvSpPr>
        <p:spPr>
          <a:xfrm>
            <a:off x="495300" y="235892"/>
            <a:ext cx="11607800" cy="1016001"/>
          </a:xfrm>
          <a:prstGeom prst="rect">
            <a:avLst/>
          </a:prstGeom>
        </p:spPr>
        <p:txBody>
          <a:bodyPr/>
          <a:lstStyle>
            <a:lvl1pPr>
              <a:defRPr b="0" spc="-85" sz="4300"/>
            </a:lvl1pPr>
          </a:lstStyle>
          <a:p>
            <a:pPr/>
            <a:r>
              <a:t>Application: ad-funded platforms</a:t>
            </a:r>
          </a:p>
        </p:txBody>
      </p:sp>
      <p:sp>
        <p:nvSpPr>
          <p:cNvPr id="269" name="10/11"/>
          <p:cNvSpPr txBox="1"/>
          <p:nvPr/>
        </p:nvSpPr>
        <p:spPr>
          <a:xfrm>
            <a:off x="12219157" y="9309134"/>
            <a:ext cx="633884" cy="3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10/11</a:t>
            </a:r>
          </a:p>
        </p:txBody>
      </p:sp>
      <p:sp>
        <p:nvSpPr>
          <p:cNvPr id="270" name="Platform   is ad-funded and maximises profit.…"/>
          <p:cNvSpPr txBox="1"/>
          <p:nvPr/>
        </p:nvSpPr>
        <p:spPr>
          <a:xfrm>
            <a:off x="380164" y="1192204"/>
            <a:ext cx="12244472" cy="1278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indent="-228600" algn="l">
              <a:buSzPct val="100000"/>
              <a:buChar char="•"/>
              <a:defRPr sz="2100">
                <a:solidFill>
                  <a:srgbClr val="000000"/>
                </a:solidFill>
              </a:defRPr>
            </a:pPr>
            <a:r>
              <a:t>Platform </a:t>
            </a:r>
            <a14:m>
              <m:oMath>
                <m:r>
                  <a:rPr xmlns:a="http://schemas.openxmlformats.org/drawingml/2006/main" sz="2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P</m:t>
                </m:r>
              </m:oMath>
            </a14:m>
            <a:r>
              <a:t> is ad-funded and maximises profit.</a:t>
            </a:r>
          </a:p>
          <a:p>
            <a:pPr marL="228600" indent="-228600" algn="l">
              <a:buSzPct val="100000"/>
              <a:buChar char="•"/>
              <a:defRPr sz="2100">
                <a:solidFill>
                  <a:srgbClr val="000000"/>
                </a:solidFill>
              </a:defRPr>
            </a:pPr>
            <a:r>
              <a:t>Same benchmark as in the binary model: two types </a:t>
            </a:r>
            <a14:m>
              <m:oMath>
                <m:r>
                  <a:rPr xmlns:a="http://schemas.openxmlformats.org/drawingml/2006/main" sz="2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2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2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H</m:t>
                </m:r>
              </m:oMath>
            </a14:m>
            <a:r>
              <a:t> with costs </a:t>
            </a:r>
            <a14:m>
              <m:oMath>
                <m:sSub>
                  <m:e>
                    <m:r>
                      <a:rPr xmlns:a="http://schemas.openxmlformats.org/drawingml/2006/main" sz="2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θ</m:t>
                    </m:r>
                  </m:e>
                  <m:sub>
                    <m:r>
                      <a:rPr xmlns:a="http://schemas.openxmlformats.org/drawingml/2006/main" sz="2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</m:sub>
                </m:sSub>
                <m:r>
                  <a:rPr xmlns:a="http://schemas.openxmlformats.org/drawingml/2006/main" sz="25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&lt;</m:t>
                </m:r>
                <m:sSub>
                  <m:e>
                    <m:r>
                      <a:rPr xmlns:a="http://schemas.openxmlformats.org/drawingml/2006/main" sz="2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θ</m:t>
                    </m:r>
                  </m:e>
                  <m:sub>
                    <m:r>
                      <a:rPr xmlns:a="http://schemas.openxmlformats.org/drawingml/2006/main" sz="2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sub>
                </m:sSub>
              </m:oMath>
            </a14:m>
            <a:r>
              <a:t> and proportions </a:t>
            </a:r>
            <a14:m>
              <m:oMath>
                <m:sSub>
                  <m:e>
                    <m:r>
                      <a:rPr xmlns:a="http://schemas.openxmlformats.org/drawingml/2006/main" sz="2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2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</m:sub>
                </m:sSub>
                <m:r>
                  <a:rPr xmlns:a="http://schemas.openxmlformats.org/drawingml/2006/main" sz="2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2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2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sub>
                </m:sSub>
              </m:oMath>
            </a14:m>
          </a:p>
          <a:p>
            <a:pPr marL="228600" indent="-228600" algn="l">
              <a:buSzPct val="100000"/>
              <a:buChar char="•"/>
              <a:defRPr sz="2100">
                <a:solidFill>
                  <a:srgbClr val="000000"/>
                </a:solidFill>
              </a:defRPr>
            </a:pPr>
            <a:r>
              <a:t>Platform now allocates </a:t>
            </a:r>
            <a14:m>
              <m:oMath>
                <m:sSub>
                  <m:e>
                    <m:r>
                      <a:rPr xmlns:a="http://schemas.openxmlformats.org/drawingml/2006/main" sz="2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2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  <m:r>
                  <a:rPr xmlns:a="http://schemas.openxmlformats.org/drawingml/2006/main" sz="2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∈</m:t>
                </m:r>
                <m:r>
                  <a:rPr xmlns:a="http://schemas.openxmlformats.org/drawingml/2006/main" sz="2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2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0,1</m:t>
                </m:r>
                <m:r>
                  <a:rPr xmlns:a="http://schemas.openxmlformats.org/drawingml/2006/main" sz="2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</m:oMath>
            </a14:m>
            <a:r>
              <a:t> attention to ads and gets revenue from it.</a:t>
            </a:r>
          </a:p>
        </p:txBody>
      </p:sp>
      <p:grpSp>
        <p:nvGrpSpPr>
          <p:cNvPr id="277" name="Grupo"/>
          <p:cNvGrpSpPr/>
          <p:nvPr/>
        </p:nvGrpSpPr>
        <p:grpSpPr>
          <a:xfrm>
            <a:off x="465935" y="2703393"/>
            <a:ext cx="9088695" cy="941214"/>
            <a:chOff x="0" y="0"/>
            <a:chExt cx="9088693" cy="941212"/>
          </a:xfrm>
        </p:grpSpPr>
        <p:sp>
          <p:nvSpPr>
            <p:cNvPr id="271" name="Profit   is determined by:"/>
            <p:cNvSpPr txBox="1"/>
            <p:nvPr/>
          </p:nvSpPr>
          <p:spPr>
            <a:xfrm>
              <a:off x="0" y="375036"/>
              <a:ext cx="3344029" cy="4769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100">
                  <a:solidFill>
                    <a:srgbClr val="000000"/>
                  </a:solidFill>
                </a:defRPr>
              </a:pPr>
              <a:r>
                <a:t>Profit </a:t>
              </a:r>
              <a14:m>
                <m:oMath>
                  <m:sSup>
                    <m:e>
                      <m:r>
                        <a:rPr xmlns:a="http://schemas.openxmlformats.org/drawingml/2006/main" sz="2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</m:e>
                    <m:sup>
                      <m:r>
                        <a:rPr xmlns:a="http://schemas.openxmlformats.org/drawingml/2006/main" sz="2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sup>
                  </m:sSup>
                </m:oMath>
              </a14:m>
              <a:r>
                <a:t> is determined by:</a:t>
              </a:r>
            </a:p>
          </p:txBody>
        </p:sp>
        <p:sp>
          <p:nvSpPr>
            <p:cNvPr id="272" name="Ecuación"/>
            <p:cNvSpPr txBox="1"/>
            <p:nvPr/>
          </p:nvSpPr>
          <p:spPr>
            <a:xfrm>
              <a:off x="5091767" y="556704"/>
              <a:ext cx="2164454" cy="3845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sz="1800">
                  <a:solidFill>
                    <a:srgbClr val="000000"/>
                  </a:solidFill>
                </a:defRPr>
              </a:pPr>
              <a14:m>
                <m:oMathPara>
                  <m:oMathParaPr>
                    <m:jc m:val="centerGroup"/>
                  </m:oMathParaPr>
                  <m:oMath>
                    <m:sSup>
                      <m:e>
                        <m:r>
                          <a:rPr xmlns:a="http://schemas.openxmlformats.org/drawingml/2006/mai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p>
                        <m:r>
                          <a:rPr xmlns:a="http://schemas.openxmlformats.org/drawingml/2006/mai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sup>
                    </m:sSup>
                    <m:r>
                      <a:rPr xmlns:a="http://schemas.openxmlformats.org/drawingml/2006/main"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e>
                        <m:r>
                          <a:rPr xmlns:a="http://schemas.openxmlformats.org/drawingml/2006/mai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xmlns:a="http://schemas.openxmlformats.org/drawingml/2006/mai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xmlns:a="http://schemas.openxmlformats.org/drawingml/2006/main"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xmlns:a="http://schemas.openxmlformats.org/drawingml/2006/mai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xmlns:a="http://schemas.openxmlformats.org/drawingml/2006/mai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xmlns:a="http://schemas.openxmlformats.org/drawingml/2006/mai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xmlns:a="http://schemas.openxmlformats.org/drawingml/2006/mai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bSup>
                    <m:sSub>
                      <m:e>
                        <m:r>
                          <a:rPr xmlns:a="http://schemas.openxmlformats.org/drawingml/2006/mai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xmlns:a="http://schemas.openxmlformats.org/drawingml/2006/mai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m:oMathPara>
              </a14:m>
              <a:endParaRPr sz="2600"/>
            </a:p>
          </p:txBody>
        </p:sp>
        <p:sp>
          <p:nvSpPr>
            <p:cNvPr id="273" name="Attention allocated to ads"/>
            <p:cNvSpPr txBox="1"/>
            <p:nvPr/>
          </p:nvSpPr>
          <p:spPr>
            <a:xfrm>
              <a:off x="3769874" y="0"/>
              <a:ext cx="2443989" cy="3245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chemeClr val="accent1">
                      <a:lumOff val="-13575"/>
                    </a:schemeClr>
                  </a:solidFill>
                </a:defRPr>
              </a:lvl1pPr>
            </a:lstStyle>
            <a:p>
              <a:pPr/>
              <a:r>
                <a:t>Attention allocated to ads</a:t>
              </a:r>
            </a:p>
          </p:txBody>
        </p:sp>
        <p:sp>
          <p:nvSpPr>
            <p:cNvPr id="274" name="Total utility derived by users"/>
            <p:cNvSpPr txBox="1"/>
            <p:nvPr/>
          </p:nvSpPr>
          <p:spPr>
            <a:xfrm>
              <a:off x="6452884" y="0"/>
              <a:ext cx="2635810" cy="3245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chemeClr val="accent1">
                      <a:lumOff val="-13575"/>
                    </a:schemeClr>
                  </a:solidFill>
                </a:defRPr>
              </a:lvl1pPr>
            </a:lstStyle>
            <a:p>
              <a:pPr/>
              <a:r>
                <a:t>Total utility derived by users</a:t>
              </a:r>
            </a:p>
          </p:txBody>
        </p:sp>
        <p:sp>
          <p:nvSpPr>
            <p:cNvPr id="275" name="Figura"/>
            <p:cNvSpPr/>
            <p:nvPr/>
          </p:nvSpPr>
          <p:spPr>
            <a:xfrm flipH="1" rot="10800000">
              <a:off x="6417186" y="396129"/>
              <a:ext cx="926889" cy="88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7" h="21407" fill="norm" stroke="1" extrusionOk="0">
                  <a:moveTo>
                    <a:pt x="127" y="22"/>
                  </a:moveTo>
                  <a:cubicBezTo>
                    <a:pt x="80" y="-93"/>
                    <a:pt x="32" y="257"/>
                    <a:pt x="22" y="818"/>
                  </a:cubicBezTo>
                  <a:cubicBezTo>
                    <a:pt x="-49" y="4615"/>
                    <a:pt x="-101" y="17739"/>
                    <a:pt x="2551" y="17739"/>
                  </a:cubicBezTo>
                  <a:cubicBezTo>
                    <a:pt x="5450" y="17739"/>
                    <a:pt x="7783" y="14753"/>
                    <a:pt x="8489" y="14753"/>
                  </a:cubicBezTo>
                  <a:cubicBezTo>
                    <a:pt x="9176" y="14753"/>
                    <a:pt x="9850" y="13902"/>
                    <a:pt x="10398" y="21024"/>
                  </a:cubicBezTo>
                  <a:cubicBezTo>
                    <a:pt x="10425" y="21380"/>
                    <a:pt x="10468" y="21507"/>
                    <a:pt x="10505" y="21322"/>
                  </a:cubicBezTo>
                  <a:cubicBezTo>
                    <a:pt x="10558" y="21061"/>
                    <a:pt x="10581" y="20322"/>
                    <a:pt x="10552" y="19730"/>
                  </a:cubicBezTo>
                  <a:cubicBezTo>
                    <a:pt x="10406" y="16761"/>
                    <a:pt x="9857" y="9109"/>
                    <a:pt x="8066" y="9816"/>
                  </a:cubicBezTo>
                  <a:cubicBezTo>
                    <a:pt x="6083" y="10599"/>
                    <a:pt x="4031" y="11246"/>
                    <a:pt x="2102" y="11647"/>
                  </a:cubicBezTo>
                  <a:cubicBezTo>
                    <a:pt x="1094" y="11858"/>
                    <a:pt x="161" y="11423"/>
                    <a:pt x="201" y="1097"/>
                  </a:cubicBezTo>
                  <a:cubicBezTo>
                    <a:pt x="203" y="581"/>
                    <a:pt x="172" y="124"/>
                    <a:pt x="129" y="22"/>
                  </a:cubicBezTo>
                  <a:cubicBezTo>
                    <a:pt x="128" y="22"/>
                    <a:pt x="128" y="22"/>
                    <a:pt x="127" y="22"/>
                  </a:cubicBezTo>
                  <a:close/>
                  <a:moveTo>
                    <a:pt x="21269" y="22"/>
                  </a:moveTo>
                  <a:cubicBezTo>
                    <a:pt x="21226" y="124"/>
                    <a:pt x="21195" y="581"/>
                    <a:pt x="21197" y="1097"/>
                  </a:cubicBezTo>
                  <a:cubicBezTo>
                    <a:pt x="21237" y="11423"/>
                    <a:pt x="20304" y="11858"/>
                    <a:pt x="19296" y="11647"/>
                  </a:cubicBezTo>
                  <a:cubicBezTo>
                    <a:pt x="17367" y="11246"/>
                    <a:pt x="15315" y="10599"/>
                    <a:pt x="13332" y="9816"/>
                  </a:cubicBezTo>
                  <a:cubicBezTo>
                    <a:pt x="11541" y="9109"/>
                    <a:pt x="10992" y="16761"/>
                    <a:pt x="10846" y="19730"/>
                  </a:cubicBezTo>
                  <a:cubicBezTo>
                    <a:pt x="10817" y="20322"/>
                    <a:pt x="10840" y="21061"/>
                    <a:pt x="10893" y="21322"/>
                  </a:cubicBezTo>
                  <a:cubicBezTo>
                    <a:pt x="10930" y="21507"/>
                    <a:pt x="10973" y="21380"/>
                    <a:pt x="11000" y="21024"/>
                  </a:cubicBezTo>
                  <a:cubicBezTo>
                    <a:pt x="11548" y="13902"/>
                    <a:pt x="12222" y="14753"/>
                    <a:pt x="12909" y="14753"/>
                  </a:cubicBezTo>
                  <a:cubicBezTo>
                    <a:pt x="13615" y="14753"/>
                    <a:pt x="15948" y="17739"/>
                    <a:pt x="18847" y="17739"/>
                  </a:cubicBezTo>
                  <a:cubicBezTo>
                    <a:pt x="21499" y="17739"/>
                    <a:pt x="21447" y="4615"/>
                    <a:pt x="21376" y="818"/>
                  </a:cubicBezTo>
                  <a:cubicBezTo>
                    <a:pt x="21366" y="257"/>
                    <a:pt x="21318" y="-93"/>
                    <a:pt x="21271" y="22"/>
                  </a:cubicBezTo>
                  <a:cubicBezTo>
                    <a:pt x="21270" y="22"/>
                    <a:pt x="21270" y="22"/>
                    <a:pt x="21269" y="22"/>
                  </a:cubicBezTo>
                  <a:close/>
                </a:path>
              </a:pathLst>
            </a:custGeom>
            <a:solidFill>
              <a:schemeClr val="accent1">
                <a:lumOff val="-1357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200">
                  <a:solidFill>
                    <a:schemeClr val="accent1">
                      <a:lumOff val="-13575"/>
                    </a:schemeClr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76" name="Figura"/>
            <p:cNvSpPr/>
            <p:nvPr/>
          </p:nvSpPr>
          <p:spPr>
            <a:xfrm flipH="1" rot="10800000">
              <a:off x="5746066" y="400600"/>
              <a:ext cx="425374" cy="844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7" h="21407" fill="norm" stroke="1" extrusionOk="0">
                  <a:moveTo>
                    <a:pt x="127" y="22"/>
                  </a:moveTo>
                  <a:cubicBezTo>
                    <a:pt x="80" y="-93"/>
                    <a:pt x="32" y="257"/>
                    <a:pt x="22" y="818"/>
                  </a:cubicBezTo>
                  <a:cubicBezTo>
                    <a:pt x="-49" y="4615"/>
                    <a:pt x="-101" y="17739"/>
                    <a:pt x="2551" y="17739"/>
                  </a:cubicBezTo>
                  <a:cubicBezTo>
                    <a:pt x="5450" y="17739"/>
                    <a:pt x="7783" y="14753"/>
                    <a:pt x="8489" y="14753"/>
                  </a:cubicBezTo>
                  <a:cubicBezTo>
                    <a:pt x="9176" y="14753"/>
                    <a:pt x="9850" y="13902"/>
                    <a:pt x="10398" y="21024"/>
                  </a:cubicBezTo>
                  <a:cubicBezTo>
                    <a:pt x="10425" y="21380"/>
                    <a:pt x="10468" y="21507"/>
                    <a:pt x="10505" y="21322"/>
                  </a:cubicBezTo>
                  <a:cubicBezTo>
                    <a:pt x="10558" y="21061"/>
                    <a:pt x="10581" y="20322"/>
                    <a:pt x="10552" y="19730"/>
                  </a:cubicBezTo>
                  <a:cubicBezTo>
                    <a:pt x="10406" y="16761"/>
                    <a:pt x="9857" y="9109"/>
                    <a:pt x="8066" y="9816"/>
                  </a:cubicBezTo>
                  <a:cubicBezTo>
                    <a:pt x="6083" y="10599"/>
                    <a:pt x="4031" y="11246"/>
                    <a:pt x="2102" y="11647"/>
                  </a:cubicBezTo>
                  <a:cubicBezTo>
                    <a:pt x="1094" y="11858"/>
                    <a:pt x="161" y="11423"/>
                    <a:pt x="201" y="1097"/>
                  </a:cubicBezTo>
                  <a:cubicBezTo>
                    <a:pt x="203" y="581"/>
                    <a:pt x="172" y="124"/>
                    <a:pt x="129" y="22"/>
                  </a:cubicBezTo>
                  <a:cubicBezTo>
                    <a:pt x="128" y="22"/>
                    <a:pt x="128" y="22"/>
                    <a:pt x="127" y="22"/>
                  </a:cubicBezTo>
                  <a:close/>
                  <a:moveTo>
                    <a:pt x="21269" y="22"/>
                  </a:moveTo>
                  <a:cubicBezTo>
                    <a:pt x="21226" y="124"/>
                    <a:pt x="21195" y="581"/>
                    <a:pt x="21197" y="1097"/>
                  </a:cubicBezTo>
                  <a:cubicBezTo>
                    <a:pt x="21237" y="11423"/>
                    <a:pt x="20304" y="11858"/>
                    <a:pt x="19296" y="11647"/>
                  </a:cubicBezTo>
                  <a:cubicBezTo>
                    <a:pt x="17367" y="11246"/>
                    <a:pt x="15315" y="10599"/>
                    <a:pt x="13332" y="9816"/>
                  </a:cubicBezTo>
                  <a:cubicBezTo>
                    <a:pt x="11541" y="9109"/>
                    <a:pt x="10992" y="16761"/>
                    <a:pt x="10846" y="19730"/>
                  </a:cubicBezTo>
                  <a:cubicBezTo>
                    <a:pt x="10817" y="20322"/>
                    <a:pt x="10840" y="21061"/>
                    <a:pt x="10893" y="21322"/>
                  </a:cubicBezTo>
                  <a:cubicBezTo>
                    <a:pt x="10930" y="21507"/>
                    <a:pt x="10973" y="21380"/>
                    <a:pt x="11000" y="21024"/>
                  </a:cubicBezTo>
                  <a:cubicBezTo>
                    <a:pt x="11548" y="13902"/>
                    <a:pt x="12222" y="14753"/>
                    <a:pt x="12909" y="14753"/>
                  </a:cubicBezTo>
                  <a:cubicBezTo>
                    <a:pt x="13615" y="14753"/>
                    <a:pt x="15948" y="17739"/>
                    <a:pt x="18847" y="17739"/>
                  </a:cubicBezTo>
                  <a:cubicBezTo>
                    <a:pt x="21499" y="17739"/>
                    <a:pt x="21447" y="4615"/>
                    <a:pt x="21376" y="818"/>
                  </a:cubicBezTo>
                  <a:cubicBezTo>
                    <a:pt x="21366" y="257"/>
                    <a:pt x="21318" y="-93"/>
                    <a:pt x="21271" y="22"/>
                  </a:cubicBezTo>
                  <a:cubicBezTo>
                    <a:pt x="21270" y="22"/>
                    <a:pt x="21270" y="22"/>
                    <a:pt x="21269" y="22"/>
                  </a:cubicBezTo>
                  <a:close/>
                </a:path>
              </a:pathLst>
            </a:custGeom>
            <a:solidFill>
              <a:schemeClr val="accent1">
                <a:lumOff val="-1357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200">
                  <a:solidFill>
                    <a:schemeClr val="accent1">
                      <a:lumOff val="-13575"/>
                    </a:schemeClr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grpSp>
        <p:nvGrpSpPr>
          <p:cNvPr id="283" name="Grupo"/>
          <p:cNvGrpSpPr/>
          <p:nvPr/>
        </p:nvGrpSpPr>
        <p:grpSpPr>
          <a:xfrm>
            <a:off x="480885" y="4248379"/>
            <a:ext cx="10930479" cy="2469102"/>
            <a:chOff x="0" y="0"/>
            <a:chExt cx="10930477" cy="2469101"/>
          </a:xfrm>
        </p:grpSpPr>
        <p:grpSp>
          <p:nvGrpSpPr>
            <p:cNvPr id="281" name="Grupo"/>
            <p:cNvGrpSpPr/>
            <p:nvPr/>
          </p:nvGrpSpPr>
          <p:grpSpPr>
            <a:xfrm>
              <a:off x="3863450" y="0"/>
              <a:ext cx="7067028" cy="2469102"/>
              <a:chOff x="0" y="0"/>
              <a:chExt cx="7067026" cy="2469101"/>
            </a:xfrm>
          </p:grpSpPr>
          <p:sp>
            <p:nvSpPr>
              <p:cNvPr id="278" name="Rectángulo"/>
              <p:cNvSpPr txBox="1"/>
              <p:nvPr/>
            </p:nvSpPr>
            <p:spPr>
              <a:xfrm>
                <a:off x="41668" y="0"/>
                <a:ext cx="6761383" cy="18108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>
                    <a:solidFill>
                      <a:srgbClr val="000000"/>
                    </a:solidFill>
                  </a:defRPr>
                </a:lvl1pPr>
              </a:lstStyle>
              <a:p>
                <a:pPr/>
                <a14:m>
                  <m:oMathPara>
                    <m:oMathParaPr>
                      <m:jc m:val="center"/>
                    </m:oMathParaPr>
                    <m:oMath>
                      <m:m>
                        <m:mPr>
                          <m:ctrlPr>
                            <a:rPr xmlns:a="http://schemas.openxmlformats.org/drawingml/2006/main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baseJc m:val="center"/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</m:mPr>
                        <m:mr>
                          <m:e>
                            <m:limLow>
                              <m:e>
                                <m:argPr>
                                  <m:scrLvl m:val="0"/>
                                </m:argPr>
                                <m:r>
                                  <a:rPr xmlns:a="http://schemas.openxmlformats.org/drawingml/2006/main" sz="19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argPr>
                                  <m:scrLvl m:val="0"/>
                                </m:argPr>
                                <m:sSub>
                                  <m:e>
                                    <m:argPr>
                                      <m:scrLvl m:val="0"/>
                                    </m:argPr>
                                    <m:r>
                                      <a:rPr xmlns:a="http://schemas.openxmlformats.org/drawingml/2006/main" sz="19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argPr>
                                      <m:scrLvl m:val="0"/>
                                    </m:argPr>
                                    <m:r>
                                      <a:rPr xmlns:a="http://schemas.openxmlformats.org/drawingml/2006/main" sz="19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xmlns:a="http://schemas.openxmlformats.org/drawingml/2006/main" sz="19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e>
                                    <m:argPr>
                                      <m:scrLvl m:val="0"/>
                                    </m:argPr>
                                    <m:r>
                                      <a:rPr xmlns:a="http://schemas.openxmlformats.org/drawingml/2006/main" sz="19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argPr>
                                      <m:scrLvl m:val="0"/>
                                    </m:argPr>
                                    <m:r>
                                      <a:rPr xmlns:a="http://schemas.openxmlformats.org/drawingml/2006/main" sz="19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</m:sub>
                                </m:sSub>
                                <m:r>
                                  <a:rPr xmlns:a="http://schemas.openxmlformats.org/drawingml/2006/main" sz="19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e>
                                    <m:argPr>
                                      <m:scrLvl m:val="0"/>
                                    </m:argPr>
                                    <m:r>
                                      <a:rPr xmlns:a="http://schemas.openxmlformats.org/drawingml/2006/main" sz="19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argPr>
                                      <m:scrLvl m:val="0"/>
                                    </m:argPr>
                                    <m:r>
                                      <a:rPr xmlns:a="http://schemas.openxmlformats.org/drawingml/2006/main" sz="19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  <m:r>
                                  <a:rPr xmlns:a="http://schemas.openxmlformats.org/drawingml/2006/main" sz="19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e>
                                    <m:argPr>
                                      <m:scrLvl m:val="0"/>
                                    </m:argPr>
                                    <m:r>
                                      <a:rPr xmlns:a="http://schemas.openxmlformats.org/drawingml/2006/main" sz="19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q</m:t>
                                    </m:r>
                                  </m:e>
                                  <m:sub>
                                    <m:argPr>
                                      <m:scrLvl m:val="0"/>
                                    </m:argPr>
                                    <m:r>
                                      <a:rPr xmlns:a="http://schemas.openxmlformats.org/drawingml/2006/main" sz="19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</m:sub>
                                </m:sSub>
                                <m:r>
                                  <a:rPr xmlns:a="http://schemas.openxmlformats.org/drawingml/2006/main" sz="19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e>
                                    <m:argPr>
                                      <m:scrLvl m:val="0"/>
                                    </m:argPr>
                                    <m:r>
                                      <a:rPr xmlns:a="http://schemas.openxmlformats.org/drawingml/2006/main" sz="19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q</m:t>
                                    </m:r>
                                  </m:e>
                                  <m:sub>
                                    <m:argPr>
                                      <m:scrLvl m:val="0"/>
                                    </m:argPr>
                                    <m:r>
                                      <a:rPr xmlns:a="http://schemas.openxmlformats.org/drawingml/2006/main" sz="19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</m:lim>
                            </m:limLow>
                          </m:e>
                          <m:e>
                            <m:sSub>
                              <m:e>
                                <m:argPr>
                                  <m:scrLvl m:val="0"/>
                                </m:argPr>
                                <m:r>
                                  <a:rPr xmlns:a="http://schemas.openxmlformats.org/drawingml/2006/main" sz="19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b>
                                <m:argPr>
                                  <m:scrLvl m:val="0"/>
                                </m:argPr>
                                <m:r>
                                  <a:rPr xmlns:a="http://schemas.openxmlformats.org/drawingml/2006/main" sz="19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xmlns:a="http://schemas.openxmlformats.org/drawingml/2006/main" sz="19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rgPr>
                                  <m:scrLvl m:val="0"/>
                                </m:argPr>
                                <m:sSub>
                                  <m:e>
                                    <m:argPr>
                                      <m:scrLvl m:val="0"/>
                                    </m:argPr>
                                    <m:r>
                                      <a:rPr xmlns:a="http://schemas.openxmlformats.org/drawingml/2006/main" sz="19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e>
                                  <m:sub>
                                    <m:argPr>
                                      <m:scrLvl m:val="0"/>
                                    </m:argPr>
                                    <m:r>
                                      <a:rPr xmlns:a="http://schemas.openxmlformats.org/drawingml/2006/main" sz="19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</m:sub>
                                </m:sSub>
                                <m:sSup>
                                  <m:e>
                                    <m:argPr>
                                      <m:scrLvl m:val="0"/>
                                    </m:argPr>
                                    <m:d>
                                      <m:dPr>
                                        <m:ctrlPr>
                                          <a:rPr xmlns:a="http://schemas.openxmlformats.org/drawingml/2006/main" sz="19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rgPr>
                                          <m:scrLvl m:val="0"/>
                                        </m:argPr>
                                        <m:sSub>
                                          <m:e>
                                            <m:argPr>
                                              <m:scrLvl m:val="0"/>
                                            </m:argPr>
                                            <m:r>
                                              <a:rPr xmlns:a="http://schemas.openxmlformats.org/drawingml/2006/main" sz="19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A</m:t>
                                            </m:r>
                                          </m:e>
                                          <m:sub>
                                            <m:argPr>
                                              <m:scrLvl m:val="0"/>
                                            </m:argPr>
                                            <m:r>
                                              <a:rPr xmlns:a="http://schemas.openxmlformats.org/drawingml/2006/main" sz="19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L</m:t>
                                            </m:r>
                                          </m:sub>
                                        </m:sSub>
                                        <m:sSub>
                                          <m:e>
                                            <m:argPr>
                                              <m:scrLvl m:val="0"/>
                                            </m:argPr>
                                            <m:r>
                                              <a:rPr xmlns:a="http://schemas.openxmlformats.org/drawingml/2006/main" sz="19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q</m:t>
                                            </m:r>
                                          </m:e>
                                          <m:sub>
                                            <m:argPr>
                                              <m:scrLvl m:val="0"/>
                                            </m:argPr>
                                            <m:r>
                                              <a:rPr xmlns:a="http://schemas.openxmlformats.org/drawingml/2006/main" sz="19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L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argPr>
                                      <m:scrLvl m:val="0"/>
                                    </m:argPr>
                                    <m:r>
                                      <a:rPr xmlns:a="http://schemas.openxmlformats.org/drawingml/2006/main" sz="19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μ</m:t>
                                    </m:r>
                                  </m:sup>
                                </m:sSup>
                                <m:r>
                                  <a:rPr xmlns:a="http://schemas.openxmlformats.org/drawingml/2006/main" sz="19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e>
                                    <m:argPr>
                                      <m:scrLvl m:val="0"/>
                                    </m:argPr>
                                    <m:r>
                                      <a:rPr xmlns:a="http://schemas.openxmlformats.org/drawingml/2006/main" sz="19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e>
                                  <m:sub>
                                    <m:argPr>
                                      <m:scrLvl m:val="0"/>
                                    </m:argPr>
                                    <m:r>
                                      <a:rPr xmlns:a="http://schemas.openxmlformats.org/drawingml/2006/main" sz="19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  <m:sSup>
                                  <m:e>
                                    <m:argPr>
                                      <m:scrLvl m:val="0"/>
                                    </m:argPr>
                                    <m:d>
                                      <m:dPr>
                                        <m:ctrlPr>
                                          <a:rPr xmlns:a="http://schemas.openxmlformats.org/drawingml/2006/main" sz="19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rgPr>
                                          <m:scrLvl m:val="0"/>
                                        </m:argPr>
                                        <m:sSub>
                                          <m:e>
                                            <m:argPr>
                                              <m:scrLvl m:val="0"/>
                                            </m:argPr>
                                            <m:r>
                                              <a:rPr xmlns:a="http://schemas.openxmlformats.org/drawingml/2006/main" sz="19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A</m:t>
                                            </m:r>
                                          </m:e>
                                          <m:sub>
                                            <m:argPr>
                                              <m:scrLvl m:val="0"/>
                                            </m:argPr>
                                            <m:r>
                                              <a:rPr xmlns:a="http://schemas.openxmlformats.org/drawingml/2006/main" sz="19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sub>
                                        </m:sSub>
                                        <m:sSub>
                                          <m:e>
                                            <m:argPr>
                                              <m:scrLvl m:val="0"/>
                                            </m:argPr>
                                            <m:r>
                                              <a:rPr xmlns:a="http://schemas.openxmlformats.org/drawingml/2006/main" sz="19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q</m:t>
                                            </m:r>
                                          </m:e>
                                          <m:sub>
                                            <m:argPr>
                                              <m:scrLvl m:val="0"/>
                                            </m:argPr>
                                            <m:r>
                                              <a:rPr xmlns:a="http://schemas.openxmlformats.org/drawingml/2006/main" sz="19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argPr>
                                      <m:scrLvl m:val="0"/>
                                    </m:argPr>
                                    <m:r>
                                      <a:rPr xmlns:a="http://schemas.openxmlformats.org/drawingml/2006/main" sz="19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μ</m:t>
                                    </m:r>
                                  </m:sup>
                                </m:sSup>
                              </m:e>
                            </m:d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xmlns:a="http://schemas.openxmlformats.org/drawingml/2006/main" sz="1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a:rPr xmlns:a="http://schemas.openxmlformats.org/drawingml/2006/main" sz="1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xmlns:a="http://schemas.openxmlformats.org/drawingml/2006/main" sz="1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xmlns:a="http://schemas.openxmlformats.org/drawingml/2006/main" sz="1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xmlns:a="http://schemas.openxmlformats.org/drawingml/2006/main" sz="1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{</m:t>
                            </m:r>
                            <m:m>
                              <m:mPr>
                                <m:ctrlPr>
                                  <a:rPr xmlns:a="http://schemas.openxmlformats.org/drawingml/2006/main" sz="19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  <m:baseJc m:val="center"/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sSub>
                                    <m:e>
                                      <m:argPr>
                                        <m:scrLvl m:val="0"/>
                                      </m:argPr>
                                      <m:argPr>
                                        <m:scrLvl m:val="0"/>
                                      </m:argPr>
                                      <m:r>
                                        <a:rPr xmlns:a="http://schemas.openxmlformats.org/drawingml/2006/main" sz="19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</m:e>
                                    <m:sub>
                                      <m:argPr>
                                        <m:scrLvl m:val="0"/>
                                      </m:argPr>
                                      <m:argPr>
                                        <m:scrLvl m:val="0"/>
                                      </m:argPr>
                                      <m:r>
                                        <a:rPr xmlns:a="http://schemas.openxmlformats.org/drawingml/2006/main" sz="19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sub>
                                  </m:sSub>
                                  <m:r>
                                    <a:rPr xmlns:a="http://schemas.openxmlformats.org/drawingml/2006/main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-</m:t>
                                  </m:r>
                                  <m:sSub>
                                    <m:e>
                                      <m:argPr>
                                        <m:scrLvl m:val="0"/>
                                      </m:argPr>
                                      <m:argPr>
                                        <m:scrLvl m:val="0"/>
                                      </m:argPr>
                                      <m:r>
                                        <a:rPr xmlns:a="http://schemas.openxmlformats.org/drawingml/2006/main" sz="19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q</m:t>
                                      </m:r>
                                    </m:e>
                                    <m:sub>
                                      <m:argPr>
                                        <m:scrLvl m:val="0"/>
                                      </m:argPr>
                                      <m:argPr>
                                        <m:scrLvl m:val="0"/>
                                      </m:argPr>
                                      <m:r>
                                        <a:rPr xmlns:a="http://schemas.openxmlformats.org/drawingml/2006/main" sz="19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sub>
                                  </m:sSub>
                                  <m:sSub>
                                    <m:e>
                                      <m:argPr>
                                        <m:scrLvl m:val="0"/>
                                      </m:argPr>
                                      <m:argPr>
                                        <m:scrLvl m:val="0"/>
                                      </m:argPr>
                                      <m:r>
                                        <a:rPr xmlns:a="http://schemas.openxmlformats.org/drawingml/2006/main" sz="19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argPr>
                                        <m:scrLvl m:val="0"/>
                                      </m:argPr>
                                      <m:argPr>
                                        <m:scrLvl m:val="0"/>
                                      </m:argPr>
                                      <m:r>
                                        <a:rPr xmlns:a="http://schemas.openxmlformats.org/drawingml/2006/main" sz="19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sub>
                                  </m:sSub>
                                  <m:r>
                                    <a:rPr xmlns:a="http://schemas.openxmlformats.org/drawingml/2006/main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≥</m:t>
                                  </m:r>
                                  <m:r>
                                    <a:rPr xmlns:a="http://schemas.openxmlformats.org/drawingml/2006/main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xmlns:a="http://schemas.openxmlformats.org/drawingml/2006/main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e>
                                      <m:argPr>
                                        <m:scrLvl m:val="0"/>
                                      </m:argPr>
                                      <m:argPr>
                                        <m:scrLvl m:val="0"/>
                                      </m:argPr>
                                      <m:r>
                                        <m:rPr>
                                          <m:sty m:val="p"/>
                                        </m:rPr>
                                        <a:rPr xmlns:a="http://schemas.openxmlformats.org/drawingml/2006/main" sz="19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IR</m:t>
                                      </m:r>
                                    </m:e>
                                    <m:sub>
                                      <m:argPr>
                                        <m:scrLvl m:val="0"/>
                                      </m:argPr>
                                      <m:argPr>
                                        <m:scrLvl m:val="0"/>
                                      </m:argPr>
                                      <m:r>
                                        <m:rPr>
                                          <m:sty m:val="p"/>
                                        </m:rPr>
                                        <a:rPr xmlns:a="http://schemas.openxmlformats.org/drawingml/2006/main" sz="19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sub>
                                  </m:sSub>
                                  <m:r>
                                    <a:rPr xmlns:a="http://schemas.openxmlformats.org/drawingml/2006/main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e>
                                      <m:argPr>
                                        <m:scrLvl m:val="0"/>
                                      </m:argPr>
                                      <m:argPr>
                                        <m:scrLvl m:val="0"/>
                                      </m:argPr>
                                      <m:r>
                                        <a:rPr xmlns:a="http://schemas.openxmlformats.org/drawingml/2006/main" sz="19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</m:e>
                                    <m:sub>
                                      <m:argPr>
                                        <m:scrLvl m:val="0"/>
                                      </m:argPr>
                                      <m:argPr>
                                        <m:scrLvl m:val="0"/>
                                      </m:argPr>
                                      <m:r>
                                        <a:rPr xmlns:a="http://schemas.openxmlformats.org/drawingml/2006/main" sz="19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xmlns:a="http://schemas.openxmlformats.org/drawingml/2006/main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e>
                                      <m:argPr>
                                        <m:scrLvl m:val="0"/>
                                      </m:argPr>
                                      <m:argPr>
                                        <m:scrLvl m:val="0"/>
                                      </m:argPr>
                                      <m:r>
                                        <a:rPr xmlns:a="http://schemas.openxmlformats.org/drawingml/2006/main" sz="19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N</m:t>
                                      </m:r>
                                    </m:e>
                                    <m:sub>
                                      <m:argPr>
                                        <m:scrLvl m:val="0"/>
                                      </m:argPr>
                                      <m:argPr>
                                        <m:scrLvl m:val="0"/>
                                      </m:argPr>
                                      <m:r>
                                        <a:rPr xmlns:a="http://schemas.openxmlformats.org/drawingml/2006/main" sz="19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</m:t>
                                      </m:r>
                                    </m:sub>
                                  </m:sSub>
                                  <m:sSub>
                                    <m:e>
                                      <m:argPr>
                                        <m:scrLvl m:val="0"/>
                                      </m:argPr>
                                      <m:argPr>
                                        <m:scrLvl m:val="0"/>
                                      </m:argPr>
                                      <m:r>
                                        <a:rPr xmlns:a="http://schemas.openxmlformats.org/drawingml/2006/main" sz="19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</m:e>
                                    <m:sub>
                                      <m:argPr>
                                        <m:scrLvl m:val="0"/>
                                      </m:argPr>
                                      <m:argPr>
                                        <m:scrLvl m:val="0"/>
                                      </m:argPr>
                                      <m:r>
                                        <a:rPr xmlns:a="http://schemas.openxmlformats.org/drawingml/2006/main" sz="19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</m:t>
                                      </m:r>
                                    </m:sub>
                                  </m:sSub>
                                  <m:r>
                                    <a:rPr xmlns:a="http://schemas.openxmlformats.org/drawingml/2006/main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e>
                                      <m:argPr>
                                        <m:scrLvl m:val="0"/>
                                      </m:argPr>
                                      <m:argPr>
                                        <m:scrLvl m:val="0"/>
                                      </m:argPr>
                                      <m:r>
                                        <a:rPr xmlns:a="http://schemas.openxmlformats.org/drawingml/2006/main" sz="19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N</m:t>
                                      </m:r>
                                    </m:e>
                                    <m:sub>
                                      <m:argPr>
                                        <m:scrLvl m:val="0"/>
                                      </m:argPr>
                                      <m:argPr>
                                        <m:scrLvl m:val="0"/>
                                      </m:argPr>
                                      <m:r>
                                        <a:rPr xmlns:a="http://schemas.openxmlformats.org/drawingml/2006/main" sz="19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sub>
                                  </m:sSub>
                                  <m:sSub>
                                    <m:e>
                                      <m:argPr>
                                        <m:scrLvl m:val="0"/>
                                      </m:argPr>
                                      <m:argPr>
                                        <m:scrLvl m:val="0"/>
                                      </m:argPr>
                                      <m:r>
                                        <a:rPr xmlns:a="http://schemas.openxmlformats.org/drawingml/2006/main" sz="19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</m:e>
                                    <m:sub>
                                      <m:argPr>
                                        <m:scrLvl m:val="0"/>
                                      </m:argPr>
                                      <m:argPr>
                                        <m:scrLvl m:val="0"/>
                                      </m:argPr>
                                      <m:r>
                                        <a:rPr xmlns:a="http://schemas.openxmlformats.org/drawingml/2006/main" sz="19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sub>
                                  </m:sSub>
                                  <m:r>
                                    <a:rPr xmlns:a="http://schemas.openxmlformats.org/drawingml/2006/main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xmlns:a="http://schemas.openxmlformats.org/drawingml/2006/main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xmlns:a="http://schemas.openxmlformats.org/drawingml/2006/main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xmlns:a="http://schemas.openxmlformats.org/drawingml/2006/main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Feasibility</m:t>
                                  </m:r>
                                  <m:r>
                                    <a:rPr xmlns:a="http://schemas.openxmlformats.org/drawingml/2006/main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xmlns:a="http://schemas.openxmlformats.org/drawingml/2006/main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xmlns:a="http://schemas.openxmlformats.org/drawingml/2006/main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xmlns:a="http://schemas.openxmlformats.org/drawingml/2006/main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sSub>
                                    <m:e>
                                      <m:argPr>
                                        <m:scrLvl m:val="0"/>
                                      </m:argPr>
                                      <m:argPr>
                                        <m:scrLvl m:val="0"/>
                                      </m:argPr>
                                      <m:r>
                                        <a:rPr xmlns:a="http://schemas.openxmlformats.org/drawingml/2006/main" sz="19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</m:e>
                                    <m:sub>
                                      <m:argPr>
                                        <m:scrLvl m:val="0"/>
                                      </m:argPr>
                                      <m:argPr>
                                        <m:scrLvl m:val="0"/>
                                      </m:argPr>
                                      <m:r>
                                        <a:rPr xmlns:a="http://schemas.openxmlformats.org/drawingml/2006/main" sz="19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  <m:r>
                                    <a:rPr xmlns:a="http://schemas.openxmlformats.org/drawingml/2006/main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xmlns:a="http://schemas.openxmlformats.org/drawingml/2006/main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xmlns:a="http://schemas.openxmlformats.org/drawingml/2006/main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xmlns:a="http://schemas.openxmlformats.org/drawingml/2006/main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Feasibility</m:t>
                                  </m:r>
                                  <m:r>
                                    <a:rPr xmlns:a="http://schemas.openxmlformats.org/drawingml/2006/main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xmlns:a="http://schemas.openxmlformats.org/drawingml/2006/main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xmlns:a="http://schemas.openxmlformats.org/drawingml/2006/main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xmlns:a="http://schemas.openxmlformats.org/drawingml/2006/main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xmlns:a="http://schemas.openxmlformats.org/drawingml/2006/main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xmlns:a="http://schemas.openxmlformats.org/drawingml/2006/main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{</m:t>
                                  </m:r>
                                  <m:r>
                                    <a:rPr xmlns:a="http://schemas.openxmlformats.org/drawingml/2006/main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m:rPr>
                                      <m:sty m:val="p"/>
                                    </m:rPr>
                                    <a:rPr xmlns:a="http://schemas.openxmlformats.org/drawingml/2006/main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  <m:r>
                                    <a:rPr xmlns:a="http://schemas.openxmlformats.org/drawingml/2006/main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xmlns:a="http://schemas.openxmlformats.org/drawingml/2006/main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xmlns:a="http://schemas.openxmlformats.org/drawingml/2006/main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}</m:t>
                                  </m:r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</a:p>
            </p:txBody>
          </p:sp>
          <p:sp>
            <p:nvSpPr>
              <p:cNvPr id="279" name="Only in First Best"/>
              <p:cNvSpPr txBox="1"/>
              <p:nvPr/>
            </p:nvSpPr>
            <p:spPr>
              <a:xfrm>
                <a:off x="0" y="1720583"/>
                <a:ext cx="6766457" cy="40024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3" algn="l">
                  <a:defRPr>
                    <a:solidFill>
                      <a:schemeClr val="accent1">
                        <a:lumOff val="-13575"/>
                      </a:schemeClr>
                    </a:solidFill>
                  </a:defRPr>
                </a:pPr>
                <a14:m>
                  <m:oMath>
                    <m:sSub>
                      <m:e>
                        <m:r>
                          <a:rPr xmlns:a="http://schemas.openxmlformats.org/drawingml/2006/main" sz="1900" i="1">
                            <a:solidFill>
                              <a:srgbClr val="0075B9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xmlns:a="http://schemas.openxmlformats.org/drawingml/2006/main" sz="1900" i="1">
                            <a:solidFill>
                              <a:srgbClr val="0075B9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  <m:r>
                      <a:rPr xmlns:a="http://schemas.openxmlformats.org/drawingml/2006/main" sz="1900" i="1">
                        <a:solidFill>
                          <a:srgbClr val="0075B9"/>
                        </a:solidFill>
                        <a:latin typeface="Cambria Math" panose="02040503050406030204" pitchFamily="18" charset="0"/>
                      </a:rPr>
                      <m:t>-</m:t>
                    </m:r>
                    <m:sSub>
                      <m:e>
                        <m:r>
                          <a:rPr xmlns:a="http://schemas.openxmlformats.org/drawingml/2006/main" sz="1900" i="1">
                            <a:solidFill>
                              <a:srgbClr val="0075B9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xmlns:a="http://schemas.openxmlformats.org/drawingml/2006/main" sz="1900" i="1">
                            <a:solidFill>
                              <a:srgbClr val="0075B9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  <m:sSub>
                      <m:e>
                        <m:r>
                          <a:rPr xmlns:a="http://schemas.openxmlformats.org/drawingml/2006/main" sz="1900" i="1">
                            <a:solidFill>
                              <a:srgbClr val="0075B9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xmlns:a="http://schemas.openxmlformats.org/drawingml/2006/main" sz="1900" i="1">
                            <a:solidFill>
                              <a:srgbClr val="0075B9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  <m:r>
                      <a:rPr xmlns:a="http://schemas.openxmlformats.org/drawingml/2006/main" sz="1900" i="1">
                        <a:solidFill>
                          <a:srgbClr val="0075B9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xmlns:a="http://schemas.openxmlformats.org/drawingml/2006/main" sz="1900" i="1">
                        <a:solidFill>
                          <a:srgbClr val="0075B9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xmlns:a="http://schemas.openxmlformats.org/drawingml/2006/main" sz="1900" i="1">
                        <a:solidFill>
                          <a:srgbClr val="0075B9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e>
                        <m:r>
                          <m:rPr>
                            <m:sty m:val="p"/>
                          </m:rPr>
                          <a:rPr xmlns:a="http://schemas.openxmlformats.org/drawingml/2006/main" sz="1900" i="1">
                            <a:solidFill>
                              <a:srgbClr val="0075B9"/>
                            </a:solidFill>
                            <a:latin typeface="Cambria Math" panose="02040503050406030204" pitchFamily="18" charset="0"/>
                          </a:rPr>
                          <m:t>IR</m:t>
                        </m:r>
                      </m:e>
                      <m:sub>
                        <m:r>
                          <m:rPr>
                            <m:sty m:val="p"/>
                          </m:rPr>
                          <a:rPr xmlns:a="http://schemas.openxmlformats.org/drawingml/2006/main" sz="1900" i="1">
                            <a:solidFill>
                              <a:srgbClr val="0075B9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  <m:r>
                      <a:rPr xmlns:a="http://schemas.openxmlformats.org/drawingml/2006/main" sz="1900" i="1">
                        <a:solidFill>
                          <a:srgbClr val="0075B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t>                              Only in First Best</a:t>
                </a:r>
                <a:endParaRPr>
                  <a:solidFill>
                    <a:srgbClr val="0076BA"/>
                  </a:solidFill>
                </a:endParaRPr>
              </a:p>
            </p:txBody>
          </p:sp>
          <p:sp>
            <p:nvSpPr>
              <p:cNvPr id="280" name="Only in Second Best"/>
              <p:cNvSpPr txBox="1"/>
              <p:nvPr/>
            </p:nvSpPr>
            <p:spPr>
              <a:xfrm>
                <a:off x="1372354" y="2068856"/>
                <a:ext cx="5694673" cy="4002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l">
                  <a:defRPr>
                    <a:solidFill>
                      <a:schemeClr val="accent5">
                        <a:lumOff val="-29866"/>
                      </a:schemeClr>
                    </a:solidFill>
                  </a:defRPr>
                </a:pPr>
                <a14:m>
                  <m:oMath>
                    <m:sSub>
                      <m:e>
                        <m:r>
                          <a:rPr xmlns:a="http://schemas.openxmlformats.org/drawingml/2006/main" sz="1900" i="1">
                            <a:solidFill>
                              <a:srgbClr val="B417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xmlns:a="http://schemas.openxmlformats.org/drawingml/2006/main" sz="1900" i="1">
                            <a:solidFill>
                              <a:srgbClr val="B417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  <m:r>
                      <a:rPr xmlns:a="http://schemas.openxmlformats.org/drawingml/2006/main" sz="1900" i="1">
                        <a:solidFill>
                          <a:srgbClr val="B41700"/>
                        </a:solidFill>
                        <a:latin typeface="Cambria Math" panose="02040503050406030204" pitchFamily="18" charset="0"/>
                      </a:rPr>
                      <m:t>-</m:t>
                    </m:r>
                    <m:sSub>
                      <m:e>
                        <m:r>
                          <a:rPr xmlns:a="http://schemas.openxmlformats.org/drawingml/2006/main" sz="1900" i="1">
                            <a:solidFill>
                              <a:srgbClr val="B417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xmlns:a="http://schemas.openxmlformats.org/drawingml/2006/main" sz="1900" i="1">
                            <a:solidFill>
                              <a:srgbClr val="B417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  <m:sSub>
                      <m:e>
                        <m:r>
                          <a:rPr xmlns:a="http://schemas.openxmlformats.org/drawingml/2006/main" sz="1900" i="1">
                            <a:solidFill>
                              <a:srgbClr val="B417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xmlns:a="http://schemas.openxmlformats.org/drawingml/2006/main" sz="1900" i="1">
                            <a:solidFill>
                              <a:srgbClr val="B417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  <m:r>
                      <a:rPr xmlns:a="http://schemas.openxmlformats.org/drawingml/2006/main" sz="1900" i="1">
                        <a:solidFill>
                          <a:srgbClr val="B417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e>
                        <m:r>
                          <a:rPr xmlns:a="http://schemas.openxmlformats.org/drawingml/2006/main" sz="1900" i="1">
                            <a:solidFill>
                              <a:srgbClr val="B417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xmlns:a="http://schemas.openxmlformats.org/drawingml/2006/main" sz="1900" i="1">
                            <a:solidFill>
                              <a:srgbClr val="B417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xmlns:a="http://schemas.openxmlformats.org/drawingml/2006/main" sz="1900" i="1">
                        <a:solidFill>
                          <a:srgbClr val="B41700"/>
                        </a:solidFill>
                        <a:latin typeface="Cambria Math" panose="02040503050406030204" pitchFamily="18" charset="0"/>
                      </a:rPr>
                      <m:t>-</m:t>
                    </m:r>
                    <m:sSub>
                      <m:e>
                        <m:r>
                          <a:rPr xmlns:a="http://schemas.openxmlformats.org/drawingml/2006/main" sz="1900" i="1">
                            <a:solidFill>
                              <a:srgbClr val="B417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xmlns:a="http://schemas.openxmlformats.org/drawingml/2006/main" sz="1900" i="1">
                            <a:solidFill>
                              <a:srgbClr val="B417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sSub>
                      <m:e>
                        <m:r>
                          <a:rPr xmlns:a="http://schemas.openxmlformats.org/drawingml/2006/main" sz="1900" i="1">
                            <a:solidFill>
                              <a:srgbClr val="B417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xmlns:a="http://schemas.openxmlformats.org/drawingml/2006/main" sz="1900" i="1">
                            <a:solidFill>
                              <a:srgbClr val="B417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  <m:r>
                      <a:rPr xmlns:a="http://schemas.openxmlformats.org/drawingml/2006/main" sz="1900" i="1">
                        <a:solidFill>
                          <a:srgbClr val="B417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e>
                        <m:r>
                          <m:rPr>
                            <m:sty m:val="p"/>
                          </m:rPr>
                          <a:rPr xmlns:a="http://schemas.openxmlformats.org/drawingml/2006/main" sz="1900" i="1">
                            <a:solidFill>
                              <a:srgbClr val="B41700"/>
                            </a:solidFill>
                            <a:latin typeface="Cambria Math" panose="02040503050406030204" pitchFamily="18" charset="0"/>
                          </a:rPr>
                          <m:t>IC</m:t>
                        </m:r>
                      </m:e>
                      <m:sub>
                        <m:r>
                          <m:rPr>
                            <m:sty m:val="p"/>
                          </m:rPr>
                          <a:rPr xmlns:a="http://schemas.openxmlformats.org/drawingml/2006/main" sz="1900" i="1">
                            <a:solidFill>
                              <a:srgbClr val="B417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  <m:r>
                      <a:rPr xmlns:a="http://schemas.openxmlformats.org/drawingml/2006/main" sz="1900" i="1">
                        <a:solidFill>
                          <a:srgbClr val="B417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t>              Only in Second Best</a:t>
                </a:r>
                <a:endParaRPr>
                  <a:solidFill>
                    <a:srgbClr val="B51700"/>
                  </a:solidFill>
                </a:endParaRPr>
              </a:p>
            </p:txBody>
          </p:sp>
        </p:grpSp>
        <p:sp>
          <p:nvSpPr>
            <p:cNvPr id="282" name="Problem of the platform:"/>
            <p:cNvSpPr txBox="1"/>
            <p:nvPr/>
          </p:nvSpPr>
          <p:spPr>
            <a:xfrm>
              <a:off x="0" y="5690"/>
              <a:ext cx="3009329" cy="4116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100">
                  <a:solidFill>
                    <a:srgbClr val="000000"/>
                  </a:solidFill>
                </a:defRPr>
              </a:lvl1pPr>
            </a:lstStyle>
            <a:p>
              <a:pPr/>
              <a:r>
                <a:t>Problem of the platform:</a:t>
              </a:r>
            </a:p>
          </p:txBody>
        </p:sp>
      </p:grpSp>
      <p:grpSp>
        <p:nvGrpSpPr>
          <p:cNvPr id="286" name="Grupo"/>
          <p:cNvGrpSpPr/>
          <p:nvPr/>
        </p:nvGrpSpPr>
        <p:grpSpPr>
          <a:xfrm>
            <a:off x="281826" y="7252015"/>
            <a:ext cx="12285725" cy="1819663"/>
            <a:chOff x="0" y="0"/>
            <a:chExt cx="12285724" cy="1819662"/>
          </a:xfrm>
        </p:grpSpPr>
        <p:sp>
          <p:nvSpPr>
            <p:cNvPr id="284" name="Propositions 4 and 5:  Both in the first and second best settings, the optimal allocation to ads   is"/>
            <p:cNvSpPr txBox="1"/>
            <p:nvPr/>
          </p:nvSpPr>
          <p:spPr>
            <a:xfrm>
              <a:off x="0" y="0"/>
              <a:ext cx="12285725" cy="496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1" sz="2100">
                  <a:solidFill>
                    <a:srgbClr val="000000"/>
                  </a:solidFill>
                </a:defRPr>
              </a:pPr>
              <a:r>
                <a:t>Propositions 4 and 5:  </a:t>
              </a:r>
              <a:r>
                <a:rPr b="0"/>
                <a:t>Both in the first and second best settings, the </a:t>
              </a:r>
              <a:r>
                <a:t>optimal allocation to ads</a:t>
              </a:r>
              <a:r>
                <a:rPr b="0"/>
                <a:t> </a:t>
              </a:r>
              <a14:m>
                <m:oMath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</m:oMath>
              </a14:m>
              <a:r>
                <a:rPr b="0"/>
                <a:t> is </a:t>
              </a:r>
            </a:p>
          </p:txBody>
        </p:sp>
        <p:sp>
          <p:nvSpPr>
            <p:cNvPr id="285" name="Texto"/>
            <p:cNvSpPr txBox="1"/>
            <p:nvPr/>
          </p:nvSpPr>
          <p:spPr>
            <a:xfrm>
              <a:off x="2364390" y="883594"/>
              <a:ext cx="1908125" cy="936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300">
                  <a:solidFill>
                    <a:srgbClr val="000000"/>
                  </a:solidFill>
                </a:defRPr>
              </a:lvl1pPr>
            </a:lstStyle>
            <a:p>
              <a:pPr/>
              <a14:m>
                <m:oMathPara>
                  <m:oMathParaPr>
                    <m:jc m:val="center"/>
                  </m:oMathParaPr>
                  <m:oMath>
                    <m:sSub>
                      <m:e>
                        <m:r>
                          <a:rPr xmlns:a="http://schemas.openxmlformats.org/drawingml/2006/main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xmlns:a="http://schemas.openxmlformats.org/drawingml/2006/main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xmlns:a="http://schemas.openxmlformats.org/drawingml/2006/main" sz="2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xmlns:a="http://schemas.openxmlformats.org/drawingml/2006/main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a:rPr xmlns:a="http://schemas.openxmlformats.org/drawingml/2006/main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xmlns:a="http://schemas.openxmlformats.org/drawingml/2006/main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xmlns:a="http://schemas.openxmlformats.org/drawingml/2006/main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xmlns:a="http://schemas.openxmlformats.org/drawingml/2006/main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xmlns:a="http://schemas.openxmlformats.org/drawingml/2006/main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μ</m:t>
                        </m:r>
                      </m:den>
                    </m:f>
                  </m:oMath>
                </m:oMathPara>
              </a14:m>
            </a:p>
          </p:txBody>
        </p:sp>
      </p:grpSp>
      <p:sp>
        <p:nvSpPr>
          <p:cNvPr id="287" name="Does not depend on the info context !…"/>
          <p:cNvSpPr txBox="1"/>
          <p:nvPr/>
        </p:nvSpPr>
        <p:spPr>
          <a:xfrm>
            <a:off x="6284036" y="8195171"/>
            <a:ext cx="5385994" cy="8169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1" sz="2100">
                <a:solidFill>
                  <a:srgbClr val="000000"/>
                </a:solidFill>
              </a:defRPr>
            </a:pPr>
            <a:r>
              <a:t>Does not depend on the info context !</a:t>
            </a:r>
          </a:p>
          <a:p>
            <a:pPr algn="l">
              <a:defRPr b="1" sz="2100">
                <a:solidFill>
                  <a:srgbClr val="000000"/>
                </a:solidFill>
              </a:defRPr>
            </a:pPr>
            <a:r>
              <a:t>Does not depend in any parameter but </a:t>
            </a:r>
            <a14:m>
              <m:oMath>
                <m:r>
                  <a:rPr xmlns:a="http://schemas.openxmlformats.org/drawingml/2006/main" sz="2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μ</m:t>
                </m:r>
              </m:oMath>
            </a14:m>
            <a:r>
              <a:t> !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6" grpId="4"/>
      <p:bldP build="whole" bldLvl="1" animBg="1" rev="0" advAuto="0" spid="283" grpId="3"/>
      <p:bldP build="whole" bldLvl="1" animBg="1" rev="0" advAuto="0" spid="277" grpId="2"/>
      <p:bldP build="p" bldLvl="5" animBg="1" rev="0" advAuto="0" spid="270" grpId="1"/>
      <p:bldP build="whole" bldLvl="1" animBg="1" rev="0" advAuto="0" spid="287" grpId="5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onclu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pPr/>
            <a:r>
              <a:t>Conclusion</a:t>
            </a:r>
          </a:p>
        </p:txBody>
      </p:sp>
      <p:sp>
        <p:nvSpPr>
          <p:cNvPr id="290" name="11/11"/>
          <p:cNvSpPr txBox="1"/>
          <p:nvPr/>
        </p:nvSpPr>
        <p:spPr>
          <a:xfrm>
            <a:off x="12219157" y="9309134"/>
            <a:ext cx="633884" cy="3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11/11</a:t>
            </a:r>
          </a:p>
        </p:txBody>
      </p:sp>
      <p:sp>
        <p:nvSpPr>
          <p:cNvPr id="291" name="Different directions in future research:…"/>
          <p:cNvSpPr txBox="1"/>
          <p:nvPr/>
        </p:nvSpPr>
        <p:spPr>
          <a:xfrm>
            <a:off x="994756" y="5874620"/>
            <a:ext cx="7639708" cy="2119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z="2700">
                <a:solidFill>
                  <a:srgbClr val="000000"/>
                </a:solidFill>
              </a:defRPr>
            </a:pPr>
            <a:r>
              <a:t>Different directions in </a:t>
            </a:r>
            <a:r>
              <a:rPr b="1"/>
              <a:t>future research</a:t>
            </a:r>
            <a:r>
              <a:t>:</a:t>
            </a:r>
          </a:p>
          <a:p>
            <a:pPr marL="342900" indent="-342900" algn="l">
              <a:lnSpc>
                <a:spcPct val="120000"/>
              </a:lnSpc>
              <a:buSzPct val="123000"/>
              <a:buChar char="•"/>
              <a:defRPr sz="2700">
                <a:solidFill>
                  <a:srgbClr val="000000"/>
                </a:solidFill>
              </a:defRPr>
            </a:pPr>
            <a:r>
              <a:t>Make the model continuous</a:t>
            </a:r>
          </a:p>
          <a:p>
            <a:pPr marL="342900" indent="-342900" algn="l">
              <a:lnSpc>
                <a:spcPct val="120000"/>
              </a:lnSpc>
              <a:buSzPct val="123000"/>
              <a:buChar char="•"/>
              <a:defRPr sz="2700">
                <a:solidFill>
                  <a:srgbClr val="000000"/>
                </a:solidFill>
              </a:defRPr>
            </a:pPr>
            <a:r>
              <a:t>Heterogeneous </a:t>
            </a:r>
            <a14:m>
              <m:oMath>
                <m:sSub>
                  <m:e>
                    <m:r>
                      <a:rPr xmlns:a="http://schemas.openxmlformats.org/drawingml/2006/main" sz="3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μ</m:t>
                    </m:r>
                  </m:e>
                  <m:sub>
                    <m:r>
                      <a:rPr xmlns:a="http://schemas.openxmlformats.org/drawingml/2006/main" sz="3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</m:oMath>
            </a14:m>
            <a:r>
              <a:t> across agents and platforms</a:t>
            </a:r>
          </a:p>
          <a:p>
            <a:pPr marL="342900" indent="-342900" algn="l">
              <a:lnSpc>
                <a:spcPct val="120000"/>
              </a:lnSpc>
              <a:buSzPct val="123000"/>
              <a:buChar char="•"/>
              <a:defRPr sz="2700">
                <a:solidFill>
                  <a:srgbClr val="000000"/>
                </a:solidFill>
              </a:defRPr>
            </a:pPr>
            <a:r>
              <a:t>Behavioural aspects (e.g. addiction)</a:t>
            </a:r>
          </a:p>
        </p:txBody>
      </p:sp>
      <p:grpSp>
        <p:nvGrpSpPr>
          <p:cNvPr id="294" name="Grupo"/>
          <p:cNvGrpSpPr/>
          <p:nvPr/>
        </p:nvGrpSpPr>
        <p:grpSpPr>
          <a:xfrm>
            <a:off x="786262" y="1888131"/>
            <a:ext cx="10901847" cy="2790592"/>
            <a:chOff x="0" y="0"/>
            <a:chExt cx="10901846" cy="2790591"/>
          </a:xfrm>
        </p:grpSpPr>
        <p:sp>
          <p:nvSpPr>
            <p:cNvPr id="292" name="In complete information, distribution of attention shaped by preferences on diversity…"/>
            <p:cNvSpPr txBox="1"/>
            <p:nvPr/>
          </p:nvSpPr>
          <p:spPr>
            <a:xfrm>
              <a:off x="530429" y="764033"/>
              <a:ext cx="10371418" cy="20265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marL="203200" indent="-203200" algn="l">
                <a:lnSpc>
                  <a:spcPct val="120000"/>
                </a:lnSpc>
                <a:buSzPct val="123000"/>
                <a:buChar char="•"/>
                <a:defRPr sz="2600">
                  <a:solidFill>
                    <a:srgbClr val="000000"/>
                  </a:solidFill>
                </a:defRPr>
              </a:pPr>
              <a:r>
                <a:t>In complete information, distribution of attention shaped by preferences on diversity</a:t>
              </a:r>
            </a:p>
            <a:p>
              <a:pPr marL="203200" indent="-203200" algn="l">
                <a:lnSpc>
                  <a:spcPct val="120000"/>
                </a:lnSpc>
                <a:buSzPct val="123000"/>
                <a:buChar char="•"/>
                <a:defRPr sz="2600">
                  <a:solidFill>
                    <a:srgbClr val="000000"/>
                  </a:solidFill>
                </a:defRPr>
              </a:pPr>
              <a:r>
                <a:t>In the second best, qualities are distorted upwards or downwards depending on </a:t>
              </a:r>
              <a14:m>
                <m:oMath>
                  <m:r>
                    <a:rPr xmlns:a="http://schemas.openxmlformats.org/drawingml/2006/main" sz="3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μ</m:t>
                  </m:r>
                </m:oMath>
              </a14:m>
            </a:p>
          </p:txBody>
        </p:sp>
        <p:sp>
          <p:nvSpPr>
            <p:cNvPr id="293" name="Takeaways:"/>
            <p:cNvSpPr txBox="1"/>
            <p:nvPr/>
          </p:nvSpPr>
          <p:spPr>
            <a:xfrm>
              <a:off x="0" y="0"/>
              <a:ext cx="1885722" cy="511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lnSpc>
                  <a:spcPct val="120000"/>
                </a:lnSpc>
                <a:defRPr sz="2700">
                  <a:solidFill>
                    <a:srgbClr val="000000"/>
                  </a:solidFill>
                </a:defRPr>
              </a:lvl1pPr>
            </a:lstStyle>
            <a:p>
              <a:pPr/>
              <a:r>
                <a:t>Takeaways: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1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ontext"/>
          <p:cNvSpPr txBox="1"/>
          <p:nvPr>
            <p:ph type="title"/>
          </p:nvPr>
        </p:nvSpPr>
        <p:spPr>
          <a:xfrm>
            <a:off x="698500" y="439092"/>
            <a:ext cx="11607800" cy="1016001"/>
          </a:xfrm>
          <a:prstGeom prst="rect">
            <a:avLst/>
          </a:prstGeom>
        </p:spPr>
        <p:txBody>
          <a:bodyPr/>
          <a:lstStyle>
            <a:lvl1pPr>
              <a:defRPr b="0" spc="-97" sz="4900"/>
            </a:lvl1pPr>
          </a:lstStyle>
          <a:p>
            <a:pPr/>
            <a:r>
              <a:t>Context</a:t>
            </a:r>
          </a:p>
        </p:txBody>
      </p:sp>
      <p:sp>
        <p:nvSpPr>
          <p:cNvPr id="158" name="2/11"/>
          <p:cNvSpPr txBox="1"/>
          <p:nvPr/>
        </p:nvSpPr>
        <p:spPr>
          <a:xfrm>
            <a:off x="12275647" y="9309134"/>
            <a:ext cx="520904" cy="3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2/11</a:t>
            </a:r>
          </a:p>
        </p:txBody>
      </p:sp>
      <p:sp>
        <p:nvSpPr>
          <p:cNvPr id="159" name="Except for Google, the 6 most viewed websites are UGC"/>
          <p:cNvSpPr txBox="1"/>
          <p:nvPr/>
        </p:nvSpPr>
        <p:spPr>
          <a:xfrm>
            <a:off x="690604" y="2145381"/>
            <a:ext cx="7395236" cy="436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28600" indent="-228600">
              <a:buSzPct val="100000"/>
              <a:buChar char="•"/>
              <a:defRPr sz="2200">
                <a:solidFill>
                  <a:srgbClr val="000000"/>
                </a:solidFill>
              </a:defRPr>
            </a:lvl1pPr>
          </a:lstStyle>
          <a:p>
            <a:pPr/>
            <a:r>
              <a:t>Except for Google, the 6 most viewed websites are UGC</a:t>
            </a:r>
          </a:p>
        </p:txBody>
      </p:sp>
      <p:sp>
        <p:nvSpPr>
          <p:cNvPr id="160" name="Grupo"/>
          <p:cNvSpPr/>
          <p:nvPr/>
        </p:nvSpPr>
        <p:spPr>
          <a:xfrm>
            <a:off x="5881995" y="2801584"/>
            <a:ext cx="1270001" cy="1270001"/>
          </a:xfrm>
          <a:prstGeom prst="line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28600" indent="-228600">
              <a:buSzPct val="100000"/>
              <a:buChar char="•"/>
              <a:defRPr sz="2200">
                <a:solidFill>
                  <a:srgbClr val="000000"/>
                </a:solidFill>
              </a:defRPr>
            </a:lvl1pPr>
          </a:lstStyle>
          <a:p>
            <a:pPr/>
            <a:r>
              <a:t>Of the 10 most downloaded iPhone apps, 8 are UGC (and 2 messaging services)</a:t>
            </a:r>
          </a:p>
        </p:txBody>
      </p:sp>
      <p:sp>
        <p:nvSpPr>
          <p:cNvPr id="161" name="Almost everything is User-Generated Content (UGC) !"/>
          <p:cNvSpPr txBox="1"/>
          <p:nvPr/>
        </p:nvSpPr>
        <p:spPr>
          <a:xfrm>
            <a:off x="3325412" y="1479759"/>
            <a:ext cx="6466295" cy="411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/>
            <a:r>
              <a:t>Almost everything is User-Generated Content (UGC) !</a:t>
            </a:r>
          </a:p>
        </p:txBody>
      </p:sp>
      <p:grpSp>
        <p:nvGrpSpPr>
          <p:cNvPr id="168" name="Grupo"/>
          <p:cNvGrpSpPr/>
          <p:nvPr/>
        </p:nvGrpSpPr>
        <p:grpSpPr>
          <a:xfrm>
            <a:off x="3548807" y="3502585"/>
            <a:ext cx="5907186" cy="2748430"/>
            <a:chOff x="0" y="0"/>
            <a:chExt cx="5907183" cy="2748428"/>
          </a:xfrm>
        </p:grpSpPr>
        <p:sp>
          <p:nvSpPr>
            <p:cNvPr id="162" name="Users"/>
            <p:cNvSpPr/>
            <p:nvPr/>
          </p:nvSpPr>
          <p:spPr>
            <a:xfrm>
              <a:off x="0" y="739214"/>
              <a:ext cx="1270000" cy="1270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Users</a:t>
              </a:r>
            </a:p>
          </p:txBody>
        </p:sp>
        <p:sp>
          <p:nvSpPr>
            <p:cNvPr id="163" name="Platform"/>
            <p:cNvSpPr/>
            <p:nvPr/>
          </p:nvSpPr>
          <p:spPr>
            <a:xfrm>
              <a:off x="4420403" y="739214"/>
              <a:ext cx="1270001" cy="1270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21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Platform</a:t>
              </a:r>
            </a:p>
          </p:txBody>
        </p:sp>
        <p:cxnSp>
          <p:nvCxnSpPr>
            <p:cNvPr id="164" name="Línea de conexión"/>
            <p:cNvCxnSpPr>
              <a:stCxn id="162" idx="0"/>
              <a:endCxn id="163" idx="0"/>
            </p:cNvCxnSpPr>
            <p:nvPr/>
          </p:nvCxnSpPr>
          <p:spPr>
            <a:xfrm>
              <a:off x="635000" y="1374214"/>
              <a:ext cx="4420404" cy="1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</p:cxnSp>
        <p:cxnSp>
          <p:nvCxnSpPr>
            <p:cNvPr id="165" name="Línea de conexión"/>
            <p:cNvCxnSpPr>
              <a:stCxn id="162" idx="0"/>
              <a:endCxn id="163" idx="0"/>
            </p:cNvCxnSpPr>
            <p:nvPr/>
          </p:nvCxnSpPr>
          <p:spPr>
            <a:xfrm>
              <a:off x="635000" y="1374214"/>
              <a:ext cx="4420404" cy="1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</p:cxnSp>
        <p:sp>
          <p:nvSpPr>
            <p:cNvPr id="166" name="Create Content. (Why?) Attention"/>
            <p:cNvSpPr txBox="1"/>
            <p:nvPr/>
          </p:nvSpPr>
          <p:spPr>
            <a:xfrm>
              <a:off x="1285503" y="0"/>
              <a:ext cx="3155595" cy="3370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1"/>
              </a:pPr>
              <a:r>
                <a:t>Create </a:t>
              </a:r>
              <a:r>
                <a:rPr b="0"/>
                <a:t>Content. (Why?) Attention</a:t>
              </a:r>
            </a:p>
          </p:txBody>
        </p:sp>
        <p:sp>
          <p:nvSpPr>
            <p:cNvPr id="167" name="Consume Content. Entertainment (YT), Social aspects (IG)"/>
            <p:cNvSpPr txBox="1"/>
            <p:nvPr/>
          </p:nvSpPr>
          <p:spPr>
            <a:xfrm>
              <a:off x="482861" y="2411422"/>
              <a:ext cx="5424323" cy="3370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1"/>
              </a:pPr>
              <a:r>
                <a:t>Consume </a:t>
              </a:r>
              <a:r>
                <a:rPr b="0"/>
                <a:t>Content. Entertainment (YT), Social aspects (IG)</a:t>
              </a:r>
            </a:p>
          </p:txBody>
        </p:sp>
      </p:grpSp>
      <p:sp>
        <p:nvSpPr>
          <p:cNvPr id="169" name="Looking at the distribution of attention…"/>
          <p:cNvSpPr txBox="1"/>
          <p:nvPr/>
        </p:nvSpPr>
        <p:spPr>
          <a:xfrm>
            <a:off x="353562" y="6936644"/>
            <a:ext cx="4920743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28600" indent="-228600">
              <a:buSzPct val="100000"/>
              <a:buChar char="•"/>
              <a:defRPr sz="2000">
                <a:solidFill>
                  <a:srgbClr val="000000"/>
                </a:solidFill>
              </a:defRPr>
            </a:lvl1pPr>
          </a:lstStyle>
          <a:p>
            <a:pPr/>
            <a:r>
              <a:t>Looking at the distribution of attention…</a:t>
            </a:r>
          </a:p>
        </p:txBody>
      </p:sp>
      <p:grpSp>
        <p:nvGrpSpPr>
          <p:cNvPr id="172" name="Grupo"/>
          <p:cNvGrpSpPr/>
          <p:nvPr/>
        </p:nvGrpSpPr>
        <p:grpSpPr>
          <a:xfrm>
            <a:off x="1241901" y="7369607"/>
            <a:ext cx="10733762" cy="789372"/>
            <a:chOff x="0" y="0"/>
            <a:chExt cx="10733760" cy="789371"/>
          </a:xfrm>
        </p:grpSpPr>
        <p:sp>
          <p:nvSpPr>
            <p:cNvPr id="170" name="Some platforms opted for professionalization (few users creating most of the content consumed)"/>
            <p:cNvSpPr txBox="1"/>
            <p:nvPr/>
          </p:nvSpPr>
          <p:spPr>
            <a:xfrm>
              <a:off x="0" y="0"/>
              <a:ext cx="10733761" cy="3869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228600" indent="-228600">
                <a:buSzPct val="100000"/>
                <a:buChar char="•"/>
                <a:defRPr sz="1900">
                  <a:solidFill>
                    <a:srgbClr val="000000"/>
                  </a:solidFill>
                </a:defRPr>
              </a:lvl1pPr>
            </a:lstStyle>
            <a:p>
              <a:pPr/>
              <a:r>
                <a:t>Some platforms opted for professionalization (few users creating most of the content consumed)</a:t>
              </a:r>
            </a:p>
          </p:txBody>
        </p:sp>
        <p:sp>
          <p:nvSpPr>
            <p:cNvPr id="171" name="E.g. Twitch, Youtube…"/>
            <p:cNvSpPr txBox="1"/>
            <p:nvPr/>
          </p:nvSpPr>
          <p:spPr>
            <a:xfrm>
              <a:off x="681299" y="402427"/>
              <a:ext cx="2778583" cy="3869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228600" indent="-228600">
                <a:buSzPct val="100000"/>
                <a:buChar char="•"/>
                <a:defRPr sz="1900"/>
              </a:lvl1pPr>
            </a:lstStyle>
            <a:p>
              <a:pPr/>
              <a:r>
                <a:t>E.g. Twitch, Youtube…</a:t>
              </a:r>
            </a:p>
          </p:txBody>
        </p:sp>
      </p:grpSp>
      <p:grpSp>
        <p:nvGrpSpPr>
          <p:cNvPr id="175" name="Grupo"/>
          <p:cNvGrpSpPr/>
          <p:nvPr/>
        </p:nvGrpSpPr>
        <p:grpSpPr>
          <a:xfrm>
            <a:off x="1138393" y="8192654"/>
            <a:ext cx="9487205" cy="807709"/>
            <a:chOff x="0" y="0"/>
            <a:chExt cx="9487204" cy="807708"/>
          </a:xfrm>
        </p:grpSpPr>
        <p:sp>
          <p:nvSpPr>
            <p:cNvPr id="173" name="Others tried to incentivise the creation of content from all users and social interaction"/>
            <p:cNvSpPr txBox="1"/>
            <p:nvPr/>
          </p:nvSpPr>
          <p:spPr>
            <a:xfrm>
              <a:off x="-1" y="0"/>
              <a:ext cx="9487206" cy="3869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228600" indent="-228600">
                <a:buSzPct val="100000"/>
                <a:buChar char="•"/>
                <a:defRPr sz="1900">
                  <a:solidFill>
                    <a:srgbClr val="000000"/>
                  </a:solidFill>
                </a:defRPr>
              </a:lvl1pPr>
            </a:lstStyle>
            <a:p>
              <a:pPr/>
              <a:r>
                <a:t>Others tried to incentivise the creation of content from all users and social interaction</a:t>
              </a:r>
            </a:p>
          </p:txBody>
        </p:sp>
        <p:sp>
          <p:nvSpPr>
            <p:cNvPr id="174" name="E.g. Instagram (stories introduction), BeReal…"/>
            <p:cNvSpPr txBox="1"/>
            <p:nvPr/>
          </p:nvSpPr>
          <p:spPr>
            <a:xfrm>
              <a:off x="704609" y="420764"/>
              <a:ext cx="5321403" cy="3869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228600" indent="-228600">
                <a:buSzPct val="100000"/>
                <a:buChar char="•"/>
                <a:defRPr sz="1900"/>
              </a:lvl1pPr>
            </a:lstStyle>
            <a:p>
              <a:pPr/>
              <a:r>
                <a:t>E.g. Instagram (stories introduction), BeReal…</a:t>
              </a:r>
            </a:p>
          </p:txBody>
        </p:sp>
      </p:grpSp>
      <p:sp>
        <p:nvSpPr>
          <p:cNvPr id="176" name="&lt;— “High quality” content, attention concentrated at biggest creators"/>
          <p:cNvSpPr txBox="1"/>
          <p:nvPr/>
        </p:nvSpPr>
        <p:spPr>
          <a:xfrm>
            <a:off x="4865055" y="7771651"/>
            <a:ext cx="7208216" cy="37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/>
            <a:r>
              <a:t>&lt;— “High quality” content, attention concentrated at biggest creators</a:t>
            </a:r>
          </a:p>
        </p:txBody>
      </p:sp>
      <p:sp>
        <p:nvSpPr>
          <p:cNvPr id="177" name="&lt;— “Low quality” content, attention more distributed"/>
          <p:cNvSpPr txBox="1"/>
          <p:nvPr/>
        </p:nvSpPr>
        <p:spPr>
          <a:xfrm>
            <a:off x="7140606" y="8633080"/>
            <a:ext cx="5510632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/>
            <a:r>
              <a:t>&lt;— “Low quality” content, attention more distributed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9" grpId="2"/>
      <p:bldP build="whole" bldLvl="1" animBg="1" rev="0" advAuto="0" spid="176" grpId="8"/>
      <p:bldP build="whole" bldLvl="1" animBg="1" rev="0" advAuto="0" spid="172" grpId="6"/>
      <p:bldP build="whole" bldLvl="1" animBg="1" rev="0" advAuto="0" spid="161" grpId="1"/>
      <p:bldP build="whole" bldLvl="1" animBg="1" rev="0" advAuto="0" spid="175" grpId="7"/>
      <p:bldP build="whole" bldLvl="1" animBg="1" rev="0" advAuto="0" spid="177" grpId="9"/>
      <p:bldP build="whole" bldLvl="1" animBg="1" rev="0" advAuto="0" spid="168" grpId="4"/>
      <p:bldP build="whole" bldLvl="1" animBg="1" rev="0" advAuto="0" spid="169" grpId="5"/>
      <p:bldP build="whole" bldLvl="1" animBg="1" rev="0" advAuto="0" spid="160" grpId="3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Question to answer in this thesis: For a monopolist platform, which is the best way to distribute attention across users such that they are incentivised to create content in a way that maximises its utility (profit/sum of users utilities)?"/>
          <p:cNvSpPr txBox="1"/>
          <p:nvPr/>
        </p:nvSpPr>
        <p:spPr>
          <a:xfrm>
            <a:off x="478189" y="1893679"/>
            <a:ext cx="12048422" cy="1345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spcBef>
                <a:spcPts val="3200"/>
              </a:spcBef>
              <a:defRPr b="1" sz="2400">
                <a:solidFill>
                  <a:srgbClr val="000000"/>
                </a:solidFill>
              </a:defRPr>
            </a:pPr>
            <a:r>
              <a:t>Question to answer </a:t>
            </a:r>
            <a:r>
              <a:rPr b="0"/>
              <a:t>in this thesis:</a:t>
            </a:r>
            <a:r>
              <a:t> </a:t>
            </a:r>
            <a:r>
              <a:rPr b="0"/>
              <a:t>For a monopolist platform, which is the </a:t>
            </a:r>
            <a:r>
              <a:t>best way to distribute attention</a:t>
            </a:r>
            <a:r>
              <a:rPr b="0"/>
              <a:t> across users such that they are incentivised to create content in a way that maximises its utility (profit/sum of users utilities)? </a:t>
            </a:r>
          </a:p>
        </p:txBody>
      </p:sp>
      <p:sp>
        <p:nvSpPr>
          <p:cNvPr id="180" name="Social platforms (IG, Snapchat): users prefer to consume content from a lot of creators…"/>
          <p:cNvSpPr txBox="1"/>
          <p:nvPr/>
        </p:nvSpPr>
        <p:spPr>
          <a:xfrm>
            <a:off x="531151" y="6471828"/>
            <a:ext cx="11413174" cy="791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2100">
                <a:solidFill>
                  <a:schemeClr val="accent1">
                    <a:lumOff val="-13575"/>
                  </a:schemeClr>
                </a:solidFill>
              </a:defRPr>
            </a:lvl1pPr>
            <a:lvl2pPr algn="l">
              <a:lnSpc>
                <a:spcPct val="120000"/>
              </a:lnSpc>
              <a:defRPr sz="2100">
                <a:solidFill>
                  <a:schemeClr val="accent1">
                    <a:lumOff val="-13575"/>
                  </a:schemeClr>
                </a:solidFill>
              </a:defRPr>
            </a:lvl2pPr>
          </a:lstStyle>
          <a:p>
            <a:pPr/>
            <a:r>
              <a:t>Social platforms (IG, Snapchat): users prefer to consume content from a lot of creators</a:t>
            </a:r>
          </a:p>
          <a:p>
            <a:pPr lvl="1"/>
            <a:r>
              <a:t>VS    Entertainment platforms (Youtube, Twitch)… where quality comes first</a:t>
            </a:r>
          </a:p>
        </p:txBody>
      </p:sp>
      <p:sp>
        <p:nvSpPr>
          <p:cNvPr id="181" name="3/11"/>
          <p:cNvSpPr txBox="1"/>
          <p:nvPr/>
        </p:nvSpPr>
        <p:spPr>
          <a:xfrm>
            <a:off x="12275647" y="9309134"/>
            <a:ext cx="520904" cy="3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3/11</a:t>
            </a:r>
          </a:p>
        </p:txBody>
      </p:sp>
      <p:sp>
        <p:nvSpPr>
          <p:cNvPr id="182" name="I focus in the differences between optimal allocations depending on the preferences that users have for consuming quality that has been created by different users."/>
          <p:cNvSpPr txBox="1"/>
          <p:nvPr/>
        </p:nvSpPr>
        <p:spPr>
          <a:xfrm>
            <a:off x="531151" y="4505946"/>
            <a:ext cx="11942498" cy="1213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b="1" sz="21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I focus in the differences between optimal allocations depending on the preferences that users have for consuming quality that has been created by different users.</a:t>
            </a:r>
          </a:p>
        </p:txBody>
      </p:sp>
      <p:sp>
        <p:nvSpPr>
          <p:cNvPr id="183" name="Introduction (I)"/>
          <p:cNvSpPr txBox="1"/>
          <p:nvPr>
            <p:ph type="title"/>
          </p:nvPr>
        </p:nvSpPr>
        <p:spPr>
          <a:xfrm>
            <a:off x="433838" y="439092"/>
            <a:ext cx="11607801" cy="1016001"/>
          </a:xfrm>
          <a:prstGeom prst="rect">
            <a:avLst/>
          </a:prstGeom>
        </p:spPr>
        <p:txBody>
          <a:bodyPr/>
          <a:lstStyle>
            <a:lvl1pPr>
              <a:defRPr b="0" spc="-102" sz="5100"/>
            </a:lvl1pPr>
          </a:lstStyle>
          <a:p>
            <a:pPr/>
            <a:r>
              <a:t>Introduction (I)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0" grpId="2"/>
      <p:bldP build="whole" bldLvl="1" animBg="1" rev="0" advAuto="0" spid="18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Introduction (II)"/>
          <p:cNvSpPr txBox="1"/>
          <p:nvPr>
            <p:ph type="title"/>
          </p:nvPr>
        </p:nvSpPr>
        <p:spPr>
          <a:xfrm>
            <a:off x="427566" y="439092"/>
            <a:ext cx="11607801" cy="1016001"/>
          </a:xfrm>
          <a:prstGeom prst="rect">
            <a:avLst/>
          </a:prstGeom>
        </p:spPr>
        <p:txBody>
          <a:bodyPr/>
          <a:lstStyle>
            <a:lvl1pPr>
              <a:defRPr b="0" spc="-102" sz="5100"/>
            </a:lvl1pPr>
          </a:lstStyle>
          <a:p>
            <a:pPr/>
            <a:r>
              <a:t>Introduction (II)</a:t>
            </a:r>
          </a:p>
        </p:txBody>
      </p:sp>
      <p:sp>
        <p:nvSpPr>
          <p:cNvPr id="186" name="4/11"/>
          <p:cNvSpPr txBox="1"/>
          <p:nvPr/>
        </p:nvSpPr>
        <p:spPr>
          <a:xfrm>
            <a:off x="12275647" y="9309134"/>
            <a:ext cx="520904" cy="3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4/11</a:t>
            </a:r>
          </a:p>
        </p:txBody>
      </p:sp>
      <p:sp>
        <p:nvSpPr>
          <p:cNvPr id="187" name="Question quite studied in Computer Science literature but not in economics,…"/>
          <p:cNvSpPr txBox="1"/>
          <p:nvPr/>
        </p:nvSpPr>
        <p:spPr>
          <a:xfrm>
            <a:off x="409602" y="1628155"/>
            <a:ext cx="10102952" cy="8046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300">
                <a:solidFill>
                  <a:srgbClr val="000000"/>
                </a:solidFill>
              </a:defRPr>
            </a:pPr>
            <a:r>
              <a:t>Question </a:t>
            </a:r>
            <a:r>
              <a:rPr i="1"/>
              <a:t>quite</a:t>
            </a:r>
            <a:r>
              <a:t> studied in Computer Science literature but not in economics, </a:t>
            </a:r>
          </a:p>
          <a:p>
            <a:pPr algn="l">
              <a:defRPr sz="2300">
                <a:solidFill>
                  <a:srgbClr val="000000"/>
                </a:solidFill>
              </a:defRPr>
            </a:pPr>
            <a:r>
              <a:t>some (big) differences:</a:t>
            </a:r>
          </a:p>
        </p:txBody>
      </p:sp>
      <p:sp>
        <p:nvSpPr>
          <p:cNvPr id="188" name="No monetary transfers available: payment of attention (which is bounded)…"/>
          <p:cNvSpPr txBox="1"/>
          <p:nvPr/>
        </p:nvSpPr>
        <p:spPr>
          <a:xfrm>
            <a:off x="270756" y="7384046"/>
            <a:ext cx="12463287" cy="1389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599" indent="-228599" algn="l">
              <a:lnSpc>
                <a:spcPct val="120000"/>
              </a:lnSpc>
              <a:buSzPct val="100000"/>
              <a:buAutoNum type="arabicPeriod" startAt="1"/>
              <a:defRPr sz="2500">
                <a:solidFill>
                  <a:srgbClr val="000000"/>
                </a:solidFill>
              </a:defRPr>
            </a:pPr>
            <a:r>
              <a:t> </a:t>
            </a:r>
            <a:r>
              <a:rPr b="1"/>
              <a:t>No monetary transfers available</a:t>
            </a:r>
            <a:r>
              <a:t>: payment of attention (which is </a:t>
            </a:r>
            <a:r>
              <a:rPr b="1"/>
              <a:t>bounded</a:t>
            </a:r>
            <a:r>
              <a:t>)</a:t>
            </a:r>
          </a:p>
          <a:p>
            <a:pPr marL="228599" indent="-228599" algn="l">
              <a:lnSpc>
                <a:spcPct val="120000"/>
              </a:lnSpc>
              <a:buSzPct val="100000"/>
              <a:buAutoNum type="arabicPeriod" startAt="1"/>
              <a:defRPr sz="2500">
                <a:solidFill>
                  <a:srgbClr val="000000"/>
                </a:solidFill>
              </a:defRPr>
            </a:pPr>
            <a:r>
              <a:t> </a:t>
            </a:r>
            <a:r>
              <a:rPr b="1"/>
              <a:t>Utility</a:t>
            </a:r>
            <a:r>
              <a:t> of any user in the platform</a:t>
            </a:r>
            <a:r>
              <a:rPr b="1"/>
              <a:t> depends on the transfers </a:t>
            </a:r>
            <a:r>
              <a:t>(attention) </a:t>
            </a:r>
            <a:r>
              <a:rPr b="1"/>
              <a:t>paid to the rest</a:t>
            </a:r>
            <a:r>
              <a:t> of users.</a:t>
            </a:r>
          </a:p>
        </p:txBody>
      </p:sp>
      <p:grpSp>
        <p:nvGrpSpPr>
          <p:cNvPr id="191" name="Grupo"/>
          <p:cNvGrpSpPr/>
          <p:nvPr/>
        </p:nvGrpSpPr>
        <p:grpSpPr>
          <a:xfrm>
            <a:off x="329136" y="5481439"/>
            <a:ext cx="11153304" cy="1479738"/>
            <a:chOff x="0" y="0"/>
            <a:chExt cx="11153302" cy="1479737"/>
          </a:xfrm>
        </p:grpSpPr>
        <p:sp>
          <p:nvSpPr>
            <p:cNvPr id="189" name="I use a “modified” Principal-Agent model:"/>
            <p:cNvSpPr txBox="1"/>
            <p:nvPr/>
          </p:nvSpPr>
          <p:spPr>
            <a:xfrm>
              <a:off x="-1" y="0"/>
              <a:ext cx="5658944" cy="450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1" sz="2300">
                  <a:solidFill>
                    <a:srgbClr val="000000"/>
                  </a:solidFill>
                </a:defRPr>
              </a:pPr>
              <a:r>
                <a:rPr b="0"/>
                <a:t>I use a</a:t>
              </a:r>
              <a:r>
                <a:t> </a:t>
              </a:r>
              <a:r>
                <a:rPr b="0"/>
                <a:t>“modified”</a:t>
              </a:r>
              <a:r>
                <a:t> Principal-Agent </a:t>
              </a:r>
              <a:r>
                <a:rPr b="0"/>
                <a:t>model</a:t>
              </a:r>
              <a:r>
                <a:t>:</a:t>
              </a:r>
            </a:p>
          </p:txBody>
        </p:sp>
        <p:sp>
          <p:nvSpPr>
            <p:cNvPr id="190" name="The principal (a platform) allocates attention to agents (users) in exchange for them creating quality. Two differences:"/>
            <p:cNvSpPr txBox="1"/>
            <p:nvPr/>
          </p:nvSpPr>
          <p:spPr>
            <a:xfrm>
              <a:off x="25021" y="675115"/>
              <a:ext cx="11128282" cy="8046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2300">
                  <a:solidFill>
                    <a:srgbClr val="000000"/>
                  </a:solidFill>
                </a:defRPr>
              </a:lvl1pPr>
            </a:lstStyle>
            <a:p>
              <a:pPr/>
              <a:r>
                <a:t>The principal (a platform) allocates attention to agents (users) in exchange for them creating quality. Two differences:</a:t>
              </a:r>
            </a:p>
          </p:txBody>
        </p:sp>
      </p:grpSp>
      <p:sp>
        <p:nvSpPr>
          <p:cNvPr id="192" name="CS literature does not derive an optimal mechanism, but study which of some (exogenously provided) ones is better…"/>
          <p:cNvSpPr txBox="1"/>
          <p:nvPr/>
        </p:nvSpPr>
        <p:spPr>
          <a:xfrm>
            <a:off x="698499" y="2755113"/>
            <a:ext cx="11607801" cy="2155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08940" indent="-408940" algn="l">
              <a:lnSpc>
                <a:spcPct val="120000"/>
              </a:lnSpc>
              <a:buSzPct val="100000"/>
              <a:buAutoNum type="arabicPeriod" startAt="1"/>
              <a:defRPr sz="2300">
                <a:solidFill>
                  <a:srgbClr val="000000"/>
                </a:solidFill>
              </a:defRPr>
            </a:pPr>
            <a:r>
              <a:t>CS literature </a:t>
            </a:r>
            <a:r>
              <a:rPr b="1"/>
              <a:t>does not derive an optimal mechanism</a:t>
            </a:r>
            <a:r>
              <a:t>, but study which of some (</a:t>
            </a:r>
            <a:r>
              <a:rPr b="1"/>
              <a:t>exogenously</a:t>
            </a:r>
            <a:r>
              <a:t> provided) ones is </a:t>
            </a:r>
            <a:r>
              <a:rPr i="1"/>
              <a:t>better</a:t>
            </a:r>
            <a:endParaRPr i="1"/>
          </a:p>
          <a:p>
            <a:pPr marL="408940" indent="-408940" algn="l">
              <a:lnSpc>
                <a:spcPct val="120000"/>
              </a:lnSpc>
              <a:buSzPct val="100000"/>
              <a:buAutoNum type="arabicPeriod" startAt="1"/>
              <a:defRPr sz="2300">
                <a:solidFill>
                  <a:srgbClr val="000000"/>
                </a:solidFill>
              </a:defRPr>
            </a:pPr>
            <a:r>
              <a:t>They </a:t>
            </a:r>
            <a:r>
              <a:rPr b="1"/>
              <a:t>focus on the qualities</a:t>
            </a:r>
            <a:r>
              <a:t> of the equilibrium, not the utility that agents derive from it or profits of the platform (there are exceptions)</a:t>
            </a:r>
          </a:p>
          <a:p>
            <a:pPr marL="408940" indent="-408940" algn="l">
              <a:lnSpc>
                <a:spcPct val="120000"/>
              </a:lnSpc>
              <a:buSzPct val="100000"/>
              <a:buAutoNum type="arabicPeriod" startAt="1"/>
              <a:defRPr sz="2300">
                <a:solidFill>
                  <a:srgbClr val="000000"/>
                </a:solidFill>
              </a:defRPr>
            </a:pPr>
            <a:r>
              <a:t>They use </a:t>
            </a:r>
            <a:r>
              <a:rPr b="1"/>
              <a:t>different tools</a:t>
            </a:r>
            <a:r>
              <a:t>. (e.g. algorithmic game theory)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nodeType="with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1" grpId="2"/>
      <p:bldP build="p" bldLvl="5" animBg="1" rev="0" advAuto="0" spid="188" grpId="3"/>
      <p:bldP build="p" bldLvl="5" animBg="1" rev="0" advAuto="0" spid="19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Outline"/>
          <p:cNvSpPr txBox="1"/>
          <p:nvPr>
            <p:ph type="title"/>
          </p:nvPr>
        </p:nvSpPr>
        <p:spPr>
          <a:xfrm>
            <a:off x="698500" y="925446"/>
            <a:ext cx="11607800" cy="1016001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pPr/>
            <a:r>
              <a:t>Outline</a:t>
            </a:r>
          </a:p>
        </p:txBody>
      </p:sp>
      <p:sp>
        <p:nvSpPr>
          <p:cNvPr id="195" name="General Model (theoretical framework)…"/>
          <p:cNvSpPr txBox="1"/>
          <p:nvPr/>
        </p:nvSpPr>
        <p:spPr>
          <a:xfrm>
            <a:off x="2642126" y="3593617"/>
            <a:ext cx="7720547" cy="2566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84480" indent="-284480" algn="l">
              <a:buSzPct val="100000"/>
              <a:buAutoNum type="arabicPeriod" startAt="1"/>
              <a:defRPr sz="3300">
                <a:solidFill>
                  <a:srgbClr val="000000"/>
                </a:solidFill>
              </a:defRPr>
            </a:pPr>
            <a:r>
              <a:t> General Model (theoretical framework)</a:t>
            </a:r>
          </a:p>
          <a:p>
            <a:pPr algn="l">
              <a:defRPr sz="3300">
                <a:solidFill>
                  <a:srgbClr val="000000"/>
                </a:solidFill>
              </a:defRPr>
            </a:pPr>
          </a:p>
          <a:p>
            <a:pPr marL="284480" indent="-284480" algn="l">
              <a:buSzPct val="100000"/>
              <a:buAutoNum type="arabicPeriod" startAt="2"/>
              <a:defRPr sz="3300">
                <a:solidFill>
                  <a:srgbClr val="000000"/>
                </a:solidFill>
              </a:defRPr>
            </a:pPr>
            <a:r>
              <a:t> Binary Model (more results)</a:t>
            </a:r>
          </a:p>
          <a:p>
            <a:pPr algn="l">
              <a:defRPr sz="3300">
                <a:solidFill>
                  <a:srgbClr val="000000"/>
                </a:solidFill>
              </a:defRPr>
            </a:pPr>
          </a:p>
          <a:p>
            <a:pPr marL="284480" indent="-284480" algn="l">
              <a:buSzPct val="100000"/>
              <a:buAutoNum type="arabicPeriod" startAt="3"/>
              <a:defRPr sz="3300">
                <a:solidFill>
                  <a:srgbClr val="000000"/>
                </a:solidFill>
              </a:defRPr>
            </a:pPr>
            <a:r>
              <a:t> Ad-funded Platforms (application)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eneral Model: Framework"/>
          <p:cNvSpPr txBox="1"/>
          <p:nvPr>
            <p:ph type="title"/>
          </p:nvPr>
        </p:nvSpPr>
        <p:spPr>
          <a:xfrm>
            <a:off x="698500" y="439092"/>
            <a:ext cx="11607800" cy="1016001"/>
          </a:xfrm>
          <a:prstGeom prst="rect">
            <a:avLst/>
          </a:prstGeom>
        </p:spPr>
        <p:txBody>
          <a:bodyPr/>
          <a:lstStyle>
            <a:lvl1pPr>
              <a:defRPr b="0" spc="-91" sz="4600"/>
            </a:lvl1pPr>
          </a:lstStyle>
          <a:p>
            <a:pPr/>
            <a:r>
              <a:t>General Model: Framework</a:t>
            </a:r>
          </a:p>
        </p:txBody>
      </p:sp>
      <p:sp>
        <p:nvSpPr>
          <p:cNvPr id="198" name="Consider a benevolent platform    which has   users.…"/>
          <p:cNvSpPr txBox="1"/>
          <p:nvPr/>
        </p:nvSpPr>
        <p:spPr>
          <a:xfrm>
            <a:off x="1419614" y="1422226"/>
            <a:ext cx="8891180" cy="13321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28600" indent="-228600" algn="l">
              <a:lnSpc>
                <a:spcPct val="120000"/>
              </a:lnSpc>
              <a:buSzPct val="100000"/>
              <a:buChar char="•"/>
              <a:defRPr sz="2000">
                <a:solidFill>
                  <a:srgbClr val="000000"/>
                </a:solidFill>
              </a:defRPr>
            </a:pPr>
            <a:r>
              <a:t>Consider a </a:t>
            </a:r>
            <a:r>
              <a:rPr b="1"/>
              <a:t>benevolent</a:t>
            </a:r>
            <a:r>
              <a:t> platform </a:t>
            </a:r>
            <a14:m>
              <m:oMath>
                <m:r>
                  <a:rPr xmlns:a="http://schemas.openxmlformats.org/drawingml/2006/main" sz="2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P</m:t>
                </m:r>
              </m:oMath>
            </a14:m>
            <a:r>
              <a:t>  which has </a:t>
            </a:r>
            <a14:m>
              <m:oMath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  <a:r>
              <a:t> users.</a:t>
            </a:r>
          </a:p>
          <a:p>
            <a:pPr marL="228600" indent="-228600" algn="l">
              <a:lnSpc>
                <a:spcPct val="120000"/>
              </a:lnSpc>
              <a:buSzPct val="100000"/>
              <a:buChar char="•"/>
              <a:defRPr sz="2000">
                <a:solidFill>
                  <a:srgbClr val="000000"/>
                </a:solidFill>
              </a:defRPr>
            </a:pPr>
            <a:r>
              <a:t>Each user </a:t>
            </a:r>
            <a14:m>
              <m:oMath>
                <m:r>
                  <a:rPr xmlns:a="http://schemas.openxmlformats.org/drawingml/2006/main" sz="2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a:rPr xmlns:a="http://schemas.openxmlformats.org/drawingml/2006/main" sz="2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∈</m:t>
                </m:r>
                <m:r>
                  <a:rPr xmlns:a="http://schemas.openxmlformats.org/drawingml/2006/main" sz="2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2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2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1,</m:t>
                </m:r>
                <m:r>
                  <a:rPr xmlns:a="http://schemas.openxmlformats.org/drawingml/2006/main" sz="2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2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2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</m:oMath>
            </a14:m>
            <a:r>
              <a:t> is both </a:t>
            </a:r>
            <a:r>
              <a:rPr b="1"/>
              <a:t>creator</a:t>
            </a:r>
            <a:r>
              <a:t> and </a:t>
            </a:r>
            <a:r>
              <a:rPr b="1"/>
              <a:t>consumer</a:t>
            </a:r>
            <a:r>
              <a:t> of (quality of) content.</a:t>
            </a:r>
          </a:p>
          <a:p>
            <a:pPr marL="228600" indent="-228600" algn="l">
              <a:lnSpc>
                <a:spcPct val="120000"/>
              </a:lnSpc>
              <a:buSzPct val="100000"/>
              <a:buChar char="•"/>
              <a:defRPr sz="2000">
                <a:solidFill>
                  <a:srgbClr val="000000"/>
                </a:solidFill>
              </a:defRPr>
            </a:pPr>
            <a:r>
              <a:t>Production of a unit of content has a </a:t>
            </a:r>
            <a:r>
              <a:rPr b="1"/>
              <a:t>cost</a:t>
            </a:r>
            <a:r>
              <a:t> </a:t>
            </a:r>
            <a14:m>
              <m:oMath>
                <m:sSub>
                  <m:e>
                    <m:r>
                      <a:rPr xmlns:a="http://schemas.openxmlformats.org/drawingml/2006/main" sz="2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θ</m:t>
                    </m:r>
                  </m:e>
                  <m:sub>
                    <m:r>
                      <a:rPr xmlns:a="http://schemas.openxmlformats.org/drawingml/2006/main" sz="2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</m:oMath>
            </a14:m>
            <a:r>
              <a:t>, heterogeneous across users.</a:t>
            </a:r>
          </a:p>
        </p:txBody>
      </p:sp>
      <p:sp>
        <p:nvSpPr>
          <p:cNvPr id="199" name="Actions…"/>
          <p:cNvSpPr txBox="1"/>
          <p:nvPr/>
        </p:nvSpPr>
        <p:spPr>
          <a:xfrm>
            <a:off x="1432817" y="3107462"/>
            <a:ext cx="7306813" cy="1762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z="2000">
                <a:solidFill>
                  <a:srgbClr val="000000"/>
                </a:solidFill>
              </a:defRPr>
            </a:pPr>
            <a:r>
              <a:t>Actions</a:t>
            </a:r>
          </a:p>
          <a:p>
            <a:pPr marL="228600" indent="-228600" algn="l">
              <a:lnSpc>
                <a:spcPct val="120000"/>
              </a:lnSpc>
              <a:buSzPct val="100000"/>
              <a:buChar char="•"/>
              <a:defRPr sz="2000">
                <a:solidFill>
                  <a:srgbClr val="000000"/>
                </a:solidFill>
              </a:defRPr>
            </a:pPr>
            <a:r>
              <a:rPr b="1"/>
              <a:t>Users</a:t>
            </a:r>
            <a:r>
              <a:t>: choose the quality of the content created </a:t>
            </a:r>
            <a14:m>
              <m:oMath>
                <m:sSub>
                  <m:e>
                    <m:r>
                      <a:rPr xmlns:a="http://schemas.openxmlformats.org/drawingml/2006/main" sz="2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q</m:t>
                    </m:r>
                  </m:e>
                  <m:sub>
                    <m:r>
                      <a:rPr xmlns:a="http://schemas.openxmlformats.org/drawingml/2006/main" sz="2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2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∈</m:t>
                </m:r>
                <m:sSup>
                  <m:e>
                    <m:r>
                      <m:rPr>
                        <m:sty m:val="p"/>
                        <m:scr m:val="double-struck"/>
                      </m:rPr>
                      <a:rPr xmlns:a="http://schemas.openxmlformats.org/drawingml/2006/main" sz="2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p>
                    <m:r>
                      <a:rPr xmlns:a="http://schemas.openxmlformats.org/drawingml/2006/main" sz="2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sup>
                </m:sSup>
              </m:oMath>
            </a14:m>
            <a:r>
              <a:t>  </a:t>
            </a:r>
          </a:p>
          <a:p>
            <a:pPr marL="228600" indent="-228600" algn="l">
              <a:lnSpc>
                <a:spcPct val="120000"/>
              </a:lnSpc>
              <a:buSzPct val="100000"/>
              <a:buChar char="•"/>
              <a:defRPr sz="2000">
                <a:solidFill>
                  <a:srgbClr val="000000"/>
                </a:solidFill>
              </a:defRPr>
            </a:pPr>
            <a:r>
              <a:rPr b="1"/>
              <a:t>Platform</a:t>
            </a:r>
            <a:r>
              <a:t>: choose the attention </a:t>
            </a:r>
            <a:r>
              <a:rPr i="1"/>
              <a:t>paid</a:t>
            </a:r>
            <a:r>
              <a:t> to each user </a:t>
            </a:r>
            <a14:m>
              <m:oMath>
                <m:sSub>
                  <m:e>
                    <m: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2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∈</m:t>
                </m:r>
                <m:r>
                  <a:rPr xmlns:a="http://schemas.openxmlformats.org/drawingml/2006/main" sz="2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2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0,1</m:t>
                </m:r>
                <m:r>
                  <a:rPr xmlns:a="http://schemas.openxmlformats.org/drawingml/2006/main" sz="2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</m:oMath>
            </a14:m>
            <a:r>
              <a:t>. </a:t>
            </a:r>
          </a:p>
          <a:p>
            <a:pPr lvl="3" marL="1600200" indent="-228600" algn="l">
              <a:lnSpc>
                <a:spcPct val="120000"/>
              </a:lnSpc>
              <a:buSzPct val="100000"/>
              <a:buChar char="‣"/>
              <a:defRPr sz="2000">
                <a:solidFill>
                  <a:srgbClr val="000000"/>
                </a:solidFill>
              </a:defRPr>
            </a:pPr>
            <a:r>
              <a:t>Total attention is bounded: </a:t>
            </a:r>
            <a14:m>
              <m:oMath>
                <m:sSubSup>
                  <m:e>
                    <m:r>
                      <m:rPr>
                        <m:sty m:val="p"/>
                      </m:rPr>
                      <a:rPr xmlns:a="http://schemas.openxmlformats.org/drawingml/2006/main" sz="2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Σ</m:t>
                    </m:r>
                  </m:e>
                  <m:sub>
                    <m:r>
                      <a:rPr xmlns:a="http://schemas.openxmlformats.org/drawingml/2006/main" sz="2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2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xmlns:a="http://schemas.openxmlformats.org/drawingml/2006/main" sz="2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  <m:sup>
                    <m:r>
                      <a:rPr xmlns:a="http://schemas.openxmlformats.org/drawingml/2006/main" sz="2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p>
                </m:sSubSup>
                <m:sSub>
                  <m:e>
                    <m:r>
                      <a:rPr xmlns:a="http://schemas.openxmlformats.org/drawingml/2006/main" sz="2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2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2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≤</m:t>
                </m:r>
                <m:r>
                  <a:rPr xmlns:a="http://schemas.openxmlformats.org/drawingml/2006/main" sz="2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</m:t>
                </m:r>
              </m:oMath>
            </a14:m>
            <a:r>
              <a:t>.</a:t>
            </a:r>
          </a:p>
        </p:txBody>
      </p:sp>
      <p:sp>
        <p:nvSpPr>
          <p:cNvPr id="200" name="Utility of each user  :"/>
          <p:cNvSpPr txBox="1"/>
          <p:nvPr/>
        </p:nvSpPr>
        <p:spPr>
          <a:xfrm>
            <a:off x="897405" y="5339628"/>
            <a:ext cx="3764445" cy="467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b="1" sz="2000">
                <a:solidFill>
                  <a:srgbClr val="000000"/>
                </a:solidFill>
              </a:defRPr>
            </a:pPr>
            <a:r>
              <a:t>Utility of each user </a:t>
            </a:r>
            <a14:m>
              <m:oMath>
                <m:r>
                  <a:rPr xmlns:a="http://schemas.openxmlformats.org/drawingml/2006/main" sz="2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a:rPr xmlns:a="http://schemas.openxmlformats.org/drawingml/2006/main" sz="2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∈</m:t>
                </m:r>
                <m:r>
                  <a:rPr xmlns:a="http://schemas.openxmlformats.org/drawingml/2006/main" sz="2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2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2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1,</m:t>
                </m:r>
                <m:r>
                  <a:rPr xmlns:a="http://schemas.openxmlformats.org/drawingml/2006/main" sz="2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2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2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</m:oMath>
            </a14:m>
            <a:r>
              <a:t>:</a:t>
            </a:r>
          </a:p>
        </p:txBody>
      </p:sp>
      <p:sp>
        <p:nvSpPr>
          <p:cNvPr id="201" name="Parameter   represents the preference for consuming (quality of) content from different creators. The lower the  , the higher is the preference for variety in creators."/>
          <p:cNvSpPr txBox="1"/>
          <p:nvPr/>
        </p:nvSpPr>
        <p:spPr>
          <a:xfrm>
            <a:off x="1241311" y="7021545"/>
            <a:ext cx="11200545" cy="8897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indent="-228600" algn="l">
              <a:lnSpc>
                <a:spcPct val="120000"/>
              </a:lnSpc>
              <a:buSzPct val="100000"/>
              <a:buChar char="•"/>
              <a:defRPr sz="2000">
                <a:solidFill>
                  <a:srgbClr val="000000"/>
                </a:solidFill>
              </a:defRPr>
            </a:pPr>
            <a:r>
              <a:t>Parameter </a:t>
            </a:r>
            <a14:m>
              <m:oMath>
                <m:r>
                  <a:rPr xmlns:a="http://schemas.openxmlformats.org/drawingml/2006/main" sz="2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μ</m:t>
                </m:r>
                <m:r>
                  <a:rPr xmlns:a="http://schemas.openxmlformats.org/drawingml/2006/main" sz="2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∈</m:t>
                </m:r>
                <m:sSup>
                  <m:e>
                    <m:r>
                      <m:rPr>
                        <m:sty m:val="p"/>
                        <m:scr m:val="double-struck"/>
                      </m:rP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p>
                    <m: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sup>
                </m:sSup>
              </m:oMath>
            </a14:m>
            <a:r>
              <a:t> represents the preference for consuming (quality of) content from different creators. The lower the </a:t>
            </a:r>
            <a14:m>
              <m:oMath>
                <m:r>
                  <a:rPr xmlns:a="http://schemas.openxmlformats.org/drawingml/2006/main" sz="2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μ</m:t>
                </m:r>
              </m:oMath>
            </a14:m>
            <a:r>
              <a:t>, the higher is the preference for </a:t>
            </a:r>
            <a:r>
              <a:rPr b="1"/>
              <a:t>variety</a:t>
            </a:r>
            <a:r>
              <a:t> in creators.</a:t>
            </a:r>
          </a:p>
        </p:txBody>
      </p:sp>
      <p:sp>
        <p:nvSpPr>
          <p:cNvPr id="202" name="In the consumption utility, I use   and not just   because the relevant variable is the perceived quality. Otherwise, users derive utility from quality they are not paying attention to."/>
          <p:cNvSpPr txBox="1"/>
          <p:nvPr/>
        </p:nvSpPr>
        <p:spPr>
          <a:xfrm>
            <a:off x="1241311" y="8237371"/>
            <a:ext cx="11200545" cy="910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indent="-228600" algn="l">
              <a:lnSpc>
                <a:spcPct val="120000"/>
              </a:lnSpc>
              <a:buSzPct val="100000"/>
              <a:buChar char="•"/>
              <a:defRPr sz="2000">
                <a:solidFill>
                  <a:srgbClr val="000000"/>
                </a:solidFill>
              </a:defRPr>
            </a:pPr>
            <a:r>
              <a:t>In the consumption utility, I use </a:t>
            </a:r>
            <a14:m>
              <m:oMath>
                <m:sSub>
                  <m:e>
                    <m:r>
                      <a:rPr xmlns:a="http://schemas.openxmlformats.org/drawingml/2006/main" sz="2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2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  <m:sSub>
                  <m:e>
                    <m:r>
                      <a:rPr xmlns:a="http://schemas.openxmlformats.org/drawingml/2006/main" sz="2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q</m:t>
                    </m:r>
                  </m:e>
                  <m:sub>
                    <m:r>
                      <a:rPr xmlns:a="http://schemas.openxmlformats.org/drawingml/2006/main" sz="2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</m:oMath>
            </a14:m>
            <a:r>
              <a:t> and not just </a:t>
            </a:r>
            <a14:m>
              <m:oMath>
                <m:sSub>
                  <m:e>
                    <m:r>
                      <a:rPr xmlns:a="http://schemas.openxmlformats.org/drawingml/2006/main" sz="2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q</m:t>
                    </m:r>
                  </m:e>
                  <m:sub>
                    <m:r>
                      <a:rPr xmlns:a="http://schemas.openxmlformats.org/drawingml/2006/main" sz="2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</m:oMath>
            </a14:m>
            <a:r>
              <a:t> because the relevant variable is the </a:t>
            </a:r>
            <a:r>
              <a:rPr b="1"/>
              <a:t>perceived</a:t>
            </a:r>
            <a:r>
              <a:t> </a:t>
            </a:r>
            <a:r>
              <a:rPr b="1"/>
              <a:t>quality</a:t>
            </a:r>
            <a:r>
              <a:t>. Otherwise, users derive utility from quality they are not paying attention to.</a:t>
            </a:r>
          </a:p>
        </p:txBody>
      </p:sp>
      <p:grpSp>
        <p:nvGrpSpPr>
          <p:cNvPr id="210" name="Grupo"/>
          <p:cNvGrpSpPr/>
          <p:nvPr/>
        </p:nvGrpSpPr>
        <p:grpSpPr>
          <a:xfrm>
            <a:off x="4508880" y="5481412"/>
            <a:ext cx="4574182" cy="1207837"/>
            <a:chOff x="-50799" y="0"/>
            <a:chExt cx="4574181" cy="1207836"/>
          </a:xfrm>
        </p:grpSpPr>
        <p:grpSp>
          <p:nvGrpSpPr>
            <p:cNvPr id="205" name="Texto"/>
            <p:cNvGrpSpPr/>
            <p:nvPr/>
          </p:nvGrpSpPr>
          <p:grpSpPr>
            <a:xfrm>
              <a:off x="-50800" y="560836"/>
              <a:ext cx="4185676" cy="647001"/>
              <a:chOff x="0" y="0"/>
              <a:chExt cx="4185675" cy="646999"/>
            </a:xfrm>
          </p:grpSpPr>
          <p:sp>
            <p:nvSpPr>
              <p:cNvPr id="204" name="Texto"/>
              <p:cNvSpPr txBox="1"/>
              <p:nvPr/>
            </p:nvSpPr>
            <p:spPr>
              <a:xfrm>
                <a:off x="50800" y="50800"/>
                <a:ext cx="4084076" cy="545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algn="l">
                  <a:lnSpc>
                    <a:spcPct val="120000"/>
                  </a:lnSpc>
                  <a:defRPr sz="2000">
                    <a:solidFill>
                      <a:srgbClr val="000000"/>
                    </a:solidFill>
                  </a:defRPr>
                </a:lvl1pPr>
              </a:lstStyle>
              <a:p>
                <a:pPr/>
                <a14:m>
                  <m:oMathPara>
                    <m:oMathParaPr>
                      <m:jc m:val="left"/>
                    </m:oMathParaPr>
                    <m:oMath>
                      <m:sSub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b"/>
                        </m:r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b"/>
                        </m:r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sSub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sSub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e>
                          <m:r>
                            <m:rPr>
                              <m:sty m:val="p"/>
                            </m:rP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sSub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sSup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μ</m:t>
                          </m:r>
                        </m:sup>
                      </m:sSup>
                    </m:oMath>
                  </m:oMathPara>
                </a14:m>
              </a:p>
            </p:txBody>
          </p:sp>
          <p:pic>
            <p:nvPicPr>
              <p:cNvPr id="203" name="Texto Ecuación Cuadrado" descr="Texto Ecuación Cuadrado"/>
              <p:cNvPicPr>
                <a:picLocks noChangeAspect="0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0"/>
                <a:ext cx="4185676" cy="647000"/>
              </a:xfrm>
              <a:prstGeom prst="rect">
                <a:avLst/>
              </a:prstGeom>
              <a:effectLst/>
            </p:spPr>
          </p:pic>
        </p:grpSp>
        <p:sp>
          <p:nvSpPr>
            <p:cNvPr id="206" name="Creation utility"/>
            <p:cNvSpPr txBox="1"/>
            <p:nvPr/>
          </p:nvSpPr>
          <p:spPr>
            <a:xfrm>
              <a:off x="1092132" y="0"/>
              <a:ext cx="1416407" cy="3245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chemeClr val="accent1">
                      <a:lumOff val="-13575"/>
                    </a:schemeClr>
                  </a:solidFill>
                </a:defRPr>
              </a:lvl1pPr>
            </a:lstStyle>
            <a:p>
              <a:pPr/>
              <a:r>
                <a:t>Creation utility</a:t>
              </a:r>
            </a:p>
          </p:txBody>
        </p:sp>
        <p:sp>
          <p:nvSpPr>
            <p:cNvPr id="207" name="Consumption utility"/>
            <p:cNvSpPr txBox="1"/>
            <p:nvPr/>
          </p:nvSpPr>
          <p:spPr>
            <a:xfrm>
              <a:off x="2651198" y="0"/>
              <a:ext cx="1872184" cy="3245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chemeClr val="accent1">
                      <a:lumOff val="-13575"/>
                    </a:schemeClr>
                  </a:solidFill>
                </a:defRPr>
              </a:lvl1pPr>
            </a:lstStyle>
            <a:p>
              <a:pPr/>
              <a:r>
                <a:t>Consumption utility</a:t>
              </a:r>
            </a:p>
          </p:txBody>
        </p:sp>
        <p:sp>
          <p:nvSpPr>
            <p:cNvPr id="208" name="Ornamento 15"/>
            <p:cNvSpPr/>
            <p:nvPr/>
          </p:nvSpPr>
          <p:spPr>
            <a:xfrm flipH="1" rot="10800000">
              <a:off x="2722865" y="385248"/>
              <a:ext cx="1367048" cy="114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7" h="21407" fill="norm" stroke="1" extrusionOk="0">
                  <a:moveTo>
                    <a:pt x="127" y="22"/>
                  </a:moveTo>
                  <a:cubicBezTo>
                    <a:pt x="80" y="-93"/>
                    <a:pt x="32" y="257"/>
                    <a:pt x="22" y="818"/>
                  </a:cubicBezTo>
                  <a:cubicBezTo>
                    <a:pt x="-49" y="4615"/>
                    <a:pt x="-101" y="17739"/>
                    <a:pt x="2551" y="17739"/>
                  </a:cubicBezTo>
                  <a:cubicBezTo>
                    <a:pt x="5450" y="17739"/>
                    <a:pt x="7783" y="14753"/>
                    <a:pt x="8489" y="14753"/>
                  </a:cubicBezTo>
                  <a:cubicBezTo>
                    <a:pt x="9176" y="14753"/>
                    <a:pt x="9850" y="13902"/>
                    <a:pt x="10398" y="21024"/>
                  </a:cubicBezTo>
                  <a:cubicBezTo>
                    <a:pt x="10425" y="21380"/>
                    <a:pt x="10468" y="21507"/>
                    <a:pt x="10505" y="21322"/>
                  </a:cubicBezTo>
                  <a:cubicBezTo>
                    <a:pt x="10558" y="21061"/>
                    <a:pt x="10581" y="20322"/>
                    <a:pt x="10552" y="19730"/>
                  </a:cubicBezTo>
                  <a:cubicBezTo>
                    <a:pt x="10406" y="16761"/>
                    <a:pt x="9857" y="9109"/>
                    <a:pt x="8066" y="9816"/>
                  </a:cubicBezTo>
                  <a:cubicBezTo>
                    <a:pt x="6083" y="10599"/>
                    <a:pt x="4031" y="11246"/>
                    <a:pt x="2102" y="11647"/>
                  </a:cubicBezTo>
                  <a:cubicBezTo>
                    <a:pt x="1094" y="11858"/>
                    <a:pt x="161" y="11423"/>
                    <a:pt x="201" y="1097"/>
                  </a:cubicBezTo>
                  <a:cubicBezTo>
                    <a:pt x="203" y="581"/>
                    <a:pt x="172" y="124"/>
                    <a:pt x="129" y="22"/>
                  </a:cubicBezTo>
                  <a:cubicBezTo>
                    <a:pt x="128" y="22"/>
                    <a:pt x="128" y="22"/>
                    <a:pt x="127" y="22"/>
                  </a:cubicBezTo>
                  <a:close/>
                  <a:moveTo>
                    <a:pt x="21269" y="22"/>
                  </a:moveTo>
                  <a:cubicBezTo>
                    <a:pt x="21226" y="124"/>
                    <a:pt x="21195" y="581"/>
                    <a:pt x="21197" y="1097"/>
                  </a:cubicBezTo>
                  <a:cubicBezTo>
                    <a:pt x="21237" y="11423"/>
                    <a:pt x="20304" y="11858"/>
                    <a:pt x="19296" y="11647"/>
                  </a:cubicBezTo>
                  <a:cubicBezTo>
                    <a:pt x="17367" y="11246"/>
                    <a:pt x="15315" y="10599"/>
                    <a:pt x="13332" y="9816"/>
                  </a:cubicBezTo>
                  <a:cubicBezTo>
                    <a:pt x="11541" y="9109"/>
                    <a:pt x="10992" y="16761"/>
                    <a:pt x="10846" y="19730"/>
                  </a:cubicBezTo>
                  <a:cubicBezTo>
                    <a:pt x="10817" y="20322"/>
                    <a:pt x="10840" y="21061"/>
                    <a:pt x="10893" y="21322"/>
                  </a:cubicBezTo>
                  <a:cubicBezTo>
                    <a:pt x="10930" y="21507"/>
                    <a:pt x="10973" y="21380"/>
                    <a:pt x="11000" y="21024"/>
                  </a:cubicBezTo>
                  <a:cubicBezTo>
                    <a:pt x="11548" y="13902"/>
                    <a:pt x="12222" y="14753"/>
                    <a:pt x="12909" y="14753"/>
                  </a:cubicBezTo>
                  <a:cubicBezTo>
                    <a:pt x="13615" y="14753"/>
                    <a:pt x="15948" y="17739"/>
                    <a:pt x="18847" y="17739"/>
                  </a:cubicBezTo>
                  <a:cubicBezTo>
                    <a:pt x="21499" y="17739"/>
                    <a:pt x="21447" y="4615"/>
                    <a:pt x="21376" y="818"/>
                  </a:cubicBezTo>
                  <a:cubicBezTo>
                    <a:pt x="21366" y="257"/>
                    <a:pt x="21318" y="-93"/>
                    <a:pt x="21271" y="22"/>
                  </a:cubicBezTo>
                  <a:cubicBezTo>
                    <a:pt x="21270" y="22"/>
                    <a:pt x="21270" y="22"/>
                    <a:pt x="21269" y="22"/>
                  </a:cubicBezTo>
                  <a:close/>
                </a:path>
              </a:pathLst>
            </a:custGeom>
            <a:solidFill>
              <a:schemeClr val="accent1">
                <a:lumOff val="-1357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200">
                  <a:solidFill>
                    <a:schemeClr val="accent1">
                      <a:lumOff val="-13575"/>
                    </a:schemeClr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09" name="Figura"/>
            <p:cNvSpPr/>
            <p:nvPr/>
          </p:nvSpPr>
          <p:spPr>
            <a:xfrm flipH="1" rot="10800000">
              <a:off x="1437334" y="385248"/>
              <a:ext cx="1010771" cy="114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7" h="21407" fill="norm" stroke="1" extrusionOk="0">
                  <a:moveTo>
                    <a:pt x="127" y="22"/>
                  </a:moveTo>
                  <a:cubicBezTo>
                    <a:pt x="80" y="-93"/>
                    <a:pt x="32" y="257"/>
                    <a:pt x="22" y="818"/>
                  </a:cubicBezTo>
                  <a:cubicBezTo>
                    <a:pt x="-49" y="4615"/>
                    <a:pt x="-101" y="17739"/>
                    <a:pt x="2551" y="17739"/>
                  </a:cubicBezTo>
                  <a:cubicBezTo>
                    <a:pt x="5450" y="17739"/>
                    <a:pt x="7783" y="14753"/>
                    <a:pt x="8489" y="14753"/>
                  </a:cubicBezTo>
                  <a:cubicBezTo>
                    <a:pt x="9176" y="14753"/>
                    <a:pt x="9850" y="13902"/>
                    <a:pt x="10398" y="21024"/>
                  </a:cubicBezTo>
                  <a:cubicBezTo>
                    <a:pt x="10425" y="21380"/>
                    <a:pt x="10468" y="21507"/>
                    <a:pt x="10505" y="21322"/>
                  </a:cubicBezTo>
                  <a:cubicBezTo>
                    <a:pt x="10558" y="21061"/>
                    <a:pt x="10581" y="20322"/>
                    <a:pt x="10552" y="19730"/>
                  </a:cubicBezTo>
                  <a:cubicBezTo>
                    <a:pt x="10406" y="16761"/>
                    <a:pt x="9857" y="9109"/>
                    <a:pt x="8066" y="9816"/>
                  </a:cubicBezTo>
                  <a:cubicBezTo>
                    <a:pt x="6083" y="10599"/>
                    <a:pt x="4031" y="11246"/>
                    <a:pt x="2102" y="11647"/>
                  </a:cubicBezTo>
                  <a:cubicBezTo>
                    <a:pt x="1094" y="11858"/>
                    <a:pt x="161" y="11423"/>
                    <a:pt x="201" y="1097"/>
                  </a:cubicBezTo>
                  <a:cubicBezTo>
                    <a:pt x="203" y="581"/>
                    <a:pt x="172" y="124"/>
                    <a:pt x="129" y="22"/>
                  </a:cubicBezTo>
                  <a:cubicBezTo>
                    <a:pt x="128" y="22"/>
                    <a:pt x="128" y="22"/>
                    <a:pt x="127" y="22"/>
                  </a:cubicBezTo>
                  <a:close/>
                  <a:moveTo>
                    <a:pt x="21269" y="22"/>
                  </a:moveTo>
                  <a:cubicBezTo>
                    <a:pt x="21226" y="124"/>
                    <a:pt x="21195" y="581"/>
                    <a:pt x="21197" y="1097"/>
                  </a:cubicBezTo>
                  <a:cubicBezTo>
                    <a:pt x="21237" y="11423"/>
                    <a:pt x="20304" y="11858"/>
                    <a:pt x="19296" y="11647"/>
                  </a:cubicBezTo>
                  <a:cubicBezTo>
                    <a:pt x="17367" y="11246"/>
                    <a:pt x="15315" y="10599"/>
                    <a:pt x="13332" y="9816"/>
                  </a:cubicBezTo>
                  <a:cubicBezTo>
                    <a:pt x="11541" y="9109"/>
                    <a:pt x="10992" y="16761"/>
                    <a:pt x="10846" y="19730"/>
                  </a:cubicBezTo>
                  <a:cubicBezTo>
                    <a:pt x="10817" y="20322"/>
                    <a:pt x="10840" y="21061"/>
                    <a:pt x="10893" y="21322"/>
                  </a:cubicBezTo>
                  <a:cubicBezTo>
                    <a:pt x="10930" y="21507"/>
                    <a:pt x="10973" y="21380"/>
                    <a:pt x="11000" y="21024"/>
                  </a:cubicBezTo>
                  <a:cubicBezTo>
                    <a:pt x="11548" y="13902"/>
                    <a:pt x="12222" y="14753"/>
                    <a:pt x="12909" y="14753"/>
                  </a:cubicBezTo>
                  <a:cubicBezTo>
                    <a:pt x="13615" y="14753"/>
                    <a:pt x="15948" y="17739"/>
                    <a:pt x="18847" y="17739"/>
                  </a:cubicBezTo>
                  <a:cubicBezTo>
                    <a:pt x="21499" y="17739"/>
                    <a:pt x="21447" y="4615"/>
                    <a:pt x="21376" y="818"/>
                  </a:cubicBezTo>
                  <a:cubicBezTo>
                    <a:pt x="21366" y="257"/>
                    <a:pt x="21318" y="-93"/>
                    <a:pt x="21271" y="22"/>
                  </a:cubicBezTo>
                  <a:cubicBezTo>
                    <a:pt x="21270" y="22"/>
                    <a:pt x="21270" y="22"/>
                    <a:pt x="21269" y="22"/>
                  </a:cubicBezTo>
                  <a:close/>
                </a:path>
              </a:pathLst>
            </a:custGeom>
            <a:solidFill>
              <a:schemeClr val="accent1">
                <a:lumOff val="-1357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200">
                  <a:solidFill>
                    <a:schemeClr val="accent1">
                      <a:lumOff val="-13575"/>
                    </a:schemeClr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11" name="All users consume the same content, which is decided by the platform through the allocation of attention !"/>
          <p:cNvSpPr txBox="1"/>
          <p:nvPr/>
        </p:nvSpPr>
        <p:spPr>
          <a:xfrm>
            <a:off x="9075409" y="3521094"/>
            <a:ext cx="3764444" cy="143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>
              <a:lnSpc>
                <a:spcPct val="120000"/>
              </a:lnSpc>
              <a:defRPr sz="1900"/>
            </a:lvl1pPr>
          </a:lstStyle>
          <a:p>
            <a:pPr/>
            <a:r>
              <a:t>All users consume the same content, which is decided by the platform through the allocation of attention !</a:t>
            </a:r>
          </a:p>
        </p:txBody>
      </p:sp>
      <p:sp>
        <p:nvSpPr>
          <p:cNvPr id="212" name="5/11"/>
          <p:cNvSpPr txBox="1"/>
          <p:nvPr/>
        </p:nvSpPr>
        <p:spPr>
          <a:xfrm>
            <a:off x="12275647" y="9309134"/>
            <a:ext cx="520904" cy="3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5/11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1" grpId="6"/>
      <p:bldP build="whole" bldLvl="1" animBg="1" rev="0" advAuto="0" spid="199" grpId="2"/>
      <p:bldP build="whole" bldLvl="1" animBg="1" rev="0" advAuto="0" spid="210" grpId="5"/>
      <p:bldP build="p" bldLvl="5" animBg="1" rev="0" advAuto="0" spid="198" grpId="1"/>
      <p:bldP build="whole" bldLvl="1" animBg="1" rev="0" advAuto="0" spid="200" grpId="4"/>
      <p:bldP build="whole" bldLvl="1" animBg="1" rev="0" advAuto="0" spid="202" grpId="7"/>
      <p:bldP build="whole" bldLvl="1" animBg="1" rev="0" advAuto="0" spid="211" grpId="3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First best problem and results"/>
          <p:cNvSpPr txBox="1"/>
          <p:nvPr>
            <p:ph type="title"/>
          </p:nvPr>
        </p:nvSpPr>
        <p:spPr>
          <a:xfrm>
            <a:off x="698500" y="440266"/>
            <a:ext cx="11607800" cy="671802"/>
          </a:xfrm>
          <a:prstGeom prst="rect">
            <a:avLst/>
          </a:prstGeom>
        </p:spPr>
        <p:txBody>
          <a:bodyPr/>
          <a:lstStyle>
            <a:lvl1pPr defTabSz="1577876">
              <a:defRPr b="0" spc="-78" sz="3913"/>
            </a:lvl1pPr>
          </a:lstStyle>
          <a:p>
            <a:pPr/>
            <a:r>
              <a:t>First best problem and results</a:t>
            </a:r>
          </a:p>
        </p:txBody>
      </p:sp>
      <p:sp>
        <p:nvSpPr>
          <p:cNvPr id="215" name="The platform is benevolent in the sense that maximises the sum of utilities of the users.…"/>
          <p:cNvSpPr txBox="1"/>
          <p:nvPr/>
        </p:nvSpPr>
        <p:spPr>
          <a:xfrm>
            <a:off x="817178" y="1220130"/>
            <a:ext cx="11607801" cy="1192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03200" indent="-203200" algn="l">
              <a:lnSpc>
                <a:spcPct val="120000"/>
              </a:lnSpc>
              <a:buSzPct val="123000"/>
              <a:buChar char="•"/>
              <a:defRPr sz="1800">
                <a:solidFill>
                  <a:srgbClr val="000000"/>
                </a:solidFill>
              </a:defRPr>
            </a:pPr>
            <a:r>
              <a:t>The platform is </a:t>
            </a:r>
            <a:r>
              <a:rPr b="1"/>
              <a:t>benevolent</a:t>
            </a:r>
            <a:r>
              <a:t> in the sense that </a:t>
            </a:r>
            <a:r>
              <a:rPr b="1"/>
              <a:t>maximises the sum of utilities</a:t>
            </a:r>
            <a:r>
              <a:t> of the users. </a:t>
            </a:r>
          </a:p>
          <a:p>
            <a:pPr marL="203200" indent="-203200" algn="l">
              <a:lnSpc>
                <a:spcPct val="120000"/>
              </a:lnSpc>
              <a:buSzPct val="123000"/>
              <a:buChar char="•"/>
              <a:defRPr sz="1800">
                <a:solidFill>
                  <a:srgbClr val="000000"/>
                </a:solidFill>
              </a:defRPr>
            </a:pPr>
            <a:r>
              <a:t>Complete Info: Knowing costs </a:t>
            </a:r>
            <a14:m>
              <m:oMath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θ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θ</m:t>
                    </m:r>
                  </m:e>
                  <m:sub>
                    <m: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θ</m:t>
                    </m:r>
                  </m:e>
                  <m:sub>
                    <m: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,  the platform offers a contract </a:t>
            </a:r>
            <a14:m>
              <m:oMath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{</m:t>
                </m:r>
                <m:sSub>
                  <m:e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θ</m:t>
                </m:r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q</m:t>
                    </m:r>
                  </m:e>
                  <m:sub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θ</m:t>
                </m:r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}</m:t>
                </m:r>
              </m:oMath>
            </a14:m>
            <a:r>
              <a:t>to each user in which allocates attention </a:t>
            </a:r>
            <a14:m>
              <m:oMath>
                <m:sSub>
                  <m:e>
                    <m:r>
                      <a:rPr xmlns:a="http://schemas.openxmlformats.org/drawingml/2006/main" sz="2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2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</m:oMath>
            </a14:m>
            <a:r>
              <a:t> in exchange for the production of quality </a:t>
            </a:r>
            <a14:m>
              <m:oMath>
                <m:sSub>
                  <m:e>
                    <m:r>
                      <a:rPr xmlns:a="http://schemas.openxmlformats.org/drawingml/2006/main" sz="2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q</m:t>
                    </m:r>
                  </m:e>
                  <m:sub>
                    <m:r>
                      <a:rPr xmlns:a="http://schemas.openxmlformats.org/drawingml/2006/main" sz="2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</m:oMath>
            </a14:m>
          </a:p>
        </p:txBody>
      </p:sp>
      <p:grpSp>
        <p:nvGrpSpPr>
          <p:cNvPr id="218" name="Grupo"/>
          <p:cNvGrpSpPr/>
          <p:nvPr/>
        </p:nvGrpSpPr>
        <p:grpSpPr>
          <a:xfrm>
            <a:off x="4976466" y="3400566"/>
            <a:ext cx="7623295" cy="1417240"/>
            <a:chOff x="0" y="0"/>
            <a:chExt cx="7623294" cy="1417238"/>
          </a:xfrm>
        </p:grpSpPr>
        <p:sp>
          <p:nvSpPr>
            <p:cNvPr id="216" name="The IR only concerns creation of content…"/>
            <p:cNvSpPr txBox="1"/>
            <p:nvPr/>
          </p:nvSpPr>
          <p:spPr>
            <a:xfrm>
              <a:off x="2861503" y="0"/>
              <a:ext cx="4761792" cy="1417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just">
                <a:lnSpc>
                  <a:spcPct val="120000"/>
                </a:lnSpc>
                <a:defRPr>
                  <a:solidFill>
                    <a:schemeClr val="accent1">
                      <a:lumOff val="-13575"/>
                    </a:schemeClr>
                  </a:solidFill>
                </a:defRPr>
              </a:pPr>
              <a:r>
                <a:t>The IR only concerns creation of content</a:t>
              </a:r>
            </a:p>
            <a:p>
              <a:pPr algn="just">
                <a:lnSpc>
                  <a:spcPct val="120000"/>
                </a:lnSpc>
                <a:defRPr>
                  <a:solidFill>
                    <a:schemeClr val="accent1">
                      <a:lumOff val="-13575"/>
                    </a:schemeClr>
                  </a:solidFill>
                </a:defRPr>
              </a:pPr>
            </a:p>
            <a:p>
              <a:pPr algn="just">
                <a:lnSpc>
                  <a:spcPct val="120000"/>
                </a:lnSpc>
                <a:defRPr>
                  <a:solidFill>
                    <a:schemeClr val="accent1">
                      <a:lumOff val="-13575"/>
                    </a:schemeClr>
                  </a:solidFill>
                </a:defRPr>
              </a:pPr>
              <a:r>
                <a:t>It is assumed that the platform is open-access and free and therefore any user can consume content even if it does not creates content at all   </a:t>
              </a:r>
            </a:p>
          </p:txBody>
        </p:sp>
        <p:sp>
          <p:nvSpPr>
            <p:cNvPr id="217" name="Línea"/>
            <p:cNvSpPr/>
            <p:nvPr/>
          </p:nvSpPr>
          <p:spPr>
            <a:xfrm flipH="1" flipV="1">
              <a:off x="0" y="1196265"/>
              <a:ext cx="2671201" cy="1"/>
            </a:xfrm>
            <a:prstGeom prst="line">
              <a:avLst/>
            </a:prstGeom>
            <a:noFill/>
            <a:ln w="25400" cap="flat">
              <a:solidFill>
                <a:srgbClr val="5E5E5E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219" name="Lemmas 1 &amp; 2:…"/>
          <p:cNvSpPr txBox="1"/>
          <p:nvPr/>
        </p:nvSpPr>
        <p:spPr>
          <a:xfrm>
            <a:off x="797769" y="6260536"/>
            <a:ext cx="3790543" cy="955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28600" indent="-228600" algn="l">
              <a:lnSpc>
                <a:spcPct val="120000"/>
              </a:lnSpc>
              <a:buSzPct val="100000"/>
              <a:buChar char="•"/>
              <a:defRPr b="1">
                <a:solidFill>
                  <a:srgbClr val="000000"/>
                </a:solidFill>
              </a:defRPr>
            </a:pPr>
            <a:r>
              <a:t>Lemmas 1 &amp; 2: </a:t>
            </a:r>
          </a:p>
          <a:p>
            <a:pPr algn="l">
              <a:lnSpc>
                <a:spcPct val="120000"/>
              </a:lnSpc>
              <a:defRPr>
                <a:solidFill>
                  <a:srgbClr val="000000"/>
                </a:solidFill>
              </a:defRPr>
            </a:pPr>
            <a:r>
              <a:t>If </a:t>
            </a:r>
            <a14:m>
              <m:oMath>
                <m:r>
                  <a:rPr xmlns:a="http://schemas.openxmlformats.org/drawingml/2006/main" sz="1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  <a:r>
              <a:t> is large enough and </a:t>
            </a:r>
            <a14:m>
              <m:oMath>
                <m:r>
                  <a:rPr xmlns:a="http://schemas.openxmlformats.org/drawingml/2006/main" sz="1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μ</m:t>
                </m:r>
                <m:r>
                  <a:rPr xmlns:a="http://schemas.openxmlformats.org/drawingml/2006/main" sz="1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∈</m:t>
                </m:r>
                <m:r>
                  <a:rPr xmlns:a="http://schemas.openxmlformats.org/drawingml/2006/main" sz="1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0,</m:t>
                </m:r>
                <m:r>
                  <a:rPr xmlns:a="http://schemas.openxmlformats.org/drawingml/2006/main" sz="1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1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/</m:t>
                </m:r>
                <m:r>
                  <a:rPr xmlns:a="http://schemas.openxmlformats.org/drawingml/2006/main" sz="1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xmlns:a="http://schemas.openxmlformats.org/drawingml/2006/main" sz="1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,</a:t>
            </a:r>
          </a:p>
          <a:p>
            <a:pPr algn="l">
              <a:lnSpc>
                <a:spcPct val="120000"/>
              </a:lnSpc>
              <a:defRPr>
                <a:solidFill>
                  <a:srgbClr val="000000"/>
                </a:solidFill>
              </a:defRPr>
            </a:pPr>
            <a:r>
              <a:t>IR binds and Feasibility 2 does not.</a:t>
            </a:r>
          </a:p>
        </p:txBody>
      </p:sp>
      <p:sp>
        <p:nvSpPr>
          <p:cNvPr id="220" name="Texto"/>
          <p:cNvSpPr txBox="1"/>
          <p:nvPr/>
        </p:nvSpPr>
        <p:spPr>
          <a:xfrm>
            <a:off x="784566" y="8099629"/>
            <a:ext cx="127001" cy="625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28600" indent="-228600" algn="l">
              <a:lnSpc>
                <a:spcPct val="120000"/>
              </a:lnSpc>
              <a:buSzPct val="100000"/>
              <a:buChar char="•"/>
              <a:defRPr b="1"/>
            </a:pPr>
          </a:p>
        </p:txBody>
      </p:sp>
      <p:grpSp>
        <p:nvGrpSpPr>
          <p:cNvPr id="227" name="Grupo"/>
          <p:cNvGrpSpPr/>
          <p:nvPr/>
        </p:nvGrpSpPr>
        <p:grpSpPr>
          <a:xfrm>
            <a:off x="850580" y="5805265"/>
            <a:ext cx="11410880" cy="3568187"/>
            <a:chOff x="0" y="0"/>
            <a:chExt cx="11410878" cy="3568185"/>
          </a:xfrm>
        </p:grpSpPr>
        <p:sp>
          <p:nvSpPr>
            <p:cNvPr id="221" name="Example.   and equidistant costs."/>
            <p:cNvSpPr txBox="1"/>
            <p:nvPr/>
          </p:nvSpPr>
          <p:spPr>
            <a:xfrm>
              <a:off x="6926846" y="0"/>
              <a:ext cx="3794083" cy="387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r>
                <a:t>Example. </a:t>
              </a:r>
              <a14:m>
                <m:oMath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30</m:t>
                  </m:r>
                </m:oMath>
              </a14:m>
              <a:r>
                <a:t> and equidistant costs.</a:t>
              </a:r>
            </a:p>
          </p:txBody>
        </p:sp>
        <p:grpSp>
          <p:nvGrpSpPr>
            <p:cNvPr id="226" name="Grupo"/>
            <p:cNvGrpSpPr/>
            <p:nvPr/>
          </p:nvGrpSpPr>
          <p:grpSpPr>
            <a:xfrm>
              <a:off x="0" y="118863"/>
              <a:ext cx="11410879" cy="3449323"/>
              <a:chOff x="0" y="0"/>
              <a:chExt cx="11410879" cy="3449322"/>
            </a:xfrm>
          </p:grpSpPr>
          <p:pic>
            <p:nvPicPr>
              <p:cNvPr id="222" name="general_FB.png" descr="general_FB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236896" y="0"/>
                <a:ext cx="5173984" cy="344932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23" name="Optimal attention shares and qualities:"/>
              <p:cNvSpPr txBox="1"/>
              <p:nvPr/>
            </p:nvSpPr>
            <p:spPr>
              <a:xfrm>
                <a:off x="0" y="1565321"/>
                <a:ext cx="4074669" cy="33700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marL="228600" indent="-228600" algn="l">
                  <a:lnSpc>
                    <a:spcPct val="120000"/>
                  </a:lnSpc>
                  <a:buSzPct val="100000"/>
                  <a:buChar char="•"/>
                  <a:defRPr b="1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Optimal attention shares and qualities:</a:t>
                </a:r>
              </a:p>
            </p:txBody>
          </p:sp>
          <p:sp>
            <p:nvSpPr>
              <p:cNvPr id="224" name="Texto"/>
              <p:cNvSpPr txBox="1"/>
              <p:nvPr/>
            </p:nvSpPr>
            <p:spPr>
              <a:xfrm>
                <a:off x="143487" y="2175500"/>
                <a:ext cx="1801080" cy="10041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>
                    <a:solidFill>
                      <a:srgbClr val="000000"/>
                    </a:solidFill>
                  </a:defRPr>
                </a:lvl1pPr>
              </a:lstStyle>
              <a:p>
                <a:pPr/>
                <a14:m>
                  <m:oMathPara>
                    <m:oMathParaPr>
                      <m:jc m:val="center"/>
                    </m:oMathParaPr>
                    <m:oMath>
                      <m:sSubSup>
                        <m:e>
                          <m:r>
                            <a:rPr xmlns:a="http://schemas.openxmlformats.org/drawingml/2006/main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xmlns:a="http://schemas.openxmlformats.org/drawingml/2006/main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  <m:sup>
                          <m:r>
                            <a:rPr xmlns:a="http://schemas.openxmlformats.org/drawingml/2006/main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*</m:t>
                          </m:r>
                        </m:sup>
                      </m:sSubSup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xmlns:a="http://schemas.openxmlformats.org/drawingml/2006/main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sSubSup>
                            <m:e>
                              <m:r>
                                <a:rPr xmlns:a="http://schemas.openxmlformats.org/drawingml/2006/main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xmlns:a="http://schemas.openxmlformats.org/drawingml/2006/main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xmlns:a="http://schemas.openxmlformats.org/drawingml/2006/main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  <m:type m:val="bar"/>
                                </m:fPr>
                                <m:num>
                                  <m:r>
                                    <a:rPr xmlns:a="http://schemas.openxmlformats.org/drawingml/2006/main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μ</m:t>
                                  </m:r>
                                </m:num>
                                <m:den>
                                  <m:r>
                                    <a:rPr xmlns:a="http://schemas.openxmlformats.org/drawingml/2006/main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xmlns:a="http://schemas.openxmlformats.org/drawingml/2006/main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μ</m:t>
                                  </m:r>
                                  <m:r>
                                    <a:rPr xmlns:a="http://schemas.openxmlformats.org/drawingml/2006/main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-</m:t>
                                  </m:r>
                                  <m:r>
                                    <a:rPr xmlns:a="http://schemas.openxmlformats.org/drawingml/2006/main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sup>
                          </m:sSubSup>
                        </m:num>
                        <m:den>
                          <m:nary>
                            <m:naryPr>
                              <m:ctrlPr>
                                <a:rPr xmlns:a="http://schemas.openxmlformats.org/drawingml/2006/main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  <m:chr m:val="∑"/>
                              <m:limLoc m:val="subSup"/>
                              <m:grow m:val="1"/>
                              <m:subHide m:val="off"/>
                              <m:supHide m:val="off"/>
                            </m:naryPr>
                            <m:sub>
                              <m:r>
                                <a:rPr xmlns:a="http://schemas.openxmlformats.org/drawingml/2006/main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xmlns:a="http://schemas.openxmlformats.org/drawingml/2006/main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xmlns:a="http://schemas.openxmlformats.org/drawingml/2006/main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xmlns:a="http://schemas.openxmlformats.org/drawingml/2006/main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p>
                            <m:e>
                              <m:sSubSup>
                                <m:e>
                                  <m:r>
                                    <a:rPr xmlns:a="http://schemas.openxmlformats.org/drawingml/2006/main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xmlns:a="http://schemas.openxmlformats.org/drawingml/2006/main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  <m:sup>
                                  <m:f>
                                    <m:fPr>
                                      <m:ctrlPr>
                                        <a:rPr xmlns:a="http://schemas.openxmlformats.org/drawingml/2006/main" sz="19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  <m:type m:val="bar"/>
                                    </m:fPr>
                                    <m:num>
                                      <m:r>
                                        <a:rPr xmlns:a="http://schemas.openxmlformats.org/drawingml/2006/main" sz="19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μ</m:t>
                                      </m:r>
                                    </m:num>
                                    <m:den>
                                      <m:r>
                                        <a:rPr xmlns:a="http://schemas.openxmlformats.org/drawingml/2006/main" sz="19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xmlns:a="http://schemas.openxmlformats.org/drawingml/2006/main" sz="19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μ</m:t>
                                      </m:r>
                                      <m:r>
                                        <a:rPr xmlns:a="http://schemas.openxmlformats.org/drawingml/2006/main" sz="19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-</m:t>
                                      </m:r>
                                      <m:r>
                                        <a:rPr xmlns:a="http://schemas.openxmlformats.org/drawingml/2006/main" sz="19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den>
                                  </m:f>
                                </m:sup>
                              </m:sSubSup>
                            </m:e>
                          </m:nary>
                        </m:den>
                      </m:f>
                    </m:oMath>
                  </m:oMathPara>
                </a14:m>
              </a:p>
            </p:txBody>
          </p:sp>
          <p:sp>
            <p:nvSpPr>
              <p:cNvPr id="225" name="Texto"/>
              <p:cNvSpPr txBox="1"/>
              <p:nvPr/>
            </p:nvSpPr>
            <p:spPr>
              <a:xfrm>
                <a:off x="2512059" y="2175500"/>
                <a:ext cx="2414234" cy="103485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>
                    <a:solidFill>
                      <a:srgbClr val="000000"/>
                    </a:solidFill>
                  </a:defRPr>
                </a:lvl1pPr>
              </a:lstStyle>
              <a:p>
                <a:pPr/>
                <a14:m>
                  <m:oMathPara>
                    <m:oMathParaPr>
                      <m:jc m:val="center"/>
                    </m:oMathParaPr>
                    <m:oMath>
                      <m:sSubSup>
                        <m:e>
                          <m:r>
                            <a:rPr xmlns:a="http://schemas.openxmlformats.org/drawingml/2006/main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xmlns:a="http://schemas.openxmlformats.org/drawingml/2006/main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  <m:sup>
                          <m:r>
                            <a:rPr xmlns:a="http://schemas.openxmlformats.org/drawingml/2006/main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*</m:t>
                          </m:r>
                        </m:sup>
                      </m:sSubSup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xmlns:a="http://schemas.openxmlformats.org/drawingml/2006/main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sSubSup>
                            <m:e>
                              <m:r>
                                <a:rPr xmlns:a="http://schemas.openxmlformats.org/drawingml/2006/main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a:rPr xmlns:a="http://schemas.openxmlformats.org/drawingml/2006/main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  <m:sup>
                              <m:r>
                                <a:rPr xmlns:a="http://schemas.openxmlformats.org/drawingml/2006/main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*</m:t>
                              </m:r>
                            </m:sup>
                          </m:sSubSup>
                        </m:num>
                        <m:den>
                          <m:sSub>
                            <m:e>
                              <m:r>
                                <a:rPr xmlns:a="http://schemas.openxmlformats.org/drawingml/2006/main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xmlns:a="http://schemas.openxmlformats.org/drawingml/2006/main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den>
                      </m:f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xmlns:a="http://schemas.openxmlformats.org/drawingml/2006/main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sSubSup>
                            <m:e>
                              <m:r>
                                <a:rPr xmlns:a="http://schemas.openxmlformats.org/drawingml/2006/main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xmlns:a="http://schemas.openxmlformats.org/drawingml/2006/main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xmlns:a="http://schemas.openxmlformats.org/drawingml/2006/main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  <m:type m:val="bar"/>
                                </m:fPr>
                                <m:num>
                                  <m:r>
                                    <a:rPr xmlns:a="http://schemas.openxmlformats.org/drawingml/2006/main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xmlns:a="http://schemas.openxmlformats.org/drawingml/2006/main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-</m:t>
                                  </m:r>
                                  <m:r>
                                    <a:rPr xmlns:a="http://schemas.openxmlformats.org/drawingml/2006/main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μ</m:t>
                                  </m:r>
                                </m:num>
                                <m:den>
                                  <m:r>
                                    <a:rPr xmlns:a="http://schemas.openxmlformats.org/drawingml/2006/main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xmlns:a="http://schemas.openxmlformats.org/drawingml/2006/main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μ</m:t>
                                  </m:r>
                                  <m:r>
                                    <a:rPr xmlns:a="http://schemas.openxmlformats.org/drawingml/2006/main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-</m:t>
                                  </m:r>
                                  <m:r>
                                    <a:rPr xmlns:a="http://schemas.openxmlformats.org/drawingml/2006/main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sup>
                          </m:sSubSup>
                        </m:num>
                        <m:den>
                          <m:nary>
                            <m:naryPr>
                              <m:ctrlPr>
                                <a:rPr xmlns:a="http://schemas.openxmlformats.org/drawingml/2006/main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  <m:chr m:val="∑"/>
                              <m:limLoc m:val="subSup"/>
                              <m:grow m:val="1"/>
                              <m:subHide m:val="off"/>
                              <m:supHide m:val="off"/>
                            </m:naryPr>
                            <m:sub>
                              <m:r>
                                <a:rPr xmlns:a="http://schemas.openxmlformats.org/drawingml/2006/main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xmlns:a="http://schemas.openxmlformats.org/drawingml/2006/main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xmlns:a="http://schemas.openxmlformats.org/drawingml/2006/main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xmlns:a="http://schemas.openxmlformats.org/drawingml/2006/main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p>
                            <m:e>
                              <m:sSubSup>
                                <m:e>
                                  <m:r>
                                    <a:rPr xmlns:a="http://schemas.openxmlformats.org/drawingml/2006/main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xmlns:a="http://schemas.openxmlformats.org/drawingml/2006/main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  <m:sup>
                                  <m:f>
                                    <m:fPr>
                                      <m:ctrlPr>
                                        <a:rPr xmlns:a="http://schemas.openxmlformats.org/drawingml/2006/main" sz="19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  <m:type m:val="bar"/>
                                    </m:fPr>
                                    <m:num>
                                      <m:r>
                                        <a:rPr xmlns:a="http://schemas.openxmlformats.org/drawingml/2006/main" sz="19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μ</m:t>
                                      </m:r>
                                    </m:num>
                                    <m:den>
                                      <m:r>
                                        <a:rPr xmlns:a="http://schemas.openxmlformats.org/drawingml/2006/main" sz="19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xmlns:a="http://schemas.openxmlformats.org/drawingml/2006/main" sz="19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μ</m:t>
                                      </m:r>
                                      <m:r>
                                        <a:rPr xmlns:a="http://schemas.openxmlformats.org/drawingml/2006/main" sz="19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-</m:t>
                                      </m:r>
                                      <m:r>
                                        <a:rPr xmlns:a="http://schemas.openxmlformats.org/drawingml/2006/main" sz="19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den>
                                  </m:f>
                                </m:sup>
                              </m:sSubSup>
                            </m:e>
                          </m:nary>
                        </m:den>
                      </m:f>
                    </m:oMath>
                  </m:oMathPara>
                </a14:m>
              </a:p>
            </p:txBody>
          </p:sp>
        </p:grpSp>
      </p:grpSp>
      <p:sp>
        <p:nvSpPr>
          <p:cNvPr id="228" name="6/11"/>
          <p:cNvSpPr txBox="1"/>
          <p:nvPr/>
        </p:nvSpPr>
        <p:spPr>
          <a:xfrm>
            <a:off x="12275647" y="9309134"/>
            <a:ext cx="520904" cy="3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6/11</a:t>
            </a:r>
          </a:p>
        </p:txBody>
      </p:sp>
      <p:grpSp>
        <p:nvGrpSpPr>
          <p:cNvPr id="233" name="Grupo"/>
          <p:cNvGrpSpPr/>
          <p:nvPr/>
        </p:nvGrpSpPr>
        <p:grpSpPr>
          <a:xfrm>
            <a:off x="866618" y="2691949"/>
            <a:ext cx="6521923" cy="3087589"/>
            <a:chOff x="0" y="0"/>
            <a:chExt cx="6521922" cy="3087588"/>
          </a:xfrm>
        </p:grpSpPr>
        <p:grpSp>
          <p:nvGrpSpPr>
            <p:cNvPr id="231" name="Grupo"/>
            <p:cNvGrpSpPr/>
            <p:nvPr/>
          </p:nvGrpSpPr>
          <p:grpSpPr>
            <a:xfrm>
              <a:off x="-1" y="-1"/>
              <a:ext cx="6386162" cy="3087590"/>
              <a:chOff x="0" y="0"/>
              <a:chExt cx="6386160" cy="3087587"/>
            </a:xfrm>
          </p:grpSpPr>
          <p:sp>
            <p:nvSpPr>
              <p:cNvPr id="229" name="Texto"/>
              <p:cNvSpPr txBox="1"/>
              <p:nvPr/>
            </p:nvSpPr>
            <p:spPr>
              <a:xfrm>
                <a:off x="670007" y="484527"/>
                <a:ext cx="5716154" cy="26030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1800">
                    <a:solidFill>
                      <a:srgbClr val="000000"/>
                    </a:solidFill>
                  </a:defRPr>
                </a:lvl1pPr>
              </a:lstStyle>
              <a:p>
                <a:pPr/>
                <a14:m>
                  <m:oMathPara>
                    <m:oMathParaPr>
                      <m:jc m:val="center"/>
                    </m:oMathParaPr>
                    <m:oMath>
                      <m:m>
                        <m:mPr>
                          <m:ctrlPr>
                            <a:rPr xmlns:a="http://schemas.openxmlformats.org/drawingml/2006/main" sz="2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baseJc m:val="center"/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</m:mPr>
                        <m:mr>
                          <m:e>
                            <m:limLow>
                              <m:e>
                                <m:argPr>
                                  <m:scrLvl m:val="0"/>
                                </m:argPr>
                                <m:r>
                                  <a:rPr xmlns:a="http://schemas.openxmlformats.org/drawingml/2006/main" sz="21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argPr>
                                  <m:scrLvl m:val="0"/>
                                </m:argPr>
                                <m:r>
                                  <m:rPr>
                                    <m:sty m:val="b"/>
                                  </m:rPr>
                                  <a:rPr xmlns:a="http://schemas.openxmlformats.org/drawingml/2006/main" sz="21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a:rPr xmlns:a="http://schemas.openxmlformats.org/drawingml/2006/main" sz="21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b"/>
                                  </m:rPr>
                                  <a:rPr xmlns:a="http://schemas.openxmlformats.org/drawingml/2006/main" sz="21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q</m:t>
                                </m:r>
                              </m:lim>
                            </m:limLow>
                          </m:e>
                          <m:e>
                            <m:limUpp>
                              <m:e>
                                <m:argPr>
                                  <m:scrLvl m:val="0"/>
                                </m:argPr>
                                <m:limLow>
                                  <m:e>
                                    <m:argPr>
                                      <m:scrLvl m:val="0"/>
                                    </m:argPr>
                                    <m:r>
                                      <a:rPr xmlns:a="http://schemas.openxmlformats.org/drawingml/2006/main" sz="215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∑</m:t>
                                    </m:r>
                                  </m:e>
                                  <m:lim>
                                    <m:argPr>
                                      <m:scrLvl m:val="0"/>
                                    </m:argPr>
                                    <m:r>
                                      <a:rPr xmlns:a="http://schemas.openxmlformats.org/drawingml/2006/main" sz="215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  <m:r>
                                      <a:rPr xmlns:a="http://schemas.openxmlformats.org/drawingml/2006/main" sz="215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xmlns:a="http://schemas.openxmlformats.org/drawingml/2006/main" sz="215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lim>
                                </m:limLow>
                              </m:e>
                              <m:lim>
                                <m:argPr>
                                  <m:scrLvl m:val="0"/>
                                </m:argPr>
                                <m:r>
                                  <a:rPr xmlns:a="http://schemas.openxmlformats.org/drawingml/2006/main" sz="21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lim>
                            </m:limUpp>
                            <m:d>
                              <m:dPr>
                                <m:ctrlPr>
                                  <a:rPr xmlns:a="http://schemas.openxmlformats.org/drawingml/2006/main" sz="21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rgPr>
                                  <m:scrLvl m:val="0"/>
                                </m:argPr>
                                <m:sSub>
                                  <m:e>
                                    <m:argPr>
                                      <m:scrLvl m:val="0"/>
                                    </m:argPr>
                                    <m:r>
                                      <a:rPr xmlns:a="http://schemas.openxmlformats.org/drawingml/2006/main" sz="215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argPr>
                                      <m:scrLvl m:val="0"/>
                                    </m:argPr>
                                    <m:r>
                                      <a:rPr xmlns:a="http://schemas.openxmlformats.org/drawingml/2006/main" sz="215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  <m:r>
                                  <a:rPr xmlns:a="http://schemas.openxmlformats.org/drawingml/2006/main" sz="21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-</m:t>
                                </m:r>
                                <m:sSub>
                                  <m:e>
                                    <m:argPr>
                                      <m:scrLvl m:val="0"/>
                                    </m:argPr>
                                    <m:r>
                                      <a:rPr xmlns:a="http://schemas.openxmlformats.org/drawingml/2006/main" sz="215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  <m:sub>
                                    <m:argPr>
                                      <m:scrLvl m:val="0"/>
                                    </m:argPr>
                                    <m:r>
                                      <a:rPr xmlns:a="http://schemas.openxmlformats.org/drawingml/2006/main" sz="215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  <m:sSub>
                                  <m:e>
                                    <m:argPr>
                                      <m:scrLvl m:val="0"/>
                                    </m:argPr>
                                    <m:r>
                                      <a:rPr xmlns:a="http://schemas.openxmlformats.org/drawingml/2006/main" sz="215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q</m:t>
                                    </m:r>
                                  </m:e>
                                  <m:sub>
                                    <m:argPr>
                                      <m:scrLvl m:val="0"/>
                                    </m:argPr>
                                    <m:r>
                                      <a:rPr xmlns:a="http://schemas.openxmlformats.org/drawingml/2006/main" sz="215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  <m:r>
                                  <a:rPr xmlns:a="http://schemas.openxmlformats.org/drawingml/2006/main" sz="21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limLow>
                                  <m:e>
                                    <m:argPr>
                                      <m:scrLvl m:val="0"/>
                                    </m:argPr>
                                    <m:r>
                                      <a:rPr xmlns:a="http://schemas.openxmlformats.org/drawingml/2006/main" sz="215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∑</m:t>
                                    </m:r>
                                  </m:e>
                                  <m:lim>
                                    <m:argPr>
                                      <m:scrLvl m:val="0"/>
                                    </m:argPr>
                                    <m:r>
                                      <a:rPr xmlns:a="http://schemas.openxmlformats.org/drawingml/2006/main" sz="215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  <m:r>
                                      <a:rPr xmlns:a="http://schemas.openxmlformats.org/drawingml/2006/main" sz="215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≠</m:t>
                                    </m:r>
                                    <m:r>
                                      <a:rPr xmlns:a="http://schemas.openxmlformats.org/drawingml/2006/main" sz="215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lim>
                                </m:limLow>
                                <m:sSup>
                                  <m:e>
                                    <m:argPr>
                                      <m:scrLvl m:val="0"/>
                                    </m:argPr>
                                    <m:d>
                                      <m:dPr>
                                        <m:ctrlPr>
                                          <a:rPr xmlns:a="http://schemas.openxmlformats.org/drawingml/2006/main" sz="215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rgPr>
                                          <m:scrLvl m:val="0"/>
                                        </m:argPr>
                                        <m:sSub>
                                          <m:e>
                                            <m:argPr>
                                              <m:scrLvl m:val="0"/>
                                            </m:argPr>
                                            <m:r>
                                              <a:rPr xmlns:a="http://schemas.openxmlformats.org/drawingml/2006/main" sz="215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A</m:t>
                                            </m:r>
                                          </m:e>
                                          <m:sub>
                                            <m:argPr>
                                              <m:scrLvl m:val="0"/>
                                            </m:argPr>
                                            <m:r>
                                              <a:rPr xmlns:a="http://schemas.openxmlformats.org/drawingml/2006/main" sz="215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j</m:t>
                                            </m:r>
                                          </m:sub>
                                        </m:sSub>
                                        <m:sSub>
                                          <m:e>
                                            <m:argPr>
                                              <m:scrLvl m:val="0"/>
                                            </m:argPr>
                                            <m:r>
                                              <a:rPr xmlns:a="http://schemas.openxmlformats.org/drawingml/2006/main" sz="215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q</m:t>
                                            </m:r>
                                          </m:e>
                                          <m:sub>
                                            <m:argPr>
                                              <m:scrLvl m:val="0"/>
                                            </m:argPr>
                                            <m:r>
                                              <a:rPr xmlns:a="http://schemas.openxmlformats.org/drawingml/2006/main" sz="215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j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argPr>
                                      <m:scrLvl m:val="0"/>
                                    </m:argPr>
                                    <m:r>
                                      <a:rPr xmlns:a="http://schemas.openxmlformats.org/drawingml/2006/main" sz="215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μ</m:t>
                                    </m:r>
                                  </m:sup>
                                </m:sSup>
                              </m:e>
                            </m:d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xmlns:a="http://schemas.openxmlformats.org/drawingml/2006/main" sz="21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a:rPr xmlns:a="http://schemas.openxmlformats.org/drawingml/2006/main" sz="21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xmlns:a="http://schemas.openxmlformats.org/drawingml/2006/main" sz="21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xmlns:a="http://schemas.openxmlformats.org/drawingml/2006/main" sz="21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xmlns:a="http://schemas.openxmlformats.org/drawingml/2006/main" sz="21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{</m:t>
                            </m:r>
                            <m:m>
                              <m:mPr>
                                <m:ctrlPr>
                                  <a:rPr xmlns:a="http://schemas.openxmlformats.org/drawingml/2006/main" sz="21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  <m:baseJc m:val="center"/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sSub>
                                    <m:e>
                                      <m:argPr>
                                        <m:scrLvl m:val="0"/>
                                      </m:argPr>
                                      <m:argPr>
                                        <m:scrLvl m:val="0"/>
                                      </m:argPr>
                                      <m:r>
                                        <a:rPr xmlns:a="http://schemas.openxmlformats.org/drawingml/2006/main" sz="215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</m:e>
                                    <m:sub>
                                      <m:argPr>
                                        <m:scrLvl m:val="0"/>
                                      </m:argPr>
                                      <m:argPr>
                                        <m:scrLvl m:val="0"/>
                                      </m:argPr>
                                      <m:r>
                                        <a:rPr xmlns:a="http://schemas.openxmlformats.org/drawingml/2006/main" sz="215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  <m:r>
                                    <a:rPr xmlns:a="http://schemas.openxmlformats.org/drawingml/2006/main" sz="21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-</m:t>
                                  </m:r>
                                  <m:sSub>
                                    <m:e>
                                      <m:argPr>
                                        <m:scrLvl m:val="0"/>
                                      </m:argPr>
                                      <m:argPr>
                                        <m:scrLvl m:val="0"/>
                                      </m:argPr>
                                      <m:r>
                                        <a:rPr xmlns:a="http://schemas.openxmlformats.org/drawingml/2006/main" sz="215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q</m:t>
                                      </m:r>
                                    </m:e>
                                    <m:sub>
                                      <m:argPr>
                                        <m:scrLvl m:val="0"/>
                                      </m:argPr>
                                      <m:argPr>
                                        <m:scrLvl m:val="0"/>
                                      </m:argPr>
                                      <m:r>
                                        <a:rPr xmlns:a="http://schemas.openxmlformats.org/drawingml/2006/main" sz="215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  <m:sSub>
                                    <m:e>
                                      <m:argPr>
                                        <m:scrLvl m:val="0"/>
                                      </m:argPr>
                                      <m:argPr>
                                        <m:scrLvl m:val="0"/>
                                      </m:argPr>
                                      <m:r>
                                        <a:rPr xmlns:a="http://schemas.openxmlformats.org/drawingml/2006/main" sz="215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argPr>
                                        <m:scrLvl m:val="0"/>
                                      </m:argPr>
                                      <m:argPr>
                                        <m:scrLvl m:val="0"/>
                                      </m:argPr>
                                      <m:r>
                                        <a:rPr xmlns:a="http://schemas.openxmlformats.org/drawingml/2006/main" sz="215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  <m:r>
                                    <a:rPr xmlns:a="http://schemas.openxmlformats.org/drawingml/2006/main" sz="21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≥</m:t>
                                  </m:r>
                                  <m:r>
                                    <a:rPr xmlns:a="http://schemas.openxmlformats.org/drawingml/2006/main" sz="21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xmlns:a="http://schemas.openxmlformats.org/drawingml/2006/main" sz="21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xmlns:a="http://schemas.openxmlformats.org/drawingml/2006/main" sz="21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IR</m:t>
                                  </m:r>
                                  <m:r>
                                    <a:rPr xmlns:a="http://schemas.openxmlformats.org/drawingml/2006/main" sz="21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  <m:mr>
                                <m:e>
                                  <m:sSubSup>
                                    <m:e>
                                      <m:argPr>
                                        <m:scrLvl m:val="0"/>
                                      </m:argPr>
                                      <m:argPr>
                                        <m:scrLvl m:val="0"/>
                                      </m:argPr>
                                      <m:r>
                                        <a:rPr xmlns:a="http://schemas.openxmlformats.org/drawingml/2006/main" sz="215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∑</m:t>
                                      </m:r>
                                    </m:e>
                                    <m:sub>
                                      <m:argPr>
                                        <m:scrLvl m:val="0"/>
                                      </m:argPr>
                                      <m:argPr>
                                        <m:scrLvl m:val="0"/>
                                      </m:argPr>
                                      <m:r>
                                        <a:rPr xmlns:a="http://schemas.openxmlformats.org/drawingml/2006/main" sz="215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  <m:r>
                                        <a:rPr xmlns:a="http://schemas.openxmlformats.org/drawingml/2006/main" sz="215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xmlns:a="http://schemas.openxmlformats.org/drawingml/2006/main" sz="215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argPr>
                                        <m:scrLvl m:val="0"/>
                                      </m:argPr>
                                      <m:argPr>
                                        <m:scrLvl m:val="0"/>
                                      </m:argPr>
                                      <m:r>
                                        <a:rPr xmlns:a="http://schemas.openxmlformats.org/drawingml/2006/main" sz="215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N</m:t>
                                      </m:r>
                                    </m:sup>
                                  </m:sSubSup>
                                  <m:sSub>
                                    <m:e>
                                      <m:argPr>
                                        <m:scrLvl m:val="0"/>
                                      </m:argPr>
                                      <m:argPr>
                                        <m:scrLvl m:val="0"/>
                                      </m:argPr>
                                      <m:r>
                                        <a:rPr xmlns:a="http://schemas.openxmlformats.org/drawingml/2006/main" sz="215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</m:e>
                                    <m:sub>
                                      <m:argPr>
                                        <m:scrLvl m:val="0"/>
                                      </m:argPr>
                                      <m:argPr>
                                        <m:scrLvl m:val="0"/>
                                      </m:argPr>
                                      <m:r>
                                        <a:rPr xmlns:a="http://schemas.openxmlformats.org/drawingml/2006/main" sz="215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  <m:r>
                                    <a:rPr xmlns:a="http://schemas.openxmlformats.org/drawingml/2006/main" sz="21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xmlns:a="http://schemas.openxmlformats.org/drawingml/2006/main" sz="21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xmlns:a="http://schemas.openxmlformats.org/drawingml/2006/main" sz="21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xmlns:a="http://schemas.openxmlformats.org/drawingml/2006/main" sz="21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Feasibility</m:t>
                                  </m:r>
                                  <m:r>
                                    <a:rPr xmlns:a="http://schemas.openxmlformats.org/drawingml/2006/main" sz="21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xmlns:a="http://schemas.openxmlformats.org/drawingml/2006/main" sz="21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xmlns:a="http://schemas.openxmlformats.org/drawingml/2006/main" sz="21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xmlns:a="http://schemas.openxmlformats.org/drawingml/2006/main" sz="21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sSub>
                                    <m:e>
                                      <m:argPr>
                                        <m:scrLvl m:val="0"/>
                                      </m:argPr>
                                      <m:argPr>
                                        <m:scrLvl m:val="0"/>
                                      </m:argPr>
                                      <m:r>
                                        <a:rPr xmlns:a="http://schemas.openxmlformats.org/drawingml/2006/main" sz="215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</m:e>
                                    <m:sub>
                                      <m:argPr>
                                        <m:scrLvl m:val="0"/>
                                      </m:argPr>
                                      <m:argPr>
                                        <m:scrLvl m:val="0"/>
                                      </m:argPr>
                                      <m:r>
                                        <a:rPr xmlns:a="http://schemas.openxmlformats.org/drawingml/2006/main" sz="215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  <m:r>
                                    <a:rPr xmlns:a="http://schemas.openxmlformats.org/drawingml/2006/main" sz="21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xmlns:a="http://schemas.openxmlformats.org/drawingml/2006/main" sz="21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xmlns:a="http://schemas.openxmlformats.org/drawingml/2006/main" sz="21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xmlns:a="http://schemas.openxmlformats.org/drawingml/2006/main" sz="21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Feasibility</m:t>
                                  </m:r>
                                  <m:r>
                                    <a:rPr xmlns:a="http://schemas.openxmlformats.org/drawingml/2006/main" sz="21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xmlns:a="http://schemas.openxmlformats.org/drawingml/2006/main" sz="21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</m:m>
                            <m:r>
                              <a:rPr xmlns:a="http://schemas.openxmlformats.org/drawingml/2006/main" sz="21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a:rPr xmlns:a="http://schemas.openxmlformats.org/drawingml/2006/main" sz="21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xmlns:a="http://schemas.openxmlformats.org/drawingml/2006/main" sz="21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xmlns:a="http://schemas.openxmlformats.org/drawingml/2006/main" sz="21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xmlns:a="http://schemas.openxmlformats.org/drawingml/2006/main" sz="21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xmlns:a="http://schemas.openxmlformats.org/drawingml/2006/main" sz="21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xmlns:a="http://schemas.openxmlformats.org/drawingml/2006/main" sz="21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xmlns:a="http://schemas.openxmlformats.org/drawingml/2006/main" sz="21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  <m:r>
                              <a:rPr xmlns:a="http://schemas.openxmlformats.org/drawingml/2006/main" sz="21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  <p:sp>
            <p:nvSpPr>
              <p:cNvPr id="230" name="Problem of the platform:"/>
              <p:cNvSpPr txBox="1"/>
              <p:nvPr/>
            </p:nvSpPr>
            <p:spPr>
              <a:xfrm>
                <a:off x="-1" y="0"/>
                <a:ext cx="2320037" cy="32451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Problem of the platform:</a:t>
                </a:r>
              </a:p>
            </p:txBody>
          </p:sp>
        </p:grpSp>
        <p:sp>
          <p:nvSpPr>
            <p:cNvPr id="232" name="Ecuación"/>
            <p:cNvSpPr txBox="1"/>
            <p:nvPr/>
          </p:nvSpPr>
          <p:spPr>
            <a:xfrm>
              <a:off x="4961598" y="927752"/>
              <a:ext cx="1560325" cy="5085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sz="1800">
                  <a:solidFill>
                    <a:srgbClr val="000000"/>
                  </a:solidFill>
                </a:defRPr>
              </a:pPr>
              <a14:m>
                <m:oMathPara>
                  <m:oMathParaPr>
                    <m:jc m:val="centerGroup"/>
                  </m:oMathParaPr>
                  <m:oMath>
                    <m:r>
                      <a:rPr xmlns:a="http://schemas.openxmlformats.org/drawingml/2006/main" sz="2300" i="1">
                        <a:solidFill>
                          <a:srgbClr val="0075B9"/>
                        </a:solidFill>
                        <a:latin typeface="Cambria Math" panose="02040503050406030204" pitchFamily="18" charset="0"/>
                      </a:rPr>
                      <m:t>≡</m:t>
                    </m:r>
                    <m:limLow>
                      <m:e>
                        <m:r>
                          <a:rPr xmlns:a="http://schemas.openxmlformats.org/drawingml/2006/main" sz="2300" i="1">
                            <a:solidFill>
                              <a:srgbClr val="0075B9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m:rPr>
                            <m:sty m:val="b"/>
                          </m:rPr>
                          <a:rPr xmlns:a="http://schemas.openxmlformats.org/drawingml/2006/main" sz="2300" i="1">
                            <a:solidFill>
                              <a:srgbClr val="0075B9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xmlns:a="http://schemas.openxmlformats.org/drawingml/2006/main" sz="2300" i="1">
                            <a:solidFill>
                              <a:srgbClr val="0075B9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b"/>
                          </m:rPr>
                          <a:rPr xmlns:a="http://schemas.openxmlformats.org/drawingml/2006/main" sz="2300" i="1">
                            <a:solidFill>
                              <a:srgbClr val="0075B9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lim>
                    </m:limLow>
                    <m:sSub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2300" i="1">
                            <a:solidFill>
                              <a:srgbClr val="0075B9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xmlns:a="http://schemas.openxmlformats.org/drawingml/2006/main" sz="2300" i="1">
                            <a:solidFill>
                              <a:srgbClr val="0075B9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xmlns:a="http://schemas.openxmlformats.org/drawingml/2006/main" sz="2300" i="1">
                            <a:solidFill>
                              <a:srgbClr val="0075B9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xmlns:a="http://schemas.openxmlformats.org/drawingml/2006/main" sz="2300" i="1">
                            <a:solidFill>
                              <a:srgbClr val="0075B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xmlns:a="http://schemas.openxmlformats.org/drawingml/2006/main" sz="2300" i="1">
                            <a:solidFill>
                              <a:srgbClr val="0075B9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bSup>
                    <m:sSub>
                      <m:e>
                        <m:r>
                          <a:rPr xmlns:a="http://schemas.openxmlformats.org/drawingml/2006/main" sz="2300" i="1">
                            <a:solidFill>
                              <a:srgbClr val="0075B9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xmlns:a="http://schemas.openxmlformats.org/drawingml/2006/main" sz="2300" i="1">
                            <a:solidFill>
                              <a:srgbClr val="0075B9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m:oMathPara>
              </a14:m>
              <a:endParaRPr sz="2300">
                <a:solidFill>
                  <a:srgbClr val="0076BA"/>
                </a:solidFill>
              </a:endParaR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5" grpId="1"/>
      <p:bldP build="whole" bldLvl="1" animBg="1" rev="0" advAuto="0" spid="219" grpId="4"/>
      <p:bldP build="whole" bldLvl="1" animBg="1" rev="0" advAuto="0" spid="233" grpId="2"/>
      <p:bldP build="whole" bldLvl="1" animBg="1" rev="0" advAuto="0" spid="218" grpId="3"/>
      <p:bldP build="whole" bldLvl="1" animBg="1" rev="0" advAuto="0" spid="227" grpId="5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Moreover…"/>
          <p:cNvSpPr txBox="1"/>
          <p:nvPr>
            <p:ph type="title"/>
          </p:nvPr>
        </p:nvSpPr>
        <p:spPr>
          <a:xfrm>
            <a:off x="698500" y="651512"/>
            <a:ext cx="11607800" cy="1016001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pPr/>
            <a:r>
              <a:t>Moreover…</a:t>
            </a:r>
          </a:p>
        </p:txBody>
      </p:sp>
      <p:grpSp>
        <p:nvGrpSpPr>
          <p:cNvPr id="239" name="Grupo"/>
          <p:cNvGrpSpPr/>
          <p:nvPr/>
        </p:nvGrpSpPr>
        <p:grpSpPr>
          <a:xfrm>
            <a:off x="598098" y="2055222"/>
            <a:ext cx="12328976" cy="2689235"/>
            <a:chOff x="0" y="0"/>
            <a:chExt cx="12328974" cy="2689233"/>
          </a:xfrm>
        </p:grpSpPr>
        <p:sp>
          <p:nvSpPr>
            <p:cNvPr id="236" name="Texto"/>
            <p:cNvSpPr txBox="1"/>
            <p:nvPr/>
          </p:nvSpPr>
          <p:spPr>
            <a:xfrm>
              <a:off x="2278057" y="1515831"/>
              <a:ext cx="2034607" cy="11734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900">
                  <a:solidFill>
                    <a:srgbClr val="000000"/>
                  </a:solidFill>
                </a:defRPr>
              </a:lvl1pPr>
            </a:lstStyle>
            <a:p>
              <a:pPr/>
              <a14:m>
                <m:oMathPara>
                  <m:oMathParaPr>
                    <m:jc m:val="center"/>
                  </m:oMathParaPr>
                  <m:oMath>
                    <m:sSubSup>
                      <m:e>
                        <m:r>
                          <a:rPr xmlns:a="http://schemas.openxmlformats.org/drawingml/2006/main" sz="2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xmlns:a="http://schemas.openxmlformats.org/drawingml/2006/main" sz="2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  <m:sup>
                        <m:r>
                          <a:rPr xmlns:a="http://schemas.openxmlformats.org/drawingml/2006/main" sz="2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*</m:t>
                        </m:r>
                      </m:sup>
                    </m:sSubSup>
                    <m:r>
                      <a:rPr xmlns:a="http://schemas.openxmlformats.org/drawingml/2006/main" sz="2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xmlns:a="http://schemas.openxmlformats.org/drawingml/2006/main" sz="2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sSubSup>
                          <m:e>
                            <m:r>
                              <a:rPr xmlns:a="http://schemas.openxmlformats.org/drawingml/2006/main" sz="2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xmlns:a="http://schemas.openxmlformats.org/drawingml/2006/main" sz="2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  <m:sup>
                            <m:f>
                              <m:fPr>
                                <m:ctrlPr>
                                  <a:rPr xmlns:a="http://schemas.openxmlformats.org/drawingml/2006/main" sz="22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  <m:type m:val="bar"/>
                              </m:fPr>
                              <m:num>
                                <m:r>
                                  <a:rPr xmlns:a="http://schemas.openxmlformats.org/drawingml/2006/main" sz="22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μ</m:t>
                                </m:r>
                              </m:num>
                              <m:den>
                                <m:r>
                                  <a:rPr xmlns:a="http://schemas.openxmlformats.org/drawingml/2006/main" sz="22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xmlns:a="http://schemas.openxmlformats.org/drawingml/2006/main" sz="22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-</m:t>
                                </m:r>
                                <m:r>
                                  <a:rPr xmlns:a="http://schemas.openxmlformats.org/drawingml/2006/main" sz="22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μ</m:t>
                                </m:r>
                              </m:den>
                            </m:f>
                          </m:sup>
                        </m:sSubSup>
                      </m:num>
                      <m:den>
                        <m:nary>
                          <m:naryPr>
                            <m:ctrlPr>
                              <a:rPr xmlns:a="http://schemas.openxmlformats.org/drawingml/2006/main" sz="2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  <m:chr m:val="∑"/>
                            <m:limLoc m:val="subSup"/>
                            <m:grow m:val="1"/>
                            <m:subHide m:val="off"/>
                            <m:supHide m:val="off"/>
                          </m:naryPr>
                          <m:sub>
                            <m:r>
                              <a:rPr xmlns:a="http://schemas.openxmlformats.org/drawingml/2006/main" sz="2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xmlns:a="http://schemas.openxmlformats.org/drawingml/2006/main" sz="2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xmlns:a="http://schemas.openxmlformats.org/drawingml/2006/main" sz="2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xmlns:a="http://schemas.openxmlformats.org/drawingml/2006/main" sz="2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p>
                          <m:e>
                            <m:sSubSup>
                              <m:e>
                                <m:r>
                                  <a:rPr xmlns:a="http://schemas.openxmlformats.org/drawingml/2006/main" sz="22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q</m:t>
                                </m:r>
                              </m:e>
                              <m:sub>
                                <m:r>
                                  <a:rPr xmlns:a="http://schemas.openxmlformats.org/drawingml/2006/main" sz="22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sub>
                              <m:sup>
                                <m:f>
                                  <m:fPr>
                                    <m:ctrlPr>
                                      <a:rPr xmlns:a="http://schemas.openxmlformats.org/drawingml/2006/main" sz="225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  <m:type m:val="bar"/>
                                  </m:fPr>
                                  <m:num>
                                    <m:r>
                                      <a:rPr xmlns:a="http://schemas.openxmlformats.org/drawingml/2006/main" sz="225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μ</m:t>
                                    </m:r>
                                  </m:num>
                                  <m:den>
                                    <m:r>
                                      <a:rPr xmlns:a="http://schemas.openxmlformats.org/drawingml/2006/main" sz="225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xmlns:a="http://schemas.openxmlformats.org/drawingml/2006/main" sz="225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-</m:t>
                                    </m:r>
                                    <m:r>
                                      <a:rPr xmlns:a="http://schemas.openxmlformats.org/drawingml/2006/main" sz="225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μ</m:t>
                                    </m:r>
                                  </m:den>
                                </m:f>
                              </m:sup>
                            </m:sSubSup>
                          </m:e>
                        </m:nary>
                      </m:den>
                    </m:f>
                  </m:oMath>
                </m:oMathPara>
              </a14:m>
            </a:p>
          </p:txBody>
        </p:sp>
        <p:sp>
          <p:nvSpPr>
            <p:cNvPr id="237" name="Proposition 2:…"/>
            <p:cNvSpPr txBox="1"/>
            <p:nvPr/>
          </p:nvSpPr>
          <p:spPr>
            <a:xfrm>
              <a:off x="0" y="0"/>
              <a:ext cx="11607800" cy="11281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marL="228600" indent="-228600" algn="l">
                <a:lnSpc>
                  <a:spcPct val="120000"/>
                </a:lnSpc>
                <a:buSzPct val="100000"/>
                <a:buChar char="•"/>
                <a:defRPr b="1" sz="1900">
                  <a:solidFill>
                    <a:srgbClr val="000000"/>
                  </a:solidFill>
                </a:defRPr>
              </a:pPr>
              <a:r>
                <a:t>Proposition 2</a:t>
              </a:r>
              <a:r>
                <a:rPr b="0"/>
                <a:t>:</a:t>
              </a:r>
            </a:p>
            <a:p>
              <a:pPr marL="228600" indent="-228600" algn="l">
                <a:lnSpc>
                  <a:spcPct val="120000"/>
                </a:lnSpc>
                <a:buSzPct val="100000"/>
                <a:buChar char="•"/>
                <a:defRPr sz="1900">
                  <a:solidFill>
                    <a:srgbClr val="000000"/>
                  </a:solidFill>
                </a:defRPr>
              </a:pPr>
              <a:r>
                <a:t>In the First Best setting, the optimal attention allocation with respect to qualities follows a </a:t>
              </a:r>
              <a:r>
                <a:rPr b="1"/>
                <a:t>Generalized Tullock Contest:</a:t>
              </a:r>
            </a:p>
          </p:txBody>
        </p:sp>
        <p:sp>
          <p:nvSpPr>
            <p:cNvPr id="238" name="In the contests’ literature, the higher   the lower levels of participation but the highest top qualities"/>
            <p:cNvSpPr txBox="1"/>
            <p:nvPr/>
          </p:nvSpPr>
          <p:spPr>
            <a:xfrm>
              <a:off x="5361726" y="1515831"/>
              <a:ext cx="6967249" cy="10107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>
                <a:defRPr sz="1900">
                  <a:solidFill>
                    <a:srgbClr val="000000"/>
                  </a:solidFill>
                </a:defRPr>
              </a:pPr>
              <a:r>
                <a:t>In the contests’ literature, the higher </a:t>
              </a:r>
              <a14:m>
                <m:oMath>
                  <m:r>
                    <a:rPr xmlns:a="http://schemas.openxmlformats.org/drawingml/2006/main" sz="2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2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μ</m:t>
                      </m:r>
                    </m:num>
                    <m:den>
                      <m:r>
                        <a:rPr xmlns:a="http://schemas.openxmlformats.org/drawingml/2006/main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μ</m:t>
                      </m:r>
                    </m:den>
                  </m:f>
                </m:oMath>
              </a14:m>
              <a:r>
                <a:t> the lower levels of participation but the highest top qualities</a:t>
              </a:r>
            </a:p>
          </p:txBody>
        </p:sp>
      </p:grpSp>
      <p:sp>
        <p:nvSpPr>
          <p:cNvPr id="240" name="For simplicity, the second best setting and its relation with the first best is studied in the framework…"/>
          <p:cNvSpPr txBox="1"/>
          <p:nvPr/>
        </p:nvSpPr>
        <p:spPr>
          <a:xfrm>
            <a:off x="382636" y="6102066"/>
            <a:ext cx="12038725" cy="823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100">
                <a:solidFill>
                  <a:srgbClr val="000000"/>
                </a:solidFill>
              </a:defRPr>
            </a:pPr>
            <a:r>
              <a:t>For simplicity, the </a:t>
            </a:r>
            <a:r>
              <a:rPr b="1"/>
              <a:t>second best </a:t>
            </a:r>
            <a:r>
              <a:t>setting and its relation with the first best is studied in the framework </a:t>
            </a:r>
          </a:p>
          <a:p>
            <a:pPr algn="l">
              <a:defRPr sz="2100">
                <a:solidFill>
                  <a:srgbClr val="000000"/>
                </a:solidFill>
              </a:defRPr>
            </a:pPr>
            <a:r>
              <a:t>of </a:t>
            </a:r>
            <a14:m>
              <m:oMath>
                <m:r>
                  <a:rPr xmlns:a="http://schemas.openxmlformats.org/drawingml/2006/main" sz="2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  <a:r>
              <a:t> users divided in two types of users, </a:t>
            </a:r>
            <a14:m>
              <m:oMath>
                <m:r>
                  <a:rPr xmlns:a="http://schemas.openxmlformats.org/drawingml/2006/main" sz="2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L</m:t>
                </m:r>
              </m:oMath>
            </a14:m>
            <a:r>
              <a:t> and </a:t>
            </a:r>
            <a14:m>
              <m:oMath>
                <m:r>
                  <a:rPr xmlns:a="http://schemas.openxmlformats.org/drawingml/2006/main" sz="2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H</m:t>
                </m:r>
              </m:oMath>
            </a14:m>
            <a:r>
              <a:t>, that have costs </a:t>
            </a:r>
            <a14:m>
              <m:oMath>
                <m:sSub>
                  <m:e>
                    <m:r>
                      <a:rPr xmlns:a="http://schemas.openxmlformats.org/drawingml/2006/main" sz="2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θ</m:t>
                    </m:r>
                  </m:e>
                  <m:sub>
                    <m:r>
                      <a:rPr xmlns:a="http://schemas.openxmlformats.org/drawingml/2006/main" sz="2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</m:sub>
                </m:sSub>
                <m:r>
                  <a:rPr xmlns:a="http://schemas.openxmlformats.org/drawingml/2006/main" sz="25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&lt;</m:t>
                </m:r>
                <m:sSub>
                  <m:e>
                    <m:r>
                      <a:rPr xmlns:a="http://schemas.openxmlformats.org/drawingml/2006/main" sz="2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θ</m:t>
                    </m:r>
                  </m:e>
                  <m:sub>
                    <m:r>
                      <a:rPr xmlns:a="http://schemas.openxmlformats.org/drawingml/2006/main" sz="2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sub>
                </m:sSub>
              </m:oMath>
            </a14:m>
          </a:p>
        </p:txBody>
      </p:sp>
      <p:sp>
        <p:nvSpPr>
          <p:cNvPr id="241" name="(more elegant and tractable seems to be the case of the continuum of agents explored minimally in Appendix B, but its study is left out of this thesis)"/>
          <p:cNvSpPr txBox="1"/>
          <p:nvPr/>
        </p:nvSpPr>
        <p:spPr>
          <a:xfrm>
            <a:off x="428776" y="7293005"/>
            <a:ext cx="11946446" cy="729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1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(more elegant and tractable seems to be the case of the continuum of agents explored minimally in Appendix B, but its study is left out of this thesis)</a:t>
            </a:r>
          </a:p>
        </p:txBody>
      </p:sp>
      <p:sp>
        <p:nvSpPr>
          <p:cNvPr id="242" name="7/11"/>
          <p:cNvSpPr txBox="1"/>
          <p:nvPr/>
        </p:nvSpPr>
        <p:spPr>
          <a:xfrm>
            <a:off x="12275647" y="9309134"/>
            <a:ext cx="520904" cy="3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7/11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0" grpId="1"/>
      <p:bldP build="whole" bldLvl="1" animBg="1" rev="0" advAuto="0" spid="241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Binary Model"/>
          <p:cNvSpPr txBox="1"/>
          <p:nvPr/>
        </p:nvSpPr>
        <p:spPr>
          <a:xfrm>
            <a:off x="698500" y="286692"/>
            <a:ext cx="1160780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lnSpc>
                <a:spcPct val="80000"/>
              </a:lnSpc>
              <a:defRPr spc="-100" sz="5000">
                <a:solidFill>
                  <a:srgbClr val="000000"/>
                </a:solidFill>
              </a:defRPr>
            </a:lvl1pPr>
          </a:lstStyle>
          <a:p>
            <a:pPr/>
            <a:r>
              <a:t>Binary Model</a:t>
            </a:r>
          </a:p>
        </p:txBody>
      </p:sp>
      <p:grpSp>
        <p:nvGrpSpPr>
          <p:cNvPr id="247" name="Grupo"/>
          <p:cNvGrpSpPr/>
          <p:nvPr/>
        </p:nvGrpSpPr>
        <p:grpSpPr>
          <a:xfrm>
            <a:off x="1344789" y="3557339"/>
            <a:ext cx="10315222" cy="2120179"/>
            <a:chOff x="0" y="0"/>
            <a:chExt cx="10315221" cy="2120177"/>
          </a:xfrm>
        </p:grpSpPr>
        <p:sp>
          <p:nvSpPr>
            <p:cNvPr id="245" name="Ecuación"/>
            <p:cNvSpPr txBox="1"/>
            <p:nvPr/>
          </p:nvSpPr>
          <p:spPr>
            <a:xfrm>
              <a:off x="0" y="0"/>
              <a:ext cx="8311666" cy="21201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sz="1800">
                  <a:solidFill>
                    <a:srgbClr val="000000"/>
                  </a:solidFill>
                </a:defRPr>
              </a:pPr>
              <a14:m>
                <m:oMathPara>
                  <m:oMathParaPr>
                    <m:jc m:val="centerGroup"/>
                  </m:oMathParaPr>
                  <m:oMath>
                    <m:m>
                      <m:mPr>
                        <m:ctrlPr>
                          <a:rPr xmlns:a="http://schemas.openxmlformats.org/drawingml/2006/mai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baseJc m:val="center"/>
                        <m:plcHide m:val="on"/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</m:mPr>
                      <m:mr>
                        <m:e>
                          <m:limLow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argPr>
                                <m:scrLvl m:val="0"/>
                              </m:argPr>
                              <m:sSub>
                                <m:e>
                                  <m:argPr>
                                    <m:scrLvl m:val="0"/>
                                  </m:argPr>
                                  <m:r>
                                    <a:rPr xmlns:a="http://schemas.openxmlformats.org/drawingml/2006/mai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argPr>
                                    <m:scrLvl m:val="0"/>
                                  </m:argPr>
                                  <m:r>
                                    <a:rPr xmlns:a="http://schemas.openxmlformats.org/drawingml/2006/mai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</m:sub>
                              </m:sSub>
                              <m:r>
                                <a:rPr xmlns:a="http://schemas.openxmlformats.org/drawingml/2006/mai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e>
                                  <m:argPr>
                                    <m:scrLvl m:val="0"/>
                                  </m:argPr>
                                  <m:r>
                                    <a:rPr xmlns:a="http://schemas.openxmlformats.org/drawingml/2006/mai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argPr>
                                    <m:scrLvl m:val="0"/>
                                  </m:argPr>
                                  <m:r>
                                    <a:rPr xmlns:a="http://schemas.openxmlformats.org/drawingml/2006/mai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  <m:r>
                                <a:rPr xmlns:a="http://schemas.openxmlformats.org/drawingml/2006/mai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e>
                                  <m:argPr>
                                    <m:scrLvl m:val="0"/>
                                  </m:argPr>
                                  <m:r>
                                    <a:rPr xmlns:a="http://schemas.openxmlformats.org/drawingml/2006/mai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q</m:t>
                                  </m:r>
                                </m:e>
                                <m:sub>
                                  <m:argPr>
                                    <m:scrLvl m:val="0"/>
                                  </m:argPr>
                                  <m:r>
                                    <a:rPr xmlns:a="http://schemas.openxmlformats.org/drawingml/2006/mai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</m:sub>
                              </m:sSub>
                              <m:r>
                                <a:rPr xmlns:a="http://schemas.openxmlformats.org/drawingml/2006/mai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e>
                                  <m:argPr>
                                    <m:scrLvl m:val="0"/>
                                  </m:argPr>
                                  <m:r>
                                    <a:rPr xmlns:a="http://schemas.openxmlformats.org/drawingml/2006/mai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q</m:t>
                                  </m:r>
                                </m:e>
                                <m:sub>
                                  <m:argPr>
                                    <m:scrLvl m:val="0"/>
                                  </m:argPr>
                                  <m:r>
                                    <a:rPr xmlns:a="http://schemas.openxmlformats.org/drawingml/2006/mai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lim>
                          </m:limLow>
                        </m:e>
                        <m:e>
                          <m:sSub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sub>
                          </m:sSub>
                          <m:d>
                            <m:dPr>
                              <m:ctrlPr>
                                <a:rPr xmlns:a="http://schemas.openxmlformats.org/drawingml/2006/mai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rgPr>
                                <m:scrLvl m:val="0"/>
                              </m:argPr>
                              <m:sSub>
                                <m:e>
                                  <m:argPr>
                                    <m:scrLvl m:val="0"/>
                                  </m:argPr>
                                  <m:r>
                                    <a:rPr xmlns:a="http://schemas.openxmlformats.org/drawingml/2006/mai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argPr>
                                    <m:scrLvl m:val="0"/>
                                  </m:argPr>
                                  <m:r>
                                    <a:rPr xmlns:a="http://schemas.openxmlformats.org/drawingml/2006/mai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</m:sub>
                              </m:sSub>
                              <m:r>
                                <a:rPr xmlns:a="http://schemas.openxmlformats.org/drawingml/2006/mai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-</m:t>
                              </m:r>
                              <m:sSub>
                                <m:e>
                                  <m:argPr>
                                    <m:scrLvl m:val="0"/>
                                  </m:argPr>
                                  <m:r>
                                    <a:rPr xmlns:a="http://schemas.openxmlformats.org/drawingml/2006/mai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q</m:t>
                                  </m:r>
                                </m:e>
                                <m:sub>
                                  <m:argPr>
                                    <m:scrLvl m:val="0"/>
                                  </m:argPr>
                                  <m:r>
                                    <a:rPr xmlns:a="http://schemas.openxmlformats.org/drawingml/2006/mai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</m:sub>
                              </m:sSub>
                              <m:sSub>
                                <m:e>
                                  <m:argPr>
                                    <m:scrLvl m:val="0"/>
                                  </m:argPr>
                                  <m:r>
                                    <a:rPr xmlns:a="http://schemas.openxmlformats.org/drawingml/2006/mai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argPr>
                                    <m:scrLvl m:val="0"/>
                                  </m:argPr>
                                  <m:r>
                                    <a:rPr xmlns:a="http://schemas.openxmlformats.org/drawingml/2006/mai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</m:sub>
                              </m:sSub>
                              <m:r>
                                <a:rPr xmlns:a="http://schemas.openxmlformats.org/drawingml/2006/mai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xmlns:a="http://schemas.openxmlformats.org/drawingml/2006/mai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xmlns:a="http://schemas.openxmlformats.org/drawingml/2006/mai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xmlns:a="http://schemas.openxmlformats.org/drawingml/2006/mai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-</m:t>
                              </m:r>
                              <m:r>
                                <a:rPr xmlns:a="http://schemas.openxmlformats.org/drawingml/2006/mai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xmlns:a="http://schemas.openxmlformats.org/drawingml/2006/mai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e>
                                  <m:argPr>
                                    <m:scrLvl m:val="0"/>
                                  </m:argPr>
                                  <m:d>
                                    <m:dPr>
                                      <m:ctrlPr>
                                        <a:rPr xmlns:a="http://schemas.openxmlformats.org/drawingml/2006/mai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rgPr>
                                        <m:scrLvl m:val="0"/>
                                      </m:argPr>
                                      <m:sSub>
                                        <m:e>
                                          <m:argPr>
                                            <m:scrLvl m:val="0"/>
                                          </m:argPr>
                                          <m:r>
                                            <a:rPr xmlns:a="http://schemas.openxmlformats.org/drawingml/2006/mai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A</m:t>
                                          </m:r>
                                        </m:e>
                                        <m:sub>
                                          <m:argPr>
                                            <m:scrLvl m:val="0"/>
                                          </m:argPr>
                                          <m:r>
                                            <a:rPr xmlns:a="http://schemas.openxmlformats.org/drawingml/2006/mai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L</m:t>
                                          </m:r>
                                        </m:sub>
                                      </m:sSub>
                                      <m:sSub>
                                        <m:e>
                                          <m:argPr>
                                            <m:scrLvl m:val="0"/>
                                          </m:argPr>
                                          <m:r>
                                            <a:rPr xmlns:a="http://schemas.openxmlformats.org/drawingml/2006/mai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q</m:t>
                                          </m:r>
                                        </m:e>
                                        <m:sub>
                                          <m:argPr>
                                            <m:scrLvl m:val="0"/>
                                          </m:argPr>
                                          <m:r>
                                            <a:rPr xmlns:a="http://schemas.openxmlformats.org/drawingml/2006/mai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L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argPr>
                                    <m:scrLvl m:val="0"/>
                                  </m:argPr>
                                  <m:r>
                                    <a:rPr xmlns:a="http://schemas.openxmlformats.org/drawingml/2006/mai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μ</m:t>
                                  </m:r>
                                </m:sup>
                              </m:sSup>
                            </m:e>
                          </m:d>
                          <m:r>
                            <a:rPr xmlns:a="http://schemas.openxmlformats.org/drawingml/2006/ma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d>
                            <m:dPr>
                              <m:ctrlPr>
                                <a:rPr xmlns:a="http://schemas.openxmlformats.org/drawingml/2006/mai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rgPr>
                                <m:scrLvl m:val="0"/>
                              </m:argPr>
                              <m:sSub>
                                <m:e>
                                  <m:argPr>
                                    <m:scrLvl m:val="0"/>
                                  </m:argPr>
                                  <m:r>
                                    <a:rPr xmlns:a="http://schemas.openxmlformats.org/drawingml/2006/mai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argPr>
                                    <m:scrLvl m:val="0"/>
                                  </m:argPr>
                                  <m:r>
                                    <a:rPr xmlns:a="http://schemas.openxmlformats.org/drawingml/2006/mai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  <m:r>
                                <a:rPr xmlns:a="http://schemas.openxmlformats.org/drawingml/2006/mai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-</m:t>
                              </m:r>
                              <m:sSub>
                                <m:e>
                                  <m:argPr>
                                    <m:scrLvl m:val="0"/>
                                  </m:argPr>
                                  <m:r>
                                    <a:rPr xmlns:a="http://schemas.openxmlformats.org/drawingml/2006/mai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q</m:t>
                                  </m:r>
                                </m:e>
                                <m:sub>
                                  <m:argPr>
                                    <m:scrLvl m:val="0"/>
                                  </m:argPr>
                                  <m:r>
                                    <a:rPr xmlns:a="http://schemas.openxmlformats.org/drawingml/2006/mai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  <m:sSub>
                                <m:e>
                                  <m:argPr>
                                    <m:scrLvl m:val="0"/>
                                  </m:argPr>
                                  <m:r>
                                    <a:rPr xmlns:a="http://schemas.openxmlformats.org/drawingml/2006/mai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argPr>
                                    <m:scrLvl m:val="0"/>
                                  </m:argPr>
                                  <m:r>
                                    <a:rPr xmlns:a="http://schemas.openxmlformats.org/drawingml/2006/mai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  <m:r>
                                <a:rPr xmlns:a="http://schemas.openxmlformats.org/drawingml/2006/mai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xmlns:a="http://schemas.openxmlformats.org/drawingml/2006/mai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xmlns:a="http://schemas.openxmlformats.org/drawingml/2006/mai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xmlns:a="http://schemas.openxmlformats.org/drawingml/2006/mai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-</m:t>
                              </m:r>
                              <m:r>
                                <a:rPr xmlns:a="http://schemas.openxmlformats.org/drawingml/2006/mai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xmlns:a="http://schemas.openxmlformats.org/drawingml/2006/mai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xmlns:a="http://schemas.openxmlformats.org/drawingml/2006/mai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e>
                                  <m:argPr>
                                    <m:scrLvl m:val="0"/>
                                  </m:argPr>
                                  <m:r>
                                    <a:rPr xmlns:a="http://schemas.openxmlformats.org/drawingml/2006/mai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argPr>
                                    <m:scrLvl m:val="0"/>
                                  </m:argPr>
                                  <m:r>
                                    <a:rPr xmlns:a="http://schemas.openxmlformats.org/drawingml/2006/mai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  <m:sSub>
                                <m:e>
                                  <m:argPr>
                                    <m:scrLvl m:val="0"/>
                                  </m:argPr>
                                  <m:r>
                                    <a:rPr xmlns:a="http://schemas.openxmlformats.org/drawingml/2006/mai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q</m:t>
                                  </m:r>
                                </m:e>
                                <m:sub>
                                  <m:argPr>
                                    <m:scrLvl m:val="0"/>
                                  </m:argPr>
                                  <m:r>
                                    <a:rPr xmlns:a="http://schemas.openxmlformats.org/drawingml/2006/mai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  <m:sSup>
                                <m:e>
                                  <m:argPr>
                                    <m:scrLvl m:val="0"/>
                                  </m:argPr>
                                  <m:r>
                                    <a:rPr xmlns:a="http://schemas.openxmlformats.org/drawingml/2006/mai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argPr>
                                    <m:scrLvl m:val="0"/>
                                  </m:argPr>
                                  <m:r>
                                    <a:rPr xmlns:a="http://schemas.openxmlformats.org/drawingml/2006/mai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μ</m:t>
                                  </m:r>
                                </m:sup>
                              </m:sSup>
                            </m:e>
                          </m:d>
                        </m:e>
                      </m:mr>
                      <m:mr>
                        <m:e>
                          <m:r>
                            <m:rPr>
                              <m:sty m:val="p"/>
                            </m:rPr>
                            <a:rPr xmlns:a="http://schemas.openxmlformats.org/drawingml/2006/ma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xmlns:a="http://schemas.openxmlformats.org/drawingml/2006/ma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xmlns:a="http://schemas.openxmlformats.org/drawingml/2006/ma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xmlns:a="http://schemas.openxmlformats.org/drawingml/2006/ma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  <m:e>
                          <m:r>
                            <a:rPr xmlns:a="http://schemas.openxmlformats.org/drawingml/2006/ma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m>
                            <m:mPr>
                              <m:ctrlPr>
                                <a:rPr xmlns:a="http://schemas.openxmlformats.org/drawingml/2006/mai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  <m:baseJc m:val="center"/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</m:mPr>
                            <m:mr>
                              <m:e>
                                <m:sSub>
                                  <m:e>
                                    <m:argPr>
                                      <m:scrLvl m:val="0"/>
                                    </m:argPr>
                                    <m:argPr>
                                      <m:scrLvl m:val="0"/>
                                    </m:argPr>
                                    <m:r>
                                      <a:rPr xmlns:a="http://schemas.openxmlformats.org/drawingml/2006/main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argPr>
                                      <m:scrLvl m:val="0"/>
                                    </m:argPr>
                                    <m:argPr>
                                      <m:scrLvl m:val="0"/>
                                    </m:argPr>
                                    <m:r>
                                      <a:rPr xmlns:a="http://schemas.openxmlformats.org/drawingml/2006/main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</m:sub>
                                </m:sSub>
                                <m:r>
                                  <a:rPr xmlns:a="http://schemas.openxmlformats.org/drawingml/2006/mai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-</m:t>
                                </m:r>
                                <m:sSub>
                                  <m:e>
                                    <m:argPr>
                                      <m:scrLvl m:val="0"/>
                                    </m:argPr>
                                    <m:argPr>
                                      <m:scrLvl m:val="0"/>
                                    </m:argPr>
                                    <m:r>
                                      <a:rPr xmlns:a="http://schemas.openxmlformats.org/drawingml/2006/main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q</m:t>
                                    </m:r>
                                  </m:e>
                                  <m:sub>
                                    <m:argPr>
                                      <m:scrLvl m:val="0"/>
                                    </m:argPr>
                                    <m:argPr>
                                      <m:scrLvl m:val="0"/>
                                    </m:argPr>
                                    <m:r>
                                      <a:rPr xmlns:a="http://schemas.openxmlformats.org/drawingml/2006/main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</m:sub>
                                </m:sSub>
                                <m:sSub>
                                  <m:e>
                                    <m:argPr>
                                      <m:scrLvl m:val="0"/>
                                    </m:argPr>
                                    <m:argPr>
                                      <m:scrLvl m:val="0"/>
                                    </m:argPr>
                                    <m:r>
                                      <a:rPr xmlns:a="http://schemas.openxmlformats.org/drawingml/2006/main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  <m:sub>
                                    <m:argPr>
                                      <m:scrLvl m:val="0"/>
                                    </m:argPr>
                                    <m:argPr>
                                      <m:scrLvl m:val="0"/>
                                    </m:argPr>
                                    <m:r>
                                      <a:rPr xmlns:a="http://schemas.openxmlformats.org/drawingml/2006/main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</m:sub>
                                </m:sSub>
                                <m:r>
                                  <a:rPr xmlns:a="http://schemas.openxmlformats.org/drawingml/2006/mai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sSub>
                                  <m:e>
                                    <m:argPr>
                                      <m:scrLvl m:val="0"/>
                                    </m:argPr>
                                    <m:argPr>
                                      <m:scrLvl m:val="0"/>
                                    </m:argPr>
                                    <m:r>
                                      <a:rPr xmlns:a="http://schemas.openxmlformats.org/drawingml/2006/main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argPr>
                                      <m:scrLvl m:val="0"/>
                                    </m:argPr>
                                    <m:argPr>
                                      <m:scrLvl m:val="0"/>
                                    </m:argPr>
                                    <m:r>
                                      <a:rPr xmlns:a="http://schemas.openxmlformats.org/drawingml/2006/main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  <m:r>
                                  <a:rPr xmlns:a="http://schemas.openxmlformats.org/drawingml/2006/mai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-</m:t>
                                </m:r>
                                <m:sSub>
                                  <m:e>
                                    <m:argPr>
                                      <m:scrLvl m:val="0"/>
                                    </m:argPr>
                                    <m:argPr>
                                      <m:scrLvl m:val="0"/>
                                    </m:argPr>
                                    <m:r>
                                      <a:rPr xmlns:a="http://schemas.openxmlformats.org/drawingml/2006/main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q</m:t>
                                    </m:r>
                                  </m:e>
                                  <m:sub>
                                    <m:argPr>
                                      <m:scrLvl m:val="0"/>
                                    </m:argPr>
                                    <m:argPr>
                                      <m:scrLvl m:val="0"/>
                                    </m:argPr>
                                    <m:r>
                                      <a:rPr xmlns:a="http://schemas.openxmlformats.org/drawingml/2006/main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  <m:sSub>
                                  <m:e>
                                    <m:argPr>
                                      <m:scrLvl m:val="0"/>
                                    </m:argPr>
                                    <m:argPr>
                                      <m:scrLvl m:val="0"/>
                                    </m:argPr>
                                    <m:r>
                                      <a:rPr xmlns:a="http://schemas.openxmlformats.org/drawingml/2006/main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  <m:sub>
                                    <m:argPr>
                                      <m:scrLvl m:val="0"/>
                                    </m:argPr>
                                    <m:argPr>
                                      <m:scrLvl m:val="0"/>
                                    </m:argPr>
                                    <m:r>
                                      <a:rPr xmlns:a="http://schemas.openxmlformats.org/drawingml/2006/main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xmlns:a="http://schemas.openxmlformats.org/drawingml/2006/mai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e>
                                    <m:argPr>
                                      <m:scrLvl m:val="0"/>
                                    </m:argPr>
                                    <m:argPr>
                                      <m:scrLvl m:val="0"/>
                                    </m:argPr>
                                    <m:r>
                                      <m:rPr>
                                        <m:sty m:val="p"/>
                                      </m:rPr>
                                      <a:rPr xmlns:a="http://schemas.openxmlformats.org/drawingml/2006/main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IC</m:t>
                                    </m:r>
                                  </m:e>
                                  <m:sub>
                                    <m:argPr>
                                      <m:scrLvl m:val="0"/>
                                    </m:argPr>
                                    <m:argPr>
                                      <m:scrLvl m:val="0"/>
                                    </m:argPr>
                                    <m:r>
                                      <m:rPr>
                                        <m:sty m:val="p"/>
                                      </m:rPr>
                                      <a:rPr xmlns:a="http://schemas.openxmlformats.org/drawingml/2006/main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</m:sub>
                                </m:sSub>
                                <m:r>
                                  <a:rPr xmlns:a="http://schemas.openxmlformats.org/drawingml/2006/mai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e>
                                    <m:argPr>
                                      <m:scrLvl m:val="0"/>
                                    </m:argPr>
                                    <m:argPr>
                                      <m:scrLvl m:val="0"/>
                                    </m:argPr>
                                    <m:r>
                                      <a:rPr xmlns:a="http://schemas.openxmlformats.org/drawingml/2006/main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argPr>
                                      <m:scrLvl m:val="0"/>
                                    </m:argPr>
                                    <m:argPr>
                                      <m:scrLvl m:val="0"/>
                                    </m:argPr>
                                    <m:r>
                                      <a:rPr xmlns:a="http://schemas.openxmlformats.org/drawingml/2006/main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  <m:r>
                                  <a:rPr xmlns:a="http://schemas.openxmlformats.org/drawingml/2006/mai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-</m:t>
                                </m:r>
                                <m:sSub>
                                  <m:e>
                                    <m:argPr>
                                      <m:scrLvl m:val="0"/>
                                    </m:argPr>
                                    <m:argPr>
                                      <m:scrLvl m:val="0"/>
                                    </m:argPr>
                                    <m:r>
                                      <a:rPr xmlns:a="http://schemas.openxmlformats.org/drawingml/2006/main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q</m:t>
                                    </m:r>
                                  </m:e>
                                  <m:sub>
                                    <m:argPr>
                                      <m:scrLvl m:val="0"/>
                                    </m:argPr>
                                    <m:argPr>
                                      <m:scrLvl m:val="0"/>
                                    </m:argPr>
                                    <m:r>
                                      <a:rPr xmlns:a="http://schemas.openxmlformats.org/drawingml/2006/main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  <m:sSub>
                                  <m:e>
                                    <m:argPr>
                                      <m:scrLvl m:val="0"/>
                                    </m:argPr>
                                    <m:argPr>
                                      <m:scrLvl m:val="0"/>
                                    </m:argPr>
                                    <m:r>
                                      <a:rPr xmlns:a="http://schemas.openxmlformats.org/drawingml/2006/main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  <m:sub>
                                    <m:argPr>
                                      <m:scrLvl m:val="0"/>
                                    </m:argPr>
                                    <m:argPr>
                                      <m:scrLvl m:val="0"/>
                                    </m:argPr>
                                    <m:r>
                                      <a:rPr xmlns:a="http://schemas.openxmlformats.org/drawingml/2006/main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  <m:r>
                                  <a:rPr xmlns:a="http://schemas.openxmlformats.org/drawingml/2006/mai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xmlns:a="http://schemas.openxmlformats.org/drawingml/2006/mai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xmlns:a="http://schemas.openxmlformats.org/drawingml/2006/mai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e>
                                    <m:argPr>
                                      <m:scrLvl m:val="0"/>
                                    </m:argPr>
                                    <m:argPr>
                                      <m:scrLvl m:val="0"/>
                                    </m:argPr>
                                    <m:r>
                                      <m:rPr>
                                        <m:sty m:val="p"/>
                                      </m:rPr>
                                      <a:rPr xmlns:a="http://schemas.openxmlformats.org/drawingml/2006/main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IR</m:t>
                                    </m:r>
                                  </m:e>
                                  <m:sub>
                                    <m:argPr>
                                      <m:scrLvl m:val="0"/>
                                    </m:argPr>
                                    <m:argPr>
                                      <m:scrLvl m:val="0"/>
                                    </m:argPr>
                                    <m:r>
                                      <m:rPr>
                                        <m:sty m:val="p"/>
                                      </m:rPr>
                                      <a:rPr xmlns:a="http://schemas.openxmlformats.org/drawingml/2006/main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  <m:r>
                                  <a:rPr xmlns:a="http://schemas.openxmlformats.org/drawingml/2006/mai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e>
                                    <m:argPr>
                                      <m:scrLvl m:val="0"/>
                                    </m:argPr>
                                    <m:argPr>
                                      <m:scrLvl m:val="0"/>
                                    </m:argPr>
                                    <m:r>
                                      <a:rPr xmlns:a="http://schemas.openxmlformats.org/drawingml/2006/main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e>
                                  <m:sub>
                                    <m:argPr>
                                      <m:scrLvl m:val="0"/>
                                    </m:argPr>
                                    <m:argPr>
                                      <m:scrLvl m:val="0"/>
                                    </m:argPr>
                                    <m:r>
                                      <a:rPr xmlns:a="http://schemas.openxmlformats.org/drawingml/2006/main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</m:sub>
                                </m:sSub>
                                <m:sSub>
                                  <m:e>
                                    <m:argPr>
                                      <m:scrLvl m:val="0"/>
                                    </m:argPr>
                                    <m:argPr>
                                      <m:scrLvl m:val="0"/>
                                    </m:argPr>
                                    <m:r>
                                      <a:rPr xmlns:a="http://schemas.openxmlformats.org/drawingml/2006/main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argPr>
                                      <m:scrLvl m:val="0"/>
                                    </m:argPr>
                                    <m:argPr>
                                      <m:scrLvl m:val="0"/>
                                    </m:argPr>
                                    <m:r>
                                      <a:rPr xmlns:a="http://schemas.openxmlformats.org/drawingml/2006/main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</m:sub>
                                </m:sSub>
                                <m:r>
                                  <a:rPr xmlns:a="http://schemas.openxmlformats.org/drawingml/2006/mai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e>
                                    <m:argPr>
                                      <m:scrLvl m:val="0"/>
                                    </m:argPr>
                                    <m:argPr>
                                      <m:scrLvl m:val="0"/>
                                    </m:argPr>
                                    <m:r>
                                      <a:rPr xmlns:a="http://schemas.openxmlformats.org/drawingml/2006/main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e>
                                  <m:sub>
                                    <m:argPr>
                                      <m:scrLvl m:val="0"/>
                                    </m:argPr>
                                    <m:argPr>
                                      <m:scrLvl m:val="0"/>
                                    </m:argPr>
                                    <m:r>
                                      <a:rPr xmlns:a="http://schemas.openxmlformats.org/drawingml/2006/main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  <m:sSub>
                                  <m:e>
                                    <m:argPr>
                                      <m:scrLvl m:val="0"/>
                                    </m:argPr>
                                    <m:argPr>
                                      <m:scrLvl m:val="0"/>
                                    </m:argPr>
                                    <m:r>
                                      <a:rPr xmlns:a="http://schemas.openxmlformats.org/drawingml/2006/main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argPr>
                                      <m:scrLvl m:val="0"/>
                                    </m:argPr>
                                    <m:argPr>
                                      <m:scrLvl m:val="0"/>
                                    </m:argPr>
                                    <m:r>
                                      <a:rPr xmlns:a="http://schemas.openxmlformats.org/drawingml/2006/main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  <m:r>
                                  <a:rPr xmlns:a="http://schemas.openxmlformats.org/drawingml/2006/mai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xmlns:a="http://schemas.openxmlformats.org/drawingml/2006/mai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xmlns:a="http://schemas.openxmlformats.org/drawingml/2006/mai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xmlns:a="http://schemas.openxmlformats.org/drawingml/2006/mai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Feasibility</m:t>
                                </m:r>
                                <m:r>
                                  <a:rPr xmlns:a="http://schemas.openxmlformats.org/drawingml/2006/mai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xmlns:a="http://schemas.openxmlformats.org/drawingml/2006/mai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xmlns:a="http://schemas.openxmlformats.org/drawingml/2006/mai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xmlns:a="http://schemas.openxmlformats.org/drawingml/2006/mai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e>
                                    <m:argPr>
                                      <m:scrLvl m:val="0"/>
                                    </m:argPr>
                                    <m:argPr>
                                      <m:scrLvl m:val="0"/>
                                    </m:argPr>
                                    <m:r>
                                      <a:rPr xmlns:a="http://schemas.openxmlformats.org/drawingml/2006/main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argPr>
                                      <m:scrLvl m:val="0"/>
                                    </m:argPr>
                                    <m:argPr>
                                      <m:scrLvl m:val="0"/>
                                    </m:argPr>
                                    <m:r>
                                      <a:rPr xmlns:a="http://schemas.openxmlformats.org/drawingml/2006/main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  <m:r>
                                  <a:rPr xmlns:a="http://schemas.openxmlformats.org/drawingml/2006/mai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xmlns:a="http://schemas.openxmlformats.org/drawingml/2006/mai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xmlns:a="http://schemas.openxmlformats.org/drawingml/2006/mai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xmlns:a="http://schemas.openxmlformats.org/drawingml/2006/mai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Feasibility</m:t>
                                </m:r>
                                <m:r>
                                  <a:rPr xmlns:a="http://schemas.openxmlformats.org/drawingml/2006/mai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xmlns:a="http://schemas.openxmlformats.org/drawingml/2006/mai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xmlns:a="http://schemas.openxmlformats.org/drawingml/2006/mai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xmlns:a="http://schemas.openxmlformats.org/drawingml/2006/mai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a:rPr xmlns:a="http://schemas.openxmlformats.org/drawingml/2006/mai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xmlns:a="http://schemas.openxmlformats.org/drawingml/2006/mai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m:rPr>
                                    <m:sty m:val="p"/>
                                  </m:rPr>
                                  <a:rPr xmlns:a="http://schemas.openxmlformats.org/drawingml/2006/mai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  <m:r>
                                  <a:rPr xmlns:a="http://schemas.openxmlformats.org/drawingml/2006/mai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xmlns:a="http://schemas.openxmlformats.org/drawingml/2006/mai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xmlns:a="http://schemas.openxmlformats.org/drawingml/2006/mai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e>
                            </m:mr>
                          </m:m>
                        </m:e>
                      </m:mr>
                    </m:m>
                  </m:oMath>
                </m:oMathPara>
              </a14:m>
              <a:endParaRPr sz="2000"/>
            </a:p>
          </p:txBody>
        </p:sp>
        <p:sp>
          <p:nvSpPr>
            <p:cNvPr id="246" name="Ecuación"/>
            <p:cNvSpPr txBox="1"/>
            <p:nvPr/>
          </p:nvSpPr>
          <p:spPr>
            <a:xfrm>
              <a:off x="8754898" y="62362"/>
              <a:ext cx="1560324" cy="5085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sz="1800">
                  <a:solidFill>
                    <a:srgbClr val="000000"/>
                  </a:solidFill>
                </a:defRPr>
              </a:pPr>
              <a14:m>
                <m:oMathPara>
                  <m:oMathParaPr>
                    <m:jc m:val="centerGroup"/>
                  </m:oMathParaPr>
                  <m:oMath>
                    <m:r>
                      <a:rPr xmlns:a="http://schemas.openxmlformats.org/drawingml/2006/main" sz="2300" i="1">
                        <a:solidFill>
                          <a:srgbClr val="0075B9"/>
                        </a:solidFill>
                        <a:latin typeface="Cambria Math" panose="02040503050406030204" pitchFamily="18" charset="0"/>
                      </a:rPr>
                      <m:t>≡</m:t>
                    </m:r>
                    <m:limLow>
                      <m:e>
                        <m:r>
                          <a:rPr xmlns:a="http://schemas.openxmlformats.org/drawingml/2006/main" sz="2300" i="1">
                            <a:solidFill>
                              <a:srgbClr val="0075B9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m:rPr>
                            <m:sty m:val="b"/>
                          </m:rPr>
                          <a:rPr xmlns:a="http://schemas.openxmlformats.org/drawingml/2006/main" sz="2300" i="1">
                            <a:solidFill>
                              <a:srgbClr val="0075B9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xmlns:a="http://schemas.openxmlformats.org/drawingml/2006/main" sz="2300" i="1">
                            <a:solidFill>
                              <a:srgbClr val="0075B9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b"/>
                          </m:rPr>
                          <a:rPr xmlns:a="http://schemas.openxmlformats.org/drawingml/2006/main" sz="2300" i="1">
                            <a:solidFill>
                              <a:srgbClr val="0075B9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lim>
                    </m:limLow>
                    <m:sSub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2300" i="1">
                            <a:solidFill>
                              <a:srgbClr val="0075B9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xmlns:a="http://schemas.openxmlformats.org/drawingml/2006/main" sz="2300" i="1">
                            <a:solidFill>
                              <a:srgbClr val="0075B9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xmlns:a="http://schemas.openxmlformats.org/drawingml/2006/main" sz="2300" i="1">
                            <a:solidFill>
                              <a:srgbClr val="0075B9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xmlns:a="http://schemas.openxmlformats.org/drawingml/2006/main" sz="2300" i="1">
                            <a:solidFill>
                              <a:srgbClr val="0075B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xmlns:a="http://schemas.openxmlformats.org/drawingml/2006/main" sz="2300" i="1">
                            <a:solidFill>
                              <a:srgbClr val="0075B9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bSup>
                    <m:sSub>
                      <m:e>
                        <m:r>
                          <a:rPr xmlns:a="http://schemas.openxmlformats.org/drawingml/2006/main" sz="2300" i="1">
                            <a:solidFill>
                              <a:srgbClr val="0075B9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xmlns:a="http://schemas.openxmlformats.org/drawingml/2006/main" sz="2300" i="1">
                            <a:solidFill>
                              <a:srgbClr val="0075B9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m:oMathPara>
              </a14:m>
              <a:endParaRPr sz="2300">
                <a:solidFill>
                  <a:srgbClr val="0076BA"/>
                </a:solidFill>
              </a:endParaRPr>
            </a:p>
          </p:txBody>
        </p:sp>
      </p:grpSp>
      <p:sp>
        <p:nvSpPr>
          <p:cNvPr id="248" name="(The first best is a special case of the general case)"/>
          <p:cNvSpPr txBox="1"/>
          <p:nvPr/>
        </p:nvSpPr>
        <p:spPr>
          <a:xfrm>
            <a:off x="6587801" y="607392"/>
            <a:ext cx="5321581" cy="37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000000"/>
                </a:solidFill>
              </a:defRPr>
            </a:lvl1pPr>
          </a:lstStyle>
          <a:p>
            <a:pPr/>
            <a:r>
              <a:t>(The first best is a special case of the general case)</a:t>
            </a:r>
          </a:p>
        </p:txBody>
      </p:sp>
      <p:sp>
        <p:nvSpPr>
          <p:cNvPr id="249" name="Platform   knows    and proportions   ,   of users of each type, but not which type is each user.…"/>
          <p:cNvSpPr txBox="1"/>
          <p:nvPr/>
        </p:nvSpPr>
        <p:spPr>
          <a:xfrm>
            <a:off x="553428" y="1271369"/>
            <a:ext cx="11607801" cy="1996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indent="-228600" algn="l">
              <a:lnSpc>
                <a:spcPct val="120000"/>
              </a:lnSpc>
              <a:buSzPct val="123000"/>
              <a:buChar char="•"/>
              <a:defRPr sz="1800">
                <a:solidFill>
                  <a:srgbClr val="000000"/>
                </a:solidFill>
              </a:defRPr>
            </a:pPr>
            <a:r>
              <a:t>Platform </a:t>
            </a:r>
            <a14:m>
              <m:oMath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P</m:t>
                </m:r>
              </m:oMath>
            </a14:m>
            <a:r>
              <a:t> knows </a:t>
            </a:r>
            <a14:m>
              <m:oMath>
                <m:sSub>
                  <m:e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θ</m:t>
                    </m:r>
                  </m:e>
                  <m:sub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</m:sub>
                </m:sSub>
              </m:oMath>
            </a14:m>
            <a14:m>
              <m:oMath>
                <m:r>
                  <a:rPr xmlns:a="http://schemas.openxmlformats.org/drawingml/2006/main" sz="25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&lt;</m:t>
                </m:r>
                <m:sSub>
                  <m:e>
                    <m:r>
                      <a:rPr xmlns:a="http://schemas.openxmlformats.org/drawingml/2006/main" sz="2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θ</m:t>
                    </m:r>
                  </m:e>
                  <m:sub>
                    <m:r>
                      <a:rPr xmlns:a="http://schemas.openxmlformats.org/drawingml/2006/main" sz="2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sub>
                </m:sSub>
              </m:oMath>
            </a14:m>
            <a:r>
              <a:t> and proportions  </a:t>
            </a:r>
            <a14:m>
              <m:oMath>
                <m:sSub>
                  <m:e>
                    <m:r>
                      <a:rPr xmlns:a="http://schemas.openxmlformats.org/drawingml/2006/main" sz="1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1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</m:sub>
                </m:sSub>
              </m:oMath>
            </a14:m>
            <a:r>
              <a:t>, </a:t>
            </a:r>
            <a14:m>
              <m:oMath>
                <m:sSub>
                  <m:e>
                    <m:r>
                      <a:rPr xmlns:a="http://schemas.openxmlformats.org/drawingml/2006/main" sz="1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1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sub>
                </m:sSub>
              </m:oMath>
            </a14:m>
            <a:r>
              <a:t> of users of each type, but</a:t>
            </a:r>
            <a:r>
              <a:rPr b="1"/>
              <a:t> not which type is each user</a:t>
            </a:r>
            <a:r>
              <a:t>.</a:t>
            </a:r>
          </a:p>
          <a:p>
            <a:pPr marL="228600" indent="-228600" algn="l">
              <a:lnSpc>
                <a:spcPct val="120000"/>
              </a:lnSpc>
              <a:buSzPct val="123000"/>
              <a:buChar char="•"/>
              <a:defRPr sz="1800">
                <a:solidFill>
                  <a:srgbClr val="000000"/>
                </a:solidFill>
              </a:defRPr>
            </a:pPr>
            <a:r>
              <a:t>Assume </a:t>
            </a:r>
            <a14:m>
              <m:oMath>
                <m:r>
                  <a:rPr xmlns:a="http://schemas.openxmlformats.org/drawingml/2006/main" sz="1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  <a:r>
              <a:t> is large enough such that it is admissible consider that the actual proportions are the theoretical ones and </a:t>
            </a:r>
            <a14:m>
              <m:oMath>
                <m:sSub>
                  <m:e>
                    <m:r>
                      <a:rPr xmlns:a="http://schemas.openxmlformats.org/drawingml/2006/main" sz="2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e>
                  <m:sub>
                    <m:r>
                      <a:rPr xmlns:a="http://schemas.openxmlformats.org/drawingml/2006/main" sz="2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</m:sub>
                </m:sSub>
                <m:r>
                  <a:rPr xmlns:a="http://schemas.openxmlformats.org/drawingml/2006/main" sz="2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b>
                  <m:e>
                    <m:r>
                      <a:rPr xmlns:a="http://schemas.openxmlformats.org/drawingml/2006/main" sz="2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2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</m:sub>
                </m:sSub>
                <m:r>
                  <a:rPr xmlns:a="http://schemas.openxmlformats.org/drawingml/2006/main" sz="2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  <a:r>
              <a:t> for </a:t>
            </a:r>
            <a14:m>
              <m:oMath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k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∈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{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H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}</m:t>
                </m:r>
              </m:oMath>
            </a14:m>
            <a:r>
              <a:t>. </a:t>
            </a:r>
          </a:p>
          <a:p>
            <a:pPr marL="228600" indent="-228600" algn="l">
              <a:lnSpc>
                <a:spcPct val="120000"/>
              </a:lnSpc>
              <a:buSzPct val="123000"/>
              <a:buChar char="•"/>
              <a:defRPr sz="1800">
                <a:solidFill>
                  <a:srgbClr val="000000"/>
                </a:solidFill>
              </a:defRPr>
            </a:pPr>
            <a:r>
              <a:t>The platform offers a menu of contracts </a:t>
            </a:r>
            <a14:m>
              <m:oMath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{</m:t>
                </m:r>
                <m:sSub>
                  <m:e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q</m:t>
                    </m:r>
                  </m:e>
                  <m:sub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sSub>
                  <m:e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e>
                  <m:sub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sub>
                </m:sSub>
              </m:oMath>
            </a14:m>
            <a:r>
              <a:t> where allocates </a:t>
            </a:r>
            <a14:m>
              <m:oMath>
                <m:sSub>
                  <m:e>
                    <m:r>
                      <a:rPr xmlns:a="http://schemas.openxmlformats.org/drawingml/2006/main" sz="2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2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</m:oMath>
            </a14:m>
            <a:r>
              <a:t> in exchange for production of </a:t>
            </a:r>
            <a14:m>
              <m:oMath>
                <m:sSub>
                  <m:e>
                    <m:r>
                      <a:rPr xmlns:a="http://schemas.openxmlformats.org/drawingml/2006/main" sz="2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q</m:t>
                    </m:r>
                  </m:e>
                  <m:sub>
                    <m:r>
                      <a:rPr xmlns:a="http://schemas.openxmlformats.org/drawingml/2006/main" sz="2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</m:oMath>
            </a14:m>
            <a:r>
              <a:t> and each user chooses its preferred one. They are designed incentivising self-revelation through IC constraint(s)</a:t>
            </a:r>
          </a:p>
        </p:txBody>
      </p:sp>
      <p:grpSp>
        <p:nvGrpSpPr>
          <p:cNvPr id="253" name="Grupo"/>
          <p:cNvGrpSpPr/>
          <p:nvPr/>
        </p:nvGrpSpPr>
        <p:grpSpPr>
          <a:xfrm>
            <a:off x="469273" y="6493567"/>
            <a:ext cx="4654311" cy="2471834"/>
            <a:chOff x="0" y="0"/>
            <a:chExt cx="4654310" cy="2471832"/>
          </a:xfrm>
        </p:grpSpPr>
        <p:sp>
          <p:nvSpPr>
            <p:cNvPr id="250" name="Proposition 3:"/>
            <p:cNvSpPr txBox="1"/>
            <p:nvPr/>
          </p:nvSpPr>
          <p:spPr>
            <a:xfrm>
              <a:off x="0" y="0"/>
              <a:ext cx="1872387" cy="4240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100">
                  <a:solidFill>
                    <a:srgbClr val="000000"/>
                  </a:solidFill>
                </a:defRPr>
              </a:lvl1pPr>
            </a:lstStyle>
            <a:p>
              <a:pPr/>
              <a:r>
                <a:t>Proposition 3:</a:t>
              </a:r>
            </a:p>
          </p:txBody>
        </p:sp>
        <p:sp>
          <p:nvSpPr>
            <p:cNvPr id="251" name="Texto"/>
            <p:cNvSpPr txBox="1"/>
            <p:nvPr/>
          </p:nvSpPr>
          <p:spPr>
            <a:xfrm>
              <a:off x="632662" y="1759296"/>
              <a:ext cx="3722796" cy="7125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000000"/>
                  </a:solidFill>
                </a:defRPr>
              </a:lvl1pPr>
            </a:lstStyle>
            <a:p>
              <a:pPr/>
              <a14:m>
                <m:oMathPara>
                  <m:oMathParaPr>
                    <m:jc m:val="center"/>
                  </m:oMathParaPr>
                  <m:oMath>
                    <m:r>
                      <a:rPr xmlns:a="http://schemas.openxmlformats.org/drawingml/2006/main" sz="1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xmlns:a="http://schemas.openxmlformats.org/drawingml/2006/main" sz="1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μ</m:t>
                    </m:r>
                    <m:r>
                      <a:rPr xmlns:a="http://schemas.openxmlformats.org/drawingml/2006/main" sz="1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xmlns:a="http://schemas.openxmlformats.org/drawingml/2006/main"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xmlns:a="http://schemas.openxmlformats.org/drawingml/2006/main"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f>
                          <m:fPr>
                            <m:ctrlPr>
                              <a:rPr xmlns:a="http://schemas.openxmlformats.org/drawingml/2006/main" sz="19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  <m:type m:val="bar"/>
                          </m:fPr>
                          <m:num>
                            <m:r>
                              <a:rPr xmlns:a="http://schemas.openxmlformats.org/drawingml/2006/main" sz="19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xmlns:a="http://schemas.openxmlformats.org/drawingml/2006/main" sz="19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xmlns:a="http://schemas.openxmlformats.org/drawingml/2006/main" sz="1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e>
                        <m:r>
                          <a:rPr xmlns:a="http://schemas.openxmlformats.org/drawingml/2006/main"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xmlns:a="http://schemas.openxmlformats.org/drawingml/2006/main"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  <m:r>
                      <a:rPr xmlns:a="http://schemas.openxmlformats.org/drawingml/2006/main" sz="1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1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μ</m:t>
                    </m:r>
                    <m:sSup>
                      <m:e>
                        <m:r>
                          <a:rPr xmlns:a="http://schemas.openxmlformats.org/drawingml/2006/main"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xmlns:a="http://schemas.openxmlformats.org/drawingml/2006/main"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a:rPr xmlns:a="http://schemas.openxmlformats.org/drawingml/2006/main"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sup>
                    </m:sSup>
                    <m:r>
                      <a:rPr xmlns:a="http://schemas.openxmlformats.org/drawingml/2006/main" sz="1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sSub>
                      <m:e>
                        <m:r>
                          <a:rPr xmlns:a="http://schemas.openxmlformats.org/drawingml/2006/main"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xmlns:a="http://schemas.openxmlformats.org/drawingml/2006/main"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  <m:r>
                      <a:rPr xmlns:a="http://schemas.openxmlformats.org/drawingml/2006/main" sz="1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1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μ</m:t>
                    </m:r>
                    <m:sSup>
                      <m:e>
                        <m:r>
                          <a:rPr xmlns:a="http://schemas.openxmlformats.org/drawingml/2006/main"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xmlns:a="http://schemas.openxmlformats.org/drawingml/2006/main"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xmlns:a="http://schemas.openxmlformats.org/drawingml/2006/main"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sup>
                    </m:sSup>
                  </m:oMath>
                </m:oMathPara>
              </a14:m>
            </a:p>
          </p:txBody>
        </p:sp>
        <p:sp>
          <p:nvSpPr>
            <p:cNvPr id="252" name="Under standard assumptions, quality of the low-cost type is distorted"/>
            <p:cNvSpPr txBox="1"/>
            <p:nvPr/>
          </p:nvSpPr>
          <p:spPr>
            <a:xfrm>
              <a:off x="24180" y="604756"/>
              <a:ext cx="4630131" cy="6531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lnSpc>
                  <a:spcPct val="120000"/>
                </a:lnSpc>
                <a:defRPr sz="1700">
                  <a:solidFill>
                    <a:srgbClr val="000000"/>
                  </a:solidFill>
                </a:defRPr>
              </a:lvl1pPr>
            </a:lstStyle>
            <a:p>
              <a:pPr/>
              <a:r>
                <a:t>Under standard assumptions, quality of the low-cost type is distorted</a:t>
              </a:r>
            </a:p>
          </p:txBody>
        </p:sp>
      </p:grpSp>
      <p:grpSp>
        <p:nvGrpSpPr>
          <p:cNvPr id="257" name="Grupo"/>
          <p:cNvGrpSpPr/>
          <p:nvPr/>
        </p:nvGrpSpPr>
        <p:grpSpPr>
          <a:xfrm>
            <a:off x="6716454" y="6493568"/>
            <a:ext cx="4630130" cy="2722985"/>
            <a:chOff x="0" y="0"/>
            <a:chExt cx="4630129" cy="2722984"/>
          </a:xfrm>
        </p:grpSpPr>
        <p:sp>
          <p:nvSpPr>
            <p:cNvPr id="254" name="Conjecture 1:"/>
            <p:cNvSpPr txBox="1"/>
            <p:nvPr/>
          </p:nvSpPr>
          <p:spPr>
            <a:xfrm>
              <a:off x="5023" y="0"/>
              <a:ext cx="1813980" cy="4240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100">
                  <a:solidFill>
                    <a:srgbClr val="000000"/>
                  </a:solidFill>
                </a:defRPr>
              </a:lvl1pPr>
            </a:lstStyle>
            <a:p>
              <a:pPr/>
              <a:r>
                <a:t>Conjecture 1:</a:t>
              </a:r>
            </a:p>
          </p:txBody>
        </p:sp>
        <p:sp>
          <p:nvSpPr>
            <p:cNvPr id="255" name="Moreover, the direction of the distortion depends on the preference for variety"/>
            <p:cNvSpPr txBox="1"/>
            <p:nvPr/>
          </p:nvSpPr>
          <p:spPr>
            <a:xfrm>
              <a:off x="0" y="600704"/>
              <a:ext cx="4630130" cy="6612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>
                <a:defRPr sz="1700">
                  <a:solidFill>
                    <a:srgbClr val="000000"/>
                  </a:solidFill>
                </a:defRPr>
              </a:pPr>
              <a:r>
                <a:t>Moreover, the direction of the distortion depends on the preference for variety </a:t>
              </a:r>
              <a14:m>
                <m:oMath>
                  <m:r>
                    <a:rPr xmlns:a="http://schemas.openxmlformats.org/drawingml/2006/main" sz="20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μ</m:t>
                  </m:r>
                </m:oMath>
              </a14:m>
            </a:p>
          </p:txBody>
        </p:sp>
        <p:sp>
          <p:nvSpPr>
            <p:cNvPr id="256" name="Ecuación"/>
            <p:cNvSpPr txBox="1"/>
            <p:nvPr/>
          </p:nvSpPr>
          <p:spPr>
            <a:xfrm>
              <a:off x="447284" y="1508143"/>
              <a:ext cx="3498495" cy="12148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sz="1800">
                  <a:solidFill>
                    <a:srgbClr val="000000"/>
                  </a:solidFill>
                </a:defRPr>
              </a:pPr>
              <a14:m>
                <m:oMathPara>
                  <m:oMathParaPr>
                    <m:jc m:val="centerGroup"/>
                  </m:oMathParaPr>
                  <m:oMath>
                    <m:r>
                      <a:rPr xmlns:a="http://schemas.openxmlformats.org/drawingml/2006/mai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eqArr>
                      <m:eqArrPr>
                        <m:ctrlPr>
                          <a:rPr xmlns:a="http://schemas.openxmlformats.org/drawingml/2006/mai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sSub>
                          <m:e>
                            <m:argPr>
                              <m:scrLvl m:val="0"/>
                            </m:argPr>
                            <m:r>
                              <a:rPr xmlns:a="http://schemas.openxmlformats.org/drawingml/2006/mai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argPr>
                              <m:scrLvl m:val="0"/>
                            </m:argPr>
                            <m:r>
                              <a:rPr xmlns:a="http://schemas.openxmlformats.org/drawingml/2006/mai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sub>
                        </m:sSub>
                        <m:r>
                          <a:rPr xmlns:a="http://schemas.openxmlformats.org/drawingml/2006/mai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μ</m:t>
                        </m:r>
                        <m:sSup>
                          <m:e>
                            <m:argPr>
                              <m:scrLvl m:val="0"/>
                            </m:argPr>
                            <m:r>
                              <a:rPr xmlns:a="http://schemas.openxmlformats.org/drawingml/2006/mai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argPr>
                              <m:scrLvl m:val="0"/>
                            </m:argPr>
                            <m:r>
                              <a:rPr xmlns:a="http://schemas.openxmlformats.org/drawingml/2006/mai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a:rPr xmlns:a="http://schemas.openxmlformats.org/drawingml/2006/mai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</m:sup>
                        </m:sSup>
                        <m:r>
                          <a:rPr xmlns:a="http://schemas.openxmlformats.org/drawingml/2006/mai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e>
                            <m:argPr>
                              <m:scrLvl m:val="0"/>
                            </m:argPr>
                            <m:r>
                              <a:rPr xmlns:a="http://schemas.openxmlformats.org/drawingml/2006/mai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argPr>
                              <m:scrLvl m:val="0"/>
                            </m:argPr>
                            <m:r>
                              <a:rPr xmlns:a="http://schemas.openxmlformats.org/drawingml/2006/mai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sub>
                        </m:sSub>
                        <m:r>
                          <a:rPr xmlns:a="http://schemas.openxmlformats.org/drawingml/2006/mai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μ</m:t>
                        </m:r>
                        <m:sSup>
                          <m:e>
                            <m:argPr>
                              <m:scrLvl m:val="0"/>
                            </m:argPr>
                            <m:r>
                              <a:rPr xmlns:a="http://schemas.openxmlformats.org/drawingml/2006/mai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argPr>
                              <m:scrLvl m:val="0"/>
                            </m:argPr>
                            <m:r>
                              <a:rPr xmlns:a="http://schemas.openxmlformats.org/drawingml/2006/mai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F</m:t>
                            </m:r>
                            <m:r>
                              <a:rPr xmlns:a="http://schemas.openxmlformats.org/drawingml/2006/mai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xmlns:a="http://schemas.openxmlformats.org/drawingml/2006/mai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iff</m:t>
                        </m:r>
                        <m:r>
                          <a:rPr xmlns:a="http://schemas.openxmlformats.org/drawingml/2006/mai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μ</m:t>
                        </m:r>
                        <m:r>
                          <a:rPr xmlns:a="http://schemas.openxmlformats.org/drawingml/2006/mai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sSup>
                          <m:e>
                            <m:argPr>
                              <m:scrLvl m:val="0"/>
                            </m:argPr>
                            <m:r>
                              <a:rPr xmlns:a="http://schemas.openxmlformats.org/drawingml/2006/mai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μ</m:t>
                            </m:r>
                          </m:e>
                          <m:sup>
                            <m:argPr>
                              <m:scrLvl m:val="0"/>
                            </m:argPr>
                            <m:r>
                              <a:rPr xmlns:a="http://schemas.openxmlformats.org/drawingml/2006/mai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*</m:t>
                            </m:r>
                          </m:sup>
                        </m:sSup>
                      </m:e>
                      <m:e>
                        <m:sSub>
                          <m:e>
                            <m:argPr>
                              <m:scrLvl m:val="0"/>
                            </m:argPr>
                            <m:r>
                              <a:rPr xmlns:a="http://schemas.openxmlformats.org/drawingml/2006/mai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argPr>
                              <m:scrLvl m:val="0"/>
                            </m:argPr>
                            <m:r>
                              <a:rPr xmlns:a="http://schemas.openxmlformats.org/drawingml/2006/mai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sub>
                        </m:sSub>
                        <m:r>
                          <a:rPr xmlns:a="http://schemas.openxmlformats.org/drawingml/2006/mai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μ</m:t>
                        </m:r>
                        <m:sSup>
                          <m:e>
                            <m:argPr>
                              <m:scrLvl m:val="0"/>
                            </m:argPr>
                            <m:r>
                              <a:rPr xmlns:a="http://schemas.openxmlformats.org/drawingml/2006/mai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argPr>
                              <m:scrLvl m:val="0"/>
                            </m:argPr>
                            <m:r>
                              <a:rPr xmlns:a="http://schemas.openxmlformats.org/drawingml/2006/mai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a:rPr xmlns:a="http://schemas.openxmlformats.org/drawingml/2006/mai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</m:sup>
                        </m:sSup>
                        <m:r>
                          <a:rPr xmlns:a="http://schemas.openxmlformats.org/drawingml/2006/mai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e>
                            <m:argPr>
                              <m:scrLvl m:val="0"/>
                            </m:argPr>
                            <m:r>
                              <a:rPr xmlns:a="http://schemas.openxmlformats.org/drawingml/2006/mai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argPr>
                              <m:scrLvl m:val="0"/>
                            </m:argPr>
                            <m:r>
                              <a:rPr xmlns:a="http://schemas.openxmlformats.org/drawingml/2006/mai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sub>
                        </m:sSub>
                        <m:r>
                          <a:rPr xmlns:a="http://schemas.openxmlformats.org/drawingml/2006/mai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μ</m:t>
                        </m:r>
                        <m:sSup>
                          <m:e>
                            <m:argPr>
                              <m:scrLvl m:val="0"/>
                            </m:argPr>
                            <m:r>
                              <a:rPr xmlns:a="http://schemas.openxmlformats.org/drawingml/2006/mai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argPr>
                              <m:scrLvl m:val="0"/>
                            </m:argPr>
                            <m:r>
                              <a:rPr xmlns:a="http://schemas.openxmlformats.org/drawingml/2006/mai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F</m:t>
                            </m:r>
                            <m:r>
                              <a:rPr xmlns:a="http://schemas.openxmlformats.org/drawingml/2006/mai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xmlns:a="http://schemas.openxmlformats.org/drawingml/2006/mai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iff</m:t>
                        </m:r>
                        <m:r>
                          <a:rPr xmlns:a="http://schemas.openxmlformats.org/drawingml/2006/mai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μ</m:t>
                        </m:r>
                        <m:r>
                          <a:rPr xmlns:a="http://schemas.openxmlformats.org/drawingml/2006/mai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e>
                            <m:argPr>
                              <m:scrLvl m:val="0"/>
                            </m:argPr>
                            <m:r>
                              <a:rPr xmlns:a="http://schemas.openxmlformats.org/drawingml/2006/mai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μ</m:t>
                            </m:r>
                          </m:e>
                          <m:sup>
                            <m:argPr>
                              <m:scrLvl m:val="0"/>
                            </m:argPr>
                            <m:r>
                              <a:rPr xmlns:a="http://schemas.openxmlformats.org/drawingml/2006/mai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*</m:t>
                            </m:r>
                          </m:sup>
                        </m:sSup>
                      </m:e>
                      <m:e>
                        <m:sSub>
                          <m:e>
                            <m:argPr>
                              <m:scrLvl m:val="0"/>
                            </m:argPr>
                            <m:r>
                              <a:rPr xmlns:a="http://schemas.openxmlformats.org/drawingml/2006/mai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argPr>
                              <m:scrLvl m:val="0"/>
                            </m:argPr>
                            <m:r>
                              <a:rPr xmlns:a="http://schemas.openxmlformats.org/drawingml/2006/mai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sub>
                        </m:sSub>
                        <m:r>
                          <a:rPr xmlns:a="http://schemas.openxmlformats.org/drawingml/2006/mai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μ</m:t>
                        </m:r>
                        <m:sSup>
                          <m:e>
                            <m:argPr>
                              <m:scrLvl m:val="0"/>
                            </m:argPr>
                            <m:r>
                              <a:rPr xmlns:a="http://schemas.openxmlformats.org/drawingml/2006/mai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argPr>
                              <m:scrLvl m:val="0"/>
                            </m:argPr>
                            <m:r>
                              <a:rPr xmlns:a="http://schemas.openxmlformats.org/drawingml/2006/mai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a:rPr xmlns:a="http://schemas.openxmlformats.org/drawingml/2006/mai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</m:sup>
                        </m:sSup>
                        <m:r>
                          <a:rPr xmlns:a="http://schemas.openxmlformats.org/drawingml/2006/mai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e>
                            <m:argPr>
                              <m:scrLvl m:val="0"/>
                            </m:argPr>
                            <m:r>
                              <a:rPr xmlns:a="http://schemas.openxmlformats.org/drawingml/2006/mai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argPr>
                              <m:scrLvl m:val="0"/>
                            </m:argPr>
                            <m:r>
                              <a:rPr xmlns:a="http://schemas.openxmlformats.org/drawingml/2006/mai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sub>
                        </m:sSub>
                        <m:r>
                          <a:rPr xmlns:a="http://schemas.openxmlformats.org/drawingml/2006/mai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μ</m:t>
                        </m:r>
                        <m:sSup>
                          <m:e>
                            <m:argPr>
                              <m:scrLvl m:val="0"/>
                            </m:argPr>
                            <m:r>
                              <a:rPr xmlns:a="http://schemas.openxmlformats.org/drawingml/2006/mai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argPr>
                              <m:scrLvl m:val="0"/>
                            </m:argPr>
                            <m:r>
                              <a:rPr xmlns:a="http://schemas.openxmlformats.org/drawingml/2006/mai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F</m:t>
                            </m:r>
                            <m:r>
                              <a:rPr xmlns:a="http://schemas.openxmlformats.org/drawingml/2006/mai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xmlns:a="http://schemas.openxmlformats.org/drawingml/2006/mai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iff</m:t>
                        </m:r>
                        <m:r>
                          <a:rPr xmlns:a="http://schemas.openxmlformats.org/drawingml/2006/mai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μ</m:t>
                        </m:r>
                        <m:r>
                          <a:rPr xmlns:a="http://schemas.openxmlformats.org/drawingml/2006/mai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sSup>
                          <m:e>
                            <m:argPr>
                              <m:scrLvl m:val="0"/>
                            </m:argPr>
                            <m:r>
                              <a:rPr xmlns:a="http://schemas.openxmlformats.org/drawingml/2006/mai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μ</m:t>
                            </m:r>
                          </m:e>
                          <m:sup>
                            <m:argPr>
                              <m:scrLvl m:val="0"/>
                            </m:argPr>
                            <m:r>
                              <a:rPr xmlns:a="http://schemas.openxmlformats.org/drawingml/2006/mai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*</m:t>
                            </m:r>
                          </m:sup>
                        </m:sSup>
                      </m:e>
                    </m:eqArr>
                  </m:oMath>
                </m:oMathPara>
              </a14:m>
              <a:endParaRPr sz="2000"/>
            </a:p>
          </p:txBody>
        </p:sp>
      </p:grpSp>
      <p:sp>
        <p:nvSpPr>
          <p:cNvPr id="258" name="Analytical solutions difficult to get! There is a numerical example next slide."/>
          <p:cNvSpPr txBox="1"/>
          <p:nvPr/>
        </p:nvSpPr>
        <p:spPr>
          <a:xfrm>
            <a:off x="2415901" y="5871492"/>
            <a:ext cx="8172998" cy="386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9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Analytical solutions difficult to get! There is a numerical example next slide.</a:t>
            </a:r>
          </a:p>
        </p:txBody>
      </p:sp>
      <p:sp>
        <p:nvSpPr>
          <p:cNvPr id="259" name="8/11"/>
          <p:cNvSpPr txBox="1"/>
          <p:nvPr/>
        </p:nvSpPr>
        <p:spPr>
          <a:xfrm>
            <a:off x="12275647" y="9309134"/>
            <a:ext cx="520904" cy="3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8/11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3" grpId="4"/>
      <p:bldP build="whole" bldLvl="1" animBg="1" rev="0" advAuto="0" spid="257" grpId="5"/>
      <p:bldP build="whole" bldLvl="1" animBg="1" rev="0" advAuto="0" spid="247" grpId="2"/>
      <p:bldP build="p" bldLvl="5" animBg="1" rev="0" advAuto="0" spid="249" grpId="1"/>
      <p:bldP build="whole" bldLvl="1" animBg="1" rev="0" advAuto="0" spid="258" grpId="3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7339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7339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