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4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5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6.xml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1.xml"/><Relationship Id="rId1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8.xml"/><Relationship Id="rId1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9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0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1.xml"/><Relationship Id="rId1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2.xml"/><Relationship Id="rId1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4.xml"/><Relationship Id="rId1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5.xml"/><Relationship Id="rId1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6.xml"/><Relationship Id="rId1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7.xml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3546475"/>
            <a:ext cx="10852237" cy="950984"/>
          </a:xfrm>
        </p:spPr>
        <p:txBody>
          <a:bodyPr/>
          <a:p>
            <a:r>
              <a:rPr lang="zh-CN" altLang="en-US"/>
              <a:t>原理图设计基础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3.“编辑”菜单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“编辑”菜单下，有常用的复制、粘贴、剪切、删除、拖移等命令，用于处理原理图中的元器件，这个比较简单，大家很容易理解。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4.“放置”菜单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放置”菜单，主要包含放置元件、导线、总线、网络标签等放置命令。这些放置命令，同样位于画布中悬浮的“电气工具”和“绘图工具”中，在绘制原理图时，你可以在菜单中选择放置工具命令，也可以在悬浮窗口中选择放置命令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5.“对齐”菜单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对齐”菜单，一般用来给相同的若干个元器件进行对齐排版操作，使得原理图更加美观。在没有选中任何元器件的时候，这个菜单图标是灰色不可操作状态，只有选中1个以上的元器件，才会变成黑色可执行状态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6.“旋转与镜像”菜单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旋转与镜像”菜单，包含“逆时针旋转90度”“顺时针旋转90度”“水平翻转”“垂直翻转”“移到顶层”“移到底层”命令。旋转命令用来改变元器件的方向，翻转命令用来把元器件镜像。当两个元器件重叠在一起的时候，我们可以看到两个元件一个在上面，一个在下面，通过“移到顶层”和“移到底层”命令，可以改变上下层的重叠关系。在没有选中任何元器件的时候，这个菜单图标是灰色不可操作状态，只有选中1个以上的元器件，才会变成黑色可执行状态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6.“旋转与镜像”菜单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旋转与镜像”菜单，包含“逆时针旋转90度”“顺时针旋转90度”“水平翻转”“垂直翻转”“移到顶层”“移到底层”命令。旋转命令用来改变元器件的方向，翻转命令用来把元器件镜像。当两个元器件重叠在一起的时候，我们可以看到两个元件一个在上面，一个在下面，通过“移到顶层”和“移到底层”命令，可以改变上下层的重叠关系。在没有选中任何元器件的时候，这个菜单图标是灰色不可操作状态，只有选中1个以上的元器件，才会变成黑色可执行状态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7.“查看”菜单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查看”菜单可以用来关闭和开启网格和光标显示效果，可以用来打开和关闭“绘图工具”“电气工具”悬浮窗口，可以用来打开和关闭“左侧栏”和“右侧栏”，可以用来打开和关闭“预览窗口”，还可以用来查找元器件和查找相似对象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8.“缩放”菜单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“缩放”菜单命令用来控制画布显示区域的缩放。除了这个命令，还可以使用鼠标的滚轮进行缩放。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9.“原理图库向导”菜单</a:t>
            </a:r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 </a:t>
            </a:r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可以快速的制作一些常用的元器件原理图库，比如DIP-A DIP-B QFP SIP样式的原理图库。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10.转换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转换”菜单下面，有两个子菜单，分别是：“原理图转PCB”和“更新PCB”。当我们画好原理图之后，就可以通过“原理图转PCB”菜单，生成一个PCB文件，PCB中会有所有原理图中的元件，以及和原理图中一样的电气连接。当我们根据需求修改了原理图的一点内容后，就可以通过“更新PCB”来同步修改PCB文件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03568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9790" y="1766570"/>
            <a:ext cx="1024509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11.工具 </a:t>
            </a:r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交叉选择”命令：在原理图中选择一个元器件，点击这个“交叉选择”命令，就可以迅速的切换到PCB中此元器件的位置并设置为高亮。同样，在PCB中也可以使用交叉选择功能迅速的切换到原理图中该元器件的位置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布局传递”命令：如果你想让PCB中的元器件摆放位置和原理图中的元件摆放位置大致相同，你可以在原理图中选中你要控制的若干个元件，然后使用这个“布局传递”命令，就可以使得PCB中的元器件布局依照原理图中的布局摆放，大大提高PCB布局的速度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“封装管理器”可以给原理图中的所有元器件设置对应的PCB封装。同时，还可以检查原理图元件引脚和PCB封装引脚的对应关系，极大的方便了我们的开发。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106420" y="54229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122420" y="6375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什么是原理图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06420" y="153797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122420" y="163322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原理图编辑器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06420" y="251460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122420" y="260985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画布表格信息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06420" y="3481705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122420" y="357695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画布参数设置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06420" y="4440555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122420" y="45358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主题设置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106420" y="5386070"/>
            <a:ext cx="690880" cy="6908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122420" y="548132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快捷键设置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0425" y="1529080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2891790"/>
            <a:ext cx="102450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12.BOM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该菜单图标用于生成元器件的BOM表，和前面提到的“文件”菜单中的“导出BOM”命令是一个命令。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0425" y="1529080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2891790"/>
            <a:ext cx="102450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13.主题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主题”菜单下的前四个主题：原始主题、黑底白图、白底黑图和自定义主题，我们可以点击鼠标，在这四个主题之间进行切换，看你自己的喜好。而这些主题的风格，是由最后一个“主题设置”窗口来定义的。在这个主题设置窗口，我们可以给自己做一个非常个性化的主题了，总之，喜欢什么样的风格，随你！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0425" y="1529080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2891790"/>
            <a:ext cx="102450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14.分享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点击分享按钮，可以生成一个链接，任何人通过这个分享链接可以查看你的文件。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0425" y="1529080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2891790"/>
            <a:ext cx="102450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15.文档恢复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文档恢复，相当于一个回收站，你最近删除的文件，都在里面，选择一个你要恢复的文件，点击“恢复”按钮就可以。提示：要恢复的文档是保存在本地的，不受服务器的影响。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0425" y="1529080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2891790"/>
            <a:ext cx="102450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16.配置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在“配置”菜单下，可以配置快捷键、按钮、个人偏好、语言。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0425" y="1529080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2891790"/>
            <a:ext cx="102450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17.帮助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在“帮助”菜单下，是一些相关功能。</a:t>
            </a:r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“关于”菜单，可以查看立创EDA的当前版本。</a:t>
            </a:r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“快捷键”可以查看当前的设置好的快捷键。其它菜单，大家可以自行了解一下。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60425" y="1529080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0425" y="2891790"/>
            <a:ext cx="102450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17.帮助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在“帮助”菜单下，是一些相关功能。</a:t>
            </a:r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“关于”菜单，可以查看立创EDA的当前版本。</a:t>
            </a:r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“快捷键”可以查看当前的设置好的快捷键。其它菜单，大家可以自行了解一下。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70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原理图编辑器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0" y="2348865"/>
            <a:ext cx="36734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2.2.1 </a:t>
            </a:r>
            <a:r>
              <a:rPr lang="zh-CN" altLang="en-US" sz="2400">
                <a:solidFill>
                  <a:schemeClr val="bg1"/>
                </a:solidFill>
              </a:rPr>
              <a:t>主菜单栏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2.2.2 </a:t>
            </a:r>
            <a:r>
              <a:rPr lang="zh-CN" altLang="en-US" sz="2400">
                <a:solidFill>
                  <a:srgbClr val="C00000"/>
                </a:solidFill>
              </a:rPr>
              <a:t>电气工具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2.2.3 </a:t>
            </a:r>
            <a:r>
              <a:rPr lang="zh-CN" altLang="en-US" sz="2400">
                <a:solidFill>
                  <a:schemeClr val="bg1"/>
                </a:solidFill>
              </a:rPr>
              <a:t>绘图工具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1. 导线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导线是使用最为频繁的一个电气工具，它负责连接原理图中的元器件引脚，在实物中，是具有电气特性的导线。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在原理图绘制中，有多种表达电气连接的工具，它是最基本的。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1. 导线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单击绘制好的导线，在界面的右侧会出现导线属性面板</a:t>
            </a:r>
            <a:r>
              <a:rPr lang="zh-CN" sz="2400">
                <a:solidFill>
                  <a:schemeClr val="bg1"/>
                </a:solidFill>
              </a:rPr>
              <a:t>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在这个属性面板中，可以修改导线的颜色、线宽、样式、填充颜色以及是否需要锁定。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39" name="Picture 24" descr="Picture 2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516120" y="1149350"/>
            <a:ext cx="2934335" cy="2673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164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什么是原理图？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Picture 0" descr="Picture 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40690" y="1139190"/>
            <a:ext cx="6306820" cy="5344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01510" y="1184275"/>
            <a:ext cx="48577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、原理图是由若干电子元器件符号和导线构成的。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、在原理图中的每一个元器件和每一条导线，都会对应PCB中的实物元器件和实物导线。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2.</a:t>
            </a:r>
            <a:r>
              <a:rPr lang="zh-CN" altLang="en-US" sz="2400">
                <a:solidFill>
                  <a:schemeClr val="bg1"/>
                </a:solidFill>
              </a:rPr>
              <a:t>总线</a:t>
            </a:r>
            <a:endParaRPr lang="zh-CN" alt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总线比导线粗，它不具备电气特性，只是用来美化原理图的连线，使人更容易“阅读”原理图。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在数字电路中，经常会有各种数据总线、地址总线等。如果只用导线连接，有时会显得杂乱无章，使用总线后，就会变得非常的有条理。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3.</a:t>
            </a:r>
            <a:r>
              <a:rPr lang="zh-CN" altLang="en-US" sz="2400">
                <a:solidFill>
                  <a:schemeClr val="bg1"/>
                </a:solidFill>
              </a:rPr>
              <a:t>总线分支</a:t>
            </a:r>
            <a:endParaRPr lang="zh-CN" alt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“总线分支”命令总是和“总线”命令同时使用。单击总线分支命令，会有一个总线分支附着在鼠标上面。总线分支总是倾斜45度角放置，当命令附着在鼠标上以后，可以通过单击空格键来改变总线分支倾斜的方向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1134745"/>
            <a:ext cx="10986770" cy="42119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676525" y="5742940"/>
            <a:ext cx="5982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使用</a:t>
            </a:r>
            <a:r>
              <a:rPr lang="en-US" altLang="zh-CN" sz="2400">
                <a:solidFill>
                  <a:schemeClr val="bg1"/>
                </a:solidFill>
              </a:rPr>
              <a:t>“</a:t>
            </a:r>
            <a:r>
              <a:rPr lang="zh-CN" altLang="en-US" sz="2400">
                <a:solidFill>
                  <a:schemeClr val="bg1"/>
                </a:solidFill>
              </a:rPr>
              <a:t>总线</a:t>
            </a:r>
            <a:r>
              <a:rPr lang="en-US" altLang="zh-CN" sz="2400">
                <a:solidFill>
                  <a:schemeClr val="bg1"/>
                </a:solidFill>
              </a:rPr>
              <a:t>”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en-US" altLang="zh-CN" sz="2400">
                <a:solidFill>
                  <a:schemeClr val="bg1"/>
                </a:solidFill>
              </a:rPr>
              <a:t>“</a:t>
            </a:r>
            <a:r>
              <a:rPr lang="zh-CN" altLang="en-US" sz="2400">
                <a:solidFill>
                  <a:schemeClr val="bg1"/>
                </a:solidFill>
              </a:rPr>
              <a:t>总线分支</a:t>
            </a:r>
            <a:r>
              <a:rPr lang="en-US" altLang="zh-CN" sz="2400">
                <a:solidFill>
                  <a:schemeClr val="bg1"/>
                </a:solidFill>
              </a:rPr>
              <a:t>”</a:t>
            </a:r>
            <a:r>
              <a:rPr lang="zh-CN" altLang="en-US" sz="2400">
                <a:solidFill>
                  <a:schemeClr val="bg1"/>
                </a:solidFill>
              </a:rPr>
              <a:t>工具绘制的原理图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4.</a:t>
            </a:r>
            <a:r>
              <a:rPr lang="zh-CN" altLang="en-US" sz="2400">
                <a:solidFill>
                  <a:schemeClr val="bg1"/>
                </a:solidFill>
              </a:rPr>
              <a:t>网络标签</a:t>
            </a:r>
            <a:endParaRPr lang="zh-CN" alt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网络标签，和导线具有同样的电气特性，如果两个引脚都放置了同样名称的网络标签，代表这两个引脚是电气连接的，和使用导线是一模一样的。网络标签，用于不方便使用导线连接的地方。在某些情况下，如果两个芯片之间的连接都使用导线，结果可能会非常的错综复杂，那如果用“导线+网络标签”的连接方式，原理图看起来就会非常的有条理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4.</a:t>
            </a:r>
            <a:r>
              <a:rPr lang="zh-CN" altLang="en-US" sz="2400">
                <a:solidFill>
                  <a:schemeClr val="bg1"/>
                </a:solidFill>
              </a:rPr>
              <a:t>网络标签</a:t>
            </a:r>
            <a:endParaRPr lang="zh-CN" alt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单击已经放置好的网络标签，网络标签会由默认的蓝色变为红色，同时在右侧出现网络标号属性设置窗口，如图2-8所示。在这个窗口中，可以修改网络标签的名称、颜色、字体、字体大小以及是否需要锁定。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当你修改了网络标签的名称，编辑器会记住你上次使用的网络标签名称，并在下一次继续使用该名称，若你修改的网络名称以数字结尾，那么下次放置时网络标签的名称将自动加1。如你放置了DB1，那么下一个为DB2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44" name="Picture 29" descr="Picture 2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38295" y="920750"/>
            <a:ext cx="3316605" cy="3042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5.</a:t>
            </a:r>
            <a:r>
              <a:rPr lang="zh-CN" altLang="en-US" sz="2400">
                <a:solidFill>
                  <a:schemeClr val="bg1"/>
                </a:solidFill>
              </a:rPr>
              <a:t>标识符</a:t>
            </a:r>
            <a:r>
              <a:rPr lang="en-US" altLang="zh-CN" sz="2400">
                <a:solidFill>
                  <a:schemeClr val="bg1"/>
                </a:solidFill>
              </a:rPr>
              <a:t>GND</a:t>
            </a:r>
            <a:endParaRPr lang="zh-CN" alt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电气工具窗口中，有两种GND的表示方法，一种是几条横线堆叠在一起组成的GND，一种是三角形组成的GND。在实际使用中，可以用这两种不同的符号来分别表示数字地和模拟地，一般情况下，横线组成的GND用来表示模拟地，三角形的GND表示数字地，但是这并不是强制的，如果你的原理图中使用了这两种不同的符号，一定要修改它们的名称，比如修改为AGND或者DGND，如果没有修改，则它们都是电气连接的，达不到区分数字地和模拟地的效果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9950" y="4154805"/>
            <a:ext cx="102450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5.</a:t>
            </a:r>
            <a:r>
              <a:rPr lang="zh-CN" altLang="en-US" sz="2400">
                <a:solidFill>
                  <a:schemeClr val="bg1"/>
                </a:solidFill>
              </a:rPr>
              <a:t>标识符</a:t>
            </a:r>
            <a:r>
              <a:rPr lang="en-US" altLang="zh-CN" sz="2400">
                <a:solidFill>
                  <a:schemeClr val="bg1"/>
                </a:solidFill>
              </a:rPr>
              <a:t>GND</a:t>
            </a:r>
            <a:endParaRPr lang="zh-CN" alt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点击放置好的GND符号，右侧出现GND属性设置窗口</a:t>
            </a:r>
            <a:r>
              <a:rPr lang="zh-CN" sz="2400">
                <a:solidFill>
                  <a:schemeClr val="bg1"/>
                </a:solidFill>
              </a:rPr>
              <a:t>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在这个窗口中，可以修改它的名称、颜色、字体、字体大小以及是否需要锁定。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46" name="Picture 31" descr="Picture 3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02380" y="1113155"/>
            <a:ext cx="3234690" cy="2952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6.</a:t>
            </a:r>
            <a:r>
              <a:rPr lang="zh-CN" altLang="en-US" sz="2400">
                <a:solidFill>
                  <a:schemeClr val="bg1"/>
                </a:solidFill>
              </a:rPr>
              <a:t>网络端口</a:t>
            </a:r>
            <a:endParaRPr lang="zh-CN" alt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网络端口类似于网络标号，具有电气连接特性，相同名称的网络端口，或者网络标签和网络端口名称相同的话，也是在电气上连通的。不同的是，网络端口一般用于多页原理图绘制的场合。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265" y="4115435"/>
            <a:ext cx="102450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6.</a:t>
            </a:r>
            <a:r>
              <a:rPr lang="zh-CN" altLang="en-US" sz="2400">
                <a:solidFill>
                  <a:schemeClr val="bg1"/>
                </a:solidFill>
              </a:rPr>
              <a:t>网络端口</a:t>
            </a:r>
            <a:endParaRPr lang="zh-CN" alt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单击已经放置好的网络端口，在右侧出现的属性设置窗口。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在属性窗口中，可以修改网络端口的名称、颜色、字体、字体大小以及是否需要被锁定。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48" name="Picture 33" descr="Picture 3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97655" y="1244600"/>
            <a:ext cx="3059430" cy="2738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7.VCC标识符和+5V标识符</a:t>
            </a:r>
            <a:endParaRPr 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这两个是电源+的标识符，它俩只是名称不同，如果放置VCC标识符以后，把标识符名称修改为+5V，和直接放置+5V是一模一样的。之所以在电气工具中设置两个图标，是因为+5V使用相对比较频繁，为了大家使用方便，就设置了两个电源正图标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VCC标识符和GND标识符，本质上，和网络标号是一样的，只要名称相同，在电气上就是连接的。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164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什么是原理图？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2815" y="1292860"/>
            <a:ext cx="102450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1、元件符号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原理图中的元件符号，其实就是电子元器件的原理图库，来源于基础库和元件库。比如，电阻、电容等常用元器件，就可以从基础库中选择并放置，基础库中没有的电子元器件，就需要从元件库中搜索，如果元件库中也没有，就需要自已动手绘制原理图库了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元件符号一般是由引脚和边框组成，大多数情况下，引脚和实物是一一对应的，不过，引脚的顺序和排列方式可以和实物不一样。这并不会对PCB设计造成什么不好的影响。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8.</a:t>
            </a:r>
            <a:r>
              <a:rPr lang="zh-CN" altLang="en-US" sz="2400">
                <a:solidFill>
                  <a:schemeClr val="bg1"/>
                </a:solidFill>
              </a:rPr>
              <a:t>非连接标志</a:t>
            </a:r>
            <a:endParaRPr 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原理图中的芯片，经常会有在电路中不需要连接的引脚，我们可以把这些空闲的引脚上放置非连接标志。如果不放的话，在设计管理器中会出现网络连接错误，但是这并不会影响最终的PCB设计。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9.</a:t>
            </a:r>
            <a:r>
              <a:rPr lang="zh-CN" altLang="en-US" sz="2400">
                <a:solidFill>
                  <a:schemeClr val="bg1"/>
                </a:solidFill>
              </a:rPr>
              <a:t>电压探针</a:t>
            </a:r>
            <a:endParaRPr 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电压探针可以放到原理中的某个元器件引脚或者导线上，用来测量导线上的电压，这个功能，在仿真的时候可以用。仿真的时候，出现的波形就是根据这个电压采样生成。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10.</a:t>
            </a:r>
            <a:r>
              <a:rPr lang="zh-CN" altLang="en-US" sz="2400">
                <a:solidFill>
                  <a:schemeClr val="bg1"/>
                </a:solidFill>
              </a:rPr>
              <a:t>引脚</a:t>
            </a:r>
            <a:endParaRPr 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这里的“引脚”工具，和原理图库中的引脚工具一样，都可以给元器件放置引脚。引脚负责元器件的电气连接，如果没有引脚，元器件就不能用导线连接起来。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在原理图设计中，很少使用这个功能，这个功能多用于原理图库设计的时候。在原理图中放置引脚，可以和其它图形结合成一个原理图库，详细操作请看“组合解散”工具的讲解。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电气工具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3375025"/>
            <a:ext cx="102450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11.</a:t>
            </a:r>
            <a:r>
              <a:rPr lang="zh-CN" altLang="en-US" sz="2400">
                <a:solidFill>
                  <a:schemeClr val="bg1"/>
                </a:solidFill>
              </a:rPr>
              <a:t>组合解散</a:t>
            </a:r>
            <a:endParaRPr lang="en-US"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这个命令，可以让我们在原理图编辑界面绘制和修改原理图库文件。</a:t>
            </a:r>
            <a:endParaRPr sz="2400">
              <a:solidFill>
                <a:schemeClr val="bg1"/>
              </a:solidFill>
            </a:endParaRPr>
          </a:p>
        </p:txBody>
      </p:sp>
      <p:pic>
        <p:nvPicPr>
          <p:cNvPr id="26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995" y="1167130"/>
            <a:ext cx="3905885" cy="1724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70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原理图编辑器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0" y="2348865"/>
            <a:ext cx="36734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2.2.1 </a:t>
            </a:r>
            <a:r>
              <a:rPr lang="zh-CN" altLang="en-US" sz="2400">
                <a:solidFill>
                  <a:schemeClr val="bg1"/>
                </a:solidFill>
              </a:rPr>
              <a:t>主菜单栏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2.2.2 </a:t>
            </a:r>
            <a:r>
              <a:rPr lang="zh-CN" altLang="en-US" sz="2400">
                <a:solidFill>
                  <a:schemeClr val="bg1"/>
                </a:solidFill>
              </a:rPr>
              <a:t>电气工具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2.2.3 </a:t>
            </a:r>
            <a:r>
              <a:rPr lang="zh-CN" altLang="en-US" sz="2400">
                <a:solidFill>
                  <a:srgbClr val="C00000"/>
                </a:solidFill>
              </a:rPr>
              <a:t>绘图工具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3205" y="3414395"/>
            <a:ext cx="3012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原理图编辑器界面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57" name="Picture 42" descr="Picture 4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37285" y="1485265"/>
            <a:ext cx="3764280" cy="1637665"/>
          </a:xfrm>
          <a:prstGeom prst="rect">
            <a:avLst/>
          </a:prstGeom>
        </p:spPr>
      </p:pic>
      <p:pic>
        <p:nvPicPr>
          <p:cNvPr id="58" name="Picture 43" descr="Picture 4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5255" y="1485265"/>
            <a:ext cx="3637280" cy="1637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08800" y="3414395"/>
            <a:ext cx="31407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原理图库编辑器界面</a:t>
            </a:r>
            <a:endParaRPr lang="zh-CN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6650" y="4528185"/>
            <a:ext cx="89858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“绘图工具”悬浮窗口位于原理图编辑器界面和原理图库编辑器界面，在这两个编辑器界面的绘图工具，只有第一个工具命令不同，其它的绘图工具都相同。</a:t>
            </a:r>
            <a:endParaRPr 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965" y="3677920"/>
            <a:ext cx="96926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1. 文档设置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 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在绘图工具悬浮窗口中，点击“文档设置”命令，弹出一个新的窗口，如图所示。在文档设置窗口中，可以设置原理图的尺寸和方向。点击“新增”按钮，将会新建一个原理图画布，新的画布会附着在鼠标上，点击一下鼠标，新的原理图画布就可以放到界面中。需要注意的是，旧的原理图画布还会存在。如果不点击“新增”按钮，而是点击“更新”按钮，将会把旧的原理图画布按照文档设置窗口中的内容进行修改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60" name="Picture 45" descr="Picture 4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821305" y="838835"/>
            <a:ext cx="5899785" cy="2540000"/>
          </a:xfrm>
          <a:prstGeom prst="rect">
            <a:avLst/>
          </a:prstGeom>
        </p:spPr>
      </p:pic>
      <p:pic>
        <p:nvPicPr>
          <p:cNvPr id="59" name="Picture 44" descr="Picture 4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9110" y="3677920"/>
            <a:ext cx="730885" cy="560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985" y="1102995"/>
            <a:ext cx="1103439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2. 管脚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“管脚”工具用于在原理图库编辑界面放置管脚。单击管脚工具后，会有一个管脚附着在鼠标上，在原理图库编辑界面中选择合适的位置，点击一下鼠标，管脚就被放上去了。在放置管脚的时候，你需要注意，相对于边框来说，管脚的电气连节点要朝外，电气连接节点就是管脚上的那个小圆圈。将来找个电气节点是要连接导线的，朝外放置，便于连线。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在管脚工具还附着在鼠标上的时候，可以通过点击空格键改变管脚的方向，等到方向另你满意，你再把管脚放置到原理图库中。如果管脚已经放置到原理图库中了，可以用鼠标点击管脚选中，然后再点击空格键改变管脚的方向，修改好方向以后，可以用鼠标点击管脚拖动到合适的位置。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点击放置好的管脚以选中管脚，在编辑器界面的右侧会出现管脚属性窗口，你可以在属性窗口中修改管脚的名称、编号，还可以设置名称和编号是否显示。如果想把自己做的原理图库个性化一点，比如，可以通过设置管脚的颜色，把VCC引脚设置为红色，把GND引脚设置为黑色，其它引脚设置为蓝色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61" name="Picture 46" descr="Picture 4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63725" y="1042670"/>
            <a:ext cx="504825" cy="546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140" y="1162050"/>
            <a:ext cx="1103439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3. 线条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在编辑器界面放置线条，这个线条不同于电气工具中的导线工具，这个线条工具是没有电气连接特性的，一般用户绘制原理图库的边框或者原理图中的模块分隔线。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点击已经放置好的线条，在编辑器右侧的属性面板中，可以修改线条的线宽、颜色、样式等参数。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62" name="Picture 47" descr="Picture 4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05610" y="1162050"/>
            <a:ext cx="445135" cy="481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140" y="1162050"/>
            <a:ext cx="11034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4. 贝塞尔曲线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线条工具只能绘制直线，贝塞尔曲线可以绘制曲线，合理利用，就可以绘制出既实用又漂亮的原理图。比如，这里有一个小信号放大滤波的电路，你就可以在其中的某些关键点给加上虚拟波形，使别人更容易的阅读你的原理图。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贝塞尔曲线和线条一样可以在属性面板中设置线宽、颜色、样式等参数。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63" name="Picture 48" descr="Picture 4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55900" y="1090295"/>
            <a:ext cx="612775" cy="638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4164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什么是原理图？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2815" y="1292860"/>
            <a:ext cx="1024509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2、导线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导线负责元件符号之间的电气连接。在一张稍微复杂一点的原理图中，如果只用导线工具连接，看起来会很乱，为了不显得乱且有条理，立创EDA为我们提供了“网络标签”“网络端口”工具。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使用这两个工具，同样可以实现电气连接。这两个工具的使用方法，在后面章节中会详细描述。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需要注意的是，“网络标签”和“网络端口”两个工具，都必须放置到引脚的电气连接点或者导线上，否则不起作用。电源符号其实也是网络标签，相同名称的电源符号，是具有电气连接关系的。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140" y="1162050"/>
            <a:ext cx="110343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5. 圆弧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圆弧工具用于绘制一段圆弧，圆弧是圆形或者椭圆的一部分，具有半径和中心属性。画好圆弧以后，如果不满意，可以通过右侧属性圆弧属性窗口中的半径和中心等参数来设置。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6. 箭头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箭头工具用于在编辑器界面放置一个箭头，用鼠标选中整个命令后，在界面中点击一下，一个箭头就放置下去了。点击箭头后，在界面右侧的箭头属性窗口中修改大小、类型，也可以修改箭头的填充颜色。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在箭头还附着在鼠标上以后，可以通过点击空格键改变箭头的方向。如果箭头已经放置到编辑器界面中，可以点击箭头选中箭头后，点击空格键修改它的方向，也可以在界面右侧的属性窗口中修改箭头的方向。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64" name="Picture 49" descr="Picture 4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7685" y="1080135"/>
            <a:ext cx="563880" cy="587375"/>
          </a:xfrm>
          <a:prstGeom prst="rect">
            <a:avLst/>
          </a:prstGeom>
        </p:spPr>
      </p:pic>
      <p:pic>
        <p:nvPicPr>
          <p:cNvPr id="65" name="Picture 50" descr="Picture 5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7685" y="3314700"/>
            <a:ext cx="593090" cy="642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140" y="1162050"/>
            <a:ext cx="110343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7. 文本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文本工具用于在编辑器界面中放置文字。可以放置英文和中文，还可以设置文字的字体、大小、颜色等参数。这个工具一般用于给原理图中添加文字说明。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8. 自由绘制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其它的绘图命令，都是遵循一定的原则和规律，而自由绘制工具则不同，使用自由绘制工具，就像使用一只笔一样，可以随意的不受约束的在界面中绘制。绘制好以后，可以修改它的线宽、颜色、样式等参数。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66" name="Picture 51" descr="Picture 5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9425" y="1080770"/>
            <a:ext cx="612775" cy="689610"/>
          </a:xfrm>
          <a:prstGeom prst="rect">
            <a:avLst/>
          </a:prstGeom>
        </p:spPr>
      </p:pic>
      <p:pic>
        <p:nvPicPr>
          <p:cNvPr id="67" name="Picture 52" descr="Picture 5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929890"/>
            <a:ext cx="633095" cy="68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140" y="1162050"/>
            <a:ext cx="1103439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9. 矩形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 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矩形工具用于放置矩形，矩形工具会被经常用到，因为在绘制原理图库的时候，大部分的芯片，都使用矩形框作为边框。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点击矩形工具后，第一次在编辑器界面点击放置的是矩形的左上角，第二次在编辑器界面点击放置的是矩形的右下角。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点击放置好的矩形，可以在右侧矩形属性面板中修改矩形的线宽、颜色、样式。属性面板中还有一个非常好的功能，就是矩形的圆角半径设置功能，矩形设置圆角半径后，会显得元件非常的优美。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68" name="Picture 53" descr="Picture 5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26870" y="1162050"/>
            <a:ext cx="603250" cy="628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455" y="4319905"/>
            <a:ext cx="110343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9. 矩形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 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设置矩形填充颜色，也可以极大的使你的原理图库变得个性化。如图所示，就是设置矩形填充颜色为黑色、管脚颜色为白色的原理图库，看起来就像是一个真实的芯片。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69" name="Picture 54" descr="Picture 5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31770" y="903605"/>
            <a:ext cx="5619750" cy="3037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120" y="1261110"/>
            <a:ext cx="1103439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10. 多边形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多边形工具，用于绘制多边形，鼠标点击一下，就会多一条边，最终是一个封闭的多边形。点击绘制好的多边形，在界面右侧多边形属性窗口中，可以修改线宽、颜色、样式、填充颜色等参数。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11. 椭圆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椭圆工具，用于绘制椭圆或圆形。选择椭圆命令后，第一次点击鼠标，放置的是椭圆边的其中一个点，拖动鼠标直到椭圆的形状满意后，再次点击鼠标，一个椭圆就放置好了。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点击放置好的椭圆，在界面右侧椭圆属性窗口中，可以修改椭圆的线宽、颜色、样式、半径、中心等参数。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70" name="Picture 55" descr="Picture 5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81555" y="1198245"/>
            <a:ext cx="494665" cy="514985"/>
          </a:xfrm>
          <a:prstGeom prst="rect">
            <a:avLst/>
          </a:prstGeom>
        </p:spPr>
      </p:pic>
      <p:pic>
        <p:nvPicPr>
          <p:cNvPr id="71" name="Picture 56" descr="Picture 5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5175" y="3439160"/>
            <a:ext cx="514350" cy="535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120" y="1261110"/>
            <a:ext cx="1103439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12. 饼形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饼形工具，用于绘制饼形，你也可以叫做扇形。饼形，其实是椭圆的一部分。选择饼形工具后，第一次在界面中点击，放置的是椭圆的中心，拖动鼠标后，第二次点击，就固定好了椭圆的形状，以虚线显示，第三次点击，放置饼形的一条直边，拖动鼠标，直到饼形的形状满意，第四次点击，饼形就画好了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点击绘制好的饼形，在界面右侧饼形属性窗口中，可以修改饼形的线宽、颜色、样式、半径、中心等参数。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72" name="Picture 57" descr="Picture 5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3755" y="1261110"/>
            <a:ext cx="504825" cy="525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120" y="1261110"/>
            <a:ext cx="11034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13. 图片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 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图片工具，用于在编辑器界面中放置图片。可以放置网络上的图片，也可以放置本地电脑中的图片。在原理图编辑界面，使用图片工具，可以在原理图中放置logo。在原理图库编辑器界面，可以用元器件的实物图片加管脚工具，绘制出更加真实的原理图库，如图所示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73" name="Picture 58" descr="Picture 5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35175" y="1169035"/>
            <a:ext cx="574040" cy="598170"/>
          </a:xfrm>
          <a:prstGeom prst="rect">
            <a:avLst/>
          </a:prstGeom>
        </p:spPr>
      </p:pic>
      <p:pic>
        <p:nvPicPr>
          <p:cNvPr id="74" name="Picture 59" descr="Picture 5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0265" y="4094480"/>
            <a:ext cx="4803140" cy="2054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绘图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120" y="1261110"/>
            <a:ext cx="1103439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14. 拖移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 </a:t>
            </a:r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点击拖移工具，鼠标变为手掌形状，然后用手掌点击一个元器件，这个元器件就会随着鼠标移动。如果不用这个工具拖移，我们需要用鼠标一直点着这个元器件才会移动。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15. 画布原点 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画布原点工具，用户重新设置原理图画布或者原理图库画布的原点。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75" name="Picture 60" descr="Picture 6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15490" y="1261110"/>
            <a:ext cx="484505" cy="504825"/>
          </a:xfrm>
          <a:prstGeom prst="rect">
            <a:avLst/>
          </a:prstGeom>
        </p:spPr>
      </p:pic>
      <p:pic>
        <p:nvPicPr>
          <p:cNvPr id="76" name="Picture 61" descr="Picture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5890" y="3379470"/>
            <a:ext cx="514985" cy="536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70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画布表格信息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485" y="3067050"/>
            <a:ext cx="1103439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在原理图画布右下角有一个表格，在表格中显示了一些原理图的相关信息，比如标题、版本号、日期、作者，如图所示。立创EDA会为我们默认显示各自的信息，不过，其中的每一个项目，都可以随时修改。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在表格中需要修改的项目上面双击鼠标，会弹出修改窗口，在窗口中写入自己想写的内容就可以修改完成了。比如，你需要修改图中的原理图标题，在“Sheet_1”上双击鼠标就可以修改了。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16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005" y="979805"/>
            <a:ext cx="7646035" cy="17418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70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画布参数设置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6885" y="1318260"/>
            <a:ext cx="728662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在画布的空白处单击鼠标，会在界面的右侧出现画布属性，如图所示。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在画布属性中，可以设置画布的背景色、网格可见、网格颜色、网格样式、网格大小、是否吸附、栅格尺寸、ALT键栅格等参数。</a:t>
            </a:r>
            <a:endParaRPr lang="zh-CN" sz="2400">
              <a:solidFill>
                <a:schemeClr val="bg1"/>
              </a:solidFill>
            </a:endParaRPr>
          </a:p>
          <a:p>
            <a:endParaRPr lang="zh-CN" sz="2400">
              <a:solidFill>
                <a:schemeClr val="bg1"/>
              </a:solidFill>
            </a:endParaRPr>
          </a:p>
          <a:p>
            <a:r>
              <a:rPr lang="zh-CN" sz="2400">
                <a:solidFill>
                  <a:schemeClr val="bg1"/>
                </a:solidFill>
              </a:rPr>
              <a:t>“吸附”，指的是在放置元器件的时候，元器件引脚是否需要按照“栅格尺寸”对齐放置。如果设置为“吸附”设置为否，原理图中的元器件将可以随意放置，不过，在画导线的时候，就会特别乱。所以，我们一般设置为吸附，特殊情况下，可以设置为非吸附以满足特殊需求。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78" name="Picture 63" descr="Picture 6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8485" y="1318260"/>
            <a:ext cx="3107690" cy="4203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70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原理图编辑器</a:t>
            </a:r>
            <a:endParaRPr 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204595"/>
            <a:ext cx="10440035" cy="49701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2.5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9190" y="1417320"/>
            <a:ext cx="99402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通过主题设置，可以满足不同人群对审美的要求。主题设置命令位于主菜单中的“主题”菜单下。在“主题”菜单下，可以快捷的设置原理图为：原始主题、黑底白图、白底黑图和自定义主题，还可以单独对某个主题进行修改。</a:t>
            </a:r>
            <a:endParaRPr 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2.5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9460" y="6005830"/>
            <a:ext cx="28067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原始主题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16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10" y="1097915"/>
            <a:ext cx="9657715" cy="47682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2.5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9460" y="6005830"/>
            <a:ext cx="3023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黑底白图主题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17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540" y="1097280"/>
            <a:ext cx="9437370" cy="46634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2.5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7505" y="6005830"/>
            <a:ext cx="86296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点击主菜单中的“主题”-&gt;“主题设置”命令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26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870" y="999490"/>
            <a:ext cx="8524240" cy="48583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24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2.6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快捷键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06260" y="1713230"/>
            <a:ext cx="47713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在主菜单中执行命令：“配置”-&gt;“快捷键设置”</a:t>
            </a:r>
            <a:endParaRPr lang="zh-CN" sz="2400">
              <a:solidFill>
                <a:schemeClr val="bg1"/>
              </a:solidFill>
            </a:endParaRPr>
          </a:p>
        </p:txBody>
      </p:sp>
      <p:pic>
        <p:nvPicPr>
          <p:cNvPr id="20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003300"/>
            <a:ext cx="6440170" cy="54933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707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原理图编辑器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0" y="2348865"/>
            <a:ext cx="36734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rgbClr val="C00000"/>
                </a:solidFill>
              </a:rPr>
              <a:t>2.2.1 </a:t>
            </a:r>
            <a:r>
              <a:rPr lang="zh-CN" altLang="en-US" sz="2400">
                <a:solidFill>
                  <a:srgbClr val="C00000"/>
                </a:solidFill>
              </a:rPr>
              <a:t>主菜单栏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2.2.2 </a:t>
            </a:r>
            <a:r>
              <a:rPr lang="zh-CN" altLang="en-US" sz="2400">
                <a:solidFill>
                  <a:schemeClr val="bg1"/>
                </a:solidFill>
              </a:rPr>
              <a:t>电气工具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2.2.3 </a:t>
            </a:r>
            <a:r>
              <a:rPr lang="zh-CN" altLang="en-US" sz="2400">
                <a:solidFill>
                  <a:schemeClr val="bg1"/>
                </a:solidFill>
              </a:rPr>
              <a:t>绘图工具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1.“文件”菜单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文件菜单下，包括新建、打开、保存、另存为、另存为模块、导入、打印、导出、导出BOM、导出网络、立创EDA文件源码。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2900" y="193675"/>
            <a:ext cx="31705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主菜单栏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9790" y="1509395"/>
            <a:ext cx="10471785" cy="551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575" y="3256915"/>
            <a:ext cx="102450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>
                <a:solidFill>
                  <a:schemeClr val="bg1"/>
                </a:solidFill>
              </a:rPr>
              <a:t>2.“撤销”和“重做”菜单  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前面的图标是撤销命令，后面的图标是重做命令。关于这两个图标的功能，我们在使用word等常用的软件时，经常会用到。用于更正当前以及之前的操作。</a:t>
            </a:r>
            <a:endParaRPr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7933</Words>
  <Application>WPS 演示</Application>
  <PresentationFormat>宽屏</PresentationFormat>
  <Paragraphs>451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Arial Unicode MS</vt:lpstr>
      <vt:lpstr>Office 主题​​</vt:lpstr>
      <vt:lpstr>第2章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笔墨书心丶</cp:lastModifiedBy>
  <cp:revision>26</cp:revision>
  <dcterms:created xsi:type="dcterms:W3CDTF">2019-06-19T02:08:00Z</dcterms:created>
  <dcterms:modified xsi:type="dcterms:W3CDTF">2019-07-30T08:45:52Z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