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8" r:id="rId3"/>
    <p:sldId id="277" r:id="rId4"/>
    <p:sldId id="279" r:id="rId5"/>
    <p:sldId id="309" r:id="rId6"/>
    <p:sldId id="281" r:id="rId7"/>
    <p:sldId id="310" r:id="rId8"/>
    <p:sldId id="304" r:id="rId9"/>
    <p:sldId id="305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11" r:id="rId19"/>
    <p:sldId id="289" r:id="rId20"/>
    <p:sldId id="290" r:id="rId21"/>
    <p:sldId id="312" r:id="rId22"/>
    <p:sldId id="293" r:id="rId23"/>
    <p:sldId id="292" r:id="rId24"/>
    <p:sldId id="291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13" r:id="rId35"/>
    <p:sldId id="314" r:id="rId36"/>
    <p:sldId id="306" r:id="rId37"/>
    <p:sldId id="307" r:id="rId38"/>
    <p:sldId id="27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B25796-3A53-47F0-B869-391AB69A1BB4}">
          <p14:sldIdLst>
            <p14:sldId id="256"/>
            <p14:sldId id="308"/>
            <p14:sldId id="277"/>
            <p14:sldId id="279"/>
            <p14:sldId id="309"/>
            <p14:sldId id="281"/>
            <p14:sldId id="310"/>
            <p14:sldId id="304"/>
            <p14:sldId id="305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311"/>
            <p14:sldId id="289"/>
            <p14:sldId id="290"/>
            <p14:sldId id="312"/>
            <p14:sldId id="293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3"/>
            <p14:sldId id="314"/>
            <p14:sldId id="306"/>
            <p14:sldId id="30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9C3D-B524-4A4C-ACE8-3C6707948AE3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8D04-87D5-40C9-95C2-E99A3DD90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F1DF-7055-47B1-886E-542ED7C1F6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定时器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杨帆</a:t>
            </a:r>
          </a:p>
        </p:txBody>
      </p:sp>
    </p:spTree>
    <p:extLst>
      <p:ext uri="{BB962C8B-B14F-4D97-AF65-F5344CB8AC3E}">
        <p14:creationId xmlns:p14="http://schemas.microsoft.com/office/powerpoint/2010/main" val="6978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连续工作模式</a:t>
            </a:r>
            <a:endParaRPr lang="en-US" altLang="zh-CN" dirty="0"/>
          </a:p>
          <a:p>
            <a:pPr lvl="1"/>
            <a:r>
              <a:rPr lang="en-US" altLang="zh-CN" dirty="0" err="1"/>
              <a:t>MCx</a:t>
            </a:r>
            <a:r>
              <a:rPr lang="en-US" altLang="zh-CN" dirty="0"/>
              <a:t>=10</a:t>
            </a:r>
            <a:r>
              <a:rPr lang="zh-CN" altLang="en-US" dirty="0"/>
              <a:t>，计数器将工作在连续计数模式下</a:t>
            </a:r>
            <a:endParaRPr lang="en-US" altLang="zh-CN" dirty="0"/>
          </a:p>
          <a:p>
            <a:pPr lvl="1"/>
            <a:r>
              <a:rPr lang="zh-CN" altLang="en-US" dirty="0"/>
              <a:t>计数器将从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65535</a:t>
            </a:r>
            <a:r>
              <a:rPr lang="zh-CN" altLang="en-US" dirty="0"/>
              <a:t>连续增加，到 </a:t>
            </a:r>
            <a:r>
              <a:rPr lang="en-US" altLang="zh-CN" dirty="0"/>
              <a:t>65535 </a:t>
            </a:r>
            <a:r>
              <a:rPr lang="zh-CN" altLang="en-US" dirty="0"/>
              <a:t>后则清零重新计数</a:t>
            </a:r>
            <a:endParaRPr lang="en-US" altLang="zh-CN" dirty="0"/>
          </a:p>
          <a:p>
            <a:pPr lvl="1"/>
            <a:r>
              <a:rPr lang="zh-CN" altLang="en-US" dirty="0"/>
              <a:t>定时器的周期仅由时钟源的频率决定，频率越高，则越快计数到 </a:t>
            </a:r>
            <a:r>
              <a:rPr lang="en-US" altLang="zh-CN" dirty="0"/>
              <a:t>65535</a:t>
            </a:r>
            <a:r>
              <a:rPr lang="zh-CN" altLang="en-US" dirty="0"/>
              <a:t>，定时器周期越短</a:t>
            </a:r>
          </a:p>
        </p:txBody>
      </p:sp>
    </p:spTree>
    <p:extLst>
      <p:ext uri="{BB962C8B-B14F-4D97-AF65-F5344CB8AC3E}">
        <p14:creationId xmlns:p14="http://schemas.microsoft.com/office/powerpoint/2010/main" val="173496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连续工作模式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78" y="1643627"/>
            <a:ext cx="6720160" cy="49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向上计数模式</a:t>
            </a:r>
            <a:endParaRPr lang="en-US" altLang="zh-CN" dirty="0"/>
          </a:p>
          <a:p>
            <a:pPr lvl="1"/>
            <a:r>
              <a:rPr lang="zh-CN" altLang="en-US" dirty="0"/>
              <a:t>设置 </a:t>
            </a:r>
            <a:r>
              <a:rPr lang="en-US" altLang="zh-CN" dirty="0" err="1"/>
              <a:t>MCx</a:t>
            </a:r>
            <a:r>
              <a:rPr lang="en-US" altLang="zh-CN" dirty="0"/>
              <a:t>=01</a:t>
            </a:r>
            <a:r>
              <a:rPr lang="zh-CN" altLang="en-US" dirty="0"/>
              <a:t>，计数器将工作在向上计数模式</a:t>
            </a:r>
            <a:endParaRPr lang="en-US" altLang="zh-CN" dirty="0"/>
          </a:p>
          <a:p>
            <a:pPr lvl="1"/>
            <a:r>
              <a:rPr lang="zh-CN" altLang="en-US" dirty="0"/>
              <a:t>计数器的溢出值是由 </a:t>
            </a:r>
            <a:r>
              <a:rPr lang="en-US" altLang="zh-CN" dirty="0"/>
              <a:t>TACCR0 </a:t>
            </a:r>
            <a:r>
              <a:rPr lang="zh-CN" altLang="en-US" dirty="0"/>
              <a:t>寄存器设定的，计数器达到设定值后将自动清零</a:t>
            </a:r>
            <a:endParaRPr lang="en-US" altLang="zh-CN" dirty="0"/>
          </a:p>
          <a:p>
            <a:pPr lvl="1"/>
            <a:r>
              <a:rPr lang="zh-CN" altLang="en-US" dirty="0"/>
              <a:t>定时器周期不仅与时钟源有关，还与 </a:t>
            </a:r>
            <a:r>
              <a:rPr lang="en-US" altLang="zh-CN" dirty="0"/>
              <a:t>TACCR0 </a:t>
            </a:r>
            <a:r>
              <a:rPr lang="zh-CN" altLang="en-US" dirty="0"/>
              <a:t>的设定值有关</a:t>
            </a:r>
          </a:p>
        </p:txBody>
      </p:sp>
    </p:spTree>
    <p:extLst>
      <p:ext uri="{BB962C8B-B14F-4D97-AF65-F5344CB8AC3E}">
        <p14:creationId xmlns:p14="http://schemas.microsoft.com/office/powerpoint/2010/main" val="90684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向上计数模式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78" y="1347574"/>
            <a:ext cx="7200000" cy="54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向上</a:t>
            </a:r>
            <a:r>
              <a:rPr lang="en-US" altLang="zh-CN" dirty="0"/>
              <a:t>/</a:t>
            </a:r>
            <a:r>
              <a:rPr lang="zh-CN" altLang="en-US" dirty="0"/>
              <a:t>向下计数模式</a:t>
            </a:r>
            <a:endParaRPr lang="en-US" altLang="zh-CN" dirty="0"/>
          </a:p>
          <a:p>
            <a:pPr lvl="1"/>
            <a:r>
              <a:rPr lang="zh-CN" altLang="en-US" dirty="0"/>
              <a:t>设置 </a:t>
            </a:r>
            <a:r>
              <a:rPr lang="en-US" altLang="zh-CN" dirty="0" err="1"/>
              <a:t>MCx</a:t>
            </a:r>
            <a:r>
              <a:rPr lang="en-US" altLang="zh-CN" dirty="0"/>
              <a:t>=11</a:t>
            </a:r>
            <a:r>
              <a:rPr lang="zh-CN" altLang="en-US" dirty="0"/>
              <a:t>，计数器将工作在向上</a:t>
            </a:r>
            <a:r>
              <a:rPr lang="en-US" altLang="zh-CN" dirty="0"/>
              <a:t>/</a:t>
            </a:r>
            <a:r>
              <a:rPr lang="zh-CN" altLang="en-US" dirty="0"/>
              <a:t>向下计数模式</a:t>
            </a:r>
            <a:endParaRPr lang="en-US" altLang="zh-CN" dirty="0"/>
          </a:p>
          <a:p>
            <a:pPr lvl="1"/>
            <a:r>
              <a:rPr lang="zh-CN" altLang="en-US" dirty="0"/>
              <a:t>当计数器到达</a:t>
            </a:r>
            <a:r>
              <a:rPr lang="en-US" altLang="zh-CN" dirty="0"/>
              <a:t>TACCR0 </a:t>
            </a:r>
            <a:r>
              <a:rPr lang="zh-CN" altLang="en-US" dirty="0"/>
              <a:t>的设定值之后，计数器不清零，而是从递增变成递减，直到计数器的值回到 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定时器的周期是向上计数模式的两倍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67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向上</a:t>
            </a:r>
            <a:r>
              <a:rPr lang="en-US" altLang="zh-CN" dirty="0"/>
              <a:t>/</a:t>
            </a:r>
            <a:r>
              <a:rPr lang="zh-CN" altLang="en-US" dirty="0"/>
              <a:t>向下计数模式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78" y="1293329"/>
            <a:ext cx="7200000" cy="54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CCR0</a:t>
            </a:r>
            <a:r>
              <a:rPr lang="zh-CN" altLang="en-US" dirty="0"/>
              <a:t>中断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计数到</a:t>
            </a:r>
            <a:r>
              <a:rPr lang="en-US" altLang="zh-CN" dirty="0">
                <a:solidFill>
                  <a:srgbClr val="FF0000"/>
                </a:solidFill>
              </a:rPr>
              <a:t>TACCR0</a:t>
            </a:r>
            <a:r>
              <a:rPr lang="zh-CN" altLang="en-US" dirty="0">
                <a:solidFill>
                  <a:srgbClr val="FF0000"/>
                </a:solidFill>
              </a:rPr>
              <a:t>的设定值触发</a:t>
            </a:r>
            <a:r>
              <a:rPr lang="zh-CN" altLang="en-US" dirty="0"/>
              <a:t>，中断标志位</a:t>
            </a:r>
            <a:r>
              <a:rPr lang="en-US" altLang="zh-CN" dirty="0"/>
              <a:t>CC0IFG</a:t>
            </a:r>
          </a:p>
          <a:p>
            <a:r>
              <a:rPr lang="zh-CN" altLang="en-US" dirty="0"/>
              <a:t>溢出中断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计数到</a:t>
            </a:r>
            <a:r>
              <a:rPr lang="en-US" altLang="zh-CN" dirty="0"/>
              <a:t>65535</a:t>
            </a:r>
            <a:r>
              <a:rPr lang="zh-CN" altLang="en-US" dirty="0"/>
              <a:t>再</a:t>
            </a:r>
            <a:r>
              <a:rPr lang="zh-CN" altLang="en-US" dirty="0">
                <a:solidFill>
                  <a:srgbClr val="FF0000"/>
                </a:solidFill>
              </a:rPr>
              <a:t>重新回到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时触发</a:t>
            </a:r>
            <a:r>
              <a:rPr lang="zh-CN" altLang="en-US" dirty="0"/>
              <a:t>，中断标志位</a:t>
            </a:r>
            <a:r>
              <a:rPr lang="en-US" altLang="zh-CN" dirty="0"/>
              <a:t>TA0IFG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8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CCR0</a:t>
            </a:r>
            <a:r>
              <a:rPr lang="zh-CN" altLang="en-US" dirty="0"/>
              <a:t>中断</a:t>
            </a:r>
            <a:endParaRPr lang="en-US" altLang="zh-CN" dirty="0"/>
          </a:p>
          <a:p>
            <a:pPr lvl="1"/>
            <a:r>
              <a:rPr lang="zh-CN" altLang="en-US" dirty="0"/>
              <a:t>触发值由</a:t>
            </a:r>
            <a:r>
              <a:rPr lang="en-US" altLang="zh-CN" dirty="0"/>
              <a:t>CCR0</a:t>
            </a:r>
            <a:r>
              <a:rPr lang="zh-CN" altLang="en-US" dirty="0"/>
              <a:t>设定</a:t>
            </a:r>
            <a:endParaRPr lang="en-US" altLang="zh-CN" dirty="0"/>
          </a:p>
          <a:p>
            <a:pPr lvl="1"/>
            <a:r>
              <a:rPr lang="zh-CN" altLang="en-US" dirty="0"/>
              <a:t>计数值等于</a:t>
            </a:r>
            <a:r>
              <a:rPr lang="en-US" altLang="zh-CN" dirty="0"/>
              <a:t>CCR0</a:t>
            </a:r>
            <a:r>
              <a:rPr lang="zh-CN" altLang="en-US" dirty="0"/>
              <a:t>预设值触发</a:t>
            </a:r>
            <a:endParaRPr lang="en-US" altLang="zh-CN" dirty="0"/>
          </a:p>
          <a:p>
            <a:pPr lvl="1"/>
            <a:r>
              <a:rPr lang="zh-CN" altLang="en-US" dirty="0"/>
              <a:t>优先级在定时器中断中最高</a:t>
            </a:r>
            <a:endParaRPr lang="en-US" altLang="zh-CN" dirty="0"/>
          </a:p>
          <a:p>
            <a:pPr lvl="1"/>
            <a:r>
              <a:rPr lang="zh-CN" altLang="en-US" dirty="0"/>
              <a:t>使能位</a:t>
            </a:r>
            <a:r>
              <a:rPr lang="en-US" altLang="zh-CN" dirty="0"/>
              <a:t>CCIE</a:t>
            </a:r>
            <a:r>
              <a:rPr lang="zh-CN" altLang="en-US" dirty="0"/>
              <a:t>、标志位</a:t>
            </a:r>
            <a:r>
              <a:rPr lang="en-US" altLang="zh-CN" dirty="0"/>
              <a:t>CCIFG</a:t>
            </a:r>
            <a:r>
              <a:rPr lang="zh-CN" altLang="en-US" dirty="0"/>
              <a:t>都在</a:t>
            </a:r>
            <a:r>
              <a:rPr lang="en-US" altLang="zh-CN" dirty="0"/>
              <a:t>TACCTL0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/>
            <a:r>
              <a:rPr lang="zh-CN" altLang="en-US" dirty="0"/>
              <a:t>单独一个中断向量，向量名为</a:t>
            </a:r>
            <a:r>
              <a:rPr lang="en-US" altLang="zh-CN" dirty="0"/>
              <a:t>TIMER0_A0_VECTOR</a:t>
            </a:r>
          </a:p>
          <a:p>
            <a:pPr lvl="1"/>
            <a:r>
              <a:rPr lang="zh-CN" altLang="en-US" dirty="0"/>
              <a:t>进入</a:t>
            </a:r>
            <a:r>
              <a:rPr lang="en-US" altLang="zh-CN" dirty="0"/>
              <a:t>CCR0</a:t>
            </a:r>
            <a:r>
              <a:rPr lang="zh-CN" altLang="en-US" dirty="0"/>
              <a:t>中断服务函数后，</a:t>
            </a:r>
            <a:r>
              <a:rPr lang="en-US" altLang="zh-CN" dirty="0"/>
              <a:t>CCIFG</a:t>
            </a:r>
            <a:r>
              <a:rPr lang="zh-CN" altLang="en-US" dirty="0"/>
              <a:t>自动复位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65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F3E51-16E1-4D5F-8684-DFAE8417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5E6BF-1A1A-405B-97E1-6FED3527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CCR0</a:t>
            </a:r>
            <a:r>
              <a:rPr lang="zh-CN" altLang="en-US" dirty="0"/>
              <a:t>中断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5EF07-596C-4C4F-9D58-7F27E72D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5" y="2298112"/>
            <a:ext cx="8116257" cy="1331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79576-E4C2-42E9-949A-00F5088B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24" y="3835766"/>
            <a:ext cx="7186541" cy="28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定时器溢出中断</a:t>
            </a:r>
            <a:endParaRPr lang="en-US" altLang="zh-CN" dirty="0"/>
          </a:p>
          <a:p>
            <a:pPr lvl="1"/>
            <a:r>
              <a:rPr lang="zh-CN" altLang="en-US" dirty="0"/>
              <a:t>计数器由溢出值回到</a:t>
            </a:r>
            <a:r>
              <a:rPr lang="en-US" altLang="zh-CN" dirty="0"/>
              <a:t>0</a:t>
            </a:r>
            <a:r>
              <a:rPr lang="zh-CN" altLang="en-US" dirty="0"/>
              <a:t>时触发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CCR1</a:t>
            </a:r>
            <a:r>
              <a:rPr lang="zh-CN" altLang="en-US" dirty="0"/>
              <a:t>、</a:t>
            </a:r>
            <a:r>
              <a:rPr lang="en-US" altLang="zh-CN" dirty="0"/>
              <a:t>CCR2</a:t>
            </a:r>
            <a:r>
              <a:rPr lang="zh-CN" altLang="en-US" dirty="0"/>
              <a:t>中断共享一个中断向量</a:t>
            </a:r>
            <a:endParaRPr lang="en-US" altLang="zh-CN" dirty="0"/>
          </a:p>
          <a:p>
            <a:pPr lvl="1"/>
            <a:r>
              <a:rPr lang="zh-CN" altLang="en-US" dirty="0"/>
              <a:t>向量名为</a:t>
            </a:r>
            <a:r>
              <a:rPr lang="en-US" altLang="zh-CN" dirty="0"/>
              <a:t>TIMER0_A1_VECTOR</a:t>
            </a:r>
          </a:p>
          <a:p>
            <a:pPr lvl="1"/>
            <a:r>
              <a:rPr lang="zh-CN" altLang="en-US" dirty="0"/>
              <a:t>使能位</a:t>
            </a:r>
            <a:r>
              <a:rPr lang="en-US" altLang="zh-CN" dirty="0"/>
              <a:t>TAIE</a:t>
            </a:r>
            <a:r>
              <a:rPr lang="zh-CN" altLang="en-US" dirty="0"/>
              <a:t>和标志位</a:t>
            </a:r>
            <a:r>
              <a:rPr lang="en-US" altLang="zh-CN" dirty="0"/>
              <a:t>TAIFG</a:t>
            </a:r>
            <a:r>
              <a:rPr lang="zh-CN" altLang="en-US" dirty="0"/>
              <a:t>都在</a:t>
            </a:r>
            <a:r>
              <a:rPr lang="en-US" altLang="zh-CN" dirty="0"/>
              <a:t>TACTL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TAIV</a:t>
            </a:r>
            <a:r>
              <a:rPr lang="zh-CN" altLang="en-US" dirty="0"/>
              <a:t>寄存器区分溢出、</a:t>
            </a:r>
            <a:r>
              <a:rPr lang="en-US" altLang="zh-CN" dirty="0"/>
              <a:t>CCR1</a:t>
            </a:r>
            <a:r>
              <a:rPr lang="zh-CN" altLang="en-US" dirty="0"/>
              <a:t>或</a:t>
            </a:r>
            <a:r>
              <a:rPr lang="en-US" altLang="zh-CN" dirty="0"/>
              <a:t>CCR2</a:t>
            </a:r>
            <a:r>
              <a:rPr lang="zh-CN" altLang="en-US" dirty="0"/>
              <a:t>中断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TAIV</a:t>
            </a:r>
            <a:r>
              <a:rPr lang="zh-CN" altLang="en-US" dirty="0"/>
              <a:t>的读</a:t>
            </a:r>
            <a:r>
              <a:rPr lang="en-US" altLang="zh-CN" dirty="0"/>
              <a:t>/</a:t>
            </a:r>
            <a:r>
              <a:rPr lang="zh-CN" altLang="en-US" dirty="0"/>
              <a:t>写操作会使当前优先级最高的一个中断标志位复位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54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7E136-4726-400D-8776-F8FB3CF9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FAD8D-F85D-4633-ACC1-8CAC700F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定时器概述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定时器工作模式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定时器中断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比较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捕获功能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4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TAIV</a:t>
            </a:r>
            <a:r>
              <a:rPr lang="zh-CN" altLang="en-US" dirty="0"/>
              <a:t>寄存器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50" y="2315867"/>
            <a:ext cx="8969941" cy="44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9741-11E9-49DE-BEFF-ABB6432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6C7FE-0E7F-4186-BEBC-CED1270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01247E-60C2-4ABB-BF57-F8D61347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46" y="1380265"/>
            <a:ext cx="7605537" cy="55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程序流程</a:t>
            </a:r>
            <a:endParaRPr lang="en-US" altLang="zh-CN" dirty="0"/>
          </a:p>
          <a:p>
            <a:pPr lvl="1"/>
            <a:r>
              <a:rPr lang="zh-CN" altLang="en-US" dirty="0"/>
              <a:t>选择定时器的时钟来源（</a:t>
            </a:r>
            <a:r>
              <a:rPr lang="en-US" altLang="zh-CN" dirty="0" err="1"/>
              <a:t>TASSELx</a:t>
            </a:r>
            <a:r>
              <a:rPr lang="zh-CN" altLang="en-US" dirty="0"/>
              <a:t>）及分频值（</a:t>
            </a:r>
            <a:r>
              <a:rPr lang="en-US" altLang="zh-CN" dirty="0" err="1"/>
              <a:t>IDx</a:t>
            </a:r>
            <a:r>
              <a:rPr lang="zh-CN" altLang="en-US" dirty="0"/>
              <a:t>），常用的时钟来源有 </a:t>
            </a:r>
            <a:r>
              <a:rPr lang="en-US" altLang="zh-CN" dirty="0"/>
              <a:t>ACLK </a:t>
            </a:r>
            <a:r>
              <a:rPr lang="zh-CN" altLang="en-US" dirty="0"/>
              <a:t>和</a:t>
            </a:r>
            <a:r>
              <a:rPr lang="en-US" altLang="zh-CN" dirty="0"/>
              <a:t>SMCLK</a:t>
            </a:r>
            <a:r>
              <a:rPr lang="zh-CN" altLang="en-US" dirty="0"/>
              <a:t>，此外也可以用外部时钟输入到 </a:t>
            </a:r>
            <a:r>
              <a:rPr lang="en-US" altLang="zh-CN" dirty="0"/>
              <a:t>TACLK </a:t>
            </a:r>
            <a:r>
              <a:rPr lang="zh-CN" altLang="en-US" dirty="0"/>
              <a:t>引脚作为时钟源</a:t>
            </a:r>
            <a:endParaRPr lang="en-US" altLang="zh-CN" dirty="0"/>
          </a:p>
          <a:p>
            <a:pPr lvl="1"/>
            <a:r>
              <a:rPr lang="zh-CN" altLang="en-US" dirty="0"/>
              <a:t>确定定时器工作模式（</a:t>
            </a:r>
            <a:r>
              <a:rPr lang="en-US" altLang="zh-CN" dirty="0" err="1"/>
              <a:t>MCx</a:t>
            </a:r>
            <a:r>
              <a:rPr lang="zh-CN" altLang="en-US" dirty="0"/>
              <a:t>），即连续计数、向上计数、向上</a:t>
            </a:r>
            <a:r>
              <a:rPr lang="en-US" altLang="zh-CN" dirty="0"/>
              <a:t>/</a:t>
            </a:r>
            <a:r>
              <a:rPr lang="zh-CN" altLang="en-US" dirty="0"/>
              <a:t>向下计数</a:t>
            </a:r>
            <a:endParaRPr lang="en-US" altLang="zh-CN" dirty="0"/>
          </a:p>
          <a:p>
            <a:pPr lvl="1"/>
            <a:r>
              <a:rPr lang="zh-CN" altLang="en-US" dirty="0"/>
              <a:t>根据定时器工作模式确定使用哪个中断，并进行初始化。如果是 </a:t>
            </a:r>
            <a:r>
              <a:rPr lang="en-US" altLang="zh-CN" dirty="0"/>
              <a:t>CCR0 </a:t>
            </a:r>
            <a:r>
              <a:rPr lang="zh-CN" altLang="en-US" dirty="0"/>
              <a:t>中断需要打开使能位并设置 </a:t>
            </a:r>
            <a:r>
              <a:rPr lang="en-US" altLang="zh-CN" dirty="0"/>
              <a:t>CCR0 </a:t>
            </a:r>
            <a:r>
              <a:rPr lang="zh-CN" altLang="en-US" dirty="0"/>
              <a:t>的值；如果是溢出中断只要打开使能位即可</a:t>
            </a:r>
            <a:endParaRPr lang="en-US" altLang="zh-CN" dirty="0"/>
          </a:p>
          <a:p>
            <a:pPr lvl="1"/>
            <a:r>
              <a:rPr lang="zh-CN" altLang="en-US" dirty="0"/>
              <a:t>编写对应的中断服务函数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9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CCR0</a:t>
            </a:r>
            <a:r>
              <a:rPr lang="zh-CN" altLang="en-US" dirty="0"/>
              <a:t>中断示例程序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48" y="1346327"/>
            <a:ext cx="6762863" cy="53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三、定时器中断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溢出中断示例程序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18" y="226337"/>
            <a:ext cx="8219882" cy="64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捕获模块（</a:t>
            </a:r>
            <a:r>
              <a:rPr lang="en-US" altLang="zh-CN" dirty="0"/>
              <a:t>capture</a:t>
            </a:r>
            <a:r>
              <a:rPr lang="zh-CN" altLang="en-US" dirty="0"/>
              <a:t>）可以判断输入信号的边沿，并瞬间用 </a:t>
            </a:r>
            <a:r>
              <a:rPr lang="en-US" altLang="zh-CN" dirty="0" err="1"/>
              <a:t>TACCRx</a:t>
            </a:r>
            <a:r>
              <a:rPr lang="en-US" altLang="zh-CN" dirty="0"/>
              <a:t> </a:t>
            </a:r>
            <a:r>
              <a:rPr lang="zh-CN" altLang="en-US" dirty="0"/>
              <a:t>寄存器记录下边沿时刻（</a:t>
            </a:r>
            <a:r>
              <a:rPr lang="en-US" altLang="zh-CN" dirty="0"/>
              <a:t>TAR </a:t>
            </a:r>
            <a:r>
              <a:rPr lang="zh-CN" altLang="en-US" dirty="0"/>
              <a:t>值），用于精确测定脉宽或频率</a:t>
            </a:r>
            <a:endParaRPr lang="en-US" altLang="zh-CN" dirty="0"/>
          </a:p>
          <a:p>
            <a:r>
              <a:rPr lang="zh-CN" altLang="en-US" dirty="0"/>
              <a:t>比较模块（</a:t>
            </a:r>
            <a:r>
              <a:rPr lang="en-US" altLang="zh-CN" dirty="0"/>
              <a:t>comparator</a:t>
            </a:r>
            <a:r>
              <a:rPr lang="zh-CN" altLang="en-US" dirty="0"/>
              <a:t>）可以将 </a:t>
            </a:r>
            <a:r>
              <a:rPr lang="en-US" altLang="zh-CN" dirty="0"/>
              <a:t>TAR </a:t>
            </a:r>
            <a:r>
              <a:rPr lang="zh-CN" altLang="en-US" dirty="0"/>
              <a:t>寄存器值与 </a:t>
            </a:r>
            <a:r>
              <a:rPr lang="en-US" altLang="zh-CN" dirty="0" err="1"/>
              <a:t>TACCRx</a:t>
            </a:r>
            <a:r>
              <a:rPr lang="en-US" altLang="zh-CN" dirty="0"/>
              <a:t> </a:t>
            </a:r>
            <a:r>
              <a:rPr lang="zh-CN" altLang="en-US" dirty="0"/>
              <a:t>中的预设值比较，并自动按照“预设方案”翻转 </a:t>
            </a:r>
            <a:r>
              <a:rPr lang="en-US" altLang="zh-CN" dirty="0"/>
              <a:t>I/O </a:t>
            </a:r>
            <a:r>
              <a:rPr lang="zh-CN" altLang="en-US" dirty="0"/>
              <a:t>电平，可以自动生成各种波形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TACCTLx</a:t>
            </a:r>
            <a:r>
              <a:rPr lang="zh-CN" altLang="en-US" dirty="0"/>
              <a:t>寄存器中的</a:t>
            </a:r>
            <a:r>
              <a:rPr lang="en-US" altLang="zh-CN" dirty="0"/>
              <a:t>CAP=0</a:t>
            </a:r>
            <a:r>
              <a:rPr lang="zh-CN" altLang="en-US" dirty="0"/>
              <a:t>为比较，</a:t>
            </a:r>
            <a:r>
              <a:rPr lang="en-US" altLang="zh-CN" dirty="0"/>
              <a:t>1</a:t>
            </a:r>
            <a:r>
              <a:rPr lang="zh-CN" altLang="en-US" dirty="0"/>
              <a:t>为捕获</a:t>
            </a:r>
          </a:p>
        </p:txBody>
      </p:sp>
    </p:spTree>
    <p:extLst>
      <p:ext uri="{BB962C8B-B14F-4D97-AF65-F5344CB8AC3E}">
        <p14:creationId xmlns:p14="http://schemas.microsoft.com/office/powerpoint/2010/main" val="189133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捕获功能</a:t>
            </a:r>
            <a:endParaRPr lang="en-US" altLang="zh-CN" dirty="0"/>
          </a:p>
          <a:p>
            <a:pPr lvl="1"/>
            <a:r>
              <a:rPr lang="zh-CN" altLang="en-US" dirty="0"/>
              <a:t>测频率、测周期、测脉宽、测占空比等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CAP </a:t>
            </a:r>
            <a:r>
              <a:rPr lang="zh-CN" altLang="en-US" dirty="0"/>
              <a:t>设为 </a:t>
            </a:r>
            <a:r>
              <a:rPr lang="en-US" altLang="zh-CN" dirty="0"/>
              <a:t>1 </a:t>
            </a:r>
            <a:r>
              <a:rPr lang="zh-CN" altLang="en-US" dirty="0"/>
              <a:t>时， </a:t>
            </a:r>
            <a:r>
              <a:rPr lang="en-US" altLang="zh-CN" dirty="0" err="1"/>
              <a:t>CCRx</a:t>
            </a:r>
            <a:r>
              <a:rPr lang="en-US" altLang="zh-CN" dirty="0"/>
              <a:t> </a:t>
            </a:r>
            <a:r>
              <a:rPr lang="zh-CN" altLang="en-US" dirty="0"/>
              <a:t>工作于捕获模式。计数器一般设置为连续计数模式，当 </a:t>
            </a:r>
            <a:r>
              <a:rPr lang="en-US" altLang="zh-CN" dirty="0" err="1"/>
              <a:t>CCRx</a:t>
            </a:r>
            <a:r>
              <a:rPr lang="en-US" altLang="zh-CN" dirty="0"/>
              <a:t> </a:t>
            </a:r>
            <a:r>
              <a:rPr lang="zh-CN" altLang="en-US" dirty="0"/>
              <a:t>检测到 </a:t>
            </a:r>
            <a:r>
              <a:rPr lang="en-US" altLang="zh-CN" dirty="0" err="1"/>
              <a:t>CCIx</a:t>
            </a:r>
            <a:r>
              <a:rPr lang="zh-CN" altLang="en-US" dirty="0"/>
              <a:t>（带有捕获功能的 </a:t>
            </a:r>
            <a:r>
              <a:rPr lang="en-US" altLang="zh-CN" dirty="0"/>
              <a:t>I/O </a:t>
            </a:r>
            <a:r>
              <a:rPr lang="zh-CN" altLang="en-US" dirty="0"/>
              <a:t>口）的电平边沿时，瞬间读取 </a:t>
            </a:r>
            <a:r>
              <a:rPr lang="en-US" altLang="zh-CN" dirty="0"/>
              <a:t>TAR </a:t>
            </a:r>
            <a:r>
              <a:rPr lang="zh-CN" altLang="en-US" dirty="0"/>
              <a:t>寄存器的值并写入 </a:t>
            </a:r>
            <a:r>
              <a:rPr lang="en-US" altLang="zh-CN" dirty="0" err="1"/>
              <a:t>TACCRx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 err="1"/>
              <a:t>CCRx</a:t>
            </a:r>
            <a:r>
              <a:rPr lang="en-US" altLang="zh-CN" dirty="0"/>
              <a:t> </a:t>
            </a:r>
            <a:r>
              <a:rPr lang="zh-CN" altLang="en-US" dirty="0"/>
              <a:t>用于测定信号脉宽时，只需要分别记录信号上升沿时刻和下降沿时刻，二者相减就是脉宽；而测量频率时，连续记录两次上升沿时刻，相减就是周期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7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-90488"/>
            <a:ext cx="9000000" cy="68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9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比较模式</a:t>
            </a: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CAP=0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CCRx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工作于比较模式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CCR0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在比较模式中用于设定计数器的周期，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CCR1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CCR2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负责设定比较值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3392240"/>
            <a:ext cx="6956780" cy="31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PWM</a:t>
            </a:r>
            <a:r>
              <a:rPr lang="zh-CN" altLang="en-US" dirty="0"/>
              <a:t>波形</a:t>
            </a:r>
          </a:p>
          <a:p>
            <a:pPr lvl="1"/>
            <a:r>
              <a:rPr lang="zh-CN" altLang="en-US" dirty="0"/>
              <a:t>脉冲宽度调制波形（</a:t>
            </a:r>
            <a:r>
              <a:rPr lang="en-US" altLang="zh-CN" dirty="0"/>
              <a:t>Pulse Width Modulation</a:t>
            </a:r>
            <a:r>
              <a:rPr lang="zh-CN" altLang="en-US" dirty="0"/>
              <a:t>），就是一定周期的方波，其高电平时间和低电平时间的比例（称为“占空比”）可以控制。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PWM </a:t>
            </a:r>
            <a:r>
              <a:rPr lang="zh-CN" altLang="en-US" dirty="0"/>
              <a:t>的应用十分广泛，例如要控制一个电机的转速，一般都是通过给出一定占空比的 </a:t>
            </a:r>
            <a:r>
              <a:rPr lang="en-US" altLang="zh-CN" dirty="0"/>
              <a:t>PWM </a:t>
            </a:r>
            <a:r>
              <a:rPr lang="zh-CN" altLang="en-US" dirty="0"/>
              <a:t>波来实现的。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90" y="4195295"/>
            <a:ext cx="5400000" cy="19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一、定时器概述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为什么要有定时器？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因为单片机的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是单线程的，只能顺序执行（除非有中断发生）。定时器可以帮助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完成完成计数、延时等重复工作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测量外部信号的频率（外部信号上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下沿的时刻捕获）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70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如何产生</a:t>
            </a:r>
            <a:r>
              <a:rPr lang="en-US" altLang="zh-CN" dirty="0"/>
              <a:t>PWM</a:t>
            </a:r>
            <a:r>
              <a:rPr lang="zh-CN" altLang="en-US" dirty="0"/>
              <a:t>波形</a:t>
            </a:r>
            <a:endParaRPr lang="en-US" altLang="zh-CN" dirty="0"/>
          </a:p>
          <a:p>
            <a:pPr lvl="1"/>
            <a:r>
              <a:rPr lang="zh-CN" altLang="en-US" dirty="0"/>
              <a:t>例：模式</a:t>
            </a:r>
            <a:r>
              <a:rPr lang="en-US" altLang="zh-CN" dirty="0"/>
              <a:t>2</a:t>
            </a:r>
            <a:r>
              <a:rPr lang="zh-CN" altLang="en-US" dirty="0"/>
              <a:t>，即 </a:t>
            </a:r>
            <a:r>
              <a:rPr lang="en-US" altLang="zh-CN" dirty="0" err="1"/>
              <a:t>OUTMODx</a:t>
            </a:r>
            <a:r>
              <a:rPr lang="en-US" altLang="zh-CN" dirty="0"/>
              <a:t>=010</a:t>
            </a:r>
          </a:p>
          <a:p>
            <a:pPr lvl="2"/>
            <a:r>
              <a:rPr lang="en-US" altLang="zh-CN" dirty="0"/>
              <a:t>Toggle</a:t>
            </a:r>
            <a:r>
              <a:rPr lang="zh-CN" altLang="en-US" dirty="0"/>
              <a:t>：当 </a:t>
            </a:r>
            <a:r>
              <a:rPr lang="en-US" altLang="zh-CN" dirty="0"/>
              <a:t>TAR=</a:t>
            </a:r>
            <a:r>
              <a:rPr lang="en-US" altLang="zh-CN" dirty="0" err="1"/>
              <a:t>CCRx</a:t>
            </a:r>
            <a:r>
              <a:rPr lang="en-US" altLang="zh-CN" dirty="0"/>
              <a:t> </a:t>
            </a:r>
            <a:r>
              <a:rPr lang="zh-CN" altLang="en-US" dirty="0"/>
              <a:t>时， </a:t>
            </a:r>
            <a:r>
              <a:rPr lang="en-US" altLang="zh-CN" dirty="0" err="1"/>
              <a:t>TAx</a:t>
            </a:r>
            <a:r>
              <a:rPr lang="en-US" altLang="zh-CN" dirty="0"/>
              <a:t> </a:t>
            </a:r>
            <a:r>
              <a:rPr lang="zh-CN" altLang="en-US" dirty="0"/>
              <a:t>引脚电平自动翻转；</a:t>
            </a:r>
            <a:endParaRPr lang="en-US" altLang="zh-CN" dirty="0"/>
          </a:p>
          <a:p>
            <a:pPr lvl="2"/>
            <a:r>
              <a:rPr lang="en-US" altLang="zh-CN" dirty="0"/>
              <a:t>Reset</a:t>
            </a:r>
            <a:r>
              <a:rPr lang="zh-CN" altLang="en-US" dirty="0"/>
              <a:t>：当 </a:t>
            </a:r>
            <a:r>
              <a:rPr lang="en-US" altLang="zh-CN" dirty="0"/>
              <a:t>TAR=CCR0 </a:t>
            </a:r>
            <a:r>
              <a:rPr lang="zh-CN" altLang="en-US" dirty="0"/>
              <a:t>时， </a:t>
            </a:r>
            <a:r>
              <a:rPr lang="en-US" altLang="zh-CN" dirty="0" err="1"/>
              <a:t>TAx</a:t>
            </a:r>
            <a:r>
              <a:rPr lang="en-US" altLang="zh-CN" dirty="0"/>
              <a:t> </a:t>
            </a:r>
            <a:r>
              <a:rPr lang="zh-CN" altLang="en-US" dirty="0"/>
              <a:t>引脚电平自动变为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我们一般将计数器设为向上计数模式（</a:t>
            </a:r>
            <a:r>
              <a:rPr lang="en-US" altLang="zh-CN" dirty="0"/>
              <a:t>up mode</a:t>
            </a:r>
            <a:r>
              <a:rPr lang="zh-CN" altLang="en-US" dirty="0"/>
              <a:t>）来生成 </a:t>
            </a:r>
            <a:r>
              <a:rPr lang="en-US" altLang="zh-CN" dirty="0"/>
              <a:t>PWM </a:t>
            </a:r>
            <a:r>
              <a:rPr lang="zh-CN" altLang="en-US" dirty="0"/>
              <a:t>波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8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向上计数下</a:t>
            </a:r>
            <a:r>
              <a:rPr lang="en-US" altLang="zh-CN" sz="2400" dirty="0" err="1"/>
              <a:t>OUTMODx</a:t>
            </a:r>
            <a:r>
              <a:rPr lang="en-US" altLang="zh-CN" sz="2400" dirty="0"/>
              <a:t>=010</a:t>
            </a:r>
            <a:r>
              <a:rPr lang="zh-CN" altLang="en-US" sz="2400" dirty="0"/>
              <a:t>时波形</a:t>
            </a:r>
            <a:endParaRPr lang="en-US" altLang="zh-CN" sz="2400" dirty="0"/>
          </a:p>
          <a:p>
            <a:pPr lvl="1"/>
            <a:r>
              <a:rPr lang="en-US" altLang="zh-CN" sz="2000" dirty="0"/>
              <a:t>TAR</a:t>
            </a:r>
            <a:r>
              <a:rPr lang="zh-CN" altLang="en-US" sz="2000" dirty="0"/>
              <a:t>等于</a:t>
            </a:r>
            <a:r>
              <a:rPr lang="en-US" altLang="zh-CN" sz="2000" dirty="0"/>
              <a:t>CCR0</a:t>
            </a:r>
            <a:r>
              <a:rPr lang="zh-CN" altLang="en-US" sz="2000" dirty="0"/>
              <a:t>和</a:t>
            </a:r>
            <a:r>
              <a:rPr lang="en-US" altLang="zh-CN" sz="2000" dirty="0"/>
              <a:t>CCR1</a:t>
            </a:r>
            <a:r>
              <a:rPr lang="zh-CN" altLang="en-US" sz="2000" dirty="0"/>
              <a:t>时输出发生了变化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改变</a:t>
            </a:r>
            <a:r>
              <a:rPr lang="en-US" altLang="zh-CN" sz="2000" dirty="0"/>
              <a:t>CCR0</a:t>
            </a:r>
            <a:r>
              <a:rPr lang="zh-CN" altLang="en-US" sz="2000" dirty="0"/>
              <a:t>可以控制周期</a:t>
            </a:r>
            <a:endParaRPr lang="en-US" altLang="zh-CN" sz="2000" dirty="0"/>
          </a:p>
          <a:p>
            <a:pPr lvl="1"/>
            <a:r>
              <a:rPr lang="zh-CN" altLang="en-US" sz="2000" dirty="0"/>
              <a:t>改变</a:t>
            </a:r>
            <a:r>
              <a:rPr lang="en-US" altLang="zh-CN" sz="2000" dirty="0"/>
              <a:t>CCR1</a:t>
            </a:r>
            <a:r>
              <a:rPr lang="zh-CN" altLang="en-US" sz="2000" dirty="0"/>
              <a:t>可以控制占空比</a:t>
            </a:r>
            <a:endParaRPr lang="en-US" altLang="zh-CN" sz="20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82" y="2596557"/>
            <a:ext cx="5547665" cy="41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其它几种模式下的波形</a:t>
            </a:r>
            <a:endParaRPr lang="en-US" altLang="zh-CN" sz="2400" dirty="0"/>
          </a:p>
          <a:p>
            <a:pPr lvl="1"/>
            <a:r>
              <a:rPr lang="zh-CN" altLang="en-US" sz="2000" dirty="0"/>
              <a:t>模式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7</a:t>
            </a:r>
            <a:r>
              <a:rPr lang="zh-CN" altLang="en-US" sz="2000" dirty="0"/>
              <a:t>都可以生成</a:t>
            </a:r>
            <a:r>
              <a:rPr lang="en-US" altLang="zh-CN" sz="2000" dirty="0"/>
              <a:t>PWM</a:t>
            </a:r>
          </a:p>
          <a:p>
            <a:pPr lvl="1"/>
            <a:r>
              <a:rPr lang="zh-CN" altLang="en-US" sz="2000" dirty="0"/>
              <a:t>我们一般用模式 </a:t>
            </a:r>
            <a:r>
              <a:rPr lang="en-US" altLang="zh-CN" sz="2000" dirty="0"/>
              <a:t>7</a:t>
            </a:r>
            <a:r>
              <a:rPr lang="zh-CN" altLang="en-US" sz="2000" dirty="0"/>
              <a:t>（设置占空比更直观）</a:t>
            </a:r>
            <a:endParaRPr lang="en-US" altLang="zh-CN" sz="2000" dirty="0"/>
          </a:p>
          <a:p>
            <a:pPr lvl="1"/>
            <a:r>
              <a:rPr lang="zh-CN" altLang="en-US" sz="2000" dirty="0"/>
              <a:t>模式 </a:t>
            </a:r>
            <a:r>
              <a:rPr lang="en-US" altLang="zh-CN" sz="2000" dirty="0"/>
              <a:t>7 </a:t>
            </a:r>
            <a:r>
              <a:rPr lang="zh-CN" altLang="en-US" sz="2000" dirty="0"/>
              <a:t>下，</a:t>
            </a:r>
            <a:r>
              <a:rPr lang="en-US" altLang="zh-CN" sz="2000" dirty="0" err="1"/>
              <a:t>CCRx</a:t>
            </a:r>
            <a:r>
              <a:rPr lang="en-US" altLang="zh-CN" sz="2000" dirty="0"/>
              <a:t> </a:t>
            </a:r>
            <a:r>
              <a:rPr lang="zh-CN" altLang="en-US" sz="2000" dirty="0"/>
              <a:t>与占空比成正比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3" y="1636179"/>
            <a:ext cx="5758060" cy="42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输出引脚</a:t>
            </a:r>
            <a:endParaRPr lang="en-US" altLang="zh-CN" dirty="0"/>
          </a:p>
          <a:p>
            <a:pPr lvl="1"/>
            <a:r>
              <a:rPr lang="zh-CN" altLang="en-US" dirty="0"/>
              <a:t>比较模块产生的 </a:t>
            </a:r>
            <a:r>
              <a:rPr lang="en-US" altLang="zh-CN" dirty="0"/>
              <a:t>PWM </a:t>
            </a:r>
            <a:r>
              <a:rPr lang="zh-CN" altLang="en-US" dirty="0"/>
              <a:t>波只能在特定引脚输出</a:t>
            </a:r>
            <a:endParaRPr lang="en-US" altLang="zh-CN" dirty="0"/>
          </a:p>
          <a:p>
            <a:pPr lvl="1"/>
            <a:r>
              <a:rPr lang="en-US" altLang="zh-CN" dirty="0" err="1"/>
              <a:t>CCRx</a:t>
            </a:r>
            <a:r>
              <a:rPr lang="en-US" altLang="zh-CN" dirty="0"/>
              <a:t> </a:t>
            </a:r>
            <a:r>
              <a:rPr lang="zh-CN" altLang="en-US" dirty="0"/>
              <a:t>寄存器与 </a:t>
            </a:r>
            <a:r>
              <a:rPr lang="en-US" altLang="zh-CN" dirty="0" err="1"/>
              <a:t>TAx</a:t>
            </a:r>
            <a:r>
              <a:rPr lang="en-US" altLang="zh-CN" dirty="0"/>
              <a:t> </a:t>
            </a:r>
            <a:r>
              <a:rPr lang="zh-CN" altLang="en-US" dirty="0"/>
              <a:t>引脚一一对应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Timer_A0 CCR1 </a:t>
            </a:r>
            <a:r>
              <a:rPr lang="zh-CN" altLang="en-US" dirty="0"/>
              <a:t>产生的 </a:t>
            </a:r>
            <a:r>
              <a:rPr lang="en-US" altLang="zh-CN" dirty="0"/>
              <a:t>PWM </a:t>
            </a:r>
            <a:r>
              <a:rPr lang="zh-CN" altLang="en-US" dirty="0"/>
              <a:t>只能在 </a:t>
            </a:r>
            <a:r>
              <a:rPr lang="en-US" altLang="zh-CN" dirty="0"/>
              <a:t>TA0.1</a:t>
            </a:r>
            <a:r>
              <a:rPr lang="zh-CN" altLang="en-US" dirty="0"/>
              <a:t>， </a:t>
            </a:r>
            <a:r>
              <a:rPr lang="en-US" altLang="zh-CN" dirty="0"/>
              <a:t>Timer_A0 CCR2 </a:t>
            </a:r>
            <a:r>
              <a:rPr lang="zh-CN" altLang="en-US" dirty="0"/>
              <a:t>产生的 </a:t>
            </a:r>
            <a:r>
              <a:rPr lang="en-US" altLang="zh-CN" dirty="0"/>
              <a:t>PWM </a:t>
            </a:r>
            <a:r>
              <a:rPr lang="zh-CN" altLang="en-US" dirty="0"/>
              <a:t>只能在</a:t>
            </a:r>
            <a:r>
              <a:rPr lang="en-US" altLang="zh-CN" dirty="0"/>
              <a:t>TA0.2</a:t>
            </a:r>
          </a:p>
          <a:p>
            <a:pPr lvl="1"/>
            <a:r>
              <a:rPr lang="zh-CN" altLang="en-US" dirty="0"/>
              <a:t>通过设置</a:t>
            </a:r>
            <a:r>
              <a:rPr lang="en-US" altLang="zh-CN" dirty="0"/>
              <a:t>CCR1</a:t>
            </a:r>
            <a:r>
              <a:rPr lang="zh-CN" altLang="en-US" dirty="0"/>
              <a:t>和</a:t>
            </a:r>
            <a:r>
              <a:rPr lang="en-US" altLang="zh-CN" dirty="0"/>
              <a:t>CCR2</a:t>
            </a:r>
            <a:r>
              <a:rPr lang="zh-CN" altLang="en-US" dirty="0"/>
              <a:t>，一个定时器最多可以产生</a:t>
            </a:r>
            <a:r>
              <a:rPr lang="en-US" altLang="zh-CN" dirty="0"/>
              <a:t>2 </a:t>
            </a:r>
            <a:r>
              <a:rPr lang="zh-CN" altLang="en-US" dirty="0"/>
              <a:t>路不同的 </a:t>
            </a:r>
            <a:r>
              <a:rPr lang="en-US" altLang="zh-CN" dirty="0"/>
              <a:t>PWM </a:t>
            </a:r>
            <a:r>
              <a:rPr lang="zh-CN" altLang="en-US" dirty="0"/>
              <a:t>波形</a:t>
            </a:r>
          </a:p>
        </p:txBody>
      </p:sp>
    </p:spTree>
    <p:extLst>
      <p:ext uri="{BB962C8B-B14F-4D97-AF65-F5344CB8AC3E}">
        <p14:creationId xmlns:p14="http://schemas.microsoft.com/office/powerpoint/2010/main" val="108575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415A8-33F8-46BD-91C9-6F6395F6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5752-91C8-4677-8D44-9E24078C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输出引脚</a:t>
            </a:r>
            <a:endParaRPr lang="en-US" altLang="zh-CN" dirty="0"/>
          </a:p>
          <a:p>
            <a:pPr lvl="1"/>
            <a:r>
              <a:rPr lang="en-US" altLang="zh-CN" dirty="0"/>
              <a:t>TA0.0-TA0.2 </a:t>
            </a:r>
            <a:r>
              <a:rPr lang="zh-CN" altLang="en-US" dirty="0"/>
              <a:t>是 </a:t>
            </a:r>
            <a:r>
              <a:rPr lang="en-US" altLang="zh-CN" dirty="0"/>
              <a:t>Timer0 </a:t>
            </a:r>
            <a:r>
              <a:rPr lang="zh-CN" altLang="en-US" dirty="0"/>
              <a:t>的输出端口</a:t>
            </a:r>
            <a:endParaRPr lang="en-US" altLang="zh-CN" dirty="0"/>
          </a:p>
          <a:p>
            <a:pPr lvl="1"/>
            <a:r>
              <a:rPr lang="en-US" altLang="zh-CN" dirty="0"/>
              <a:t>TA1.0-TA1.2 </a:t>
            </a:r>
            <a:r>
              <a:rPr lang="zh-CN" altLang="en-US" dirty="0"/>
              <a:t>是 </a:t>
            </a:r>
            <a:r>
              <a:rPr lang="en-US" altLang="zh-CN" dirty="0"/>
              <a:t>Timer1 </a:t>
            </a:r>
            <a:r>
              <a:rPr lang="zh-CN" altLang="en-US" dirty="0"/>
              <a:t>的输出端口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210BE-2F11-4589-B654-B8ED71C3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0" y="3429000"/>
            <a:ext cx="10942220" cy="30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7EDD-4BE5-40D3-8E91-F02BA5D0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D15E0-4857-4B22-9742-A0821930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设置输出引脚</a:t>
            </a:r>
            <a:endParaRPr lang="en-US" altLang="zh-CN" dirty="0"/>
          </a:p>
          <a:p>
            <a:pPr lvl="1"/>
            <a:r>
              <a:rPr lang="en-US" altLang="zh-CN" dirty="0"/>
              <a:t>P2.6</a:t>
            </a:r>
            <a:r>
              <a:rPr lang="zh-CN" altLang="en-US" dirty="0"/>
              <a:t>一般不用，留着接晶振</a:t>
            </a:r>
            <a:endParaRPr lang="en-US" altLang="zh-CN" dirty="0"/>
          </a:p>
          <a:p>
            <a:pPr lvl="1"/>
            <a:r>
              <a:rPr lang="en-US" altLang="zh-CN" dirty="0"/>
              <a:t>DIR </a:t>
            </a:r>
            <a:r>
              <a:rPr lang="zh-CN" altLang="en-US" dirty="0"/>
              <a:t>寄存器为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 err="1"/>
              <a:t>PxSEL</a:t>
            </a:r>
            <a:r>
              <a:rPr lang="en-US" altLang="zh-CN" dirty="0"/>
              <a:t> </a:t>
            </a:r>
            <a:r>
              <a:rPr lang="zh-CN" altLang="en-US" dirty="0"/>
              <a:t>寄存器为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PxSEL2 </a:t>
            </a:r>
            <a:r>
              <a:rPr lang="zh-CN" altLang="en-US" dirty="0"/>
              <a:t>寄存器为 </a:t>
            </a:r>
            <a:r>
              <a:rPr lang="en-US" altLang="zh-CN" dirty="0"/>
              <a:t>0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5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PWM</a:t>
            </a:r>
            <a:r>
              <a:rPr lang="zh-CN" altLang="en-US" dirty="0"/>
              <a:t>编程步骤</a:t>
            </a:r>
            <a:endParaRPr lang="en-US" altLang="zh-CN" dirty="0"/>
          </a:p>
          <a:p>
            <a:pPr lvl="1"/>
            <a:r>
              <a:rPr lang="zh-CN" altLang="en-US" dirty="0"/>
              <a:t>选择输出引脚</a:t>
            </a:r>
            <a:endParaRPr lang="en-US" altLang="zh-CN" dirty="0"/>
          </a:p>
          <a:p>
            <a:pPr lvl="1"/>
            <a:r>
              <a:rPr lang="zh-CN" altLang="en-US" dirty="0"/>
              <a:t>设定</a:t>
            </a:r>
            <a:r>
              <a:rPr lang="en-US" altLang="zh-CN" dirty="0"/>
              <a:t>CCR0</a:t>
            </a:r>
            <a:r>
              <a:rPr lang="zh-CN" altLang="en-US" dirty="0"/>
              <a:t>和</a:t>
            </a:r>
            <a:r>
              <a:rPr lang="en-US" altLang="zh-CN" dirty="0"/>
              <a:t>CCR1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选择比较模块的输出模式</a:t>
            </a:r>
            <a:endParaRPr lang="en-US" altLang="zh-CN" dirty="0"/>
          </a:p>
          <a:p>
            <a:pPr lvl="1"/>
            <a:r>
              <a:rPr lang="zh-CN" altLang="en-US" dirty="0"/>
              <a:t>选择定时器的时钟源和计数模式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034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四、比较</a:t>
            </a:r>
            <a:r>
              <a:rPr lang="en-US" altLang="zh-CN" dirty="0"/>
              <a:t>/</a:t>
            </a:r>
            <a:r>
              <a:rPr lang="zh-CN" altLang="en-US" dirty="0"/>
              <a:t>捕获功能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22" y="2521000"/>
            <a:ext cx="6505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编程实现：利用定时器编写呼吸灯。所谓呼吸灯是指</a:t>
            </a:r>
            <a:r>
              <a:rPr lang="en-US" altLang="zh-CN" dirty="0"/>
              <a:t>LED</a:t>
            </a:r>
            <a:r>
              <a:rPr lang="zh-CN" altLang="en-US" dirty="0"/>
              <a:t>在一个周期内先逐渐变亮，再逐渐变暗。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1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一、定时器概述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MSP430G2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定时器的结构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主计数器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捕获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比较模块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50DCB-D360-4CEE-9914-E930D969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96" y="585179"/>
            <a:ext cx="5927704" cy="58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F9B80-B223-43AB-9E92-9835B83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一、定时器概述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5427B-F3D4-4C24-88C9-2E8CE2BD8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MSP430G2</a:t>
            </a:r>
            <a:r>
              <a:rPr lang="zh-CN" altLang="en-US" dirty="0"/>
              <a:t>定时器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 err="1"/>
              <a:t>Timer_A</a:t>
            </a:r>
            <a:r>
              <a:rPr lang="en-US" altLang="zh-CN" dirty="0"/>
              <a:t> </a:t>
            </a:r>
            <a:r>
              <a:rPr lang="zh-CN" altLang="en-US" dirty="0"/>
              <a:t>定时器：</a:t>
            </a:r>
            <a:r>
              <a:rPr lang="en-US" altLang="zh-CN" dirty="0"/>
              <a:t>Timer0_A3 </a:t>
            </a:r>
            <a:r>
              <a:rPr lang="zh-CN" altLang="en-US" dirty="0"/>
              <a:t>和 </a:t>
            </a:r>
            <a:r>
              <a:rPr lang="en-US" altLang="zh-CN" dirty="0"/>
              <a:t>Timer1_A3</a:t>
            </a:r>
            <a:r>
              <a:rPr lang="zh-CN" altLang="en-US" dirty="0"/>
              <a:t>，或简称 </a:t>
            </a:r>
            <a:r>
              <a:rPr lang="en-US" altLang="zh-CN" dirty="0"/>
              <a:t>TA0 </a:t>
            </a:r>
            <a:r>
              <a:rPr lang="zh-CN" altLang="en-US" dirty="0"/>
              <a:t>和 </a:t>
            </a:r>
            <a:r>
              <a:rPr lang="en-US" altLang="zh-CN" dirty="0"/>
              <a:t>TA1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主计数器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位的计数器，最大计数值是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次方，即从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65535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之间计数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每个时钟周期， 计数器的值会自动加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（或减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，取决于计数模式）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当计数器的值达到 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65535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之后，会自动回到 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并重新开始计数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——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这叫做计数器溢出，并产生一个溢出中断 </a:t>
            </a:r>
            <a:br>
              <a:rPr lang="zh-CN" altLang="en-US" dirty="0"/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一、定时器概述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主计数器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95" y="1539316"/>
            <a:ext cx="6104315" cy="48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BF85B-77AA-4009-9D59-47A5ADB8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B88AF-DBD6-4A9B-A1D8-63AE0D14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四种工作模式（配置</a:t>
            </a:r>
            <a:r>
              <a:rPr lang="en-US" altLang="zh-CN" dirty="0"/>
              <a:t>TACTL </a:t>
            </a:r>
            <a:r>
              <a:rPr lang="zh-CN" altLang="en-US" dirty="0"/>
              <a:t>寄存器中的 </a:t>
            </a:r>
            <a:r>
              <a:rPr lang="en-US" altLang="zh-CN" dirty="0" err="1"/>
              <a:t>MCx</a:t>
            </a:r>
            <a:r>
              <a:rPr lang="en-US" altLang="zh-CN" dirty="0"/>
              <a:t>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en-US" altLang="zh-CN" dirty="0" err="1"/>
              <a:t>MCx</a:t>
            </a:r>
            <a:r>
              <a:rPr lang="en-US" altLang="zh-CN" dirty="0"/>
              <a:t>=10</a:t>
            </a:r>
            <a:r>
              <a:rPr lang="zh-CN" altLang="en-US" dirty="0"/>
              <a:t>，连续计数模式（</a:t>
            </a:r>
            <a:r>
              <a:rPr lang="en-US" altLang="zh-CN" dirty="0"/>
              <a:t>continuous mode</a:t>
            </a:r>
            <a:r>
              <a:rPr lang="zh-CN" altLang="en-US" dirty="0"/>
              <a:t>），</a:t>
            </a:r>
            <a:endParaRPr lang="en-US" altLang="zh-CN" dirty="0"/>
          </a:p>
          <a:p>
            <a:pPr lvl="1"/>
            <a:r>
              <a:rPr lang="en-US" altLang="zh-CN" dirty="0" err="1"/>
              <a:t>MCx</a:t>
            </a:r>
            <a:r>
              <a:rPr lang="en-US" altLang="zh-CN" dirty="0"/>
              <a:t>=01</a:t>
            </a:r>
            <a:r>
              <a:rPr lang="zh-CN" altLang="en-US" dirty="0"/>
              <a:t>，向上计数模式（</a:t>
            </a:r>
            <a:r>
              <a:rPr lang="en-US" altLang="zh-CN" dirty="0"/>
              <a:t>up mode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MCx</a:t>
            </a:r>
            <a:r>
              <a:rPr lang="en-US" altLang="zh-CN" dirty="0"/>
              <a:t>=11</a:t>
            </a:r>
            <a:r>
              <a:rPr lang="zh-CN" altLang="en-US" dirty="0"/>
              <a:t>，向上</a:t>
            </a:r>
            <a:r>
              <a:rPr lang="en-US" altLang="zh-CN" dirty="0"/>
              <a:t>/</a:t>
            </a:r>
            <a:r>
              <a:rPr lang="zh-CN" altLang="en-US" dirty="0"/>
              <a:t>向下计数模式（</a:t>
            </a:r>
            <a:r>
              <a:rPr lang="en-US" altLang="zh-CN" dirty="0"/>
              <a:t>up/down mode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MCx</a:t>
            </a:r>
            <a:r>
              <a:rPr lang="en-US" altLang="zh-CN" dirty="0"/>
              <a:t>=00</a:t>
            </a:r>
            <a:r>
              <a:rPr lang="zh-CN" altLang="en-US" dirty="0"/>
              <a:t>，停止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主计数器相关的控制位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都位于 </a:t>
            </a:r>
            <a:r>
              <a:rPr lang="en-US" altLang="zh-CN" dirty="0"/>
              <a:t>TACTL 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77" y="1338119"/>
            <a:ext cx="7181361" cy="54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二、定时器的工作模式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29" y="1998551"/>
            <a:ext cx="8420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1424</Words>
  <Application>Microsoft Office PowerPoint</Application>
  <PresentationFormat>宽屏</PresentationFormat>
  <Paragraphs>154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等线 Light</vt:lpstr>
      <vt:lpstr>宋体</vt:lpstr>
      <vt:lpstr>Arial</vt:lpstr>
      <vt:lpstr>Calibri</vt:lpstr>
      <vt:lpstr>Office 主题​​</vt:lpstr>
      <vt:lpstr>定时器</vt:lpstr>
      <vt:lpstr>内容</vt:lpstr>
      <vt:lpstr>一、定时器概述</vt:lpstr>
      <vt:lpstr>一、定时器概述</vt:lpstr>
      <vt:lpstr>一、定时器概述</vt:lpstr>
      <vt:lpstr>一、定时器概述</vt:lpstr>
      <vt:lpstr>二、定时器的工作模式</vt:lpstr>
      <vt:lpstr>二、定时器的工作模式</vt:lpstr>
      <vt:lpstr>二、定时器的工作模式</vt:lpstr>
      <vt:lpstr>二、定时器的工作模式</vt:lpstr>
      <vt:lpstr>二、定时器的工作模式</vt:lpstr>
      <vt:lpstr>二、定时器的工作模式</vt:lpstr>
      <vt:lpstr>二、定时器的工作模式</vt:lpstr>
      <vt:lpstr>二、定时器的工作模式</vt:lpstr>
      <vt:lpstr>二、定时器的工作模式</vt:lpstr>
      <vt:lpstr>三、定时器中断</vt:lpstr>
      <vt:lpstr>三、定时器中断</vt:lpstr>
      <vt:lpstr>三、定时器中断</vt:lpstr>
      <vt:lpstr>三、定时器中断</vt:lpstr>
      <vt:lpstr>三、定时器中断</vt:lpstr>
      <vt:lpstr>三、定时器中断</vt:lpstr>
      <vt:lpstr>三、定时器中断</vt:lpstr>
      <vt:lpstr>三、定时器中断</vt:lpstr>
      <vt:lpstr>三、定时器中断</vt:lpstr>
      <vt:lpstr>四、比较/捕获功能</vt:lpstr>
      <vt:lpstr>四、比较/捕获功能</vt:lpstr>
      <vt:lpstr>PowerPoint 演示文稿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四、比较/捕获功能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电子设计与工艺实训</dc:title>
  <dc:creator>user</dc:creator>
  <cp:lastModifiedBy>杨 帆</cp:lastModifiedBy>
  <cp:revision>117</cp:revision>
  <dcterms:created xsi:type="dcterms:W3CDTF">2017-06-14T16:02:02Z</dcterms:created>
  <dcterms:modified xsi:type="dcterms:W3CDTF">2021-07-06T07:03:40Z</dcterms:modified>
</cp:coreProperties>
</file>