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5" r:id="rId15"/>
    <p:sldId id="269" r:id="rId16"/>
    <p:sldId id="270" r:id="rId17"/>
    <p:sldId id="271" r:id="rId18"/>
    <p:sldId id="272" r:id="rId19"/>
    <p:sldId id="273" r:id="rId20"/>
    <p:sldId id="274"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04ABAED-A500-46B9-BE7E-04D430EF8CD3}">
          <p14:sldIdLst>
            <p14:sldId id="256"/>
            <p14:sldId id="257"/>
            <p14:sldId id="258"/>
            <p14:sldId id="259"/>
            <p14:sldId id="260"/>
            <p14:sldId id="261"/>
            <p14:sldId id="262"/>
            <p14:sldId id="263"/>
            <p14:sldId id="264"/>
            <p14:sldId id="265"/>
            <p14:sldId id="266"/>
            <p14:sldId id="268"/>
            <p14:sldId id="267"/>
            <p14:sldId id="275"/>
            <p14:sldId id="269"/>
            <p14:sldId id="270"/>
            <p14:sldId id="271"/>
            <p14:sldId id="272"/>
            <p14:sldId id="273"/>
            <p14:sldId id="274"/>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0BEBC-EC86-43E9-B7C0-A91959DB5A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37CA4-1898-4E69-A9C6-D230F64C0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69BED6-630B-40A7-A7D4-6171B7AC4496}"/>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7D8AB856-139B-4791-B8F2-1C2613008E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990D24-44FA-4D7F-AE0B-8C017668CF4E}"/>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48382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DA176-B549-4B26-949E-9D0876BF1D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E618DC-6903-4E51-A195-2303F697C8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DCE2DA-B3F2-4CCC-AEED-6F624B782FF1}"/>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FE949C6A-220B-440B-AD38-A66C7CFA43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6BAD54-556D-40BA-92EE-60AF9C0F460F}"/>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376569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78E6C9-2A47-4CBC-A222-9D62AE17D5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AA4549-0165-4E98-BEF1-2D2887C71B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7F2F2F-BE69-4D5D-B170-778B0EDF09A9}"/>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7A21BD00-B4F0-49F9-B514-B5FC5942C7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A4BB47-178E-47B7-8E9D-3BD1BFAC04AF}"/>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25310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245F9-EDEC-4073-B5BB-3746180975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7721D5-D0AC-40DD-8558-1A82FB8CAA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CEFDB7-659E-4946-8CB2-433C80541072}"/>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896DF011-99B8-4314-A120-8E7ABDE5DA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CAE2D-60CA-491F-BA37-00ACAA7C2C05}"/>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70997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D2322-C9CB-43B2-A6D3-D741EC9987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D4B212-796A-4EDD-ACFD-C5B7D6893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2164E9-1A22-4CBE-8B04-270BDBF507A1}"/>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9D2AADF1-C8AB-4BA7-B751-3C802DEEF8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AFCCEF-021F-4017-AD0C-E04AA0264A7E}"/>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388102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8C513-3DCB-4930-90AF-1BE37D20F2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B61368-5BC6-49A5-950E-DE3A8B9C77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29464A-7389-4337-9D3D-B8491DFC2F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3A66E6-874F-4BCE-9EFF-39EBF1FFA6DF}"/>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873338C2-0DEA-448C-8752-1917ED6BA7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FDC0B0-A5E6-465F-A730-2DB923AB5EF9}"/>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189041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9B4D5-4F5E-47C0-856C-CCC87C3216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64EF29-4AB2-4E53-BDB0-D6029FD3F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E07092-02A7-4621-BE9B-E63B636A36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C07199-418E-4CDD-BB8E-E3A622DB3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711B17-FE33-4FD7-9ABD-7AFBDADCF1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AC1334-2281-429F-B142-C9577391021F}"/>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8" name="页脚占位符 7">
            <a:extLst>
              <a:ext uri="{FF2B5EF4-FFF2-40B4-BE49-F238E27FC236}">
                <a16:creationId xmlns:a16="http://schemas.microsoft.com/office/drawing/2014/main" id="{5E9794B2-F630-47DB-8E97-BD36B0A6A9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8CA291-AEE8-4481-BF32-41DBC930C5B7}"/>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380638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2D93A-196B-4C8B-8547-5BBC25B71C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41FC60-59DE-4139-B006-96F3EB4F2986}"/>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4" name="页脚占位符 3">
            <a:extLst>
              <a:ext uri="{FF2B5EF4-FFF2-40B4-BE49-F238E27FC236}">
                <a16:creationId xmlns:a16="http://schemas.microsoft.com/office/drawing/2014/main" id="{6B4E16FB-4D81-478A-9E75-C383D66B5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3C2779E-C62D-43C5-B4EC-7CE872292F35}"/>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161411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600A62-7661-430D-8815-E68EA4FE21C4}"/>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3" name="页脚占位符 2">
            <a:extLst>
              <a:ext uri="{FF2B5EF4-FFF2-40B4-BE49-F238E27FC236}">
                <a16:creationId xmlns:a16="http://schemas.microsoft.com/office/drawing/2014/main" id="{ADAA2C20-670B-4660-9A7F-01B202E6257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00F53-309F-4877-9141-B48AB64C0A2B}"/>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153233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6C862-B892-46B0-AC79-CAD14F2251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F1A3E0-68C7-415B-8557-CA248EED3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553015-42EB-485C-A8A6-DD8542D2C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BEF6A0-8022-4CED-ACBD-EC0EF2F19B06}"/>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027E4E4C-248F-4996-84AD-8A9E09B2DA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6EEB0E-D5C0-431B-906D-F86287193FB6}"/>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117658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8932C-AC1C-41CC-B4DB-4C2AD45A5E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B8FFE0-D077-4F47-8EB1-4A153248B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D3E67D-3788-462B-8BE8-E9E636DFE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37B746-D373-4D71-929D-15196916D9CD}"/>
              </a:ext>
            </a:extLst>
          </p:cNvPr>
          <p:cNvSpPr>
            <a:spLocks noGrp="1"/>
          </p:cNvSpPr>
          <p:nvPr>
            <p:ph type="dt" sz="half" idx="10"/>
          </p:nvPr>
        </p:nvSpPr>
        <p:spPr/>
        <p:txBody>
          <a:bodyPr/>
          <a:lstStyle/>
          <a:p>
            <a:fld id="{0BE6E8C0-E8B7-4138-89D9-A43F7ECED890}" type="datetimeFigureOut">
              <a:rPr lang="zh-CN" altLang="en-US" smtClean="0"/>
              <a:t>2021/7/7</a:t>
            </a:fld>
            <a:endParaRPr lang="zh-CN" altLang="en-US"/>
          </a:p>
        </p:txBody>
      </p:sp>
      <p:sp>
        <p:nvSpPr>
          <p:cNvPr id="6" name="页脚占位符 5">
            <a:extLst>
              <a:ext uri="{FF2B5EF4-FFF2-40B4-BE49-F238E27FC236}">
                <a16:creationId xmlns:a16="http://schemas.microsoft.com/office/drawing/2014/main" id="{C215C609-CC33-46B7-AF06-E5177C61EE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7CC4B8-3E6B-43AA-A589-5CFC6D58A1C8}"/>
              </a:ext>
            </a:extLst>
          </p:cNvPr>
          <p:cNvSpPr>
            <a:spLocks noGrp="1"/>
          </p:cNvSpPr>
          <p:nvPr>
            <p:ph type="sldNum" sz="quarter" idx="12"/>
          </p:nvPr>
        </p:nvSpPr>
        <p:spPr/>
        <p:txBody>
          <a:body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402873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1EF0C4-0003-46C6-9647-5B119B8CB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E490D6-17ED-4DA7-9458-D8D4AE8C7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EF4426-C46B-4D36-B0B2-4F6D788336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6E8C0-E8B7-4138-89D9-A43F7ECED890}" type="datetimeFigureOut">
              <a:rPr lang="zh-CN" altLang="en-US" smtClean="0"/>
              <a:t>2021/7/7</a:t>
            </a:fld>
            <a:endParaRPr lang="zh-CN" altLang="en-US"/>
          </a:p>
        </p:txBody>
      </p:sp>
      <p:sp>
        <p:nvSpPr>
          <p:cNvPr id="5" name="页脚占位符 4">
            <a:extLst>
              <a:ext uri="{FF2B5EF4-FFF2-40B4-BE49-F238E27FC236}">
                <a16:creationId xmlns:a16="http://schemas.microsoft.com/office/drawing/2014/main" id="{E6813A30-AB70-4AD7-80CC-DE0645D86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60F4F9-257F-487C-891C-075726E98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16800-2BA0-42D6-859D-DE0A166B131E}" type="slidenum">
              <a:rPr lang="zh-CN" altLang="en-US" smtClean="0"/>
              <a:t>‹#›</a:t>
            </a:fld>
            <a:endParaRPr lang="zh-CN" altLang="en-US"/>
          </a:p>
        </p:txBody>
      </p:sp>
    </p:spTree>
    <p:extLst>
      <p:ext uri="{BB962C8B-B14F-4D97-AF65-F5344CB8AC3E}">
        <p14:creationId xmlns:p14="http://schemas.microsoft.com/office/powerpoint/2010/main" val="3500227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5D97B-CC94-4F59-B518-43C78CFFE1AA}"/>
              </a:ext>
            </a:extLst>
          </p:cNvPr>
          <p:cNvSpPr>
            <a:spLocks noGrp="1"/>
          </p:cNvSpPr>
          <p:nvPr>
            <p:ph type="ctrTitle"/>
          </p:nvPr>
        </p:nvSpPr>
        <p:spPr/>
        <p:txBody>
          <a:bodyPr/>
          <a:lstStyle/>
          <a:p>
            <a:r>
              <a:rPr lang="en-US" altLang="zh-CN" dirty="0"/>
              <a:t>IIC+OLED</a:t>
            </a:r>
            <a:r>
              <a:rPr lang="zh-CN" altLang="en-US" dirty="0"/>
              <a:t>屏</a:t>
            </a:r>
          </a:p>
        </p:txBody>
      </p:sp>
      <p:sp>
        <p:nvSpPr>
          <p:cNvPr id="3" name="副标题 2">
            <a:extLst>
              <a:ext uri="{FF2B5EF4-FFF2-40B4-BE49-F238E27FC236}">
                <a16:creationId xmlns:a16="http://schemas.microsoft.com/office/drawing/2014/main" id="{974FD6D6-1661-47F8-AC79-41615040C9B0}"/>
              </a:ext>
            </a:extLst>
          </p:cNvPr>
          <p:cNvSpPr>
            <a:spLocks noGrp="1"/>
          </p:cNvSpPr>
          <p:nvPr>
            <p:ph type="subTitle" idx="1"/>
          </p:nvPr>
        </p:nvSpPr>
        <p:spPr/>
        <p:txBody>
          <a:bodyPr>
            <a:normAutofit lnSpcReduction="10000"/>
          </a:bodyPr>
          <a:lstStyle/>
          <a:p>
            <a:endParaRPr lang="en-US" altLang="zh-CN" dirty="0"/>
          </a:p>
          <a:p>
            <a:endParaRPr lang="en-US" altLang="zh-CN" dirty="0"/>
          </a:p>
          <a:p>
            <a:endParaRPr lang="en-US" altLang="zh-CN" dirty="0"/>
          </a:p>
          <a:p>
            <a:r>
              <a:rPr lang="zh-CN" altLang="en-US" dirty="0"/>
              <a:t>杨帆</a:t>
            </a:r>
          </a:p>
        </p:txBody>
      </p:sp>
    </p:spTree>
    <p:extLst>
      <p:ext uri="{BB962C8B-B14F-4D97-AF65-F5344CB8AC3E}">
        <p14:creationId xmlns:p14="http://schemas.microsoft.com/office/powerpoint/2010/main" val="415164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4755D-B7A3-4F20-8718-7D833708CA3D}"/>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7BF3A963-66EC-4CE9-AC8B-CF3E134D6514}"/>
              </a:ext>
            </a:extLst>
          </p:cNvPr>
          <p:cNvSpPr>
            <a:spLocks noGrp="1"/>
          </p:cNvSpPr>
          <p:nvPr>
            <p:ph idx="1"/>
          </p:nvPr>
        </p:nvSpPr>
        <p:spPr/>
        <p:txBody>
          <a:bodyPr/>
          <a:lstStyle/>
          <a:p>
            <a:r>
              <a:rPr lang="en-US" altLang="zh-CN" dirty="0"/>
              <a:t>IIC</a:t>
            </a:r>
            <a:r>
              <a:rPr lang="zh-CN" altLang="en-US" dirty="0"/>
              <a:t>总线的数据传送</a:t>
            </a:r>
            <a:r>
              <a:rPr lang="en-US" altLang="zh-CN" dirty="0"/>
              <a:t>-</a:t>
            </a:r>
            <a:r>
              <a:rPr lang="zh-CN" altLang="en-US" dirty="0"/>
              <a:t>数据帧格式</a:t>
            </a:r>
            <a:endParaRPr lang="en-US" altLang="zh-CN" dirty="0"/>
          </a:p>
          <a:p>
            <a:pPr lvl="1"/>
            <a:r>
              <a:rPr lang="zh-CN" altLang="en-US" dirty="0"/>
              <a:t>总线的一次数据传输过程中，可以有以下几种组合方式：</a:t>
            </a:r>
            <a:endParaRPr lang="en-US" altLang="zh-CN" dirty="0"/>
          </a:p>
          <a:p>
            <a:pPr marL="457200" lvl="1" indent="0">
              <a:buNone/>
            </a:pPr>
            <a:endParaRPr lang="zh-CN" altLang="en-US" dirty="0"/>
          </a:p>
        </p:txBody>
      </p:sp>
      <p:pic>
        <p:nvPicPr>
          <p:cNvPr id="5" name="图片 4">
            <a:extLst>
              <a:ext uri="{FF2B5EF4-FFF2-40B4-BE49-F238E27FC236}">
                <a16:creationId xmlns:a16="http://schemas.microsoft.com/office/drawing/2014/main" id="{EB9DBC4D-9E75-445D-95FA-8F0E8463A247}"/>
              </a:ext>
            </a:extLst>
          </p:cNvPr>
          <p:cNvPicPr>
            <a:picLocks noChangeAspect="1"/>
          </p:cNvPicPr>
          <p:nvPr/>
        </p:nvPicPr>
        <p:blipFill>
          <a:blip r:embed="rId2"/>
          <a:stretch>
            <a:fillRect/>
          </a:stretch>
        </p:blipFill>
        <p:spPr>
          <a:xfrm>
            <a:off x="1401467" y="2812893"/>
            <a:ext cx="8970923" cy="3585729"/>
          </a:xfrm>
          <a:prstGeom prst="rect">
            <a:avLst/>
          </a:prstGeom>
        </p:spPr>
      </p:pic>
    </p:spTree>
    <p:extLst>
      <p:ext uri="{BB962C8B-B14F-4D97-AF65-F5344CB8AC3E}">
        <p14:creationId xmlns:p14="http://schemas.microsoft.com/office/powerpoint/2010/main" val="347005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DD1FC-5D76-411D-8FC4-BFA3C563C31D}"/>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A5639DC6-0D6B-4FBE-8132-A32630DF56B3}"/>
              </a:ext>
            </a:extLst>
          </p:cNvPr>
          <p:cNvSpPr>
            <a:spLocks noGrp="1"/>
          </p:cNvSpPr>
          <p:nvPr>
            <p:ph idx="1"/>
          </p:nvPr>
        </p:nvSpPr>
        <p:spPr/>
        <p:txBody>
          <a:bodyPr/>
          <a:lstStyle/>
          <a:p>
            <a:r>
              <a:rPr lang="zh-CN" altLang="en-US" dirty="0"/>
              <a:t>两种实现方式：</a:t>
            </a:r>
            <a:endParaRPr lang="en-US" altLang="zh-CN" dirty="0"/>
          </a:p>
          <a:p>
            <a:pPr lvl="1"/>
            <a:r>
              <a:rPr lang="zh-CN" altLang="en-US" dirty="0"/>
              <a:t>通过</a:t>
            </a:r>
            <a:r>
              <a:rPr lang="en-US" altLang="zh-CN" dirty="0"/>
              <a:t>MSP430G2</a:t>
            </a:r>
            <a:r>
              <a:rPr lang="zh-CN" altLang="en-US" dirty="0"/>
              <a:t>的</a:t>
            </a:r>
            <a:r>
              <a:rPr lang="en-US" altLang="zh-CN" dirty="0"/>
              <a:t>USCI</a:t>
            </a:r>
            <a:r>
              <a:rPr lang="zh-CN" altLang="en-US" dirty="0"/>
              <a:t>模块实现</a:t>
            </a:r>
            <a:endParaRPr lang="en-US" altLang="zh-CN" dirty="0"/>
          </a:p>
          <a:p>
            <a:pPr lvl="1"/>
            <a:r>
              <a:rPr lang="zh-CN" altLang="en-US" dirty="0"/>
              <a:t>通过</a:t>
            </a:r>
            <a:r>
              <a:rPr lang="en-US" altLang="zh-CN" dirty="0"/>
              <a:t>GPIO</a:t>
            </a:r>
            <a:r>
              <a:rPr lang="zh-CN" altLang="en-US" dirty="0"/>
              <a:t>口模拟</a:t>
            </a:r>
            <a:r>
              <a:rPr lang="en-US" altLang="zh-CN" dirty="0"/>
              <a:t>IIC</a:t>
            </a:r>
            <a:r>
              <a:rPr lang="zh-CN" altLang="en-US" dirty="0"/>
              <a:t>的时序实现</a:t>
            </a:r>
          </a:p>
        </p:txBody>
      </p:sp>
    </p:spTree>
    <p:extLst>
      <p:ext uri="{BB962C8B-B14F-4D97-AF65-F5344CB8AC3E}">
        <p14:creationId xmlns:p14="http://schemas.microsoft.com/office/powerpoint/2010/main" val="133464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3CB2E-EED8-4C96-B2BD-2B891B16FE68}"/>
              </a:ext>
            </a:extLst>
          </p:cNvPr>
          <p:cNvSpPr>
            <a:spLocks noGrp="1"/>
          </p:cNvSpPr>
          <p:nvPr>
            <p:ph type="title"/>
          </p:nvPr>
        </p:nvSpPr>
        <p:spPr/>
        <p:txBody>
          <a:bodyPr/>
          <a:lstStyle/>
          <a:p>
            <a:r>
              <a:rPr lang="en-US" altLang="zh-CN" dirty="0"/>
              <a:t>OLED</a:t>
            </a:r>
            <a:r>
              <a:rPr lang="zh-CN" altLang="en-US" dirty="0"/>
              <a:t>屏</a:t>
            </a:r>
          </a:p>
        </p:txBody>
      </p:sp>
      <p:sp>
        <p:nvSpPr>
          <p:cNvPr id="3" name="内容占位符 2">
            <a:extLst>
              <a:ext uri="{FF2B5EF4-FFF2-40B4-BE49-F238E27FC236}">
                <a16:creationId xmlns:a16="http://schemas.microsoft.com/office/drawing/2014/main" id="{85F3A0F8-EE8A-43E1-BA10-D0F6C13AEC91}"/>
              </a:ext>
            </a:extLst>
          </p:cNvPr>
          <p:cNvSpPr>
            <a:spLocks noGrp="1"/>
          </p:cNvSpPr>
          <p:nvPr>
            <p:ph idx="1"/>
          </p:nvPr>
        </p:nvSpPr>
        <p:spPr/>
        <p:txBody>
          <a:bodyPr/>
          <a:lstStyle/>
          <a:p>
            <a:r>
              <a:rPr lang="en-US" altLang="zh-CN" dirty="0"/>
              <a:t>LCD</a:t>
            </a:r>
            <a:r>
              <a:rPr lang="zh-CN" altLang="en-US" dirty="0"/>
              <a:t>：</a:t>
            </a:r>
            <a:endParaRPr lang="en-US" altLang="zh-CN" dirty="0"/>
          </a:p>
          <a:p>
            <a:pPr lvl="1"/>
            <a:r>
              <a:rPr lang="zh-CN" altLang="en-US" b="0" i="0" dirty="0">
                <a:solidFill>
                  <a:srgbClr val="333333"/>
                </a:solidFill>
                <a:effectLst/>
                <a:latin typeface="arial" panose="020B0604020202020204" pitchFamily="34" charset="0"/>
              </a:rPr>
              <a:t>在电场的作用下，利用液晶分子的排列方向发生变化，使外光源透光率改变（调制），完成电一光变换，再利用</a:t>
            </a:r>
            <a:r>
              <a:rPr lang="en-US" altLang="zh-CN" b="0" i="0" dirty="0">
                <a:solidFill>
                  <a:srgbClr val="333333"/>
                </a:solidFill>
                <a:effectLst/>
                <a:latin typeface="arial" panose="020B0604020202020204" pitchFamily="34" charset="0"/>
              </a:rPr>
              <a:t>R</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G</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B</a:t>
            </a:r>
            <a:r>
              <a:rPr lang="zh-CN" altLang="en-US" b="0" i="0" dirty="0">
                <a:solidFill>
                  <a:srgbClr val="333333"/>
                </a:solidFill>
                <a:effectLst/>
                <a:latin typeface="arial" panose="020B0604020202020204" pitchFamily="34" charset="0"/>
              </a:rPr>
              <a:t>三基色信号的不同激励，通过红、绿、蓝三基色滤光膜，完成时域和空间域的彩色重显。</a:t>
            </a:r>
            <a:r>
              <a:rPr lang="zh-CN" altLang="en-US" b="0" i="0" dirty="0">
                <a:solidFill>
                  <a:srgbClr val="FF0000"/>
                </a:solidFill>
                <a:effectLst/>
                <a:latin typeface="arial" panose="020B0604020202020204" pitchFamily="34" charset="0"/>
              </a:rPr>
              <a:t>需要背光</a:t>
            </a:r>
            <a:endParaRPr lang="en-US" altLang="zh-CN" dirty="0">
              <a:solidFill>
                <a:srgbClr val="FF0000"/>
              </a:solidFill>
            </a:endParaRPr>
          </a:p>
          <a:p>
            <a:r>
              <a:rPr lang="zh-CN" altLang="en-US" dirty="0"/>
              <a:t>有机发光二极管（</a:t>
            </a:r>
            <a:r>
              <a:rPr lang="en-US" altLang="zh-CN" dirty="0" err="1"/>
              <a:t>OrganicLight</a:t>
            </a:r>
            <a:r>
              <a:rPr lang="en-US" altLang="zh-CN" dirty="0"/>
              <a:t>-Emitting Diode</a:t>
            </a:r>
            <a:r>
              <a:rPr lang="zh-CN" altLang="en-US" dirty="0"/>
              <a:t>，</a:t>
            </a:r>
            <a:r>
              <a:rPr lang="en-US" altLang="zh-CN" dirty="0"/>
              <a:t>OLED</a:t>
            </a:r>
            <a:r>
              <a:rPr lang="zh-CN" altLang="en-US" dirty="0"/>
              <a:t>）</a:t>
            </a:r>
            <a:endParaRPr lang="en-US" altLang="zh-CN" dirty="0"/>
          </a:p>
          <a:p>
            <a:pPr lvl="1"/>
            <a:r>
              <a:rPr lang="zh-CN" altLang="en-US" dirty="0"/>
              <a:t>又称为有机电激光显示、有机发光半导体（</a:t>
            </a:r>
            <a:r>
              <a:rPr lang="en-US" altLang="zh-CN" dirty="0"/>
              <a:t>Organic Electroluminescence Display</a:t>
            </a:r>
            <a:r>
              <a:rPr lang="zh-CN" altLang="en-US" dirty="0"/>
              <a:t>，</a:t>
            </a:r>
            <a:r>
              <a:rPr lang="en-US" altLang="zh-CN" dirty="0"/>
              <a:t>OLED</a:t>
            </a:r>
            <a:r>
              <a:rPr lang="zh-CN" altLang="en-US" dirty="0"/>
              <a:t>），是指有机半导体材料和发光材料在电场驱动下，通过载流子注入和复合导致发光的现象，</a:t>
            </a:r>
            <a:r>
              <a:rPr lang="zh-CN" altLang="en-US" dirty="0">
                <a:solidFill>
                  <a:srgbClr val="FF0000"/>
                </a:solidFill>
              </a:rPr>
              <a:t>属于自发光</a:t>
            </a:r>
          </a:p>
        </p:txBody>
      </p:sp>
    </p:spTree>
    <p:extLst>
      <p:ext uri="{BB962C8B-B14F-4D97-AF65-F5344CB8AC3E}">
        <p14:creationId xmlns:p14="http://schemas.microsoft.com/office/powerpoint/2010/main" val="237346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A8E57-770B-4C56-A2A8-6334D02FD155}"/>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1D558F6A-BF21-4750-BF72-60EF49003E70}"/>
              </a:ext>
            </a:extLst>
          </p:cNvPr>
          <p:cNvSpPr>
            <a:spLocks noGrp="1"/>
          </p:cNvSpPr>
          <p:nvPr>
            <p:ph idx="1"/>
          </p:nvPr>
        </p:nvSpPr>
        <p:spPr/>
        <p:txBody>
          <a:bodyPr/>
          <a:lstStyle/>
          <a:p>
            <a:r>
              <a:rPr lang="en-US" altLang="zh-CN" dirty="0"/>
              <a:t>OLED</a:t>
            </a:r>
            <a:r>
              <a:rPr lang="zh-CN" altLang="en-US" dirty="0"/>
              <a:t>屏的像素</a:t>
            </a:r>
            <a:endParaRPr lang="en-US" altLang="zh-CN" dirty="0"/>
          </a:p>
          <a:p>
            <a:pPr lvl="1"/>
            <a:r>
              <a:rPr lang="en-US" altLang="zh-CN" dirty="0"/>
              <a:t>64</a:t>
            </a:r>
            <a:r>
              <a:rPr lang="zh-CN" altLang="en-US" dirty="0"/>
              <a:t>*</a:t>
            </a:r>
            <a:r>
              <a:rPr lang="en-US" altLang="zh-CN" dirty="0"/>
              <a:t>128=8192</a:t>
            </a:r>
            <a:r>
              <a:rPr lang="zh-CN" altLang="en-US" dirty="0"/>
              <a:t>点</a:t>
            </a:r>
          </a:p>
        </p:txBody>
      </p:sp>
      <p:pic>
        <p:nvPicPr>
          <p:cNvPr id="4" name="图片 3">
            <a:extLst>
              <a:ext uri="{FF2B5EF4-FFF2-40B4-BE49-F238E27FC236}">
                <a16:creationId xmlns:a16="http://schemas.microsoft.com/office/drawing/2014/main" id="{70712AA0-4528-4468-99C3-DEDE0780CD8B}"/>
              </a:ext>
            </a:extLst>
          </p:cNvPr>
          <p:cNvPicPr>
            <a:picLocks noChangeAspect="1"/>
          </p:cNvPicPr>
          <p:nvPr/>
        </p:nvPicPr>
        <p:blipFill>
          <a:blip r:embed="rId2"/>
          <a:stretch>
            <a:fillRect/>
          </a:stretch>
        </p:blipFill>
        <p:spPr>
          <a:xfrm>
            <a:off x="4677683" y="1295815"/>
            <a:ext cx="6226192" cy="5383168"/>
          </a:xfrm>
          <a:prstGeom prst="rect">
            <a:avLst/>
          </a:prstGeom>
        </p:spPr>
      </p:pic>
    </p:spTree>
    <p:extLst>
      <p:ext uri="{BB962C8B-B14F-4D97-AF65-F5344CB8AC3E}">
        <p14:creationId xmlns:p14="http://schemas.microsoft.com/office/powerpoint/2010/main" val="390390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CB896-0CFE-4C71-B444-B852DE90D64E}"/>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D7CE4A30-0545-4B4D-B9CD-81D8DF2EDE89}"/>
              </a:ext>
            </a:extLst>
          </p:cNvPr>
          <p:cNvSpPr>
            <a:spLocks noGrp="1"/>
          </p:cNvSpPr>
          <p:nvPr>
            <p:ph idx="1"/>
          </p:nvPr>
        </p:nvSpPr>
        <p:spPr/>
        <p:txBody>
          <a:bodyPr/>
          <a:lstStyle/>
          <a:p>
            <a:r>
              <a:rPr lang="en-US" altLang="zh-CN" b="0" i="0" dirty="0">
                <a:solidFill>
                  <a:srgbClr val="121212"/>
                </a:solidFill>
                <a:effectLst/>
                <a:latin typeface="-apple-system"/>
              </a:rPr>
              <a:t>ASCII</a:t>
            </a:r>
            <a:r>
              <a:rPr lang="zh-CN" altLang="en-US" b="0" i="0" dirty="0">
                <a:solidFill>
                  <a:srgbClr val="121212"/>
                </a:solidFill>
                <a:effectLst/>
                <a:latin typeface="-apple-system"/>
              </a:rPr>
              <a:t>码可以</a:t>
            </a:r>
            <a:r>
              <a:rPr lang="en-US" altLang="zh-CN" b="0" i="0" dirty="0">
                <a:solidFill>
                  <a:srgbClr val="121212"/>
                </a:solidFill>
                <a:effectLst/>
                <a:latin typeface="-apple-system"/>
              </a:rPr>
              <a:t>6*8</a:t>
            </a:r>
            <a:r>
              <a:rPr lang="zh-CN" altLang="en-US" b="0" i="0" dirty="0">
                <a:solidFill>
                  <a:srgbClr val="121212"/>
                </a:solidFill>
                <a:effectLst/>
                <a:latin typeface="-apple-system"/>
              </a:rPr>
              <a:t>、</a:t>
            </a:r>
            <a:r>
              <a:rPr lang="en-US" altLang="zh-CN" b="0" i="0" dirty="0">
                <a:solidFill>
                  <a:srgbClr val="121212"/>
                </a:solidFill>
                <a:effectLst/>
                <a:latin typeface="-apple-system"/>
              </a:rPr>
              <a:t>8*8</a:t>
            </a:r>
            <a:r>
              <a:rPr lang="zh-CN" altLang="en-US" b="0" i="0" dirty="0">
                <a:solidFill>
                  <a:srgbClr val="121212"/>
                </a:solidFill>
                <a:effectLst/>
                <a:latin typeface="-apple-system"/>
              </a:rPr>
              <a:t>、</a:t>
            </a:r>
            <a:r>
              <a:rPr lang="en-US" altLang="zh-CN" b="0" i="0" dirty="0">
                <a:solidFill>
                  <a:srgbClr val="121212"/>
                </a:solidFill>
                <a:effectLst/>
                <a:latin typeface="-apple-system"/>
              </a:rPr>
              <a:t>8*16</a:t>
            </a:r>
            <a:r>
              <a:rPr lang="zh-CN" altLang="en-US" b="0" i="0" dirty="0">
                <a:solidFill>
                  <a:srgbClr val="121212"/>
                </a:solidFill>
                <a:effectLst/>
                <a:latin typeface="-apple-system"/>
              </a:rPr>
              <a:t>像素，汉字一般显示像素为</a:t>
            </a:r>
            <a:r>
              <a:rPr lang="en-US" altLang="zh-CN" b="0" i="0" dirty="0">
                <a:solidFill>
                  <a:srgbClr val="121212"/>
                </a:solidFill>
                <a:effectLst/>
                <a:latin typeface="-apple-system"/>
              </a:rPr>
              <a:t>16*16</a:t>
            </a:r>
          </a:p>
          <a:p>
            <a:r>
              <a:rPr lang="zh-CN" altLang="en-US" b="0" i="0" dirty="0">
                <a:solidFill>
                  <a:srgbClr val="121212"/>
                </a:solidFill>
                <a:effectLst/>
                <a:latin typeface="-apple-system"/>
              </a:rPr>
              <a:t>一般为了显示效果理想，英文和数字常选用</a:t>
            </a:r>
            <a:r>
              <a:rPr lang="en-US" altLang="zh-CN" b="0" i="0" dirty="0">
                <a:solidFill>
                  <a:srgbClr val="121212"/>
                </a:solidFill>
                <a:effectLst/>
                <a:latin typeface="-apple-system"/>
              </a:rPr>
              <a:t>8*16</a:t>
            </a:r>
            <a:r>
              <a:rPr lang="zh-CN" altLang="en-US" b="0" i="0" dirty="0">
                <a:solidFill>
                  <a:srgbClr val="121212"/>
                </a:solidFill>
                <a:effectLst/>
                <a:latin typeface="-apple-system"/>
              </a:rPr>
              <a:t>像素显示</a:t>
            </a:r>
            <a:endParaRPr lang="zh-CN" altLang="en-US" dirty="0"/>
          </a:p>
        </p:txBody>
      </p:sp>
      <p:pic>
        <p:nvPicPr>
          <p:cNvPr id="5" name="图片 4">
            <a:extLst>
              <a:ext uri="{FF2B5EF4-FFF2-40B4-BE49-F238E27FC236}">
                <a16:creationId xmlns:a16="http://schemas.microsoft.com/office/drawing/2014/main" id="{5E158BF4-B3EE-427B-8507-5F97DC8A58EB}"/>
              </a:ext>
            </a:extLst>
          </p:cNvPr>
          <p:cNvPicPr>
            <a:picLocks noChangeAspect="1"/>
          </p:cNvPicPr>
          <p:nvPr/>
        </p:nvPicPr>
        <p:blipFill>
          <a:blip r:embed="rId2"/>
          <a:stretch>
            <a:fillRect/>
          </a:stretch>
        </p:blipFill>
        <p:spPr>
          <a:xfrm>
            <a:off x="1760899" y="3074037"/>
            <a:ext cx="8495251" cy="3480981"/>
          </a:xfrm>
          <a:prstGeom prst="rect">
            <a:avLst/>
          </a:prstGeom>
        </p:spPr>
      </p:pic>
    </p:spTree>
    <p:extLst>
      <p:ext uri="{BB962C8B-B14F-4D97-AF65-F5344CB8AC3E}">
        <p14:creationId xmlns:p14="http://schemas.microsoft.com/office/powerpoint/2010/main" val="365876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0E60E-B4D9-4810-BE6A-C719B552633D}"/>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3D2E9420-10CC-4B12-9B2E-253E9EC74748}"/>
              </a:ext>
            </a:extLst>
          </p:cNvPr>
          <p:cNvSpPr>
            <a:spLocks noGrp="1"/>
          </p:cNvSpPr>
          <p:nvPr>
            <p:ph idx="1"/>
          </p:nvPr>
        </p:nvSpPr>
        <p:spPr/>
        <p:txBody>
          <a:bodyPr/>
          <a:lstStyle/>
          <a:p>
            <a:r>
              <a:rPr lang="en-US" altLang="zh-CN" dirty="0"/>
              <a:t>SSD1306-OLED</a:t>
            </a:r>
            <a:r>
              <a:rPr lang="zh-CN" altLang="en-US" dirty="0"/>
              <a:t>驱动芯片</a:t>
            </a:r>
            <a:endParaRPr lang="en-US" altLang="zh-CN" dirty="0"/>
          </a:p>
          <a:p>
            <a:pPr lvl="1"/>
            <a:r>
              <a:rPr lang="en-US" altLang="zh-CN" b="0" i="0" dirty="0">
                <a:solidFill>
                  <a:srgbClr val="4D4D4D"/>
                </a:solidFill>
                <a:effectLst/>
                <a:latin typeface="-apple-system"/>
              </a:rPr>
              <a:t>SSD1306</a:t>
            </a:r>
            <a:r>
              <a:rPr lang="zh-CN" altLang="en-US" b="0" i="0" dirty="0">
                <a:solidFill>
                  <a:srgbClr val="4D4D4D"/>
                </a:solidFill>
                <a:effectLst/>
                <a:latin typeface="-apple-system"/>
              </a:rPr>
              <a:t>是一款带控制器的用于</a:t>
            </a:r>
            <a:r>
              <a:rPr lang="en-US" altLang="zh-CN" b="0" i="0" dirty="0">
                <a:solidFill>
                  <a:srgbClr val="4D4D4D"/>
                </a:solidFill>
                <a:effectLst/>
                <a:latin typeface="-apple-system"/>
              </a:rPr>
              <a:t>OLED</a:t>
            </a:r>
            <a:r>
              <a:rPr lang="zh-CN" altLang="en-US" b="0" i="0" dirty="0">
                <a:solidFill>
                  <a:srgbClr val="4D4D4D"/>
                </a:solidFill>
                <a:effectLst/>
                <a:latin typeface="-apple-system"/>
              </a:rPr>
              <a:t>点阵图形显示系统的单片</a:t>
            </a:r>
            <a:r>
              <a:rPr lang="en-US" altLang="zh-CN" b="0" i="0" dirty="0">
                <a:solidFill>
                  <a:srgbClr val="4D4D4D"/>
                </a:solidFill>
                <a:effectLst/>
                <a:latin typeface="-apple-system"/>
              </a:rPr>
              <a:t>CMOS OLED/PLED</a:t>
            </a:r>
            <a:r>
              <a:rPr lang="zh-CN" altLang="en-US" b="0" i="0" dirty="0">
                <a:solidFill>
                  <a:srgbClr val="4D4D4D"/>
                </a:solidFill>
                <a:effectLst/>
                <a:latin typeface="-apple-system"/>
              </a:rPr>
              <a:t>驱动器。它由</a:t>
            </a:r>
            <a:r>
              <a:rPr lang="en-US" altLang="zh-CN" b="0" i="0" dirty="0">
                <a:solidFill>
                  <a:srgbClr val="4D4D4D"/>
                </a:solidFill>
                <a:effectLst/>
                <a:latin typeface="-apple-system"/>
              </a:rPr>
              <a:t>128</a:t>
            </a:r>
            <a:r>
              <a:rPr lang="zh-CN" altLang="en-US" b="0" i="0" dirty="0">
                <a:solidFill>
                  <a:srgbClr val="4D4D4D"/>
                </a:solidFill>
                <a:effectLst/>
                <a:latin typeface="-apple-system"/>
              </a:rPr>
              <a:t>个</a:t>
            </a:r>
            <a:r>
              <a:rPr lang="en-US" altLang="zh-CN" b="0" i="0" dirty="0">
                <a:solidFill>
                  <a:srgbClr val="4D4D4D"/>
                </a:solidFill>
                <a:effectLst/>
                <a:latin typeface="-apple-system"/>
              </a:rPr>
              <a:t>SEG</a:t>
            </a:r>
            <a:r>
              <a:rPr lang="zh-CN" altLang="en-US" b="0" i="0" dirty="0">
                <a:solidFill>
                  <a:srgbClr val="4D4D4D"/>
                </a:solidFill>
                <a:effectLst/>
                <a:latin typeface="-apple-system"/>
              </a:rPr>
              <a:t>（列输出）和</a:t>
            </a:r>
            <a:r>
              <a:rPr lang="en-US" altLang="zh-CN" b="0" i="0" dirty="0">
                <a:solidFill>
                  <a:srgbClr val="4D4D4D"/>
                </a:solidFill>
                <a:effectLst/>
                <a:latin typeface="-apple-system"/>
              </a:rPr>
              <a:t>64</a:t>
            </a:r>
            <a:r>
              <a:rPr lang="zh-CN" altLang="en-US" b="0" i="0" dirty="0">
                <a:solidFill>
                  <a:srgbClr val="4D4D4D"/>
                </a:solidFill>
                <a:effectLst/>
                <a:latin typeface="-apple-system"/>
              </a:rPr>
              <a:t>个</a:t>
            </a:r>
            <a:r>
              <a:rPr lang="en-US" altLang="zh-CN" b="0" i="0" dirty="0">
                <a:solidFill>
                  <a:srgbClr val="4D4D4D"/>
                </a:solidFill>
                <a:effectLst/>
                <a:latin typeface="-apple-system"/>
              </a:rPr>
              <a:t>COM</a:t>
            </a:r>
            <a:r>
              <a:rPr lang="zh-CN" altLang="en-US" b="0" i="0" dirty="0">
                <a:solidFill>
                  <a:srgbClr val="4D4D4D"/>
                </a:solidFill>
                <a:effectLst/>
                <a:latin typeface="-apple-system"/>
              </a:rPr>
              <a:t>（行输出）组成。该芯片专为共阴极</a:t>
            </a:r>
            <a:r>
              <a:rPr lang="en-US" altLang="zh-CN" b="0" i="0" dirty="0">
                <a:solidFill>
                  <a:srgbClr val="4D4D4D"/>
                </a:solidFill>
                <a:effectLst/>
                <a:latin typeface="-apple-system"/>
              </a:rPr>
              <a:t>OLED</a:t>
            </a:r>
            <a:r>
              <a:rPr lang="zh-CN" altLang="en-US" b="0" i="0" dirty="0">
                <a:solidFill>
                  <a:srgbClr val="4D4D4D"/>
                </a:solidFill>
                <a:effectLst/>
                <a:latin typeface="-apple-system"/>
              </a:rPr>
              <a:t>面板设计。</a:t>
            </a:r>
            <a:endParaRPr lang="zh-CN" altLang="en-US" dirty="0"/>
          </a:p>
        </p:txBody>
      </p:sp>
    </p:spTree>
    <p:extLst>
      <p:ext uri="{BB962C8B-B14F-4D97-AF65-F5344CB8AC3E}">
        <p14:creationId xmlns:p14="http://schemas.microsoft.com/office/powerpoint/2010/main" val="39470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26B13-B196-4F8C-A93F-5CBC9D8C4BED}"/>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0D53B328-9983-4EC1-877D-19DDEFB5B9CF}"/>
              </a:ext>
            </a:extLst>
          </p:cNvPr>
          <p:cNvSpPr>
            <a:spLocks noGrp="1"/>
          </p:cNvSpPr>
          <p:nvPr>
            <p:ph idx="1"/>
          </p:nvPr>
        </p:nvSpPr>
        <p:spPr/>
        <p:txBody>
          <a:bodyPr>
            <a:normAutofit fontScale="92500" lnSpcReduction="10000"/>
          </a:bodyPr>
          <a:lstStyle/>
          <a:p>
            <a:r>
              <a:rPr lang="en-US" altLang="zh-CN" dirty="0"/>
              <a:t>SSD1306-</a:t>
            </a:r>
            <a:r>
              <a:rPr lang="zh-CN" altLang="en-US" dirty="0"/>
              <a:t>器件特性</a:t>
            </a:r>
            <a:endParaRPr lang="en-US" altLang="zh-CN" dirty="0"/>
          </a:p>
          <a:p>
            <a:pPr lvl="1"/>
            <a:r>
              <a:rPr lang="zh-CN" altLang="en-US" b="0" i="0" dirty="0">
                <a:effectLst/>
                <a:latin typeface="-apple-system"/>
              </a:rPr>
              <a:t>分辨率：</a:t>
            </a:r>
            <a:r>
              <a:rPr lang="en-US" altLang="zh-CN" b="0" i="0" dirty="0">
                <a:solidFill>
                  <a:srgbClr val="FF0000"/>
                </a:solidFill>
                <a:effectLst/>
                <a:latin typeface="-apple-system"/>
              </a:rPr>
              <a:t>128 x 64 </a:t>
            </a:r>
            <a:r>
              <a:rPr lang="zh-CN" altLang="en-US" b="0" i="0" dirty="0">
                <a:effectLst/>
                <a:latin typeface="-apple-system"/>
              </a:rPr>
              <a:t>点阵</a:t>
            </a:r>
            <a:endParaRPr lang="en-US" altLang="zh-CN" b="0" i="0" dirty="0">
              <a:effectLst/>
              <a:latin typeface="-apple-system"/>
            </a:endParaRPr>
          </a:p>
          <a:p>
            <a:pPr lvl="1"/>
            <a:r>
              <a:rPr lang="zh-CN" altLang="en-US" b="0" i="0" dirty="0">
                <a:effectLst/>
                <a:latin typeface="-apple-system"/>
              </a:rPr>
              <a:t>电源：对于集成逻辑电路，</a:t>
            </a:r>
            <a:r>
              <a:rPr lang="en-US" altLang="zh-CN" b="0" i="0" dirty="0">
                <a:effectLst/>
                <a:latin typeface="-apple-system"/>
              </a:rPr>
              <a:t>VDD=1.65V-3.3V</a:t>
            </a:r>
            <a:r>
              <a:rPr lang="zh-CN" altLang="en-US" b="0" i="0" dirty="0">
                <a:effectLst/>
                <a:latin typeface="-apple-system"/>
              </a:rPr>
              <a:t>；对于面板驱动，</a:t>
            </a:r>
            <a:r>
              <a:rPr lang="en-US" altLang="zh-CN" b="0" i="0" dirty="0">
                <a:effectLst/>
                <a:latin typeface="-apple-system"/>
              </a:rPr>
              <a:t>VCC=7V</a:t>
            </a:r>
            <a:r>
              <a:rPr lang="en-US" altLang="zh-CN" dirty="0">
                <a:latin typeface="-apple-system"/>
              </a:rPr>
              <a:t>-</a:t>
            </a:r>
            <a:r>
              <a:rPr lang="en-US" altLang="zh-CN" b="0" i="0" dirty="0">
                <a:effectLst/>
                <a:latin typeface="-apple-system"/>
              </a:rPr>
              <a:t>15V</a:t>
            </a:r>
          </a:p>
          <a:p>
            <a:pPr lvl="1"/>
            <a:r>
              <a:rPr lang="zh-CN" altLang="en-US" b="0" i="0" dirty="0">
                <a:effectLst/>
                <a:latin typeface="-apple-system"/>
              </a:rPr>
              <a:t>内置</a:t>
            </a:r>
            <a:r>
              <a:rPr lang="en-US" altLang="zh-CN" b="0" i="0" dirty="0">
                <a:solidFill>
                  <a:srgbClr val="FF0000"/>
                </a:solidFill>
                <a:effectLst/>
                <a:latin typeface="-apple-system"/>
              </a:rPr>
              <a:t>128 x 64</a:t>
            </a:r>
            <a:r>
              <a:rPr lang="zh-CN" altLang="en-US" b="0" i="0" dirty="0">
                <a:solidFill>
                  <a:srgbClr val="FF0000"/>
                </a:solidFill>
                <a:effectLst/>
                <a:latin typeface="-apple-system"/>
              </a:rPr>
              <a:t>位</a:t>
            </a:r>
            <a:r>
              <a:rPr lang="en-US" altLang="zh-CN" b="0" i="0" dirty="0">
                <a:solidFill>
                  <a:srgbClr val="FF0000"/>
                </a:solidFill>
                <a:effectLst/>
                <a:latin typeface="-apple-system"/>
              </a:rPr>
              <a:t>SRAM</a:t>
            </a:r>
            <a:r>
              <a:rPr lang="zh-CN" altLang="en-US" b="0" i="0" dirty="0">
                <a:solidFill>
                  <a:srgbClr val="FF0000"/>
                </a:solidFill>
                <a:effectLst/>
                <a:latin typeface="-apple-system"/>
              </a:rPr>
              <a:t>显示缓冲区</a:t>
            </a:r>
          </a:p>
          <a:p>
            <a:pPr lvl="1"/>
            <a:r>
              <a:rPr lang="zh-CN" altLang="en-US" b="0" i="0" dirty="0">
                <a:effectLst/>
                <a:latin typeface="-apple-system"/>
              </a:rPr>
              <a:t>引脚可选择的</a:t>
            </a:r>
            <a:r>
              <a:rPr lang="en-US" altLang="zh-CN" b="0" i="0" dirty="0">
                <a:effectLst/>
                <a:latin typeface="-apple-system"/>
              </a:rPr>
              <a:t>MCU</a:t>
            </a:r>
            <a:r>
              <a:rPr lang="zh-CN" altLang="en-US" b="0" i="0" dirty="0">
                <a:effectLst/>
                <a:latin typeface="-apple-system"/>
              </a:rPr>
              <a:t>接口：</a:t>
            </a:r>
            <a:r>
              <a:rPr lang="en-US" altLang="zh-CN" b="0" i="0" dirty="0">
                <a:effectLst/>
                <a:latin typeface="-apple-system"/>
              </a:rPr>
              <a:t>8</a:t>
            </a:r>
            <a:r>
              <a:rPr lang="zh-CN" altLang="en-US" b="0" i="0" dirty="0">
                <a:effectLst/>
                <a:latin typeface="-apple-system"/>
              </a:rPr>
              <a:t>位</a:t>
            </a:r>
            <a:r>
              <a:rPr lang="en-US" altLang="zh-CN" b="0" i="0" dirty="0">
                <a:effectLst/>
                <a:latin typeface="-apple-system"/>
              </a:rPr>
              <a:t>6800/8080</a:t>
            </a:r>
            <a:r>
              <a:rPr lang="zh-CN" altLang="en-US" b="0" i="0" dirty="0">
                <a:effectLst/>
                <a:latin typeface="-apple-system"/>
              </a:rPr>
              <a:t>串并接口、 </a:t>
            </a:r>
            <a:r>
              <a:rPr lang="en-US" altLang="zh-CN" b="0" i="0" dirty="0">
                <a:effectLst/>
                <a:latin typeface="-apple-system"/>
              </a:rPr>
              <a:t>3/4</a:t>
            </a:r>
            <a:r>
              <a:rPr lang="zh-CN" altLang="en-US" b="0" i="0" dirty="0">
                <a:effectLst/>
                <a:latin typeface="-apple-system"/>
              </a:rPr>
              <a:t>线</a:t>
            </a:r>
            <a:r>
              <a:rPr lang="en-US" altLang="zh-CN" b="0" i="0" dirty="0">
                <a:effectLst/>
                <a:latin typeface="-apple-system"/>
              </a:rPr>
              <a:t>SPI</a:t>
            </a:r>
            <a:r>
              <a:rPr lang="zh-CN" altLang="en-US" b="0" i="0" dirty="0">
                <a:effectLst/>
                <a:latin typeface="-apple-system"/>
              </a:rPr>
              <a:t>接口、</a:t>
            </a:r>
            <a:r>
              <a:rPr lang="en-US" altLang="zh-CN" b="0" i="0" dirty="0">
                <a:solidFill>
                  <a:srgbClr val="FF0000"/>
                </a:solidFill>
                <a:effectLst/>
                <a:latin typeface="-apple-system"/>
              </a:rPr>
              <a:t>I2C</a:t>
            </a:r>
            <a:r>
              <a:rPr lang="zh-CN" altLang="en-US" b="0" i="0" dirty="0">
                <a:solidFill>
                  <a:srgbClr val="FF0000"/>
                </a:solidFill>
                <a:effectLst/>
                <a:latin typeface="-apple-system"/>
              </a:rPr>
              <a:t>接口</a:t>
            </a:r>
            <a:endParaRPr lang="en-US" altLang="zh-CN" b="0" i="0" dirty="0">
              <a:solidFill>
                <a:srgbClr val="FF0000"/>
              </a:solidFill>
              <a:effectLst/>
              <a:latin typeface="-apple-system"/>
            </a:endParaRPr>
          </a:p>
          <a:p>
            <a:pPr lvl="1"/>
            <a:r>
              <a:rPr lang="zh-CN" altLang="en-US" b="0" i="0" dirty="0">
                <a:effectLst/>
                <a:latin typeface="-apple-system"/>
              </a:rPr>
              <a:t>水平和垂直方向的屏幕保持连续滚动功能</a:t>
            </a:r>
          </a:p>
          <a:p>
            <a:pPr lvl="1"/>
            <a:r>
              <a:rPr lang="en-US" altLang="zh-CN" b="0" i="0" dirty="0">
                <a:effectLst/>
                <a:latin typeface="-apple-system"/>
              </a:rPr>
              <a:t>RAM</a:t>
            </a:r>
            <a:r>
              <a:rPr lang="zh-CN" altLang="en-US" b="0" i="0" dirty="0">
                <a:effectLst/>
                <a:latin typeface="-apple-system"/>
              </a:rPr>
              <a:t>写同步信号</a:t>
            </a:r>
          </a:p>
          <a:p>
            <a:pPr lvl="1"/>
            <a:r>
              <a:rPr lang="zh-CN" altLang="en-US" b="0" i="0" dirty="0">
                <a:effectLst/>
                <a:latin typeface="-apple-system"/>
              </a:rPr>
              <a:t>可编程帧速率和复用率</a:t>
            </a:r>
          </a:p>
          <a:p>
            <a:pPr lvl="1"/>
            <a:r>
              <a:rPr lang="zh-CN" altLang="en-US" b="0" i="0" dirty="0">
                <a:effectLst/>
                <a:latin typeface="-apple-system"/>
              </a:rPr>
              <a:t>行重映射和列重映射</a:t>
            </a:r>
          </a:p>
          <a:p>
            <a:pPr lvl="1"/>
            <a:r>
              <a:rPr lang="zh-CN" altLang="en-US" b="0" i="0" dirty="0">
                <a:effectLst/>
                <a:latin typeface="-apple-system"/>
              </a:rPr>
              <a:t>片内内置振荡器</a:t>
            </a:r>
          </a:p>
          <a:p>
            <a:pPr lvl="1"/>
            <a:r>
              <a:rPr lang="en-US" altLang="zh-CN" b="0" i="0" dirty="0">
                <a:effectLst/>
                <a:latin typeface="-apple-system"/>
              </a:rPr>
              <a:t>COG</a:t>
            </a:r>
            <a:r>
              <a:rPr lang="zh-CN" altLang="en-US" b="0" i="0" dirty="0">
                <a:effectLst/>
                <a:latin typeface="-apple-system"/>
              </a:rPr>
              <a:t>和</a:t>
            </a:r>
            <a:r>
              <a:rPr lang="en-US" altLang="zh-CN" b="0" i="0" dirty="0">
                <a:effectLst/>
                <a:latin typeface="-apple-system"/>
              </a:rPr>
              <a:t>COF</a:t>
            </a:r>
            <a:r>
              <a:rPr lang="zh-CN" altLang="en-US" b="0" i="0" dirty="0">
                <a:effectLst/>
                <a:latin typeface="-apple-system"/>
              </a:rPr>
              <a:t>的芯片封装</a:t>
            </a:r>
          </a:p>
          <a:p>
            <a:pPr lvl="1"/>
            <a:r>
              <a:rPr lang="zh-CN" altLang="en-US" b="0" i="0" dirty="0">
                <a:effectLst/>
                <a:latin typeface="-apple-system"/>
              </a:rPr>
              <a:t>工作温度范围广：</a:t>
            </a:r>
            <a:r>
              <a:rPr lang="en-US" altLang="zh-CN" b="0" i="0" dirty="0">
                <a:effectLst/>
                <a:latin typeface="-apple-system"/>
              </a:rPr>
              <a:t>-40°C</a:t>
            </a:r>
            <a:r>
              <a:rPr lang="zh-CN" altLang="en-US" b="0" i="0" dirty="0">
                <a:effectLst/>
                <a:latin typeface="-apple-system"/>
              </a:rPr>
              <a:t>至</a:t>
            </a:r>
            <a:r>
              <a:rPr lang="en-US" altLang="zh-CN" b="0" i="0" dirty="0">
                <a:effectLst/>
                <a:latin typeface="-apple-system"/>
              </a:rPr>
              <a:t>85°C</a:t>
            </a:r>
          </a:p>
          <a:p>
            <a:pPr lvl="1"/>
            <a:endParaRPr lang="zh-CN" altLang="en-US" b="0" i="0" dirty="0">
              <a:solidFill>
                <a:srgbClr val="FF0000"/>
              </a:solidFill>
              <a:effectLst/>
              <a:latin typeface="-apple-system"/>
            </a:endParaRPr>
          </a:p>
          <a:p>
            <a:pPr lvl="1"/>
            <a:endParaRPr lang="zh-CN" altLang="en-US" b="0" i="0" dirty="0">
              <a:effectLst/>
              <a:latin typeface="-apple-system"/>
            </a:endParaRPr>
          </a:p>
          <a:p>
            <a:endParaRPr lang="en-US" altLang="zh-CN" dirty="0"/>
          </a:p>
          <a:p>
            <a:endParaRPr lang="zh-CN" altLang="en-US" dirty="0"/>
          </a:p>
        </p:txBody>
      </p:sp>
    </p:spTree>
    <p:extLst>
      <p:ext uri="{BB962C8B-B14F-4D97-AF65-F5344CB8AC3E}">
        <p14:creationId xmlns:p14="http://schemas.microsoft.com/office/powerpoint/2010/main" val="287190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5010E-2D70-4CD5-B894-8C771A533B94}"/>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810F1A99-F1CC-42E3-AD6C-962611B26CA3}"/>
              </a:ext>
            </a:extLst>
          </p:cNvPr>
          <p:cNvSpPr>
            <a:spLocks noGrp="1"/>
          </p:cNvSpPr>
          <p:nvPr>
            <p:ph idx="1"/>
          </p:nvPr>
        </p:nvSpPr>
        <p:spPr/>
        <p:txBody>
          <a:bodyPr/>
          <a:lstStyle/>
          <a:p>
            <a:r>
              <a:rPr lang="en-US" altLang="zh-CN" dirty="0"/>
              <a:t>SSD1306-</a:t>
            </a:r>
            <a:r>
              <a:rPr lang="zh-CN" altLang="en-US" dirty="0"/>
              <a:t>内部结构图</a:t>
            </a:r>
            <a:endParaRPr lang="en-US" altLang="zh-CN" dirty="0"/>
          </a:p>
          <a:p>
            <a:endParaRPr lang="zh-CN" altLang="en-US" dirty="0"/>
          </a:p>
        </p:txBody>
      </p:sp>
      <p:pic>
        <p:nvPicPr>
          <p:cNvPr id="5" name="图片 4">
            <a:extLst>
              <a:ext uri="{FF2B5EF4-FFF2-40B4-BE49-F238E27FC236}">
                <a16:creationId xmlns:a16="http://schemas.microsoft.com/office/drawing/2014/main" id="{9C55469E-38AA-403D-AEEE-0B2CA32C5B30}"/>
              </a:ext>
            </a:extLst>
          </p:cNvPr>
          <p:cNvPicPr>
            <a:picLocks noChangeAspect="1"/>
          </p:cNvPicPr>
          <p:nvPr/>
        </p:nvPicPr>
        <p:blipFill>
          <a:blip r:embed="rId2"/>
          <a:stretch>
            <a:fillRect/>
          </a:stretch>
        </p:blipFill>
        <p:spPr>
          <a:xfrm>
            <a:off x="4632868" y="1690688"/>
            <a:ext cx="4834352" cy="4574297"/>
          </a:xfrm>
          <a:prstGeom prst="rect">
            <a:avLst/>
          </a:prstGeom>
        </p:spPr>
      </p:pic>
    </p:spTree>
    <p:extLst>
      <p:ext uri="{BB962C8B-B14F-4D97-AF65-F5344CB8AC3E}">
        <p14:creationId xmlns:p14="http://schemas.microsoft.com/office/powerpoint/2010/main" val="153831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1E722-C0E4-44D5-A827-E63B64DAA349}"/>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87B0DCEB-CE06-4BA8-9E55-A9D2E2368E8E}"/>
              </a:ext>
            </a:extLst>
          </p:cNvPr>
          <p:cNvSpPr>
            <a:spLocks noGrp="1"/>
          </p:cNvSpPr>
          <p:nvPr>
            <p:ph idx="1"/>
          </p:nvPr>
        </p:nvSpPr>
        <p:spPr/>
        <p:txBody>
          <a:bodyPr/>
          <a:lstStyle/>
          <a:p>
            <a:r>
              <a:rPr lang="en-US" altLang="zh-CN" dirty="0"/>
              <a:t>IIC</a:t>
            </a:r>
            <a:r>
              <a:rPr lang="zh-CN" altLang="en-US" dirty="0"/>
              <a:t>接口</a:t>
            </a:r>
            <a:endParaRPr lang="en-US" altLang="zh-CN" dirty="0"/>
          </a:p>
          <a:p>
            <a:pPr lvl="1"/>
            <a:r>
              <a:rPr lang="en-US" altLang="zh-CN" b="0" i="0" dirty="0">
                <a:solidFill>
                  <a:srgbClr val="4D4D4D"/>
                </a:solidFill>
                <a:effectLst/>
                <a:latin typeface="-apple-system"/>
              </a:rPr>
              <a:t>SSD1306</a:t>
            </a:r>
            <a:r>
              <a:rPr lang="zh-CN" altLang="en-US" b="0" i="0" dirty="0">
                <a:solidFill>
                  <a:srgbClr val="4D4D4D"/>
                </a:solidFill>
                <a:effectLst/>
                <a:latin typeface="-apple-system"/>
              </a:rPr>
              <a:t>的从机地址有 </a:t>
            </a:r>
            <a:r>
              <a:rPr lang="en-US" altLang="zh-CN" b="1" i="0" dirty="0">
                <a:solidFill>
                  <a:srgbClr val="4D4D4D"/>
                </a:solidFill>
                <a:effectLst/>
                <a:latin typeface="-apple-system"/>
              </a:rPr>
              <a:t>0111100b</a:t>
            </a:r>
            <a:r>
              <a:rPr lang="zh-CN" altLang="en-US" b="0" i="0" dirty="0">
                <a:solidFill>
                  <a:srgbClr val="4D4D4D"/>
                </a:solidFill>
                <a:effectLst/>
                <a:latin typeface="-apple-system"/>
              </a:rPr>
              <a:t> 和 </a:t>
            </a:r>
            <a:r>
              <a:rPr lang="en-US" altLang="zh-CN" b="1" i="0" dirty="0">
                <a:solidFill>
                  <a:srgbClr val="4D4D4D"/>
                </a:solidFill>
                <a:effectLst/>
                <a:latin typeface="-apple-system"/>
              </a:rPr>
              <a:t>0111101b</a:t>
            </a:r>
            <a:r>
              <a:rPr lang="zh-CN" altLang="en-US" b="0" i="0" dirty="0">
                <a:solidFill>
                  <a:srgbClr val="4D4D4D"/>
                </a:solidFill>
                <a:effectLst/>
                <a:latin typeface="-apple-system"/>
              </a:rPr>
              <a:t> 两种</a:t>
            </a:r>
            <a:endParaRPr lang="en-US" altLang="zh-CN" b="0" i="0" dirty="0">
              <a:solidFill>
                <a:srgbClr val="4D4D4D"/>
              </a:solidFill>
              <a:effectLst/>
              <a:latin typeface="-apple-system"/>
            </a:endParaRPr>
          </a:p>
          <a:p>
            <a:pPr lvl="1"/>
            <a:r>
              <a:rPr lang="en-US" altLang="zh-CN" b="0" i="0" dirty="0">
                <a:solidFill>
                  <a:srgbClr val="4D4D4D"/>
                </a:solidFill>
                <a:effectLst/>
                <a:latin typeface="-apple-system"/>
              </a:rPr>
              <a:t>IIC</a:t>
            </a:r>
            <a:r>
              <a:rPr lang="zh-CN" altLang="en-US" b="0" i="0" dirty="0">
                <a:solidFill>
                  <a:srgbClr val="4D4D4D"/>
                </a:solidFill>
                <a:effectLst/>
                <a:latin typeface="-apple-system"/>
              </a:rPr>
              <a:t>写入时序如下所示：</a:t>
            </a:r>
            <a:endParaRPr lang="en-US" altLang="zh-CN" b="0" i="0" dirty="0">
              <a:solidFill>
                <a:srgbClr val="4D4D4D"/>
              </a:solidFill>
              <a:effectLst/>
              <a:latin typeface="-apple-system"/>
            </a:endParaRPr>
          </a:p>
          <a:p>
            <a:pPr lvl="2"/>
            <a:r>
              <a:rPr lang="en-US" altLang="zh-CN" dirty="0">
                <a:solidFill>
                  <a:srgbClr val="4D4D4D"/>
                </a:solidFill>
                <a:latin typeface="-apple-system"/>
              </a:rPr>
              <a:t>1</a:t>
            </a:r>
            <a:r>
              <a:rPr lang="zh-CN" altLang="en-US" dirty="0">
                <a:solidFill>
                  <a:srgbClr val="4D4D4D"/>
                </a:solidFill>
                <a:latin typeface="-apple-system"/>
              </a:rPr>
              <a:t>、</a:t>
            </a:r>
            <a:r>
              <a:rPr lang="zh-CN" altLang="en-US" b="0" i="0" dirty="0">
                <a:effectLst/>
                <a:latin typeface="-apple-system"/>
              </a:rPr>
              <a:t>主机先发起开始（</a:t>
            </a:r>
            <a:r>
              <a:rPr lang="en-US" altLang="zh-CN" b="0" i="0" dirty="0">
                <a:effectLst/>
                <a:latin typeface="-apple-system"/>
              </a:rPr>
              <a:t>START</a:t>
            </a:r>
            <a:r>
              <a:rPr lang="zh-CN" altLang="en-US" b="0" i="0" dirty="0">
                <a:effectLst/>
                <a:latin typeface="-apple-system"/>
              </a:rPr>
              <a:t>）信号，然后发送</a:t>
            </a:r>
            <a:r>
              <a:rPr lang="en-US" altLang="zh-CN" b="0" i="0" dirty="0">
                <a:effectLst/>
                <a:latin typeface="-apple-system"/>
              </a:rPr>
              <a:t>1byte</a:t>
            </a:r>
            <a:r>
              <a:rPr lang="zh-CN" altLang="en-US" b="0" i="0" dirty="0">
                <a:effectLst/>
                <a:latin typeface="-apple-system"/>
              </a:rPr>
              <a:t>首字节，包括从机地址</a:t>
            </a:r>
            <a:r>
              <a:rPr lang="en-US" altLang="zh-CN" b="0" i="0" dirty="0">
                <a:effectLst/>
                <a:latin typeface="-apple-system"/>
              </a:rPr>
              <a:t>(7</a:t>
            </a:r>
            <a:r>
              <a:rPr lang="zh-CN" altLang="en-US" b="0" i="0" dirty="0">
                <a:effectLst/>
                <a:latin typeface="-apple-system"/>
              </a:rPr>
              <a:t>位</a:t>
            </a:r>
            <a:r>
              <a:rPr lang="en-US" altLang="zh-CN" b="0" i="0" dirty="0">
                <a:effectLst/>
                <a:latin typeface="-apple-system"/>
              </a:rPr>
              <a:t>)</a:t>
            </a:r>
            <a:r>
              <a:rPr lang="zh-CN" altLang="en-US" b="0" i="0" dirty="0">
                <a:effectLst/>
                <a:latin typeface="-apple-system"/>
              </a:rPr>
              <a:t>和读写数据位</a:t>
            </a:r>
            <a:r>
              <a:rPr lang="en-US" altLang="zh-CN" b="0" i="0" dirty="0">
                <a:effectLst/>
                <a:latin typeface="-apple-system"/>
              </a:rPr>
              <a:t>(1</a:t>
            </a:r>
            <a:r>
              <a:rPr lang="zh-CN" altLang="en-US" b="0" i="0" dirty="0">
                <a:effectLst/>
                <a:latin typeface="-apple-system"/>
              </a:rPr>
              <a:t>位，最低位，</a:t>
            </a:r>
            <a:r>
              <a:rPr lang="en-US" altLang="zh-CN" b="0" i="0" dirty="0">
                <a:effectLst/>
                <a:latin typeface="-apple-system"/>
              </a:rPr>
              <a:t>0</a:t>
            </a:r>
            <a:r>
              <a:rPr lang="zh-CN" altLang="en-US" b="0" i="0" dirty="0">
                <a:effectLst/>
                <a:latin typeface="-apple-system"/>
              </a:rPr>
              <a:t>为写模式</a:t>
            </a:r>
            <a:r>
              <a:rPr lang="en-US" altLang="zh-CN" b="0" i="0" dirty="0">
                <a:effectLst/>
                <a:latin typeface="-apple-system"/>
              </a:rPr>
              <a:t>)</a:t>
            </a:r>
            <a:r>
              <a:rPr lang="zh-CN" altLang="en-US" b="0" i="0" dirty="0">
                <a:effectLst/>
                <a:latin typeface="-apple-system"/>
              </a:rPr>
              <a:t>，驱动器识别从机地址为本机地址之后，将会发出</a:t>
            </a:r>
            <a:r>
              <a:rPr lang="zh-CN" altLang="en-US" b="1" i="0" dirty="0">
                <a:effectLst/>
                <a:latin typeface="-apple-system"/>
              </a:rPr>
              <a:t>应答信号</a:t>
            </a:r>
            <a:r>
              <a:rPr lang="en-US" altLang="zh-CN" b="1" i="0" dirty="0">
                <a:effectLst/>
                <a:latin typeface="-apple-system"/>
              </a:rPr>
              <a:t>(ACK)</a:t>
            </a:r>
            <a:r>
              <a:rPr lang="zh-CN" altLang="en-US" b="0" i="0" dirty="0">
                <a:effectLst/>
                <a:latin typeface="-apple-system"/>
              </a:rPr>
              <a:t> 。</a:t>
            </a:r>
            <a:endParaRPr lang="en-US" altLang="zh-CN" b="0" i="0" dirty="0">
              <a:effectLst/>
              <a:latin typeface="-apple-system"/>
            </a:endParaRPr>
          </a:p>
          <a:p>
            <a:pPr lvl="2"/>
            <a:r>
              <a:rPr lang="zh-CN" altLang="en-US" b="0" i="0" dirty="0">
                <a:effectLst/>
                <a:latin typeface="-apple-system"/>
              </a:rPr>
              <a:t>主机收到从机（驱动器）的应答信号之后，随后传输</a:t>
            </a:r>
            <a:r>
              <a:rPr lang="en-US" altLang="zh-CN" b="0" i="0" dirty="0">
                <a:effectLst/>
                <a:latin typeface="-apple-system"/>
              </a:rPr>
              <a:t>1byte</a:t>
            </a:r>
            <a:r>
              <a:rPr lang="zh-CN" altLang="en-US" b="0" i="0" dirty="0">
                <a:effectLst/>
                <a:latin typeface="-apple-system"/>
              </a:rPr>
              <a:t>控制字节。一个控制字节主要由</a:t>
            </a:r>
            <a:r>
              <a:rPr lang="en-US" altLang="zh-CN" b="1" i="0" dirty="0">
                <a:effectLst/>
                <a:latin typeface="-apple-system"/>
              </a:rPr>
              <a:t>CO</a:t>
            </a:r>
            <a:r>
              <a:rPr lang="zh-CN" altLang="en-US" b="0" i="0" dirty="0">
                <a:effectLst/>
                <a:latin typeface="-apple-system"/>
              </a:rPr>
              <a:t> 和 </a:t>
            </a:r>
            <a:r>
              <a:rPr lang="en-US" altLang="zh-CN" b="1" i="0" dirty="0">
                <a:effectLst/>
                <a:latin typeface="-apple-system"/>
              </a:rPr>
              <a:t>D/C#</a:t>
            </a:r>
            <a:r>
              <a:rPr lang="zh-CN" altLang="en-US" b="0" i="0" dirty="0">
                <a:effectLst/>
                <a:latin typeface="-apple-system"/>
              </a:rPr>
              <a:t> 位后面再加上六个</a:t>
            </a:r>
            <a:r>
              <a:rPr lang="en-US" altLang="zh-CN" b="0" i="0" dirty="0">
                <a:effectLst/>
                <a:latin typeface="-apple-system"/>
              </a:rPr>
              <a:t>0</a:t>
            </a:r>
            <a:r>
              <a:rPr lang="zh-CN" altLang="en-US" b="0" i="0" dirty="0">
                <a:effectLst/>
                <a:latin typeface="-apple-system"/>
              </a:rPr>
              <a:t>组成的。如果</a:t>
            </a:r>
            <a:r>
              <a:rPr lang="en-US" altLang="zh-CN" b="0" i="0" dirty="0">
                <a:effectLst/>
                <a:latin typeface="-apple-system"/>
              </a:rPr>
              <a:t>Co</a:t>
            </a:r>
            <a:r>
              <a:rPr lang="zh-CN" altLang="en-US" b="0" i="0" dirty="0">
                <a:effectLst/>
                <a:latin typeface="-apple-system"/>
              </a:rPr>
              <a:t>为</a:t>
            </a:r>
            <a:r>
              <a:rPr lang="en-US" altLang="zh-CN" b="0" i="0" dirty="0">
                <a:effectLst/>
                <a:latin typeface="-apple-system"/>
              </a:rPr>
              <a:t>0</a:t>
            </a:r>
            <a:r>
              <a:rPr lang="zh-CN" altLang="en-US" b="0" i="0" dirty="0">
                <a:effectLst/>
                <a:latin typeface="-apple-system"/>
              </a:rPr>
              <a:t>，后面传输的信息就只包含数据字节，</a:t>
            </a:r>
            <a:r>
              <a:rPr lang="en-US" altLang="zh-CN" b="0" i="0" dirty="0">
                <a:effectLst/>
                <a:latin typeface="-apple-system"/>
              </a:rPr>
              <a:t>D/C# </a:t>
            </a:r>
            <a:r>
              <a:rPr lang="zh-CN" altLang="en-US" b="0" i="0" dirty="0">
                <a:effectLst/>
                <a:latin typeface="-apple-system"/>
              </a:rPr>
              <a:t>位决定了下个数据字节是作为命令还是数据。</a:t>
            </a:r>
            <a:r>
              <a:rPr lang="en-US" altLang="zh-CN" b="0" i="0" dirty="0">
                <a:effectLst/>
                <a:latin typeface="-apple-system"/>
              </a:rPr>
              <a:t>D/C# </a:t>
            </a:r>
            <a:r>
              <a:rPr lang="zh-CN" altLang="en-US" b="0" i="0" dirty="0">
                <a:effectLst/>
                <a:latin typeface="-apple-system"/>
              </a:rPr>
              <a:t>为</a:t>
            </a:r>
            <a:r>
              <a:rPr lang="en-US" altLang="zh-CN" b="0" i="0" dirty="0">
                <a:effectLst/>
                <a:latin typeface="-apple-system"/>
              </a:rPr>
              <a:t>0</a:t>
            </a:r>
            <a:r>
              <a:rPr lang="zh-CN" altLang="en-US" b="0" i="0" dirty="0">
                <a:effectLst/>
                <a:latin typeface="-apple-system"/>
              </a:rPr>
              <a:t>时，下一个数据被视为命令；</a:t>
            </a:r>
            <a:r>
              <a:rPr lang="en-US" altLang="zh-CN" b="0" i="0" dirty="0">
                <a:effectLst/>
                <a:latin typeface="-apple-system"/>
              </a:rPr>
              <a:t>DC# </a:t>
            </a:r>
            <a:r>
              <a:rPr lang="zh-CN" altLang="en-US" b="0" i="0" dirty="0">
                <a:effectLst/>
                <a:latin typeface="-apple-system"/>
              </a:rPr>
              <a:t>为</a:t>
            </a:r>
            <a:r>
              <a:rPr lang="en-US" altLang="zh-CN" b="0" i="0" dirty="0">
                <a:effectLst/>
                <a:latin typeface="-apple-system"/>
              </a:rPr>
              <a:t>1</a:t>
            </a:r>
            <a:r>
              <a:rPr lang="zh-CN" altLang="en-US" b="0" i="0" dirty="0">
                <a:effectLst/>
                <a:latin typeface="-apple-system"/>
              </a:rPr>
              <a:t>时，下一个数据被视为显示数据，存储到</a:t>
            </a:r>
            <a:r>
              <a:rPr lang="en-US" altLang="zh-CN" b="0" i="0" dirty="0">
                <a:effectLst/>
                <a:latin typeface="-apple-system"/>
              </a:rPr>
              <a:t>GDDRAM</a:t>
            </a:r>
            <a:r>
              <a:rPr lang="zh-CN" altLang="en-US" b="0" i="0" dirty="0">
                <a:effectLst/>
                <a:latin typeface="-apple-system"/>
              </a:rPr>
              <a:t>中。</a:t>
            </a:r>
            <a:endParaRPr lang="en-US" altLang="zh-CN" b="0" i="0" dirty="0">
              <a:effectLst/>
              <a:latin typeface="-apple-system"/>
            </a:endParaRPr>
          </a:p>
          <a:p>
            <a:pPr lvl="2"/>
            <a:r>
              <a:rPr lang="zh-CN" altLang="en-US" b="0" i="0" dirty="0">
                <a:effectLst/>
                <a:latin typeface="-apple-system"/>
              </a:rPr>
              <a:t>收到控制字节</a:t>
            </a:r>
            <a:r>
              <a:rPr lang="en-US" altLang="zh-CN" b="0" i="0" dirty="0">
                <a:effectLst/>
                <a:latin typeface="-apple-system"/>
              </a:rPr>
              <a:t>ACK</a:t>
            </a:r>
            <a:r>
              <a:rPr lang="zh-CN" altLang="en-US" b="0" i="0" dirty="0">
                <a:effectLst/>
                <a:latin typeface="-apple-system"/>
              </a:rPr>
              <a:t>信号之后，传输要写入的数据字节。</a:t>
            </a:r>
          </a:p>
          <a:p>
            <a:pPr lvl="2"/>
            <a:r>
              <a:rPr lang="zh-CN" altLang="en-US" b="0" i="0" dirty="0">
                <a:effectLst/>
                <a:latin typeface="-apple-system"/>
              </a:rPr>
              <a:t>传输完毕之后主机发出结束（</a:t>
            </a:r>
            <a:r>
              <a:rPr lang="en-US" altLang="zh-CN" b="0" i="0" dirty="0">
                <a:effectLst/>
                <a:latin typeface="-apple-system"/>
              </a:rPr>
              <a:t>STOP</a:t>
            </a:r>
            <a:r>
              <a:rPr lang="zh-CN" altLang="en-US" b="0" i="0" dirty="0">
                <a:effectLst/>
                <a:latin typeface="-apple-system"/>
              </a:rPr>
              <a:t>）信号</a:t>
            </a:r>
          </a:p>
          <a:p>
            <a:pPr lvl="2"/>
            <a:endParaRPr lang="en-US" altLang="zh-CN" b="0" i="0" dirty="0">
              <a:effectLst/>
              <a:latin typeface="-apple-system"/>
            </a:endParaRPr>
          </a:p>
          <a:p>
            <a:pPr lvl="2"/>
            <a:endParaRPr lang="zh-CN" altLang="en-US" dirty="0"/>
          </a:p>
        </p:txBody>
      </p:sp>
    </p:spTree>
    <p:extLst>
      <p:ext uri="{BB962C8B-B14F-4D97-AF65-F5344CB8AC3E}">
        <p14:creationId xmlns:p14="http://schemas.microsoft.com/office/powerpoint/2010/main" val="214920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023D5-00C1-463F-979C-4D0A0CD6C178}"/>
              </a:ext>
            </a:extLst>
          </p:cNvPr>
          <p:cNvSpPr>
            <a:spLocks noGrp="1"/>
          </p:cNvSpPr>
          <p:nvPr>
            <p:ph type="title"/>
          </p:nvPr>
        </p:nvSpPr>
        <p:spPr/>
        <p:txBody>
          <a:bodyPr/>
          <a:lstStyle/>
          <a:p>
            <a:r>
              <a:rPr lang="zh-CN" altLang="en-US" dirty="0"/>
              <a:t>二、</a:t>
            </a:r>
            <a:r>
              <a:rPr lang="en-US" altLang="zh-CN" dirty="0"/>
              <a:t>OLED</a:t>
            </a:r>
            <a:r>
              <a:rPr lang="zh-CN" altLang="en-US" dirty="0"/>
              <a:t>屏</a:t>
            </a:r>
          </a:p>
        </p:txBody>
      </p:sp>
      <p:sp>
        <p:nvSpPr>
          <p:cNvPr id="3" name="内容占位符 2">
            <a:extLst>
              <a:ext uri="{FF2B5EF4-FFF2-40B4-BE49-F238E27FC236}">
                <a16:creationId xmlns:a16="http://schemas.microsoft.com/office/drawing/2014/main" id="{1D1A18AB-6B35-4B75-AB30-422127ED48D2}"/>
              </a:ext>
            </a:extLst>
          </p:cNvPr>
          <p:cNvSpPr>
            <a:spLocks noGrp="1"/>
          </p:cNvSpPr>
          <p:nvPr>
            <p:ph idx="1"/>
          </p:nvPr>
        </p:nvSpPr>
        <p:spPr/>
        <p:txBody>
          <a:bodyPr/>
          <a:lstStyle/>
          <a:p>
            <a:r>
              <a:rPr lang="en-US" altLang="zh-CN" dirty="0"/>
              <a:t>IIC</a:t>
            </a:r>
            <a:r>
              <a:rPr lang="zh-CN" altLang="en-US" dirty="0"/>
              <a:t>接口</a:t>
            </a:r>
            <a:r>
              <a:rPr lang="en-US" altLang="zh-CN" dirty="0"/>
              <a:t>-</a:t>
            </a:r>
            <a:r>
              <a:rPr lang="zh-CN" altLang="en-US" dirty="0"/>
              <a:t>写入时序</a:t>
            </a:r>
            <a:endParaRPr lang="en-US" altLang="zh-CN" dirty="0"/>
          </a:p>
          <a:p>
            <a:endParaRPr lang="zh-CN" altLang="en-US" dirty="0"/>
          </a:p>
        </p:txBody>
      </p:sp>
      <p:pic>
        <p:nvPicPr>
          <p:cNvPr id="5" name="图片 4">
            <a:extLst>
              <a:ext uri="{FF2B5EF4-FFF2-40B4-BE49-F238E27FC236}">
                <a16:creationId xmlns:a16="http://schemas.microsoft.com/office/drawing/2014/main" id="{EEE64019-27AF-4BA7-895B-2B9A99CBEA4E}"/>
              </a:ext>
            </a:extLst>
          </p:cNvPr>
          <p:cNvPicPr>
            <a:picLocks noChangeAspect="1"/>
          </p:cNvPicPr>
          <p:nvPr/>
        </p:nvPicPr>
        <p:blipFill>
          <a:blip r:embed="rId2"/>
          <a:stretch>
            <a:fillRect/>
          </a:stretch>
        </p:blipFill>
        <p:spPr>
          <a:xfrm>
            <a:off x="1047653" y="2555330"/>
            <a:ext cx="9687739" cy="2891928"/>
          </a:xfrm>
          <a:prstGeom prst="rect">
            <a:avLst/>
          </a:prstGeom>
        </p:spPr>
      </p:pic>
    </p:spTree>
    <p:extLst>
      <p:ext uri="{BB962C8B-B14F-4D97-AF65-F5344CB8AC3E}">
        <p14:creationId xmlns:p14="http://schemas.microsoft.com/office/powerpoint/2010/main" val="406314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AF61D-3662-49F3-8E1B-9157EE0DE795}"/>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24376B8B-5793-43AE-AFF2-7D2DB8AC1E00}"/>
              </a:ext>
            </a:extLst>
          </p:cNvPr>
          <p:cNvSpPr>
            <a:spLocks noGrp="1"/>
          </p:cNvSpPr>
          <p:nvPr>
            <p:ph idx="1"/>
          </p:nvPr>
        </p:nvSpPr>
        <p:spPr/>
        <p:txBody>
          <a:bodyPr/>
          <a:lstStyle/>
          <a:p>
            <a:r>
              <a:rPr lang="en-US" altLang="zh-CN" dirty="0"/>
              <a:t>IIC</a:t>
            </a:r>
            <a:r>
              <a:rPr lang="zh-CN" altLang="en-US" dirty="0"/>
              <a:t>总线</a:t>
            </a:r>
            <a:endParaRPr lang="en-US" altLang="zh-CN" dirty="0"/>
          </a:p>
          <a:p>
            <a:r>
              <a:rPr lang="en-US" altLang="zh-CN" dirty="0"/>
              <a:t>OLED</a:t>
            </a:r>
            <a:r>
              <a:rPr lang="zh-CN" altLang="en-US" dirty="0"/>
              <a:t>屏</a:t>
            </a:r>
            <a:endParaRPr lang="en-US" altLang="zh-CN" dirty="0"/>
          </a:p>
          <a:p>
            <a:r>
              <a:rPr lang="en-US" altLang="zh-CN" dirty="0"/>
              <a:t>OLED</a:t>
            </a:r>
            <a:r>
              <a:rPr lang="zh-CN" altLang="en-US" dirty="0"/>
              <a:t>库函数</a:t>
            </a:r>
            <a:endParaRPr lang="en-US" altLang="zh-CN" dirty="0"/>
          </a:p>
          <a:p>
            <a:r>
              <a:rPr lang="zh-CN" altLang="en-US" dirty="0"/>
              <a:t>作业</a:t>
            </a:r>
            <a:endParaRPr lang="en-US" altLang="zh-CN" dirty="0"/>
          </a:p>
          <a:p>
            <a:endParaRPr lang="zh-CN" altLang="en-US" dirty="0"/>
          </a:p>
        </p:txBody>
      </p:sp>
    </p:spTree>
    <p:extLst>
      <p:ext uri="{BB962C8B-B14F-4D97-AF65-F5344CB8AC3E}">
        <p14:creationId xmlns:p14="http://schemas.microsoft.com/office/powerpoint/2010/main" val="15966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94FE6-DD8C-4442-B266-A7AE82DA6296}"/>
              </a:ext>
            </a:extLst>
          </p:cNvPr>
          <p:cNvSpPr>
            <a:spLocks noGrp="1"/>
          </p:cNvSpPr>
          <p:nvPr>
            <p:ph type="title"/>
          </p:nvPr>
        </p:nvSpPr>
        <p:spPr/>
        <p:txBody>
          <a:bodyPr/>
          <a:lstStyle/>
          <a:p>
            <a:r>
              <a:rPr lang="zh-CN" altLang="en-US" dirty="0"/>
              <a:t>三、</a:t>
            </a:r>
            <a:r>
              <a:rPr lang="en-US" altLang="zh-CN" dirty="0"/>
              <a:t>OLED</a:t>
            </a:r>
            <a:r>
              <a:rPr lang="zh-CN" altLang="en-US" dirty="0"/>
              <a:t>库函数</a:t>
            </a:r>
          </a:p>
        </p:txBody>
      </p:sp>
      <p:sp>
        <p:nvSpPr>
          <p:cNvPr id="3" name="内容占位符 2">
            <a:extLst>
              <a:ext uri="{FF2B5EF4-FFF2-40B4-BE49-F238E27FC236}">
                <a16:creationId xmlns:a16="http://schemas.microsoft.com/office/drawing/2014/main" id="{63E6A1DD-96C0-4D49-98DF-447C48DD776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44A9460C-FCB1-4663-92A5-F3359A90B8C9}"/>
              </a:ext>
            </a:extLst>
          </p:cNvPr>
          <p:cNvPicPr>
            <a:picLocks noChangeAspect="1"/>
          </p:cNvPicPr>
          <p:nvPr/>
        </p:nvPicPr>
        <p:blipFill>
          <a:blip r:embed="rId2"/>
          <a:stretch>
            <a:fillRect/>
          </a:stretch>
        </p:blipFill>
        <p:spPr>
          <a:xfrm>
            <a:off x="1841523" y="2138083"/>
            <a:ext cx="8682501" cy="3566949"/>
          </a:xfrm>
          <a:prstGeom prst="rect">
            <a:avLst/>
          </a:prstGeom>
        </p:spPr>
      </p:pic>
    </p:spTree>
    <p:extLst>
      <p:ext uri="{BB962C8B-B14F-4D97-AF65-F5344CB8AC3E}">
        <p14:creationId xmlns:p14="http://schemas.microsoft.com/office/powerpoint/2010/main" val="176364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36AFB-5B9F-41C3-BA7A-346FE214AF3B}"/>
              </a:ext>
            </a:extLst>
          </p:cNvPr>
          <p:cNvSpPr>
            <a:spLocks noGrp="1"/>
          </p:cNvSpPr>
          <p:nvPr>
            <p:ph type="title"/>
          </p:nvPr>
        </p:nvSpPr>
        <p:spPr/>
        <p:txBody>
          <a:bodyPr/>
          <a:lstStyle/>
          <a:p>
            <a:r>
              <a:rPr lang="zh-CN" altLang="en-US" dirty="0"/>
              <a:t>三、</a:t>
            </a:r>
            <a:r>
              <a:rPr lang="en-US" altLang="zh-CN" dirty="0"/>
              <a:t>OLED</a:t>
            </a:r>
            <a:r>
              <a:rPr lang="zh-CN" altLang="en-US" dirty="0"/>
              <a:t>库函数</a:t>
            </a:r>
          </a:p>
        </p:txBody>
      </p:sp>
      <p:sp>
        <p:nvSpPr>
          <p:cNvPr id="3" name="内容占位符 2">
            <a:extLst>
              <a:ext uri="{FF2B5EF4-FFF2-40B4-BE49-F238E27FC236}">
                <a16:creationId xmlns:a16="http://schemas.microsoft.com/office/drawing/2014/main" id="{2CC3A64C-30AC-4471-942C-816D0C625676}"/>
              </a:ext>
            </a:extLst>
          </p:cNvPr>
          <p:cNvSpPr>
            <a:spLocks noGrp="1"/>
          </p:cNvSpPr>
          <p:nvPr>
            <p:ph idx="1"/>
          </p:nvPr>
        </p:nvSpPr>
        <p:spPr/>
        <p:txBody>
          <a:bodyPr/>
          <a:lstStyle/>
          <a:p>
            <a:r>
              <a:rPr lang="en-US" altLang="zh-CN" dirty="0"/>
              <a:t>ASCII</a:t>
            </a:r>
            <a:r>
              <a:rPr lang="zh-CN" altLang="en-US" dirty="0"/>
              <a:t>码</a:t>
            </a:r>
            <a:endParaRPr lang="en-US" altLang="zh-CN" dirty="0"/>
          </a:p>
          <a:p>
            <a:r>
              <a:rPr lang="zh-CN" altLang="en-US" dirty="0"/>
              <a:t>汉字</a:t>
            </a:r>
          </a:p>
        </p:txBody>
      </p:sp>
      <p:pic>
        <p:nvPicPr>
          <p:cNvPr id="7" name="图片 6">
            <a:extLst>
              <a:ext uri="{FF2B5EF4-FFF2-40B4-BE49-F238E27FC236}">
                <a16:creationId xmlns:a16="http://schemas.microsoft.com/office/drawing/2014/main" id="{DCD6D90A-A9D1-449F-AD1E-2BA286753209}"/>
              </a:ext>
            </a:extLst>
          </p:cNvPr>
          <p:cNvPicPr>
            <a:picLocks noChangeAspect="1"/>
          </p:cNvPicPr>
          <p:nvPr/>
        </p:nvPicPr>
        <p:blipFill>
          <a:blip r:embed="rId2"/>
          <a:stretch>
            <a:fillRect/>
          </a:stretch>
        </p:blipFill>
        <p:spPr>
          <a:xfrm>
            <a:off x="3157192" y="1318557"/>
            <a:ext cx="8610091" cy="2619335"/>
          </a:xfrm>
          <a:prstGeom prst="rect">
            <a:avLst/>
          </a:prstGeom>
        </p:spPr>
      </p:pic>
      <p:pic>
        <p:nvPicPr>
          <p:cNvPr id="9" name="图片 8">
            <a:extLst>
              <a:ext uri="{FF2B5EF4-FFF2-40B4-BE49-F238E27FC236}">
                <a16:creationId xmlns:a16="http://schemas.microsoft.com/office/drawing/2014/main" id="{7CE21511-A6D3-41DC-AD53-42E6376C7FD4}"/>
              </a:ext>
            </a:extLst>
          </p:cNvPr>
          <p:cNvPicPr>
            <a:picLocks noChangeAspect="1"/>
          </p:cNvPicPr>
          <p:nvPr/>
        </p:nvPicPr>
        <p:blipFill>
          <a:blip r:embed="rId3"/>
          <a:stretch>
            <a:fillRect/>
          </a:stretch>
        </p:blipFill>
        <p:spPr>
          <a:xfrm>
            <a:off x="4535239" y="4001294"/>
            <a:ext cx="6227723" cy="2901725"/>
          </a:xfrm>
          <a:prstGeom prst="rect">
            <a:avLst/>
          </a:prstGeom>
        </p:spPr>
      </p:pic>
    </p:spTree>
    <p:extLst>
      <p:ext uri="{BB962C8B-B14F-4D97-AF65-F5344CB8AC3E}">
        <p14:creationId xmlns:p14="http://schemas.microsoft.com/office/powerpoint/2010/main" val="419582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B6BFA-A7A2-4B49-B734-368B7266F007}"/>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9AD54976-83BB-449E-AA64-32881F103957}"/>
              </a:ext>
            </a:extLst>
          </p:cNvPr>
          <p:cNvSpPr>
            <a:spLocks noGrp="1"/>
          </p:cNvSpPr>
          <p:nvPr>
            <p:ph idx="1"/>
          </p:nvPr>
        </p:nvSpPr>
        <p:spPr/>
        <p:txBody>
          <a:bodyPr/>
          <a:lstStyle/>
          <a:p>
            <a:r>
              <a:rPr lang="zh-CN" altLang="en-US" dirty="0"/>
              <a:t>按如下格式在</a:t>
            </a:r>
            <a:r>
              <a:rPr lang="en-US" altLang="zh-CN" dirty="0"/>
              <a:t>OLED</a:t>
            </a:r>
            <a:r>
              <a:rPr lang="zh-CN" altLang="en-US" dirty="0"/>
              <a:t>屏上显示自己的姓名、学号和系别信息</a:t>
            </a:r>
            <a:endParaRPr lang="en-US" altLang="zh-CN" dirty="0"/>
          </a:p>
          <a:p>
            <a:pPr marL="0" indent="0">
              <a:buNone/>
            </a:pPr>
            <a:r>
              <a:rPr lang="zh-CN" altLang="en-US" dirty="0"/>
              <a:t>                             “姓名：***”</a:t>
            </a:r>
            <a:endParaRPr lang="en-US" altLang="zh-CN" dirty="0"/>
          </a:p>
          <a:p>
            <a:pPr marL="0" indent="0">
              <a:buNone/>
            </a:pPr>
            <a:r>
              <a:rPr lang="zh-CN" altLang="en-US" dirty="0"/>
              <a:t>                             “学号：****”</a:t>
            </a:r>
            <a:endParaRPr lang="en-US" altLang="zh-CN" dirty="0"/>
          </a:p>
          <a:p>
            <a:pPr marL="0" indent="0">
              <a:buNone/>
            </a:pPr>
            <a:r>
              <a:rPr lang="zh-CN" altLang="en-US"/>
              <a:t>                             “</a:t>
            </a:r>
            <a:r>
              <a:rPr lang="zh-CN" altLang="en-US" dirty="0"/>
              <a:t>系别：****”</a:t>
            </a:r>
            <a:endParaRPr lang="en-US" altLang="zh-CN" dirty="0"/>
          </a:p>
          <a:p>
            <a:pPr marL="0" indent="0">
              <a:buNone/>
            </a:pPr>
            <a:endParaRPr lang="zh-CN" altLang="en-US" dirty="0"/>
          </a:p>
        </p:txBody>
      </p:sp>
    </p:spTree>
    <p:extLst>
      <p:ext uri="{BB962C8B-B14F-4D97-AF65-F5344CB8AC3E}">
        <p14:creationId xmlns:p14="http://schemas.microsoft.com/office/powerpoint/2010/main" val="42709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8354-9910-4B33-A277-CC01B6593129}"/>
              </a:ext>
            </a:extLst>
          </p:cNvPr>
          <p:cNvSpPr>
            <a:spLocks noGrp="1"/>
          </p:cNvSpPr>
          <p:nvPr>
            <p:ph type="title"/>
          </p:nvPr>
        </p:nvSpPr>
        <p:spPr/>
        <p:txBody>
          <a:bodyPr/>
          <a:lstStyle/>
          <a:p>
            <a:r>
              <a:rPr lang="zh-CN" altLang="en-US" dirty="0"/>
              <a:t>一、</a:t>
            </a:r>
            <a:r>
              <a:rPr lang="en-US" altLang="zh-CN" dirty="0"/>
              <a:t>IIC</a:t>
            </a:r>
            <a:r>
              <a:rPr lang="zh-CN" altLang="en-US" dirty="0"/>
              <a:t>总线</a:t>
            </a:r>
            <a:endParaRPr lang="en-US" altLang="zh-CN" dirty="0"/>
          </a:p>
        </p:txBody>
      </p:sp>
      <p:sp>
        <p:nvSpPr>
          <p:cNvPr id="3" name="内容占位符 2">
            <a:extLst>
              <a:ext uri="{FF2B5EF4-FFF2-40B4-BE49-F238E27FC236}">
                <a16:creationId xmlns:a16="http://schemas.microsoft.com/office/drawing/2014/main" id="{D17253B0-122C-4559-8FB9-4D7EDCAB0526}"/>
              </a:ext>
            </a:extLst>
          </p:cNvPr>
          <p:cNvSpPr>
            <a:spLocks noGrp="1"/>
          </p:cNvSpPr>
          <p:nvPr>
            <p:ph idx="1"/>
          </p:nvPr>
        </p:nvSpPr>
        <p:spPr/>
        <p:txBody>
          <a:bodyPr/>
          <a:lstStyle/>
          <a:p>
            <a:r>
              <a:rPr lang="zh-CN" altLang="en-US" dirty="0"/>
              <a:t>概述</a:t>
            </a:r>
            <a:endParaRPr lang="en-US" altLang="zh-CN" dirty="0"/>
          </a:p>
          <a:p>
            <a:pPr lvl="1"/>
            <a:r>
              <a:rPr lang="en-US" altLang="zh-CN" dirty="0"/>
              <a:t>IIC(Inter-Integrated Circuit BUS) </a:t>
            </a:r>
            <a:r>
              <a:rPr lang="zh-CN" altLang="en-US" dirty="0"/>
              <a:t>集成电路总线，由</a:t>
            </a:r>
            <a:r>
              <a:rPr lang="en-US" altLang="zh-CN" dirty="0"/>
              <a:t>PHILIPS</a:t>
            </a:r>
            <a:r>
              <a:rPr lang="zh-CN" altLang="en-US" dirty="0"/>
              <a:t>公司推出的一种穿行总线，具备多主机系统所需的总线裁决和高低速器件同步功能的搞性能串行总线。</a:t>
            </a:r>
            <a:endParaRPr lang="en-US" altLang="zh-CN" dirty="0"/>
          </a:p>
          <a:p>
            <a:pPr lvl="1"/>
            <a:r>
              <a:rPr lang="en-US" altLang="zh-CN" dirty="0"/>
              <a:t>IIC</a:t>
            </a:r>
            <a:r>
              <a:rPr lang="zh-CN" altLang="en-US" dirty="0"/>
              <a:t>总线只有两根双向信号线，一根是数据线</a:t>
            </a:r>
            <a:r>
              <a:rPr lang="en-US" altLang="zh-CN" dirty="0"/>
              <a:t>SDA</a:t>
            </a:r>
            <a:r>
              <a:rPr lang="zh-CN" altLang="en-US" dirty="0"/>
              <a:t>，另一根是时钟线</a:t>
            </a:r>
            <a:r>
              <a:rPr lang="en-US" altLang="zh-CN" dirty="0"/>
              <a:t>SCL</a:t>
            </a:r>
            <a:endParaRPr lang="zh-CN" altLang="en-US" dirty="0"/>
          </a:p>
        </p:txBody>
      </p:sp>
      <p:pic>
        <p:nvPicPr>
          <p:cNvPr id="5" name="图片 4">
            <a:extLst>
              <a:ext uri="{FF2B5EF4-FFF2-40B4-BE49-F238E27FC236}">
                <a16:creationId xmlns:a16="http://schemas.microsoft.com/office/drawing/2014/main" id="{4675A8B7-582D-4275-9586-923CDB7BEF12}"/>
              </a:ext>
            </a:extLst>
          </p:cNvPr>
          <p:cNvPicPr>
            <a:picLocks noChangeAspect="1"/>
          </p:cNvPicPr>
          <p:nvPr/>
        </p:nvPicPr>
        <p:blipFill>
          <a:blip r:embed="rId2"/>
          <a:stretch>
            <a:fillRect/>
          </a:stretch>
        </p:blipFill>
        <p:spPr>
          <a:xfrm>
            <a:off x="2076928" y="3897702"/>
            <a:ext cx="8396551" cy="2414198"/>
          </a:xfrm>
          <a:prstGeom prst="rect">
            <a:avLst/>
          </a:prstGeom>
        </p:spPr>
      </p:pic>
    </p:spTree>
    <p:extLst>
      <p:ext uri="{BB962C8B-B14F-4D97-AF65-F5344CB8AC3E}">
        <p14:creationId xmlns:p14="http://schemas.microsoft.com/office/powerpoint/2010/main" val="220356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196E1-55FE-4F46-8E74-360191F7503F}"/>
              </a:ext>
            </a:extLst>
          </p:cNvPr>
          <p:cNvSpPr>
            <a:spLocks noGrp="1"/>
          </p:cNvSpPr>
          <p:nvPr>
            <p:ph type="title"/>
          </p:nvPr>
        </p:nvSpPr>
        <p:spPr/>
        <p:txBody>
          <a:bodyPr/>
          <a:lstStyle/>
          <a:p>
            <a:r>
              <a:rPr lang="zh-CN" altLang="en-US" dirty="0"/>
              <a:t>一、</a:t>
            </a:r>
            <a:r>
              <a:rPr lang="en-US" altLang="zh-CN" dirty="0"/>
              <a:t>IIC</a:t>
            </a:r>
            <a:r>
              <a:rPr lang="zh-CN" altLang="en-US" dirty="0"/>
              <a:t>总线</a:t>
            </a:r>
            <a:endParaRPr lang="en-US" altLang="zh-CN" dirty="0"/>
          </a:p>
        </p:txBody>
      </p:sp>
      <p:sp>
        <p:nvSpPr>
          <p:cNvPr id="3" name="内容占位符 2">
            <a:extLst>
              <a:ext uri="{FF2B5EF4-FFF2-40B4-BE49-F238E27FC236}">
                <a16:creationId xmlns:a16="http://schemas.microsoft.com/office/drawing/2014/main" id="{63D19906-9D09-4743-8E07-E0D8712D746B}"/>
              </a:ext>
            </a:extLst>
          </p:cNvPr>
          <p:cNvSpPr>
            <a:spLocks noGrp="1"/>
          </p:cNvSpPr>
          <p:nvPr>
            <p:ph idx="1"/>
          </p:nvPr>
        </p:nvSpPr>
        <p:spPr/>
        <p:txBody>
          <a:bodyPr/>
          <a:lstStyle/>
          <a:p>
            <a:r>
              <a:rPr lang="zh-CN" altLang="en-US" dirty="0"/>
              <a:t>概述</a:t>
            </a:r>
            <a:endParaRPr lang="en-US" altLang="zh-CN" dirty="0"/>
          </a:p>
          <a:p>
            <a:pPr lvl="1"/>
            <a:r>
              <a:rPr lang="en-US" altLang="zh-CN" dirty="0"/>
              <a:t>SDA</a:t>
            </a:r>
            <a:r>
              <a:rPr lang="zh-CN" altLang="en-US" dirty="0"/>
              <a:t>和</a:t>
            </a:r>
            <a:r>
              <a:rPr lang="en-US" altLang="zh-CN" dirty="0"/>
              <a:t>SCL</a:t>
            </a:r>
            <a:r>
              <a:rPr lang="zh-CN" altLang="en-US" dirty="0"/>
              <a:t>通过上拉电阻接正电源，</a:t>
            </a:r>
            <a:endParaRPr lang="en-US" altLang="zh-CN" dirty="0"/>
          </a:p>
          <a:p>
            <a:pPr lvl="1"/>
            <a:r>
              <a:rPr lang="zh-CN" altLang="en-US" dirty="0"/>
              <a:t>总线空闲时，</a:t>
            </a:r>
            <a:r>
              <a:rPr lang="en-US" altLang="zh-CN" dirty="0"/>
              <a:t>SDA</a:t>
            </a:r>
            <a:r>
              <a:rPr lang="zh-CN" altLang="en-US" dirty="0"/>
              <a:t>和</a:t>
            </a:r>
            <a:r>
              <a:rPr lang="en-US" altLang="zh-CN" dirty="0"/>
              <a:t>SCL</a:t>
            </a:r>
            <a:r>
              <a:rPr lang="zh-CN" altLang="en-US" dirty="0"/>
              <a:t>均为高电平</a:t>
            </a:r>
            <a:endParaRPr lang="en-US" altLang="zh-CN" dirty="0"/>
          </a:p>
          <a:p>
            <a:pPr lvl="1"/>
            <a:r>
              <a:rPr lang="zh-CN" altLang="en-US" dirty="0"/>
              <a:t>总线上任一器件输出低电平，总线电平变低（线与）</a:t>
            </a:r>
          </a:p>
        </p:txBody>
      </p:sp>
      <p:pic>
        <p:nvPicPr>
          <p:cNvPr id="5" name="图片 4">
            <a:extLst>
              <a:ext uri="{FF2B5EF4-FFF2-40B4-BE49-F238E27FC236}">
                <a16:creationId xmlns:a16="http://schemas.microsoft.com/office/drawing/2014/main" id="{6236C4EF-9744-4C4B-AE23-428F2E193B87}"/>
              </a:ext>
            </a:extLst>
          </p:cNvPr>
          <p:cNvPicPr>
            <a:picLocks noChangeAspect="1"/>
          </p:cNvPicPr>
          <p:nvPr/>
        </p:nvPicPr>
        <p:blipFill>
          <a:blip r:embed="rId2"/>
          <a:stretch>
            <a:fillRect/>
          </a:stretch>
        </p:blipFill>
        <p:spPr>
          <a:xfrm>
            <a:off x="1893128" y="3659794"/>
            <a:ext cx="6995083" cy="2923374"/>
          </a:xfrm>
          <a:prstGeom prst="rect">
            <a:avLst/>
          </a:prstGeom>
        </p:spPr>
      </p:pic>
    </p:spTree>
    <p:extLst>
      <p:ext uri="{BB962C8B-B14F-4D97-AF65-F5344CB8AC3E}">
        <p14:creationId xmlns:p14="http://schemas.microsoft.com/office/powerpoint/2010/main" val="355645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E5E1C-2872-47AC-ABDE-4394C18BAF38}"/>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DFD9AC15-0349-410E-AC16-2FD73760E156}"/>
              </a:ext>
            </a:extLst>
          </p:cNvPr>
          <p:cNvSpPr>
            <a:spLocks noGrp="1"/>
          </p:cNvSpPr>
          <p:nvPr>
            <p:ph idx="1"/>
          </p:nvPr>
        </p:nvSpPr>
        <p:spPr/>
        <p:txBody>
          <a:bodyPr/>
          <a:lstStyle/>
          <a:p>
            <a:r>
              <a:rPr lang="zh-CN" altLang="en-US" dirty="0"/>
              <a:t>概述</a:t>
            </a:r>
            <a:endParaRPr lang="en-US" altLang="zh-CN" dirty="0"/>
          </a:p>
          <a:p>
            <a:pPr lvl="1"/>
            <a:r>
              <a:rPr lang="zh-CN" altLang="en-US" dirty="0"/>
              <a:t>通信采用主从模式，一个主机，多个从机</a:t>
            </a:r>
            <a:endParaRPr lang="en-US" altLang="zh-CN" dirty="0"/>
          </a:p>
          <a:p>
            <a:pPr lvl="1"/>
            <a:r>
              <a:rPr lang="zh-CN" altLang="en-US" dirty="0"/>
              <a:t>若总线上的多个主机同时竞争总线，则需要通过仲裁决定谁控制总线</a:t>
            </a:r>
            <a:endParaRPr lang="en-US" altLang="zh-CN" dirty="0"/>
          </a:p>
          <a:p>
            <a:pPr lvl="1"/>
            <a:r>
              <a:rPr lang="zh-CN" altLang="en-US" dirty="0"/>
              <a:t>主机产生</a:t>
            </a:r>
            <a:r>
              <a:rPr lang="en-US" altLang="zh-CN" dirty="0"/>
              <a:t>SCL</a:t>
            </a:r>
            <a:r>
              <a:rPr lang="zh-CN" altLang="en-US" dirty="0"/>
              <a:t>线上的时钟信号</a:t>
            </a:r>
            <a:endParaRPr lang="en-US" altLang="zh-CN" dirty="0"/>
          </a:p>
          <a:p>
            <a:pPr lvl="1"/>
            <a:r>
              <a:rPr lang="zh-CN" altLang="en-US" dirty="0"/>
              <a:t>主机开始和结束一次通信</a:t>
            </a:r>
            <a:endParaRPr lang="en-US" altLang="zh-CN" dirty="0"/>
          </a:p>
          <a:p>
            <a:endParaRPr lang="zh-CN" altLang="en-US" dirty="0"/>
          </a:p>
        </p:txBody>
      </p:sp>
      <p:pic>
        <p:nvPicPr>
          <p:cNvPr id="4" name="图片 3">
            <a:extLst>
              <a:ext uri="{FF2B5EF4-FFF2-40B4-BE49-F238E27FC236}">
                <a16:creationId xmlns:a16="http://schemas.microsoft.com/office/drawing/2014/main" id="{0D100DB0-7608-451E-8279-8916F8F51D1E}"/>
              </a:ext>
            </a:extLst>
          </p:cNvPr>
          <p:cNvPicPr>
            <a:picLocks noChangeAspect="1"/>
          </p:cNvPicPr>
          <p:nvPr/>
        </p:nvPicPr>
        <p:blipFill>
          <a:blip r:embed="rId2"/>
          <a:stretch>
            <a:fillRect/>
          </a:stretch>
        </p:blipFill>
        <p:spPr>
          <a:xfrm>
            <a:off x="1897724" y="3897702"/>
            <a:ext cx="8396551" cy="2414198"/>
          </a:xfrm>
          <a:prstGeom prst="rect">
            <a:avLst/>
          </a:prstGeom>
        </p:spPr>
      </p:pic>
    </p:spTree>
    <p:extLst>
      <p:ext uri="{BB962C8B-B14F-4D97-AF65-F5344CB8AC3E}">
        <p14:creationId xmlns:p14="http://schemas.microsoft.com/office/powerpoint/2010/main" val="166408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ED608-2EB7-48EC-8896-15B476388963}"/>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D1B3C3E8-7F40-40CA-BAA2-2BA2A9C9CC71}"/>
              </a:ext>
            </a:extLst>
          </p:cNvPr>
          <p:cNvSpPr>
            <a:spLocks noGrp="1"/>
          </p:cNvSpPr>
          <p:nvPr>
            <p:ph idx="1"/>
          </p:nvPr>
        </p:nvSpPr>
        <p:spPr/>
        <p:txBody>
          <a:bodyPr/>
          <a:lstStyle/>
          <a:p>
            <a:r>
              <a:rPr lang="en-US" altLang="zh-CN" dirty="0"/>
              <a:t>IIC</a:t>
            </a:r>
            <a:r>
              <a:rPr lang="zh-CN" altLang="en-US" dirty="0"/>
              <a:t>总线的数据传送</a:t>
            </a:r>
            <a:r>
              <a:rPr lang="en-US" altLang="zh-CN" dirty="0"/>
              <a:t>-</a:t>
            </a:r>
            <a:r>
              <a:rPr lang="zh-CN" altLang="en-US" dirty="0"/>
              <a:t>数据位的有效性</a:t>
            </a:r>
            <a:endParaRPr lang="en-US" altLang="zh-CN" dirty="0"/>
          </a:p>
          <a:p>
            <a:pPr lvl="1"/>
            <a:r>
              <a:rPr lang="zh-CN" altLang="en-US" dirty="0"/>
              <a:t>在时钟的高电平期间，</a:t>
            </a:r>
            <a:r>
              <a:rPr lang="en-US" altLang="zh-CN" dirty="0"/>
              <a:t>SDA</a:t>
            </a:r>
            <a:r>
              <a:rPr lang="zh-CN" altLang="en-US" dirty="0"/>
              <a:t>线上的数据必须保持稳定</a:t>
            </a:r>
            <a:endParaRPr lang="en-US" altLang="zh-CN" dirty="0"/>
          </a:p>
          <a:p>
            <a:pPr lvl="1"/>
            <a:r>
              <a:rPr lang="zh-CN" altLang="en-US" dirty="0"/>
              <a:t>在时钟的低电平期间，</a:t>
            </a:r>
            <a:r>
              <a:rPr lang="en-US" altLang="zh-CN" dirty="0"/>
              <a:t>SDA</a:t>
            </a:r>
            <a:r>
              <a:rPr lang="zh-CN" altLang="en-US" dirty="0"/>
              <a:t>线上的电平才允许变化</a:t>
            </a:r>
          </a:p>
        </p:txBody>
      </p:sp>
      <p:pic>
        <p:nvPicPr>
          <p:cNvPr id="5" name="图片 4">
            <a:extLst>
              <a:ext uri="{FF2B5EF4-FFF2-40B4-BE49-F238E27FC236}">
                <a16:creationId xmlns:a16="http://schemas.microsoft.com/office/drawing/2014/main" id="{3BEA5CBB-AF4B-416D-B613-52AC9093EF09}"/>
              </a:ext>
            </a:extLst>
          </p:cNvPr>
          <p:cNvPicPr>
            <a:picLocks noChangeAspect="1"/>
          </p:cNvPicPr>
          <p:nvPr/>
        </p:nvPicPr>
        <p:blipFill>
          <a:blip r:embed="rId2"/>
          <a:stretch>
            <a:fillRect/>
          </a:stretch>
        </p:blipFill>
        <p:spPr>
          <a:xfrm>
            <a:off x="1991271" y="3514968"/>
            <a:ext cx="8496300" cy="3041377"/>
          </a:xfrm>
          <a:prstGeom prst="rect">
            <a:avLst/>
          </a:prstGeom>
        </p:spPr>
      </p:pic>
    </p:spTree>
    <p:extLst>
      <p:ext uri="{BB962C8B-B14F-4D97-AF65-F5344CB8AC3E}">
        <p14:creationId xmlns:p14="http://schemas.microsoft.com/office/powerpoint/2010/main" val="391021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014B9-0B2C-4F2F-972D-16D3DEB96759}"/>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079F4085-1A9A-4542-8B57-71AF949F9129}"/>
              </a:ext>
            </a:extLst>
          </p:cNvPr>
          <p:cNvSpPr>
            <a:spLocks noGrp="1"/>
          </p:cNvSpPr>
          <p:nvPr>
            <p:ph idx="1"/>
          </p:nvPr>
        </p:nvSpPr>
        <p:spPr/>
        <p:txBody>
          <a:bodyPr/>
          <a:lstStyle/>
          <a:p>
            <a:r>
              <a:rPr lang="en-US" altLang="zh-CN" dirty="0"/>
              <a:t>IIC</a:t>
            </a:r>
            <a:r>
              <a:rPr lang="zh-CN" altLang="en-US" dirty="0"/>
              <a:t>总线的数据传送</a:t>
            </a:r>
            <a:r>
              <a:rPr lang="en-US" altLang="zh-CN" dirty="0"/>
              <a:t>-</a:t>
            </a:r>
            <a:r>
              <a:rPr lang="zh-CN" altLang="en-US" dirty="0"/>
              <a:t>起始和终止信号</a:t>
            </a:r>
            <a:endParaRPr lang="en-US" altLang="zh-CN" dirty="0"/>
          </a:p>
          <a:p>
            <a:pPr lvl="1"/>
            <a:r>
              <a:rPr lang="zh-CN" altLang="en-US" dirty="0"/>
              <a:t>起始信号：</a:t>
            </a:r>
            <a:r>
              <a:rPr lang="en-US" altLang="zh-CN" dirty="0"/>
              <a:t>SCL</a:t>
            </a:r>
            <a:r>
              <a:rPr lang="zh-CN" altLang="en-US" dirty="0"/>
              <a:t>线为高电平期间，</a:t>
            </a:r>
            <a:r>
              <a:rPr lang="en-US" altLang="zh-CN" dirty="0"/>
              <a:t>SDA</a:t>
            </a:r>
            <a:r>
              <a:rPr lang="zh-CN" altLang="en-US" dirty="0"/>
              <a:t>线由高电平变为低电平</a:t>
            </a:r>
            <a:endParaRPr lang="en-US" altLang="zh-CN" dirty="0"/>
          </a:p>
          <a:p>
            <a:pPr lvl="1"/>
            <a:r>
              <a:rPr lang="zh-CN" altLang="en-US" dirty="0"/>
              <a:t>结束信号：</a:t>
            </a:r>
            <a:r>
              <a:rPr lang="en-US" altLang="zh-CN" dirty="0"/>
              <a:t>SCL</a:t>
            </a:r>
            <a:r>
              <a:rPr lang="zh-CN" altLang="en-US" dirty="0"/>
              <a:t>线为高电平期间，</a:t>
            </a:r>
            <a:r>
              <a:rPr lang="en-US" altLang="zh-CN" dirty="0"/>
              <a:t>SDA</a:t>
            </a:r>
            <a:r>
              <a:rPr lang="zh-CN" altLang="en-US" dirty="0"/>
              <a:t>线由低电平变为高电平</a:t>
            </a:r>
            <a:endParaRPr lang="en-US" altLang="zh-CN" dirty="0"/>
          </a:p>
          <a:p>
            <a:pPr lvl="1"/>
            <a:r>
              <a:rPr lang="zh-CN" altLang="en-US" dirty="0"/>
              <a:t>起始和终止信号都是由主机发出的</a:t>
            </a:r>
            <a:endParaRPr lang="en-US" altLang="zh-CN" dirty="0"/>
          </a:p>
          <a:p>
            <a:endParaRPr lang="zh-CN" altLang="en-US" dirty="0"/>
          </a:p>
        </p:txBody>
      </p:sp>
      <p:pic>
        <p:nvPicPr>
          <p:cNvPr id="5" name="图片 4">
            <a:extLst>
              <a:ext uri="{FF2B5EF4-FFF2-40B4-BE49-F238E27FC236}">
                <a16:creationId xmlns:a16="http://schemas.microsoft.com/office/drawing/2014/main" id="{A570D43D-FBD4-412A-8E0C-9BA26B0AAE02}"/>
              </a:ext>
            </a:extLst>
          </p:cNvPr>
          <p:cNvPicPr>
            <a:picLocks noChangeAspect="1"/>
          </p:cNvPicPr>
          <p:nvPr/>
        </p:nvPicPr>
        <p:blipFill>
          <a:blip r:embed="rId2"/>
          <a:stretch>
            <a:fillRect/>
          </a:stretch>
        </p:blipFill>
        <p:spPr>
          <a:xfrm>
            <a:off x="1969254" y="3836268"/>
            <a:ext cx="7665950" cy="2545182"/>
          </a:xfrm>
          <a:prstGeom prst="rect">
            <a:avLst/>
          </a:prstGeom>
        </p:spPr>
      </p:pic>
    </p:spTree>
    <p:extLst>
      <p:ext uri="{BB962C8B-B14F-4D97-AF65-F5344CB8AC3E}">
        <p14:creationId xmlns:p14="http://schemas.microsoft.com/office/powerpoint/2010/main" val="334791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F8109-C351-43BC-8E44-7DF4255F331F}"/>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716955AB-A572-488C-AF47-ABF22FF8BE7F}"/>
              </a:ext>
            </a:extLst>
          </p:cNvPr>
          <p:cNvSpPr>
            <a:spLocks noGrp="1"/>
          </p:cNvSpPr>
          <p:nvPr>
            <p:ph idx="1"/>
          </p:nvPr>
        </p:nvSpPr>
        <p:spPr/>
        <p:txBody>
          <a:bodyPr/>
          <a:lstStyle/>
          <a:p>
            <a:r>
              <a:rPr lang="en-US" altLang="zh-CN" dirty="0"/>
              <a:t>IIC</a:t>
            </a:r>
            <a:r>
              <a:rPr lang="zh-CN" altLang="en-US" dirty="0"/>
              <a:t>总线的数据传送</a:t>
            </a:r>
            <a:r>
              <a:rPr lang="en-US" altLang="zh-CN" dirty="0"/>
              <a:t>-</a:t>
            </a:r>
            <a:r>
              <a:rPr lang="zh-CN" altLang="en-US" dirty="0"/>
              <a:t>应答</a:t>
            </a:r>
            <a:endParaRPr lang="en-US" altLang="zh-CN" dirty="0"/>
          </a:p>
          <a:p>
            <a:pPr lvl="1"/>
            <a:r>
              <a:rPr lang="zh-CN" altLang="en-US" b="0" i="0" dirty="0">
                <a:solidFill>
                  <a:srgbClr val="4D4D4D"/>
                </a:solidFill>
                <a:effectLst/>
                <a:latin typeface="-apple-system"/>
              </a:rPr>
              <a:t>每当主机向从机发送完一个字节的数据，主机总是需要等待从机给出一个应答信号，以确认从机是否成功接收到了数据</a:t>
            </a:r>
            <a:endParaRPr lang="en-US" altLang="zh-CN" b="0" i="0" dirty="0">
              <a:solidFill>
                <a:srgbClr val="4D4D4D"/>
              </a:solidFill>
              <a:effectLst/>
              <a:latin typeface="-apple-system"/>
            </a:endParaRPr>
          </a:p>
          <a:p>
            <a:pPr lvl="1"/>
            <a:r>
              <a:rPr lang="zh-CN" altLang="en-US" dirty="0"/>
              <a:t>应答出现在每一次主机完成</a:t>
            </a:r>
            <a:r>
              <a:rPr lang="en-US" altLang="zh-CN" dirty="0"/>
              <a:t>8</a:t>
            </a:r>
            <a:r>
              <a:rPr lang="zh-CN" altLang="en-US" dirty="0"/>
              <a:t>个数据位传输后紧跟着的时钟周期，低电平</a:t>
            </a:r>
            <a:r>
              <a:rPr lang="en-US" altLang="zh-CN" dirty="0"/>
              <a:t>0</a:t>
            </a:r>
            <a:r>
              <a:rPr lang="zh-CN" altLang="en-US" dirty="0"/>
              <a:t>表示应答，</a:t>
            </a:r>
            <a:r>
              <a:rPr lang="en-US" altLang="zh-CN" dirty="0"/>
              <a:t>1</a:t>
            </a:r>
            <a:r>
              <a:rPr lang="zh-CN" altLang="en-US" dirty="0"/>
              <a:t>表示非应答</a:t>
            </a:r>
          </a:p>
        </p:txBody>
      </p:sp>
      <p:pic>
        <p:nvPicPr>
          <p:cNvPr id="5" name="图片 4">
            <a:extLst>
              <a:ext uri="{FF2B5EF4-FFF2-40B4-BE49-F238E27FC236}">
                <a16:creationId xmlns:a16="http://schemas.microsoft.com/office/drawing/2014/main" id="{15A1216F-D201-47D6-9173-4E5839FB6C94}"/>
              </a:ext>
            </a:extLst>
          </p:cNvPr>
          <p:cNvPicPr>
            <a:picLocks noChangeAspect="1"/>
          </p:cNvPicPr>
          <p:nvPr/>
        </p:nvPicPr>
        <p:blipFill>
          <a:blip r:embed="rId2"/>
          <a:stretch>
            <a:fillRect/>
          </a:stretch>
        </p:blipFill>
        <p:spPr>
          <a:xfrm>
            <a:off x="2178017" y="3831042"/>
            <a:ext cx="7693519" cy="2755143"/>
          </a:xfrm>
          <a:prstGeom prst="rect">
            <a:avLst/>
          </a:prstGeom>
        </p:spPr>
      </p:pic>
    </p:spTree>
    <p:extLst>
      <p:ext uri="{BB962C8B-B14F-4D97-AF65-F5344CB8AC3E}">
        <p14:creationId xmlns:p14="http://schemas.microsoft.com/office/powerpoint/2010/main" val="339462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4FD00-88C7-4262-9308-8CE4A22C0BBA}"/>
              </a:ext>
            </a:extLst>
          </p:cNvPr>
          <p:cNvSpPr>
            <a:spLocks noGrp="1"/>
          </p:cNvSpPr>
          <p:nvPr>
            <p:ph type="title"/>
          </p:nvPr>
        </p:nvSpPr>
        <p:spPr/>
        <p:txBody>
          <a:bodyPr/>
          <a:lstStyle/>
          <a:p>
            <a:r>
              <a:rPr lang="zh-CN" altLang="en-US" dirty="0"/>
              <a:t>一、</a:t>
            </a:r>
            <a:r>
              <a:rPr lang="en-US" altLang="zh-CN" dirty="0"/>
              <a:t>IIC</a:t>
            </a:r>
            <a:r>
              <a:rPr lang="zh-CN" altLang="en-US" dirty="0"/>
              <a:t>总线</a:t>
            </a:r>
          </a:p>
        </p:txBody>
      </p:sp>
      <p:sp>
        <p:nvSpPr>
          <p:cNvPr id="3" name="内容占位符 2">
            <a:extLst>
              <a:ext uri="{FF2B5EF4-FFF2-40B4-BE49-F238E27FC236}">
                <a16:creationId xmlns:a16="http://schemas.microsoft.com/office/drawing/2014/main" id="{34082860-4FAA-4F7D-85F3-192FE7CA87D2}"/>
              </a:ext>
            </a:extLst>
          </p:cNvPr>
          <p:cNvSpPr>
            <a:spLocks noGrp="1"/>
          </p:cNvSpPr>
          <p:nvPr>
            <p:ph idx="1"/>
          </p:nvPr>
        </p:nvSpPr>
        <p:spPr/>
        <p:txBody>
          <a:bodyPr/>
          <a:lstStyle/>
          <a:p>
            <a:r>
              <a:rPr lang="en-US" altLang="zh-CN" dirty="0"/>
              <a:t>IIC</a:t>
            </a:r>
            <a:r>
              <a:rPr lang="zh-CN" altLang="en-US" dirty="0"/>
              <a:t>总线的数据传送</a:t>
            </a:r>
            <a:r>
              <a:rPr lang="en-US" altLang="zh-CN" dirty="0"/>
              <a:t>-</a:t>
            </a:r>
            <a:r>
              <a:rPr lang="zh-CN" altLang="en-US" dirty="0"/>
              <a:t>数据帧格式</a:t>
            </a:r>
            <a:endParaRPr lang="en-US" altLang="zh-CN" dirty="0"/>
          </a:p>
          <a:p>
            <a:pPr lvl="1"/>
            <a:r>
              <a:rPr lang="en-US" altLang="zh-CN" dirty="0"/>
              <a:t>IIC</a:t>
            </a:r>
            <a:r>
              <a:rPr lang="zh-CN" altLang="en-US" dirty="0"/>
              <a:t>总线上传送的数据信号是广义的，既包括地址信号，又包括真正的数据信号</a:t>
            </a:r>
            <a:endParaRPr lang="en-US" altLang="zh-CN" dirty="0"/>
          </a:p>
          <a:p>
            <a:pPr lvl="1"/>
            <a:r>
              <a:rPr lang="zh-CN" altLang="en-US" dirty="0"/>
              <a:t>在起始信号后必须传送一个从机的地址（</a:t>
            </a:r>
            <a:r>
              <a:rPr lang="en-US" altLang="zh-CN" dirty="0"/>
              <a:t>7</a:t>
            </a:r>
            <a:r>
              <a:rPr lang="zh-CN" altLang="en-US" dirty="0"/>
              <a:t>位），第</a:t>
            </a:r>
            <a:r>
              <a:rPr lang="en-US" altLang="zh-CN" dirty="0"/>
              <a:t>8</a:t>
            </a:r>
            <a:r>
              <a:rPr lang="zh-CN" altLang="en-US" dirty="0"/>
              <a:t>位是数据的传送方向位（</a:t>
            </a:r>
            <a:r>
              <a:rPr lang="en-US" altLang="zh-CN" dirty="0"/>
              <a:t>R/T</a:t>
            </a:r>
            <a:r>
              <a:rPr lang="zh-CN" altLang="en-US" dirty="0"/>
              <a:t>），用“</a:t>
            </a:r>
            <a:r>
              <a:rPr lang="en-US" altLang="zh-CN" dirty="0"/>
              <a:t>0”</a:t>
            </a:r>
            <a:r>
              <a:rPr lang="zh-CN" altLang="en-US" dirty="0"/>
              <a:t>表示主机发送数据（</a:t>
            </a:r>
            <a:r>
              <a:rPr lang="en-US" altLang="zh-CN" dirty="0"/>
              <a:t>T</a:t>
            </a:r>
            <a:r>
              <a:rPr lang="zh-CN" altLang="en-US" dirty="0"/>
              <a:t>），“</a:t>
            </a:r>
            <a:r>
              <a:rPr lang="en-US" altLang="zh-CN" dirty="0"/>
              <a:t>1”</a:t>
            </a:r>
            <a:r>
              <a:rPr lang="zh-CN" altLang="en-US" dirty="0"/>
              <a:t>表示主机接收数据（</a:t>
            </a:r>
            <a:r>
              <a:rPr lang="en-US" altLang="zh-CN" dirty="0"/>
              <a:t>R</a:t>
            </a:r>
            <a:r>
              <a:rPr lang="zh-CN" altLang="en-US" dirty="0"/>
              <a:t>）</a:t>
            </a:r>
            <a:endParaRPr lang="en-US" altLang="zh-CN" dirty="0"/>
          </a:p>
          <a:p>
            <a:pPr lvl="1"/>
            <a:r>
              <a:rPr lang="zh-CN" altLang="en-US" dirty="0"/>
              <a:t>每次数据传送总是由主机产生起始和结束信号。若主机希望继续占用总线进行新的数据传送，则可以不产生终止信号，马上再次发出起始信号对另一从机进行寻址。</a:t>
            </a:r>
            <a:endParaRPr lang="en-US" altLang="zh-CN" dirty="0"/>
          </a:p>
          <a:p>
            <a:endParaRPr lang="zh-CN" altLang="en-US" dirty="0"/>
          </a:p>
        </p:txBody>
      </p:sp>
    </p:spTree>
    <p:extLst>
      <p:ext uri="{BB962C8B-B14F-4D97-AF65-F5344CB8AC3E}">
        <p14:creationId xmlns:p14="http://schemas.microsoft.com/office/powerpoint/2010/main" val="2694739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1130</Words>
  <Application>Microsoft Office PowerPoint</Application>
  <PresentationFormat>宽屏</PresentationFormat>
  <Paragraphs>100</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等线</vt:lpstr>
      <vt:lpstr>等线 Light</vt:lpstr>
      <vt:lpstr>Arial</vt:lpstr>
      <vt:lpstr>Arial</vt:lpstr>
      <vt:lpstr>Office 主题​​</vt:lpstr>
      <vt:lpstr>IIC+OLED屏</vt:lpstr>
      <vt:lpstr>内容</vt:lpstr>
      <vt:lpstr>一、IIC总线</vt:lpstr>
      <vt:lpstr>一、IIC总线</vt:lpstr>
      <vt:lpstr>一、IIC总线</vt:lpstr>
      <vt:lpstr>一、IIC总线</vt:lpstr>
      <vt:lpstr>一、IIC总线</vt:lpstr>
      <vt:lpstr>一、IIC总线</vt:lpstr>
      <vt:lpstr>一、IIC总线</vt:lpstr>
      <vt:lpstr>一、IIC总线</vt:lpstr>
      <vt:lpstr>一、IIC总线</vt:lpstr>
      <vt:lpstr>OLED屏</vt:lpstr>
      <vt:lpstr>二、OLED屏</vt:lpstr>
      <vt:lpstr>二、OLED屏</vt:lpstr>
      <vt:lpstr>二、OLED屏</vt:lpstr>
      <vt:lpstr>二、OLED屏</vt:lpstr>
      <vt:lpstr>二、OLED屏</vt:lpstr>
      <vt:lpstr>二、OLED屏</vt:lpstr>
      <vt:lpstr>二、OLED屏</vt:lpstr>
      <vt:lpstr>三、OLED库函数</vt:lpstr>
      <vt:lpstr>三、OLED库函数</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OLED屏</dc:title>
  <dc:creator>杨 帆</dc:creator>
  <cp:lastModifiedBy>杨 帆</cp:lastModifiedBy>
  <cp:revision>21</cp:revision>
  <dcterms:created xsi:type="dcterms:W3CDTF">2021-07-06T07:39:04Z</dcterms:created>
  <dcterms:modified xsi:type="dcterms:W3CDTF">2021-07-07T09:07:03Z</dcterms:modified>
</cp:coreProperties>
</file>