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huaweicloud.com/bestpractice-modelarts/modelarts_10_0052.html" TargetMode="External"/><Relationship Id="rId2" Type="http://schemas.openxmlformats.org/officeDocument/2006/relationships/hyperlink" Target="https://support.huaweicloud.com/bestpractice-modelarts/modelarts_10_0008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upport.huaweicloud.com/engineers-modelarts/modelarts_23_0105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upport.huaweicloud.com/engineers-modelarts/modelarts_23_0327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Jupyter</a:t>
            </a:r>
            <a:r>
              <a:rPr lang="en-US" altLang="zh-CN" dirty="0"/>
              <a:t> Notebook </a:t>
            </a:r>
            <a:r>
              <a:rPr lang="zh-CN" altLang="en-US" dirty="0"/>
              <a:t>简介及深度学习实例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Notebook </a:t>
            </a:r>
            <a:r>
              <a:rPr lang="zh-CN" altLang="en-US"/>
              <a:t>实践：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>
                <a:hlinkClick r:id="rId2" action="ppaction://hlinkfile"/>
              </a:rPr>
              <a:t>使用</a:t>
            </a:r>
            <a:r>
              <a:rPr lang="en-US" altLang="zh-CN" dirty="0">
                <a:hlinkClick r:id="rId2" action="ppaction://hlinkfile"/>
              </a:rPr>
              <a:t>Notebook </a:t>
            </a:r>
            <a:r>
              <a:rPr lang="zh-CN" altLang="en-US" dirty="0">
                <a:hlinkClick r:id="rId2" action="ppaction://hlinkfile"/>
              </a:rPr>
              <a:t>实现手写数字识别</a:t>
            </a:r>
          </a:p>
          <a:p>
            <a:r>
              <a:rPr lang="en-US" altLang="zh-CN" dirty="0"/>
              <a:t>2. </a:t>
            </a:r>
            <a:r>
              <a:rPr lang="zh-CN" altLang="en-US" dirty="0">
                <a:hlinkClick r:id="rId3" action="ppaction://hlinkfile"/>
              </a:rPr>
              <a:t>使用</a:t>
            </a:r>
            <a:r>
              <a:rPr lang="en-US" altLang="zh-CN" dirty="0" err="1">
                <a:hlinkClick r:id="rId3" action="ppaction://hlinkfile"/>
              </a:rPr>
              <a:t>Pytorch</a:t>
            </a:r>
            <a:r>
              <a:rPr lang="en-US" altLang="zh-CN" dirty="0">
                <a:hlinkClick r:id="rId3" action="ppaction://hlinkfile"/>
              </a:rPr>
              <a:t> </a:t>
            </a:r>
            <a:r>
              <a:rPr lang="zh-CN" altLang="en-US" dirty="0">
                <a:hlinkClick r:id="rId3" action="ppaction://hlinkfile"/>
              </a:rPr>
              <a:t>实现物体检测</a:t>
            </a:r>
            <a:r>
              <a:rPr lang="en-US" altLang="zh-CN" dirty="0">
                <a:hlinkClick r:id="rId3" action="ppaction://hlinkfile"/>
              </a:rPr>
              <a:t> </a:t>
            </a:r>
            <a:r>
              <a:rPr lang="zh-CN" altLang="en-US" dirty="0">
                <a:hlinkClick r:id="rId3" action="ppaction://hlinkfile"/>
              </a:rPr>
              <a:t>（</a:t>
            </a:r>
            <a:r>
              <a:rPr lang="en-US" altLang="zh-CN" dirty="0">
                <a:hlinkClick r:id="rId3" action="ppaction://hlinkfile"/>
              </a:rPr>
              <a:t>Faster R-CNN</a:t>
            </a:r>
            <a:r>
              <a:rPr lang="zh-CN" altLang="en-US" dirty="0">
                <a:hlinkClick r:id="rId3" action="ppaction://hlinkfile"/>
              </a:rPr>
              <a:t>）</a:t>
            </a:r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查找资料，在本机安装</a:t>
            </a:r>
            <a:r>
              <a:rPr lang="en-US" altLang="zh-CN" dirty="0" err="1">
                <a:sym typeface="+mn-ea"/>
              </a:rPr>
              <a:t>Conda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通过</a:t>
            </a:r>
            <a:r>
              <a:rPr lang="en-US" altLang="zh-CN" dirty="0" err="1">
                <a:sym typeface="+mn-ea"/>
              </a:rPr>
              <a:t>Conda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安装必要的环境后，在本机完成上述两个实验；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本机实践：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Jupyter Notebook简介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093335"/>
          </a:xfrm>
        </p:spPr>
        <p:txBody>
          <a:bodyPr>
            <a:normAutofit fontScale="97500"/>
          </a:bodyPr>
          <a:lstStyle/>
          <a:p>
            <a:r>
              <a:rPr lang="zh-CN" altLang="en-US" dirty="0"/>
              <a:t>Notebook Kernel是什么：</a:t>
            </a:r>
          </a:p>
          <a:p>
            <a:pPr>
              <a:buFont typeface="Wingdings" panose="05000000000000000000" charset="0"/>
              <a:buChar char="Ø"/>
            </a:pPr>
            <a:r>
              <a:rPr lang="en-US" altLang="zh-CN" dirty="0"/>
              <a:t>      </a:t>
            </a:r>
            <a:r>
              <a:rPr lang="en-US" altLang="zh-CN" sz="2400" dirty="0"/>
              <a:t> </a:t>
            </a:r>
            <a:r>
              <a:rPr lang="en-US" altLang="zh-CN" sz="2400" dirty="0" err="1"/>
              <a:t>可以理解是独立的代码执行环境，在ModelArts</a:t>
            </a:r>
            <a:r>
              <a:rPr lang="en-US" altLang="zh-CN" sz="2400" dirty="0"/>
              <a:t> Notebook中，提供了多种Kernel类型，如TensorFlow1.13.1、PyTorch1.0等。该环境中包含已经预装并调试好的AI引擎以及依赖。</a:t>
            </a:r>
          </a:p>
          <a:p>
            <a:pPr>
              <a:buFont typeface="Wingdings" panose="05000000000000000000" charset="0"/>
              <a:buChar char="Ø"/>
            </a:pPr>
            <a:r>
              <a:rPr lang="en-US" altLang="zh-CN" sz="2400" dirty="0"/>
              <a:t>    当选择对应kernel打开Notebook，在Notebook后端会对应启动一个Ipython的进程作为运行环境，用于执行用户在页面中的代码、命令输入。</a:t>
            </a:r>
          </a:p>
          <a:p>
            <a:pPr>
              <a:buFont typeface="Wingdings" panose="05000000000000000000" charset="0"/>
              <a:buChar char="Ø"/>
            </a:pPr>
            <a:r>
              <a:rPr lang="en-US" altLang="zh-CN" sz="2400" dirty="0"/>
              <a:t>    每个Kernel类型中包含一个独立的Conda运行环境，以确保AI引擎相互之间是独立的，举例来说，在Tensorflow类型Kernel中更新了Keras库，不会影响到MindSpore的Kernel中。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Notebook </a:t>
            </a:r>
            <a:r>
              <a:rPr lang="en-US" altLang="zh-CN" sz="2400" dirty="0" err="1"/>
              <a:t>kernel和常规的交互式Python解释器有什么区别</a:t>
            </a:r>
            <a:r>
              <a:rPr lang="zh-CN" altLang="en-US" sz="2400" dirty="0"/>
              <a:t>：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   Notebook </a:t>
            </a:r>
            <a:r>
              <a:rPr lang="en-US" altLang="zh-CN" sz="2400" dirty="0" err="1"/>
              <a:t>Kernel是一个IPython运行环境，可以理解是增强版本的Python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Shell，直观来说相比Python解释器，可以执行Shell脚本，更多的可视化工具集成、Magic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Command等等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>
            <a:normAutofit/>
          </a:bodyPr>
          <a:lstStyle/>
          <a:p>
            <a:r>
              <a:rPr lang="zh-CN" altLang="en-US"/>
              <a:t>Jupyter Notebook常用操作：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560"/>
          </a:xfrm>
        </p:spPr>
        <p:txBody>
          <a:bodyPr/>
          <a:lstStyle/>
          <a:p>
            <a:r>
              <a:rPr lang="zh-CN" altLang="en-US" dirty="0"/>
              <a:t>打开Jupyter Notebook：</a:t>
            </a:r>
          </a:p>
          <a:p>
            <a:pPr marL="0" indent="0">
              <a:buNone/>
            </a:pPr>
            <a:r>
              <a:rPr lang="en-US" altLang="zh-CN" dirty="0"/>
              <a:t>   在Notebook列表中，选择需要打开的Notebook，单击“操作”列中的“</a:t>
            </a:r>
            <a:r>
              <a:rPr lang="en-US" altLang="zh-CN" dirty="0" err="1"/>
              <a:t>打开</a:t>
            </a:r>
            <a:r>
              <a:rPr lang="en-US" altLang="zh-CN" dirty="0"/>
              <a:t>”，</a:t>
            </a:r>
            <a:r>
              <a:rPr lang="en-US" altLang="zh-CN" dirty="0" err="1"/>
              <a:t>进入“Jupyter</a:t>
            </a:r>
            <a:r>
              <a:rPr lang="en-US" altLang="zh-CN" dirty="0"/>
              <a:t> </a:t>
            </a:r>
            <a:r>
              <a:rPr lang="en-US" altLang="zh-CN" dirty="0" err="1"/>
              <a:t>Notebook”开发页面</a:t>
            </a:r>
            <a:r>
              <a:rPr lang="en-US" altLang="zh-CN" dirty="0"/>
              <a:t>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在“Jupyter</a:t>
            </a:r>
            <a:r>
              <a:rPr lang="en-US" altLang="zh-CN" dirty="0"/>
              <a:t> Notebook”页面中，有“Files”、“Running”、“</a:t>
            </a:r>
            <a:r>
              <a:rPr lang="en-US" altLang="zh-CN" dirty="0" err="1"/>
              <a:t>ModelArts</a:t>
            </a:r>
            <a:r>
              <a:rPr lang="en-US" altLang="zh-CN" dirty="0"/>
              <a:t> Examples”3个页签。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2475" y="4239895"/>
            <a:ext cx="1093470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2860"/>
            <a:ext cx="10515600" cy="4884420"/>
          </a:xfrm>
        </p:spPr>
        <p:txBody>
          <a:bodyPr/>
          <a:lstStyle/>
          <a:p>
            <a:r>
              <a:rPr lang="zh-CN" altLang="en-US"/>
              <a:t>选择不同AI引擎新建文件：打开Notebook实例后，进入“Jupyter Notebook”页面，在“Files”页签下，您可以单击右上角“New”，然后选择所需的AI引擎，创建一个用于编码的文件。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85" y="2607945"/>
            <a:ext cx="7829550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895"/>
          </a:xfrm>
        </p:spPr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75" y="664845"/>
            <a:ext cx="10515600" cy="5777865"/>
          </a:xfrm>
        </p:spPr>
        <p:txBody>
          <a:bodyPr/>
          <a:lstStyle/>
          <a:p>
            <a:r>
              <a:rPr lang="zh-CN" altLang="en-US"/>
              <a:t>上传文件：打开Notebook实例后，进入“Jupyter Notebook”页面，在“Files”页签下，您可以单击右上角“Upload”，可从本地选择一个文件上传。</a:t>
            </a:r>
          </a:p>
          <a:p>
            <a:endParaRPr lang="zh-CN" altLang="en-US"/>
          </a:p>
          <a:p>
            <a:r>
              <a:rPr lang="zh-CN" altLang="en-US"/>
              <a:t>此功能上传的文件大小有一定限制，如果您的文件大小超过限制，建议使用其他方式上传，详细请参见</a:t>
            </a:r>
            <a:r>
              <a:rPr lang="zh-CN" altLang="en-US">
                <a:hlinkClick r:id="rId2" action="ppaction://hlinkfile"/>
              </a:rPr>
              <a:t>上传大文件至Notebook中</a:t>
            </a:r>
            <a:r>
              <a:rPr lang="zh-CN" altLang="en-US"/>
              <a:t>。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" y="3545840"/>
            <a:ext cx="10540365" cy="27520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895"/>
          </a:xfrm>
        </p:spPr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5480"/>
            <a:ext cx="10515600" cy="5511800"/>
          </a:xfrm>
        </p:spPr>
        <p:txBody>
          <a:bodyPr/>
          <a:lstStyle/>
          <a:p>
            <a:r>
              <a:rPr lang="zh-CN" altLang="en-US"/>
              <a:t>编写文件：</a:t>
            </a:r>
          </a:p>
          <a:p>
            <a:pPr marL="0" indent="0">
              <a:buNone/>
            </a:pPr>
            <a:r>
              <a:rPr lang="en-US" altLang="zh-CN"/>
              <a:t>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05" y="1150620"/>
            <a:ext cx="11325225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355" y="71755"/>
            <a:ext cx="6337300" cy="70319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92760"/>
            <a:ext cx="10515600" cy="5684520"/>
          </a:xfrm>
        </p:spPr>
        <p:txBody>
          <a:bodyPr/>
          <a:lstStyle/>
          <a:p>
            <a:r>
              <a:rPr lang="zh-CN" altLang="en-US" dirty="0"/>
              <a:t>删除文件或文件夹</a:t>
            </a:r>
          </a:p>
          <a:p>
            <a:r>
              <a:rPr lang="zh-CN" altLang="en-US" dirty="0"/>
              <a:t>：如果需要在Jupyter Notebook中删除文件或文件夹，您可以在“Files”列表中勾选待删除的文件或文件夹，然后单击上方的红色删除按钮，即可删除选中的文件或文件夹。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hlinkClick r:id="rId2" action="ppaction://hlinkfile"/>
              </a:rPr>
              <a:t>Jupyter Notebook环境配置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8220"/>
            <a:ext cx="11039475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195"/>
          </a:xfrm>
        </p:spPr>
        <p:txBody>
          <a:bodyPr/>
          <a:lstStyle/>
          <a:p>
            <a:r>
              <a:rPr lang="zh-CN" altLang="en-US"/>
              <a:t>使用ModelArts示例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9685"/>
            <a:ext cx="10515600" cy="4887595"/>
          </a:xfrm>
        </p:spPr>
        <p:txBody>
          <a:bodyPr>
            <a:normAutofit fontScale="87500" lnSpcReduction="10000"/>
          </a:bodyPr>
          <a:lstStyle/>
          <a:p>
            <a:r>
              <a:rPr lang="zh-CN" altLang="en-US" dirty="0"/>
              <a:t>预览ModelArts Examples：  </a:t>
            </a:r>
            <a:r>
              <a:rPr lang="zh-CN" altLang="en-US" sz="2000" dirty="0"/>
              <a:t>  </a:t>
            </a:r>
          </a:p>
          <a:p>
            <a:pPr>
              <a:buFont typeface="Wingdings" panose="05000000000000000000" charset="0"/>
              <a:buChar char="Ø"/>
            </a:pPr>
            <a:r>
              <a:rPr lang="en-US" altLang="zh-CN" sz="2000" dirty="0"/>
              <a:t>     </a:t>
            </a:r>
            <a:r>
              <a:rPr lang="zh-CN" altLang="en-US" sz="2000" dirty="0"/>
              <a:t>在Notebook列表中，创建并打开一个Notebook，或者直接打开已有的Notebook。</a:t>
            </a:r>
          </a:p>
          <a:p>
            <a:pPr>
              <a:buFont typeface="Wingdings" panose="05000000000000000000" charset="0"/>
              <a:buChar char="Ø"/>
            </a:pPr>
            <a:r>
              <a:rPr lang="en-US" altLang="zh-CN" sz="2000" dirty="0"/>
              <a:t>      </a:t>
            </a:r>
            <a:r>
              <a:rPr lang="zh-CN" altLang="en-US" sz="2000" dirty="0"/>
              <a:t>在Jupyter页面中，单击“ModelArts Examples”页签，此页面罗列了“Basic ModelArts Python Sdk”、“Machine Learning Introduction”等示例。每个示例提供了详细的说明，您可以单击右侧的“Preview”预览示例。</a:t>
            </a:r>
          </a:p>
          <a:p>
            <a:pPr marL="0" indent="0">
              <a:buNone/>
            </a:pPr>
            <a:endParaRPr lang="zh-CN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3555" dirty="0"/>
              <a:t>使用ModelArts Examples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>
              <a:buFont typeface="Wingdings" panose="05000000000000000000" charset="0"/>
              <a:buChar char="Ø"/>
            </a:pPr>
            <a:r>
              <a:rPr lang="zh-CN" altLang="en-US" sz="2000" dirty="0"/>
              <a:t> </a:t>
            </a:r>
            <a:r>
              <a:rPr lang="en-US" altLang="zh-CN" sz="2000" dirty="0"/>
              <a:t> </a:t>
            </a:r>
            <a:r>
              <a:rPr lang="zh-CN" altLang="en-US" sz="2000" dirty="0"/>
              <a:t>在Notebook列表中，创建并打开一个Notebook，或者直接打开已有的Notebook。</a:t>
            </a:r>
          </a:p>
          <a:p>
            <a:pPr>
              <a:buFont typeface="Wingdings" panose="05000000000000000000" charset="0"/>
              <a:buChar char="Ø"/>
            </a:pPr>
            <a:r>
              <a:rPr lang="zh-CN" altLang="en-US" sz="2000" dirty="0"/>
              <a:t>  在Jupyter页面中，单击“ModelArts Examples”页签，选择需要使用的示例，单击示例右侧的“Use”。</a:t>
            </a:r>
          </a:p>
          <a:p>
            <a:pPr>
              <a:buFont typeface="Wingdings" panose="05000000000000000000" charset="0"/>
              <a:buChar char="Ø"/>
            </a:pPr>
            <a:r>
              <a:rPr lang="zh-CN" altLang="en-US" sz="2000" dirty="0"/>
              <a:t>  在弹出的“Create a copy in your home directory”对话框中，设置新的“ipynb”文件名称，也可以直接使用默认文件，然后单击“Create copy”保存并打开新的“ipynb”文件。打开的示例文件如图3所示。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   使用示例是指将示例文件创建一个副本，其代码内容与示例一致。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55,&quot;width&quot;:172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584</Words>
  <Application>Microsoft Office PowerPoint</Application>
  <PresentationFormat>宽屏</PresentationFormat>
  <Paragraphs>43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主题</vt:lpstr>
      <vt:lpstr>Jupyter Notebook 简介及深度学习实例</vt:lpstr>
      <vt:lpstr>1. Jupyter Notebook简介</vt:lpstr>
      <vt:lpstr>Jupyter Notebook常用操作：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使用ModelArts示例</vt:lpstr>
      <vt:lpstr>Notebook 实践：</vt:lpstr>
      <vt:lpstr>本机实践：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Notebook 简介及深度学习实例</dc:title>
  <dc:creator>zshxie</dc:creator>
  <cp:lastModifiedBy>杨 帆</cp:lastModifiedBy>
  <cp:revision>5</cp:revision>
  <dcterms:created xsi:type="dcterms:W3CDTF">2021-07-13T16:29:00Z</dcterms:created>
  <dcterms:modified xsi:type="dcterms:W3CDTF">2021-07-14T00:35:46Z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048EEEDA48844179B100296725D206F4</vt:lpwstr>
  </property>
  <property fmtid="{D5CDD505-2E9C-101B-9397-08002B2CF9AE}" pid="3" name="KSOProductBuildVer">
    <vt:lpwstr>2052-11.1.0.10578</vt:lpwstr>
  </property>
</Properties>
</file>