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0" r:id="rId3"/>
    <p:sldMasterId id="2147483661" r:id="rId4"/>
    <p:sldMasterId id="2147483667" r:id="rId5"/>
    <p:sldMasterId id="2147483669" r:id="rId6"/>
    <p:sldMasterId id="2147483673" r:id="rId7"/>
    <p:sldMasterId id="2147483677" r:id="rId8"/>
  </p:sldMasterIdLst>
  <p:notesMasterIdLst>
    <p:notesMasterId r:id="rId10"/>
  </p:notesMasterIdLst>
  <p:handoutMasterIdLst>
    <p:handoutMasterId r:id="rId27"/>
  </p:handoutMasterIdLst>
  <p:sldIdLst>
    <p:sldId id="257" r:id="rId9"/>
    <p:sldId id="260" r:id="rId11"/>
    <p:sldId id="319" r:id="rId12"/>
    <p:sldId id="320" r:id="rId13"/>
    <p:sldId id="317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09" r:id="rId22"/>
    <p:sldId id="328" r:id="rId23"/>
    <p:sldId id="329" r:id="rId24"/>
    <p:sldId id="330" r:id="rId25"/>
    <p:sldId id="331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C7000B"/>
    <a:srgbClr val="D33941"/>
    <a:srgbClr val="404040"/>
    <a:srgbClr val="EBEBEB"/>
    <a:srgbClr val="151515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3" d="100"/>
          <a:sy n="103" d="100"/>
        </p:scale>
        <p:origin x="72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r>
              <a:rPr lang="zh-CN"/>
              <a:t>数据并行</a:t>
            </a:r>
            <a:r>
              <a:rPr lang="en-US"/>
              <a:t>-</a:t>
            </a:r>
            <a:r>
              <a:rPr lang="zh-CN"/>
              <a:t>自动并行对比（开源）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9641946512729"/>
          <c:y val="0.28328241158382"/>
          <c:w val="0.807046594560799"/>
          <c:h val="0.3433975122969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数据并行</c:f>
              <c:strCache>
                <c:ptCount val="1"/>
                <c:pt idx="0">
                  <c:v>数据并行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Sheet1!$B$3:$B$56</c:f>
              <c:numCache>
                <c:formatCode>General</c:formatCode>
                <c:ptCount val="11"/>
                <c:pt idx="0">
                  <c:v>1001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5">
                  <c:v>65536</c:v>
                </c:pt>
                <c:pt idx="6">
                  <c:v>131072</c:v>
                </c:pt>
                <c:pt idx="7">
                  <c:v>262144</c:v>
                </c:pt>
                <c:pt idx="8">
                  <c:v>524288</c:v>
                </c:pt>
                <c:pt idx="9">
                  <c:v>1048576</c:v>
                </c:pt>
                <c:pt idx="10">
                  <c:v>2097152</c:v>
                </c:pt>
              </c:numCache>
            </c:numRef>
          </c:cat>
          <c:val>
            <c:numRef>
              <c:f>Sheet1!$R$3:$R$56</c:f>
              <c:numCache>
                <c:formatCode>General</c:formatCode>
                <c:ptCount val="11"/>
                <c:pt idx="0">
                  <c:v>30.82051</c:v>
                </c:pt>
                <c:pt idx="1">
                  <c:v>31.42051</c:v>
                </c:pt>
                <c:pt idx="2">
                  <c:v>33.06154</c:v>
                </c:pt>
                <c:pt idx="3">
                  <c:v>36.78974</c:v>
                </c:pt>
                <c:pt idx="4">
                  <c:v>45.46154</c:v>
                </c:pt>
                <c:pt idx="5">
                  <c:v>67.09231</c:v>
                </c:pt>
                <c:pt idx="6">
                  <c:v>111.25641</c:v>
                </c:pt>
              </c:numCache>
            </c:numRef>
          </c:val>
        </c:ser>
        <c:ser>
          <c:idx val="1"/>
          <c:order val="1"/>
          <c:tx>
            <c:strRef>
              <c:f>自动并行</c:f>
              <c:strCache>
                <c:ptCount val="1"/>
                <c:pt idx="0">
                  <c:v>自动并行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Sheet1!$B$3:$B$56</c:f>
              <c:numCache>
                <c:formatCode>General</c:formatCode>
                <c:ptCount val="11"/>
                <c:pt idx="0">
                  <c:v>1001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5">
                  <c:v>65536</c:v>
                </c:pt>
                <c:pt idx="6">
                  <c:v>131072</c:v>
                </c:pt>
                <c:pt idx="7">
                  <c:v>262144</c:v>
                </c:pt>
                <c:pt idx="8">
                  <c:v>524288</c:v>
                </c:pt>
                <c:pt idx="9">
                  <c:v>1048576</c:v>
                </c:pt>
                <c:pt idx="10">
                  <c:v>2097152</c:v>
                </c:pt>
              </c:numCache>
            </c:numRef>
          </c:cat>
          <c:val>
            <c:numRef>
              <c:f>Sheet1!$S$3:$S$56</c:f>
              <c:numCache>
                <c:formatCode>General</c:formatCode>
                <c:ptCount val="11"/>
                <c:pt idx="0">
                  <c:v>29.05641</c:v>
                </c:pt>
                <c:pt idx="1">
                  <c:v>30.13333</c:v>
                </c:pt>
                <c:pt idx="2">
                  <c:v>31.68718</c:v>
                </c:pt>
                <c:pt idx="3">
                  <c:v>35.53333</c:v>
                </c:pt>
                <c:pt idx="4">
                  <c:v>44.23077</c:v>
                </c:pt>
                <c:pt idx="5">
                  <c:v>48.85128</c:v>
                </c:pt>
                <c:pt idx="6">
                  <c:v>49.90256</c:v>
                </c:pt>
                <c:pt idx="7">
                  <c:v>52.62564</c:v>
                </c:pt>
                <c:pt idx="8">
                  <c:v>58.15897</c:v>
                </c:pt>
                <c:pt idx="9">
                  <c:v>73.54872</c:v>
                </c:pt>
                <c:pt idx="10">
                  <c:v>105.33333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04978848"/>
        <c:axId val="-904967424"/>
      </c:barChart>
      <c:catAx>
        <c:axId val="-904978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r>
                  <a:rPr lang="zh-CN"/>
                  <a:t>分类数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</a:p>
        </c:txPr>
        <c:crossAx val="-904967424"/>
        <c:crosses val="autoZero"/>
        <c:auto val="1"/>
        <c:lblAlgn val="ctr"/>
        <c:lblOffset val="100"/>
        <c:noMultiLvlLbl val="0"/>
      </c:catAx>
      <c:valAx>
        <c:axId val="-90496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r>
                  <a:rPr lang="zh-CN"/>
                  <a:t>迭代时间（</a:t>
                </a:r>
                <a:r>
                  <a:rPr lang="en-US"/>
                  <a:t>ms</a:t>
                </a:r>
                <a:r>
                  <a:rPr lang="zh-CN"/>
                  <a:t>）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</a:p>
        </c:txPr>
        <c:crossAx val="-90497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Huawei Sans" panose="020C0503030203020204" pitchFamily="34" charset="0"/>
          <a:ea typeface="方正兰亭黑简体" panose="02000000000000000000" pitchFamily="2" charset="-122"/>
          <a:sym typeface="Huawei Sans" panose="020C050303020302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970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39750" indent="-179705" algn="l" defTabSz="1219200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899795" indent="-179705" algn="l" defTabSz="1219200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59840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1988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可信</a:t>
            </a:r>
            <a:r>
              <a:rPr lang="en-US" altLang="zh-CN" b="1" dirty="0" smtClean="0"/>
              <a:t>AI</a:t>
            </a:r>
            <a:r>
              <a:rPr lang="zh-CN" altLang="en-US" b="1" dirty="0" smtClean="0"/>
              <a:t>未来将会是</a:t>
            </a:r>
            <a:r>
              <a:rPr lang="en-US" altLang="zh-CN" b="1" dirty="0" smtClean="0"/>
              <a:t>AI</a:t>
            </a:r>
            <a:r>
              <a:rPr lang="zh-CN" altLang="en-US" b="1" dirty="0" smtClean="0"/>
              <a:t>业务成功与否的关键约束。</a:t>
            </a:r>
            <a:r>
              <a:rPr lang="en-US" altLang="zh-CN" b="1" dirty="0" err="1" smtClean="0"/>
              <a:t>MindAmour</a:t>
            </a:r>
            <a:r>
              <a:rPr lang="zh-CN" altLang="en-US" b="1" dirty="0" smtClean="0"/>
              <a:t>，面向可信</a:t>
            </a:r>
            <a:r>
              <a:rPr lang="en-US" altLang="zh-CN" b="1" dirty="0" smtClean="0"/>
              <a:t>AI</a:t>
            </a:r>
            <a:r>
              <a:rPr lang="zh-CN" altLang="en-US" b="1" dirty="0" smtClean="0"/>
              <a:t>的各个方面，提供提供全面、有效、易用的评测工具和增强方法。</a:t>
            </a:r>
            <a:endParaRPr lang="en-US" altLang="zh-CN" b="1" dirty="0" smtClean="0"/>
          </a:p>
          <a:p>
            <a:r>
              <a:rPr lang="zh-CN" altLang="en-US" b="1" dirty="0" smtClean="0"/>
              <a:t>可信</a:t>
            </a:r>
            <a:r>
              <a:rPr lang="en-US" altLang="zh-CN" b="1" dirty="0" smtClean="0"/>
              <a:t>AI</a:t>
            </a:r>
            <a:r>
              <a:rPr lang="zh-CN" altLang="en-US" b="1" dirty="0" smtClean="0"/>
              <a:t>一般认为包括：安全性（相对于传统意义上的模型鲁棒性，我们尤其关注对抗鲁棒性）；隐私性（模型是否泄露数据集隐私信息）；公平性（个体公平和群体公平）；透明和可解释性等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关键的功能点：如胶片内容</a:t>
            </a:r>
            <a:endParaRPr lang="en-US" altLang="zh-CN" b="1" dirty="0" smtClean="0"/>
          </a:p>
          <a:p>
            <a:r>
              <a:rPr lang="zh-CN" altLang="en-US" b="1" dirty="0" smtClean="0"/>
              <a:t>运行流程：如胶片内容</a:t>
            </a:r>
            <a:endParaRPr lang="en-US" altLang="zh-CN" b="1" dirty="0" smtClean="0"/>
          </a:p>
          <a:p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架构如图所示：分为测试和增强两部分；测试部分包含一个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模块，以及常见的测试样本产生方法（也就是攻击工具库），和评估模块；增强部分预置了针对对抗样本、隐私泄露等威胁的常见的通用的增强方法，如对抗训练、差分隐私训练等。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Data/Test Generator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：一系列针对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模型可信能力的攻击方法，如对抗样本攻击，产生一系列对抗样本来看模型的对抗鲁棒性（也就是安全性）怎么样；如成员推理攻击，看看模型的隐私保护能力怎么样。</a:t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模块，以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Data/Test Generator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里的方法为元能力，通过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策略产生一系列测试数据，意图尽可能的在测试中覆盖更多的神经网络节点，使得测试过程更加充分。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：各类评估指标和评估过程，评估模型的可信能力和测试过程的神经元覆盖率。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增强模块：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对于对抗鲁棒性：提供了输入重建（去除模型输入包含的对抗性噪声）和对抗训练（使用对抗样本作为训练数据集提升鲁棒性，你可以认为这是一种数据增强的方法）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对于隐私保护：提供了差分隐私训练（在训练过程中对反向梯度加入噪声，抹平单个训练数据对神经网络的影响，从而保护隐私）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首先介绍下数据并行、模型并行自己混合并的一些概念：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数据并行：比较好理解，就是将数据切成多份，放到不同的节点上训练，解决大数据集问题；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但数据并行有些问题不好解决：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dirty="0" smtClean="0"/>
              <a:t>需要在所有节点间同步梯度数据，对于大参数</a:t>
            </a:r>
            <a:r>
              <a:rPr lang="en-US" altLang="zh-CN" sz="1200" dirty="0" smtClean="0"/>
              <a:t>layer</a:t>
            </a:r>
            <a:r>
              <a:rPr lang="zh-CN" altLang="en-US" sz="1200" dirty="0" smtClean="0"/>
              <a:t>，同步梯度的开销可能比计算的时间更长；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、数据并行场景下，如果</a:t>
            </a:r>
            <a:r>
              <a:rPr lang="en-US" altLang="zh-CN" sz="1200" dirty="0" err="1" smtClean="0"/>
              <a:t>batchsize</a:t>
            </a:r>
            <a:r>
              <a:rPr lang="zh-CN" altLang="en-US" sz="1200" dirty="0" smtClean="0"/>
              <a:t>过大会导致收敛性能下降；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zh-CN" altLang="en-US" dirty="0" smtClean="0"/>
              <a:t>随着模型越来越大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wide&amp;deep</a:t>
            </a:r>
            <a:r>
              <a:rPr lang="zh-CN" altLang="en-US" dirty="0" smtClean="0"/>
              <a:t>网络模型能到百</a:t>
            </a:r>
            <a:r>
              <a:rPr lang="en-US" altLang="zh-CN" dirty="0" smtClean="0"/>
              <a:t>G</a:t>
            </a:r>
            <a:r>
              <a:rPr lang="zh-CN" altLang="en-US" dirty="0" smtClean="0"/>
              <a:t>甚至</a:t>
            </a:r>
            <a:r>
              <a:rPr lang="en-US" altLang="zh-CN" dirty="0" smtClean="0"/>
              <a:t>T</a:t>
            </a:r>
            <a:r>
              <a:rPr lang="zh-CN" altLang="en-US" dirty="0" smtClean="0"/>
              <a:t>级别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，单卡无法加载这么大模型。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针对这几个问题业界提出了模型并行：即对模型进行切分，放到不同节点上运行；</a:t>
            </a:r>
            <a:endParaRPr lang="en-US" altLang="zh-CN" dirty="0" smtClean="0"/>
          </a:p>
          <a:p>
            <a:r>
              <a:rPr lang="zh-CN" altLang="en-US" dirty="0" smtClean="0"/>
              <a:t>混合并行：数据并行和模型并行混合使用；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即需要混合并行才能高效训练，但是同时存在挑战：高性能。。。。、易用。。。。；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解决方案：提供易用</a:t>
            </a:r>
            <a:r>
              <a:rPr lang="en-US" altLang="zh-CN" dirty="0" smtClean="0"/>
              <a:t>API</a:t>
            </a:r>
            <a:r>
              <a:rPr lang="zh-CN" altLang="en-US" sz="1200" dirty="0" smtClean="0"/>
              <a:t>保持和单机模型一样的编写习惯，通过自动并行技术自动切分，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融合了数据并行、模型并行和混合并行</a:t>
            </a:r>
            <a:r>
              <a:rPr lang="zh-CN" altLang="en-US" sz="1200" dirty="0" smtClean="0"/>
              <a:t>；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会首先将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ANF graph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转换为有算子构成的数据流图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为每个算子生成可行的策略，基于数据量、模型参数量、网络集群拓扑带宽等信息的代价模型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(Cost Model)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并行模式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(Parallel Model)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模块为每种策略计算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内存和通信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利用并行策略搜索算法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(Parallel Strategy Search)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找到此模型网络中的每个算子的并行策略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基于算子的并行策略将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ANF Graph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切分，得到每台设备的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ANF Graph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ANF Graph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图中插入必要的集合通信算子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架构商业目标：</a:t>
            </a:r>
            <a:endParaRPr lang="zh-CN" altLang="en-US" dirty="0" smtClean="0"/>
          </a:p>
          <a:p>
            <a:r>
              <a:rPr lang="zh-CN" altLang="en-US" dirty="0" smtClean="0"/>
              <a:t>提供公司级</a:t>
            </a:r>
            <a:r>
              <a:rPr lang="en-US" altLang="zh-CN" dirty="0" smtClean="0"/>
              <a:t>AI</a:t>
            </a:r>
            <a:r>
              <a:rPr lang="zh-CN" altLang="en-US" dirty="0" smtClean="0"/>
              <a:t>平台，支持公司内部各种</a:t>
            </a:r>
            <a:r>
              <a:rPr lang="en-US" altLang="zh-CN" dirty="0" smtClean="0"/>
              <a:t>AI</a:t>
            </a:r>
            <a:r>
              <a:rPr lang="zh-CN" altLang="en-US" dirty="0" smtClean="0"/>
              <a:t>网络、程序的执行。包括端侧、单机、集群、云等。包括云服务（推理、训练）、推理业务、内部网络训练使用、技术创新等场景。包括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Ascend</a:t>
            </a:r>
            <a:r>
              <a:rPr lang="zh-CN" altLang="en-US" dirty="0" smtClean="0"/>
              <a:t>等多种硬件设备。</a:t>
            </a:r>
            <a:endParaRPr lang="zh-CN" altLang="en-US" dirty="0" smtClean="0"/>
          </a:p>
          <a:p>
            <a:r>
              <a:rPr lang="zh-CN" altLang="en-US" dirty="0" smtClean="0"/>
              <a:t>打造业界开源社区。在国内构建最大的</a:t>
            </a:r>
            <a:r>
              <a:rPr lang="en-US" altLang="zh-CN" dirty="0" smtClean="0"/>
              <a:t>AI</a:t>
            </a:r>
            <a:r>
              <a:rPr lang="zh-CN" altLang="en-US" dirty="0" smtClean="0"/>
              <a:t>开源社区和影响力，构筑国内用户生态群。在国际上能三分天下有其一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架构实施策略：</a:t>
            </a:r>
            <a:endParaRPr lang="zh-CN" altLang="en-US" dirty="0" smtClean="0"/>
          </a:p>
          <a:p>
            <a:r>
              <a:rPr lang="zh-CN" altLang="en-US" dirty="0" smtClean="0"/>
              <a:t>全栈打部件：通过“模型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+</a:t>
            </a:r>
            <a:r>
              <a:rPr lang="zh-CN" altLang="en-US" dirty="0" smtClean="0"/>
              <a:t>芯片”协同优化，实现行业模型性能最佳，集成式交付简化开发部署复杂性，提升开发效率</a:t>
            </a:r>
            <a:endParaRPr lang="zh-CN" altLang="en-US" dirty="0" smtClean="0"/>
          </a:p>
          <a:p>
            <a:r>
              <a:rPr lang="zh-CN" altLang="en-US" dirty="0" smtClean="0"/>
              <a:t>集群打多卡：充分发挥集群优势，以“多”胜“强”，打造算力业界第一的分布式训练集群</a:t>
            </a:r>
            <a:endParaRPr lang="zh-CN" altLang="en-US" dirty="0" smtClean="0"/>
          </a:p>
          <a:p>
            <a:r>
              <a:rPr lang="zh-CN" altLang="en-US" dirty="0" smtClean="0"/>
              <a:t>全场景打云：充分发挥我司全场景业务优势，端、边、云协同，实现一致的开发体验，灵活部署、安全可信</a:t>
            </a:r>
            <a:endParaRPr lang="zh-CN" altLang="en-US" dirty="0" smtClean="0"/>
          </a:p>
          <a:p>
            <a:r>
              <a:rPr lang="zh-CN" altLang="en-US" dirty="0" smtClean="0"/>
              <a:t>异构跨平台：支持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Ascend</a:t>
            </a:r>
            <a:r>
              <a:rPr lang="zh-CN" altLang="en-US" dirty="0" smtClean="0"/>
              <a:t>等多种硬件平台使能。丰富</a:t>
            </a:r>
            <a:r>
              <a:rPr lang="en-US" altLang="zh-CN" dirty="0" smtClean="0"/>
              <a:t>AI</a:t>
            </a:r>
            <a:r>
              <a:rPr lang="zh-CN" altLang="en-US" dirty="0" smtClean="0"/>
              <a:t>平台适用面，支持客户环境利旧与使能新硬件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MindSPore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MindSpore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的领域库框架，即构建出很多领域特定的库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MindExpress</a:t>
            </a:r>
            <a:r>
              <a:rPr lang="zh-CN" altLang="en-US" dirty="0" smtClean="0"/>
              <a:t>子系统主要是指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表达层子系统，主要包括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High-Level</a:t>
            </a:r>
            <a:r>
              <a:rPr lang="zh-CN" altLang="en-US" sz="1200" kern="0" baseline="0" dirty="0" smtClean="0">
                <a:solidFill>
                  <a:prstClr val="black"/>
                </a:solidFill>
                <a:latin typeface="Arial" panose="020B0604020202020204"/>
              </a:rPr>
              <a:t> </a:t>
            </a:r>
            <a:r>
              <a:rPr lang="en-US" altLang="zh-CN" sz="1200" kern="0" baseline="0" dirty="0" smtClean="0">
                <a:solidFill>
                  <a:prstClr val="black"/>
                </a:solidFill>
                <a:latin typeface="Arial" panose="020B0604020202020204"/>
              </a:rPr>
              <a:t>python </a:t>
            </a:r>
            <a:r>
              <a:rPr lang="en-US" altLang="zh-CN" sz="1200" kern="0" baseline="0" dirty="0" err="1" smtClean="0">
                <a:solidFill>
                  <a:prstClr val="black"/>
                </a:solidFill>
                <a:latin typeface="Arial" panose="020B0604020202020204"/>
              </a:rPr>
              <a:t>api</a:t>
            </a:r>
            <a:r>
              <a:rPr lang="en-US" altLang="zh-CN" sz="1200" kern="0" baseline="0" dirty="0" smtClean="0">
                <a:solidFill>
                  <a:prstClr val="black"/>
                </a:solidFill>
                <a:latin typeface="Arial" panose="020B0604020202020204"/>
              </a:rPr>
              <a:t> </a:t>
            </a:r>
            <a:r>
              <a:rPr lang="zh-CN" altLang="en-US" sz="1200" kern="0" baseline="0" dirty="0" smtClean="0">
                <a:solidFill>
                  <a:prstClr val="black"/>
                </a:solidFill>
                <a:latin typeface="Arial" panose="020B0604020202020204"/>
              </a:rPr>
              <a:t>、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Low-Level</a:t>
            </a:r>
            <a:r>
              <a:rPr lang="zh-CN" altLang="en-US" sz="1200" kern="0" baseline="0" dirty="0" smtClean="0">
                <a:solidFill>
                  <a:prstClr val="black"/>
                </a:solidFill>
                <a:latin typeface="Arial" panose="020B0604020202020204"/>
              </a:rPr>
              <a:t> </a:t>
            </a:r>
            <a:r>
              <a:rPr lang="en-US" altLang="zh-CN" sz="1200" kern="0" baseline="0" dirty="0" smtClean="0">
                <a:solidFill>
                  <a:prstClr val="black"/>
                </a:solidFill>
                <a:latin typeface="Arial" panose="020B0604020202020204"/>
              </a:rPr>
              <a:t>python </a:t>
            </a:r>
            <a:r>
              <a:rPr lang="en-US" altLang="zh-CN" sz="1200" kern="0" baseline="0" dirty="0" err="1" smtClean="0">
                <a:solidFill>
                  <a:prstClr val="black"/>
                </a:solidFill>
                <a:latin typeface="Arial" panose="020B0604020202020204"/>
              </a:rPr>
              <a:t>api</a:t>
            </a:r>
            <a:r>
              <a:rPr lang="zh-CN" altLang="en-US" sz="1200" kern="0" baseline="0" dirty="0" smtClean="0">
                <a:solidFill>
                  <a:prstClr val="black"/>
                </a:solidFill>
                <a:latin typeface="Arial" panose="020B0604020202020204"/>
              </a:rPr>
              <a:t>以及执行器</a:t>
            </a:r>
            <a:endParaRPr lang="en-US" altLang="zh-CN" sz="1200" kern="0" baseline="0" dirty="0" smtClean="0">
              <a:solidFill>
                <a:prstClr val="black"/>
              </a:solidFill>
              <a:latin typeface="Arial" panose="020B0604020202020204"/>
            </a:endParaRPr>
          </a:p>
          <a:p>
            <a:endParaRPr lang="en-US" altLang="zh-CN" sz="1200" kern="0" baseline="0" dirty="0" smtClean="0">
              <a:solidFill>
                <a:prstClr val="black"/>
              </a:solidFill>
              <a:latin typeface="Arial" panose="020B0604020202020204"/>
            </a:endParaRPr>
          </a:p>
          <a:p>
            <a:r>
              <a:rPr lang="en-US" altLang="zh-CN" sz="1200" kern="0" baseline="0" dirty="0" smtClean="0">
                <a:solidFill>
                  <a:prstClr val="black"/>
                </a:solidFill>
                <a:latin typeface="Arial" panose="020B0604020202020204"/>
              </a:rPr>
              <a:t>ME</a:t>
            </a:r>
            <a:r>
              <a:rPr lang="zh-CN" altLang="en-US" sz="1200" kern="0" baseline="0" dirty="0" smtClean="0">
                <a:solidFill>
                  <a:prstClr val="black"/>
                </a:solidFill>
                <a:latin typeface="Arial" panose="020B0604020202020204"/>
              </a:rPr>
              <a:t>设计目标：</a:t>
            </a:r>
            <a:endParaRPr lang="en-US" altLang="zh-CN" sz="1200" kern="0" baseline="0" dirty="0" smtClean="0">
              <a:solidFill>
                <a:prstClr val="black"/>
              </a:solidFill>
              <a:latin typeface="Arial" panose="020B0604020202020204"/>
            </a:endParaRPr>
          </a:p>
          <a:p>
            <a:pPr marL="285750" indent="-285750" algn="just" defTabSz="12192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两层用户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API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设计（包括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High-Level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与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Low-Level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），支撑用户进行网络构建、整图执行、子图执行以及单算子执行</a:t>
            </a:r>
            <a:endParaRPr lang="en-US" altLang="zh-CN" sz="1200" kern="0" dirty="0" smtClean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285750" indent="-285750" algn="just" defTabSz="12192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向用户提供统一的模型训练、推理和导出等接口，满足端、边、云等不同场景</a:t>
            </a:r>
            <a:endParaRPr lang="en-US" altLang="zh-CN" sz="1200" kern="0" dirty="0" smtClean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285750" indent="-285750" algn="just" defTabSz="12192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提供动态图和静态图统一的编码方式，满足用户可以在调测是采用动态图运行，在精度和性能调测采用静态图运行</a:t>
            </a:r>
            <a:endParaRPr lang="en-US" altLang="zh-CN" sz="1200" kern="0" dirty="0" smtClean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285750" indent="-285750" algn="just" defTabSz="12192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提供单机和分布式训练统一的编码方式，便于算法开发者专注算法开发，不需要陷入到分布式策略分析中</a:t>
            </a:r>
            <a:endParaRPr lang="en-US" altLang="zh-CN" sz="1200" kern="0" dirty="0" smtClean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主要功能模块：</a:t>
            </a:r>
            <a:endParaRPr lang="en-US" altLang="zh-CN" dirty="0" smtClean="0"/>
          </a:p>
          <a:p>
            <a:pPr marL="285750" marR="0" lvl="0" indent="-285750" algn="just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High-Level API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提供训练推理的管理接口、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Callback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、量化、混合精度、并行等控制接口，易于用户实现整网流程的控制</a:t>
            </a:r>
            <a:endParaRPr lang="en-US" altLang="zh-CN" sz="1200" kern="0" dirty="0" smtClean="0">
              <a:solidFill>
                <a:prstClr val="black"/>
              </a:solidFill>
              <a:latin typeface="Arial" panose="020B0604020202020204"/>
            </a:endParaRPr>
          </a:p>
          <a:p>
            <a:pPr marL="285750" marR="0" lvl="0" indent="-285750" algn="just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Low-Level API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提供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Tensor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、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Cell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、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NN-Layers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、优化器、初始化等，易于用户灵活构建网络和控制执行流程，满足个人的特殊场景</a:t>
            </a:r>
            <a:endParaRPr lang="en-US" altLang="zh-CN" sz="1200" kern="0" dirty="0" smtClean="0">
              <a:solidFill>
                <a:prstClr val="black"/>
              </a:solidFill>
              <a:latin typeface="Arial" panose="020B0604020202020204"/>
            </a:endParaRPr>
          </a:p>
          <a:p>
            <a:pPr marL="285750" indent="-285750" algn="just" defTabSz="12192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Executor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提供计算的执行控制，与</a:t>
            </a:r>
            <a:r>
              <a:rPr lang="en-US" altLang="zh-CN" sz="1200" kern="0" dirty="0" smtClean="0">
                <a:solidFill>
                  <a:prstClr val="black"/>
                </a:solidFill>
                <a:latin typeface="Arial" panose="020B0604020202020204"/>
              </a:rPr>
              <a:t>MindSpore backend</a:t>
            </a:r>
            <a:r>
              <a:rPr lang="zh-CN" altLang="en-US" sz="1200" kern="0" dirty="0" smtClean="0">
                <a:solidFill>
                  <a:prstClr val="black"/>
                </a:solidFill>
                <a:latin typeface="Arial" panose="020B0604020202020204"/>
              </a:rPr>
              <a:t>交互</a:t>
            </a:r>
            <a:endParaRPr lang="en-US" altLang="zh-CN" sz="1200" kern="0" dirty="0" smtClean="0">
              <a:solidFill>
                <a:prstClr val="black"/>
              </a:solidFill>
              <a:latin typeface="Arial" panose="020B0604020202020204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执行顺序：混合精度、类型推导（执行多遍）、</a:t>
            </a:r>
            <a:r>
              <a:rPr lang="en-US" altLang="zh-CN" dirty="0" smtClean="0"/>
              <a:t>AD</a:t>
            </a:r>
            <a:r>
              <a:rPr lang="zh-CN" altLang="en-US" dirty="0" smtClean="0"/>
              <a:t>与二阶优化、自动并行、图算融合、算子选择、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优化、冗余消除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公共子表达式删除、内存优化</a:t>
            </a:r>
            <a:endParaRPr lang="en-US" altLang="zh-CN" dirty="0" smtClean="0"/>
          </a:p>
          <a:p>
            <a:r>
              <a:rPr lang="zh-CN" altLang="en-US" dirty="0" smtClean="0"/>
              <a:t>所有优化基于</a:t>
            </a:r>
            <a:r>
              <a:rPr lang="en-US" altLang="zh-CN" dirty="0" err="1" smtClean="0"/>
              <a:t>MindIR</a:t>
            </a:r>
            <a:r>
              <a:rPr lang="zh-CN" altLang="en-US" dirty="0" smtClean="0"/>
              <a:t>这个中间表示</a:t>
            </a:r>
            <a:endParaRPr lang="en-US" altLang="zh-CN" dirty="0" smtClean="0"/>
          </a:p>
          <a:p>
            <a:r>
              <a:rPr lang="en-US" altLang="zh-CN" dirty="0" err="1" smtClean="0"/>
              <a:t>MindIR</a:t>
            </a:r>
            <a:r>
              <a:rPr lang="zh-CN" altLang="en-US" dirty="0" smtClean="0"/>
              <a:t>：并不是一个</a:t>
            </a:r>
            <a:r>
              <a:rPr lang="en-US" altLang="zh-CN" dirty="0" smtClean="0"/>
              <a:t>dataflow</a:t>
            </a:r>
            <a:r>
              <a:rPr lang="zh-CN" altLang="en-US" dirty="0" smtClean="0"/>
              <a:t>，是一个函数式的</a:t>
            </a:r>
            <a:r>
              <a:rPr lang="en-US" altLang="zh-CN" dirty="0" smtClean="0"/>
              <a:t>IR</a:t>
            </a:r>
            <a:r>
              <a:rPr lang="zh-CN" altLang="en-US" dirty="0" smtClean="0"/>
              <a:t>，支持函数调用、嵌套等控制逻辑的表达，很方便实现不同语言语法树到</a:t>
            </a:r>
            <a:r>
              <a:rPr lang="en-US" altLang="zh-CN" dirty="0" smtClean="0"/>
              <a:t>ANF</a:t>
            </a:r>
            <a:r>
              <a:rPr lang="zh-CN" altLang="en-US" dirty="0" smtClean="0"/>
              <a:t>的转换。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MindRT</a:t>
            </a:r>
            <a:r>
              <a:rPr lang="zh-CN" altLang="en-US" dirty="0" smtClean="0"/>
              <a:t>的定位：面向硬件的运行时系统。思路是充分利用</a:t>
            </a:r>
            <a:r>
              <a:rPr lang="en-US" altLang="zh-CN" dirty="0" err="1" smtClean="0"/>
              <a:t>jit</a:t>
            </a:r>
            <a:r>
              <a:rPr lang="zh-CN" altLang="en-US" dirty="0" smtClean="0"/>
              <a:t>编译的信息，做合理的并行调度，调度系统本身尽可能轻量化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运行时系统的主要考虑点是性能和内存（编译决定复用，此处做引用计数，内存申请释放管理）</a:t>
            </a:r>
            <a:endParaRPr lang="en-US" altLang="zh-CN" dirty="0" smtClean="0"/>
          </a:p>
          <a:p>
            <a:r>
              <a:rPr lang="zh-CN" altLang="en-US" dirty="0" smtClean="0"/>
              <a:t>性能：面向</a:t>
            </a:r>
            <a:r>
              <a:rPr lang="en-US" altLang="zh-CN" dirty="0" smtClean="0"/>
              <a:t>D</a:t>
            </a:r>
            <a:r>
              <a:rPr lang="zh-CN" altLang="en-US" dirty="0" smtClean="0"/>
              <a:t>主要是减少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开销。主要是将全图下沉，包括循环、变量、计算等。图执行本身异步化，从而整个执行可以无需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参与以减少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开销。同时输入输出数据异步并行拷贝，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通过队列等待和触发，从而隐藏数据读取、预处理的开销。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上主要通过任务异步下发保证</a:t>
            </a:r>
            <a:endParaRPr lang="en-US" altLang="zh-CN" dirty="0" smtClean="0"/>
          </a:p>
          <a:p>
            <a:r>
              <a:rPr lang="zh-CN" altLang="en-US" dirty="0" smtClean="0"/>
              <a:t>内存：通过静态内存规划、内存池化管理，提升内存复用率，减少运行时内存创建销毁开销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MindData</a:t>
            </a:r>
            <a:r>
              <a:rPr lang="zh-CN" altLang="en-US" b="1" dirty="0" smtClean="0"/>
              <a:t>负责高效完成</a:t>
            </a:r>
            <a:r>
              <a:rPr lang="zh-CN" altLang="zh-CN" b="1" dirty="0" smtClean="0"/>
              <a:t>训练数据</a:t>
            </a:r>
            <a:r>
              <a:rPr lang="zh-CN" altLang="en-US" b="1" dirty="0" smtClean="0"/>
              <a:t>处理</a:t>
            </a:r>
            <a:r>
              <a:rPr lang="en-US" altLang="zh-CN" b="1" dirty="0" smtClean="0"/>
              <a:t>pipeline</a:t>
            </a:r>
            <a:r>
              <a:rPr lang="zh-CN" altLang="en-US" b="1" dirty="0" smtClean="0"/>
              <a:t>，与计算形成流水，数据及时导入训练。</a:t>
            </a:r>
            <a:endParaRPr lang="en-US" altLang="zh-CN" b="1" dirty="0" smtClean="0"/>
          </a:p>
          <a:p>
            <a:r>
              <a:rPr lang="zh-CN" altLang="en-US" b="1" dirty="0" smtClean="0"/>
              <a:t>一个典型的训练数据处理</a:t>
            </a:r>
            <a:r>
              <a:rPr lang="en-US" altLang="zh-CN" b="1" dirty="0" smtClean="0"/>
              <a:t>pipeline</a:t>
            </a:r>
            <a:r>
              <a:rPr lang="zh-CN" altLang="en-US" b="1" dirty="0" smtClean="0"/>
              <a:t>包括：数据集的加载、</a:t>
            </a:r>
            <a:r>
              <a:rPr lang="en-US" altLang="zh-CN" b="1" dirty="0" smtClean="0"/>
              <a:t>shuffle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map(map</a:t>
            </a:r>
            <a:r>
              <a:rPr lang="zh-CN" altLang="en-US" b="1" dirty="0" smtClean="0"/>
              <a:t>主要指数据处理，如</a:t>
            </a:r>
            <a:r>
              <a:rPr lang="en-US" altLang="zh-CN" b="1" dirty="0" smtClean="0"/>
              <a:t>CV</a:t>
            </a:r>
            <a:r>
              <a:rPr lang="zh-CN" altLang="en-US" b="1" dirty="0" smtClean="0"/>
              <a:t>类的数据增强、</a:t>
            </a:r>
            <a:r>
              <a:rPr lang="en-US" altLang="zh-CN" b="1" dirty="0" smtClean="0"/>
              <a:t>NLP</a:t>
            </a:r>
            <a:r>
              <a:rPr lang="zh-CN" altLang="en-US" b="1" dirty="0" smtClean="0"/>
              <a:t>类的分词处理等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batch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repeat(</a:t>
            </a:r>
            <a:r>
              <a:rPr lang="zh-CN" altLang="en-US" b="1" dirty="0" smtClean="0"/>
              <a:t>指将数据集重新加载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关键的功能点：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并行方式：将整个数据处理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切成多段流水式执行，每段之间通过内部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对接；同时每段内部进行多线程并发处理。提高数据处理吞吐量。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、提供丰富的数据算子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、用户自定义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算子，以及用户灵活定制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：用户可以通过框架提供的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GeneratorDataset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pyfunc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接口自定义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算子；同时可以通过框架提供的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机制灵活定制数据处理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、异构硬件加速：主要是数据增强处理使用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Ascend/GPU/CPU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等异构计算资源进行加速；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MindRecord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：自研数据格式，聚合存储减少数据存储量同时提高数据加载性能；自带统计信息和索引，支持数据集快速检索与分析。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/>
              <a:t>MindData</a:t>
            </a:r>
            <a:r>
              <a:rPr lang="zh-CN" altLang="en-US" dirty="0" smtClean="0"/>
              <a:t>的架构如图所示：当前提供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两种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；统一由一个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core</a:t>
            </a:r>
            <a:r>
              <a:rPr lang="zh-CN" altLang="en-US" dirty="0" smtClean="0"/>
              <a:t>后端对接，后端主要完成数据图生成以及数据图执行的功能，同时提供数据集加载、增强、发送等算子。</a:t>
            </a:r>
            <a:endParaRPr lang="en-US" altLang="zh-CN" dirty="0" smtClean="0"/>
          </a:p>
          <a:p>
            <a:r>
              <a:rPr lang="zh-CN" altLang="en-US" dirty="0" smtClean="0"/>
              <a:t>整个系统的运行流程为：</a:t>
            </a:r>
            <a:endParaRPr lang="en-US" altLang="zh-CN" dirty="0" smtClean="0"/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数据图生成：根据用户的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API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调用，生成数据图；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数据图执行：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并行执行数据图中的数据算子完成数据集加载、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、数据增强、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等处理；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数据下发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：处理后数据导入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err="1" smtClean="0"/>
              <a:t>MindInsight</a:t>
            </a:r>
            <a:r>
              <a:rPr lang="zh-CN" altLang="en-US" baseline="0" dirty="0" smtClean="0"/>
              <a:t>有哪些功能（类比为</a:t>
            </a:r>
            <a:r>
              <a:rPr lang="en-US" altLang="zh-CN" baseline="0" dirty="0" err="1" smtClean="0"/>
              <a:t>Tensorboard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MindInsight</a:t>
            </a:r>
            <a:r>
              <a:rPr lang="zh-CN" altLang="en-US" baseline="0" dirty="0" smtClean="0"/>
              <a:t>的架构原理（</a:t>
            </a:r>
            <a:r>
              <a:rPr lang="en-US" altLang="zh-CN" baseline="0" dirty="0" smtClean="0"/>
              <a:t>1. API</a:t>
            </a:r>
            <a:r>
              <a:rPr lang="zh-CN" altLang="en-US" baseline="0" dirty="0" smtClean="0"/>
              <a:t>收集信息；</a:t>
            </a:r>
            <a:r>
              <a:rPr lang="en-US" altLang="zh-CN" baseline="0" dirty="0" smtClean="0"/>
              <a:t>2.summary</a:t>
            </a:r>
            <a:r>
              <a:rPr lang="zh-CN" altLang="en-US" baseline="0" dirty="0" smtClean="0"/>
              <a:t>文件；</a:t>
            </a:r>
            <a:r>
              <a:rPr lang="en-US" altLang="zh-CN" baseline="0" dirty="0" smtClean="0"/>
              <a:t>3. </a:t>
            </a:r>
            <a:r>
              <a:rPr lang="en-US" altLang="zh-CN" baseline="0" dirty="0" err="1" smtClean="0"/>
              <a:t>MindInsight</a:t>
            </a:r>
            <a:r>
              <a:rPr lang="zh-CN" altLang="en-US" baseline="0" dirty="0" smtClean="0"/>
              <a:t>打开</a:t>
            </a:r>
            <a:r>
              <a:rPr lang="en-US" altLang="zh-CN" baseline="0" dirty="0" smtClean="0"/>
              <a:t>summary</a:t>
            </a:r>
            <a:r>
              <a:rPr lang="zh-CN" altLang="en-US" baseline="0" dirty="0" smtClean="0"/>
              <a:t>文件进行展示）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高端功能（性能：从迭代轨迹入手；精度：模型溯源和</a:t>
            </a:r>
            <a:r>
              <a:rPr lang="en-US" altLang="zh-CN" baseline="0" dirty="0" smtClean="0"/>
              <a:t>debugger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Debugger</a:t>
            </a:r>
            <a:r>
              <a:rPr lang="zh-CN" altLang="en-US" baseline="0" smtClean="0"/>
              <a:t>待发布。）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3765">
              <a:lnSpc>
                <a:spcPts val="3440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cxnSp>
        <p:nvCxnSpPr>
          <p:cNvPr id="12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更多信息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学习推荐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07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135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7915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135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750" indent="-398145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145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kumimoji="1" lang="zh-CN" altLang="en-US" sz="36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/>
                <a:gridCol w="1967450"/>
                <a:gridCol w="3023155"/>
                <a:gridCol w="2084624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/>
                <a:gridCol w="1967450"/>
                <a:gridCol w="3023155"/>
                <a:gridCol w="2067692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27" tIns="39112" rIns="78227" bIns="39112" anchor="ctr"/>
          <a:lstStyle/>
          <a:p>
            <a:pPr algn="l" defTabSz="1001395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  <a:endParaRPr lang="zh-CN" altLang="en-US" sz="3500" b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4000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  <a:endParaRPr lang="zh-CN" altLang="en-US" sz="4000" i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1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07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135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7915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135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750" indent="-398145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145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kumimoji="1" lang="zh-CN" altLang="en-US" sz="36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1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07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135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7915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135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750" indent="-398145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145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kumimoji="1" lang="zh-CN" altLang="en-US" sz="36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1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前言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395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200" marR="0" indent="-457200" algn="just" defTabSz="801370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4050" lvl="1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/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395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395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2005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220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/>
          <p:cNvCxnSpPr/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/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思考题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11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本节小结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9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本章总结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1.tiff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1.tiff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../media/image1.tiff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  <a:endParaRPr lang="en-US" sz="975" b="0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75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fld>
            <a:endParaRPr lang="en-US" sz="975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" name="TextBox 2"/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  <a:endParaRPr lang="en-US" sz="975" b="0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75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fld>
            <a:endParaRPr lang="en-US" sz="975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1" name="Text Placeholder 1"/>
          <p:cNvSpPr txBox="1"/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baseline="0" dirty="0">
              <a:solidFill>
                <a:srgbClr val="1D1D1B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/>
          <p:cNvSpPr txBox="1"/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3" name="Subtitle 6"/>
          <p:cNvSpPr txBox="1"/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040" y="6356939"/>
            <a:ext cx="146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85672" y="2625390"/>
            <a:ext cx="1962556" cy="4233515"/>
            <a:chOff x="5343885" y="-48857"/>
            <a:chExt cx="326358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040" y="6356939"/>
            <a:ext cx="146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85672" y="2625390"/>
            <a:ext cx="1962556" cy="4233515"/>
            <a:chOff x="5343885" y="-48857"/>
            <a:chExt cx="326358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040" y="6356939"/>
            <a:ext cx="146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85672" y="2625390"/>
            <a:ext cx="1962556" cy="4233515"/>
            <a:chOff x="5343885" y="-48857"/>
            <a:chExt cx="326358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0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MindSpore</a:t>
            </a:r>
            <a:r>
              <a:rPr lang="zh-CN" altLang="en-US" dirty="0">
                <a:sym typeface="Huawei Sans" panose="020C0503030203020204" pitchFamily="34" charset="0"/>
              </a:rPr>
              <a:t>架构介绍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MindData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子系统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3596" y="4380054"/>
            <a:ext cx="4930706" cy="1903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运行流程：</a:t>
            </a:r>
            <a:endParaRPr lang="en-US" altLang="zh-CN" sz="16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数据图生成：根据用户的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Python API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调用，生成数据图；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数据图执行：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Pipeline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并行执行数据图中的数据算子完成数据集加载、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shuffle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、数据增强、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batch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等处理；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hangingPunct="0"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数据导入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Device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：处理后数据导入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Device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93596" y="2435642"/>
            <a:ext cx="4930706" cy="1820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关键功能：</a:t>
            </a:r>
            <a:endParaRPr lang="en-US" altLang="zh-CN" sz="16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流水线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+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并行方式执行，提高数据处理吞吐量；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丰富的数据算子；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用户自定义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算子，以及用户灵活定制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pipeline (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数据加载、采样、增强等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异构硬件加速</a:t>
            </a:r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(Ascend/GPU/CPU)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MindRecord</a:t>
            </a: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：自带元数据、聚合存储；</a:t>
            </a:r>
            <a:endParaRPr lang="en-US" altLang="zh-CN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842969" y="1558894"/>
            <a:ext cx="8610229" cy="388992"/>
            <a:chOff x="-339925" y="731953"/>
            <a:chExt cx="10068024" cy="933650"/>
          </a:xfrm>
          <a:noFill/>
        </p:grpSpPr>
        <p:sp>
          <p:nvSpPr>
            <p:cNvPr id="42" name="椭圆 41"/>
            <p:cNvSpPr/>
            <p:nvPr/>
          </p:nvSpPr>
          <p:spPr>
            <a:xfrm>
              <a:off x="-339925" y="731953"/>
              <a:ext cx="1559293" cy="933650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/>
            <a:lstStyle/>
            <a:p>
              <a:pPr algn="ctr">
                <a:buClr>
                  <a:srgbClr val="CC9900"/>
                </a:buClr>
              </a:pPr>
              <a:r>
                <a:rPr lang="zh-CN" altLang="en-US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加载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87258" y="731953"/>
              <a:ext cx="1559293" cy="933650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/>
            <a:lstStyle/>
            <a:p>
              <a:pPr algn="ctr">
                <a:buClr>
                  <a:srgbClr val="CC9900"/>
                </a:buClr>
              </a:pP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shuffle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14441" y="731953"/>
              <a:ext cx="1559293" cy="933650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/>
            <a:lstStyle/>
            <a:p>
              <a:pPr algn="ctr">
                <a:buClr>
                  <a:srgbClr val="CC9900"/>
                </a:buClr>
              </a:pP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map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022374" y="731953"/>
              <a:ext cx="1559292" cy="933650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/>
            <a:lstStyle/>
            <a:p>
              <a:pPr algn="ctr">
                <a:buClr>
                  <a:srgbClr val="CC9900"/>
                </a:buClr>
              </a:pP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batch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8168807" y="731953"/>
              <a:ext cx="1559292" cy="933650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/>
            <a:lstStyle/>
            <a:p>
              <a:pPr algn="ctr">
                <a:buClr>
                  <a:srgbClr val="CC9900"/>
                </a:buClr>
              </a:pP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repeat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endParaRPr>
            </a:p>
          </p:txBody>
        </p:sp>
        <p:cxnSp>
          <p:nvCxnSpPr>
            <p:cNvPr id="47" name="直接箭头连接符 46"/>
            <p:cNvCxnSpPr>
              <a:stCxn id="42" idx="6"/>
              <a:endCxn id="43" idx="2"/>
            </p:cNvCxnSpPr>
            <p:nvPr/>
          </p:nvCxnSpPr>
          <p:spPr>
            <a:xfrm>
              <a:off x="1219368" y="1198778"/>
              <a:ext cx="567890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直接箭头连接符 47"/>
            <p:cNvCxnSpPr>
              <a:stCxn id="43" idx="6"/>
              <a:endCxn id="44" idx="2"/>
            </p:cNvCxnSpPr>
            <p:nvPr/>
          </p:nvCxnSpPr>
          <p:spPr>
            <a:xfrm>
              <a:off x="3346551" y="1198778"/>
              <a:ext cx="567890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直接箭头连接符 48"/>
            <p:cNvCxnSpPr>
              <a:stCxn id="44" idx="6"/>
              <a:endCxn id="45" idx="2"/>
            </p:cNvCxnSpPr>
            <p:nvPr/>
          </p:nvCxnSpPr>
          <p:spPr>
            <a:xfrm>
              <a:off x="5473734" y="1198778"/>
              <a:ext cx="548640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45" idx="6"/>
              <a:endCxn id="46" idx="2"/>
            </p:cNvCxnSpPr>
            <p:nvPr/>
          </p:nvCxnSpPr>
          <p:spPr>
            <a:xfrm>
              <a:off x="7581667" y="1198778"/>
              <a:ext cx="587141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52" name="矩形 51"/>
          <p:cNvSpPr/>
          <p:nvPr/>
        </p:nvSpPr>
        <p:spPr>
          <a:xfrm>
            <a:off x="5191237" y="1998482"/>
            <a:ext cx="2262158" cy="307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典型训练数据处理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pipeline</a:t>
            </a:r>
            <a:endParaRPr lang="zh-CN" altLang="en-US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8891" y="1142186"/>
            <a:ext cx="10736446" cy="36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MindData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负责高效执行</a:t>
            </a:r>
            <a:r>
              <a:rPr lang="zh-CN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训练数据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处理</a:t>
            </a:r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pipeline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，与计算形成流水，数据及时导入训练。</a:t>
            </a:r>
            <a:endParaRPr lang="en-US" altLang="zh-CN" sz="18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9722" y="2570903"/>
            <a:ext cx="4386045" cy="2549271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MindData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1" name="直接箭头连接符 30"/>
          <p:cNvCxnSpPr>
            <a:stCxn id="32" idx="1"/>
          </p:cNvCxnSpPr>
          <p:nvPr/>
        </p:nvCxnSpPr>
        <p:spPr bwMode="auto">
          <a:xfrm flipV="1">
            <a:off x="1842969" y="5120175"/>
            <a:ext cx="548534" cy="171395"/>
          </a:xfrm>
          <a:prstGeom prst="straightConnector1">
            <a:avLst/>
          </a:prstGeom>
          <a:solidFill>
            <a:srgbClr val="CCECFF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圆柱形 31"/>
          <p:cNvSpPr/>
          <p:nvPr/>
        </p:nvSpPr>
        <p:spPr>
          <a:xfrm>
            <a:off x="1158868" y="5291571"/>
            <a:ext cx="1368200" cy="667569"/>
          </a:xfrm>
          <a:prstGeom prst="can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MindRecord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en-US" altLang="zh-CN" sz="14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TFRecord</a:t>
            </a:r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/…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1158869" y="2997598"/>
            <a:ext cx="3867765" cy="380172"/>
          </a:xfrm>
          <a:prstGeom prst="round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API(Python/</a:t>
            </a:r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c++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)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158870" y="3481584"/>
            <a:ext cx="3867765" cy="1548874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c++</a:t>
            </a:r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core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1396424" y="3869625"/>
            <a:ext cx="3489427" cy="281774"/>
          </a:xfrm>
          <a:prstGeom prst="round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数据图生成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383371" y="4216362"/>
            <a:ext cx="3502480" cy="290107"/>
          </a:xfrm>
          <a:prstGeom prst="round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数据图执行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383371" y="4546702"/>
            <a:ext cx="3502480" cy="391195"/>
          </a:xfrm>
          <a:prstGeom prst="round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数据算子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加载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增强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发送等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)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15220" y="5386843"/>
            <a:ext cx="1402645" cy="57229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Ascend/GPU/CPU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5" name="直接箭头连接符 54"/>
          <p:cNvCxnSpPr>
            <a:endCxn id="41" idx="0"/>
          </p:cNvCxnSpPr>
          <p:nvPr/>
        </p:nvCxnSpPr>
        <p:spPr bwMode="auto">
          <a:xfrm>
            <a:off x="4144976" y="5134273"/>
            <a:ext cx="271566" cy="252570"/>
          </a:xfrm>
          <a:prstGeom prst="straightConnector1">
            <a:avLst/>
          </a:prstGeom>
          <a:solidFill>
            <a:srgbClr val="CCECFF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MindInsight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子系统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3954" y="1297498"/>
            <a:ext cx="5728224" cy="92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MindInsight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</a:t>
            </a:r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的调试调优子系统，提供训练过程可视化、模型溯源、</a:t>
            </a:r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debugger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和性能</a:t>
            </a:r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profiling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功能。</a:t>
            </a:r>
            <a:endParaRPr lang="en-US" altLang="zh-CN" sz="18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5472" y="4082472"/>
            <a:ext cx="5149868" cy="1920517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5651" y="4439323"/>
            <a:ext cx="2594315" cy="9782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训练信息收集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API</a:t>
            </a:r>
            <a:endParaRPr lang="zh-CN" altLang="en-US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8081" y="5551105"/>
            <a:ext cx="4894827" cy="29701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FP/BP loop</a:t>
            </a:r>
            <a:endParaRPr lang="zh-CN" altLang="en-US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8623" y="4739388"/>
            <a:ext cx="1259194" cy="27766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Summary 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86594" y="4739388"/>
            <a:ext cx="1060944" cy="27766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Python API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8623" y="5088946"/>
            <a:ext cx="2388915" cy="235842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信息收集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Callback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52938" y="4439323"/>
            <a:ext cx="2279969" cy="9782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训练信息交互</a:t>
            </a:r>
            <a:endParaRPr lang="zh-CN" altLang="en-US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65910" y="4739388"/>
            <a:ext cx="1214999" cy="27766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Summary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文件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593881" y="4739388"/>
            <a:ext cx="746595" cy="27766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65910" y="5088946"/>
            <a:ext cx="2074567" cy="228175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Writer pool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2604" y="1915473"/>
            <a:ext cx="5149868" cy="159953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MindInsight</a:t>
            </a:r>
            <a:r>
              <a:rPr lang="zh-CN" altLang="en-US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后端</a:t>
            </a:r>
            <a:endParaRPr lang="zh-CN" altLang="en-US" sz="12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35213" y="2642054"/>
            <a:ext cx="3264742" cy="76943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训练日志解析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5213" y="2228641"/>
            <a:ext cx="4805264" cy="27766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RESTful API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72998" y="2642054"/>
            <a:ext cx="1367478" cy="76943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通信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上下箭头 10"/>
          <p:cNvSpPr/>
          <p:nvPr/>
        </p:nvSpPr>
        <p:spPr>
          <a:xfrm>
            <a:off x="2907619" y="3568968"/>
            <a:ext cx="376414" cy="47242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9866" y="2985314"/>
            <a:ext cx="746595" cy="27766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可视化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0147" y="2985055"/>
            <a:ext cx="872797" cy="27792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超参溯源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65989" y="2983345"/>
            <a:ext cx="1151804" cy="27792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性能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profiling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80835" y="3007882"/>
            <a:ext cx="1151804" cy="27792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Debugger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62910" y="1395338"/>
            <a:ext cx="5149868" cy="39445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MindInsight</a:t>
            </a:r>
            <a:r>
              <a:rPr lang="zh-CN" altLang="en-US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UI</a:t>
            </a:r>
            <a:endParaRPr lang="zh-CN" altLang="en-US" sz="12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153953" y="4251308"/>
            <a:ext cx="5728225" cy="1903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运行流程：</a:t>
            </a:r>
            <a:endParaRPr lang="en-US" altLang="zh-CN" sz="16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训练信息收集：用户可通过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callback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接口，收集常用训练指标。用户也可以按需要收集自定义信息，如通过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summary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算子收集计算图中信息，通过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接口收集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层信息。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训练日志生成：用户在训练过程中收集到的过程信息，最终会生成训练日志。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训练信息展示：</a:t>
            </a:r>
            <a:r>
              <a:rPr lang="en-US" altLang="zh-CN" sz="1400" dirty="0" err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MindInsight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通过打开并解析训练日志，以图形化方式为用户展示训练过程信息。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153953" y="2323167"/>
            <a:ext cx="5728225" cy="15128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关键功能：</a:t>
            </a:r>
            <a:endParaRPr lang="en-US" altLang="zh-CN" sz="16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易用的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API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接口，在训练过程中，用户可以方便的收集训练过程指标，包括计算图、标量数据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(loss/accuracy…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）、直方图数据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梯度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权重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…)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、性能数据等，并通过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Web UI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界面进行展示。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通过收集训练的超参，数据集、数据增强信息实现模型溯源，并可在多次训练间进行对比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MindArmour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子系统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7682" y="4376331"/>
            <a:ext cx="5099865" cy="1903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运行流程：</a:t>
            </a:r>
            <a:endParaRPr lang="en-US" altLang="zh-CN" sz="14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配置策略：根据威胁向量、可信需求定义测试策略，选择合适的测试数据产生方法；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Fuzzing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执行：根据模型覆盖率和配置策略启发式地产生可信测试数据；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hangingPunct="0"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产生评估报告：可以基于自带的或自定义的可信指标；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eaLnBrk="0" hangingPunct="0"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可信增强：使用预置的方法增强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模型可信程度。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57304" y="2112348"/>
            <a:ext cx="4930706" cy="1820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关键功能：</a:t>
            </a:r>
            <a:endParaRPr lang="en-US" altLang="zh-CN" sz="14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涵盖黑白盒对抗攻击、成员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属性推理攻击、数据漂移等测试数据产生方法，覆盖场景全面；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基于覆盖率的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Fuzzing</a:t>
            </a: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测试流程，灵活可定制的测试策略和指标；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包括对抗训练、输入重建在内的常见对抗样本检测和模型鲁棒性增强方法；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高效自适应差分隐私训练和预算统计算法，数学上可证明的模型隐私泄露约束；</a:t>
            </a:r>
            <a:endParaRPr lang="en-US" altLang="zh-CN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8891" y="892034"/>
            <a:ext cx="10736446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MindArmour</a:t>
            </a:r>
            <a:r>
              <a:rPr lang="zh-CN" altLang="en-US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针对可信</a:t>
            </a:r>
            <a:r>
              <a:rPr lang="en-US" altLang="zh-CN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的各个领域提供全面、有效、易用的评测工具和增强方法。</a:t>
            </a:r>
            <a:endParaRPr lang="en-US" altLang="zh-CN" sz="16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2926090" y="1516233"/>
            <a:ext cx="5215915" cy="118610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068942" y="1357511"/>
            <a:ext cx="821505" cy="43605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安全</a:t>
            </a:r>
            <a:endParaRPr lang="zh-CN" altLang="en-US" sz="1800" b="1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42788" y="1362645"/>
            <a:ext cx="821505" cy="43605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隐私</a:t>
            </a:r>
            <a:endParaRPr lang="zh-CN" altLang="en-US" sz="1800" b="1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016634" y="1368292"/>
            <a:ext cx="821505" cy="43605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公平</a:t>
            </a:r>
            <a:endParaRPr lang="zh-CN" altLang="en-US" sz="1800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990479" y="1370146"/>
            <a:ext cx="821505" cy="43605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透明</a:t>
            </a:r>
            <a:endParaRPr lang="zh-CN" altLang="en-US" sz="1800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64325" y="1362645"/>
            <a:ext cx="973846" cy="43605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可解释</a:t>
            </a:r>
            <a:endParaRPr lang="zh-CN" altLang="en-US" sz="1800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142005" y="1357510"/>
            <a:ext cx="973846" cy="43605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可信</a:t>
            </a:r>
            <a:r>
              <a:rPr lang="en-US" altLang="zh-CN" sz="180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endParaRPr lang="zh-CN" altLang="en-US" sz="1800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1302" y="1852051"/>
            <a:ext cx="1751114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We are HERE</a:t>
            </a:r>
            <a:endParaRPr lang="zh-CN" altLang="en-US" sz="1400" b="1" i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93385" y="1852050"/>
            <a:ext cx="1751114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Where we from</a:t>
            </a:r>
            <a:endParaRPr lang="zh-CN" altLang="en-US" sz="1400" b="1" i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38170" y="1852049"/>
            <a:ext cx="1751114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Where we go</a:t>
            </a:r>
            <a:endParaRPr lang="zh-CN" altLang="en-US" sz="1400" b="1" i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3117" y="3103478"/>
            <a:ext cx="3417566" cy="147933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81051" y="2159706"/>
            <a:ext cx="3489497" cy="3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defRPr sz="1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 Model Trustworthiness Test </a:t>
            </a:r>
            <a:endParaRPr lang="zh-CN" altLang="en-US" sz="16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59223" y="3556056"/>
            <a:ext cx="1567396" cy="436513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Benign Transform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635975" y="3122788"/>
            <a:ext cx="2265355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Data/Test Generator</a:t>
            </a:r>
            <a:endParaRPr lang="zh-CN" altLang="en-US" sz="16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00824" y="3548973"/>
            <a:ext cx="1636150" cy="443596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Adversarial Attack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84886" y="2532074"/>
            <a:ext cx="1459930" cy="205074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Model Evaluation 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0414" y="2542612"/>
            <a:ext cx="3410268" cy="43772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Fuzzer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12946" y="4677659"/>
            <a:ext cx="363200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1D1D1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  Trustworthiness Enhancement</a:t>
            </a:r>
            <a:endParaRPr lang="zh-CN" altLang="en-US" sz="1600" b="1" dirty="0">
              <a:solidFill>
                <a:srgbClr val="1D1D1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44031" y="5470197"/>
            <a:ext cx="1029151" cy="42154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rtlCol="0" anchor="ctr" anchorCtr="0" compatLnSpc="1"/>
          <a:lstStyle/>
          <a:p>
            <a:pPr algn="ctr" defTabSz="913765">
              <a:buClr>
                <a:srgbClr val="CC9900"/>
              </a:buClr>
              <a:defRPr/>
            </a:pPr>
            <a:r>
              <a:rPr lang="en-US" altLang="zh-CN" sz="11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Adversarial Training</a:t>
            </a:r>
            <a:endParaRPr lang="en-US" altLang="zh-CN" sz="1100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63136" y="5044235"/>
            <a:ext cx="2557120" cy="104751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Robustness Tools 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57260" y="4049804"/>
            <a:ext cx="1567396" cy="436513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Membership Inference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01543" y="4048211"/>
            <a:ext cx="1635430" cy="436513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Attribute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Inference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1441" y="5040057"/>
            <a:ext cx="2353375" cy="105169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Privacy Tools 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98699" y="5484269"/>
            <a:ext cx="1978312" cy="42154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Adaptive Differential Privacy Training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54077" y="5477502"/>
            <a:ext cx="1029151" cy="42154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Adversarial Detection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6011214" y="4482459"/>
            <a:ext cx="288645" cy="821130"/>
          </a:xfrm>
          <a:prstGeom prst="curvedLeftArrow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9" name="右弧形箭头 88"/>
          <p:cNvSpPr/>
          <p:nvPr/>
        </p:nvSpPr>
        <p:spPr>
          <a:xfrm rot="10800000">
            <a:off x="367146" y="4289493"/>
            <a:ext cx="288645" cy="821130"/>
          </a:xfrm>
          <a:prstGeom prst="curvedLeftArrow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32588" y="3182585"/>
            <a:ext cx="1348697" cy="41303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Trustworthiness Evaluation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439945" y="3847488"/>
            <a:ext cx="1348697" cy="44252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Coverage Evaluation 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7261" y="5477502"/>
            <a:ext cx="1029151" cy="42154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Adversarial Training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5B5B5"/>
                </a:solidFill>
                <a:sym typeface="Huawei Sans" panose="020C0503030203020204" pitchFamily="34" charset="0"/>
              </a:rPr>
              <a:t>整体介绍</a:t>
            </a:r>
            <a:endParaRPr lang="zh-CN" altLang="en-US" dirty="0">
              <a:solidFill>
                <a:srgbClr val="B5B5B5"/>
              </a:solidFill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rgbClr val="B5B5B5"/>
                </a:solidFill>
                <a:sym typeface="Huawei Sans" panose="020C0503030203020204" pitchFamily="34" charset="0"/>
              </a:rPr>
              <a:t>软件架构</a:t>
            </a:r>
            <a:endParaRPr lang="zh-CN" altLang="en-US" dirty="0">
              <a:solidFill>
                <a:srgbClr val="B5B5B5"/>
              </a:solidFill>
              <a:sym typeface="Huawei Sans" panose="020C0503030203020204" pitchFamily="34" charset="0"/>
            </a:endParaRPr>
          </a:p>
          <a:p>
            <a:r>
              <a:rPr lang="zh-CN" altLang="en-US" dirty="0">
                <a:sym typeface="Huawei Sans" panose="020C0503030203020204" pitchFamily="34" charset="0"/>
              </a:rPr>
              <a:t>关键</a:t>
            </a:r>
            <a:r>
              <a:rPr lang="zh-CN" altLang="en-US" dirty="0" smtClean="0">
                <a:sym typeface="Huawei Sans" panose="020C0503030203020204" pitchFamily="34" charset="0"/>
              </a:rPr>
              <a:t>技术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279672" y="1393814"/>
            <a:ext cx="4527724" cy="4706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挑战：</a:t>
            </a:r>
            <a:endParaRPr lang="en-US" altLang="zh-CN" sz="18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超大模型与超大数据集的分布式训练，需要通过数据并行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+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模型并行的混合并行方式，才能高效训练网络；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高性能：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传统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graph-level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模型切分，计算资源利用率不高，需要通过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operator-level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模型切分提高并行加速比；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选择一种高效的模型切分方式需要专家经验；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易用：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混合并行复杂度非常高，传统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API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难以编写混合并行代码，算法逻辑与并行逻辑耦合，修改并行策略，就要重新修改编码；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算法科学家需要关注系统（集群拓扑、网络带宽等）和并行的实现细节，才能写出高性能算法；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980061" y="1865980"/>
            <a:ext cx="2164740" cy="4037902"/>
            <a:chOff x="5186382" y="1621967"/>
            <a:chExt cx="2019765" cy="4039479"/>
          </a:xfrm>
        </p:grpSpPr>
        <p:sp>
          <p:nvSpPr>
            <p:cNvPr id="83" name="矩形 82"/>
            <p:cNvSpPr/>
            <p:nvPr/>
          </p:nvSpPr>
          <p:spPr>
            <a:xfrm>
              <a:off x="5186385" y="1621967"/>
              <a:ext cx="2019762" cy="555183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前端手自一体并行表达</a:t>
              </a:r>
              <a:endParaRPr lang="en-US" altLang="zh-CN" sz="14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defRPr/>
              </a:pPr>
              <a:r>
                <a:rPr lang="en-US" altLang="zh-CN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lang="zh-CN" altLang="en-US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单行代码完成模型并行</a:t>
              </a:r>
              <a:r>
                <a:rPr lang="en-US" altLang="zh-CN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</a:t>
              </a:r>
              <a:endParaRPr lang="zh-CN" altLang="en-US" sz="14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186382" y="2493041"/>
              <a:ext cx="2019762" cy="555183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并行策略生成</a:t>
              </a:r>
              <a:endParaRPr lang="zh-CN" altLang="en-US" sz="14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186384" y="3364115"/>
              <a:ext cx="2019762" cy="555183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算子切分</a:t>
              </a:r>
              <a:endParaRPr lang="zh-CN" altLang="en-US" sz="14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186385" y="4235189"/>
              <a:ext cx="2019762" cy="555183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整图切分</a:t>
              </a:r>
              <a:endParaRPr lang="zh-CN" altLang="en-US" sz="14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186383" y="5106263"/>
              <a:ext cx="2019762" cy="555183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拓扑感知子图调度</a:t>
              </a:r>
              <a:endParaRPr lang="zh-CN" altLang="en-US" sz="14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cxnSp>
        <p:nvCxnSpPr>
          <p:cNvPr id="88" name="直接箭头连接符 87"/>
          <p:cNvCxnSpPr>
            <a:stCxn id="83" idx="2"/>
            <a:endCxn id="84" idx="0"/>
          </p:cNvCxnSpPr>
          <p:nvPr/>
        </p:nvCxnSpPr>
        <p:spPr>
          <a:xfrm flipH="1">
            <a:off x="6062432" y="2420946"/>
            <a:ext cx="3" cy="315768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直接箭头连接符 88"/>
          <p:cNvCxnSpPr>
            <a:stCxn id="84" idx="2"/>
            <a:endCxn id="85" idx="0"/>
          </p:cNvCxnSpPr>
          <p:nvPr/>
        </p:nvCxnSpPr>
        <p:spPr>
          <a:xfrm>
            <a:off x="6062430" y="3291680"/>
            <a:ext cx="2" cy="315768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直接箭头连接符 89"/>
          <p:cNvCxnSpPr>
            <a:stCxn id="85" idx="2"/>
            <a:endCxn id="86" idx="0"/>
          </p:cNvCxnSpPr>
          <p:nvPr/>
        </p:nvCxnSpPr>
        <p:spPr>
          <a:xfrm>
            <a:off x="6062434" y="4162414"/>
            <a:ext cx="1" cy="315768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直接箭头连接符 90"/>
          <p:cNvCxnSpPr>
            <a:stCxn id="86" idx="2"/>
            <a:endCxn id="87" idx="0"/>
          </p:cNvCxnSpPr>
          <p:nvPr/>
        </p:nvCxnSpPr>
        <p:spPr>
          <a:xfrm flipH="1">
            <a:off x="6062431" y="5033148"/>
            <a:ext cx="2" cy="315768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93" name="图表 92"/>
          <p:cNvGraphicFramePr/>
          <p:nvPr/>
        </p:nvGraphicFramePr>
        <p:xfrm>
          <a:off x="7697321" y="3301665"/>
          <a:ext cx="4048205" cy="2428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5807343" y="1274526"/>
            <a:ext cx="595035" cy="473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方案</a:t>
            </a:r>
            <a:endParaRPr lang="zh-CN" altLang="en-US" sz="16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17315" y="1538599"/>
            <a:ext cx="4128211" cy="1451679"/>
          </a:xfrm>
          <a:prstGeom prst="rect">
            <a:avLst/>
          </a:prstGeom>
          <a:solidFill>
            <a:srgbClr val="58B6E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当前版本能力：</a:t>
            </a:r>
            <a:endParaRPr lang="en-US" altLang="zh-CN" sz="16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CV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分类网络：</a:t>
            </a:r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ResNet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系列模型扩大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15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倍，性能提升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x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倍；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在人脸</a:t>
            </a:r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ReID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场景下，数据并行切换到混合并行，手工代码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143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行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vs 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自动并行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行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推荐：</a:t>
            </a:r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Wide&amp;Deep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单卡串行代码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Host-Device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混合并行，支持十亿特征数百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GB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模型推荐网络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技术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自动并行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45454" y="1172004"/>
                <a:ext cx="4210057" cy="32294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挑战：</a:t>
                </a:r>
                <a:endParaRPr lang="en-US" altLang="zh-CN" sz="1600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marL="171450" indent="-1714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solidFill>
                      <a:srgbClr val="333333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训练深度学习模型需要显著大量的计算，训练收敛时间长；</a:t>
                </a:r>
                <a:endParaRPr lang="en-US" altLang="zh-CN" sz="120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333333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二阶优化方法可以有效加速模型收敛，减少迭代次数，同时会引入大量复杂计算，限制其在深度模型训练中广泛应用；</a:t>
                </a:r>
                <a:endParaRPr lang="en-US" altLang="zh-CN" sz="120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二阶优化器参数更新：</a:t>
                </a:r>
                <a:endParaRPr lang="en-US" altLang="zh-CN" sz="12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(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𝒕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+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𝟏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1" i="1">
                          <a:solidFill>
                            <a:srgbClr val="1D1D1A"/>
                          </a:solidFill>
                          <a:latin typeface="Cambria Math" panose="02040503050406030204" pitchFamily="18" charset="0"/>
                          <a:sym typeface="Huawei Sans" panose="020C05030302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(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𝒕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1" i="1">
                          <a:solidFill>
                            <a:srgbClr val="1D1D1A"/>
                          </a:solidFill>
                          <a:latin typeface="Cambria Math" panose="02040503050406030204" pitchFamily="18" charset="0"/>
                          <a:sym typeface="Huawei Sans" panose="020C0503030203020204" pitchFamily="34" charset="0"/>
                        </a:rPr>
                        <m:t> − </m:t>
                      </m:r>
                      <m:r>
                        <a:rPr lang="zh-CN" altLang="en-US" sz="1800" b="1" i="1">
                          <a:solidFill>
                            <a:srgbClr val="1D1D1A"/>
                          </a:solidFill>
                          <a:latin typeface="Cambria Math" panose="02040503050406030204" pitchFamily="18" charset="0"/>
                          <a:sym typeface="Huawei Sans" panose="020C0503030203020204" pitchFamily="34" charset="0"/>
                        </a:rPr>
                        <m:t>𝝐</m:t>
                      </m:r>
                      <m:sSubSup>
                        <m:sSubSupPr>
                          <m:ctrlP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𝑰𝑴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1D1D1A"/>
                                  </a:solidFill>
                                  <a:latin typeface="Cambria Math" panose="02040503050406030204" pitchFamily="18" charset="0"/>
                                  <a:sym typeface="Huawei Sans" panose="020C0503030203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b="1" i="1">
                                  <a:solidFill>
                                    <a:srgbClr val="1D1D1A"/>
                                  </a:solidFill>
                                  <a:latin typeface="Cambria Math" panose="02040503050406030204" pitchFamily="18" charset="0"/>
                                  <a:sym typeface="Huawei Sans" panose="020C0503030203020204" pitchFamily="34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b="1" i="1">
                                      <a:solidFill>
                                        <a:srgbClr val="1D1D1A"/>
                                      </a:solidFill>
                                      <a:latin typeface="Cambria Math" panose="02040503050406030204" pitchFamily="18" charset="0"/>
                                      <a:sym typeface="Huawei Sans" panose="020C0503030203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1D1D1A"/>
                                      </a:solidFill>
                                      <a:latin typeface="Cambria Math" panose="02040503050406030204" pitchFamily="18" charset="0"/>
                                      <a:sym typeface="Huawei Sans" panose="020C0503030203020204" pitchFamily="34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−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sym typeface="Huawei Sans" panose="020C0503030203020204" pitchFamily="34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1800" b="1" i="1">
                          <a:solidFill>
                            <a:srgbClr val="1D1D1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uawei Sans" panose="020C0503030203020204" pitchFamily="34" charset="0"/>
                        </a:rPr>
                        <m:t>𝜵</m:t>
                      </m:r>
                      <m:r>
                        <a:rPr lang="en-US" altLang="zh-CN" sz="1800" b="1" i="1">
                          <a:solidFill>
                            <a:srgbClr val="1D1D1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uawei Sans" panose="020C0503030203020204" pitchFamily="34" charset="0"/>
                        </a:rPr>
                        <m:t>𝒈</m:t>
                      </m:r>
                      <m:r>
                        <a:rPr lang="en-US" altLang="zh-CN" sz="1800" b="1" i="1">
                          <a:solidFill>
                            <a:srgbClr val="1D1D1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uawei Sans" panose="020C0503030203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uawei Sans" panose="020C0503030203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uawei Sans" panose="020C0503030203020204" pitchFamily="34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uawei Sans" panose="020C0503030203020204" pitchFamily="34" charset="0"/>
                            </a:rPr>
                            <m:t>(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uawei Sans" panose="020C0503030203020204" pitchFamily="34" charset="0"/>
                            </a:rPr>
                            <m:t>𝒕</m:t>
                          </m:r>
                          <m:r>
                            <a:rPr lang="en-US" altLang="zh-CN" sz="1800" b="1" i="1">
                              <a:solidFill>
                                <a:srgbClr val="1D1D1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uawei Sans" panose="020C0503030203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1" i="1">
                          <a:solidFill>
                            <a:srgbClr val="1D1D1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uawei Sans" panose="020C0503030203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2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54" y="1172004"/>
                <a:ext cx="4210057" cy="3229474"/>
              </a:xfrm>
              <a:prstGeom prst="rect">
                <a:avLst/>
              </a:prstGeom>
              <a:blipFill rotWithShape="1">
                <a:blip r:embed="rId1"/>
                <a:stretch>
                  <a:fillRect t="-13" r="-36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4771025" y="1775122"/>
            <a:ext cx="2018976" cy="3651536"/>
            <a:chOff x="5125445" y="1865368"/>
            <a:chExt cx="2019765" cy="3168405"/>
          </a:xfrm>
        </p:grpSpPr>
        <p:grpSp>
          <p:nvGrpSpPr>
            <p:cNvPr id="40" name="组合 39"/>
            <p:cNvGrpSpPr/>
            <p:nvPr/>
          </p:nvGrpSpPr>
          <p:grpSpPr>
            <a:xfrm>
              <a:off x="5125445" y="1865368"/>
              <a:ext cx="2019765" cy="3168405"/>
              <a:chOff x="5186382" y="1621967"/>
              <a:chExt cx="2019765" cy="316840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186385" y="1621967"/>
                <a:ext cx="2019762" cy="55518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r>
                  <a:rPr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二阶矩阵近似表达</a:t>
                </a:r>
                <a:endParaRPr lang="zh-CN" altLang="en-US" sz="12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86382" y="2493041"/>
                <a:ext cx="2019762" cy="55518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r>
                  <a:rPr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二阶矩阵降频</a:t>
                </a:r>
                <a:endParaRPr lang="zh-CN" altLang="en-US" sz="12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186384" y="3364115"/>
                <a:ext cx="2019762" cy="55518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r>
                  <a:rPr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二阶矩阵降维</a:t>
                </a:r>
                <a:endParaRPr lang="zh-CN" altLang="en-US" sz="12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186385" y="4235189"/>
                <a:ext cx="2019762" cy="55518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r>
                  <a:rPr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软硬协同</a:t>
                </a:r>
                <a:endParaRPr lang="en-US" altLang="zh-CN" sz="12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913765">
                  <a:defRPr/>
                </a:pPr>
                <a:r>
                  <a:rPr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高性能算子加速</a:t>
                </a:r>
                <a:endParaRPr lang="zh-CN" altLang="en-US" sz="12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cxnSp>
          <p:nvCxnSpPr>
            <p:cNvPr id="41" name="直接箭头连接符 40"/>
            <p:cNvCxnSpPr>
              <a:stCxn id="44" idx="2"/>
              <a:endCxn id="45" idx="0"/>
            </p:cNvCxnSpPr>
            <p:nvPr/>
          </p:nvCxnSpPr>
          <p:spPr>
            <a:xfrm flipH="1">
              <a:off x="6135326" y="2420551"/>
              <a:ext cx="3" cy="315891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直接箭头连接符 41"/>
            <p:cNvCxnSpPr>
              <a:stCxn id="45" idx="2"/>
              <a:endCxn id="46" idx="0"/>
            </p:cNvCxnSpPr>
            <p:nvPr/>
          </p:nvCxnSpPr>
          <p:spPr>
            <a:xfrm>
              <a:off x="6135326" y="3291625"/>
              <a:ext cx="2" cy="315891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直接箭头连接符 42"/>
            <p:cNvCxnSpPr>
              <a:stCxn id="46" idx="2"/>
              <a:endCxn id="47" idx="0"/>
            </p:cNvCxnSpPr>
            <p:nvPr/>
          </p:nvCxnSpPr>
          <p:spPr>
            <a:xfrm>
              <a:off x="6135328" y="4162699"/>
              <a:ext cx="1" cy="315891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8" name="文本框 47"/>
          <p:cNvSpPr txBox="1"/>
          <p:nvPr/>
        </p:nvSpPr>
        <p:spPr>
          <a:xfrm>
            <a:off x="7227970" y="1358105"/>
            <a:ext cx="4128211" cy="897331"/>
          </a:xfrm>
          <a:prstGeom prst="rect">
            <a:avLst/>
          </a:prstGeom>
          <a:solidFill>
            <a:srgbClr val="58B6E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  <a:defRPr/>
            </a:pPr>
            <a:r>
              <a:rPr lang="zh-CN" altLang="en-US" sz="16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当前版本能力：</a:t>
            </a:r>
            <a:endParaRPr lang="en-US" altLang="zh-CN" sz="16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 defTabSz="913765">
              <a:buFont typeface="Wingdings" panose="05000000000000000000" pitchFamily="2" charset="2"/>
              <a:buChar char="Ø"/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支持</a:t>
            </a:r>
            <a:r>
              <a:rPr lang="en-US" altLang="zh-CN" sz="12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CNN</a:t>
            </a:r>
            <a:r>
              <a:rPr lang="zh-CN" altLang="en-US" sz="12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类网络训练加速</a:t>
            </a:r>
            <a:endParaRPr lang="en-US" altLang="zh-CN" sz="1200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 defTabSz="913765">
              <a:buFont typeface="Wingdings" panose="05000000000000000000" pitchFamily="2" charset="2"/>
              <a:buChar char="Ø"/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基于</a:t>
            </a:r>
            <a:r>
              <a:rPr lang="en-US" altLang="zh-CN" sz="12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ResNet-1.5@ImageNet2012 </a:t>
            </a:r>
            <a:r>
              <a:rPr lang="zh-CN" altLang="en-US" sz="12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训练收敛提速</a:t>
            </a:r>
            <a:r>
              <a:rPr lang="en-US" altLang="zh-CN" sz="12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20.6%</a:t>
            </a:r>
            <a:endParaRPr lang="zh-CN" altLang="en-US" sz="1200" b="1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727538" y="1165459"/>
            <a:ext cx="800219" cy="473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方案：</a:t>
            </a:r>
            <a:endParaRPr lang="zh-CN" altLang="en-US" sz="16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12" y="2482467"/>
            <a:ext cx="3453671" cy="2184654"/>
          </a:xfrm>
          <a:prstGeom prst="rect">
            <a:avLst/>
          </a:prstGeom>
        </p:spPr>
      </p:pic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7314629" y="4783380"/>
          <a:ext cx="3954893" cy="971946"/>
        </p:xfrm>
        <a:graphic>
          <a:graphicData uri="http://schemas.openxmlformats.org/drawingml/2006/table">
            <a:tbl>
              <a:tblPr firstRow="1" bandRow="1"/>
              <a:tblGrid>
                <a:gridCol w="1597175"/>
                <a:gridCol w="683396"/>
                <a:gridCol w="862788"/>
                <a:gridCol w="811534"/>
              </a:tblGrid>
              <a:tr h="333948"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优化器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epoch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收敛时间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测试规模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33948"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en-US" altLang="zh-CN" sz="11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SGD+MOMENTUM</a:t>
                      </a:r>
                      <a:endParaRPr lang="zh-CN" altLang="en-US" sz="11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约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60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90min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8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卡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910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04050"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en-US" altLang="zh-CN" sz="11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MindSpore</a:t>
                      </a:r>
                      <a:r>
                        <a:rPr lang="zh-CN" altLang="en-US" sz="11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二阶优化</a:t>
                      </a:r>
                      <a:endParaRPr lang="zh-CN" altLang="en-US" sz="11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42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71.5min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5937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118745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78117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237490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96862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356171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4155440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4749165" algn="l" defTabSz="1187450" rtl="0" eaLnBrk="1" latinLnBrk="0" hangingPunct="1">
                        <a:defRPr sz="2335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8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卡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910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91425" marR="91425" marT="45713" marB="4571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706354" y="3717491"/>
            <a:ext cx="3497522" cy="659160"/>
            <a:chOff x="1739786" y="2109638"/>
            <a:chExt cx="3498888" cy="659417"/>
          </a:xfrm>
        </p:grpSpPr>
        <p:sp>
          <p:nvSpPr>
            <p:cNvPr id="54" name="文本框 53"/>
            <p:cNvSpPr txBox="1"/>
            <p:nvPr/>
          </p:nvSpPr>
          <p:spPr>
            <a:xfrm>
              <a:off x="2600215" y="2308421"/>
              <a:ext cx="646583" cy="46043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defTabSz="913765">
                <a:lnSpc>
                  <a:spcPts val="3440"/>
                </a:lnSpc>
                <a:defRPr/>
              </a:pPr>
              <a:r>
                <a:rPr lang="zh-CN" altLang="en-US" sz="1200" b="1" kern="0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学习率</a:t>
              </a:r>
              <a:endParaRPr lang="zh-CN" altLang="en-US" sz="1200" b="1" kern="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11467" y="2308621"/>
              <a:ext cx="1108429" cy="46043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defTabSz="913765">
                <a:lnSpc>
                  <a:spcPts val="3440"/>
                </a:lnSpc>
                <a:defRPr/>
              </a:pPr>
              <a:r>
                <a:rPr lang="zh-CN" altLang="en-US" sz="1200" b="1" kern="0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二阶信息矩阵</a:t>
              </a:r>
              <a:endParaRPr lang="zh-CN" altLang="en-US" sz="1200" b="1" kern="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38142" y="2308621"/>
              <a:ext cx="800532" cy="46043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defTabSz="913765">
                <a:lnSpc>
                  <a:spcPts val="3440"/>
                </a:lnSpc>
                <a:defRPr/>
              </a:pPr>
              <a:r>
                <a:rPr lang="zh-CN" altLang="en-US" sz="1200" b="1" kern="0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一阶梯度</a:t>
              </a:r>
              <a:endParaRPr lang="zh-CN" altLang="en-US" sz="1200" b="1" kern="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57" name="直接箭头连接符 56"/>
            <p:cNvCxnSpPr>
              <a:endCxn id="54" idx="0"/>
            </p:cNvCxnSpPr>
            <p:nvPr/>
          </p:nvCxnSpPr>
          <p:spPr>
            <a:xfrm flipH="1">
              <a:off x="2923507" y="2109638"/>
              <a:ext cx="530497" cy="198783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>
            <a:xfrm>
              <a:off x="3870209" y="2195955"/>
              <a:ext cx="0" cy="224933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>
            <a:xfrm>
              <a:off x="4696179" y="2175196"/>
              <a:ext cx="284143" cy="266850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>
            <a:xfrm>
              <a:off x="1986007" y="2109638"/>
              <a:ext cx="0" cy="266850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1" name="文本框 60"/>
            <p:cNvSpPr txBox="1"/>
            <p:nvPr/>
          </p:nvSpPr>
          <p:spPr>
            <a:xfrm>
              <a:off x="1739786" y="2276055"/>
              <a:ext cx="492635" cy="46043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defTabSz="913765">
                <a:lnSpc>
                  <a:spcPts val="3440"/>
                </a:lnSpc>
                <a:defRPr/>
              </a:pPr>
              <a:r>
                <a:rPr lang="zh-CN" altLang="en-US" sz="1200" b="1" kern="0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参数</a:t>
              </a:r>
              <a:endParaRPr lang="zh-CN" altLang="en-US" sz="1200" b="1" kern="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351999" y="4665511"/>
            <a:ext cx="3955506" cy="96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核心问题：二阶优化器需要额外计算二阶信息矩阵的逆矩阵，计算量大，直接求解时间可达小时级</a:t>
            </a: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如何</a:t>
            </a:r>
            <a:r>
              <a:rPr lang="zh-CN" altLang="en-US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高效求解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二阶矩阵是技术难点。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技术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二阶优化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 txBox="1"/>
          <p:nvPr/>
        </p:nvSpPr>
        <p:spPr>
          <a:xfrm>
            <a:off x="8612984" y="6355211"/>
            <a:ext cx="2743199" cy="364982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9753FA-AB02-452C-A2DE-F7DB1F40B822}" type="slidenum">
              <a:rPr lang="zh-CN" altLang="en-US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</a:fld>
            <a:endParaRPr lang="zh-CN" altLang="en-US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500" y="904978"/>
            <a:ext cx="7918775" cy="5215111"/>
            <a:chOff x="481296" y="713508"/>
            <a:chExt cx="9757696" cy="6162041"/>
          </a:xfrm>
        </p:grpSpPr>
        <p:sp>
          <p:nvSpPr>
            <p:cNvPr id="9" name="圆角矩形 8"/>
            <p:cNvSpPr/>
            <p:nvPr/>
          </p:nvSpPr>
          <p:spPr>
            <a:xfrm>
              <a:off x="4931884" y="1152086"/>
              <a:ext cx="1081246" cy="468168"/>
            </a:xfrm>
            <a:prstGeom prst="roundRect">
              <a:avLst/>
            </a:prstGeom>
            <a:solidFill>
              <a:srgbClr val="CCECFF"/>
            </a:solidFill>
            <a:ln w="12700" cap="flat" cmpd="sng" algn="ctr">
              <a:solidFill>
                <a:srgbClr val="FFBA5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400" kern="0" dirty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Python</a:t>
              </a:r>
              <a:endParaRPr lang="zh-CN" altLang="en-US" sz="14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31884" y="1979952"/>
              <a:ext cx="1081246" cy="468168"/>
            </a:xfrm>
            <a:prstGeom prst="roundRect">
              <a:avLst/>
            </a:prstGeom>
            <a:solidFill>
              <a:srgbClr val="CCECFF"/>
            </a:solidFill>
            <a:ln w="12700" cap="flat" cmpd="sng" algn="ctr">
              <a:solidFill>
                <a:srgbClr val="FFBA5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400" kern="0" dirty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MSIR</a:t>
              </a:r>
              <a:endParaRPr lang="zh-CN" altLang="en-US" sz="14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03373" y="2811829"/>
              <a:ext cx="1538267" cy="468168"/>
            </a:xfrm>
            <a:prstGeom prst="roundRect">
              <a:avLst/>
            </a:prstGeom>
            <a:solidFill>
              <a:srgbClr val="CCECFF"/>
            </a:solidFill>
            <a:ln w="12700" cap="flat" cmpd="sng" algn="ctr">
              <a:solidFill>
                <a:srgbClr val="FFBA5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200" kern="0" dirty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Specialized IR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703373" y="3643706"/>
              <a:ext cx="1538267" cy="468168"/>
            </a:xfrm>
            <a:prstGeom prst="roundRect">
              <a:avLst/>
            </a:prstGeom>
            <a:solidFill>
              <a:srgbClr val="CCECFF"/>
            </a:solidFill>
            <a:ln w="12700" cap="flat" cmpd="sng" algn="ctr">
              <a:solidFill>
                <a:srgbClr val="FFBA5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400" kern="0" dirty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Optimized IR</a:t>
              </a:r>
              <a:endParaRPr lang="zh-CN" altLang="en-US" sz="14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703373" y="4475583"/>
              <a:ext cx="1538267" cy="468168"/>
            </a:xfrm>
            <a:prstGeom prst="roundRect">
              <a:avLst/>
            </a:prstGeom>
            <a:solidFill>
              <a:srgbClr val="CCECFF"/>
            </a:solidFill>
            <a:ln w="12700" cap="flat" cmpd="sng" algn="ctr">
              <a:solidFill>
                <a:srgbClr val="FFBA5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400" kern="0" dirty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Kernel Tasks</a:t>
              </a:r>
              <a:endParaRPr lang="zh-CN" altLang="en-US" sz="14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9" idx="2"/>
            </p:cNvCxnSpPr>
            <p:nvPr/>
          </p:nvCxnSpPr>
          <p:spPr>
            <a:xfrm>
              <a:off x="5472507" y="1620254"/>
              <a:ext cx="0" cy="363709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10" idx="2"/>
              <a:endCxn id="11" idx="0"/>
            </p:cNvCxnSpPr>
            <p:nvPr/>
          </p:nvCxnSpPr>
          <p:spPr>
            <a:xfrm>
              <a:off x="5472507" y="2448120"/>
              <a:ext cx="0" cy="363709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2"/>
              <a:endCxn id="12" idx="0"/>
            </p:cNvCxnSpPr>
            <p:nvPr/>
          </p:nvCxnSpPr>
          <p:spPr>
            <a:xfrm>
              <a:off x="5472507" y="3279997"/>
              <a:ext cx="0" cy="363709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2" idx="2"/>
              <a:endCxn id="13" idx="0"/>
            </p:cNvCxnSpPr>
            <p:nvPr/>
          </p:nvCxnSpPr>
          <p:spPr>
            <a:xfrm>
              <a:off x="5472507" y="4111874"/>
              <a:ext cx="0" cy="363709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5507627" y="1613140"/>
              <a:ext cx="851731" cy="3635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parser</a:t>
              </a:r>
              <a:endParaRPr lang="zh-CN" altLang="en-US" sz="14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507627" y="2427015"/>
              <a:ext cx="2090097" cy="363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Abstract Specialize</a:t>
              </a:r>
              <a:endParaRPr lang="zh-CN" altLang="en-US" sz="14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07627" y="3279997"/>
              <a:ext cx="1988419" cy="363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Optimize/SCT AD</a:t>
              </a:r>
              <a:endParaRPr lang="zh-CN" altLang="en-US" sz="14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07627" y="4118152"/>
              <a:ext cx="1649902" cy="363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Backend</a:t>
              </a:r>
              <a:endParaRPr lang="zh-CN" altLang="en-US" sz="14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77257" y="6320467"/>
              <a:ext cx="1657905" cy="468168"/>
            </a:xfrm>
            <a:prstGeom prst="round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200" kern="0" dirty="0" err="1">
                  <a:solidFill>
                    <a:srgbClr val="267F99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SigmodFused.o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762216" y="5571258"/>
              <a:ext cx="1479425" cy="468168"/>
            </a:xfrm>
            <a:prstGeom prst="roundRect">
              <a:avLst/>
            </a:prstGeom>
            <a:solidFill>
              <a:srgbClr val="CCECFF"/>
            </a:solidFill>
            <a:ln w="12700" cap="flat" cmpd="sng" algn="ctr">
              <a:solidFill>
                <a:srgbClr val="58B6E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Auto Kernel</a:t>
              </a:r>
              <a:endParaRPr lang="en-US" altLang="zh-CN" sz="11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  <a:p>
              <a:pPr algn="ctr" defTabSz="913765"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Generator</a:t>
              </a:r>
              <a:endParaRPr lang="zh-CN" altLang="en-US" sz="11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cxnSp>
          <p:nvCxnSpPr>
            <p:cNvPr id="24" name="直接箭头连接符 23"/>
            <p:cNvCxnSpPr>
              <a:stCxn id="13" idx="2"/>
            </p:cNvCxnSpPr>
            <p:nvPr/>
          </p:nvCxnSpPr>
          <p:spPr>
            <a:xfrm>
              <a:off x="5472507" y="4943751"/>
              <a:ext cx="0" cy="618856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5472507" y="4955509"/>
              <a:ext cx="2451206" cy="547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ts val="3440"/>
                </a:lnSpc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BuildKernel</a:t>
              </a:r>
              <a:endParaRPr lang="zh-CN" altLang="en-US" sz="14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19670" y="1088895"/>
              <a:ext cx="2969449" cy="4009555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2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400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81440" y="1064054"/>
              <a:ext cx="752175" cy="56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ts val="3440"/>
                </a:lnSpc>
                <a:defRPr/>
              </a:pPr>
              <a:r>
                <a:rPr lang="en-US" altLang="zh-CN" sz="18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ME</a:t>
              </a:r>
              <a:endParaRPr lang="zh-CN" altLang="en-US" sz="18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4000555" y="1395904"/>
              <a:ext cx="79771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1479" y="2877041"/>
              <a:ext cx="2746255" cy="3770651"/>
            </a:xfrm>
            <a:prstGeom prst="rect">
              <a:avLst/>
            </a:prstGeom>
          </p:spPr>
        </p:pic>
        <p:cxnSp>
          <p:nvCxnSpPr>
            <p:cNvPr id="30" name="直接箭头连接符 29"/>
            <p:cNvCxnSpPr/>
            <p:nvPr/>
          </p:nvCxnSpPr>
          <p:spPr>
            <a:xfrm>
              <a:off x="3862042" y="3048872"/>
              <a:ext cx="71971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lgDashDot"/>
              <a:miter lim="800000"/>
              <a:headEnd type="arrow"/>
              <a:tailEnd type="none"/>
            </a:ln>
            <a:effectLst/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1965" y="981892"/>
              <a:ext cx="2530259" cy="5001823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/>
            <p:nvPr/>
          </p:nvCxnSpPr>
          <p:spPr>
            <a:xfrm>
              <a:off x="6301706" y="3869276"/>
              <a:ext cx="143719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dashDot"/>
              <a:miter lim="800000"/>
              <a:tailEnd type="arrow"/>
            </a:ln>
            <a:effectLst/>
          </p:spPr>
        </p:cxnSp>
        <p:sp>
          <p:nvSpPr>
            <p:cNvPr id="33" name="矩形 32"/>
            <p:cNvSpPr/>
            <p:nvPr/>
          </p:nvSpPr>
          <p:spPr>
            <a:xfrm>
              <a:off x="953057" y="725905"/>
              <a:ext cx="2082765" cy="308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Sigmoid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白盒算子定义</a:t>
              </a:r>
              <a:endParaRPr lang="zh-CN" altLang="en-US" sz="11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21212" y="2579022"/>
              <a:ext cx="2524957" cy="308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Sigmoid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白盒算子正向</a:t>
              </a: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IR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图</a:t>
              </a:r>
              <a:endParaRPr lang="zh-CN" altLang="en-US" sz="11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824117" y="713508"/>
              <a:ext cx="2285953" cy="308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Sigmoid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正反融合算子</a:t>
              </a: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IR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图</a:t>
              </a:r>
              <a:endParaRPr lang="zh-CN" altLang="en-US" sz="11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35162" y="6366424"/>
              <a:ext cx="2117651" cy="509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Sigmoid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融合算子</a:t>
              </a: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Kernel</a:t>
              </a:r>
              <a:endParaRPr lang="zh-CN" altLang="en-US" sz="11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47265" y="722751"/>
              <a:ext cx="2756912" cy="308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MindSpore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rPr>
                <a:t>执行图算融合流程图</a:t>
              </a:r>
              <a:endParaRPr lang="zh-CN" altLang="en-US" sz="11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cxnSp>
          <p:nvCxnSpPr>
            <p:cNvPr id="38" name="直接箭头连接符 37"/>
            <p:cNvCxnSpPr>
              <a:stCxn id="23" idx="2"/>
              <a:endCxn id="22" idx="0"/>
            </p:cNvCxnSpPr>
            <p:nvPr/>
          </p:nvCxnSpPr>
          <p:spPr>
            <a:xfrm>
              <a:off x="5501929" y="6039426"/>
              <a:ext cx="4281" cy="281040"/>
            </a:xfrm>
            <a:prstGeom prst="straightConnector1">
              <a:avLst/>
            </a:prstGeom>
            <a:noFill/>
            <a:ln w="6350" cap="flat" cmpd="sng" algn="ctr">
              <a:solidFill>
                <a:srgbClr val="6096E6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81296" y="1005177"/>
              <a:ext cx="3497753" cy="1563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class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</a:t>
              </a:r>
              <a:r>
                <a:rPr lang="en-US" altLang="zh-CN" sz="1000" kern="0" dirty="0">
                  <a:solidFill>
                    <a:srgbClr val="267F99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Sigmoid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lang="en-US" altLang="zh-CN" sz="1000" kern="0" dirty="0" err="1">
                  <a:solidFill>
                    <a:srgbClr val="267F99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GraphKernel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):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   </a:t>
              </a:r>
              <a:r>
                <a:rPr lang="en-US" altLang="zh-CN" sz="1000" kern="0" dirty="0" err="1">
                  <a:solidFill>
                    <a:srgbClr val="0000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def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</a:t>
              </a:r>
              <a:r>
                <a:rPr lang="en-US" altLang="zh-CN" sz="1000" kern="0" dirty="0">
                  <a:solidFill>
                    <a:srgbClr val="795E2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__</a:t>
              </a:r>
              <a:r>
                <a:rPr lang="en-US" altLang="zh-CN" sz="1000" kern="0" dirty="0" err="1">
                  <a:solidFill>
                    <a:srgbClr val="795E2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init</a:t>
              </a:r>
              <a:r>
                <a:rPr lang="en-US" altLang="zh-CN" sz="1000" kern="0" dirty="0">
                  <a:solidFill>
                    <a:srgbClr val="795E2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__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lang="en-US" altLang="zh-CN" sz="1000" kern="0" dirty="0">
                  <a:solidFill>
                    <a:srgbClr val="00108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self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):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       </a:t>
              </a:r>
              <a:r>
                <a:rPr lang="en-US" altLang="zh-CN" sz="1000" kern="0" dirty="0">
                  <a:solidFill>
                    <a:srgbClr val="267F99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super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(Sigmoid, </a:t>
              </a:r>
              <a:r>
                <a:rPr lang="en-US" altLang="zh-CN" sz="1000" kern="0" dirty="0">
                  <a:solidFill>
                    <a:srgbClr val="0000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self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).</a:t>
              </a:r>
              <a:r>
                <a:rPr lang="en-US" altLang="zh-CN" sz="1000" kern="0" dirty="0">
                  <a:solidFill>
                    <a:srgbClr val="795E2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__</a:t>
              </a:r>
              <a:r>
                <a:rPr lang="en-US" altLang="zh-CN" sz="1000" kern="0" dirty="0" err="1">
                  <a:solidFill>
                    <a:srgbClr val="795E2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init</a:t>
              </a:r>
              <a:r>
                <a:rPr lang="en-US" altLang="zh-CN" sz="1000" kern="0" dirty="0">
                  <a:solidFill>
                    <a:srgbClr val="795E2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__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()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   </a:t>
              </a:r>
              <a:r>
                <a:rPr lang="en-US" altLang="zh-CN" sz="1000" kern="0" dirty="0" err="1">
                  <a:solidFill>
                    <a:srgbClr val="0000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def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</a:t>
              </a:r>
              <a:r>
                <a:rPr lang="en-US" altLang="zh-CN" sz="1000" kern="0" dirty="0">
                  <a:solidFill>
                    <a:srgbClr val="795E2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construct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lang="en-US" altLang="zh-CN" sz="1000" kern="0" dirty="0">
                  <a:solidFill>
                    <a:srgbClr val="00108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self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, </a:t>
              </a:r>
              <a:r>
                <a:rPr lang="en-US" altLang="zh-CN" sz="1000" kern="0" dirty="0">
                  <a:solidFill>
                    <a:srgbClr val="00108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x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):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       </a:t>
              </a:r>
              <a:r>
                <a:rPr lang="en-US" altLang="zh-CN" sz="100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neg_val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= -x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       </a:t>
              </a:r>
              <a:r>
                <a:rPr lang="en-US" altLang="zh-CN" sz="100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exp_val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= </a:t>
              </a:r>
              <a:r>
                <a:rPr lang="en-US" altLang="zh-CN" sz="100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P.Exp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()(</a:t>
              </a:r>
              <a:r>
                <a:rPr lang="en-US" altLang="zh-CN" sz="100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neg_val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       sigmoid = </a:t>
              </a:r>
              <a:r>
                <a:rPr lang="en-US" altLang="zh-CN" sz="1000" kern="0" dirty="0">
                  <a:solidFill>
                    <a:srgbClr val="098658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1.0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/ (</a:t>
              </a:r>
              <a:r>
                <a:rPr lang="en-US" altLang="zh-CN" sz="1000" kern="0" dirty="0">
                  <a:solidFill>
                    <a:srgbClr val="098658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1.0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+ </a:t>
              </a:r>
              <a:r>
                <a:rPr lang="en-US" altLang="zh-CN" sz="100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exp_val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3765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       </a:t>
              </a:r>
              <a:r>
                <a:rPr lang="en-US" altLang="zh-CN" sz="1000" kern="0" dirty="0">
                  <a:solidFill>
                    <a:srgbClr val="AF00DB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return</a:t>
              </a:r>
              <a:r>
                <a:rPr lang="en-US" altLang="zh-CN" sz="10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 sigmoid</a:t>
              </a:r>
              <a:endParaRPr lang="en-US" altLang="zh-CN" sz="10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738897" y="5983716"/>
              <a:ext cx="2500095" cy="327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正反融合后复用</a:t>
              </a:r>
              <a:r>
                <a:rPr lang="en-US" altLang="zh-CN" sz="1200" kern="0" dirty="0">
                  <a:solidFill>
                    <a:srgbClr val="FF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60%</a:t>
              </a:r>
              <a:r>
                <a:rPr lang="zh-CN" altLang="en-US" sz="12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的计算</a:t>
              </a:r>
              <a:endParaRPr lang="zh-CN" altLang="en-US" sz="12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841649" y="954644"/>
            <a:ext cx="4167328" cy="341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设计目标</a:t>
            </a:r>
            <a:endParaRPr lang="en-US" altLang="zh-CN" sz="12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endParaRPr lang="en-US" altLang="zh-CN" sz="12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统一图算前端表达：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像写网络一样定义算子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屏蔽硬件差异：用户需描述计算诉求，硬件相关性能优化交给框架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endParaRPr lang="en-US" altLang="zh-CN" sz="12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56870" indent="-356870">
              <a:buFont typeface="+mj-ea"/>
              <a:buAutoNum type="circleNumDbPlain"/>
            </a:pPr>
            <a:r>
              <a:rPr lang="zh-CN" altLang="en-US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统一图算中间表达：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MSIR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表达算子内部逻辑，打破图算信息边界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算子复用图层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Pass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Infer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AD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Opt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细粒度跨算子优化：局部常数传播、正反算子融合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56870" lvl="1"/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42570" indent="-342900">
              <a:buFont typeface="+mj-ea"/>
              <a:buAutoNum type="circleNumDbPlain"/>
            </a:pPr>
            <a:r>
              <a:rPr lang="zh-CN" altLang="en-US" sz="12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泛化算子融合能力：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适应网络多样性，充分发挥</a:t>
            </a:r>
            <a:r>
              <a:rPr lang="en-US" altLang="zh-CN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AI</a:t>
            </a:r>
            <a:r>
              <a:rPr lang="zh-CN" altLang="en-US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芯片的算力</a:t>
            </a:r>
            <a:endParaRPr lang="en-US" altLang="zh-CN" sz="1200" noProof="1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  <a:p>
            <a:pPr marL="699770" lvl="1" indent="-342900">
              <a:buFont typeface="Wingdings" panose="05000000000000000000" pitchFamily="2" charset="2"/>
              <a:buChar char="Ø"/>
            </a:pPr>
            <a:r>
              <a:rPr lang="zh-CN" altLang="en-US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自动发现融合：基于数据依赖</a:t>
            </a:r>
            <a:r>
              <a:rPr lang="en-US" altLang="zh-CN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/</a:t>
            </a:r>
            <a:r>
              <a:rPr lang="zh-CN" altLang="en-US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融合策略</a:t>
            </a:r>
            <a:r>
              <a:rPr lang="en-US" altLang="zh-CN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/</a:t>
            </a:r>
            <a:r>
              <a:rPr lang="zh-CN" altLang="en-US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开销模型自动对算子进行拆分</a:t>
            </a:r>
            <a:r>
              <a:rPr lang="en-US" altLang="zh-CN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/</a:t>
            </a:r>
            <a:r>
              <a:rPr lang="zh-CN" altLang="en-US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融合</a:t>
            </a:r>
            <a:r>
              <a:rPr lang="en-US" altLang="zh-CN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/</a:t>
            </a:r>
            <a:r>
              <a:rPr lang="zh-CN" altLang="en-US" sz="1200" noProof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重组</a:t>
            </a:r>
            <a:endParaRPr lang="en-US" altLang="zh-CN" sz="1200" noProof="1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  <a:p>
            <a:pPr marL="699770" lvl="1" indent="-34290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自动生成融合算子：利用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Polly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技术完成自动调度、自动切分、自动内存搬移</a:t>
            </a:r>
            <a:endParaRPr lang="en-US" altLang="zh-CN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23852" y="4741682"/>
            <a:ext cx="3534387" cy="830673"/>
          </a:xfrm>
          <a:prstGeom prst="rect">
            <a:avLst/>
          </a:prstGeom>
          <a:solidFill>
            <a:srgbClr val="58B6E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当前版本能力：</a:t>
            </a:r>
            <a:endParaRPr lang="en-US" altLang="zh-CN" sz="1600" b="1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913765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、支持</a:t>
            </a:r>
            <a:r>
              <a:rPr lang="en-US" altLang="zh-CN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Ascend</a:t>
            </a:r>
            <a:r>
              <a:rPr lang="zh-CN" altLang="en-US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硬件</a:t>
            </a:r>
            <a:endParaRPr lang="en-US" altLang="zh-CN" sz="1600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913765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、基于</a:t>
            </a:r>
            <a:r>
              <a:rPr lang="en-US" altLang="zh-CN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Bert</a:t>
            </a:r>
            <a:r>
              <a:rPr lang="zh-CN" altLang="en-US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训练实测性能提升</a:t>
            </a:r>
            <a:r>
              <a:rPr lang="en-US" altLang="zh-CN" sz="16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14.8%</a:t>
            </a:r>
            <a:endParaRPr lang="en-US" altLang="zh-CN" sz="1600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651" y="6128445"/>
            <a:ext cx="115002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Jie</a:t>
            </a:r>
            <a:r>
              <a:rPr lang="en-US" altLang="zh-CN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Zhao</a:t>
            </a:r>
            <a:r>
              <a: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en-US" altLang="zh-CN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Peng Di; </a:t>
            </a:r>
            <a:r>
              <a:rPr lang="zh-CN" altLang="en-US" sz="1100" i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Optimizing the Memory Hierarchy by Compositing Automatic Transformations on Computations and Data，</a:t>
            </a:r>
            <a:r>
              <a:rPr lang="en-US" altLang="zh-CN" sz="1100" i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Micro’20, https://micro2020.hotcrp.com/paper/793</a:t>
            </a:r>
            <a:endParaRPr lang="zh-CN" altLang="en-US" sz="1100" i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技术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图算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融合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728890" y="1373077"/>
            <a:ext cx="2492990" cy="487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0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全场景部署主要挑战</a:t>
            </a:r>
            <a:endParaRPr lang="en-US" altLang="zh-CN" sz="20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8890" y="1901221"/>
            <a:ext cx="4291354" cy="3968768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广覆盖：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华为终端生态要求全机型覆盖，需要对低端老旧机型不离不弃；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硬件配置差别很大；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超轻量：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HMS Core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包括几十个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Kit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ML Kit/Scan Kit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对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空间占用要求在几百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K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智能手表、耳机等</a:t>
            </a:r>
            <a:r>
              <a:rPr lang="en-US" altLang="zh-CN" sz="1400" kern="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IoT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设备计算、存储能力极为有限，对模型轻量化要求高；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高要求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金融等场景对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的安全、隐私要求高；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等场景对时延要求高，需要异构并行；</a:t>
            </a:r>
            <a:endParaRPr lang="en-US" altLang="zh-CN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14737" y="1901221"/>
            <a:ext cx="6480451" cy="1032817"/>
            <a:chOff x="4763145" y="2120684"/>
            <a:chExt cx="7291962" cy="1033220"/>
          </a:xfrm>
        </p:grpSpPr>
        <p:sp>
          <p:nvSpPr>
            <p:cNvPr id="30" name="椭圆 29"/>
            <p:cNvSpPr/>
            <p:nvPr/>
          </p:nvSpPr>
          <p:spPr>
            <a:xfrm>
              <a:off x="4763145" y="2120684"/>
              <a:ext cx="1601492" cy="1033220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模型训练</a:t>
              </a:r>
              <a:endParaRPr lang="en-US" altLang="zh-CN" sz="16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defRPr/>
              </a:pPr>
              <a:r>
                <a:rPr lang="zh-CN" altLang="en-US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（混合</a:t>
              </a:r>
              <a:r>
                <a:rPr lang="en-US" altLang="zh-CN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Bit</a:t>
              </a:r>
              <a:r>
                <a:rPr lang="zh-CN" altLang="en-US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自适应量化训练）</a:t>
              </a:r>
              <a:endParaRPr lang="zh-CN" altLang="en-US" sz="12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6405968" y="2491257"/>
              <a:ext cx="237641" cy="361627"/>
            </a:xfrm>
            <a:prstGeom prst="rightArrow">
              <a:avLst/>
            </a:prstGeom>
            <a:solidFill>
              <a:srgbClr val="EA0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643609" y="2120684"/>
              <a:ext cx="1601492" cy="1033220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模型生成</a:t>
              </a:r>
              <a:endParaRPr lang="en-US" altLang="zh-CN" sz="16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defRPr/>
              </a:pPr>
              <a:r>
                <a:rPr lang="zh-CN" altLang="en-US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（转换、图优化、模型混淆）</a:t>
              </a:r>
              <a:endParaRPr lang="zh-CN" altLang="en-US" sz="12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>
              <a:off x="8252852" y="2491257"/>
              <a:ext cx="242806" cy="320298"/>
            </a:xfrm>
            <a:prstGeom prst="rightArrow">
              <a:avLst/>
            </a:prstGeom>
            <a:solidFill>
              <a:srgbClr val="EA0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8573151" y="2120684"/>
              <a:ext cx="1601492" cy="1033220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编译优化</a:t>
              </a:r>
              <a:r>
                <a:rPr lang="zh-CN" altLang="en-US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（异构调度、</a:t>
              </a:r>
              <a:r>
                <a:rPr lang="en-US" altLang="zh-CN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Kernel</a:t>
              </a:r>
              <a:r>
                <a:rPr lang="zh-CN" altLang="en-US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选择）</a:t>
              </a:r>
              <a:endParaRPr lang="zh-CN" altLang="en-US" sz="12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453615" y="2120684"/>
              <a:ext cx="1601492" cy="1033220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高效执行</a:t>
              </a:r>
              <a:r>
                <a:rPr lang="zh-CN" altLang="en-US" sz="1200" kern="0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（指令级优化）</a:t>
              </a:r>
              <a:endParaRPr lang="zh-CN" altLang="en-US" sz="12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0210809" y="2491257"/>
              <a:ext cx="242806" cy="320298"/>
            </a:xfrm>
            <a:prstGeom prst="rightArrow">
              <a:avLst/>
            </a:prstGeom>
            <a:solidFill>
              <a:srgbClr val="EA0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372757" y="3499893"/>
            <a:ext cx="6379140" cy="183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方案和技术：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ts val="3440"/>
              </a:lnSpc>
              <a:buFontTx/>
              <a:buAutoNum type="arabicPeriod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超轻量（混合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Bit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量化、模型压缩、自适应模型生成、</a:t>
            </a:r>
            <a:r>
              <a:rPr lang="en-US" altLang="zh-CN" sz="14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IoT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超轻量运行时）；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ts val="3440"/>
              </a:lnSpc>
              <a:buFontTx/>
              <a:buAutoNum type="arabicPeriod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基于异构的混合并行，算子间和算子内；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ts val="3440"/>
              </a:lnSpc>
              <a:buFontTx/>
              <a:buAutoNum type="arabicPeriod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私密学习：在线学习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+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联邦学习；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技术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全场景部署和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协同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整体介绍</a:t>
            </a:r>
            <a:endParaRPr lang="zh-CN" altLang="en-US" dirty="0"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rgbClr val="B5B5B5"/>
                </a:solidFill>
                <a:sym typeface="Huawei Sans" panose="020C0503030203020204" pitchFamily="34" charset="0"/>
              </a:rPr>
              <a:t>软件架构</a:t>
            </a:r>
            <a:endParaRPr lang="zh-CN" altLang="en-US" dirty="0">
              <a:solidFill>
                <a:srgbClr val="B5B5B5"/>
              </a:solidFill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rgbClr val="B5B5B5"/>
                </a:solidFill>
                <a:sym typeface="Huawei Sans" panose="020C0503030203020204" pitchFamily="34" charset="0"/>
              </a:rPr>
              <a:t>关键</a:t>
            </a:r>
            <a:r>
              <a:rPr lang="zh-CN" altLang="en-US" dirty="0" smtClean="0">
                <a:solidFill>
                  <a:srgbClr val="B5B5B5"/>
                </a:solidFill>
                <a:sym typeface="Huawei Sans" panose="020C0503030203020204" pitchFamily="34" charset="0"/>
              </a:rPr>
              <a:t>技术</a:t>
            </a:r>
            <a:endParaRPr lang="zh-CN" altLang="en-US" dirty="0">
              <a:solidFill>
                <a:srgbClr val="B5B5B5"/>
              </a:solidFill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76"/>
          <p:cNvSpPr txBox="1"/>
          <p:nvPr/>
        </p:nvSpPr>
        <p:spPr>
          <a:xfrm>
            <a:off x="316825" y="3173408"/>
            <a:ext cx="901017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全栈</a:t>
            </a:r>
            <a:endParaRPr lang="zh-CN" altLang="en-US" sz="1400" b="1" dirty="0">
              <a:solidFill>
                <a:srgbClr val="0070C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rot="16200000">
            <a:off x="802027" y="4484530"/>
            <a:ext cx="0" cy="396779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83" name="直接连接符 82"/>
          <p:cNvCxnSpPr/>
          <p:nvPr/>
        </p:nvCxnSpPr>
        <p:spPr>
          <a:xfrm rot="16200000">
            <a:off x="802009" y="1900362"/>
            <a:ext cx="0" cy="396779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84" name="直接连接符 83"/>
          <p:cNvCxnSpPr/>
          <p:nvPr/>
        </p:nvCxnSpPr>
        <p:spPr>
          <a:xfrm flipV="1">
            <a:off x="766387" y="2098753"/>
            <a:ext cx="0" cy="945865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5" name="直接连接符 84"/>
          <p:cNvCxnSpPr/>
          <p:nvPr/>
        </p:nvCxnSpPr>
        <p:spPr>
          <a:xfrm>
            <a:off x="766387" y="3625564"/>
            <a:ext cx="0" cy="1057355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86" name="组合 85"/>
          <p:cNvGrpSpPr/>
          <p:nvPr/>
        </p:nvGrpSpPr>
        <p:grpSpPr>
          <a:xfrm>
            <a:off x="1213569" y="5467850"/>
            <a:ext cx="5595280" cy="397733"/>
            <a:chOff x="1211662" y="5592935"/>
            <a:chExt cx="5597466" cy="397888"/>
          </a:xfrm>
        </p:grpSpPr>
        <p:sp>
          <p:nvSpPr>
            <p:cNvPr id="87" name="文本框 165"/>
            <p:cNvSpPr txBox="1"/>
            <p:nvPr/>
          </p:nvSpPr>
          <p:spPr>
            <a:xfrm>
              <a:off x="3325084" y="5643090"/>
              <a:ext cx="1646050" cy="3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400" b="1" dirty="0">
                  <a:solidFill>
                    <a:srgbClr val="0070C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全场景</a:t>
              </a:r>
              <a:endParaRPr lang="zh-CN" altLang="en-US" sz="1400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211662" y="5592935"/>
              <a:ext cx="5597466" cy="397888"/>
              <a:chOff x="1211662" y="4949043"/>
              <a:chExt cx="5597466" cy="397888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211662" y="4949043"/>
                <a:ext cx="5597466" cy="397888"/>
                <a:chOff x="3316889" y="5734050"/>
                <a:chExt cx="6092616" cy="432048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3316889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9409505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</p:grpSp>
          <p:cxnSp>
            <p:nvCxnSpPr>
              <p:cNvPr id="90" name="直接连接符 89"/>
              <p:cNvCxnSpPr/>
              <p:nvPr/>
            </p:nvCxnSpPr>
            <p:spPr>
              <a:xfrm>
                <a:off x="4648529" y="5169265"/>
                <a:ext cx="215099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1221269" y="5167572"/>
                <a:ext cx="2380191" cy="1692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</p:grpSp>
      <p:grpSp>
        <p:nvGrpSpPr>
          <p:cNvPr id="94" name="组合 93"/>
          <p:cNvGrpSpPr/>
          <p:nvPr/>
        </p:nvGrpSpPr>
        <p:grpSpPr>
          <a:xfrm>
            <a:off x="7033336" y="2300478"/>
            <a:ext cx="4709091" cy="2382441"/>
            <a:chOff x="7033702" y="2424325"/>
            <a:chExt cx="4710930" cy="2383372"/>
          </a:xfrm>
        </p:grpSpPr>
        <p:grpSp>
          <p:nvGrpSpPr>
            <p:cNvPr id="95" name="组合 94"/>
            <p:cNvGrpSpPr/>
            <p:nvPr/>
          </p:nvGrpSpPr>
          <p:grpSpPr>
            <a:xfrm>
              <a:off x="7033702" y="2424325"/>
              <a:ext cx="4710923" cy="523220"/>
              <a:chOff x="7033702" y="2424325"/>
              <a:chExt cx="4710923" cy="523220"/>
            </a:xfrm>
          </p:grpSpPr>
          <p:sp>
            <p:nvSpPr>
              <p:cNvPr id="114" name="文本框 113"/>
              <p:cNvSpPr txBox="1"/>
              <p:nvPr/>
            </p:nvSpPr>
            <p:spPr>
              <a:xfrm>
                <a:off x="7802253" y="2424325"/>
                <a:ext cx="3942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565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应用使能：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提供全流程服务（</a:t>
                </a:r>
                <a:r>
                  <a:rPr lang="en-US" altLang="zh-CN" sz="1400" b="1" kern="0" dirty="0" err="1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ModelArts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）</a:t>
                </a:r>
                <a:r>
                  <a:rPr lang="en-US" altLang="zh-CN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,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分层</a:t>
                </a:r>
                <a:r>
                  <a:rPr lang="en-US" altLang="zh-CN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API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和预集成方案</a:t>
                </a:r>
                <a:endParaRPr lang="zh-CN" altLang="en-US" sz="1400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7033702" y="2577324"/>
                <a:ext cx="589236" cy="217223"/>
                <a:chOff x="7009232" y="2366987"/>
                <a:chExt cx="502037" cy="185077"/>
              </a:xfrm>
            </p:grpSpPr>
            <p:sp>
              <p:nvSpPr>
                <p:cNvPr id="116" name="箭头: V 形 163"/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7" name="箭头: V 形 164"/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8" name="箭头: V 形 165"/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>
              <a:off x="7033702" y="3138167"/>
              <a:ext cx="4710923" cy="523220"/>
              <a:chOff x="7033702" y="3138167"/>
              <a:chExt cx="4710923" cy="523220"/>
            </a:xfrm>
          </p:grpSpPr>
          <p:sp>
            <p:nvSpPr>
              <p:cNvPr id="109" name="文本框 108"/>
              <p:cNvSpPr txBox="1"/>
              <p:nvPr/>
            </p:nvSpPr>
            <p:spPr>
              <a:xfrm>
                <a:off x="7802253" y="3138167"/>
                <a:ext cx="3942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565">
                  <a:defRPr/>
                </a:pPr>
                <a:r>
                  <a:rPr lang="en-US" altLang="zh-CN" sz="1400" b="1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MindSpore</a:t>
                </a:r>
                <a:r>
                  <a:rPr lang="zh-CN" altLang="en-US" sz="1400" b="1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：</a:t>
                </a:r>
                <a:r>
                  <a:rPr lang="zh-CN" altLang="en-US" sz="1400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支持端、边、云独立和协同的训练和推理框架</a:t>
                </a:r>
                <a:endParaRPr lang="zh-CN" altLang="en-US" sz="1400" kern="0" dirty="0">
                  <a:solidFill>
                    <a:srgbClr val="E9002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>
                <a:off x="7033702" y="3291166"/>
                <a:ext cx="589236" cy="217223"/>
                <a:chOff x="7009232" y="2366987"/>
                <a:chExt cx="502037" cy="185077"/>
              </a:xfrm>
            </p:grpSpPr>
            <p:sp>
              <p:nvSpPr>
                <p:cNvPr id="111" name="箭头: V 形 181"/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2" name="箭头: V 形 182"/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3" name="箭头: V 形 183"/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7" name="组合 96"/>
            <p:cNvGrpSpPr/>
            <p:nvPr/>
          </p:nvGrpSpPr>
          <p:grpSpPr>
            <a:xfrm>
              <a:off x="7033702" y="3832583"/>
              <a:ext cx="4710930" cy="307777"/>
              <a:chOff x="7033702" y="3832583"/>
              <a:chExt cx="4710930" cy="307777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7789896" y="3832583"/>
                <a:ext cx="3954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565">
                  <a:defRPr/>
                </a:pPr>
                <a:r>
                  <a:rPr lang="en-US" altLang="zh-CN" sz="14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CANN</a:t>
                </a:r>
                <a:r>
                  <a:rPr lang="zh-CN" altLang="en-US" sz="14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：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芯片算子库和高度自动化算子开发工具</a:t>
                </a:r>
                <a:endParaRPr lang="zh-CN" altLang="en-US" sz="14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033702" y="3877860"/>
                <a:ext cx="589236" cy="217223"/>
                <a:chOff x="7009232" y="2366987"/>
                <a:chExt cx="502037" cy="185077"/>
              </a:xfrm>
            </p:grpSpPr>
            <p:sp>
              <p:nvSpPr>
                <p:cNvPr id="106" name="箭头: V 形 185"/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7" name="箭头: V 形 186"/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8" name="箭头: V 形 187"/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8" name="组合 97"/>
            <p:cNvGrpSpPr/>
            <p:nvPr/>
          </p:nvGrpSpPr>
          <p:grpSpPr>
            <a:xfrm>
              <a:off x="7033702" y="4284477"/>
              <a:ext cx="4700657" cy="523220"/>
              <a:chOff x="7033702" y="4284477"/>
              <a:chExt cx="4700657" cy="523220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7802253" y="4284477"/>
                <a:ext cx="3932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565">
                  <a:defRPr/>
                </a:pPr>
                <a:r>
                  <a:rPr lang="en-US" altLang="zh-CN" sz="14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rPr>
                  <a:t>Ascend</a:t>
                </a:r>
                <a:r>
                  <a:rPr lang="zh-CN" altLang="en-US" sz="14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rPr>
                  <a:t>：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基于统一、可扩展架构的系列化</a:t>
                </a:r>
                <a:r>
                  <a:rPr lang="en-US" altLang="zh-CN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AI IP 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和芯片</a:t>
                </a:r>
                <a:endParaRPr lang="zh-CN" altLang="en-US" sz="14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7033702" y="4437476"/>
                <a:ext cx="589236" cy="217223"/>
                <a:chOff x="7009232" y="2366987"/>
                <a:chExt cx="502037" cy="185077"/>
              </a:xfrm>
            </p:grpSpPr>
            <p:sp>
              <p:nvSpPr>
                <p:cNvPr id="101" name="箭头: V 形 189"/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2" name="箭头: V 形 190"/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3" name="箭头: V 形 191"/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</p:grpSp>
      <p:grpSp>
        <p:nvGrpSpPr>
          <p:cNvPr id="119" name="组合 118"/>
          <p:cNvGrpSpPr/>
          <p:nvPr/>
        </p:nvGrpSpPr>
        <p:grpSpPr>
          <a:xfrm>
            <a:off x="1213303" y="1612106"/>
            <a:ext cx="5575636" cy="398250"/>
            <a:chOff x="1211396" y="1735684"/>
            <a:chExt cx="5577814" cy="398406"/>
          </a:xfrm>
          <a:solidFill>
            <a:srgbClr val="CEE1F2"/>
          </a:solidFill>
        </p:grpSpPr>
        <p:sp>
          <p:nvSpPr>
            <p:cNvPr id="120" name="圆角矩形 104"/>
            <p:cNvSpPr/>
            <p:nvPr/>
          </p:nvSpPr>
          <p:spPr>
            <a:xfrm>
              <a:off x="1211396" y="1735684"/>
              <a:ext cx="5577814" cy="398406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38100" dist="12700" dir="18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576528" y="1749276"/>
              <a:ext cx="86433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913765">
                <a:defRPr/>
              </a:pPr>
              <a:r>
                <a:rPr lang="en-US" altLang="zh-CN" sz="1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rPr>
                <a:t>AI</a:t>
              </a:r>
              <a:r>
                <a:rPr lang="zh-CN" altLang="en-US" sz="1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rPr>
                <a:t>应用</a:t>
              </a:r>
              <a:endParaRPr lang="zh-CN" altLang="en-US" sz="18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213303" y="4799816"/>
            <a:ext cx="5610610" cy="464020"/>
            <a:chOff x="1211396" y="4579766"/>
            <a:chExt cx="5612802" cy="464201"/>
          </a:xfrm>
          <a:solidFill>
            <a:srgbClr val="CEE1F2"/>
          </a:solidFill>
        </p:grpSpPr>
        <p:sp>
          <p:nvSpPr>
            <p:cNvPr id="123" name="圆角矩形 90"/>
            <p:cNvSpPr/>
            <p:nvPr/>
          </p:nvSpPr>
          <p:spPr>
            <a:xfrm>
              <a:off x="1211396" y="4579766"/>
              <a:ext cx="2170278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消费终端</a:t>
              </a:r>
              <a:endPara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4" name="圆角矩形 91"/>
            <p:cNvSpPr/>
            <p:nvPr/>
          </p:nvSpPr>
          <p:spPr>
            <a:xfrm>
              <a:off x="6118165" y="4593028"/>
              <a:ext cx="706033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行业终端</a:t>
              </a:r>
              <a:endPara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5" name="圆角矩形 92"/>
            <p:cNvSpPr/>
            <p:nvPr/>
          </p:nvSpPr>
          <p:spPr>
            <a:xfrm>
              <a:off x="5191983" y="4585431"/>
              <a:ext cx="793871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边缘计算</a:t>
              </a:r>
              <a:endPara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6" name="圆角矩形 93"/>
            <p:cNvSpPr/>
            <p:nvPr/>
          </p:nvSpPr>
          <p:spPr>
            <a:xfrm>
              <a:off x="4331957" y="4585431"/>
              <a:ext cx="742197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私有云</a:t>
              </a:r>
              <a:endPara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7" name="圆角矩形 94"/>
            <p:cNvSpPr/>
            <p:nvPr/>
          </p:nvSpPr>
          <p:spPr>
            <a:xfrm>
              <a:off x="3506525" y="4585431"/>
              <a:ext cx="744795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公有云</a:t>
              </a:r>
              <a:endPara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28" name="矩形: 圆角 128"/>
          <p:cNvSpPr/>
          <p:nvPr/>
        </p:nvSpPr>
        <p:spPr>
          <a:xfrm>
            <a:off x="1213305" y="2168186"/>
            <a:ext cx="5592417" cy="733893"/>
          </a:xfrm>
          <a:prstGeom prst="roundRect">
            <a:avLst>
              <a:gd name="adj" fmla="val 9748"/>
            </a:avLst>
          </a:prstGeom>
          <a:gradFill flip="none" rotWithShape="1">
            <a:gsLst>
              <a:gs pos="0">
                <a:srgbClr val="5B9BD5"/>
              </a:gs>
              <a:gs pos="100000">
                <a:srgbClr val="0070C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r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 defTabSz="913765">
              <a:defRPr/>
            </a:pPr>
            <a:endParaRPr lang="zh-CN" altLang="en-US" sz="1800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2434687" y="2218919"/>
            <a:ext cx="3438184" cy="630856"/>
            <a:chOff x="5017467" y="2580100"/>
            <a:chExt cx="3672409" cy="479035"/>
          </a:xfrm>
          <a:noFill/>
        </p:grpSpPr>
        <p:sp>
          <p:nvSpPr>
            <p:cNvPr id="130" name="圆角矩形 181"/>
            <p:cNvSpPr/>
            <p:nvPr/>
          </p:nvSpPr>
          <p:spPr>
            <a:xfrm>
              <a:off x="5017468" y="2826191"/>
              <a:ext cx="3672408" cy="232944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 err="1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ModelArts</a:t>
              </a:r>
              <a:endParaRPr lang="en-US" altLang="zh-CN" sz="20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1" name="圆角矩形 182"/>
            <p:cNvSpPr/>
            <p:nvPr/>
          </p:nvSpPr>
          <p:spPr>
            <a:xfrm>
              <a:off x="5017467" y="2580100"/>
              <a:ext cx="904285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General APIs</a:t>
              </a:r>
              <a:endPara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2" name="圆角矩形 183"/>
            <p:cNvSpPr/>
            <p:nvPr/>
          </p:nvSpPr>
          <p:spPr>
            <a:xfrm>
              <a:off x="5953572" y="2580100"/>
              <a:ext cx="1008112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Advanced APIs</a:t>
              </a:r>
              <a:endPara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3" name="圆角矩形 184"/>
            <p:cNvSpPr/>
            <p:nvPr/>
          </p:nvSpPr>
          <p:spPr>
            <a:xfrm>
              <a:off x="7015690" y="2580100"/>
              <a:ext cx="1674185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Pre-integrated Solutions</a:t>
              </a:r>
              <a:endPara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34" name="圆角矩形 116"/>
          <p:cNvSpPr/>
          <p:nvPr/>
        </p:nvSpPr>
        <p:spPr>
          <a:xfrm>
            <a:off x="1318829" y="2566475"/>
            <a:ext cx="894046" cy="293083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HiAI</a:t>
            </a: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Engine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5" name="圆角矩形 117"/>
          <p:cNvSpPr/>
          <p:nvPr/>
        </p:nvSpPr>
        <p:spPr>
          <a:xfrm>
            <a:off x="1318829" y="2218925"/>
            <a:ext cx="894046" cy="293083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HiAI</a:t>
            </a: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Service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6" name="文本框 158"/>
          <p:cNvSpPr txBox="1"/>
          <p:nvPr/>
        </p:nvSpPr>
        <p:spPr>
          <a:xfrm>
            <a:off x="5800942" y="2412448"/>
            <a:ext cx="988001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  <a:defRPr/>
            </a:pPr>
            <a:r>
              <a: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应用使能</a:t>
            </a:r>
            <a:endParaRPr lang="zh-CN" altLang="en-US" sz="11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1178192" y="3625566"/>
            <a:ext cx="5627530" cy="450763"/>
            <a:chOff x="1176271" y="3539475"/>
            <a:chExt cx="5629728" cy="450939"/>
          </a:xfrm>
        </p:grpSpPr>
        <p:sp>
          <p:nvSpPr>
            <p:cNvPr id="138" name="矩形: 圆角 130"/>
            <p:cNvSpPr/>
            <p:nvPr/>
          </p:nvSpPr>
          <p:spPr>
            <a:xfrm>
              <a:off x="1211397" y="3550777"/>
              <a:ext cx="5594602" cy="438578"/>
            </a:xfrm>
            <a:prstGeom prst="roundRect">
              <a:avLst>
                <a:gd name="adj" fmla="val 10876"/>
              </a:avLst>
            </a:prstGeom>
            <a:gradFill>
              <a:gsLst>
                <a:gs pos="0">
                  <a:srgbClr val="5B9BD5"/>
                </a:gs>
                <a:gs pos="100000">
                  <a:srgbClr val="0070C0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9" name="圆角矩形 95"/>
            <p:cNvSpPr/>
            <p:nvPr/>
          </p:nvSpPr>
          <p:spPr>
            <a:xfrm>
              <a:off x="1176271" y="3539475"/>
              <a:ext cx="5623250" cy="450939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CANN</a:t>
              </a:r>
              <a:endParaRPr lang="en-US" altLang="zh-CN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(Compute Architecture for Neural Networks)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0" name="文本框 160"/>
            <p:cNvSpPr txBox="1"/>
            <p:nvPr/>
          </p:nvSpPr>
          <p:spPr>
            <a:xfrm>
              <a:off x="5800825" y="3639261"/>
              <a:ext cx="9883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00"/>
                </a:spcAft>
                <a:defRPr/>
              </a:pPr>
              <a:r>
                <a:rPr lang="zh-CN" altLang="en-US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芯片使能</a:t>
              </a:r>
              <a:endPara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213305" y="4218866"/>
            <a:ext cx="5592417" cy="438407"/>
            <a:chOff x="1211397" y="4065127"/>
            <a:chExt cx="5594602" cy="438578"/>
          </a:xfrm>
        </p:grpSpPr>
        <p:sp>
          <p:nvSpPr>
            <p:cNvPr id="142" name="矩形: 圆角 131"/>
            <p:cNvSpPr/>
            <p:nvPr/>
          </p:nvSpPr>
          <p:spPr>
            <a:xfrm>
              <a:off x="1211397" y="4065127"/>
              <a:ext cx="5594602" cy="438578"/>
            </a:xfrm>
            <a:prstGeom prst="roundRect">
              <a:avLst>
                <a:gd name="adj" fmla="val 10876"/>
              </a:avLst>
            </a:prstGeom>
            <a:gradFill>
              <a:gsLst>
                <a:gs pos="0">
                  <a:srgbClr val="5B9BD5"/>
                </a:gs>
                <a:gs pos="100000">
                  <a:srgbClr val="0070C0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r>
                <a:rPr lang="en-US" altLang="zh-CN" sz="1800" b="1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</a:t>
              </a:r>
              <a:endParaRPr lang="zh-CN" altLang="en-US" sz="18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3" name="圆角矩形 98"/>
            <p:cNvSpPr/>
            <p:nvPr/>
          </p:nvSpPr>
          <p:spPr>
            <a:xfrm>
              <a:off x="5247033" y="4111615"/>
              <a:ext cx="659610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Ascend-Max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4" name="圆角矩形 99"/>
            <p:cNvSpPr/>
            <p:nvPr/>
          </p:nvSpPr>
          <p:spPr>
            <a:xfrm>
              <a:off x="4475054" y="4111615"/>
              <a:ext cx="701799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Ascend-Mini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5" name="圆角矩形 100"/>
            <p:cNvSpPr/>
            <p:nvPr/>
          </p:nvSpPr>
          <p:spPr>
            <a:xfrm>
              <a:off x="2029887" y="4111615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Ascend-Tiny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6" name="圆角矩形 101"/>
            <p:cNvSpPr/>
            <p:nvPr/>
          </p:nvSpPr>
          <p:spPr>
            <a:xfrm>
              <a:off x="2757602" y="4111615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Ascend-Lite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7" name="圆角矩形 111"/>
            <p:cNvSpPr/>
            <p:nvPr/>
          </p:nvSpPr>
          <p:spPr>
            <a:xfrm>
              <a:off x="1331903" y="4109716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Ascend-Nano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8" name="文本框 161"/>
            <p:cNvSpPr txBox="1"/>
            <p:nvPr/>
          </p:nvSpPr>
          <p:spPr>
            <a:xfrm>
              <a:off x="5800825" y="4159140"/>
              <a:ext cx="98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00"/>
                </a:spcAft>
                <a:defRPr/>
              </a:pPr>
              <a:r>
                <a:rPr lang="en-US" altLang="zh-CN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</a:t>
              </a:r>
              <a:r>
                <a:rPr lang="zh-CN" altLang="en-US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和芯片</a:t>
              </a:r>
              <a:endPara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49" name="矩形: 圆角 129"/>
          <p:cNvSpPr/>
          <p:nvPr/>
        </p:nvSpPr>
        <p:spPr>
          <a:xfrm>
            <a:off x="1213305" y="3044618"/>
            <a:ext cx="5592417" cy="438407"/>
          </a:xfrm>
          <a:prstGeom prst="roundRect">
            <a:avLst>
              <a:gd name="adj" fmla="val 10083"/>
            </a:avLst>
          </a:prstGeom>
          <a:gradFill>
            <a:gsLst>
              <a:gs pos="0">
                <a:srgbClr val="5B9BD5"/>
              </a:gs>
              <a:gs pos="100000">
                <a:srgbClr val="0070C0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r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 defTabSz="913765">
              <a:defRPr/>
            </a:pPr>
            <a:endParaRPr lang="zh-CN" altLang="en-US" sz="1800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0" name="文本框 159"/>
          <p:cNvSpPr txBox="1"/>
          <p:nvPr/>
        </p:nvSpPr>
        <p:spPr>
          <a:xfrm>
            <a:off x="5874873" y="3133068"/>
            <a:ext cx="914067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  <a:defRPr/>
            </a:pPr>
            <a:r>
              <a: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框架</a:t>
            </a:r>
            <a:endParaRPr lang="zh-CN" altLang="en-US" sz="11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1" name="圆角矩形 190"/>
          <p:cNvSpPr/>
          <p:nvPr/>
        </p:nvSpPr>
        <p:spPr>
          <a:xfrm>
            <a:off x="1326829" y="3097419"/>
            <a:ext cx="1204610" cy="315961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  <a:endParaRPr lang="en-US" altLang="zh-CN" sz="16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2" name="圆角矩形 191"/>
          <p:cNvSpPr/>
          <p:nvPr/>
        </p:nvSpPr>
        <p:spPr>
          <a:xfrm>
            <a:off x="2613264" y="3097419"/>
            <a:ext cx="844466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TensorFlow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3" name="圆角矩形 192"/>
          <p:cNvSpPr/>
          <p:nvPr/>
        </p:nvSpPr>
        <p:spPr>
          <a:xfrm>
            <a:off x="3536731" y="3097419"/>
            <a:ext cx="722384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PyTorch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4" name="圆角矩形 192"/>
          <p:cNvSpPr/>
          <p:nvPr/>
        </p:nvSpPr>
        <p:spPr>
          <a:xfrm>
            <a:off x="4336518" y="3097419"/>
            <a:ext cx="918461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PaddlePaddle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5" name="圆角矩形 192"/>
          <p:cNvSpPr/>
          <p:nvPr/>
        </p:nvSpPr>
        <p:spPr>
          <a:xfrm>
            <a:off x="5332384" y="3097419"/>
            <a:ext cx="539001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3" name="副标题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华为全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栈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解决方案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开源深度学习框架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Rectangle: Rounded Corners 4"/>
          <p:cNvSpPr/>
          <p:nvPr/>
        </p:nvSpPr>
        <p:spPr>
          <a:xfrm>
            <a:off x="429607" y="1883312"/>
            <a:ext cx="6334022" cy="3404261"/>
          </a:xfrm>
          <a:prstGeom prst="roundRect">
            <a:avLst>
              <a:gd name="adj" fmla="val 2814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317500" dist="50800" dir="5400000" algn="t" rotWithShape="0">
              <a:sysClr val="windowText" lastClr="000000">
                <a:alpha val="24000"/>
              </a:sysClr>
            </a:outerShdw>
          </a:effectLst>
        </p:spPr>
        <p:txBody>
          <a:bodyPr rtlCol="0" anchor="ctr"/>
          <a:lstStyle/>
          <a:p>
            <a:pPr algn="ctr" defTabSz="913765">
              <a:defRPr/>
            </a:pPr>
            <a:endParaRPr lang="en-US" sz="18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2420" y="4574440"/>
            <a:ext cx="5937681" cy="431831"/>
          </a:xfrm>
          <a:prstGeom prst="roundRect">
            <a:avLst/>
          </a:prstGeom>
          <a:gradFill flip="none" rotWithShape="1">
            <a:gsLst>
              <a:gs pos="0">
                <a:srgbClr val="5B9BD5"/>
              </a:gs>
              <a:gs pos="99000">
                <a:srgbClr val="0070C0"/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kumimoji="1" lang="zh-CN" altLang="en-US" sz="1600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51164" y="4574440"/>
            <a:ext cx="5927386" cy="498193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端</a:t>
            </a:r>
            <a:r>
              <a:rPr lang="en-US" altLang="zh-CN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</a:t>
            </a: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边</a:t>
            </a:r>
            <a:r>
              <a:rPr lang="en-US" altLang="zh-CN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</a:t>
            </a: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云按需协作分布式架构（部署、调度、通信等）</a:t>
            </a:r>
            <a:endParaRPr lang="en-US" altLang="zh-CN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Device-edge-cloud cooperative distributed architecture (for deployment, scheduling, communications, etc.)</a:t>
            </a:r>
            <a:endParaRPr lang="zh-CN" altLang="en-US" sz="9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0870" y="2293287"/>
            <a:ext cx="5937681" cy="431831"/>
          </a:xfrm>
          <a:prstGeom prst="roundRect">
            <a:avLst/>
          </a:prstGeom>
          <a:gradFill flip="none" rotWithShape="1">
            <a:gsLst>
              <a:gs pos="0">
                <a:srgbClr val="5B9BD5"/>
              </a:gs>
              <a:gs pos="99000">
                <a:srgbClr val="0070C0"/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kumimoji="1" lang="zh-CN" altLang="en-US" sz="1600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8" name="Group 46"/>
          <p:cNvGrpSpPr/>
          <p:nvPr/>
        </p:nvGrpSpPr>
        <p:grpSpPr>
          <a:xfrm>
            <a:off x="1286170" y="3327161"/>
            <a:ext cx="3019232" cy="588580"/>
            <a:chOff x="1786949" y="4573740"/>
            <a:chExt cx="2581927" cy="588810"/>
          </a:xfrm>
          <a:noFill/>
        </p:grpSpPr>
        <p:grpSp>
          <p:nvGrpSpPr>
            <p:cNvPr id="9" name="Group 33"/>
            <p:cNvGrpSpPr/>
            <p:nvPr/>
          </p:nvGrpSpPr>
          <p:grpSpPr>
            <a:xfrm>
              <a:off x="1786949" y="4621648"/>
              <a:ext cx="540902" cy="540902"/>
              <a:chOff x="1786949" y="4621648"/>
              <a:chExt cx="540902" cy="540902"/>
            </a:xfrm>
            <a:grpFill/>
          </p:grpSpPr>
          <p:sp>
            <p:nvSpPr>
              <p:cNvPr id="11" name="Oval 24"/>
              <p:cNvSpPr/>
              <p:nvPr/>
            </p:nvSpPr>
            <p:spPr>
              <a:xfrm>
                <a:off x="1786949" y="4621648"/>
                <a:ext cx="540902" cy="540902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endParaRPr lang="en-US" sz="1600" kern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12" name="Freeform 34"/>
              <p:cNvSpPr>
                <a:spLocks noEditPoints="1"/>
              </p:cNvSpPr>
              <p:nvPr/>
            </p:nvSpPr>
            <p:spPr bwMode="auto">
              <a:xfrm>
                <a:off x="1950245" y="4781810"/>
                <a:ext cx="214312" cy="220578"/>
              </a:xfrm>
              <a:custGeom>
                <a:avLst/>
                <a:gdLst>
                  <a:gd name="T0" fmla="*/ 94 w 188"/>
                  <a:gd name="T1" fmla="*/ 96 h 192"/>
                  <a:gd name="T2" fmla="*/ 188 w 188"/>
                  <a:gd name="T3" fmla="*/ 48 h 192"/>
                  <a:gd name="T4" fmla="*/ 94 w 188"/>
                  <a:gd name="T5" fmla="*/ 0 h 192"/>
                  <a:gd name="T6" fmla="*/ 0 w 188"/>
                  <a:gd name="T7" fmla="*/ 48 h 192"/>
                  <a:gd name="T8" fmla="*/ 94 w 188"/>
                  <a:gd name="T9" fmla="*/ 96 h 192"/>
                  <a:gd name="T10" fmla="*/ 94 w 188"/>
                  <a:gd name="T11" fmla="*/ 8 h 192"/>
                  <a:gd name="T12" fmla="*/ 180 w 188"/>
                  <a:gd name="T13" fmla="*/ 48 h 192"/>
                  <a:gd name="T14" fmla="*/ 94 w 188"/>
                  <a:gd name="T15" fmla="*/ 88 h 192"/>
                  <a:gd name="T16" fmla="*/ 8 w 188"/>
                  <a:gd name="T17" fmla="*/ 48 h 192"/>
                  <a:gd name="T18" fmla="*/ 94 w 188"/>
                  <a:gd name="T19" fmla="*/ 8 h 192"/>
                  <a:gd name="T20" fmla="*/ 94 w 188"/>
                  <a:gd name="T21" fmla="*/ 120 h 192"/>
                  <a:gd name="T22" fmla="*/ 8 w 188"/>
                  <a:gd name="T23" fmla="*/ 80 h 192"/>
                  <a:gd name="T24" fmla="*/ 0 w 188"/>
                  <a:gd name="T25" fmla="*/ 80 h 192"/>
                  <a:gd name="T26" fmla="*/ 94 w 188"/>
                  <a:gd name="T27" fmla="*/ 128 h 192"/>
                  <a:gd name="T28" fmla="*/ 188 w 188"/>
                  <a:gd name="T29" fmla="*/ 80 h 192"/>
                  <a:gd name="T30" fmla="*/ 180 w 188"/>
                  <a:gd name="T31" fmla="*/ 80 h 192"/>
                  <a:gd name="T32" fmla="*/ 94 w 188"/>
                  <a:gd name="T33" fmla="*/ 120 h 192"/>
                  <a:gd name="T34" fmla="*/ 94 w 188"/>
                  <a:gd name="T35" fmla="*/ 152 h 192"/>
                  <a:gd name="T36" fmla="*/ 8 w 188"/>
                  <a:gd name="T37" fmla="*/ 112 h 192"/>
                  <a:gd name="T38" fmla="*/ 0 w 188"/>
                  <a:gd name="T39" fmla="*/ 112 h 192"/>
                  <a:gd name="T40" fmla="*/ 94 w 188"/>
                  <a:gd name="T41" fmla="*/ 160 h 192"/>
                  <a:gd name="T42" fmla="*/ 188 w 188"/>
                  <a:gd name="T43" fmla="*/ 112 h 192"/>
                  <a:gd name="T44" fmla="*/ 180 w 188"/>
                  <a:gd name="T45" fmla="*/ 112 h 192"/>
                  <a:gd name="T46" fmla="*/ 94 w 188"/>
                  <a:gd name="T47" fmla="*/ 152 h 192"/>
                  <a:gd name="T48" fmla="*/ 94 w 188"/>
                  <a:gd name="T49" fmla="*/ 184 h 192"/>
                  <a:gd name="T50" fmla="*/ 8 w 188"/>
                  <a:gd name="T51" fmla="*/ 144 h 192"/>
                  <a:gd name="T52" fmla="*/ 0 w 188"/>
                  <a:gd name="T53" fmla="*/ 144 h 192"/>
                  <a:gd name="T54" fmla="*/ 94 w 188"/>
                  <a:gd name="T55" fmla="*/ 192 h 192"/>
                  <a:gd name="T56" fmla="*/ 188 w 188"/>
                  <a:gd name="T57" fmla="*/ 144 h 192"/>
                  <a:gd name="T58" fmla="*/ 180 w 188"/>
                  <a:gd name="T59" fmla="*/ 144 h 192"/>
                  <a:gd name="T60" fmla="*/ 94 w 188"/>
                  <a:gd name="T61" fmla="*/ 1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192">
                    <a:moveTo>
                      <a:pt x="94" y="96"/>
                    </a:moveTo>
                    <a:cubicBezTo>
                      <a:pt x="147" y="96"/>
                      <a:pt x="188" y="75"/>
                      <a:pt x="188" y="48"/>
                    </a:cubicBezTo>
                    <a:cubicBezTo>
                      <a:pt x="188" y="21"/>
                      <a:pt x="147" y="0"/>
                      <a:pt x="94" y="0"/>
                    </a:cubicBezTo>
                    <a:cubicBezTo>
                      <a:pt x="41" y="0"/>
                      <a:pt x="0" y="21"/>
                      <a:pt x="0" y="48"/>
                    </a:cubicBezTo>
                    <a:cubicBezTo>
                      <a:pt x="0" y="75"/>
                      <a:pt x="41" y="96"/>
                      <a:pt x="94" y="96"/>
                    </a:cubicBezTo>
                    <a:close/>
                    <a:moveTo>
                      <a:pt x="94" y="8"/>
                    </a:moveTo>
                    <a:cubicBezTo>
                      <a:pt x="141" y="8"/>
                      <a:pt x="180" y="26"/>
                      <a:pt x="180" y="48"/>
                    </a:cubicBezTo>
                    <a:cubicBezTo>
                      <a:pt x="180" y="70"/>
                      <a:pt x="141" y="88"/>
                      <a:pt x="94" y="88"/>
                    </a:cubicBezTo>
                    <a:cubicBezTo>
                      <a:pt x="47" y="88"/>
                      <a:pt x="8" y="70"/>
                      <a:pt x="8" y="48"/>
                    </a:cubicBezTo>
                    <a:cubicBezTo>
                      <a:pt x="8" y="26"/>
                      <a:pt x="47" y="8"/>
                      <a:pt x="94" y="8"/>
                    </a:cubicBezTo>
                    <a:close/>
                    <a:moveTo>
                      <a:pt x="94" y="120"/>
                    </a:moveTo>
                    <a:cubicBezTo>
                      <a:pt x="47" y="120"/>
                      <a:pt x="8" y="102"/>
                      <a:pt x="8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07"/>
                      <a:pt x="41" y="128"/>
                      <a:pt x="94" y="128"/>
                    </a:cubicBezTo>
                    <a:cubicBezTo>
                      <a:pt x="147" y="128"/>
                      <a:pt x="188" y="107"/>
                      <a:pt x="188" y="80"/>
                    </a:cubicBezTo>
                    <a:cubicBezTo>
                      <a:pt x="180" y="80"/>
                      <a:pt x="180" y="80"/>
                      <a:pt x="180" y="80"/>
                    </a:cubicBezTo>
                    <a:cubicBezTo>
                      <a:pt x="180" y="102"/>
                      <a:pt x="141" y="120"/>
                      <a:pt x="94" y="120"/>
                    </a:cubicBezTo>
                    <a:close/>
                    <a:moveTo>
                      <a:pt x="94" y="152"/>
                    </a:moveTo>
                    <a:cubicBezTo>
                      <a:pt x="47" y="152"/>
                      <a:pt x="8" y="134"/>
                      <a:pt x="8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39"/>
                      <a:pt x="41" y="160"/>
                      <a:pt x="94" y="160"/>
                    </a:cubicBezTo>
                    <a:cubicBezTo>
                      <a:pt x="147" y="160"/>
                      <a:pt x="188" y="139"/>
                      <a:pt x="188" y="112"/>
                    </a:cubicBezTo>
                    <a:cubicBezTo>
                      <a:pt x="180" y="112"/>
                      <a:pt x="180" y="112"/>
                      <a:pt x="180" y="112"/>
                    </a:cubicBezTo>
                    <a:cubicBezTo>
                      <a:pt x="180" y="134"/>
                      <a:pt x="141" y="152"/>
                      <a:pt x="94" y="152"/>
                    </a:cubicBezTo>
                    <a:close/>
                    <a:moveTo>
                      <a:pt x="94" y="184"/>
                    </a:moveTo>
                    <a:cubicBezTo>
                      <a:pt x="47" y="184"/>
                      <a:pt x="8" y="166"/>
                      <a:pt x="8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71"/>
                      <a:pt x="41" y="192"/>
                      <a:pt x="94" y="192"/>
                    </a:cubicBezTo>
                    <a:cubicBezTo>
                      <a:pt x="147" y="192"/>
                      <a:pt x="188" y="171"/>
                      <a:pt x="188" y="144"/>
                    </a:cubicBezTo>
                    <a:cubicBezTo>
                      <a:pt x="180" y="144"/>
                      <a:pt x="180" y="144"/>
                      <a:pt x="180" y="144"/>
                    </a:cubicBezTo>
                    <a:cubicBezTo>
                      <a:pt x="180" y="166"/>
                      <a:pt x="141" y="184"/>
                      <a:pt x="94" y="1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defTabSz="913765">
                  <a:defRPr/>
                </a:pPr>
                <a:endParaRPr lang="en-US" sz="1600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10" name="TextBox 41"/>
            <p:cNvSpPr txBox="1"/>
            <p:nvPr/>
          </p:nvSpPr>
          <p:spPr>
            <a:xfrm>
              <a:off x="2415818" y="4573740"/>
              <a:ext cx="1953058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3765">
                <a:defRPr/>
              </a:pPr>
              <a:r>
                <a:rPr lang="en-US" sz="1100" b="1" kern="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Business Number 02</a:t>
              </a:r>
              <a:endParaRPr 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640871" y="3969876"/>
            <a:ext cx="5937681" cy="431831"/>
          </a:xfrm>
          <a:prstGeom prst="roundRect">
            <a:avLst/>
          </a:prstGeom>
          <a:gradFill flip="none" rotWithShape="1">
            <a:gsLst>
              <a:gs pos="0">
                <a:srgbClr val="5B9BD5"/>
              </a:gs>
              <a:gs pos="99000">
                <a:srgbClr val="0070C0"/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kumimoji="1" lang="zh-CN" altLang="en-US" sz="1600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0870" y="2827903"/>
            <a:ext cx="5937681" cy="431831"/>
          </a:xfrm>
          <a:prstGeom prst="roundRect">
            <a:avLst/>
          </a:prstGeom>
          <a:gradFill flip="none" rotWithShape="1">
            <a:gsLst>
              <a:gs pos="0">
                <a:srgbClr val="5B9BD5"/>
              </a:gs>
              <a:gs pos="99000">
                <a:srgbClr val="0070C0"/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kumimoji="1" lang="zh-CN" altLang="en-US" sz="1600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40871" y="3430905"/>
            <a:ext cx="5937681" cy="431831"/>
          </a:xfrm>
          <a:prstGeom prst="roundRect">
            <a:avLst/>
          </a:prstGeom>
          <a:gradFill flip="none" rotWithShape="1">
            <a:gsLst>
              <a:gs pos="0">
                <a:srgbClr val="5B9BD5"/>
              </a:gs>
              <a:gs pos="99000">
                <a:srgbClr val="0070C0"/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kumimoji="1" lang="zh-CN" altLang="en-US" sz="1600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文本框 11"/>
          <p:cNvSpPr txBox="1"/>
          <p:nvPr/>
        </p:nvSpPr>
        <p:spPr>
          <a:xfrm>
            <a:off x="640870" y="2293288"/>
            <a:ext cx="5937680" cy="431831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 defTabSz="913765"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全场景统一</a:t>
            </a:r>
            <a:r>
              <a:rPr lang="en-US" altLang="zh-CN" sz="12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API</a:t>
            </a:r>
            <a:endParaRPr lang="en-US" altLang="zh-CN" sz="12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Unified APIs for all scenarios</a:t>
            </a:r>
            <a:endParaRPr lang="en-US" altLang="zh-CN" sz="12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764271" y="2828513"/>
            <a:ext cx="1860975" cy="431831"/>
          </a:xfrm>
          <a:prstGeom prst="rect">
            <a:avLst/>
          </a:prstGeom>
          <a:noFill/>
          <a:ln>
            <a:noFill/>
          </a:ln>
        </p:spPr>
        <p:txBody>
          <a:bodyPr wrap="square" lIns="71972" rIns="71972" rtlCol="0" anchor="ctr">
            <a:noAutofit/>
          </a:bodyPr>
          <a:lstStyle/>
          <a:p>
            <a:pPr algn="ctr" defTabSz="913765">
              <a:defRPr/>
            </a:pP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自动微分</a:t>
            </a:r>
            <a:endParaRPr lang="en-US" altLang="zh-CN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Automatic differentiation </a:t>
            </a:r>
            <a:endParaRPr lang="en-US" altLang="zh-CN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2625245" y="2827904"/>
            <a:ext cx="1979228" cy="431831"/>
          </a:xfrm>
          <a:prstGeom prst="rect">
            <a:avLst/>
          </a:prstGeom>
          <a:noFill/>
          <a:ln>
            <a:noFill/>
          </a:ln>
        </p:spPr>
        <p:txBody>
          <a:bodyPr wrap="square" lIns="71972" rIns="71972" rtlCol="0" anchor="ctr">
            <a:noAutofit/>
          </a:bodyPr>
          <a:lstStyle/>
          <a:p>
            <a:pPr algn="ctr" defTabSz="913765">
              <a:defRPr/>
            </a:pP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自动并行</a:t>
            </a:r>
            <a:endParaRPr lang="en-US" altLang="zh-CN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Automatic parallelization</a:t>
            </a:r>
            <a:endParaRPr lang="zh-CN" altLang="en-US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04472" y="2829366"/>
            <a:ext cx="1974079" cy="431831"/>
          </a:xfrm>
          <a:prstGeom prst="rect">
            <a:avLst/>
          </a:prstGeom>
          <a:noFill/>
          <a:ln>
            <a:noFill/>
          </a:ln>
        </p:spPr>
        <p:txBody>
          <a:bodyPr wrap="square" lIns="71972" rIns="71972" rtlCol="0" anchor="ctr">
            <a:noAutofit/>
          </a:bodyPr>
          <a:lstStyle/>
          <a:p>
            <a:pPr algn="ctr" defTabSz="913765">
              <a:defRPr/>
            </a:pP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自动调优</a:t>
            </a:r>
            <a:endParaRPr lang="en-US" altLang="zh-CN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Automatic tuning</a:t>
            </a:r>
            <a:endParaRPr lang="en-US" altLang="zh-CN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20" name="文本框 11"/>
          <p:cNvSpPr txBox="1"/>
          <p:nvPr/>
        </p:nvSpPr>
        <p:spPr>
          <a:xfrm>
            <a:off x="640870" y="3433038"/>
            <a:ext cx="5937681" cy="431831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 defTabSz="913765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MindSpore IR </a:t>
            </a:r>
            <a:r>
              <a:rPr lang="zh-CN" altLang="en-US" sz="12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计算图表达</a:t>
            </a:r>
            <a:endParaRPr lang="en-US" altLang="zh-CN" sz="12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MindSpore intermediate representation (IR) for computation graphs</a:t>
            </a:r>
            <a:endParaRPr lang="zh-CN" altLang="en-US" sz="12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08237" y="1883993"/>
            <a:ext cx="1376762" cy="369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1800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MindSpore</a:t>
            </a:r>
            <a:endParaRPr lang="en-US" altLang="zh-CN" sz="1800" b="1" dirty="0">
              <a:solidFill>
                <a:srgbClr val="0070C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64271" y="3407558"/>
            <a:ext cx="4290928" cy="0"/>
          </a:xfrm>
          <a:prstGeom prst="line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580659" y="3347319"/>
            <a:ext cx="6081624" cy="1701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24" name="直线连接符 6"/>
          <p:cNvCxnSpPr/>
          <p:nvPr/>
        </p:nvCxnSpPr>
        <p:spPr>
          <a:xfrm>
            <a:off x="2625246" y="2869267"/>
            <a:ext cx="0" cy="359859"/>
          </a:xfrm>
          <a:prstGeom prst="line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5" name="直线连接符 56"/>
          <p:cNvCxnSpPr/>
          <p:nvPr/>
        </p:nvCxnSpPr>
        <p:spPr>
          <a:xfrm>
            <a:off x="4604473" y="2869267"/>
            <a:ext cx="0" cy="359859"/>
          </a:xfrm>
          <a:prstGeom prst="line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6" name="直线连接符 69"/>
          <p:cNvCxnSpPr/>
          <p:nvPr/>
        </p:nvCxnSpPr>
        <p:spPr>
          <a:xfrm>
            <a:off x="2625246" y="4009460"/>
            <a:ext cx="0" cy="359859"/>
          </a:xfrm>
          <a:prstGeom prst="line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7" name="直线连接符 70"/>
          <p:cNvCxnSpPr/>
          <p:nvPr/>
        </p:nvCxnSpPr>
        <p:spPr>
          <a:xfrm>
            <a:off x="4604473" y="4009460"/>
            <a:ext cx="0" cy="359859"/>
          </a:xfrm>
          <a:prstGeom prst="line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3" name="文本框 11"/>
          <p:cNvSpPr txBox="1"/>
          <p:nvPr/>
        </p:nvSpPr>
        <p:spPr>
          <a:xfrm>
            <a:off x="2625244" y="3969562"/>
            <a:ext cx="1979228" cy="431831"/>
          </a:xfrm>
          <a:prstGeom prst="rect">
            <a:avLst/>
          </a:prstGeom>
          <a:noFill/>
          <a:ln>
            <a:noFill/>
          </a:ln>
        </p:spPr>
        <p:txBody>
          <a:bodyPr wrap="square" lIns="71972" rIns="71972" rtlCol="0" anchor="ctr">
            <a:noAutofit/>
          </a:bodyPr>
          <a:lstStyle/>
          <a:p>
            <a:pPr algn="ctr" defTabSz="913765">
              <a:defRPr/>
            </a:pPr>
            <a:r>
              <a:rPr lang="en-US" altLang="zh-CN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Pipeline</a:t>
            </a: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并行</a:t>
            </a:r>
            <a:endParaRPr lang="zh-CN" altLang="en-US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Pipeline parallelism</a:t>
            </a:r>
            <a:endParaRPr lang="en-US" altLang="zh-CN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34" name="文本框 11"/>
          <p:cNvSpPr txBox="1"/>
          <p:nvPr/>
        </p:nvSpPr>
        <p:spPr>
          <a:xfrm>
            <a:off x="651165" y="3969876"/>
            <a:ext cx="1962866" cy="431831"/>
          </a:xfrm>
          <a:prstGeom prst="rect">
            <a:avLst/>
          </a:prstGeom>
          <a:noFill/>
          <a:ln>
            <a:noFill/>
          </a:ln>
        </p:spPr>
        <p:txBody>
          <a:bodyPr wrap="square" lIns="71972" rIns="71972" rtlCol="0" anchor="ctr">
            <a:noAutofit/>
          </a:bodyPr>
          <a:lstStyle/>
          <a:p>
            <a:pPr algn="ctr" defTabSz="913765">
              <a:defRPr/>
            </a:pPr>
            <a:r>
              <a:rPr lang="en-US" altLang="zh-CN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On-Device</a:t>
            </a: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执行</a:t>
            </a:r>
            <a:endParaRPr lang="zh-CN" altLang="en-US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On-device execution</a:t>
            </a:r>
            <a:endParaRPr lang="en-US" altLang="zh-CN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15685" y="3969309"/>
            <a:ext cx="1974079" cy="431831"/>
          </a:xfrm>
          <a:prstGeom prst="rect">
            <a:avLst/>
          </a:prstGeom>
          <a:noFill/>
          <a:ln>
            <a:noFill/>
          </a:ln>
        </p:spPr>
        <p:txBody>
          <a:bodyPr wrap="square" lIns="71972" rIns="71972" rtlCol="0" anchor="ctr">
            <a:noAutofit/>
          </a:bodyPr>
          <a:lstStyle/>
          <a:p>
            <a:pPr algn="ctr" defTabSz="913765">
              <a:defRPr/>
            </a:pPr>
            <a:r>
              <a:rPr lang="zh-CN" altLang="en-US" sz="1100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深度图优化</a:t>
            </a:r>
            <a:endParaRPr lang="zh-CN" altLang="en-US" sz="11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 defTabSz="913765">
              <a:defRPr/>
            </a:pPr>
            <a:r>
              <a:rPr lang="en-US" altLang="zh-CN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Deep graph optimization</a:t>
            </a:r>
            <a:endParaRPr lang="en-US" altLang="zh-CN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80659" y="4488073"/>
            <a:ext cx="6081624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9" name="圆角矩形 104"/>
          <p:cNvSpPr/>
          <p:nvPr/>
        </p:nvSpPr>
        <p:spPr>
          <a:xfrm>
            <a:off x="440820" y="5439276"/>
            <a:ext cx="6322809" cy="399586"/>
          </a:xfrm>
          <a:prstGeom prst="roundRect">
            <a:avLst>
              <a:gd name="adj" fmla="val 19398"/>
            </a:avLst>
          </a:prstGeom>
          <a:solidFill>
            <a:srgbClr val="CEE1F2"/>
          </a:solidFill>
          <a:ln w="19050">
            <a:noFill/>
          </a:ln>
          <a:effectLst>
            <a:outerShdw blurRad="317500" dist="12700" dir="54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rgbClr val="E7E6E6">
                    <a:lumMod val="2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处理器：</a:t>
            </a:r>
            <a:r>
              <a:rPr lang="en-US" altLang="zh-CN" sz="1800" kern="0" dirty="0">
                <a:solidFill>
                  <a:srgbClr val="E7E6E6">
                    <a:lumMod val="2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Ascend</a:t>
            </a:r>
            <a:r>
              <a:rPr lang="zh-CN" altLang="en-US" sz="1800" kern="0" dirty="0">
                <a:solidFill>
                  <a:srgbClr val="E7E6E6">
                    <a:lumMod val="2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、</a:t>
            </a:r>
            <a:r>
              <a:rPr lang="en-US" altLang="zh-CN" sz="1800" kern="0" dirty="0">
                <a:solidFill>
                  <a:srgbClr val="E7E6E6">
                    <a:lumMod val="2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GPU</a:t>
            </a:r>
            <a:r>
              <a:rPr lang="zh-CN" altLang="en-US" sz="1800" kern="0" dirty="0">
                <a:solidFill>
                  <a:srgbClr val="E7E6E6">
                    <a:lumMod val="2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、</a:t>
            </a:r>
            <a:r>
              <a:rPr lang="en-US" altLang="zh-CN" sz="1800" kern="0" dirty="0">
                <a:solidFill>
                  <a:srgbClr val="E7E6E6">
                    <a:lumMod val="2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CPU</a:t>
            </a:r>
            <a:endParaRPr lang="en-US" altLang="zh-CN" sz="1800" kern="0" dirty="0">
              <a:solidFill>
                <a:srgbClr val="E7E6E6">
                  <a:lumMod val="25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40" name="Rectangle: Top Corners Rounded 57"/>
          <p:cNvSpPr/>
          <p:nvPr/>
        </p:nvSpPr>
        <p:spPr>
          <a:xfrm rot="16200000" flipV="1">
            <a:off x="7574156" y="1073468"/>
            <a:ext cx="3403578" cy="5024629"/>
          </a:xfrm>
          <a:prstGeom prst="round2SameRect">
            <a:avLst>
              <a:gd name="adj1" fmla="val 2734"/>
              <a:gd name="adj2" fmla="val 0"/>
            </a:avLst>
          </a:prstGeom>
          <a:gradFill flip="none" rotWithShape="1">
            <a:gsLst>
              <a:gs pos="100000">
                <a:srgbClr val="5B9BD5">
                  <a:lumMod val="75000"/>
                  <a:alpha val="79000"/>
                </a:srgbClr>
              </a:gs>
              <a:gs pos="0">
                <a:srgbClr val="5B9BD5"/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en-US" sz="1600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53960" y="2487602"/>
            <a:ext cx="4918248" cy="7896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65">
              <a:lnSpc>
                <a:spcPts val="344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开发态 友好：</a:t>
            </a: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AI</a:t>
            </a: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zh-CN" altLang="en-US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算法即代码</a:t>
            </a:r>
            <a:endParaRPr lang="en-US" altLang="zh-CN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913765">
              <a:spcBef>
                <a:spcPts val="6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通过自动微分、自动并行、自动调优等技术，减少代码，提升开发效率</a:t>
            </a:r>
            <a:endParaRPr lang="en-US" altLang="zh-CN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53961" y="3610669"/>
            <a:ext cx="4918247" cy="7896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65">
              <a:lnSpc>
                <a:spcPts val="3440"/>
              </a:lnSpc>
            </a:pPr>
            <a:r>
              <a:rPr lang="zh-CN" altLang="en-US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运行态 高效：面向昇腾芯片优化</a:t>
            </a:r>
            <a:endParaRPr lang="en-US" altLang="zh-CN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913765">
              <a:spcBef>
                <a:spcPts val="600"/>
              </a:spcBef>
            </a:pPr>
            <a:r>
              <a:rPr lang="zh-CN" altLang="en-US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通过图</a:t>
            </a:r>
            <a:r>
              <a:rPr lang="en-US" altLang="zh-CN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算子编译加速以及神经网络并行执行，协同昇腾芯片实现性能优势</a:t>
            </a:r>
            <a:endParaRPr lang="zh-CN" altLang="en-US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53959" y="4409033"/>
            <a:ext cx="4918248" cy="7742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65">
              <a:lnSpc>
                <a:spcPts val="344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部署态 灵活：全场景按需协同</a:t>
            </a:r>
            <a:endParaRPr lang="en-US" altLang="zh-CN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913765">
              <a:spcBef>
                <a:spcPts val="6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通过模型自适应、异构计算等技术，实现从</a:t>
            </a:r>
            <a:r>
              <a:rPr lang="en-US" altLang="zh-CN" sz="11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IoT</a:t>
            </a:r>
            <a:r>
              <a:rPr lang="zh-CN" altLang="en-US" sz="11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设备到云的灵活部署</a:t>
            </a:r>
            <a:endParaRPr lang="zh-CN" altLang="en-US" sz="11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800492" y="3364925"/>
            <a:ext cx="497171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45" name="直接连接符 44"/>
          <p:cNvCxnSpPr/>
          <p:nvPr/>
        </p:nvCxnSpPr>
        <p:spPr>
          <a:xfrm>
            <a:off x="6800492" y="4483970"/>
            <a:ext cx="497171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5B5B5"/>
                </a:solidFill>
                <a:sym typeface="Huawei Sans" panose="020C0503030203020204" pitchFamily="34" charset="0"/>
              </a:rPr>
              <a:t>整体介绍</a:t>
            </a:r>
            <a:endParaRPr lang="zh-CN" altLang="en-US" dirty="0">
              <a:solidFill>
                <a:srgbClr val="B5B5B5"/>
              </a:solidFill>
              <a:sym typeface="Huawei Sans" panose="020C0503030203020204" pitchFamily="34" charset="0"/>
            </a:endParaRPr>
          </a:p>
          <a:p>
            <a:r>
              <a:rPr lang="zh-CN" altLang="en-US" dirty="0">
                <a:sym typeface="Huawei Sans" panose="020C0503030203020204" pitchFamily="34" charset="0"/>
              </a:rPr>
              <a:t>软件架构</a:t>
            </a:r>
            <a:endParaRPr lang="zh-CN" altLang="en-US" dirty="0"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rgbClr val="B5B5B5"/>
                </a:solidFill>
                <a:sym typeface="Huawei Sans" panose="020C0503030203020204" pitchFamily="34" charset="0"/>
              </a:rPr>
              <a:t>关键</a:t>
            </a:r>
            <a:r>
              <a:rPr lang="zh-CN" altLang="en-US" dirty="0" smtClean="0">
                <a:solidFill>
                  <a:srgbClr val="B5B5B5"/>
                </a:solidFill>
                <a:sym typeface="Huawei Sans" panose="020C0503030203020204" pitchFamily="34" charset="0"/>
              </a:rPr>
              <a:t>技术</a:t>
            </a:r>
            <a:endParaRPr lang="zh-CN" altLang="en-US" dirty="0">
              <a:solidFill>
                <a:srgbClr val="B5B5B5"/>
              </a:solidFill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逻辑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架构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55781" y="1101147"/>
            <a:ext cx="4167328" cy="353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设计目标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Beyond AI</a:t>
            </a: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NN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应用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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通用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AI+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数值计算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关键特性：通用的张量可微计算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56870" indent="-356870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分布式并行原生：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支撑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模型突破万亿参数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关键特性：自动并行、内存约束编程、二阶优化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1" indent="-28575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42570" indent="-342900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图算深度融合：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充分发挥</a:t>
            </a:r>
            <a:r>
              <a:rPr lang="en-US" altLang="zh-CN" sz="1400" noProof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AI</a:t>
            </a:r>
            <a:r>
              <a:rPr lang="zh-CN" altLang="en-US" sz="1400" noProof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芯片的算力</a:t>
            </a:r>
            <a:endParaRPr lang="en-US" altLang="zh-CN" sz="1400" noProof="1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  <a:p>
            <a:pPr marL="699770" lvl="1" indent="-342900">
              <a:buFont typeface="Wingdings" panose="05000000000000000000" pitchFamily="2" charset="2"/>
              <a:buChar char="Ø"/>
            </a:pPr>
            <a:r>
              <a:rPr lang="zh-CN" altLang="en-US" sz="1400" noProof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关键特性：图算联合优化、</a:t>
            </a:r>
            <a:r>
              <a:rPr lang="en-US" altLang="zh-CN" sz="1400" noProof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Poly</a:t>
            </a:r>
            <a:r>
              <a:rPr lang="zh-CN" altLang="en-US" sz="1400" noProof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自动优化</a:t>
            </a:r>
            <a:endParaRPr lang="en-US" altLang="zh-CN" sz="1400" noProof="1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  <a:p>
            <a:pPr marL="699770" lvl="1" indent="-3429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56870" indent="-356870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全场景企业级能力：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实现灵活部署和协同，安全可信、可解释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42620" lvl="2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关键特性：极轻量运行时、私密训练、自适应模型生成、量化训练、可解释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6195" indent="-342900">
              <a:buFont typeface="+mj-ea"/>
              <a:buAutoNum type="circleNumDbPlain"/>
            </a:pP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691" y="1240128"/>
            <a:ext cx="6743360" cy="535933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 Extend</a:t>
            </a:r>
            <a:endParaRPr lang="en-US" altLang="zh-CN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GNN/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深度概率编程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强化学习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微分方程</a:t>
            </a: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/……</a:t>
            </a:r>
            <a:endParaRPr lang="zh-CN" altLang="en-US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46691" y="1924611"/>
            <a:ext cx="1039673" cy="3575634"/>
            <a:chOff x="435430" y="2177144"/>
            <a:chExt cx="1101634" cy="3183216"/>
          </a:xfrm>
          <a:solidFill>
            <a:srgbClr val="CCECFF"/>
          </a:solidFill>
        </p:grpSpPr>
        <p:sp>
          <p:nvSpPr>
            <p:cNvPr id="8" name="矩形 7"/>
            <p:cNvSpPr/>
            <p:nvPr/>
          </p:nvSpPr>
          <p:spPr>
            <a:xfrm>
              <a:off x="435430" y="4416274"/>
              <a:ext cx="1101634" cy="944086"/>
            </a:xfrm>
            <a:prstGeom prst="rect">
              <a:avLst/>
            </a:prstGeom>
            <a:grp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lIns="0" rIns="0" rtlCol="0" anchor="t" anchorCtr="0"/>
            <a:lstStyle/>
            <a:p>
              <a:pPr algn="ctr">
                <a:defRPr/>
              </a:pPr>
              <a:r>
                <a:rPr lang="en-US" altLang="zh-CN" sz="1400" b="1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Mind</a:t>
              </a:r>
              <a:endPara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defRPr/>
              </a:pPr>
              <a:r>
                <a:rPr lang="en-US" altLang="zh-CN" sz="1400" b="1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Armour</a:t>
              </a:r>
              <a:endPara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defRPr/>
              </a:pPr>
              <a:r>
                <a: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密态</a:t>
              </a:r>
              <a:r>
                <a:rPr lang="en-US" altLang="zh-CN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AI</a:t>
              </a:r>
              <a:r>
                <a: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、模型混淆、端云协同隐私保护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5430" y="2177144"/>
              <a:ext cx="1101634" cy="687444"/>
            </a:xfrm>
            <a:prstGeom prst="rect">
              <a:avLst/>
            </a:prstGeom>
            <a:grp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algn="ctr">
                <a:defRPr/>
              </a:pPr>
              <a:r>
                <a:rPr lang="en-US" altLang="zh-CN" sz="1400" b="1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Model Zoo</a:t>
              </a:r>
              <a:endParaRPr lang="zh-CN" altLang="en-US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80879" y="4770600"/>
            <a:ext cx="5599894" cy="730998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         </a:t>
            </a:r>
            <a:r>
              <a:rPr lang="en-US" altLang="zh-CN" sz="1400" b="1" kern="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MindRT</a:t>
            </a:r>
            <a:endParaRPr lang="zh-CN" altLang="en-US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971" y="4976996"/>
            <a:ext cx="2455290" cy="463115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MindRT</a:t>
            </a:r>
            <a:endParaRPr lang="en-US" altLang="zh-CN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>
              <a:defRPr/>
            </a:pPr>
            <a:endParaRPr lang="en-US" altLang="zh-CN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9923" y="4976997"/>
            <a:ext cx="1958057" cy="463114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MindRT Lite/Macro</a:t>
            </a:r>
            <a:endParaRPr lang="en-US" altLang="zh-CN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>
              <a:defRPr/>
            </a:pP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90157" y="2856695"/>
            <a:ext cx="5599894" cy="1831240"/>
            <a:chOff x="1979517" y="2816088"/>
            <a:chExt cx="5933627" cy="2113840"/>
          </a:xfrm>
        </p:grpSpPr>
        <p:sp>
          <p:nvSpPr>
            <p:cNvPr id="14" name="矩形 13"/>
            <p:cNvSpPr/>
            <p:nvPr/>
          </p:nvSpPr>
          <p:spPr>
            <a:xfrm>
              <a:off x="1979517" y="2816088"/>
              <a:ext cx="5933627" cy="2113840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1400" b="1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MindCompiler</a:t>
              </a:r>
              <a:endParaRPr lang="zh-CN" altLang="en-US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171106" y="3175660"/>
              <a:ext cx="5555228" cy="1650039"/>
              <a:chOff x="1838632" y="3004445"/>
              <a:chExt cx="5555228" cy="1650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838632" y="3004445"/>
                <a:ext cx="5555227" cy="1297439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>
                  <a:defRPr/>
                </a:pPr>
                <a:endParaRPr lang="en-US" altLang="zh-CN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>
                  <a:defRPr/>
                </a:pP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76781" y="3907531"/>
                <a:ext cx="5328588" cy="308684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MindIR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726347" y="3169597"/>
                <a:ext cx="1579022" cy="621708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量化</a:t>
                </a:r>
                <a:r>
                  <a:rPr lang="en-US" altLang="zh-CN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/</a:t>
                </a: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剪枝</a:t>
                </a:r>
                <a:r>
                  <a:rPr lang="en-US" altLang="zh-CN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/….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838633" y="4375050"/>
                <a:ext cx="5555227" cy="279434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MindAKG(poly</a:t>
                </a: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自动优化</a:t>
                </a:r>
                <a:r>
                  <a:rPr lang="en-US" altLang="zh-CN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)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46691" y="5571017"/>
            <a:ext cx="6734080" cy="615678"/>
            <a:chOff x="435430" y="5542235"/>
            <a:chExt cx="7135408" cy="615918"/>
          </a:xfrm>
        </p:grpSpPr>
        <p:sp>
          <p:nvSpPr>
            <p:cNvPr id="21" name="矩形 20"/>
            <p:cNvSpPr/>
            <p:nvPr/>
          </p:nvSpPr>
          <p:spPr>
            <a:xfrm>
              <a:off x="435430" y="5542235"/>
              <a:ext cx="7135408" cy="615918"/>
            </a:xfrm>
            <a:prstGeom prst="rect">
              <a:avLst/>
            </a:prstGeom>
            <a:solidFill>
              <a:srgbClr val="EBEBEB"/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78000" y="5714893"/>
              <a:ext cx="6894517" cy="309926"/>
              <a:chOff x="589962" y="5714893"/>
              <a:chExt cx="5962405" cy="30992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89962" y="5714893"/>
                <a:ext cx="4168153" cy="309926"/>
                <a:chOff x="807381" y="5714893"/>
                <a:chExt cx="5714325" cy="30992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07381" y="5714893"/>
                  <a:ext cx="1809135" cy="309926"/>
                </a:xfrm>
                <a:prstGeom prst="rect">
                  <a:avLst/>
                </a:prstGeom>
                <a:solidFill>
                  <a:srgbClr val="EBEBEB">
                    <a:lumMod val="90000"/>
                  </a:srgbClr>
                </a:solidFill>
                <a:ln w="12700" cap="flat" cmpd="sng" algn="ctr">
                  <a:solidFill>
                    <a:srgbClr val="1D1D1A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rgbClr val="1D1D1A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sym typeface="Huawei Sans" panose="020C0503030203020204" pitchFamily="34" charset="0"/>
                    </a:rPr>
                    <a:t>CANN(</a:t>
                  </a:r>
                  <a:r>
                    <a:rPr lang="zh-CN" altLang="en-US" sz="1400" kern="0" dirty="0">
                      <a:solidFill>
                        <a:srgbClr val="1D1D1A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sym typeface="Huawei Sans" panose="020C0503030203020204" pitchFamily="34" charset="0"/>
                    </a:rPr>
                    <a:t>昇腾</a:t>
                  </a:r>
                  <a:r>
                    <a:rPr lang="en-US" altLang="zh-CN" sz="1400" kern="0" dirty="0">
                      <a:solidFill>
                        <a:srgbClr val="1D1D1A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sym typeface="Huawei Sans" panose="020C0503030203020204" pitchFamily="34" charset="0"/>
                    </a:rPr>
                    <a:t>)</a:t>
                  </a:r>
                  <a:endParaRPr lang="zh-CN" altLang="en-US" sz="1400" kern="0" dirty="0">
                    <a:solidFill>
                      <a:srgbClr val="666666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2837744" y="5714893"/>
                  <a:ext cx="1809135" cy="309926"/>
                </a:xfrm>
                <a:prstGeom prst="rect">
                  <a:avLst/>
                </a:prstGeom>
                <a:solidFill>
                  <a:srgbClr val="EBEBEB">
                    <a:lumMod val="90000"/>
                  </a:srgbClr>
                </a:solidFill>
                <a:ln w="12700" cap="flat" cmpd="sng" algn="ctr">
                  <a:solidFill>
                    <a:srgbClr val="1D1D1A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rgbClr val="1D1D1A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sym typeface="Huawei Sans" panose="020C0503030203020204" pitchFamily="34" charset="0"/>
                    </a:rPr>
                    <a:t>CUDA</a:t>
                  </a:r>
                  <a:endParaRPr lang="zh-CN" altLang="en-US" sz="14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4897876" y="5714893"/>
                  <a:ext cx="1623830" cy="309926"/>
                </a:xfrm>
                <a:prstGeom prst="rect">
                  <a:avLst/>
                </a:prstGeom>
                <a:solidFill>
                  <a:srgbClr val="EBEBEB">
                    <a:lumMod val="90000"/>
                  </a:srgbClr>
                </a:solidFill>
                <a:ln w="12700" cap="flat" cmpd="sng" algn="ctr">
                  <a:solidFill>
                    <a:srgbClr val="1D1D1A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rgbClr val="1D1D1A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sym typeface="Huawei Sans" panose="020C0503030203020204" pitchFamily="34" charset="0"/>
                    </a:rPr>
                    <a:t>Eigen/….</a:t>
                  </a:r>
                  <a:endParaRPr lang="zh-CN" altLang="en-US" sz="14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4935794" y="5714893"/>
                <a:ext cx="1616573" cy="309926"/>
              </a:xfrm>
              <a:prstGeom prst="rect">
                <a:avLst/>
              </a:prstGeom>
              <a:solidFill>
                <a:srgbClr val="EBEBEB">
                  <a:lumMod val="90000"/>
                </a:srgbClr>
              </a:soli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4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Android/</a:t>
                </a:r>
                <a:r>
                  <a:rPr lang="zh-CN" altLang="en-US" sz="14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鸿蒙</a:t>
                </a:r>
                <a:r>
                  <a:rPr lang="en-US" altLang="zh-CN" sz="14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/</a:t>
                </a:r>
                <a:r>
                  <a:rPr lang="en-US" altLang="zh-CN" sz="1400" kern="0" dirty="0" err="1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IoT</a:t>
                </a:r>
                <a:endPara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1690158" y="1924610"/>
            <a:ext cx="4008235" cy="79395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>
              <a:defRPr/>
            </a:pPr>
            <a:r>
              <a: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MindExpress</a:t>
            </a:r>
            <a:endParaRPr lang="en-US" altLang="zh-CN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>
              <a:defRPr/>
            </a:pPr>
            <a:endParaRPr lang="zh-CN" altLang="en-US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70988" y="1924611"/>
            <a:ext cx="1409784" cy="79395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仓颉</a:t>
            </a:r>
            <a:r>
              <a: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/Julia/3</a:t>
            </a:r>
            <a:r>
              <a:rPr lang="en-US" altLang="zh-CN" sz="1400" b="1" kern="0" baseline="300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rd</a:t>
            </a:r>
            <a:r>
              <a:rPr lang="zh-CN" altLang="en-US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前端</a:t>
            </a:r>
            <a:endParaRPr lang="en-US" altLang="zh-CN" sz="1400" b="1" kern="0" baseline="300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3329" y="2765074"/>
            <a:ext cx="1039673" cy="761802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>
              <a:defRPr/>
            </a:pPr>
            <a:r>
              <a: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</a:t>
            </a:r>
            <a:endParaRPr lang="en-US" altLang="zh-CN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>
              <a:defRPr/>
            </a:pPr>
            <a:r>
              <a: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Data</a:t>
            </a:r>
            <a:endParaRPr lang="zh-CN" altLang="en-US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46326" y="5206001"/>
            <a:ext cx="1333667" cy="23411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分布式异构并行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30959" y="5201754"/>
            <a:ext cx="854981" cy="216134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50600" y="5226701"/>
            <a:ext cx="873307" cy="19118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异构并行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32999" y="5214228"/>
            <a:ext cx="780747" cy="203660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46501" y="4653820"/>
            <a:ext cx="3996409" cy="13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设计理念：</a:t>
            </a:r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的“</a:t>
            </a:r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JDK</a:t>
            </a: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”</a:t>
            </a:r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表达</a:t>
            </a:r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优化</a:t>
            </a:r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运行解耦：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实现多前端、跨芯片、跨平台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开放：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开放通用图编译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运行能力给三方框架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全场景统一架构：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接口和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IR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统一，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应用可平滑流动</a:t>
            </a:r>
            <a:endParaRPr lang="en-US" altLang="zh-CN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013172" y="3591707"/>
            <a:ext cx="3161122" cy="268545"/>
            <a:chOff x="770643" y="3283386"/>
            <a:chExt cx="3667517" cy="270774"/>
          </a:xfrm>
        </p:grpSpPr>
        <p:sp>
          <p:nvSpPr>
            <p:cNvPr id="37" name="矩形 36"/>
            <p:cNvSpPr/>
            <p:nvPr/>
          </p:nvSpPr>
          <p:spPr>
            <a:xfrm>
              <a:off x="2013959" y="3283386"/>
              <a:ext cx="1105901" cy="270774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图算融合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70643" y="3294777"/>
              <a:ext cx="1101058" cy="239445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内存优化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32259" y="3283386"/>
              <a:ext cx="1105901" cy="270774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流水线执行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013174" y="3283442"/>
            <a:ext cx="3170400" cy="217971"/>
            <a:chOff x="2013959" y="3283385"/>
            <a:chExt cx="3607655" cy="210054"/>
          </a:xfrm>
        </p:grpSpPr>
        <p:grpSp>
          <p:nvGrpSpPr>
            <p:cNvPr id="41" name="组合 40"/>
            <p:cNvGrpSpPr/>
            <p:nvPr/>
          </p:nvGrpSpPr>
          <p:grpSpPr>
            <a:xfrm>
              <a:off x="2013959" y="3283385"/>
              <a:ext cx="2699290" cy="209577"/>
              <a:chOff x="770643" y="3283386"/>
              <a:chExt cx="3667517" cy="27077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013959" y="3283386"/>
                <a:ext cx="1105901" cy="270774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lIns="35986" tIns="35986" rIns="35986" bIns="35986" rtlCol="0"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自动微分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70643" y="3294777"/>
                <a:ext cx="1101058" cy="239445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lIns="35986" tIns="35986" rIns="35986" bIns="35986" rtlCol="0"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类型推导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332259" y="3283386"/>
                <a:ext cx="1105901" cy="270774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lIns="35986" tIns="35986" rIns="35986" bIns="35986" rtlCol="0"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自动并行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4807672" y="3283862"/>
              <a:ext cx="813942" cy="209577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lIns="35986" tIns="35986" rIns="35986" bIns="35986" rtlCol="0"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二阶优化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54132" y="3249662"/>
            <a:ext cx="835880" cy="237474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数据处理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01349" y="2220965"/>
            <a:ext cx="3422475" cy="456989"/>
            <a:chOff x="2002130" y="2239347"/>
            <a:chExt cx="3423812" cy="547498"/>
          </a:xfrm>
        </p:grpSpPr>
        <p:sp>
          <p:nvSpPr>
            <p:cNvPr id="50" name="矩形 49"/>
            <p:cNvSpPr/>
            <p:nvPr/>
          </p:nvSpPr>
          <p:spPr>
            <a:xfrm>
              <a:off x="2002131" y="2246975"/>
              <a:ext cx="1117730" cy="270774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NN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281275" y="2239347"/>
              <a:ext cx="1117730" cy="270774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Data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542889" y="2239347"/>
              <a:ext cx="883053" cy="270774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算子</a:t>
              </a:r>
              <a:endPara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002130" y="2571130"/>
              <a:ext cx="3423811" cy="215715"/>
              <a:chOff x="2002131" y="2571130"/>
              <a:chExt cx="2396874" cy="27840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002131" y="2578758"/>
                <a:ext cx="1117730" cy="270774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训练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281275" y="2571130"/>
                <a:ext cx="1117730" cy="270774"/>
              </a:xfrm>
              <a:prstGeom prst="rect">
                <a:avLst/>
              </a:prstGeom>
              <a:gradFill flip="none" rotWithShape="1">
                <a:gsLst>
                  <a:gs pos="0">
                    <a:srgbClr val="4FB4FF">
                      <a:tint val="66000"/>
                      <a:satMod val="160000"/>
                    </a:srgbClr>
                  </a:gs>
                  <a:gs pos="50000">
                    <a:srgbClr val="4FB4FF">
                      <a:tint val="44500"/>
                      <a:satMod val="160000"/>
                    </a:srgbClr>
                  </a:gs>
                  <a:gs pos="100000">
                    <a:srgbClr val="4FB4F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1D1D1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推理</a:t>
                </a:r>
                <a:endParaRPr lang="zh-CN" altLang="en-US" sz="12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</p:grpSp>
      <p:sp>
        <p:nvSpPr>
          <p:cNvPr id="57" name="矩形 56"/>
          <p:cNvSpPr/>
          <p:nvPr/>
        </p:nvSpPr>
        <p:spPr>
          <a:xfrm>
            <a:off x="545053" y="3609699"/>
            <a:ext cx="1039673" cy="761802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>
              <a:defRPr/>
            </a:pPr>
            <a:r>
              <a: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</a:t>
            </a:r>
            <a:endParaRPr lang="en-US" altLang="zh-CN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>
              <a:defRPr/>
            </a:pPr>
            <a:r>
              <a:rPr lang="en-US" altLang="zh-CN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Insight</a:t>
            </a:r>
            <a:endParaRPr lang="zh-CN" altLang="en-US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1250" y="4067355"/>
            <a:ext cx="835880" cy="237474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调试调优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 形 43"/>
          <p:cNvSpPr/>
          <p:nvPr/>
        </p:nvSpPr>
        <p:spPr>
          <a:xfrm>
            <a:off x="910193" y="1330308"/>
            <a:ext cx="4865352" cy="3508785"/>
          </a:xfrm>
          <a:prstGeom prst="corner">
            <a:avLst>
              <a:gd name="adj1" fmla="val 46084"/>
              <a:gd name="adj2" fmla="val 24038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endParaRPr lang="en-US" altLang="zh-CN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40408" y="1353268"/>
            <a:ext cx="3835138" cy="165135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4450" y="3821196"/>
            <a:ext cx="966164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Layers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07627" y="3828610"/>
            <a:ext cx="1048277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Optimizer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07513" y="4373753"/>
            <a:ext cx="1048390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Utils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8987" y="4382362"/>
            <a:ext cx="964161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Ops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37214" y="4373753"/>
            <a:ext cx="1054796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Initializer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10194" y="5010260"/>
            <a:ext cx="4875545" cy="343981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Executor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0880" y="3828610"/>
            <a:ext cx="1054796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Loss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91610" y="1848860"/>
            <a:ext cx="752368" cy="365560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Model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47967" y="1844991"/>
            <a:ext cx="831791" cy="365560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Callback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99586" y="1844991"/>
            <a:ext cx="852830" cy="365560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Quant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98917" y="2420194"/>
            <a:ext cx="744903" cy="365560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Amp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13621" y="1138527"/>
            <a:ext cx="4796405" cy="205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1218565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两层用户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API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设计（包括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High-Level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与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Low-Level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），支撑用户进行网络构建、整图执行、子图执行以及单算子执行</a:t>
            </a:r>
            <a:endParaRPr lang="en-US" altLang="zh-CN" sz="14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defTabSz="1218565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向用户提供统一的模型训练、推理和导出等接口，满足端、边、云等不同场景</a:t>
            </a:r>
            <a:endParaRPr lang="en-US" altLang="zh-CN" sz="14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defTabSz="1218565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动态图和静态图统一的编码方式</a:t>
            </a:r>
            <a:endParaRPr lang="en-US" altLang="zh-CN" sz="14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defTabSz="1218565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单机和分布式训练统一的编码方式</a:t>
            </a:r>
            <a:endParaRPr lang="en-US" altLang="zh-CN" sz="14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237661" y="3361839"/>
            <a:ext cx="4113849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565">
              <a:defRPr/>
            </a:pPr>
            <a:r>
              <a:rPr lang="zh-CN" altLang="en-US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功能模块：</a:t>
            </a:r>
            <a:endParaRPr lang="zh-CN" altLang="en-US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02522" y="4382362"/>
            <a:ext cx="918463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……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02523" y="3824040"/>
            <a:ext cx="928342" cy="3439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Metric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47966" y="2420194"/>
            <a:ext cx="831791" cy="365560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Parallel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99585" y="2429483"/>
            <a:ext cx="852830" cy="365560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……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69781" y="3316151"/>
            <a:ext cx="969022" cy="371083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Tensor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6103" y="1425877"/>
            <a:ext cx="2683747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High-Level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Python API</a:t>
            </a:r>
            <a:endParaRPr lang="en-US" altLang="zh-CN" sz="18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6554" y="3346671"/>
            <a:ext cx="2613216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Low-Level Python</a:t>
            </a:r>
            <a:r>
              <a:rPr lang="zh-CN" altLang="en-US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800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API</a:t>
            </a:r>
            <a:endParaRPr lang="en-US" altLang="zh-CN" sz="18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2404" y="3311632"/>
            <a:ext cx="908581" cy="378306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Cell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7661" y="818165"/>
            <a:ext cx="4113849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565">
              <a:defRPr/>
            </a:pPr>
            <a:r>
              <a:rPr lang="zh-CN" altLang="en-US" sz="1400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设计目标：</a:t>
            </a:r>
            <a:endParaRPr lang="zh-CN" altLang="en-US" sz="1400" b="1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4915" y="3689787"/>
            <a:ext cx="4805111" cy="233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1218565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High-Level API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提供训练推理的管理接口、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Callback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、量化、混合精度、并行等控制接口，易于用户实现整网流程的控制</a:t>
            </a:r>
            <a:endParaRPr lang="en-US" altLang="zh-CN" sz="14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defTabSz="1218565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Low-Level API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提供基础的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Tensor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Cell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NN-Layers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、优化器、初始化等，易于用户灵活构建网络和控制执行流程</a:t>
            </a:r>
            <a:endParaRPr lang="en-US" altLang="zh-CN" sz="14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algn="just" defTabSz="1218565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Executor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提供计算的执行控制，与</a:t>
            </a:r>
            <a:r>
              <a:rPr lang="en-US" altLang="zh-CN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 backend</a:t>
            </a:r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交互</a:t>
            </a:r>
            <a:endParaRPr lang="en-US" altLang="zh-CN" sz="14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MindExpress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子系统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6526827" y="4984778"/>
            <a:ext cx="4150452" cy="42597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CN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MindCompiler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子系统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8571" y="3400384"/>
            <a:ext cx="3672228" cy="238433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MindCompiler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26827" y="3761902"/>
            <a:ext cx="4150452" cy="864931"/>
            <a:chOff x="2042330" y="258037"/>
            <a:chExt cx="5555228" cy="998408"/>
          </a:xfrm>
        </p:grpSpPr>
        <p:sp>
          <p:nvSpPr>
            <p:cNvPr id="8" name="矩形 7"/>
            <p:cNvSpPr/>
            <p:nvPr/>
          </p:nvSpPr>
          <p:spPr>
            <a:xfrm>
              <a:off x="2042330" y="258037"/>
              <a:ext cx="5555228" cy="998408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endPara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55095" y="410940"/>
              <a:ext cx="1406835" cy="275387"/>
            </a:xfrm>
            <a:prstGeom prst="rect">
              <a:avLst/>
            </a:prstGeom>
            <a:gradFill flip="none" rotWithShape="1">
              <a:gsLst>
                <a:gs pos="0">
                  <a:srgbClr val="4FB4FF">
                    <a:tint val="66000"/>
                    <a:satMod val="160000"/>
                  </a:srgbClr>
                </a:gs>
                <a:gs pos="50000">
                  <a:srgbClr val="4FB4FF">
                    <a:tint val="44500"/>
                    <a:satMod val="160000"/>
                  </a:srgbClr>
                </a:gs>
                <a:gs pos="100000">
                  <a:srgbClr val="4FB4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混合精度</a:t>
              </a:r>
              <a:endPara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037094" y="5063495"/>
            <a:ext cx="754604" cy="268545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算子选择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32371" y="5063494"/>
            <a:ext cx="751300" cy="267146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内存优化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6818" y="5063495"/>
            <a:ext cx="950466" cy="268545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Layout</a:t>
            </a:r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优化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9445" y="3888034"/>
            <a:ext cx="984569" cy="215181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6" tIns="35986" rIns="35986" bIns="35986" rtlCol="0" anchor="ctr"/>
          <a:lstStyle/>
          <a:p>
            <a:pPr algn="ctr"/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自动微分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94598" y="3896943"/>
            <a:ext cx="682685" cy="21458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6" tIns="35986" rIns="35986" bIns="35986" rtlCol="0" anchor="ctr"/>
          <a:lstStyle/>
          <a:p>
            <a:pPr algn="ctr"/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类型推导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50409" y="4248059"/>
            <a:ext cx="1060026" cy="243512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6" tIns="35986" rIns="35986" bIns="35986" rtlCol="0" anchor="ctr"/>
          <a:lstStyle/>
          <a:p>
            <a:pPr algn="ctr"/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自动并行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94598" y="4248060"/>
            <a:ext cx="682685" cy="235683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6" tIns="35986" rIns="35986" bIns="35986" rtlCol="0" anchor="ctr"/>
          <a:lstStyle/>
          <a:p>
            <a:pPr algn="ctr"/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二阶优化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41871" y="4358815"/>
            <a:ext cx="3113508" cy="359666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GHLO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38448" y="4984778"/>
            <a:ext cx="3113508" cy="327292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GLLO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2842" y="1099530"/>
            <a:ext cx="10130536" cy="2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MindCompiler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提供面向</a:t>
            </a: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 IR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的图级即时编译能力：</a:t>
            </a:r>
            <a:endParaRPr lang="en-US" altLang="zh-CN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ts val="3440"/>
              </a:lnSpc>
            </a:pP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Graph High Level Optimization (GHLO)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面向应用，进行偏前端的优化和功能，如类型推倒、自动微分、二阶优化、自动并行等</a:t>
            </a:r>
            <a:endParaRPr lang="en-US" altLang="zh-CN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ts val="3440"/>
              </a:lnSpc>
            </a:pP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Graph Low Level Optimization (GHLO)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面向硬件，进行偏底层的优化，如算子融合、</a:t>
            </a: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layout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优化、冗余消除、内存优化等</a:t>
            </a:r>
            <a:endParaRPr lang="zh-CN" altLang="en-US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90" name="直接箭头连接符 89"/>
          <p:cNvCxnSpPr>
            <a:stCxn id="8" idx="2"/>
            <a:endCxn id="88" idx="0"/>
          </p:cNvCxnSpPr>
          <p:nvPr/>
        </p:nvCxnSpPr>
        <p:spPr>
          <a:xfrm>
            <a:off x="8602053" y="4626832"/>
            <a:ext cx="0" cy="35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8602051" y="4461161"/>
            <a:ext cx="2478100" cy="460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后端选择：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Ascend</a:t>
            </a:r>
            <a:r>
              <a:rPr lang="zh-CN" altLang="en-US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GPU…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4451956" y="3761901"/>
            <a:ext cx="2074870" cy="59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451956" y="5312070"/>
            <a:ext cx="2091529" cy="61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9299445" y="4248060"/>
            <a:ext cx="967271" cy="235715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图算融合</a:t>
            </a:r>
            <a:endParaRPr lang="zh-CN" altLang="en-US" sz="9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526827" y="5662529"/>
            <a:ext cx="4150452" cy="267416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MindIR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07" name="肘形连接符 106"/>
          <p:cNvCxnSpPr>
            <a:stCxn id="105" idx="3"/>
            <a:endCxn id="88" idx="3"/>
          </p:cNvCxnSpPr>
          <p:nvPr/>
        </p:nvCxnSpPr>
        <p:spPr>
          <a:xfrm flipV="1">
            <a:off x="10677278" y="5197767"/>
            <a:ext cx="12695" cy="5984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105" idx="3"/>
            <a:endCxn id="8" idx="3"/>
          </p:cNvCxnSpPr>
          <p:nvPr/>
        </p:nvCxnSpPr>
        <p:spPr>
          <a:xfrm flipV="1">
            <a:off x="10677278" y="4194367"/>
            <a:ext cx="12695" cy="16018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38093" y="3833815"/>
            <a:ext cx="3113508" cy="359666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 ++  API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子系统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zh-CN" altLang="en-US" b="1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961" y="1720793"/>
            <a:ext cx="3879714" cy="166161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MindRT</a:t>
            </a:r>
            <a:endParaRPr lang="zh-CN" altLang="en-US" sz="1400" b="1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4703" y="2276745"/>
            <a:ext cx="1529167" cy="784583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MindRT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9487" y="2309120"/>
            <a:ext cx="1514701" cy="752208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MindRT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lite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8615" y="2654721"/>
            <a:ext cx="763181" cy="31059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runtime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7366" y="2650284"/>
            <a:ext cx="763181" cy="31059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runtime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1466" y="2648119"/>
            <a:ext cx="498127" cy="31059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ops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8870" y="2648119"/>
            <a:ext cx="498127" cy="310597"/>
          </a:xfrm>
          <a:prstGeom prst="rect">
            <a:avLst/>
          </a:prstGeom>
          <a:gradFill flip="none" rotWithShape="1">
            <a:gsLst>
              <a:gs pos="0">
                <a:srgbClr val="4FB4FF">
                  <a:tint val="66000"/>
                  <a:satMod val="160000"/>
                </a:srgbClr>
              </a:gs>
              <a:gs pos="50000">
                <a:srgbClr val="4FB4FF">
                  <a:tint val="44500"/>
                  <a:satMod val="160000"/>
                </a:srgbClr>
              </a:gs>
              <a:gs pos="100000">
                <a:srgbClr val="4FB4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ops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1059" y="1322432"/>
            <a:ext cx="5670616" cy="2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统一的运行时（</a:t>
            </a:r>
            <a:r>
              <a:rPr lang="en-US" altLang="zh-CN" sz="240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RunTime</a:t>
            </a:r>
            <a:r>
              <a:rPr lang="zh-CN" altLang="en-US" sz="2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）系统：</a:t>
            </a:r>
            <a:endParaRPr lang="en-US" altLang="zh-CN" sz="2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ts val="3440"/>
              </a:lnSpc>
            </a:pP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、支持端、云多种设备形态要求</a:t>
            </a:r>
            <a:endParaRPr lang="en-US" altLang="zh-CN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ts val="3440"/>
              </a:lnSpc>
            </a:pP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、支持多种硬件设置的调度管理，如</a:t>
            </a: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Ascend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GPU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CPU</a:t>
            </a:r>
            <a:endParaRPr lang="en-US" altLang="zh-CN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ts val="3440"/>
              </a:lnSpc>
            </a:pP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、内存池化管理，高效内存复用</a:t>
            </a:r>
            <a:endParaRPr lang="en-US" altLang="zh-CN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>
              <a:lnSpc>
                <a:spcPts val="3440"/>
              </a:lnSpc>
            </a:pPr>
            <a:r>
              <a:rPr lang="en-US" altLang="zh-CN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r>
              <a:rPr lang="zh-CN" altLang="en-US" sz="16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、算子异步、异构执行，多流并发</a:t>
            </a:r>
            <a:endParaRPr lang="zh-CN" altLang="en-US" sz="16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99677" y="4413293"/>
            <a:ext cx="439893" cy="2129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557027" y="4284446"/>
            <a:ext cx="439893" cy="2129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57026" y="4756257"/>
            <a:ext cx="439893" cy="2129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43451" y="4519784"/>
            <a:ext cx="439893" cy="2129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00800" y="4543277"/>
            <a:ext cx="439893" cy="2129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9" name="直接箭头连接符 18"/>
          <p:cNvCxnSpPr>
            <a:stCxn id="13" idx="6"/>
            <a:endCxn id="14" idx="2"/>
          </p:cNvCxnSpPr>
          <p:nvPr/>
        </p:nvCxnSpPr>
        <p:spPr>
          <a:xfrm flipV="1">
            <a:off x="3239570" y="4390936"/>
            <a:ext cx="317457" cy="12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6"/>
            <a:endCxn id="15" idx="2"/>
          </p:cNvCxnSpPr>
          <p:nvPr/>
        </p:nvCxnSpPr>
        <p:spPr>
          <a:xfrm>
            <a:off x="3239570" y="4519784"/>
            <a:ext cx="317456" cy="34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6"/>
            <a:endCxn id="16" idx="2"/>
          </p:cNvCxnSpPr>
          <p:nvPr/>
        </p:nvCxnSpPr>
        <p:spPr>
          <a:xfrm>
            <a:off x="3996920" y="4390936"/>
            <a:ext cx="346531" cy="23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6"/>
            <a:endCxn id="16" idx="2"/>
          </p:cNvCxnSpPr>
          <p:nvPr/>
        </p:nvCxnSpPr>
        <p:spPr>
          <a:xfrm flipV="1">
            <a:off x="3996919" y="4626274"/>
            <a:ext cx="346532" cy="23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7" idx="2"/>
          </p:cNvCxnSpPr>
          <p:nvPr/>
        </p:nvCxnSpPr>
        <p:spPr>
          <a:xfrm>
            <a:off x="4783344" y="4626274"/>
            <a:ext cx="317456" cy="2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640949" y="5336212"/>
            <a:ext cx="2899744" cy="34296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Ascend</a:t>
            </a:r>
            <a:endParaRPr lang="zh-CN" altLang="en-US" sz="1800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918495" y="5098086"/>
            <a:ext cx="503379" cy="12998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27324" y="4814479"/>
            <a:ext cx="1986843" cy="52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整图下沉，避免额外</a:t>
            </a:r>
            <a:r>
              <a:rPr lang="en-US" altLang="zh-CN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host-device</a:t>
            </a:r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交互开销</a:t>
            </a:r>
            <a:endParaRPr lang="zh-CN" altLang="en-US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23304" y="4234331"/>
            <a:ext cx="981229" cy="34296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</a:t>
            </a:r>
            <a:endParaRPr lang="zh-CN" altLang="en-US" sz="1800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58407" y="4889716"/>
            <a:ext cx="931792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整图执行</a:t>
            </a:r>
            <a:endParaRPr lang="zh-CN" altLang="en-US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556636" y="4253557"/>
            <a:ext cx="981229" cy="34296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Ascend</a:t>
            </a:r>
            <a:endParaRPr lang="zh-CN" altLang="en-US" sz="1800" dirty="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8" name="直接连接符 47"/>
          <p:cNvCxnSpPr>
            <a:stCxn id="41" idx="2"/>
          </p:cNvCxnSpPr>
          <p:nvPr/>
        </p:nvCxnSpPr>
        <p:spPr>
          <a:xfrm>
            <a:off x="7513918" y="4577294"/>
            <a:ext cx="0" cy="1076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6" idx="2"/>
          </p:cNvCxnSpPr>
          <p:nvPr/>
        </p:nvCxnSpPr>
        <p:spPr>
          <a:xfrm>
            <a:off x="9047250" y="4596520"/>
            <a:ext cx="0" cy="1039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513919" y="4790274"/>
            <a:ext cx="153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7513919" y="5500210"/>
            <a:ext cx="153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047251" y="4919122"/>
            <a:ext cx="181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229172" y="4919122"/>
            <a:ext cx="0" cy="24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9047251" y="5167968"/>
            <a:ext cx="18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543153" y="4636501"/>
            <a:ext cx="1322177" cy="13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输入输出数据通过缓存队列传递，及零拷贝机制，保证数据拷贝充分隐藏</a:t>
            </a:r>
            <a:endParaRPr lang="zh-CN" altLang="en-US" sz="14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33044" y="4519785"/>
            <a:ext cx="1018541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8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特色技术点</a:t>
            </a:r>
            <a:endParaRPr lang="zh-CN" altLang="en-US" sz="180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011699" y="3938359"/>
            <a:ext cx="9856091" cy="21595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666666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9">
    <a:dk1>
      <a:srgbClr val="1D1D1A"/>
    </a:dk1>
    <a:lt1>
      <a:srgbClr val="666666"/>
    </a:lt1>
    <a:dk2>
      <a:srgbClr val="FFFFFF"/>
    </a:dk2>
    <a:lt2>
      <a:srgbClr val="EBEBEB"/>
    </a:lt2>
    <a:accent1>
      <a:srgbClr val="C7000A"/>
    </a:accent1>
    <a:accent2>
      <a:srgbClr val="E9002F"/>
    </a:accent2>
    <a:accent3>
      <a:srgbClr val="F4A100"/>
    </a:accent3>
    <a:accent4>
      <a:srgbClr val="FFFF00"/>
    </a:accent4>
    <a:accent5>
      <a:srgbClr val="232323"/>
    </a:accent5>
    <a:accent6>
      <a:srgbClr val="666666"/>
    </a:accent6>
    <a:hlink>
      <a:srgbClr val="919191"/>
    </a:hlink>
    <a:folHlink>
      <a:srgbClr val="C4C4C4"/>
    </a:folHlink>
  </a:clrScheme>
  <a:fontScheme name="iukrgpsh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6399</Words>
  <Application>WPS 演示</Application>
  <PresentationFormat>宽屏</PresentationFormat>
  <Paragraphs>726</Paragraphs>
  <Slides>17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Huawei Sans</vt:lpstr>
      <vt:lpstr>方正兰亭黑简体</vt:lpstr>
      <vt:lpstr>.AppleSystemUIFont</vt:lpstr>
      <vt:lpstr>Segoe Print</vt:lpstr>
      <vt:lpstr>Calibri</vt:lpstr>
      <vt:lpstr>等线</vt:lpstr>
      <vt:lpstr>Arial</vt:lpstr>
      <vt:lpstr>Courier New</vt:lpstr>
      <vt:lpstr>Cambria Math</vt:lpstr>
      <vt:lpstr>Times New Roman</vt:lpstr>
      <vt:lpstr>Arial Unicode MS</vt:lpstr>
      <vt:lpstr>1_标题页模板</vt:lpstr>
      <vt:lpstr>2_功能页模板</vt:lpstr>
      <vt:lpstr>3_内容页模板</vt:lpstr>
      <vt:lpstr>4_感谢页模板</vt:lpstr>
      <vt:lpstr>章节页</vt:lpstr>
      <vt:lpstr>1_章节页</vt:lpstr>
      <vt:lpstr>2_章节页</vt:lpstr>
      <vt:lpstr>MindSpore架构介绍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zshxie</cp:lastModifiedBy>
  <cp:revision>156</cp:revision>
  <cp:lastPrinted>2020-07-31T09:33:00Z</cp:lastPrinted>
  <dcterms:created xsi:type="dcterms:W3CDTF">2018-11-29T10:16:00Z</dcterms:created>
  <dcterms:modified xsi:type="dcterms:W3CDTF">2021-07-11T08:59:42Z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(3)Wc057ZUdQuUUyHqxEhoSTxl+3r8YjJxYda4haHXdYRQfjIY0/ZVMdTmrA+3qQW4A5jVS2pEE
smb+NCwLXCBnEUVApmrzDwVTgWu/l2JWsPKLSB0hFaFuckUfy7Dtn8gAaxfLu/ineaQwPQ75
0WDg7mlreluAqJYDwTju19HOjfDW0lF9jn3P1u5uRLJdumwrNGkcmtujbY4jPi1nL4apDXlG
xo1htV3zYT8pF1CLYX</vt:lpwstr>
  </property>
  <property fmtid="{D5CDD505-2E9C-101B-9397-08002B2CF9AE}" pid="3" name="_2015_ms_pID_7253431">
    <vt:lpwstr>wenNcdL9siqjv4j4Ev2RNSO31mWzThNDViCwJcXLcf9Wr/6nd4WF7+
mNiQQM9f09asr7mnnCJ9UgbGfjqTZjMnOQ79rClEt3PCerK4pgKQruJ9t8KUFErWWDepIZb/
vlQ3zy0zRk+n5jeHFIXo8RXH40Z6rrUjDkXmweIK26yNn1mJkN+NbHT2hnyhdauw4+4z3c9Q
Dq6NX1OKJ1P7fTUC8M/q0B80/IgCmFuwjggl</vt:lpwstr>
  </property>
  <property fmtid="{D5CDD505-2E9C-101B-9397-08002B2CF9AE}" pid="4" name="_2015_ms_pID_7253432">
    <vt:lpwstr>VA==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  <property fmtid="{D5CDD505-2E9C-101B-9397-08002B2CF9AE}" pid="10" name="ICV">
    <vt:lpwstr>CBDAA1C80A8746A6B8D1D255A3D0FC8C</vt:lpwstr>
  </property>
  <property fmtid="{D5CDD505-2E9C-101B-9397-08002B2CF9AE}" pid="11" name="KSOProductBuildVer">
    <vt:lpwstr>2052-11.1.0.10578</vt:lpwstr>
  </property>
</Properties>
</file>