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59" r:id="rId11"/>
    <p:sldId id="276" r:id="rId12"/>
    <p:sldId id="273" r:id="rId13"/>
    <p:sldId id="274" r:id="rId14"/>
    <p:sldId id="275" r:id="rId15"/>
    <p:sldId id="266" r:id="rId16"/>
    <p:sldId id="260" r:id="rId17"/>
    <p:sldId id="261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A2A6-21CC-5C0A-1A4C-72395DD8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5B558-4930-A788-8CE7-1C96CA1F3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3416E-31D0-0A5B-0B98-A2B976C0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14382-5C2F-A09A-8971-0CA9A078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7B117-F41B-18FD-D516-8F5235E9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3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E88F-D026-F09B-B764-5EBF63FE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127D4-6BA4-EF03-3F2B-D7517382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77E85-B7D3-1638-18E6-6C06F33E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87EF2-3559-683F-8D4A-3222310A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79522-6CDA-0EAD-E6FC-85569947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9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7EC51A-06E6-5B0A-5474-C73D17424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A7A033-6BA9-6DD8-4239-F7C82BC5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FFAF2-91F0-2C36-644E-8AD2D154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B9220-6E47-3E56-A80B-01B0DC41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36871-7CF8-1B42-4201-D619B477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D2E4F-25DE-8677-8B2F-C9A8C037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6B716-7999-81DF-DDB1-9F09B444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F3A21-01BE-FB53-493F-2C4F3064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3A376-1FA5-38D3-28D0-A690C464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4FD0E-B8E1-57DC-BEE8-5646CAA9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745E2-E6E0-5D8A-F29A-ECAC39DF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341F8-E60E-F696-7101-F41B7712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8545B-DDB4-7DCF-9DFE-D2CC0372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514E5-F64F-CB1B-A32B-D38BFDE4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1E02E-FEB3-07BD-2CC4-7006D356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7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88EC4-D19A-9120-66FB-43C95869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5B876-047C-CB31-D722-85E346B3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7F9026-4F66-5EB7-3647-84FE45920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D68FE-AD30-F9A0-33F7-344940A1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C0952-8B3F-65CE-D3AE-10FD395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DAA20-398E-2B06-5EEF-0144D52F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2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76250-B322-FFE1-AF83-940E938A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71956-BB8C-7C91-73EB-F8BDD4E6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7A988-F4D6-495C-01A3-731F03D15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703FBF-A2C0-596A-8D93-BC3C2EEFB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0D3389-538E-BA20-8D41-3D76166EB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979575-3143-54DB-A1B4-9B22EBC7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574D0A-9FBA-11C1-01B0-67CC6635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4EDE25-890E-C156-DB79-814948A0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5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4F0DE-948E-6969-D3E1-5098B384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6A56E9-501F-91A6-8977-172DABDA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BDA8C-5AFF-AC84-5315-DE25EA8F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988C3-5249-9B87-61EA-4C475EE0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3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4BDD95-347D-C146-C214-281567FC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E3085C-4948-8856-FC2F-478ECB3C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EBE1D-E78D-B033-574F-D0E27C7F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1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2F248-367C-9D9D-772A-0CCBD78A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8AE3E-FBF0-3654-3CED-D07CD999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E2CBFC-F91E-A898-6A44-D1C2223E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40C19-7BD7-9486-1459-EF478426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89E525-48E2-C9D9-CAB4-1A74706D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AA2A2-7B3E-03CD-C690-55C652D1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DF0EE-6C9F-DE68-7CFB-FFE436C0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46A696-B60E-381C-28B2-B75409113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C6C703-C38E-C670-BBB1-C6D2882C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B1620-CF87-DAFF-5E9F-B869DDC6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049EA-2899-FDDE-C66F-BA253236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D2020-557E-E1C0-C9FE-FBD6D91D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8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FC3063-0062-0DC2-C81D-FAB4127E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23CF9-B284-89F0-5874-DEE97E6B0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244F6-2F7E-62DA-822B-5DC2EA855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97A3-2393-4790-9BDC-E5D15F28F490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649E0-BD2E-DA1F-0CBB-67D4B63C8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1A12B-AC82-DCC7-01D5-7ED976018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264E-AC81-4D04-B930-AD54B4B48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24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FC5E0ED-39D5-303E-C06F-CC16CFB6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28" y="1485901"/>
            <a:ext cx="5175772" cy="51194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F7E82B-0B61-4364-65C0-36C4A0B1D38F}"/>
              </a:ext>
            </a:extLst>
          </p:cNvPr>
          <p:cNvSpPr txBox="1"/>
          <p:nvPr/>
        </p:nvSpPr>
        <p:spPr>
          <a:xfrm>
            <a:off x="443663" y="517546"/>
            <a:ext cx="768968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智慧农业实验：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完成温湿度传感器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SHT30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、光照传感器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BH1750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数据的读取，并通过一定方式（如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OLED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显示屏或触摸屏人机交互界面）显示当前实验环境下的温湿度</a:t>
            </a: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和光照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值，模拟智慧农业场景下温湿度、光照值的检测；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模拟智慧农业场景，利用温湿度、光照值和实验箱上各模块模拟实际场景，如用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LED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灯控制模拟农业灯光控制（也可用矩阵灯等其他模块）；用电机模组模拟农业加湿器，或用继电器模块等模拟不同执行部件的动作。</a:t>
            </a:r>
          </a:p>
          <a:p>
            <a:pPr algn="just"/>
            <a:r>
              <a:rPr lang="en-US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至少</a:t>
            </a:r>
            <a:r>
              <a:rPr lang="zh-CN" altLang="en-US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完成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：直观显示温湿度、光照值； 当光照值小于（或大于）设定阈值时，自动进行灯光控制操作；当湿度小于（或大于）设定阈值时，自动进行某一执行部件的动作。</a:t>
            </a:r>
          </a:p>
        </p:txBody>
      </p:sp>
    </p:spTree>
    <p:extLst>
      <p:ext uri="{BB962C8B-B14F-4D97-AF65-F5344CB8AC3E}">
        <p14:creationId xmlns:p14="http://schemas.microsoft.com/office/powerpoint/2010/main" val="425385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0B53BFD-5A16-997A-7489-0F6ACAF4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6826"/>
              </p:ext>
            </p:extLst>
          </p:nvPr>
        </p:nvGraphicFramePr>
        <p:xfrm>
          <a:off x="6186808" y="3595127"/>
          <a:ext cx="5267960" cy="1548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3560891078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3563382473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1902500478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ctr"/>
                      <a:r>
                        <a:rPr lang="zh-CN" sz="1050" kern="0">
                          <a:effectLst/>
                        </a:rPr>
                        <a:t>指令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>
                          <a:effectLst/>
                        </a:rPr>
                        <a:t>功能代码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>
                          <a:effectLst/>
                        </a:rPr>
                        <a:t>注释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060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1050" kern="0">
                          <a:effectLst/>
                        </a:rPr>
                        <a:t>连续</a:t>
                      </a:r>
                      <a:r>
                        <a:rPr lang="en-US" sz="1050" kern="0">
                          <a:effectLst/>
                        </a:rPr>
                        <a:t>H</a:t>
                      </a:r>
                      <a:r>
                        <a:rPr lang="zh-CN" sz="1050" kern="0">
                          <a:effectLst/>
                        </a:rPr>
                        <a:t>分辨率模式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0">
                          <a:effectLst/>
                        </a:rPr>
                        <a:t>0001_0000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>
                          <a:effectLst/>
                        </a:rPr>
                        <a:t>在</a:t>
                      </a:r>
                      <a:r>
                        <a:rPr lang="en-US" sz="1050" kern="0">
                          <a:effectLst/>
                        </a:rPr>
                        <a:t>1lx</a:t>
                      </a:r>
                      <a:r>
                        <a:rPr lang="zh-CN" sz="1050" kern="0">
                          <a:effectLst/>
                        </a:rPr>
                        <a:t>分辨率下开始测量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zh-CN" sz="1050" kern="0">
                          <a:effectLst/>
                        </a:rPr>
                        <a:t>测量时间一般为</a:t>
                      </a:r>
                      <a:r>
                        <a:rPr lang="en-US" sz="1050" kern="0">
                          <a:effectLst/>
                        </a:rPr>
                        <a:t>120ms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8197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1050" kern="0">
                          <a:effectLst/>
                        </a:rPr>
                        <a:t>连续</a:t>
                      </a:r>
                      <a:r>
                        <a:rPr lang="en-US" sz="1050" kern="0">
                          <a:effectLst/>
                        </a:rPr>
                        <a:t>H</a:t>
                      </a:r>
                      <a:r>
                        <a:rPr lang="zh-CN" sz="1050" kern="0">
                          <a:effectLst/>
                        </a:rPr>
                        <a:t>分辨率模式</a:t>
                      </a: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0">
                          <a:effectLst/>
                        </a:rPr>
                        <a:t>0001_0001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>
                          <a:effectLst/>
                        </a:rPr>
                        <a:t>在</a:t>
                      </a:r>
                      <a:r>
                        <a:rPr lang="en-US" sz="1050" kern="0">
                          <a:effectLst/>
                        </a:rPr>
                        <a:t>0.5lx</a:t>
                      </a:r>
                      <a:r>
                        <a:rPr lang="zh-CN" sz="1050" kern="0">
                          <a:effectLst/>
                        </a:rPr>
                        <a:t>分辨率下开始测量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zh-CN" sz="1050" kern="0">
                          <a:effectLst/>
                        </a:rPr>
                        <a:t>测量时间一般为</a:t>
                      </a:r>
                      <a:r>
                        <a:rPr lang="en-US" sz="1050" kern="0">
                          <a:effectLst/>
                        </a:rPr>
                        <a:t>120ms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181427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r>
                        <a:rPr lang="zh-CN" sz="1050" kern="0">
                          <a:effectLst/>
                        </a:rPr>
                        <a:t>连续</a:t>
                      </a:r>
                      <a:r>
                        <a:rPr lang="en-US" sz="1050" kern="0">
                          <a:effectLst/>
                        </a:rPr>
                        <a:t>L</a:t>
                      </a:r>
                      <a:r>
                        <a:rPr lang="zh-CN" sz="1050" kern="0">
                          <a:effectLst/>
                        </a:rPr>
                        <a:t>分辨率模式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0">
                          <a:effectLst/>
                        </a:rPr>
                        <a:t>0001_0011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0" dirty="0">
                          <a:effectLst/>
                        </a:rPr>
                        <a:t>在</a:t>
                      </a:r>
                      <a:r>
                        <a:rPr lang="en-US" sz="1050" kern="0" dirty="0">
                          <a:effectLst/>
                        </a:rPr>
                        <a:t>41lx</a:t>
                      </a:r>
                      <a:r>
                        <a:rPr lang="zh-CN" sz="1050" kern="0" dirty="0">
                          <a:effectLst/>
                        </a:rPr>
                        <a:t>分辨率下开始测量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/>
                      <a:r>
                        <a:rPr lang="zh-CN" sz="1050" kern="0" dirty="0">
                          <a:effectLst/>
                        </a:rPr>
                        <a:t>测量时间一般为</a:t>
                      </a:r>
                      <a:r>
                        <a:rPr lang="en-US" sz="1050" kern="0" dirty="0">
                          <a:effectLst/>
                        </a:rPr>
                        <a:t>16ms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2469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26A91CD-096E-1901-0063-67B394484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026" y="17852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图片 11">
            <a:extLst>
              <a:ext uri="{FF2B5EF4-FFF2-40B4-BE49-F238E27FC236}">
                <a16:creationId xmlns:a16="http://schemas.microsoft.com/office/drawing/2014/main" id="{B0361C68-5DAB-2A98-9E39-87E19B9D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850" y="1525960"/>
            <a:ext cx="18002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BF9CB8-B151-B3B2-B4FA-07B4A54F4CF5}"/>
              </a:ext>
            </a:extLst>
          </p:cNvPr>
          <p:cNvSpPr txBox="1"/>
          <p:nvPr/>
        </p:nvSpPr>
        <p:spPr>
          <a:xfrm>
            <a:off x="355235" y="625083"/>
            <a:ext cx="609399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光强传感器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alibri-Bold"/>
              </a:rPr>
              <a:t>BH1750</a:t>
            </a:r>
            <a:br>
              <a:rPr lang="en-US" altLang="zh-CN" sz="2000" b="1" i="0" dirty="0">
                <a:solidFill>
                  <a:srgbClr val="000000"/>
                </a:solidFill>
                <a:effectLst/>
                <a:latin typeface="Calibri-Bold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⚫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精度范围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 lx – 65535 lx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特点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可控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支持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IIC BUS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接口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接近视觉灵敏度的光谱灵敏度特性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输出对应亮度的数字值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支持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1.8V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逻辑输入接口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通过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50Hz/60Hz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除光噪音功能实现稳定的测试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光源依赖性弱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有两种可选的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IIC slave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地址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最小误差变动在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±20%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Wingdings-Regular"/>
              </a:rPr>
              <a:t>⚫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最大额定参数</a:t>
            </a:r>
            <a:b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电源电压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4.5V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运行温度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-40 – 85℃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储存温度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40 – 100℃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反向电流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7mA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功率损耗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260mW</a:t>
            </a:r>
            <a:r>
              <a:rPr lang="zh-CN" altLang="en-US" dirty="0"/>
              <a:t> 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32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801D24-2856-7177-7B63-B2A8E0F2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723" y="617511"/>
            <a:ext cx="4444229" cy="1767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A2245E-F0F4-6DAB-B3BA-96BB99EA320D}"/>
              </a:ext>
            </a:extLst>
          </p:cNvPr>
          <p:cNvSpPr txBox="1"/>
          <p:nvPr/>
        </p:nvSpPr>
        <p:spPr>
          <a:xfrm>
            <a:off x="411480" y="3334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i="0" dirty="0">
                <a:effectLst/>
                <a:latin typeface="Helvetica Neue"/>
              </a:rPr>
              <a:t>宏定义</a:t>
            </a:r>
            <a:r>
              <a:rPr lang="en-US" altLang="zh-CN" b="1" i="0" dirty="0">
                <a:effectLst/>
                <a:latin typeface="Helvetica Neue"/>
              </a:rPr>
              <a:t>BH1750</a:t>
            </a:r>
            <a:r>
              <a:rPr lang="zh-CN" altLang="en-US" b="1" i="0" dirty="0">
                <a:effectLst/>
                <a:latin typeface="Helvetica Neue"/>
              </a:rPr>
              <a:t>器件地址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0EBD14-BF55-8258-97A2-5B0CCFAC32CB}"/>
              </a:ext>
            </a:extLst>
          </p:cNvPr>
          <p:cNvSpPr txBox="1"/>
          <p:nvPr/>
        </p:nvSpPr>
        <p:spPr>
          <a:xfrm>
            <a:off x="304800" y="121771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BH1750</a:t>
            </a:r>
            <a:r>
              <a:rPr lang="zh-CN" altLang="en-US" sz="1600" dirty="0"/>
              <a:t>的器件地址由</a:t>
            </a:r>
            <a:r>
              <a:rPr lang="en-US" altLang="zh-CN" sz="1600" dirty="0"/>
              <a:t>ADDR</a:t>
            </a:r>
            <a:r>
              <a:rPr lang="zh-CN" altLang="en-US" sz="1600" dirty="0"/>
              <a:t>端口的高低电平决定：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A31BA9-ED08-3144-2D45-3765E488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1" y="3759570"/>
            <a:ext cx="3402379" cy="134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3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AA31BA9-ED08-3144-2D45-3765E488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91" y="1157364"/>
            <a:ext cx="3402379" cy="134583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1497891-2287-47EA-9125-82CE725A2DF1}"/>
              </a:ext>
            </a:extLst>
          </p:cNvPr>
          <p:cNvSpPr txBox="1"/>
          <p:nvPr/>
        </p:nvSpPr>
        <p:spPr>
          <a:xfrm>
            <a:off x="460191" y="3641201"/>
            <a:ext cx="421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i="0" dirty="0">
                <a:effectLst/>
                <a:latin typeface="Helvetica Neue"/>
              </a:rPr>
              <a:t>BH1750</a:t>
            </a:r>
            <a:r>
              <a:rPr lang="zh-CN" altLang="en-US" b="1" i="0" dirty="0">
                <a:effectLst/>
                <a:latin typeface="Helvetica Neue"/>
              </a:rPr>
              <a:t>工作模式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FA2BF1-C77E-FB83-2200-F3137790C652}"/>
              </a:ext>
            </a:extLst>
          </p:cNvPr>
          <p:cNvSpPr txBox="1"/>
          <p:nvPr/>
        </p:nvSpPr>
        <p:spPr>
          <a:xfrm>
            <a:off x="5982" y="4068070"/>
            <a:ext cx="11145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POWER_OFF_CMD   =  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0x00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   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断电：无激活状态</a:t>
            </a:r>
            <a:br>
              <a:rPr lang="zh-CN" altLang="en-US" sz="1400" dirty="0"/>
            </a:br>
            <a:r>
              <a:rPr lang="zh-CN" altLang="en-US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POWER_ON_CMD    =  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0x01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   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通电：等待测量指令</a:t>
            </a:r>
            <a:br>
              <a:rPr lang="zh-CN" altLang="en-US" sz="1400" dirty="0"/>
            </a:br>
            <a:r>
              <a:rPr lang="zh-CN" altLang="en-US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RESET_REGISTER  =  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0x07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   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重置数字寄存器（在断电状态下不起作用）</a:t>
            </a:r>
            <a:br>
              <a:rPr lang="zh-CN" altLang="en-US" sz="1400" dirty="0"/>
            </a:br>
            <a:r>
              <a:rPr lang="zh-CN" altLang="en-US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CONT_H_MODE     =  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0x10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   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连续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分辨率模式：在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11x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分辨率下开始测量，测量时间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120ms</a:t>
            </a:r>
            <a:br>
              <a:rPr lang="zh-CN" altLang="en-US" sz="1400" dirty="0"/>
            </a:br>
            <a:r>
              <a:rPr lang="zh-CN" altLang="en-US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CONT_H_MODE2    =  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0x11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   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连续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分辨率模式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：在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0.51x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分辨率下开始测量，测量时间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120ms</a:t>
            </a:r>
            <a:br>
              <a:rPr lang="zh-CN" altLang="en-US" sz="1400" dirty="0"/>
            </a:br>
            <a:r>
              <a:rPr lang="zh-CN" altLang="en-US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CONT_L_MODE     =  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0x13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   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连续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分辨率模式：在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411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分辨率下开始测量，测量时间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16ms</a:t>
            </a:r>
            <a:br>
              <a:rPr lang="zh-CN" altLang="en-US" sz="1400" dirty="0"/>
            </a:br>
            <a:r>
              <a:rPr lang="zh-CN" altLang="en-US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ONCE_H_MODE     =  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0x20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   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一次高分辨率模式：在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11x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分辨率下开始测量，测量时间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120ms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，测量后自动设置为断电模式</a:t>
            </a:r>
            <a:br>
              <a:rPr lang="zh-CN" altLang="en-US" sz="1400" dirty="0"/>
            </a:br>
            <a:r>
              <a:rPr lang="zh-CN" altLang="en-US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ONCE_H_MODE2    =  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0x21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   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一次高分辨率模式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：在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0.51x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分辨率下开始测量，测量时间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120ms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，测量后自动设置为断电模式</a:t>
            </a:r>
            <a:br>
              <a:rPr lang="zh-CN" altLang="en-US" sz="1400" dirty="0"/>
            </a:br>
            <a:r>
              <a:rPr lang="zh-CN" altLang="en-US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ONCE_L_MODE     =  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0x23</a:t>
            </a:r>
            <a:r>
              <a:rPr lang="zh-CN" altLang="en-US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一次低分辨率模式：在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411x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分辨率下开始测量，测量时间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16ms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，测量后自动设置为断电模式</a:t>
            </a:r>
            <a:endParaRPr lang="zh-CN" altLang="en-US" sz="1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A8BFD4B-275A-E304-BFB8-A65F61C1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777" y="446225"/>
            <a:ext cx="4514286" cy="363809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136B4CB-E6C9-F7D1-CC27-6BC9D30D944D}"/>
              </a:ext>
            </a:extLst>
          </p:cNvPr>
          <p:cNvSpPr txBox="1"/>
          <p:nvPr/>
        </p:nvSpPr>
        <p:spPr>
          <a:xfrm>
            <a:off x="99060" y="1906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i="0" dirty="0">
                <a:effectLst/>
                <a:latin typeface="Helvetica Neue"/>
              </a:rPr>
              <a:t>发送命令和读取数据</a:t>
            </a:r>
          </a:p>
        </p:txBody>
      </p:sp>
    </p:spTree>
    <p:extLst>
      <p:ext uri="{BB962C8B-B14F-4D97-AF65-F5344CB8AC3E}">
        <p14:creationId xmlns:p14="http://schemas.microsoft.com/office/powerpoint/2010/main" val="316408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DC6A8F-B29E-623F-219F-90E28235E6F8}"/>
              </a:ext>
            </a:extLst>
          </p:cNvPr>
          <p:cNvSpPr txBox="1"/>
          <p:nvPr/>
        </p:nvSpPr>
        <p:spPr>
          <a:xfrm>
            <a:off x="91440" y="667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i="0" dirty="0">
                <a:effectLst/>
                <a:latin typeface="Helvetica Neue"/>
              </a:rPr>
              <a:t>发送命令和读取数据</a:t>
            </a:r>
          </a:p>
        </p:txBody>
      </p:sp>
      <p:pic>
        <p:nvPicPr>
          <p:cNvPr id="3074" name="Picture 2" descr="图片">
            <a:extLst>
              <a:ext uri="{FF2B5EF4-FFF2-40B4-BE49-F238E27FC236}">
                <a16:creationId xmlns:a16="http://schemas.microsoft.com/office/drawing/2014/main" id="{76BA3BC4-5FF3-76BF-8E74-22B566711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3" y="729615"/>
            <a:ext cx="894397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0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1E94E7-2A85-42AA-87BD-D58487B7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7" y="1099369"/>
            <a:ext cx="5914286" cy="29523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9581C0-6536-723A-DF06-FAFA06604EA8}"/>
              </a:ext>
            </a:extLst>
          </p:cNvPr>
          <p:cNvSpPr txBox="1"/>
          <p:nvPr/>
        </p:nvSpPr>
        <p:spPr>
          <a:xfrm>
            <a:off x="525780" y="4935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i="0" dirty="0">
                <a:effectLst/>
                <a:latin typeface="Helvetica Neue"/>
              </a:rPr>
              <a:t>数据转换函数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B619FF-BBAC-BBE1-F692-9827F6E4A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" y="4540661"/>
            <a:ext cx="6257143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E01C20-6D94-7623-37EE-4C84BC19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23" y="286285"/>
            <a:ext cx="8447619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0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1C4AC1-1DC5-4C84-57CF-8AEF5CBD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7" y="197916"/>
            <a:ext cx="4333398" cy="25813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B34FC8-702E-FD6D-9DB2-54F9A063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9" y="0"/>
            <a:ext cx="7772974" cy="69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6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0410DF-03B3-C4F6-9DAC-FE1708CE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52" y="304140"/>
            <a:ext cx="5419048" cy="228571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6D78A83-60B6-95BD-4BFC-C622A528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76" y="630455"/>
            <a:ext cx="5175772" cy="5119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2D7626-F29A-620A-7266-48C7E3ECA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52" y="3359416"/>
            <a:ext cx="5333333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7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E57815-85AB-72BF-0EF6-FEF42134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2" y="3620351"/>
            <a:ext cx="4482291" cy="1985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DFDBE1-9E40-7FAA-ACDD-240FA786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42" y="3429000"/>
            <a:ext cx="4098551" cy="27276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BAA8CA-8920-9069-D74C-232F18381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92" y="608239"/>
            <a:ext cx="5272768" cy="2325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D056C3-2DE8-C38C-290C-3BB69D276D65}"/>
              </a:ext>
            </a:extLst>
          </p:cNvPr>
          <p:cNvSpPr txBox="1"/>
          <p:nvPr/>
        </p:nvSpPr>
        <p:spPr>
          <a:xfrm>
            <a:off x="716280" y="423573"/>
            <a:ext cx="2239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Helvetica Neue"/>
              </a:rPr>
              <a:t>数据读取、显示</a:t>
            </a:r>
            <a:endParaRPr lang="zh-CN" altLang="en-US" b="1" i="0" dirty="0">
              <a:effectLst/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EA5FCE-1AB7-D88D-F976-1E7FEBD9EECC}"/>
              </a:ext>
            </a:extLst>
          </p:cNvPr>
          <p:cNvSpPr txBox="1"/>
          <p:nvPr/>
        </p:nvSpPr>
        <p:spPr>
          <a:xfrm>
            <a:off x="655192" y="3251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Helvetica Neue"/>
              </a:rPr>
              <a:t>自动控制示例</a:t>
            </a:r>
            <a:endParaRPr lang="zh-CN" altLang="en-US" b="1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882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BCDEC3-CF40-2DB5-DC80-49636B88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3" y="439152"/>
            <a:ext cx="4810977" cy="35657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C5E0ED-39D5-303E-C06F-CC16CFB6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09" y="721895"/>
            <a:ext cx="5175772" cy="51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2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5B349DF-43D6-240F-83B2-AFEB9805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75" y="762235"/>
            <a:ext cx="8466948" cy="5652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E90FAF-9B2B-8B77-0285-FF735B843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68" r="11046" b="53529"/>
          <a:stretch/>
        </p:blipFill>
        <p:spPr>
          <a:xfrm>
            <a:off x="0" y="443115"/>
            <a:ext cx="3742431" cy="22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6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00CDDD9-5162-B030-A23E-F665A04403E0}"/>
              </a:ext>
            </a:extLst>
          </p:cNvPr>
          <p:cNvSpPr txBox="1"/>
          <p:nvPr/>
        </p:nvSpPr>
        <p:spPr>
          <a:xfrm>
            <a:off x="7044993" y="346819"/>
            <a:ext cx="44571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温湿度传感器 </a:t>
            </a:r>
            <a:r>
              <a:rPr lang="en-US" altLang="zh-CN" dirty="0"/>
              <a:t>SHT30</a:t>
            </a:r>
          </a:p>
          <a:p>
            <a:r>
              <a:rPr lang="en-US" altLang="zh-CN" dirty="0"/>
              <a:t>⚫ </a:t>
            </a:r>
            <a:r>
              <a:rPr lang="zh-CN" altLang="en-US" dirty="0"/>
              <a:t>精度范围</a:t>
            </a:r>
          </a:p>
          <a:p>
            <a:r>
              <a:rPr lang="zh-CN" altLang="en-US" dirty="0"/>
              <a:t>温度： </a:t>
            </a:r>
            <a:r>
              <a:rPr lang="en-US" altLang="zh-CN" dirty="0"/>
              <a:t>-40℃ to 125℃</a:t>
            </a:r>
          </a:p>
          <a:p>
            <a:r>
              <a:rPr lang="zh-CN" altLang="en-US" dirty="0"/>
              <a:t>湿度： </a:t>
            </a:r>
            <a:r>
              <a:rPr lang="en-US" altLang="zh-CN" dirty="0"/>
              <a:t>0%RH to 100%RH</a:t>
            </a:r>
          </a:p>
          <a:p>
            <a:r>
              <a:rPr lang="en-US" altLang="zh-CN" dirty="0"/>
              <a:t>⚫ </a:t>
            </a:r>
            <a:r>
              <a:rPr lang="zh-CN" altLang="en-US" dirty="0"/>
              <a:t>特性</a:t>
            </a:r>
          </a:p>
          <a:p>
            <a:r>
              <a:rPr lang="zh-CN" altLang="en-US" dirty="0"/>
              <a:t>完全校准的线性化，温度补偿式的数字输出</a:t>
            </a:r>
          </a:p>
          <a:p>
            <a:r>
              <a:rPr lang="zh-CN" altLang="en-US" dirty="0"/>
              <a:t>电压范围 </a:t>
            </a:r>
            <a:r>
              <a:rPr lang="en-US" altLang="zh-CN" dirty="0"/>
              <a:t>2.4V-5.5V </a:t>
            </a:r>
            <a:r>
              <a:rPr lang="zh-CN" altLang="en-US" dirty="0"/>
              <a:t>标准电压 </a:t>
            </a:r>
            <a:r>
              <a:rPr lang="en-US" altLang="zh-CN" dirty="0"/>
              <a:t>3.3V</a:t>
            </a:r>
          </a:p>
          <a:p>
            <a:r>
              <a:rPr lang="zh-CN" altLang="en-US" dirty="0"/>
              <a:t>通信速度高达 </a:t>
            </a:r>
            <a:r>
              <a:rPr lang="en-US" altLang="zh-CN" dirty="0"/>
              <a:t>1MHz </a:t>
            </a:r>
            <a:r>
              <a:rPr lang="zh-CN" altLang="en-US" dirty="0"/>
              <a:t>的 </a:t>
            </a:r>
            <a:r>
              <a:rPr lang="en-US" altLang="zh-CN" dirty="0"/>
              <a:t>IIC </a:t>
            </a:r>
            <a:r>
              <a:rPr lang="zh-CN" altLang="en-US" dirty="0"/>
              <a:t>接口，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SHT30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具有两种可供选择的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IIC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通讯地址，选择将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管脚置低，将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IIC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地址设置为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0x44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B24244-3D98-1B34-9B4D-B6F06B78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7" y="303346"/>
            <a:ext cx="2800350" cy="24974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694F84-CB87-8D4F-E37A-C1C2603D4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8" y="3097368"/>
            <a:ext cx="4850347" cy="36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0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CDB320-CDC2-F481-5F2B-E810595A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1" y="221798"/>
            <a:ext cx="5591758" cy="28830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1BFBE0-6311-75B3-F29E-70D1F929962F}"/>
              </a:ext>
            </a:extLst>
          </p:cNvPr>
          <p:cNvSpPr txBox="1"/>
          <p:nvPr/>
        </p:nvSpPr>
        <p:spPr>
          <a:xfrm>
            <a:off x="720811" y="3340451"/>
            <a:ext cx="868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注意数据手册中给出了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8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位数据，只有低</a:t>
            </a:r>
            <a:r>
              <a:rPr lang="en-US" altLang="zh-CN" b="0" i="0" dirty="0">
                <a:solidFill>
                  <a:srgbClr val="3E3E3E"/>
                </a:solidFill>
                <a:effectLst/>
                <a:latin typeface="Helvetica Neue"/>
              </a:rPr>
              <a:t>7</a:t>
            </a:r>
            <a:r>
              <a:rPr lang="zh-CN" altLang="en-US" b="0" i="0" dirty="0">
                <a:solidFill>
                  <a:srgbClr val="3E3E3E"/>
                </a:solidFill>
                <a:effectLst/>
                <a:latin typeface="Helvetica Neue"/>
              </a:rPr>
              <a:t>位用作地址，结合原理图，可以定义如下：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AF80FB-2C8B-2C4F-0E46-8BBD7168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3" y="3793052"/>
            <a:ext cx="6314286" cy="3047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400AAFC-BE36-652B-39F1-954C8A81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022" y="1003750"/>
            <a:ext cx="4409524" cy="18666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6A011FA-1498-198C-FB28-26ACCE331D76}"/>
              </a:ext>
            </a:extLst>
          </p:cNvPr>
          <p:cNvSpPr txBox="1"/>
          <p:nvPr/>
        </p:nvSpPr>
        <p:spPr>
          <a:xfrm>
            <a:off x="803252" y="4639717"/>
            <a:ext cx="85007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en-US" altLang="zh-CN" b="0" i="0" dirty="0">
                <a:effectLst/>
                <a:latin typeface="Consolas" panose="020B0609020204030204" pitchFamily="49" charset="0"/>
              </a:rPr>
              <a:t>   SHT30_ADDR_WRITE    0x44&lt;&lt;1  </a:t>
            </a:r>
            <a:r>
              <a:rPr lang="en-US" altLang="zh-CN" b="0" i="0" dirty="0">
                <a:solidFill>
                  <a:srgbClr val="5BDAED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//10001000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Consolas" panose="020B0609020204030204" pitchFamily="49" charset="0"/>
              </a:rPr>
              <a:t>   SHT30_ADDR_READ     (0x44&lt;&lt;1)+1     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//10001011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29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E37AB5-95BD-D39F-9414-C79149A27A8D}"/>
              </a:ext>
            </a:extLst>
          </p:cNvPr>
          <p:cNvSpPr txBox="1"/>
          <p:nvPr/>
        </p:nvSpPr>
        <p:spPr>
          <a:xfrm>
            <a:off x="482065" y="105996"/>
            <a:ext cx="408231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软件复位命令 *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zh-CN" altLang="en-US" sz="1400" dirty="0"/>
            </a:br>
            <a:br>
              <a:rPr lang="zh-CN" altLang="en-US" sz="1400" dirty="0"/>
            </a:br>
            <a:r>
              <a:rPr lang="zh-CN" altLang="en-US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SOFT_RESET_CMD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0x30A2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    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单次测量模式</a:t>
            </a:r>
            <a:b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   命名格式：</a:t>
            </a:r>
            <a:r>
              <a:rPr lang="en-US" altLang="zh-CN" sz="1400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Repeatability_CS_CMD</a:t>
            </a:r>
            <a:b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   CS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Clock stretching</a:t>
            </a:r>
            <a:b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   */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HIGH_ENABLED_CMD  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0x2C06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MEDIUM_ENABLED_CMD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0x2C0D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LOW_ENABLED_CMD   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0x2C10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HIGH_DISABLED_CMD 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0x2400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MEDIUM_DISABLED_CMD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0x240B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LOW_DISABLED_CMD  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0x2416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DC08B-9916-3EC5-A4AB-94A2103B53EB}"/>
              </a:ext>
            </a:extLst>
          </p:cNvPr>
          <p:cNvSpPr txBox="1"/>
          <p:nvPr/>
        </p:nvSpPr>
        <p:spPr>
          <a:xfrm>
            <a:off x="548640" y="3429000"/>
            <a:ext cx="554736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周期测量模式</a:t>
            </a:r>
            <a:b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   命名格式：</a:t>
            </a:r>
            <a:r>
              <a:rPr lang="en-US" altLang="zh-CN" sz="1400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Repeatability_MPS_CMD</a:t>
            </a:r>
            <a:b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   MPS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measurement per second</a:t>
            </a:r>
            <a:b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   */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HIGH_0_5_CMD 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0x2032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MEDIUM_0_5_CMD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0x2024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LOW_0_5_CMD  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0x202F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HIGH_1_CMD   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0x2130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MEDIUM_1_CMD 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0x2126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LOW_1_CMD    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0x212D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HIGH_2_CMD   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0x2236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   MEDIUM_2_CMD   = </a:t>
            </a:r>
            <a:r>
              <a:rPr lang="en-US" altLang="zh-CN" sz="1400" b="0" i="0" dirty="0">
                <a:solidFill>
                  <a:srgbClr val="AE87FA"/>
                </a:solidFill>
                <a:effectLst/>
                <a:latin typeface="Consolas" panose="020B0609020204030204" pitchFamily="49" charset="0"/>
              </a:rPr>
              <a:t>0x2220</a:t>
            </a: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CF072-4D77-8D6B-4539-2C1AE98DCBB7}"/>
              </a:ext>
            </a:extLst>
          </p:cNvPr>
          <p:cNvSpPr txBox="1"/>
          <p:nvPr/>
        </p:nvSpPr>
        <p:spPr>
          <a:xfrm>
            <a:off x="5613935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i="0" dirty="0">
                <a:effectLst/>
                <a:latin typeface="Helvetica Neue"/>
              </a:rPr>
              <a:t>SHT30</a:t>
            </a:r>
            <a:r>
              <a:rPr lang="zh-CN" altLang="en-US" b="1" i="0" dirty="0">
                <a:effectLst/>
                <a:latin typeface="Helvetica Neue"/>
              </a:rPr>
              <a:t>工作模式初始化函数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19CA967-89AF-67BA-4961-C571AD562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49"/>
          <a:stretch/>
        </p:blipFill>
        <p:spPr>
          <a:xfrm>
            <a:off x="4630955" y="1435385"/>
            <a:ext cx="7522320" cy="3780952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BA67D4-5517-8F7F-5BAA-3F4C4281C270}"/>
              </a:ext>
            </a:extLst>
          </p:cNvPr>
          <p:cNvCxnSpPr/>
          <p:nvPr/>
        </p:nvCxnSpPr>
        <p:spPr>
          <a:xfrm>
            <a:off x="548640" y="1005840"/>
            <a:ext cx="35890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C547BA-E2D1-3B98-C38A-452CFA99582C}"/>
              </a:ext>
            </a:extLst>
          </p:cNvPr>
          <p:cNvCxnSpPr/>
          <p:nvPr/>
        </p:nvCxnSpPr>
        <p:spPr>
          <a:xfrm>
            <a:off x="341296" y="6039853"/>
            <a:ext cx="35890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4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F63034E-CADF-67F1-60EF-4682476E0234}"/>
              </a:ext>
            </a:extLst>
          </p:cNvPr>
          <p:cNvSpPr txBox="1"/>
          <p:nvPr/>
        </p:nvSpPr>
        <p:spPr>
          <a:xfrm>
            <a:off x="449580" y="3715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i="0">
                <a:effectLst/>
                <a:latin typeface="Helvetica Neue"/>
              </a:rPr>
              <a:t>从</a:t>
            </a:r>
            <a:r>
              <a:rPr lang="en-US" altLang="zh-CN" b="1" i="0">
                <a:effectLst/>
                <a:latin typeface="Helvetica Neue"/>
              </a:rPr>
              <a:t>SHT30</a:t>
            </a:r>
            <a:r>
              <a:rPr lang="zh-CN" altLang="en-US" b="1" i="0">
                <a:effectLst/>
                <a:latin typeface="Helvetica Neue"/>
              </a:rPr>
              <a:t>读取一次数据（周期测量模式下）</a:t>
            </a:r>
            <a:endParaRPr lang="zh-CN" altLang="en-US" b="1" i="0" dirty="0">
              <a:effectLst/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FF65E7-A93F-0344-4BB7-CF5231302B16}"/>
              </a:ext>
            </a:extLst>
          </p:cNvPr>
          <p:cNvSpPr txBox="1"/>
          <p:nvPr/>
        </p:nvSpPr>
        <p:spPr>
          <a:xfrm>
            <a:off x="449580" y="1078915"/>
            <a:ext cx="7269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>
                <a:solidFill>
                  <a:srgbClr val="3E3E3E"/>
                </a:solidFill>
                <a:effectLst/>
                <a:latin typeface="Helvetica Neue"/>
              </a:rPr>
              <a:t>从</a:t>
            </a:r>
            <a:r>
              <a:rPr lang="en-US" altLang="zh-CN" sz="1600" b="0" i="0">
                <a:solidFill>
                  <a:srgbClr val="3E3E3E"/>
                </a:solidFill>
                <a:effectLst/>
                <a:latin typeface="Helvetica Neue"/>
              </a:rPr>
              <a:t>SHT30</a:t>
            </a:r>
            <a:r>
              <a:rPr lang="zh-CN" altLang="en-US" sz="1600" b="0" i="0">
                <a:solidFill>
                  <a:srgbClr val="3E3E3E"/>
                </a:solidFill>
                <a:effectLst/>
                <a:latin typeface="Helvetica Neue"/>
              </a:rPr>
              <a:t>数据手册中可以得到在周期测量模式下读取一次数据的时序，如图：</a:t>
            </a:r>
            <a:endParaRPr lang="zh-CN" altLang="en-US" sz="1600" dirty="0"/>
          </a:p>
        </p:txBody>
      </p:sp>
      <p:pic>
        <p:nvPicPr>
          <p:cNvPr id="1028" name="Picture 4" descr="图片">
            <a:extLst>
              <a:ext uri="{FF2B5EF4-FFF2-40B4-BE49-F238E27FC236}">
                <a16:creationId xmlns:a16="http://schemas.microsoft.com/office/drawing/2014/main" id="{819D059F-4421-8348-C924-2673AA3C3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1692593"/>
            <a:ext cx="60674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766030-0D41-6521-9511-B1B093E7B8C0}"/>
              </a:ext>
            </a:extLst>
          </p:cNvPr>
          <p:cNvSpPr txBox="1"/>
          <p:nvPr/>
        </p:nvSpPr>
        <p:spPr>
          <a:xfrm>
            <a:off x="7528560" y="1417469"/>
            <a:ext cx="4076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3E3E3E"/>
                </a:solidFill>
                <a:effectLst/>
                <a:latin typeface="Helvetica Neue"/>
              </a:rPr>
              <a:t>根据该时序可以看出，首先要发送读数据的命令，然后接收</a:t>
            </a:r>
            <a:r>
              <a:rPr lang="en-US" altLang="zh-CN" sz="1600" b="0" i="0" dirty="0">
                <a:solidFill>
                  <a:srgbClr val="3E3E3E"/>
                </a:solidFill>
                <a:effectLst/>
                <a:latin typeface="Helvetica Neue"/>
              </a:rPr>
              <a:t>6</a:t>
            </a:r>
            <a:r>
              <a:rPr lang="zh-CN" altLang="en-US" sz="1600" b="0" i="0" dirty="0">
                <a:solidFill>
                  <a:srgbClr val="3E3E3E"/>
                </a:solidFill>
                <a:effectLst/>
                <a:latin typeface="Helvetica Neue"/>
              </a:rPr>
              <a:t>个字节的数据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50E641-1C8A-98FA-C10F-190E7B42D892}"/>
              </a:ext>
            </a:extLst>
          </p:cNvPr>
          <p:cNvSpPr txBox="1"/>
          <p:nvPr/>
        </p:nvSpPr>
        <p:spPr>
          <a:xfrm>
            <a:off x="7528560" y="2057252"/>
            <a:ext cx="42443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3E3E3E"/>
                </a:solidFill>
                <a:effectLst/>
                <a:latin typeface="Helvetica Neue"/>
              </a:rPr>
              <a:t>在数据手册中可知，</a:t>
            </a:r>
            <a:r>
              <a:rPr lang="en-US" altLang="zh-CN" sz="1600" b="0" i="0" dirty="0">
                <a:solidFill>
                  <a:srgbClr val="3E3E3E"/>
                </a:solidFill>
                <a:effectLst/>
                <a:latin typeface="Helvetica Neue"/>
              </a:rPr>
              <a:t>SHT30</a:t>
            </a:r>
            <a:r>
              <a:rPr lang="zh-CN" altLang="en-US" sz="1600" b="0" i="0" dirty="0">
                <a:solidFill>
                  <a:srgbClr val="3E3E3E"/>
                </a:solidFill>
                <a:effectLst/>
                <a:latin typeface="Helvetica Neue"/>
              </a:rPr>
              <a:t>分别在温度数据和湿度数据之后发送了</a:t>
            </a:r>
            <a:r>
              <a:rPr lang="en-US" altLang="zh-CN" sz="1600" b="0" i="0" dirty="0">
                <a:solidFill>
                  <a:srgbClr val="3E3E3E"/>
                </a:solidFill>
                <a:effectLst/>
                <a:latin typeface="Helvetica Neue"/>
              </a:rPr>
              <a:t>8-CRC</a:t>
            </a:r>
            <a:r>
              <a:rPr lang="zh-CN" altLang="en-US" sz="1600" b="0" i="0" dirty="0">
                <a:solidFill>
                  <a:srgbClr val="3E3E3E"/>
                </a:solidFill>
                <a:effectLst/>
                <a:latin typeface="Helvetica Neue"/>
              </a:rPr>
              <a:t>校验码，确保了数据可靠性。</a:t>
            </a:r>
            <a:endParaRPr lang="zh-CN" altLang="en-US" sz="16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0ED8996-6A8F-2382-CE02-3749D66C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22" y="2888249"/>
            <a:ext cx="4705976" cy="38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2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53A2E0-8DAF-2E86-0E6E-03839D83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" y="740099"/>
            <a:ext cx="5332722" cy="39995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656497-A8BD-3CBC-6E13-E44387D6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869083"/>
            <a:ext cx="6269174" cy="50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9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A2F602-AF6E-A634-1277-656C3EC0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03" y="348047"/>
            <a:ext cx="8447619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1030</Words>
  <Application>Microsoft Office PowerPoint</Application>
  <PresentationFormat>宽屏</PresentationFormat>
  <Paragraphs>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Calibri-Bold</vt:lpstr>
      <vt:lpstr>Helvetica Neue</vt:lpstr>
      <vt:lpstr>Wingdings-Regular</vt:lpstr>
      <vt:lpstr>等线</vt:lpstr>
      <vt:lpstr>等线 Light</vt:lpstr>
      <vt:lpstr>黑体</vt:lpstr>
      <vt:lpstr>SimSun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Flair Shane</dc:creator>
  <cp:lastModifiedBy>茸</cp:lastModifiedBy>
  <cp:revision>9</cp:revision>
  <dcterms:created xsi:type="dcterms:W3CDTF">2022-12-25T03:49:12Z</dcterms:created>
  <dcterms:modified xsi:type="dcterms:W3CDTF">2023-01-29T06:43:09Z</dcterms:modified>
</cp:coreProperties>
</file>