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hyperlink" Target="https://code.flickr.net/2009/12/02/flipping-out/" TargetMode="External"/><Relationship Id="rId7" Type="http://schemas.openxmlformats.org/officeDocument/2006/relationships/hyperlink" Target="https://gamma.app" TargetMode="External"/><Relationship Id="rId2" Type="http://schemas.openxmlformats.org/officeDocument/2006/relationships/image" Target="../media/image-3-1.png"/><Relationship Id="rId3" Type="http://schemas.openxmlformats.org/officeDocument/2006/relationships/image" Target="../media/image-3-2.png"/><Relationship Id="rId4" Type="http://schemas.openxmlformats.org/officeDocument/2006/relationships/image" Target="../media/image-3-3.png"/><Relationship Id="rId5" Type="http://schemas.openxmlformats.org/officeDocument/2006/relationships/image" Target="../media/image-3-4.png"/><Relationship Id="rId6" Type="http://schemas.openxmlformats.org/officeDocument/2006/relationships/image" Target="../media/image-3-5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https://openfeature.dev/" TargetMode="External"/><Relationship Id="rId3" Type="http://schemas.openxmlformats.org/officeDocument/2006/relationships/hyperlink" Target="https://docs.flagsmith.com/guides-and-examples/flag-lifecycle" TargetMode="External"/><Relationship Id="rId7" Type="http://schemas.openxmlformats.org/officeDocument/2006/relationships/hyperlink" Target="https://gamma.app" TargetMode="External"/><Relationship Id="rId2" Type="http://schemas.openxmlformats.org/officeDocument/2006/relationships/image" Target="../media/image-6-1.png"/><Relationship Id="rId4" Type="http://schemas.openxmlformats.org/officeDocument/2006/relationships/image" Target="../media/image-6-2.png"/><Relationship Id="rId5" Type="http://schemas.openxmlformats.org/officeDocument/2006/relationships/image" Target="../media/image-6-3.png"/><Relationship Id="rId6" Type="http://schemas.openxmlformats.org/officeDocument/2006/relationships/image" Target="../media/image-6-4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lagsmith/flagsmith" TargetMode="External"/><Relationship Id="rId6" Type="http://schemas.openxmlformats.org/officeDocument/2006/relationships/hyperlink" Target="https://github.com/Flagsmith/flagsmith" TargetMode="External"/><Relationship Id="rId10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image" Target="../media/image-7-2.png"/><Relationship Id="rId4" Type="http://schemas.openxmlformats.org/officeDocument/2006/relationships/image" Target="../media/image-7-3.png"/><Relationship Id="rId5" Type="http://schemas.openxmlformats.org/officeDocument/2006/relationships/image" Target="../media/image-7-4.png"/><Relationship Id="rId7" Type="http://schemas.openxmlformats.org/officeDocument/2006/relationships/image" Target="../media/image-7-5.png"/><Relationship Id="rId8" Type="http://schemas.openxmlformats.org/officeDocument/2006/relationships/image" Target="../media/image-7-6.png"/><Relationship Id="rId9" Type="http://schemas.openxmlformats.org/officeDocument/2006/relationships/image" Target="../media/image-7-7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github/com/flagsmith/flagsmith" TargetMode="External"/><Relationship Id="rId2" Type="http://schemas.openxmlformats.org/officeDocument/2006/relationships/hyperlink" Target="https://www.flagsmith.com/" TargetMode="External"/><Relationship Id="rId7" Type="http://schemas.openxmlformats.org/officeDocument/2006/relationships/hyperlink" Target="https://gamma.app" TargetMode="External"/><Relationship Id="rId3" Type="http://schemas.openxmlformats.org/officeDocument/2006/relationships/image" Target="../media/image-9-1.png"/><Relationship Id="rId4" Type="http://schemas.openxmlformats.org/officeDocument/2006/relationships/image" Target="../media/image-9-2.png"/><Relationship Id="rId5" Type="http://schemas.openxmlformats.org/officeDocument/2006/relationships/image" Target="../media/image-9-3.png"/><Relationship Id="rId6" Type="http://schemas.openxmlformats.org/officeDocument/2006/relationships/image" Target="../media/image-9-4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4490799" y="2492812"/>
            <a:ext cx="724292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Release with Confidence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4490799" y="3659267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4D4D4D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Open source feature flags for app development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4490799" y="5381268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Flagsmith and Quine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10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4490799" y="2398633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4490799" y="3565088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7A7A7A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Why are we here? </a:t>
            </a:r>
            <a:endParaRPr lang="en-US" sz="3499" dirty="0"/>
          </a:p>
        </p:txBody>
      </p:sp>
      <p:sp>
        <p:nvSpPr>
          <p:cNvPr id="6" name="Text 4"/>
          <p:cNvSpPr/>
          <p:nvPr/>
        </p:nvSpPr>
        <p:spPr>
          <a:xfrm>
            <a:off x="5201722" y="4453771"/>
            <a:ext cx="859547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lvl="1" marL="6858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Who are we?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01722" y="4942403"/>
            <a:ext cx="859547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lvl="1" marL="6858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Who are you? What would you like to discuss?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01722" y="5431036"/>
            <a:ext cx="859547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lvl="1" marL="6858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Why are we here? </a:t>
            </a:r>
            <a:endParaRPr lang="en-US" sz="17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12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705922"/>
            <a:ext cx="596967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What Are Feature Flags?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1844635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u="sng" spc="-35" kern="0" dirty="0">
                <a:solidFill>
                  <a:srgbClr val="6633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Flipping Out</a:t>
            </a:r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Flickr, 2009 (Google for "Flickr Feature Flags")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07" y="2449949"/>
            <a:ext cx="6814066" cy="2469952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94" y="5312926"/>
            <a:ext cx="6848832" cy="1999774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10" name="Image 4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58265"/>
            <a:ext cx="70894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How Can I Use Feature Flags?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385893"/>
            <a:ext cx="67134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7A7A7A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Using feature flags to release with confidence</a:t>
            </a:r>
            <a:endParaRPr lang="en-US" sz="2624" dirty="0"/>
          </a:p>
        </p:txBody>
      </p:sp>
      <p:sp>
        <p:nvSpPr>
          <p:cNvPr id="6" name="Shape 4"/>
          <p:cNvSpPr/>
          <p:nvPr/>
        </p:nvSpPr>
        <p:spPr>
          <a:xfrm>
            <a:off x="2037993" y="4829889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BFB2E5"/>
          </a:solidFill>
          <a:ln/>
        </p:spPr>
      </p:sp>
      <p:sp>
        <p:nvSpPr>
          <p:cNvPr id="7" name="Shape 5"/>
          <p:cNvSpPr/>
          <p:nvPr/>
        </p:nvSpPr>
        <p:spPr>
          <a:xfrm>
            <a:off x="3444180" y="4052292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FB2E5"/>
          </a:solidFill>
          <a:ln/>
        </p:spPr>
      </p:sp>
      <p:sp>
        <p:nvSpPr>
          <p:cNvPr id="8" name="Shape 6"/>
          <p:cNvSpPr/>
          <p:nvPr/>
        </p:nvSpPr>
        <p:spPr>
          <a:xfrm>
            <a:off x="3216473" y="45799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396615" y="4621649"/>
            <a:ext cx="13954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2260163" y="3135630"/>
            <a:ext cx="241244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De-couple Deploy and Release</a:t>
            </a:r>
            <a:endParaRPr lang="en-US" sz="2187" dirty="0"/>
          </a:p>
        </p:txBody>
      </p:sp>
      <p:sp>
        <p:nvSpPr>
          <p:cNvPr id="11" name="Shape 9"/>
          <p:cNvSpPr/>
          <p:nvPr/>
        </p:nvSpPr>
        <p:spPr>
          <a:xfrm>
            <a:off x="4983659" y="4829889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FB2E5"/>
          </a:solidFill>
          <a:ln/>
        </p:spPr>
      </p:sp>
      <p:sp>
        <p:nvSpPr>
          <p:cNvPr id="12" name="Shape 10"/>
          <p:cNvSpPr/>
          <p:nvPr/>
        </p:nvSpPr>
        <p:spPr>
          <a:xfrm>
            <a:off x="4755952" y="45799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914305" y="4621649"/>
            <a:ext cx="1832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799642" y="5829776"/>
            <a:ext cx="2412444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Tighter Pull Request</a:t>
            </a:r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
</a:t>
            </a:r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Loops</a:t>
            </a:r>
            <a:endParaRPr lang="en-US" sz="2187" dirty="0"/>
          </a:p>
        </p:txBody>
      </p:sp>
      <p:sp>
        <p:nvSpPr>
          <p:cNvPr id="15" name="Shape 13"/>
          <p:cNvSpPr/>
          <p:nvPr/>
        </p:nvSpPr>
        <p:spPr>
          <a:xfrm>
            <a:off x="6523137" y="4052292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FB2E5"/>
          </a:solidFill>
          <a:ln/>
        </p:spPr>
      </p:sp>
      <p:sp>
        <p:nvSpPr>
          <p:cNvPr id="16" name="Shape 14"/>
          <p:cNvSpPr/>
          <p:nvPr/>
        </p:nvSpPr>
        <p:spPr>
          <a:xfrm>
            <a:off x="6295430" y="45799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6451640" y="4621649"/>
            <a:ext cx="1875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8" name="Text 16"/>
          <p:cNvSpPr/>
          <p:nvPr/>
        </p:nvSpPr>
        <p:spPr>
          <a:xfrm>
            <a:off x="5339120" y="3135630"/>
            <a:ext cx="241256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Segment/Target Users</a:t>
            </a:r>
            <a:endParaRPr lang="en-US" sz="2187" dirty="0"/>
          </a:p>
        </p:txBody>
      </p:sp>
      <p:sp>
        <p:nvSpPr>
          <p:cNvPr id="19" name="Shape 17"/>
          <p:cNvSpPr/>
          <p:nvPr/>
        </p:nvSpPr>
        <p:spPr>
          <a:xfrm>
            <a:off x="8062615" y="4829889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FB2E5"/>
          </a:solidFill>
          <a:ln/>
        </p:spPr>
      </p:sp>
      <p:sp>
        <p:nvSpPr>
          <p:cNvPr id="20" name="Shape 18"/>
          <p:cNvSpPr/>
          <p:nvPr/>
        </p:nvSpPr>
        <p:spPr>
          <a:xfrm>
            <a:off x="7834908" y="45799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985522" y="4621649"/>
            <a:ext cx="19859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624" dirty="0"/>
          </a:p>
        </p:txBody>
      </p:sp>
      <p:sp>
        <p:nvSpPr>
          <p:cNvPr id="22" name="Text 20"/>
          <p:cNvSpPr/>
          <p:nvPr/>
        </p:nvSpPr>
        <p:spPr>
          <a:xfrm>
            <a:off x="6878598" y="5829776"/>
            <a:ext cx="241256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Phased Rollouts + Canary Releases</a:t>
            </a:r>
            <a:endParaRPr lang="en-US" sz="2187" dirty="0"/>
          </a:p>
        </p:txBody>
      </p:sp>
      <p:sp>
        <p:nvSpPr>
          <p:cNvPr id="23" name="Shape 21"/>
          <p:cNvSpPr/>
          <p:nvPr/>
        </p:nvSpPr>
        <p:spPr>
          <a:xfrm>
            <a:off x="9602212" y="4052292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FB2E5"/>
          </a:solidFill>
          <a:ln/>
        </p:spPr>
      </p:sp>
      <p:sp>
        <p:nvSpPr>
          <p:cNvPr id="24" name="Shape 22"/>
          <p:cNvSpPr/>
          <p:nvPr/>
        </p:nvSpPr>
        <p:spPr>
          <a:xfrm>
            <a:off x="9374505" y="45799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9535478" y="4621649"/>
            <a:ext cx="17787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5</a:t>
            </a:r>
            <a:endParaRPr lang="en-US" sz="2624" dirty="0"/>
          </a:p>
        </p:txBody>
      </p:sp>
      <p:sp>
        <p:nvSpPr>
          <p:cNvPr id="26" name="Text 24"/>
          <p:cNvSpPr/>
          <p:nvPr/>
        </p:nvSpPr>
        <p:spPr>
          <a:xfrm>
            <a:off x="8418195" y="3135630"/>
            <a:ext cx="241244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A/B and Multivariate Tests</a:t>
            </a:r>
            <a:endParaRPr lang="en-US" sz="2187" dirty="0"/>
          </a:p>
        </p:txBody>
      </p:sp>
      <p:sp>
        <p:nvSpPr>
          <p:cNvPr id="27" name="Shape 25"/>
          <p:cNvSpPr/>
          <p:nvPr/>
        </p:nvSpPr>
        <p:spPr>
          <a:xfrm>
            <a:off x="11141690" y="4829889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BFB2E5"/>
          </a:solidFill>
          <a:ln/>
        </p:spPr>
      </p:sp>
      <p:sp>
        <p:nvSpPr>
          <p:cNvPr id="28" name="Shape 26"/>
          <p:cNvSpPr/>
          <p:nvPr/>
        </p:nvSpPr>
        <p:spPr>
          <a:xfrm>
            <a:off x="10913983" y="45799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11067693" y="4621649"/>
            <a:ext cx="1925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35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6</a:t>
            </a:r>
            <a:endParaRPr lang="en-US" sz="2624" dirty="0"/>
          </a:p>
        </p:txBody>
      </p:sp>
      <p:sp>
        <p:nvSpPr>
          <p:cNvPr id="30" name="Text 28"/>
          <p:cNvSpPr/>
          <p:nvPr/>
        </p:nvSpPr>
        <p:spPr>
          <a:xfrm>
            <a:off x="9957673" y="5829776"/>
            <a:ext cx="241256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Increase Cross-Team Velocity</a:t>
            </a:r>
            <a:endParaRPr lang="en-US" sz="2187" dirty="0"/>
          </a:p>
        </p:txBody>
      </p:sp>
      <p:pic>
        <p:nvPicPr>
          <p:cNvPr id="3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3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3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05783"/>
            <a:ext cx="7564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When </a:t>
            </a:r>
            <a:pPr indent="0" marL="0">
              <a:lnSpc>
                <a:spcPts val="5468"/>
              </a:lnSpc>
              <a:buNone/>
            </a:pPr>
            <a:r>
              <a:rPr lang="en-US" sz="4374" b="1" i="1" spc="-131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Not  </a:t>
            </a:r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to Use Feature Flags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33412"/>
            <a:ext cx="4833580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7A7A7A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 Case Considerations</a:t>
            </a:r>
            <a:endParaRPr lang="en-US" sz="3499" dirty="0"/>
          </a:p>
        </p:txBody>
      </p:sp>
      <p:sp>
        <p:nvSpPr>
          <p:cNvPr id="6" name="Shape 4"/>
          <p:cNvSpPr/>
          <p:nvPr/>
        </p:nvSpPr>
        <p:spPr>
          <a:xfrm>
            <a:off x="2037993" y="3422094"/>
            <a:ext cx="3370064" cy="1784033"/>
          </a:xfrm>
          <a:prstGeom prst="roundRect">
            <a:avLst>
              <a:gd name="adj" fmla="val 5605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67783" y="36518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Unusual use-cases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267783" y="4132302"/>
            <a:ext cx="29104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Unusual legacy stack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267783" y="4620935"/>
            <a:ext cx="291048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Formal software methods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630228" y="3422094"/>
            <a:ext cx="3370064" cy="1784033"/>
          </a:xfrm>
          <a:prstGeom prst="roundRect">
            <a:avLst>
              <a:gd name="adj" fmla="val 5605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860018" y="36518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Don't over use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860018" y="4132302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Too many flags can be an anti-pattern!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422094"/>
            <a:ext cx="3370064" cy="1784033"/>
          </a:xfrm>
          <a:prstGeom prst="roundRect">
            <a:avLst>
              <a:gd name="adj" fmla="val 5605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452253" y="365188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When they EOL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9452253" y="4132302"/>
            <a:ext cx="291048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Stale flags are an anti-pattern!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037993" y="5428298"/>
            <a:ext cx="10554414" cy="1295400"/>
          </a:xfrm>
          <a:prstGeom prst="roundRect">
            <a:avLst>
              <a:gd name="adj" fmla="val 7719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2267783" y="565808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Potential for outages</a:t>
            </a:r>
            <a:endParaRPr lang="en-US" sz="2187" dirty="0"/>
          </a:p>
        </p:txBody>
      </p:sp>
      <p:sp>
        <p:nvSpPr>
          <p:cNvPr id="18" name="Text 16"/>
          <p:cNvSpPr/>
          <p:nvPr/>
        </p:nvSpPr>
        <p:spPr>
          <a:xfrm>
            <a:off x="2267783" y="6138505"/>
            <a:ext cx="1009483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Some code is too important/hot path for flagging</a:t>
            </a:r>
            <a:endParaRPr lang="en-US" sz="1750" dirty="0"/>
          </a:p>
        </p:txBody>
      </p:sp>
      <p:pic>
        <p:nvPicPr>
          <p:cNvPr id="1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2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9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61749" y="550307"/>
            <a:ext cx="7573566" cy="6254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25"/>
              </a:lnSpc>
              <a:buNone/>
            </a:pPr>
            <a:r>
              <a:rPr lang="en-US" sz="3940" b="1" spc="-118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Getting Started with Feature Flags</a:t>
            </a:r>
            <a:endParaRPr lang="en-US" sz="3940" dirty="0"/>
          </a:p>
        </p:txBody>
      </p:sp>
      <p:sp>
        <p:nvSpPr>
          <p:cNvPr id="5" name="Text 3"/>
          <p:cNvSpPr/>
          <p:nvPr/>
        </p:nvSpPr>
        <p:spPr>
          <a:xfrm>
            <a:off x="2561749" y="1475899"/>
            <a:ext cx="4002881" cy="50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940"/>
              </a:lnSpc>
              <a:buNone/>
            </a:pPr>
            <a:r>
              <a:rPr lang="en-US" sz="3152" b="1" spc="-95" kern="0" dirty="0">
                <a:solidFill>
                  <a:srgbClr val="80808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Some best practices</a:t>
            </a:r>
            <a:endParaRPr lang="en-US" sz="3152" dirty="0"/>
          </a:p>
        </p:txBody>
      </p:sp>
      <p:sp>
        <p:nvSpPr>
          <p:cNvPr id="6" name="Shape 4"/>
          <p:cNvSpPr/>
          <p:nvPr/>
        </p:nvSpPr>
        <p:spPr>
          <a:xfrm>
            <a:off x="2561749" y="2432685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724031" y="2470190"/>
            <a:ext cx="125730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32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364" dirty="0"/>
          </a:p>
        </p:txBody>
      </p:sp>
      <p:sp>
        <p:nvSpPr>
          <p:cNvPr id="8" name="Text 6"/>
          <p:cNvSpPr/>
          <p:nvPr/>
        </p:nvSpPr>
        <p:spPr>
          <a:xfrm>
            <a:off x="3212187" y="2501503"/>
            <a:ext cx="2385060" cy="625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Identify your use cases e.g.</a:t>
            </a:r>
            <a:endParaRPr lang="en-US" sz="1970" dirty="0"/>
          </a:p>
        </p:txBody>
      </p:sp>
      <p:sp>
        <p:nvSpPr>
          <p:cNvPr id="9" name="Text 7"/>
          <p:cNvSpPr/>
          <p:nvPr/>
        </p:nvSpPr>
        <p:spPr>
          <a:xfrm>
            <a:off x="3532346" y="3351967"/>
            <a:ext cx="2064901" cy="720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837"/>
              </a:lnSpc>
              <a:buSzPct val="100000"/>
              <a:buChar char="•"/>
            </a:pPr>
            <a:r>
              <a:rPr lang="en-US" sz="1576" spc="-32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Coordinated releases with multiple teams</a:t>
            </a:r>
            <a:endParaRPr lang="en-US" sz="1576" dirty="0"/>
          </a:p>
        </p:txBody>
      </p:sp>
      <p:sp>
        <p:nvSpPr>
          <p:cNvPr id="10" name="Text 8"/>
          <p:cNvSpPr/>
          <p:nvPr/>
        </p:nvSpPr>
        <p:spPr>
          <a:xfrm>
            <a:off x="3532346" y="4152305"/>
            <a:ext cx="2064901" cy="720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837"/>
              </a:lnSpc>
              <a:buSzPct val="100000"/>
              <a:buChar char="•"/>
            </a:pPr>
            <a:r>
              <a:rPr lang="en-US" sz="1576" spc="-32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Phased rollouts/canary releases</a:t>
            </a:r>
            <a:endParaRPr lang="en-US" sz="1576" dirty="0"/>
          </a:p>
        </p:txBody>
      </p:sp>
      <p:sp>
        <p:nvSpPr>
          <p:cNvPr id="11" name="Shape 9"/>
          <p:cNvSpPr/>
          <p:nvPr/>
        </p:nvSpPr>
        <p:spPr>
          <a:xfrm>
            <a:off x="5797391" y="2432685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940028" y="2470190"/>
            <a:ext cx="165021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32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364" dirty="0"/>
          </a:p>
        </p:txBody>
      </p:sp>
      <p:sp>
        <p:nvSpPr>
          <p:cNvPr id="13" name="Text 11"/>
          <p:cNvSpPr/>
          <p:nvPr/>
        </p:nvSpPr>
        <p:spPr>
          <a:xfrm>
            <a:off x="6447830" y="2501503"/>
            <a:ext cx="2385060" cy="3126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Start small! </a:t>
            </a:r>
            <a:endParaRPr lang="en-US" sz="1970" dirty="0"/>
          </a:p>
        </p:txBody>
      </p:sp>
      <p:sp>
        <p:nvSpPr>
          <p:cNvPr id="14" name="Text 12"/>
          <p:cNvSpPr/>
          <p:nvPr/>
        </p:nvSpPr>
        <p:spPr>
          <a:xfrm>
            <a:off x="6447830" y="2934176"/>
            <a:ext cx="2385060" cy="9604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pPr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Everything doesn't need to be wrapped in a flag</a:t>
            </a:r>
            <a:endParaRPr lang="en-US" sz="1576" dirty="0"/>
          </a:p>
        </p:txBody>
      </p:sp>
      <p:sp>
        <p:nvSpPr>
          <p:cNvPr id="15" name="Shape 13"/>
          <p:cNvSpPr/>
          <p:nvPr/>
        </p:nvSpPr>
        <p:spPr>
          <a:xfrm>
            <a:off x="9033034" y="2432685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173766" y="2470190"/>
            <a:ext cx="168831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32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364" dirty="0"/>
          </a:p>
        </p:txBody>
      </p:sp>
      <p:sp>
        <p:nvSpPr>
          <p:cNvPr id="17" name="Text 15"/>
          <p:cNvSpPr/>
          <p:nvPr/>
        </p:nvSpPr>
        <p:spPr>
          <a:xfrm>
            <a:off x="9683472" y="2501503"/>
            <a:ext cx="2385060" cy="937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Consider how you want to manage your flags</a:t>
            </a:r>
            <a:endParaRPr lang="en-US" sz="1970" dirty="0"/>
          </a:p>
        </p:txBody>
      </p:sp>
      <p:sp>
        <p:nvSpPr>
          <p:cNvPr id="18" name="Text 16"/>
          <p:cNvSpPr/>
          <p:nvPr/>
        </p:nvSpPr>
        <p:spPr>
          <a:xfrm>
            <a:off x="9683472" y="3559493"/>
            <a:ext cx="2385060" cy="320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e.g. Homegrown vs tools</a:t>
            </a:r>
            <a:endParaRPr lang="en-US" sz="1576" dirty="0"/>
          </a:p>
        </p:txBody>
      </p:sp>
      <p:sp>
        <p:nvSpPr>
          <p:cNvPr id="19" name="Text 17"/>
          <p:cNvSpPr/>
          <p:nvPr/>
        </p:nvSpPr>
        <p:spPr>
          <a:xfrm>
            <a:off x="9683472" y="3999667"/>
            <a:ext cx="2385060" cy="9604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(Consider open source and things like </a:t>
            </a:r>
            <a:pPr indent="0" marL="0">
              <a:lnSpc>
                <a:spcPts val="2522"/>
              </a:lnSpc>
              <a:buNone/>
            </a:pPr>
            <a:r>
              <a:rPr lang="en-US" sz="1576" u="sng" spc="-32" kern="0" dirty="0">
                <a:solidFill>
                  <a:srgbClr val="6633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​OpenFeature</a:t>
            </a:r>
            <a:pPr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</a:t>
            </a:r>
            <a:endParaRPr lang="en-US" sz="1576" dirty="0"/>
          </a:p>
        </p:txBody>
      </p:sp>
      <p:sp>
        <p:nvSpPr>
          <p:cNvPr id="20" name="Shape 18"/>
          <p:cNvSpPr/>
          <p:nvPr/>
        </p:nvSpPr>
        <p:spPr>
          <a:xfrm>
            <a:off x="2561749" y="5316617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2697480" y="5354122"/>
            <a:ext cx="178832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32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364" dirty="0"/>
          </a:p>
        </p:txBody>
      </p:sp>
      <p:sp>
        <p:nvSpPr>
          <p:cNvPr id="22" name="Text 20"/>
          <p:cNvSpPr/>
          <p:nvPr/>
        </p:nvSpPr>
        <p:spPr>
          <a:xfrm>
            <a:off x="3212187" y="5385435"/>
            <a:ext cx="4003000" cy="625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Consider feature flag lifecycles and technical debt</a:t>
            </a:r>
            <a:endParaRPr lang="en-US" sz="1970" dirty="0"/>
          </a:p>
        </p:txBody>
      </p:sp>
      <p:pic>
        <p:nvPicPr>
          <p:cNvPr id="23" name="Image 0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187" y="6235898"/>
            <a:ext cx="4003000" cy="1445776"/>
          </a:xfrm>
          <a:prstGeom prst="rect">
            <a:avLst/>
          </a:prstGeom>
        </p:spPr>
      </p:pic>
      <p:sp>
        <p:nvSpPr>
          <p:cNvPr id="24" name="Shape 21"/>
          <p:cNvSpPr/>
          <p:nvPr/>
        </p:nvSpPr>
        <p:spPr>
          <a:xfrm>
            <a:off x="7415332" y="5316617"/>
            <a:ext cx="450294" cy="450294"/>
          </a:xfrm>
          <a:prstGeom prst="roundRect">
            <a:avLst>
              <a:gd name="adj" fmla="val 20002"/>
            </a:avLst>
          </a:prstGeom>
          <a:solidFill>
            <a:srgbClr val="D9CCFF"/>
          </a:solidFill>
          <a:ln w="7620">
            <a:solidFill>
              <a:srgbClr val="BFB2E5"/>
            </a:solidFill>
            <a:prstDash val="solid"/>
          </a:ln>
        </p:spPr>
      </p:sp>
      <p:sp>
        <p:nvSpPr>
          <p:cNvPr id="25" name="Text 22"/>
          <p:cNvSpPr/>
          <p:nvPr/>
        </p:nvSpPr>
        <p:spPr>
          <a:xfrm>
            <a:off x="7560350" y="5354122"/>
            <a:ext cx="160139" cy="375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55"/>
              </a:lnSpc>
              <a:buNone/>
            </a:pPr>
            <a:r>
              <a:rPr lang="en-US" sz="2364" b="1" spc="-32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5</a:t>
            </a:r>
            <a:endParaRPr lang="en-US" sz="2364" dirty="0"/>
          </a:p>
        </p:txBody>
      </p:sp>
      <p:sp>
        <p:nvSpPr>
          <p:cNvPr id="26" name="Text 23"/>
          <p:cNvSpPr/>
          <p:nvPr/>
        </p:nvSpPr>
        <p:spPr>
          <a:xfrm>
            <a:off x="8065770" y="5385435"/>
            <a:ext cx="4003000" cy="6253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62"/>
              </a:lnSpc>
              <a:buNone/>
            </a:pPr>
            <a:r>
              <a:rPr lang="en-US" sz="1970" b="1" spc="-59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Shift the mindset around release practices</a:t>
            </a:r>
            <a:endParaRPr lang="en-US" sz="1970" dirty="0"/>
          </a:p>
        </p:txBody>
      </p:sp>
      <p:sp>
        <p:nvSpPr>
          <p:cNvPr id="27" name="Text 24"/>
          <p:cNvSpPr/>
          <p:nvPr/>
        </p:nvSpPr>
        <p:spPr>
          <a:xfrm>
            <a:off x="8065770" y="6130766"/>
            <a:ext cx="4003000" cy="6403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22"/>
              </a:lnSpc>
              <a:buNone/>
            </a:pPr>
            <a:r>
              <a:rPr lang="en-US" sz="1576" spc="-32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used to deploying when the work's ready</a:t>
            </a:r>
            <a:endParaRPr lang="en-US" sz="1576" dirty="0"/>
          </a:p>
        </p:txBody>
      </p:sp>
      <p:pic>
        <p:nvPicPr>
          <p:cNvPr id="28" name="Image 1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29" name="Image 2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30" name="Image 3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3535799" y="438507"/>
            <a:ext cx="3978354" cy="4972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916"/>
              </a:lnSpc>
              <a:buNone/>
            </a:pPr>
            <a:r>
              <a:rPr lang="en-US" sz="3133" b="1" spc="-94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Why Flagsmith</a:t>
            </a:r>
            <a:endParaRPr lang="en-US" sz="3133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6879" y="1253966"/>
            <a:ext cx="318254" cy="31825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535799" y="1731288"/>
            <a:ext cx="2360533" cy="764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005"/>
              </a:lnSpc>
              <a:buNone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 Source</a:t>
            </a:r>
            <a:pPr algn="ctr" indent="0" marL="0">
              <a:lnSpc>
                <a:spcPts val="2005"/>
              </a:lnSpc>
              <a:buNone/>
            </a:pPr>
            <a:r>
              <a:rPr lang="en-US" sz="1253" u="sng" spc="-25" kern="0" dirty="0">
                <a:solidFill>
                  <a:srgbClr val="6633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https://github.com/Flagsmith/flagsmith</a:t>
            </a:r>
            <a:pPr algn="ctr" indent="0" marL="0">
              <a:lnSpc>
                <a:spcPts val="2005"/>
              </a:lnSpc>
              <a:buNone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253" dirty="0"/>
          </a:p>
        </p:txBody>
      </p:sp>
      <p:sp>
        <p:nvSpPr>
          <p:cNvPr id="7" name="Text 4"/>
          <p:cNvSpPr/>
          <p:nvPr/>
        </p:nvSpPr>
        <p:spPr>
          <a:xfrm>
            <a:off x="3790236" y="2674263"/>
            <a:ext cx="2106097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55"/>
              </a:lnSpc>
              <a:buSzPct val="100000"/>
              <a:buChar char="•"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Transparency</a:t>
            </a:r>
            <a:endParaRPr lang="en-US" sz="1253" dirty="0"/>
          </a:p>
        </p:txBody>
      </p:sp>
      <p:sp>
        <p:nvSpPr>
          <p:cNvPr id="8" name="Text 5"/>
          <p:cNvSpPr/>
          <p:nvPr/>
        </p:nvSpPr>
        <p:spPr>
          <a:xfrm>
            <a:off x="3790236" y="3024307"/>
            <a:ext cx="2106097" cy="5729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255"/>
              </a:lnSpc>
              <a:buSzPct val="100000"/>
              <a:buChar char="•"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Partnership with OpenFeature</a:t>
            </a:r>
            <a:endParaRPr lang="en-US" sz="1253" dirty="0"/>
          </a:p>
        </p:txBody>
      </p:sp>
      <p:sp>
        <p:nvSpPr>
          <p:cNvPr id="9" name="Text 6"/>
          <p:cNvSpPr/>
          <p:nvPr/>
        </p:nvSpPr>
        <p:spPr>
          <a:xfrm>
            <a:off x="3790236" y="3660815"/>
            <a:ext cx="2106097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55"/>
              </a:lnSpc>
              <a:buSzPct val="100000"/>
              <a:buChar char="•"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Built-in user testing</a:t>
            </a:r>
            <a:endParaRPr lang="en-US" sz="1253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013" y="1253966"/>
            <a:ext cx="318254" cy="318254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6320552" y="1731288"/>
            <a:ext cx="1989177" cy="248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58"/>
              </a:lnSpc>
              <a:buNone/>
            </a:pPr>
            <a:r>
              <a:rPr lang="en-US" sz="1566" b="1" spc="-47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Security</a:t>
            </a:r>
            <a:endParaRPr lang="en-US" sz="1566" dirty="0"/>
          </a:p>
        </p:txBody>
      </p:sp>
      <p:sp>
        <p:nvSpPr>
          <p:cNvPr id="12" name="Text 8"/>
          <p:cNvSpPr/>
          <p:nvPr/>
        </p:nvSpPr>
        <p:spPr>
          <a:xfrm>
            <a:off x="6389370" y="2158841"/>
            <a:ext cx="2106097" cy="5729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2255"/>
              </a:lnSpc>
              <a:buSzPct val="100000"/>
              <a:buChar char="•"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On-prem/private cloud deployments</a:t>
            </a:r>
            <a:endParaRPr lang="en-US" sz="1253" dirty="0"/>
          </a:p>
        </p:txBody>
      </p:sp>
      <p:sp>
        <p:nvSpPr>
          <p:cNvPr id="13" name="Text 9"/>
          <p:cNvSpPr/>
          <p:nvPr/>
        </p:nvSpPr>
        <p:spPr>
          <a:xfrm>
            <a:off x="6389370" y="2795349"/>
            <a:ext cx="2106097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55"/>
              </a:lnSpc>
              <a:buSzPct val="100000"/>
              <a:buChar char="•"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SAML, LDAP etc.</a:t>
            </a:r>
            <a:endParaRPr lang="en-US" sz="1253" dirty="0"/>
          </a:p>
        </p:txBody>
      </p:sp>
      <p:sp>
        <p:nvSpPr>
          <p:cNvPr id="14" name="Text 10"/>
          <p:cNvSpPr/>
          <p:nvPr/>
        </p:nvSpPr>
        <p:spPr>
          <a:xfrm>
            <a:off x="6389370" y="3145393"/>
            <a:ext cx="2106097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55"/>
              </a:lnSpc>
              <a:buSzPct val="100000"/>
              <a:buChar char="•"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for data-sensitive teams</a:t>
            </a:r>
            <a:endParaRPr lang="en-US" sz="1253" dirty="0"/>
          </a:p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5148" y="1253966"/>
            <a:ext cx="318254" cy="318254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8919686" y="1731288"/>
            <a:ext cx="1989177" cy="248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58"/>
              </a:lnSpc>
              <a:buNone/>
            </a:pPr>
            <a:r>
              <a:rPr lang="en-US" sz="1566" b="1" spc="-47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Built for Engineers</a:t>
            </a:r>
            <a:endParaRPr lang="en-US" sz="1566" dirty="0"/>
          </a:p>
        </p:txBody>
      </p:sp>
      <p:sp>
        <p:nvSpPr>
          <p:cNvPr id="17" name="Text 12"/>
          <p:cNvSpPr/>
          <p:nvPr/>
        </p:nvSpPr>
        <p:spPr>
          <a:xfrm>
            <a:off x="8734068" y="2075259"/>
            <a:ext cx="2360533" cy="5093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005"/>
              </a:lnSpc>
              <a:buNone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Some tools are built for growth teams/product teams. </a:t>
            </a:r>
            <a:endParaRPr lang="en-US" sz="1253" dirty="0"/>
          </a:p>
        </p:txBody>
      </p:sp>
      <p:sp>
        <p:nvSpPr>
          <p:cNvPr id="18" name="Text 13"/>
          <p:cNvSpPr/>
          <p:nvPr/>
        </p:nvSpPr>
        <p:spPr>
          <a:xfrm>
            <a:off x="8734068" y="2679978"/>
            <a:ext cx="2360533" cy="2546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05"/>
              </a:lnSpc>
              <a:buNone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We've focussed on engineers </a:t>
            </a:r>
            <a:endParaRPr lang="en-US" sz="1253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6879" y="4424601"/>
            <a:ext cx="318254" cy="318254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3721418" y="4901922"/>
            <a:ext cx="1989177" cy="248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1958"/>
              </a:lnSpc>
              <a:buNone/>
            </a:pPr>
            <a:r>
              <a:rPr lang="en-US" sz="1566" b="1" spc="-47" kern="0" dirty="0">
                <a:solidFill>
                  <a:srgbClr val="27252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Support</a:t>
            </a:r>
            <a:endParaRPr lang="en-US" sz="1566" dirty="0"/>
          </a:p>
        </p:txBody>
      </p:sp>
      <p:sp>
        <p:nvSpPr>
          <p:cNvPr id="21" name="Text 15"/>
          <p:cNvSpPr/>
          <p:nvPr/>
        </p:nvSpPr>
        <p:spPr>
          <a:xfrm>
            <a:off x="3535799" y="5245894"/>
            <a:ext cx="2360533" cy="5093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005"/>
              </a:lnSpc>
              <a:buNone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Join us on Discord, chat to us, submit issues on GitHub, etc. </a:t>
            </a:r>
            <a:endParaRPr lang="en-US" sz="1253" dirty="0"/>
          </a:p>
        </p:txBody>
      </p:sp>
      <p:sp>
        <p:nvSpPr>
          <p:cNvPr id="22" name="Text 16"/>
          <p:cNvSpPr/>
          <p:nvPr/>
        </p:nvSpPr>
        <p:spPr>
          <a:xfrm>
            <a:off x="3535799" y="6267569"/>
            <a:ext cx="2386965" cy="2983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49"/>
              </a:lnSpc>
              <a:buNone/>
            </a:pPr>
            <a:r>
              <a:rPr lang="en-US" sz="1880" b="1" spc="-56" kern="0" dirty="0">
                <a:solidFill>
                  <a:srgbClr val="80808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Some options</a:t>
            </a:r>
            <a:endParaRPr lang="en-US" sz="1880" dirty="0"/>
          </a:p>
        </p:txBody>
      </p:sp>
      <p:sp>
        <p:nvSpPr>
          <p:cNvPr id="23" name="Text 17"/>
          <p:cNvSpPr/>
          <p:nvPr/>
        </p:nvSpPr>
        <p:spPr>
          <a:xfrm>
            <a:off x="3790236" y="6804541"/>
            <a:ext cx="7304365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55"/>
              </a:lnSpc>
              <a:buSzPct val="100000"/>
              <a:buChar char="•"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 source: </a:t>
            </a:r>
            <a:pPr algn="l" indent="0" marL="0">
              <a:lnSpc>
                <a:spcPts val="2255"/>
              </a:lnSpc>
              <a:buNone/>
            </a:pPr>
            <a:r>
              <a:rPr lang="en-US" sz="1253" u="sng" spc="-25" kern="0" dirty="0">
                <a:solidFill>
                  <a:srgbClr val="6633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https://github.com/Flagsmith/flagsmith</a:t>
            </a:r>
            <a:pPr algn="l" indent="0" marL="0">
              <a:lnSpc>
                <a:spcPts val="2255"/>
              </a:lnSpc>
              <a:buNone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253" dirty="0"/>
          </a:p>
        </p:txBody>
      </p:sp>
      <p:sp>
        <p:nvSpPr>
          <p:cNvPr id="24" name="Text 18"/>
          <p:cNvSpPr/>
          <p:nvPr/>
        </p:nvSpPr>
        <p:spPr>
          <a:xfrm>
            <a:off x="3790236" y="7154585"/>
            <a:ext cx="7304365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55"/>
              </a:lnSpc>
              <a:buSzPct val="100000"/>
              <a:buChar char="•"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Free app</a:t>
            </a:r>
            <a:endParaRPr lang="en-US" sz="1253" dirty="0"/>
          </a:p>
        </p:txBody>
      </p:sp>
      <p:sp>
        <p:nvSpPr>
          <p:cNvPr id="25" name="Text 19"/>
          <p:cNvSpPr/>
          <p:nvPr/>
        </p:nvSpPr>
        <p:spPr>
          <a:xfrm>
            <a:off x="3790236" y="7504628"/>
            <a:ext cx="7304365" cy="2864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2255"/>
              </a:lnSpc>
              <a:buSzPct val="100000"/>
              <a:buChar char="•"/>
            </a:pPr>
            <a:r>
              <a:rPr lang="en-US" sz="1253" spc="-2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Ask us if you have questions! (e.g. on Discord)</a:t>
            </a:r>
            <a:endParaRPr lang="en-US" sz="1253" dirty="0"/>
          </a:p>
        </p:txBody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28" name="Image 6" descr="preencoded.png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4490799" y="342328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Q&amp;A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4490799" y="4450913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9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4490799" y="3264098"/>
            <a:ext cx="4443889" cy="5554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74"/>
              </a:lnSpc>
              <a:buNone/>
            </a:pPr>
            <a:r>
              <a:rPr lang="en-US" sz="3499" b="1" spc="-105" kern="0" dirty="0">
                <a:solidFill>
                  <a:srgbClr val="000000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Get Started</a:t>
            </a:r>
            <a:endParaRPr lang="en-US" sz="3499" dirty="0"/>
          </a:p>
        </p:txBody>
      </p:sp>
      <p:sp>
        <p:nvSpPr>
          <p:cNvPr id="5" name="Text 3"/>
          <p:cNvSpPr/>
          <p:nvPr/>
        </p:nvSpPr>
        <p:spPr>
          <a:xfrm>
            <a:off x="4846201" y="4069437"/>
            <a:ext cx="8951000" cy="4074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⭐</a:t>
            </a:r>
            <a:pPr algn="l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GitHub: </a:t>
            </a:r>
            <a:pPr algn="l" indent="0" marL="0">
              <a:lnSpc>
                <a:spcPts val="3149"/>
              </a:lnSpc>
              <a:buNone/>
            </a:pPr>
            <a:r>
              <a:rPr lang="en-US" sz="1750" u="sng" spc="-35" kern="0" dirty="0">
                <a:solidFill>
                  <a:srgbClr val="6633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https://www.github/com/flagsmith/flagsmith</a:t>
            </a:r>
            <a:pPr algn="l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pPr algn="l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⭐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846201" y="4565690"/>
            <a:ext cx="89510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Flagsmith: </a:t>
            </a:r>
            <a:pPr algn="l" indent="0" marL="0">
              <a:lnSpc>
                <a:spcPts val="3149"/>
              </a:lnSpc>
              <a:buNone/>
            </a:pPr>
            <a:r>
              <a:rPr lang="en-US" sz="1750" u="sng" spc="-35" kern="0" dirty="0">
                <a:solidFill>
                  <a:srgbClr val="6633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https://www.flagsmith.com/</a:t>
            </a:r>
            <a:pPr algn="l" indent="0" marL="0">
              <a:lnSpc>
                <a:spcPts val="3149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96511" y="304800"/>
            <a:ext cx="329089" cy="329089"/>
          </a:xfrm>
          <a:prstGeom prst="rect">
            <a:avLst/>
          </a:prstGeom>
        </p:spPr>
      </p:pic>
      <p:pic>
        <p:nvPicPr>
          <p:cNvPr id="10" name="Image 3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2024-04-03T13:04:32Z</dcterms:created>
  <dcterms:modified xsi:type="dcterms:W3CDTF">2024-04-03T13:04:32Z</dcterms:modified>
</cp:coreProperties>
</file>