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58" r:id="rId3"/>
    <p:sldId id="259" r:id="rId4"/>
    <p:sldId id="264" r:id="rId5"/>
    <p:sldId id="265" r:id="rId6"/>
    <p:sldId id="266" r:id="rId7"/>
    <p:sldId id="267" r:id="rId8"/>
    <p:sldId id="268" r:id="rId9"/>
    <p:sldId id="270" r:id="rId10"/>
    <p:sldId id="257" r:id="rId11"/>
    <p:sldId id="272" r:id="rId12"/>
    <p:sldId id="273" r:id="rId13"/>
    <p:sldId id="271" r:id="rId14"/>
    <p:sldId id="263" r:id="rId15"/>
    <p:sldId id="261" r:id="rId16"/>
    <p:sldId id="269"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1852CE9F-6786-4D9B-865B-83F252ECD7E3}" type="datetimeFigureOut">
              <a:rPr lang="en-GB" smtClean="0"/>
              <a:t>10/05/2022</a:t>
            </a:fld>
            <a:endParaRPr lang="en-GB"/>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GB"/>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8836AD27-6B29-4B4F-AA82-AB1831D8D2CB}" type="slidenum">
              <a:rPr lang="en-GB" smtClean="0"/>
              <a:t>‹#›</a:t>
            </a:fld>
            <a:endParaRPr lang="en-GB"/>
          </a:p>
        </p:txBody>
      </p:sp>
    </p:spTree>
    <p:extLst>
      <p:ext uri="{BB962C8B-B14F-4D97-AF65-F5344CB8AC3E}">
        <p14:creationId xmlns:p14="http://schemas.microsoft.com/office/powerpoint/2010/main" val="331702478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52CE9F-6786-4D9B-865B-83F252ECD7E3}" type="datetimeFigureOut">
              <a:rPr lang="en-GB" smtClean="0"/>
              <a:t>10/05/2022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36AD27-6B29-4B4F-AA82-AB1831D8D2CB}" type="slidenum">
              <a:rPr lang="en-GB" smtClean="0"/>
              <a:t>‹#›</a:t>
            </a:fld>
            <a:endParaRPr lang="en-GB"/>
          </a:p>
        </p:txBody>
      </p:sp>
    </p:spTree>
    <p:extLst>
      <p:ext uri="{BB962C8B-B14F-4D97-AF65-F5344CB8AC3E}">
        <p14:creationId xmlns:p14="http://schemas.microsoft.com/office/powerpoint/2010/main" val="2556511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52CE9F-6786-4D9B-865B-83F252ECD7E3}" type="datetimeFigureOut">
              <a:rPr lang="en-GB" smtClean="0"/>
              <a:t>10/05/2022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36AD27-6B29-4B4F-AA82-AB1831D8D2CB}" type="slidenum">
              <a:rPr lang="en-GB" smtClean="0"/>
              <a:t>‹#›</a:t>
            </a:fld>
            <a:endParaRPr lang="en-GB"/>
          </a:p>
        </p:txBody>
      </p:sp>
    </p:spTree>
    <p:extLst>
      <p:ext uri="{BB962C8B-B14F-4D97-AF65-F5344CB8AC3E}">
        <p14:creationId xmlns:p14="http://schemas.microsoft.com/office/powerpoint/2010/main" val="2410157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52CE9F-6786-4D9B-865B-83F252ECD7E3}" type="datetimeFigureOut">
              <a:rPr lang="en-GB" smtClean="0"/>
              <a:t>10/05/2022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836AD27-6B29-4B4F-AA82-AB1831D8D2CB}" type="slidenum">
              <a:rPr lang="en-GB" smtClean="0"/>
              <a:t>‹#›</a:t>
            </a:fld>
            <a:endParaRPr lang="en-GB"/>
          </a:p>
        </p:txBody>
      </p:sp>
    </p:spTree>
    <p:extLst>
      <p:ext uri="{BB962C8B-B14F-4D97-AF65-F5344CB8AC3E}">
        <p14:creationId xmlns:p14="http://schemas.microsoft.com/office/powerpoint/2010/main" val="1611460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1852CE9F-6786-4D9B-865B-83F252ECD7E3}" type="datetimeFigureOut">
              <a:rPr lang="en-GB" smtClean="0"/>
              <a:t>10/05/2022</a:t>
            </a:fld>
            <a:endParaRPr lang="en-GB"/>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GB"/>
          </a:p>
        </p:txBody>
      </p:sp>
      <p:sp>
        <p:nvSpPr>
          <p:cNvPr id="6" name="Slide Number Placeholder 5"/>
          <p:cNvSpPr>
            <a:spLocks noGrp="1"/>
          </p:cNvSpPr>
          <p:nvPr>
            <p:ph type="sldNum" sz="quarter" idx="12"/>
          </p:nvPr>
        </p:nvSpPr>
        <p:spPr>
          <a:xfrm>
            <a:off x="8604504" y="5211060"/>
            <a:ext cx="2112264" cy="228600"/>
          </a:xfrm>
        </p:spPr>
        <p:txBody>
          <a:bodyPr/>
          <a:lstStyle/>
          <a:p>
            <a:fld id="{8836AD27-6B29-4B4F-AA82-AB1831D8D2CB}" type="slidenum">
              <a:rPr lang="en-GB" smtClean="0"/>
              <a:t>‹#›</a:t>
            </a:fld>
            <a:endParaRPr lang="en-GB"/>
          </a:p>
        </p:txBody>
      </p:sp>
    </p:spTree>
    <p:extLst>
      <p:ext uri="{BB962C8B-B14F-4D97-AF65-F5344CB8AC3E}">
        <p14:creationId xmlns:p14="http://schemas.microsoft.com/office/powerpoint/2010/main" val="175255050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52CE9F-6786-4D9B-865B-83F252ECD7E3}" type="datetimeFigureOut">
              <a:rPr lang="en-GB" smtClean="0"/>
              <a:t>10/05/2022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36AD27-6B29-4B4F-AA82-AB1831D8D2CB}" type="slidenum">
              <a:rPr lang="en-GB" smtClean="0"/>
              <a:t>‹#›</a:t>
            </a:fld>
            <a:endParaRPr lang="en-GB"/>
          </a:p>
        </p:txBody>
      </p:sp>
    </p:spTree>
    <p:extLst>
      <p:ext uri="{BB962C8B-B14F-4D97-AF65-F5344CB8AC3E}">
        <p14:creationId xmlns:p14="http://schemas.microsoft.com/office/powerpoint/2010/main" val="3229779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52CE9F-6786-4D9B-865B-83F252ECD7E3}" type="datetimeFigureOut">
              <a:rPr lang="en-GB" smtClean="0"/>
              <a:t>10/05/2022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836AD27-6B29-4B4F-AA82-AB1831D8D2CB}" type="slidenum">
              <a:rPr lang="en-GB" smtClean="0"/>
              <a:t>‹#›</a:t>
            </a:fld>
            <a:endParaRPr lang="en-GB"/>
          </a:p>
        </p:txBody>
      </p:sp>
    </p:spTree>
    <p:extLst>
      <p:ext uri="{BB962C8B-B14F-4D97-AF65-F5344CB8AC3E}">
        <p14:creationId xmlns:p14="http://schemas.microsoft.com/office/powerpoint/2010/main" val="3018665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52CE9F-6786-4D9B-865B-83F252ECD7E3}" type="datetimeFigureOut">
              <a:rPr lang="en-GB" smtClean="0"/>
              <a:t>10/05/2022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836AD27-6B29-4B4F-AA82-AB1831D8D2CB}" type="slidenum">
              <a:rPr lang="en-GB" smtClean="0"/>
              <a:t>‹#›</a:t>
            </a:fld>
            <a:endParaRPr lang="en-GB"/>
          </a:p>
        </p:txBody>
      </p:sp>
    </p:spTree>
    <p:extLst>
      <p:ext uri="{BB962C8B-B14F-4D97-AF65-F5344CB8AC3E}">
        <p14:creationId xmlns:p14="http://schemas.microsoft.com/office/powerpoint/2010/main" val="1008641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52CE9F-6786-4D9B-865B-83F252ECD7E3}" type="datetimeFigureOut">
              <a:rPr lang="en-GB" smtClean="0"/>
              <a:t>10/05/2022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836AD27-6B29-4B4F-AA82-AB1831D8D2CB}" type="slidenum">
              <a:rPr lang="en-GB" smtClean="0"/>
              <a:t>‹#›</a:t>
            </a:fld>
            <a:endParaRPr lang="en-GB"/>
          </a:p>
        </p:txBody>
      </p:sp>
    </p:spTree>
    <p:extLst>
      <p:ext uri="{BB962C8B-B14F-4D97-AF65-F5344CB8AC3E}">
        <p14:creationId xmlns:p14="http://schemas.microsoft.com/office/powerpoint/2010/main" val="143617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852CE9F-6786-4D9B-865B-83F252ECD7E3}" type="datetimeFigureOut">
              <a:rPr lang="en-GB" smtClean="0"/>
              <a:t>10/05/2022</a:t>
            </a:fld>
            <a:endParaRPr lang="en-GB"/>
          </a:p>
        </p:txBody>
      </p:sp>
      <p:sp>
        <p:nvSpPr>
          <p:cNvPr id="9" name="Footer Placeholder 8"/>
          <p:cNvSpPr>
            <a:spLocks noGrp="1"/>
          </p:cNvSpPr>
          <p:nvPr>
            <p:ph type="ftr" sz="quarter" idx="11"/>
          </p:nvPr>
        </p:nvSpPr>
        <p:spPr/>
        <p:txBody>
          <a:bodyPr/>
          <a:lstStyle>
            <a:lvl1pPr algn="r">
              <a:defRPr/>
            </a:lvl1pPr>
          </a:lstStyle>
          <a:p>
            <a:endParaRPr lang="en-GB"/>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8836AD27-6B29-4B4F-AA82-AB1831D8D2CB}" type="slidenum">
              <a:rPr lang="en-GB" smtClean="0"/>
              <a:t>‹#›</a:t>
            </a:fld>
            <a:endParaRPr lang="en-GB"/>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28481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1852CE9F-6786-4D9B-865B-83F252ECD7E3}" type="datetimeFigureOut">
              <a:rPr lang="en-GB" smtClean="0"/>
              <a:t>10/05/2022</a:t>
            </a:fld>
            <a:endParaRPr lang="en-GB"/>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GB"/>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8836AD27-6B29-4B4F-AA82-AB1831D8D2CB}" type="slidenum">
              <a:rPr lang="en-GB" smtClean="0"/>
              <a:t>‹#›</a:t>
            </a:fld>
            <a:endParaRPr lang="en-GB"/>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5182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1852CE9F-6786-4D9B-865B-83F252ECD7E3}" type="datetimeFigureOut">
              <a:rPr lang="en-GB" smtClean="0"/>
              <a:t>10/05/2022</a:t>
            </a:fld>
            <a:endParaRPr lang="en-GB"/>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GB"/>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8836AD27-6B29-4B4F-AA82-AB1831D8D2CB}" type="slidenum">
              <a:rPr lang="en-GB" smtClean="0"/>
              <a:t>‹#›</a:t>
            </a:fld>
            <a:endParaRPr lang="en-GB"/>
          </a:p>
        </p:txBody>
      </p:sp>
    </p:spTree>
    <p:extLst>
      <p:ext uri="{BB962C8B-B14F-4D97-AF65-F5344CB8AC3E}">
        <p14:creationId xmlns:p14="http://schemas.microsoft.com/office/powerpoint/2010/main" val="1990268768"/>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6A76FA8-3AC6-464C-9C6A-25AC47C52D63}"/>
              </a:ext>
            </a:extLst>
          </p:cNvPr>
          <p:cNvSpPr txBox="1"/>
          <p:nvPr/>
        </p:nvSpPr>
        <p:spPr>
          <a:xfrm>
            <a:off x="2476500" y="2024360"/>
            <a:ext cx="7429500" cy="1077218"/>
          </a:xfrm>
          <a:prstGeom prst="rect">
            <a:avLst/>
          </a:prstGeom>
          <a:noFill/>
        </p:spPr>
        <p:txBody>
          <a:bodyPr wrap="square" rtlCol="0">
            <a:spAutoFit/>
          </a:bodyPr>
          <a:lstStyle/>
          <a:p>
            <a:pPr algn="ctr"/>
            <a:r>
              <a:rPr lang="en-GB" sz="3200" dirty="0"/>
              <a:t>Destruction of Steganography</a:t>
            </a:r>
          </a:p>
          <a:p>
            <a:pPr algn="ctr"/>
            <a:r>
              <a:rPr lang="en-GB" sz="3200" dirty="0"/>
              <a:t>using </a:t>
            </a:r>
            <a:r>
              <a:rPr lang="en-GB" sz="3200" i="0" dirty="0">
                <a:effectLst/>
                <a:latin typeface="Century Gothic" panose="020B0502020202020204" pitchFamily="34" charset="0"/>
              </a:rPr>
              <a:t>EDSR and SRGAN</a:t>
            </a:r>
            <a:endParaRPr lang="en-GB" sz="3200" dirty="0">
              <a:latin typeface="Century Gothic" panose="020B0502020202020204" pitchFamily="34" charset="0"/>
            </a:endParaRPr>
          </a:p>
        </p:txBody>
      </p:sp>
      <p:sp>
        <p:nvSpPr>
          <p:cNvPr id="2" name="TextBox 1">
            <a:extLst>
              <a:ext uri="{FF2B5EF4-FFF2-40B4-BE49-F238E27FC236}">
                <a16:creationId xmlns:a16="http://schemas.microsoft.com/office/drawing/2014/main" id="{358C03C5-C1B9-45F5-9C4B-A54CD77F9771}"/>
              </a:ext>
            </a:extLst>
          </p:cNvPr>
          <p:cNvSpPr txBox="1"/>
          <p:nvPr/>
        </p:nvSpPr>
        <p:spPr>
          <a:xfrm>
            <a:off x="2228850" y="4200525"/>
            <a:ext cx="4048125" cy="923330"/>
          </a:xfrm>
          <a:prstGeom prst="rect">
            <a:avLst/>
          </a:prstGeom>
          <a:noFill/>
        </p:spPr>
        <p:txBody>
          <a:bodyPr wrap="square" rtlCol="0">
            <a:spAutoFit/>
          </a:bodyPr>
          <a:lstStyle/>
          <a:p>
            <a:r>
              <a:rPr lang="en-GB" b="1" dirty="0"/>
              <a:t>Team Members:</a:t>
            </a:r>
          </a:p>
          <a:p>
            <a:r>
              <a:rPr lang="en-GB" dirty="0"/>
              <a:t>Sabrina Marshal -19BCE1290</a:t>
            </a:r>
          </a:p>
          <a:p>
            <a:r>
              <a:rPr lang="en-GB" dirty="0"/>
              <a:t>Sharon Immanuel-19BCE1630</a:t>
            </a:r>
          </a:p>
        </p:txBody>
      </p:sp>
    </p:spTree>
    <p:extLst>
      <p:ext uri="{BB962C8B-B14F-4D97-AF65-F5344CB8AC3E}">
        <p14:creationId xmlns:p14="http://schemas.microsoft.com/office/powerpoint/2010/main" val="364133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C7FB3F-1733-4751-A955-238F253D45AA}"/>
              </a:ext>
            </a:extLst>
          </p:cNvPr>
          <p:cNvSpPr txBox="1"/>
          <p:nvPr/>
        </p:nvSpPr>
        <p:spPr>
          <a:xfrm>
            <a:off x="2533648" y="4048036"/>
            <a:ext cx="7391401" cy="1569660"/>
          </a:xfrm>
          <a:prstGeom prst="rect">
            <a:avLst/>
          </a:prstGeom>
          <a:noFill/>
        </p:spPr>
        <p:txBody>
          <a:bodyPr wrap="square">
            <a:spAutoFit/>
          </a:bodyPr>
          <a:lstStyle/>
          <a:p>
            <a:pPr algn="l"/>
            <a:r>
              <a:rPr lang="en-GB" sz="2400" b="0" i="0" dirty="0">
                <a:effectLst/>
              </a:rPr>
              <a:t>Outperforms SRCNN, VDSR, </a:t>
            </a:r>
            <a:r>
              <a:rPr lang="en-GB" sz="2400" b="0" i="0" dirty="0" err="1">
                <a:effectLst/>
              </a:rPr>
              <a:t>SRResNet</a:t>
            </a:r>
            <a:r>
              <a:rPr lang="en-GB" sz="2400" b="0" i="0" dirty="0">
                <a:effectLst/>
              </a:rPr>
              <a:t>, won the NTIRE2017 Super-Resolution Challenge</a:t>
            </a:r>
          </a:p>
          <a:p>
            <a:br>
              <a:rPr lang="en-GB" sz="2400" b="0" i="0" dirty="0">
                <a:effectLst/>
              </a:rPr>
            </a:br>
            <a:endParaRPr lang="en-GB" sz="2400" dirty="0"/>
          </a:p>
        </p:txBody>
      </p:sp>
      <p:sp>
        <p:nvSpPr>
          <p:cNvPr id="4" name="TextBox 3">
            <a:extLst>
              <a:ext uri="{FF2B5EF4-FFF2-40B4-BE49-F238E27FC236}">
                <a16:creationId xmlns:a16="http://schemas.microsoft.com/office/drawing/2014/main" id="{D32EBEA0-ECF0-4B6F-B883-C2B88EE2E2DB}"/>
              </a:ext>
            </a:extLst>
          </p:cNvPr>
          <p:cNvSpPr txBox="1"/>
          <p:nvPr/>
        </p:nvSpPr>
        <p:spPr>
          <a:xfrm>
            <a:off x="2533649" y="1113562"/>
            <a:ext cx="7191375" cy="2308324"/>
          </a:xfrm>
          <a:prstGeom prst="rect">
            <a:avLst/>
          </a:prstGeom>
          <a:noFill/>
        </p:spPr>
        <p:txBody>
          <a:bodyPr wrap="square">
            <a:spAutoFit/>
          </a:bodyPr>
          <a:lstStyle/>
          <a:p>
            <a:r>
              <a:rPr lang="en-GB" sz="2400" dirty="0"/>
              <a:t>The significant performance improvement of our model is due to optimization by removing unnecessary modules in conventional residual networks. The performance is further improved by expanding the model size while we stabilize the training procedure. </a:t>
            </a:r>
          </a:p>
        </p:txBody>
      </p:sp>
    </p:spTree>
    <p:extLst>
      <p:ext uri="{BB962C8B-B14F-4D97-AF65-F5344CB8AC3E}">
        <p14:creationId xmlns:p14="http://schemas.microsoft.com/office/powerpoint/2010/main" val="3208118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2893483-59D0-422C-85FD-02B087F2BC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962" y="1242375"/>
            <a:ext cx="9923813" cy="50536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BF4E5A5-62DA-460D-BC6E-4E1E9B18BE26}"/>
              </a:ext>
            </a:extLst>
          </p:cNvPr>
          <p:cNvSpPr txBox="1"/>
          <p:nvPr/>
        </p:nvSpPr>
        <p:spPr>
          <a:xfrm>
            <a:off x="3981450" y="561975"/>
            <a:ext cx="4229100" cy="523220"/>
          </a:xfrm>
          <a:prstGeom prst="rect">
            <a:avLst/>
          </a:prstGeom>
          <a:noFill/>
        </p:spPr>
        <p:txBody>
          <a:bodyPr wrap="square" rtlCol="0">
            <a:spAutoFit/>
          </a:bodyPr>
          <a:lstStyle/>
          <a:p>
            <a:r>
              <a:rPr lang="en-GB" sz="2800" b="1" dirty="0"/>
              <a:t>SRGAN</a:t>
            </a:r>
          </a:p>
        </p:txBody>
      </p:sp>
    </p:spTree>
    <p:extLst>
      <p:ext uri="{BB962C8B-B14F-4D97-AF65-F5344CB8AC3E}">
        <p14:creationId xmlns:p14="http://schemas.microsoft.com/office/powerpoint/2010/main" val="1857325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2FD054-C4B7-491B-9BC3-F1E0381A7786}"/>
              </a:ext>
            </a:extLst>
          </p:cNvPr>
          <p:cNvSpPr txBox="1"/>
          <p:nvPr/>
        </p:nvSpPr>
        <p:spPr>
          <a:xfrm>
            <a:off x="2209800" y="1657350"/>
            <a:ext cx="7467600" cy="4524315"/>
          </a:xfrm>
          <a:prstGeom prst="rect">
            <a:avLst/>
          </a:prstGeom>
          <a:noFill/>
        </p:spPr>
        <p:txBody>
          <a:bodyPr wrap="square">
            <a:spAutoFit/>
          </a:bodyPr>
          <a:lstStyle/>
          <a:p>
            <a:r>
              <a:rPr lang="en-GB" sz="2400" b="0" i="0" dirty="0">
                <a:solidFill>
                  <a:srgbClr val="333333"/>
                </a:solidFill>
                <a:effectLst/>
                <a:latin typeface="+mj-lt"/>
              </a:rPr>
              <a:t>SRGAN uses a GAN-based architecture to generate visually pleasing images. It uses the </a:t>
            </a:r>
            <a:r>
              <a:rPr lang="en-GB" sz="2400" b="0" i="0" dirty="0" err="1">
                <a:solidFill>
                  <a:srgbClr val="333333"/>
                </a:solidFill>
                <a:effectLst/>
                <a:latin typeface="+mj-lt"/>
              </a:rPr>
              <a:t>SRResnet</a:t>
            </a:r>
            <a:r>
              <a:rPr lang="en-GB" sz="2400" b="0" i="0" dirty="0">
                <a:solidFill>
                  <a:srgbClr val="333333"/>
                </a:solidFill>
                <a:effectLst/>
                <a:latin typeface="+mj-lt"/>
              </a:rPr>
              <a:t> network architecture as a backend, and employs a multi-task loss to refine the results.</a:t>
            </a:r>
          </a:p>
          <a:p>
            <a:endParaRPr lang="en-GB" sz="2400" dirty="0">
              <a:solidFill>
                <a:srgbClr val="333333"/>
              </a:solidFill>
              <a:latin typeface="+mj-lt"/>
            </a:endParaRPr>
          </a:p>
          <a:p>
            <a:pPr algn="l"/>
            <a:r>
              <a:rPr lang="en-GB" sz="2400" b="0" i="0" dirty="0">
                <a:solidFill>
                  <a:srgbClr val="333333"/>
                </a:solidFill>
                <a:effectLst/>
                <a:latin typeface="+mj-lt"/>
              </a:rPr>
              <a:t>The loss consists of three terms:</a:t>
            </a:r>
          </a:p>
          <a:p>
            <a:pPr algn="l">
              <a:buFont typeface="+mj-lt"/>
              <a:buAutoNum type="arabicPeriod"/>
            </a:pPr>
            <a:r>
              <a:rPr lang="en-GB" sz="2400" b="0" i="0" dirty="0">
                <a:solidFill>
                  <a:srgbClr val="333333"/>
                </a:solidFill>
                <a:effectLst/>
                <a:latin typeface="+mj-lt"/>
              </a:rPr>
              <a:t>MSE loss capturing pixel similarity</a:t>
            </a:r>
          </a:p>
          <a:p>
            <a:pPr algn="l">
              <a:buFont typeface="+mj-lt"/>
              <a:buAutoNum type="arabicPeriod"/>
            </a:pPr>
            <a:r>
              <a:rPr lang="en-GB" sz="2400" b="0" i="0" dirty="0">
                <a:solidFill>
                  <a:srgbClr val="333333"/>
                </a:solidFill>
                <a:effectLst/>
                <a:latin typeface="+mj-lt"/>
              </a:rPr>
              <a:t>Perceptual similarity loss, which is used to capture high-level information by using a deep network</a:t>
            </a:r>
          </a:p>
          <a:p>
            <a:pPr algn="l">
              <a:buFont typeface="+mj-lt"/>
              <a:buAutoNum type="arabicPeriod"/>
            </a:pPr>
            <a:r>
              <a:rPr lang="en-GB" sz="2400" b="0" i="0" dirty="0">
                <a:solidFill>
                  <a:srgbClr val="333333"/>
                </a:solidFill>
                <a:effectLst/>
                <a:latin typeface="+mj-lt"/>
              </a:rPr>
              <a:t>Adversarial loss from the discriminator</a:t>
            </a:r>
          </a:p>
          <a:p>
            <a:endParaRPr lang="en-GB" sz="2400" dirty="0">
              <a:latin typeface="+mj-lt"/>
            </a:endParaRPr>
          </a:p>
        </p:txBody>
      </p:sp>
    </p:spTree>
    <p:extLst>
      <p:ext uri="{BB962C8B-B14F-4D97-AF65-F5344CB8AC3E}">
        <p14:creationId xmlns:p14="http://schemas.microsoft.com/office/powerpoint/2010/main" val="1208717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3166FD-7C4A-48AC-BA19-77B9FC4CBCAC}"/>
              </a:ext>
            </a:extLst>
          </p:cNvPr>
          <p:cNvSpPr txBox="1"/>
          <p:nvPr/>
        </p:nvSpPr>
        <p:spPr>
          <a:xfrm>
            <a:off x="2809875" y="666750"/>
            <a:ext cx="3895725" cy="523220"/>
          </a:xfrm>
          <a:prstGeom prst="rect">
            <a:avLst/>
          </a:prstGeom>
          <a:noFill/>
        </p:spPr>
        <p:txBody>
          <a:bodyPr wrap="square" rtlCol="0">
            <a:spAutoFit/>
          </a:bodyPr>
          <a:lstStyle/>
          <a:p>
            <a:r>
              <a:rPr lang="en-GB" sz="2800" b="1" dirty="0"/>
              <a:t>Pre trained weights</a:t>
            </a:r>
          </a:p>
        </p:txBody>
      </p:sp>
      <p:sp>
        <p:nvSpPr>
          <p:cNvPr id="4" name="TextBox 3">
            <a:extLst>
              <a:ext uri="{FF2B5EF4-FFF2-40B4-BE49-F238E27FC236}">
                <a16:creationId xmlns:a16="http://schemas.microsoft.com/office/drawing/2014/main" id="{7AF65C6F-01EC-4587-9D7C-A44EC2F4E04D}"/>
              </a:ext>
            </a:extLst>
          </p:cNvPr>
          <p:cNvSpPr txBox="1"/>
          <p:nvPr/>
        </p:nvSpPr>
        <p:spPr>
          <a:xfrm>
            <a:off x="1895474" y="1397675"/>
            <a:ext cx="8905876" cy="3785652"/>
          </a:xfrm>
          <a:prstGeom prst="rect">
            <a:avLst/>
          </a:prstGeom>
          <a:noFill/>
        </p:spPr>
        <p:txBody>
          <a:bodyPr wrap="square">
            <a:spAutoFit/>
          </a:bodyPr>
          <a:lstStyle/>
          <a:p>
            <a:pPr algn="l"/>
            <a:r>
              <a:rPr lang="en-GB" sz="2400" i="0" dirty="0">
                <a:solidFill>
                  <a:srgbClr val="24292F"/>
                </a:solidFill>
                <a:effectLst/>
              </a:rPr>
              <a:t>EDSR weights:</a:t>
            </a:r>
          </a:p>
          <a:p>
            <a:pPr marL="285750" indent="-285750">
              <a:buFont typeface="Arial" panose="020B0604020202020204" pitchFamily="34" charset="0"/>
              <a:buChar char="•"/>
            </a:pPr>
            <a:r>
              <a:rPr lang="en-GB" sz="2400" b="0" i="0" dirty="0">
                <a:solidFill>
                  <a:srgbClr val="24292F"/>
                </a:solidFill>
                <a:effectLst/>
              </a:rPr>
              <a:t>EDSR x4 baseline as described in the EDSR paper: 16 residual blocks, 64 filters, 1.52M parameters.</a:t>
            </a:r>
          </a:p>
          <a:p>
            <a:pPr marL="285750" indent="-285750">
              <a:buFont typeface="Arial" panose="020B0604020202020204" pitchFamily="34" charset="0"/>
              <a:buChar char="•"/>
            </a:pPr>
            <a:r>
              <a:rPr lang="en-GB" sz="2400" b="0" i="0" dirty="0">
                <a:solidFill>
                  <a:srgbClr val="24292F"/>
                </a:solidFill>
                <a:effectLst/>
              </a:rPr>
              <a:t>PSNR on DIV2K validation set = 28.89 dB (images 801 - 900, 6 + 4 pixel border included).</a:t>
            </a:r>
          </a:p>
          <a:p>
            <a:pPr lvl="1" algn="l"/>
            <a:endParaRPr lang="en-GB" sz="2400" b="0" i="0" dirty="0">
              <a:solidFill>
                <a:srgbClr val="24292F"/>
              </a:solidFill>
              <a:effectLst/>
            </a:endParaRPr>
          </a:p>
          <a:p>
            <a:r>
              <a:rPr lang="en-GB" sz="2400" dirty="0"/>
              <a:t>Fine tuning with SRGAN:</a:t>
            </a:r>
          </a:p>
          <a:p>
            <a:pPr marL="285750" indent="-285750">
              <a:buFont typeface="Arial" panose="020B0604020202020204" pitchFamily="34" charset="0"/>
              <a:buChar char="•"/>
            </a:pPr>
            <a:r>
              <a:rPr lang="en-GB" sz="2400" b="0" i="0" dirty="0">
                <a:solidFill>
                  <a:srgbClr val="24292F"/>
                </a:solidFill>
                <a:effectLst/>
              </a:rPr>
              <a:t>SRGAN as described in the SRGAN paper: 1.55M parameters, trained with VGG54 content loss.</a:t>
            </a:r>
            <a:br>
              <a:rPr lang="en-GB" sz="2400" dirty="0"/>
            </a:br>
            <a:endParaRPr lang="en-GB" sz="2400" dirty="0"/>
          </a:p>
        </p:txBody>
      </p:sp>
    </p:spTree>
    <p:extLst>
      <p:ext uri="{BB962C8B-B14F-4D97-AF65-F5344CB8AC3E}">
        <p14:creationId xmlns:p14="http://schemas.microsoft.com/office/powerpoint/2010/main" val="4245766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A15434-7B0A-411B-80E8-53C9601049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949" y="1371600"/>
            <a:ext cx="4876800" cy="4876800"/>
          </a:xfrm>
          <a:prstGeom prst="rect">
            <a:avLst/>
          </a:prstGeom>
        </p:spPr>
      </p:pic>
      <p:pic>
        <p:nvPicPr>
          <p:cNvPr id="5" name="Picture 4">
            <a:extLst>
              <a:ext uri="{FF2B5EF4-FFF2-40B4-BE49-F238E27FC236}">
                <a16:creationId xmlns:a16="http://schemas.microsoft.com/office/drawing/2014/main" id="{485D322E-E8D9-48D7-9AA9-8EE892E0F8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727" y="1371600"/>
            <a:ext cx="4876800" cy="4876800"/>
          </a:xfrm>
          <a:prstGeom prst="rect">
            <a:avLst/>
          </a:prstGeom>
        </p:spPr>
      </p:pic>
      <p:sp>
        <p:nvSpPr>
          <p:cNvPr id="6" name="TextBox 5">
            <a:extLst>
              <a:ext uri="{FF2B5EF4-FFF2-40B4-BE49-F238E27FC236}">
                <a16:creationId xmlns:a16="http://schemas.microsoft.com/office/drawing/2014/main" id="{1EAC4B74-D597-4138-8378-F7B18E71456A}"/>
              </a:ext>
            </a:extLst>
          </p:cNvPr>
          <p:cNvSpPr txBox="1"/>
          <p:nvPr/>
        </p:nvSpPr>
        <p:spPr>
          <a:xfrm>
            <a:off x="1252537" y="919535"/>
            <a:ext cx="3019425" cy="369332"/>
          </a:xfrm>
          <a:prstGeom prst="rect">
            <a:avLst/>
          </a:prstGeom>
          <a:noFill/>
        </p:spPr>
        <p:txBody>
          <a:bodyPr wrap="square" rtlCol="0">
            <a:spAutoFit/>
          </a:bodyPr>
          <a:lstStyle/>
          <a:p>
            <a:r>
              <a:rPr lang="en-GB" dirty="0"/>
              <a:t>LR image (with message)</a:t>
            </a:r>
          </a:p>
        </p:txBody>
      </p:sp>
      <p:sp>
        <p:nvSpPr>
          <p:cNvPr id="7" name="TextBox 6">
            <a:extLst>
              <a:ext uri="{FF2B5EF4-FFF2-40B4-BE49-F238E27FC236}">
                <a16:creationId xmlns:a16="http://schemas.microsoft.com/office/drawing/2014/main" id="{24F908F5-3CD7-46A2-94EE-F757B6854D92}"/>
              </a:ext>
            </a:extLst>
          </p:cNvPr>
          <p:cNvSpPr txBox="1"/>
          <p:nvPr/>
        </p:nvSpPr>
        <p:spPr>
          <a:xfrm>
            <a:off x="8382002" y="910009"/>
            <a:ext cx="1238250" cy="369332"/>
          </a:xfrm>
          <a:prstGeom prst="rect">
            <a:avLst/>
          </a:prstGeom>
          <a:noFill/>
        </p:spPr>
        <p:txBody>
          <a:bodyPr wrap="square" rtlCol="0">
            <a:spAutoFit/>
          </a:bodyPr>
          <a:lstStyle/>
          <a:p>
            <a:r>
              <a:rPr lang="en-GB" dirty="0"/>
              <a:t>SR image</a:t>
            </a:r>
          </a:p>
        </p:txBody>
      </p:sp>
      <p:sp>
        <p:nvSpPr>
          <p:cNvPr id="2" name="TextBox 1">
            <a:extLst>
              <a:ext uri="{FF2B5EF4-FFF2-40B4-BE49-F238E27FC236}">
                <a16:creationId xmlns:a16="http://schemas.microsoft.com/office/drawing/2014/main" id="{DE1D4D89-6156-4387-8D1D-FC5A24C703B9}"/>
              </a:ext>
            </a:extLst>
          </p:cNvPr>
          <p:cNvSpPr txBox="1"/>
          <p:nvPr/>
        </p:nvSpPr>
        <p:spPr>
          <a:xfrm>
            <a:off x="4691062" y="313581"/>
            <a:ext cx="4105275" cy="523220"/>
          </a:xfrm>
          <a:prstGeom prst="rect">
            <a:avLst/>
          </a:prstGeom>
          <a:noFill/>
        </p:spPr>
        <p:txBody>
          <a:bodyPr wrap="square" rtlCol="0">
            <a:spAutoFit/>
          </a:bodyPr>
          <a:lstStyle/>
          <a:p>
            <a:r>
              <a:rPr lang="en-GB" sz="2800" b="1" dirty="0"/>
              <a:t>Implementation</a:t>
            </a:r>
          </a:p>
        </p:txBody>
      </p:sp>
    </p:spTree>
    <p:extLst>
      <p:ext uri="{BB962C8B-B14F-4D97-AF65-F5344CB8AC3E}">
        <p14:creationId xmlns:p14="http://schemas.microsoft.com/office/powerpoint/2010/main" val="1177564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F15C516-692A-41DB-8964-7331A7967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876300"/>
            <a:ext cx="4876800" cy="4876800"/>
          </a:xfrm>
          <a:prstGeom prst="rect">
            <a:avLst/>
          </a:prstGeom>
        </p:spPr>
      </p:pic>
      <p:pic>
        <p:nvPicPr>
          <p:cNvPr id="9" name="Picture 8">
            <a:extLst>
              <a:ext uri="{FF2B5EF4-FFF2-40B4-BE49-F238E27FC236}">
                <a16:creationId xmlns:a16="http://schemas.microsoft.com/office/drawing/2014/main" id="{8BB17305-B5F4-45EA-8BD8-692A922183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8875" y="866775"/>
            <a:ext cx="4876800" cy="4876800"/>
          </a:xfrm>
          <a:prstGeom prst="rect">
            <a:avLst/>
          </a:prstGeom>
        </p:spPr>
      </p:pic>
      <p:sp>
        <p:nvSpPr>
          <p:cNvPr id="10" name="TextBox 9">
            <a:extLst>
              <a:ext uri="{FF2B5EF4-FFF2-40B4-BE49-F238E27FC236}">
                <a16:creationId xmlns:a16="http://schemas.microsoft.com/office/drawing/2014/main" id="{16CA8EE3-9DB5-4728-8C29-F5F9CAF1FE7A}"/>
              </a:ext>
            </a:extLst>
          </p:cNvPr>
          <p:cNvSpPr txBox="1"/>
          <p:nvPr/>
        </p:nvSpPr>
        <p:spPr>
          <a:xfrm>
            <a:off x="8191501" y="390525"/>
            <a:ext cx="1238250" cy="369332"/>
          </a:xfrm>
          <a:prstGeom prst="rect">
            <a:avLst/>
          </a:prstGeom>
          <a:noFill/>
        </p:spPr>
        <p:txBody>
          <a:bodyPr wrap="square" rtlCol="0">
            <a:spAutoFit/>
          </a:bodyPr>
          <a:lstStyle/>
          <a:p>
            <a:r>
              <a:rPr lang="en-GB" dirty="0"/>
              <a:t>SR image</a:t>
            </a:r>
          </a:p>
        </p:txBody>
      </p:sp>
      <p:sp>
        <p:nvSpPr>
          <p:cNvPr id="11" name="TextBox 10">
            <a:extLst>
              <a:ext uri="{FF2B5EF4-FFF2-40B4-BE49-F238E27FC236}">
                <a16:creationId xmlns:a16="http://schemas.microsoft.com/office/drawing/2014/main" id="{ACDC8AA1-EB42-47F2-808B-BBE47B4CBFF4}"/>
              </a:ext>
            </a:extLst>
          </p:cNvPr>
          <p:cNvSpPr txBox="1"/>
          <p:nvPr/>
        </p:nvSpPr>
        <p:spPr>
          <a:xfrm>
            <a:off x="1895475" y="449818"/>
            <a:ext cx="2771775" cy="369332"/>
          </a:xfrm>
          <a:prstGeom prst="rect">
            <a:avLst/>
          </a:prstGeom>
          <a:noFill/>
        </p:spPr>
        <p:txBody>
          <a:bodyPr wrap="square" rtlCol="0">
            <a:spAutoFit/>
          </a:bodyPr>
          <a:lstStyle/>
          <a:p>
            <a:r>
              <a:rPr lang="en-GB" dirty="0"/>
              <a:t>Original HR image</a:t>
            </a:r>
          </a:p>
        </p:txBody>
      </p:sp>
    </p:spTree>
    <p:extLst>
      <p:ext uri="{BB962C8B-B14F-4D97-AF65-F5344CB8AC3E}">
        <p14:creationId xmlns:p14="http://schemas.microsoft.com/office/powerpoint/2010/main" val="1409495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EFC859-79FD-4094-9C83-4E51245477A4}"/>
              </a:ext>
            </a:extLst>
          </p:cNvPr>
          <p:cNvPicPr>
            <a:picLocks noChangeAspect="1"/>
          </p:cNvPicPr>
          <p:nvPr/>
        </p:nvPicPr>
        <p:blipFill>
          <a:blip r:embed="rId2"/>
          <a:stretch>
            <a:fillRect/>
          </a:stretch>
        </p:blipFill>
        <p:spPr>
          <a:xfrm>
            <a:off x="6943725" y="2028825"/>
            <a:ext cx="3625158" cy="2362200"/>
          </a:xfrm>
          <a:prstGeom prst="rect">
            <a:avLst/>
          </a:prstGeom>
        </p:spPr>
      </p:pic>
      <p:pic>
        <p:nvPicPr>
          <p:cNvPr id="5" name="Picture 4">
            <a:extLst>
              <a:ext uri="{FF2B5EF4-FFF2-40B4-BE49-F238E27FC236}">
                <a16:creationId xmlns:a16="http://schemas.microsoft.com/office/drawing/2014/main" id="{1CCD3FCF-DB6D-4FCB-976A-BCC63CEDE973}"/>
              </a:ext>
            </a:extLst>
          </p:cNvPr>
          <p:cNvPicPr>
            <a:picLocks noChangeAspect="1"/>
          </p:cNvPicPr>
          <p:nvPr/>
        </p:nvPicPr>
        <p:blipFill>
          <a:blip r:embed="rId3"/>
          <a:stretch>
            <a:fillRect/>
          </a:stretch>
        </p:blipFill>
        <p:spPr>
          <a:xfrm>
            <a:off x="762000" y="2028825"/>
            <a:ext cx="4676775" cy="2800350"/>
          </a:xfrm>
          <a:prstGeom prst="rect">
            <a:avLst/>
          </a:prstGeom>
        </p:spPr>
      </p:pic>
      <p:sp>
        <p:nvSpPr>
          <p:cNvPr id="6" name="TextBox 5">
            <a:extLst>
              <a:ext uri="{FF2B5EF4-FFF2-40B4-BE49-F238E27FC236}">
                <a16:creationId xmlns:a16="http://schemas.microsoft.com/office/drawing/2014/main" id="{66A945AE-B530-491C-95DD-F466076DD381}"/>
              </a:ext>
            </a:extLst>
          </p:cNvPr>
          <p:cNvSpPr txBox="1"/>
          <p:nvPr/>
        </p:nvSpPr>
        <p:spPr>
          <a:xfrm>
            <a:off x="1143000" y="1257984"/>
            <a:ext cx="3371850" cy="369332"/>
          </a:xfrm>
          <a:prstGeom prst="rect">
            <a:avLst/>
          </a:prstGeom>
          <a:noFill/>
        </p:spPr>
        <p:txBody>
          <a:bodyPr wrap="square" rtlCol="0">
            <a:spAutoFit/>
          </a:bodyPr>
          <a:lstStyle/>
          <a:p>
            <a:r>
              <a:rPr lang="en-GB" dirty="0"/>
              <a:t>LSB steganography</a:t>
            </a:r>
          </a:p>
        </p:txBody>
      </p:sp>
      <p:sp>
        <p:nvSpPr>
          <p:cNvPr id="7" name="TextBox 6">
            <a:extLst>
              <a:ext uri="{FF2B5EF4-FFF2-40B4-BE49-F238E27FC236}">
                <a16:creationId xmlns:a16="http://schemas.microsoft.com/office/drawing/2014/main" id="{6D92F219-3EEC-412E-AF8F-503D368EA683}"/>
              </a:ext>
            </a:extLst>
          </p:cNvPr>
          <p:cNvSpPr txBox="1"/>
          <p:nvPr/>
        </p:nvSpPr>
        <p:spPr>
          <a:xfrm>
            <a:off x="7324725" y="1343025"/>
            <a:ext cx="2219325" cy="369332"/>
          </a:xfrm>
          <a:prstGeom prst="rect">
            <a:avLst/>
          </a:prstGeom>
          <a:noFill/>
        </p:spPr>
        <p:txBody>
          <a:bodyPr wrap="square" rtlCol="0">
            <a:spAutoFit/>
          </a:bodyPr>
          <a:lstStyle/>
          <a:p>
            <a:r>
              <a:rPr lang="en-GB" dirty="0"/>
              <a:t>Steganalysis</a:t>
            </a:r>
          </a:p>
        </p:txBody>
      </p:sp>
    </p:spTree>
    <p:extLst>
      <p:ext uri="{BB962C8B-B14F-4D97-AF65-F5344CB8AC3E}">
        <p14:creationId xmlns:p14="http://schemas.microsoft.com/office/powerpoint/2010/main" val="1035003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754C3F-82FB-4C04-BE6E-E9A38999EBB5}"/>
              </a:ext>
            </a:extLst>
          </p:cNvPr>
          <p:cNvSpPr>
            <a:spLocks noGrp="1"/>
          </p:cNvSpPr>
          <p:nvPr>
            <p:ph idx="1"/>
          </p:nvPr>
        </p:nvSpPr>
        <p:spPr>
          <a:xfrm>
            <a:off x="3638550" y="2428875"/>
            <a:ext cx="4914900" cy="1733550"/>
          </a:xfrm>
        </p:spPr>
        <p:txBody>
          <a:bodyPr>
            <a:normAutofit/>
          </a:bodyPr>
          <a:lstStyle/>
          <a:p>
            <a:pPr marL="0" indent="0">
              <a:buNone/>
            </a:pPr>
            <a:r>
              <a:rPr lang="en-GB" sz="6600" dirty="0"/>
              <a:t>Thank You</a:t>
            </a:r>
          </a:p>
        </p:txBody>
      </p:sp>
    </p:spTree>
    <p:extLst>
      <p:ext uri="{BB962C8B-B14F-4D97-AF65-F5344CB8AC3E}">
        <p14:creationId xmlns:p14="http://schemas.microsoft.com/office/powerpoint/2010/main" val="2782541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E7D1F6-41D9-4450-91F5-6F8A2EEB53EE}"/>
              </a:ext>
            </a:extLst>
          </p:cNvPr>
          <p:cNvSpPr txBox="1"/>
          <p:nvPr/>
        </p:nvSpPr>
        <p:spPr>
          <a:xfrm>
            <a:off x="4010026" y="590550"/>
            <a:ext cx="3124200" cy="523220"/>
          </a:xfrm>
          <a:prstGeom prst="rect">
            <a:avLst/>
          </a:prstGeom>
          <a:noFill/>
        </p:spPr>
        <p:txBody>
          <a:bodyPr wrap="square" rtlCol="0">
            <a:spAutoFit/>
          </a:bodyPr>
          <a:lstStyle/>
          <a:p>
            <a:r>
              <a:rPr lang="en-GB" sz="2800" b="1" dirty="0"/>
              <a:t>Steganography</a:t>
            </a:r>
          </a:p>
        </p:txBody>
      </p:sp>
      <p:sp>
        <p:nvSpPr>
          <p:cNvPr id="4" name="TextBox 3">
            <a:extLst>
              <a:ext uri="{FF2B5EF4-FFF2-40B4-BE49-F238E27FC236}">
                <a16:creationId xmlns:a16="http://schemas.microsoft.com/office/drawing/2014/main" id="{678D566E-AE7F-4C52-BAE0-12005EBA86DA}"/>
              </a:ext>
            </a:extLst>
          </p:cNvPr>
          <p:cNvSpPr txBox="1"/>
          <p:nvPr/>
        </p:nvSpPr>
        <p:spPr>
          <a:xfrm>
            <a:off x="1381126" y="1784240"/>
            <a:ext cx="4942052" cy="3970318"/>
          </a:xfrm>
          <a:prstGeom prst="rect">
            <a:avLst/>
          </a:prstGeom>
          <a:noFill/>
        </p:spPr>
        <p:txBody>
          <a:bodyPr wrap="square">
            <a:spAutoFit/>
          </a:bodyPr>
          <a:lstStyle/>
          <a:p>
            <a:pPr marL="285750" indent="-285750">
              <a:buFont typeface="Arial" panose="020B0604020202020204" pitchFamily="34" charset="0"/>
              <a:buChar char="•"/>
            </a:pPr>
            <a:r>
              <a:rPr lang="en-GB" sz="1800" b="0" i="0" u="none" strike="noStrike" dirty="0">
                <a:solidFill>
                  <a:srgbClr val="273239"/>
                </a:solidFill>
                <a:effectLst/>
                <a:latin typeface="Arial" panose="020B0604020202020204" pitchFamily="34" charset="0"/>
              </a:rPr>
              <a:t>Image Steganography refers to the process of hiding data (payload) within an image file (container). </a:t>
            </a:r>
          </a:p>
          <a:p>
            <a:pPr marL="285750" indent="-285750">
              <a:buFont typeface="Arial" panose="020B0604020202020204" pitchFamily="34" charset="0"/>
              <a:buChar char="•"/>
            </a:pPr>
            <a:endParaRPr lang="en-GB" dirty="0">
              <a:solidFill>
                <a:srgbClr val="273239"/>
              </a:solidFill>
              <a:latin typeface="Arial" panose="020B0604020202020204" pitchFamily="34" charset="0"/>
            </a:endParaRPr>
          </a:p>
          <a:p>
            <a:pPr marL="285750" indent="-285750">
              <a:buFont typeface="Arial" panose="020B0604020202020204" pitchFamily="34" charset="0"/>
              <a:buChar char="•"/>
            </a:pPr>
            <a:r>
              <a:rPr lang="en-GB" sz="1800" b="0" i="0" u="none" strike="noStrike" dirty="0">
                <a:solidFill>
                  <a:srgbClr val="273239"/>
                </a:solidFill>
                <a:effectLst/>
                <a:latin typeface="Arial" panose="020B0604020202020204" pitchFamily="34" charset="0"/>
              </a:rPr>
              <a:t>The image selected for this purpose is called the cover image and the image obtained after steganography is called the </a:t>
            </a:r>
            <a:r>
              <a:rPr lang="en-GB" sz="1800" b="0" i="0" u="none" strike="noStrike" dirty="0" err="1">
                <a:solidFill>
                  <a:srgbClr val="273239"/>
                </a:solidFill>
                <a:effectLst/>
                <a:latin typeface="Arial" panose="020B0604020202020204" pitchFamily="34" charset="0"/>
              </a:rPr>
              <a:t>stego</a:t>
            </a:r>
            <a:r>
              <a:rPr lang="en-GB" sz="1800" b="0" i="0" u="none" strike="noStrike" dirty="0">
                <a:solidFill>
                  <a:srgbClr val="273239"/>
                </a:solidFill>
                <a:effectLst/>
                <a:latin typeface="Arial" panose="020B0604020202020204" pitchFamily="34" charset="0"/>
              </a:rPr>
              <a:t> image.</a:t>
            </a:r>
          </a:p>
          <a:p>
            <a:pPr marL="285750" indent="-285750">
              <a:buFont typeface="Arial" panose="020B0604020202020204" pitchFamily="34" charset="0"/>
              <a:buChar char="•"/>
            </a:pPr>
            <a:endParaRPr lang="en-GB" dirty="0">
              <a:solidFill>
                <a:srgbClr val="273239"/>
              </a:solidFill>
              <a:latin typeface="Arial" panose="020B0604020202020204" pitchFamily="34" charset="0"/>
            </a:endParaRPr>
          </a:p>
          <a:p>
            <a:pPr marL="285750" indent="-285750" rtl="0">
              <a:spcBef>
                <a:spcPts val="0"/>
              </a:spcBef>
              <a:spcAft>
                <a:spcPts val="0"/>
              </a:spcAft>
              <a:buFont typeface="Arial" panose="020B0604020202020204" pitchFamily="34" charset="0"/>
              <a:buChar char="•"/>
            </a:pPr>
            <a:r>
              <a:rPr lang="en-GB" sz="1800" b="0" i="0" u="none" strike="noStrike" dirty="0">
                <a:solidFill>
                  <a:srgbClr val="273239"/>
                </a:solidFill>
                <a:effectLst/>
                <a:latin typeface="Arial" panose="020B0604020202020204" pitchFamily="34" charset="0"/>
              </a:rPr>
              <a:t>In image steganography, a message is embedded into an image by altering the values of some pixels, which are chosen by an encryption algorithm. </a:t>
            </a:r>
            <a:br>
              <a:rPr lang="en-GB" dirty="0"/>
            </a:br>
            <a:endParaRPr lang="en-GB" dirty="0"/>
          </a:p>
        </p:txBody>
      </p:sp>
      <p:pic>
        <p:nvPicPr>
          <p:cNvPr id="1026" name="Picture 2" descr="Steganography and Cybersecurity – SD Solutions, LLC">
            <a:extLst>
              <a:ext uri="{FF2B5EF4-FFF2-40B4-BE49-F238E27FC236}">
                <a16:creationId xmlns:a16="http://schemas.microsoft.com/office/drawing/2014/main" id="{03E1A87F-B17C-46A7-9D48-B6F83D0CC1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5628" y="1784240"/>
            <a:ext cx="4806786"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622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49AEF5-A7FB-485F-86AD-470656DC923F}"/>
              </a:ext>
            </a:extLst>
          </p:cNvPr>
          <p:cNvSpPr txBox="1"/>
          <p:nvPr/>
        </p:nvSpPr>
        <p:spPr>
          <a:xfrm>
            <a:off x="3419475" y="608945"/>
            <a:ext cx="4048125" cy="523220"/>
          </a:xfrm>
          <a:prstGeom prst="rect">
            <a:avLst/>
          </a:prstGeom>
          <a:noFill/>
        </p:spPr>
        <p:txBody>
          <a:bodyPr wrap="square" rtlCol="0">
            <a:spAutoFit/>
          </a:bodyPr>
          <a:lstStyle/>
          <a:p>
            <a:r>
              <a:rPr lang="en-GB" sz="2800" b="1" dirty="0"/>
              <a:t>LSB Steganography</a:t>
            </a:r>
          </a:p>
        </p:txBody>
      </p:sp>
      <p:sp>
        <p:nvSpPr>
          <p:cNvPr id="4" name="TextBox 3">
            <a:extLst>
              <a:ext uri="{FF2B5EF4-FFF2-40B4-BE49-F238E27FC236}">
                <a16:creationId xmlns:a16="http://schemas.microsoft.com/office/drawing/2014/main" id="{A13D6377-21D6-454B-9CA8-0717137B1EC4}"/>
              </a:ext>
            </a:extLst>
          </p:cNvPr>
          <p:cNvSpPr txBox="1"/>
          <p:nvPr/>
        </p:nvSpPr>
        <p:spPr>
          <a:xfrm>
            <a:off x="2214562" y="1581150"/>
            <a:ext cx="7905750" cy="1754326"/>
          </a:xfrm>
          <a:prstGeom prst="rect">
            <a:avLst/>
          </a:prstGeom>
          <a:noFill/>
        </p:spPr>
        <p:txBody>
          <a:bodyPr wrap="square">
            <a:spAutoFit/>
          </a:bodyPr>
          <a:lstStyle/>
          <a:p>
            <a:r>
              <a:rPr lang="en-GB" b="0" i="0" dirty="0">
                <a:solidFill>
                  <a:srgbClr val="292929"/>
                </a:solidFill>
                <a:effectLst/>
              </a:rPr>
              <a:t>Least Significant Bit (LSB) is a technique in which the last bit of each pixel is modified and replaced with the secret message’s data bit.</a:t>
            </a:r>
            <a:endParaRPr lang="en-GB" b="0" i="0" dirty="0">
              <a:solidFill>
                <a:srgbClr val="273239"/>
              </a:solidFill>
              <a:effectLst/>
            </a:endParaRPr>
          </a:p>
          <a:p>
            <a:endParaRPr lang="en-GB" dirty="0">
              <a:solidFill>
                <a:srgbClr val="273239"/>
              </a:solidFill>
            </a:endParaRPr>
          </a:p>
          <a:p>
            <a:r>
              <a:rPr lang="en-GB" b="0" i="0" dirty="0">
                <a:solidFill>
                  <a:srgbClr val="273239"/>
                </a:solidFill>
                <a:effectLst/>
              </a:rPr>
              <a:t>The idea behind LSB embedding is that if we change the last bit value of a pixel, there won’t be much visible change in the </a:t>
            </a:r>
            <a:r>
              <a:rPr lang="en-GB" b="0" i="0" dirty="0" err="1">
                <a:solidFill>
                  <a:srgbClr val="273239"/>
                </a:solidFill>
                <a:effectLst/>
              </a:rPr>
              <a:t>color</a:t>
            </a:r>
            <a:r>
              <a:rPr lang="en-GB" b="0" i="0" dirty="0">
                <a:solidFill>
                  <a:srgbClr val="273239"/>
                </a:solidFill>
                <a:effectLst/>
              </a:rPr>
              <a:t>.</a:t>
            </a:r>
          </a:p>
          <a:p>
            <a:endParaRPr lang="en-GB" dirty="0">
              <a:solidFill>
                <a:srgbClr val="273239"/>
              </a:solidFill>
            </a:endParaRPr>
          </a:p>
        </p:txBody>
      </p:sp>
      <p:pic>
        <p:nvPicPr>
          <p:cNvPr id="2050" name="Picture 2">
            <a:extLst>
              <a:ext uri="{FF2B5EF4-FFF2-40B4-BE49-F238E27FC236}">
                <a16:creationId xmlns:a16="http://schemas.microsoft.com/office/drawing/2014/main" id="{EF072C58-9E22-4A7C-9834-18C0845BCC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399" y="3347069"/>
            <a:ext cx="7458075" cy="2844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3512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A9257D-0093-4ABE-A49D-B012B72DF76C}"/>
              </a:ext>
            </a:extLst>
          </p:cNvPr>
          <p:cNvSpPr txBox="1"/>
          <p:nvPr/>
        </p:nvSpPr>
        <p:spPr>
          <a:xfrm>
            <a:off x="3252786" y="733425"/>
            <a:ext cx="5981700" cy="523220"/>
          </a:xfrm>
          <a:prstGeom prst="rect">
            <a:avLst/>
          </a:prstGeom>
          <a:noFill/>
        </p:spPr>
        <p:txBody>
          <a:bodyPr wrap="square" rtlCol="0">
            <a:spAutoFit/>
          </a:bodyPr>
          <a:lstStyle/>
          <a:p>
            <a:r>
              <a:rPr lang="en-GB" sz="2800" b="1" dirty="0"/>
              <a:t>Destruction of steganography</a:t>
            </a:r>
          </a:p>
        </p:txBody>
      </p:sp>
      <p:sp>
        <p:nvSpPr>
          <p:cNvPr id="5" name="TextBox 4">
            <a:extLst>
              <a:ext uri="{FF2B5EF4-FFF2-40B4-BE49-F238E27FC236}">
                <a16:creationId xmlns:a16="http://schemas.microsoft.com/office/drawing/2014/main" id="{C7B1AD30-9C01-4B7C-8D12-6FF83C83217E}"/>
              </a:ext>
            </a:extLst>
          </p:cNvPr>
          <p:cNvSpPr txBox="1"/>
          <p:nvPr/>
        </p:nvSpPr>
        <p:spPr>
          <a:xfrm>
            <a:off x="2190749" y="1654761"/>
            <a:ext cx="8105775" cy="4154984"/>
          </a:xfrm>
          <a:prstGeom prst="rect">
            <a:avLst/>
          </a:prstGeom>
          <a:noFill/>
        </p:spPr>
        <p:txBody>
          <a:bodyPr wrap="square">
            <a:spAutoFit/>
          </a:bodyPr>
          <a:lstStyle/>
          <a:p>
            <a:r>
              <a:rPr lang="en-GB" sz="2400" dirty="0"/>
              <a:t>The main goal of steganography is to communicate securely in a completely undetectable manner and to avoid drawing suspicion to the transmission of a hidden data. </a:t>
            </a:r>
          </a:p>
          <a:p>
            <a:endParaRPr lang="en-GB" sz="2400" dirty="0"/>
          </a:p>
          <a:p>
            <a:endParaRPr lang="en-GB" sz="2400" dirty="0"/>
          </a:p>
          <a:p>
            <a:r>
              <a:rPr lang="en-GB" sz="2400" dirty="0"/>
              <a:t>Unfortunately most uses of steganography and research around the topic of steganography </a:t>
            </a:r>
            <a:r>
              <a:rPr lang="en-GB" sz="2400" dirty="0" err="1"/>
              <a:t>center</a:t>
            </a:r>
            <a:r>
              <a:rPr lang="en-GB" sz="2400" dirty="0"/>
              <a:t> around the illegitimate purposes. The illegitimate uses of steganography were also found to be on a global scale and involved national security.</a:t>
            </a:r>
          </a:p>
        </p:txBody>
      </p:sp>
    </p:spTree>
    <p:extLst>
      <p:ext uri="{BB962C8B-B14F-4D97-AF65-F5344CB8AC3E}">
        <p14:creationId xmlns:p14="http://schemas.microsoft.com/office/powerpoint/2010/main" val="1512136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DCB1BA-F971-4D71-A0CD-0CAAA627503B}"/>
              </a:ext>
            </a:extLst>
          </p:cNvPr>
          <p:cNvSpPr txBox="1"/>
          <p:nvPr/>
        </p:nvSpPr>
        <p:spPr>
          <a:xfrm>
            <a:off x="1381125" y="895350"/>
            <a:ext cx="8915400" cy="3785652"/>
          </a:xfrm>
          <a:prstGeom prst="rect">
            <a:avLst/>
          </a:prstGeom>
          <a:noFill/>
        </p:spPr>
        <p:txBody>
          <a:bodyPr wrap="square">
            <a:spAutoFit/>
          </a:bodyPr>
          <a:lstStyle/>
          <a:p>
            <a:r>
              <a:rPr lang="en-GB" sz="2400" dirty="0"/>
              <a:t>However, many steganalysis algorithms are constrained to work with only a subset of all possible images in the wild or are known to produce a high false positive rate. This results in blocking any suspected image being an unreasonable policy.</a:t>
            </a:r>
          </a:p>
          <a:p>
            <a:endParaRPr lang="en-GB" sz="2400" dirty="0"/>
          </a:p>
          <a:p>
            <a:r>
              <a:rPr lang="en-GB" sz="2400" dirty="0"/>
              <a:t>A more feasible policy is to filter suspicious images prior to reception by the host machine. We need to optimally destroy steganographic content without compromising the perceptual quality of the original image.</a:t>
            </a:r>
          </a:p>
        </p:txBody>
      </p:sp>
    </p:spTree>
    <p:extLst>
      <p:ext uri="{BB962C8B-B14F-4D97-AF65-F5344CB8AC3E}">
        <p14:creationId xmlns:p14="http://schemas.microsoft.com/office/powerpoint/2010/main" val="1074098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24D532-1B06-404F-967D-C5DAB5A75486}"/>
              </a:ext>
            </a:extLst>
          </p:cNvPr>
          <p:cNvSpPr txBox="1"/>
          <p:nvPr/>
        </p:nvSpPr>
        <p:spPr>
          <a:xfrm>
            <a:off x="2366962" y="2018646"/>
            <a:ext cx="7458075" cy="3416320"/>
          </a:xfrm>
          <a:prstGeom prst="rect">
            <a:avLst/>
          </a:prstGeom>
          <a:noFill/>
        </p:spPr>
        <p:txBody>
          <a:bodyPr wrap="square">
            <a:spAutoFit/>
          </a:bodyPr>
          <a:lstStyle/>
          <a:p>
            <a:r>
              <a:rPr lang="en-GB" sz="2400" b="0" i="0" dirty="0">
                <a:solidFill>
                  <a:srgbClr val="333333"/>
                </a:solidFill>
                <a:effectLst/>
              </a:rPr>
              <a:t>Image Super Resolution refers to the task of enhancing the resolution of an image from low-resolution (LR) to high (HR).</a:t>
            </a:r>
          </a:p>
          <a:p>
            <a:endParaRPr lang="en-GB" sz="2400" dirty="0">
              <a:solidFill>
                <a:srgbClr val="333333"/>
              </a:solidFill>
            </a:endParaRPr>
          </a:p>
          <a:p>
            <a:r>
              <a:rPr lang="en-GB" sz="2400" b="0" i="0" dirty="0">
                <a:solidFill>
                  <a:srgbClr val="222222"/>
                </a:solidFill>
                <a:effectLst/>
              </a:rPr>
              <a:t>With the advancement in deep learning techniques in recent years, deep learning-based SR models have been actively explored and often achieve state-of-the-art performance on various benchmarks of SR.</a:t>
            </a:r>
            <a:endParaRPr lang="en-GB" sz="2400" dirty="0"/>
          </a:p>
        </p:txBody>
      </p:sp>
      <p:sp>
        <p:nvSpPr>
          <p:cNvPr id="4" name="TextBox 3">
            <a:extLst>
              <a:ext uri="{FF2B5EF4-FFF2-40B4-BE49-F238E27FC236}">
                <a16:creationId xmlns:a16="http://schemas.microsoft.com/office/drawing/2014/main" id="{F47859A4-C163-496B-9A09-3EDA8E6D854A}"/>
              </a:ext>
            </a:extLst>
          </p:cNvPr>
          <p:cNvSpPr txBox="1"/>
          <p:nvPr/>
        </p:nvSpPr>
        <p:spPr>
          <a:xfrm>
            <a:off x="3895726" y="771525"/>
            <a:ext cx="3143250" cy="523220"/>
          </a:xfrm>
          <a:prstGeom prst="rect">
            <a:avLst/>
          </a:prstGeom>
          <a:noFill/>
        </p:spPr>
        <p:txBody>
          <a:bodyPr wrap="square" rtlCol="0">
            <a:spAutoFit/>
          </a:bodyPr>
          <a:lstStyle/>
          <a:p>
            <a:r>
              <a:rPr lang="en-GB" sz="2800" b="1" dirty="0"/>
              <a:t>Super Resolution</a:t>
            </a:r>
          </a:p>
        </p:txBody>
      </p:sp>
    </p:spTree>
    <p:extLst>
      <p:ext uri="{BB962C8B-B14F-4D97-AF65-F5344CB8AC3E}">
        <p14:creationId xmlns:p14="http://schemas.microsoft.com/office/powerpoint/2010/main" val="62590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A81B1C-FE24-40B8-84AF-C5336BAAF509}"/>
              </a:ext>
            </a:extLst>
          </p:cNvPr>
          <p:cNvSpPr txBox="1"/>
          <p:nvPr/>
        </p:nvSpPr>
        <p:spPr>
          <a:xfrm>
            <a:off x="2438400" y="790575"/>
            <a:ext cx="5772150" cy="523220"/>
          </a:xfrm>
          <a:prstGeom prst="rect">
            <a:avLst/>
          </a:prstGeom>
          <a:noFill/>
        </p:spPr>
        <p:txBody>
          <a:bodyPr wrap="square" rtlCol="0">
            <a:spAutoFit/>
          </a:bodyPr>
          <a:lstStyle/>
          <a:p>
            <a:r>
              <a:rPr lang="en-GB" sz="2800" b="1" dirty="0"/>
              <a:t>Input to model</a:t>
            </a:r>
          </a:p>
        </p:txBody>
      </p:sp>
      <p:sp>
        <p:nvSpPr>
          <p:cNvPr id="4" name="TextBox 3">
            <a:extLst>
              <a:ext uri="{FF2B5EF4-FFF2-40B4-BE49-F238E27FC236}">
                <a16:creationId xmlns:a16="http://schemas.microsoft.com/office/drawing/2014/main" id="{4A412567-19E9-4687-810A-A52143ADC24B}"/>
              </a:ext>
            </a:extLst>
          </p:cNvPr>
          <p:cNvSpPr txBox="1"/>
          <p:nvPr/>
        </p:nvSpPr>
        <p:spPr>
          <a:xfrm>
            <a:off x="1943100" y="1779538"/>
            <a:ext cx="7600950" cy="4154984"/>
          </a:xfrm>
          <a:prstGeom prst="rect">
            <a:avLst/>
          </a:prstGeom>
          <a:noFill/>
        </p:spPr>
        <p:txBody>
          <a:bodyPr wrap="square">
            <a:spAutoFit/>
          </a:bodyPr>
          <a:lstStyle/>
          <a:p>
            <a:pPr marL="285750" indent="-285750">
              <a:buFont typeface="Arial" panose="020B0604020202020204" pitchFamily="34" charset="0"/>
              <a:buChar char="•"/>
            </a:pPr>
            <a:r>
              <a:rPr lang="en-GB" sz="2400" b="0" i="0" dirty="0">
                <a:solidFill>
                  <a:srgbClr val="3A403C"/>
                </a:solidFill>
                <a:effectLst/>
              </a:rPr>
              <a:t>DIV2K dataset - consists of 800 training images, 100 validation images, and 100 test images.</a:t>
            </a:r>
          </a:p>
          <a:p>
            <a:pPr marL="285750" indent="-285750">
              <a:buFont typeface="Arial" panose="020B0604020202020204" pitchFamily="34" charset="0"/>
              <a:buChar char="•"/>
            </a:pPr>
            <a:endParaRPr lang="en-GB" sz="2400" b="0" i="0" dirty="0">
              <a:solidFill>
                <a:srgbClr val="3A403C"/>
              </a:solidFill>
              <a:effectLst/>
            </a:endParaRPr>
          </a:p>
          <a:p>
            <a:pPr marL="285750" indent="-285750">
              <a:buFont typeface="Arial" panose="020B0604020202020204" pitchFamily="34" charset="0"/>
              <a:buChar char="•"/>
            </a:pPr>
            <a:r>
              <a:rPr lang="en-GB" sz="2400" b="0" i="0" dirty="0">
                <a:solidFill>
                  <a:srgbClr val="3A403C"/>
                </a:solidFill>
                <a:effectLst/>
              </a:rPr>
              <a:t>RGB input patches of size 48×48 from LR image with the corresponding HR patches.</a:t>
            </a:r>
          </a:p>
          <a:p>
            <a:pPr marL="285750" indent="-285750">
              <a:buFont typeface="Arial" panose="020B0604020202020204" pitchFamily="34" charset="0"/>
              <a:buChar char="•"/>
            </a:pPr>
            <a:endParaRPr lang="en-GB" sz="2400" b="0" i="0" dirty="0">
              <a:solidFill>
                <a:srgbClr val="3A403C"/>
              </a:solidFill>
              <a:effectLst/>
            </a:endParaRPr>
          </a:p>
          <a:p>
            <a:pPr marL="285750" indent="-285750">
              <a:buFont typeface="Arial" panose="020B0604020202020204" pitchFamily="34" charset="0"/>
              <a:buChar char="•"/>
            </a:pPr>
            <a:r>
              <a:rPr lang="en-GB" sz="2400" b="0" i="0" dirty="0">
                <a:solidFill>
                  <a:srgbClr val="3A403C"/>
                </a:solidFill>
                <a:effectLst/>
              </a:rPr>
              <a:t>images are pre-processed by subtracting the mean RGB value of the dataset.</a:t>
            </a:r>
          </a:p>
          <a:p>
            <a:pPr marL="285750" indent="-285750">
              <a:buFont typeface="Arial" panose="020B0604020202020204" pitchFamily="34" charset="0"/>
              <a:buChar char="•"/>
            </a:pPr>
            <a:endParaRPr lang="en-GB" sz="2400" b="0" i="0" dirty="0">
              <a:solidFill>
                <a:srgbClr val="3A403C"/>
              </a:solidFill>
              <a:effectLst/>
            </a:endParaRPr>
          </a:p>
          <a:p>
            <a:pPr marL="285750" indent="-285750">
              <a:buFont typeface="Arial" panose="020B0604020202020204" pitchFamily="34" charset="0"/>
              <a:buChar char="•"/>
            </a:pPr>
            <a:r>
              <a:rPr lang="en-GB" sz="2400" b="0" i="0" dirty="0">
                <a:solidFill>
                  <a:srgbClr val="3A403C"/>
                </a:solidFill>
                <a:effectLst/>
              </a:rPr>
              <a:t>The training data is augmented with random horizontal flips and 90-degree rotations</a:t>
            </a:r>
            <a:r>
              <a:rPr lang="en-GB" sz="2400" dirty="0">
                <a:solidFill>
                  <a:srgbClr val="3A403C"/>
                </a:solidFill>
              </a:rPr>
              <a:t>.</a:t>
            </a:r>
            <a:endParaRPr lang="en-GB" sz="2400" b="0" i="0" dirty="0">
              <a:solidFill>
                <a:srgbClr val="3A403C"/>
              </a:solidFill>
              <a:effectLst/>
            </a:endParaRPr>
          </a:p>
        </p:txBody>
      </p:sp>
    </p:spTree>
    <p:extLst>
      <p:ext uri="{BB962C8B-B14F-4D97-AF65-F5344CB8AC3E}">
        <p14:creationId xmlns:p14="http://schemas.microsoft.com/office/powerpoint/2010/main" val="2055666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3FD7A1-62E9-4BA2-B1F1-CFF6FAC97E31}"/>
              </a:ext>
            </a:extLst>
          </p:cNvPr>
          <p:cNvSpPr txBox="1"/>
          <p:nvPr/>
        </p:nvSpPr>
        <p:spPr>
          <a:xfrm>
            <a:off x="1190625" y="529709"/>
            <a:ext cx="9144000" cy="954107"/>
          </a:xfrm>
          <a:prstGeom prst="rect">
            <a:avLst/>
          </a:prstGeom>
          <a:noFill/>
        </p:spPr>
        <p:txBody>
          <a:bodyPr wrap="square">
            <a:spAutoFit/>
          </a:bodyPr>
          <a:lstStyle/>
          <a:p>
            <a:pPr algn="ctr"/>
            <a:r>
              <a:rPr lang="en-GB" sz="2800" b="1" i="0" dirty="0">
                <a:effectLst/>
                <a:latin typeface="Century Gothic" panose="020B0502020202020204" pitchFamily="34" charset="0"/>
              </a:rPr>
              <a:t>Enhanced Deep Super-Resolution </a:t>
            </a:r>
          </a:p>
          <a:p>
            <a:pPr algn="ctr"/>
            <a:r>
              <a:rPr lang="en-GB" sz="2800" b="1" i="0" dirty="0">
                <a:effectLst/>
                <a:latin typeface="Century Gothic" panose="020B0502020202020204" pitchFamily="34" charset="0"/>
              </a:rPr>
              <a:t>Network (EDSR) </a:t>
            </a:r>
            <a:endParaRPr lang="en-GB" sz="2800" b="1" dirty="0"/>
          </a:p>
        </p:txBody>
      </p:sp>
      <p:sp>
        <p:nvSpPr>
          <p:cNvPr id="5" name="TextBox 4">
            <a:extLst>
              <a:ext uri="{FF2B5EF4-FFF2-40B4-BE49-F238E27FC236}">
                <a16:creationId xmlns:a16="http://schemas.microsoft.com/office/drawing/2014/main" id="{FCB6D8F6-258D-46F6-992A-8C5A40E46E6C}"/>
              </a:ext>
            </a:extLst>
          </p:cNvPr>
          <p:cNvSpPr txBox="1"/>
          <p:nvPr/>
        </p:nvSpPr>
        <p:spPr>
          <a:xfrm>
            <a:off x="6848475" y="1886783"/>
            <a:ext cx="4714875" cy="3139321"/>
          </a:xfrm>
          <a:prstGeom prst="rect">
            <a:avLst/>
          </a:prstGeom>
          <a:noFill/>
        </p:spPr>
        <p:txBody>
          <a:bodyPr wrap="square">
            <a:spAutoFit/>
          </a:bodyPr>
          <a:lstStyle/>
          <a:p>
            <a:pPr algn="l"/>
            <a:r>
              <a:rPr lang="en-GB" dirty="0">
                <a:solidFill>
                  <a:srgbClr val="3A403C"/>
                </a:solidFill>
              </a:rPr>
              <a:t>Modified residual blocks-</a:t>
            </a:r>
            <a:endParaRPr lang="en-GB" b="0" i="0" dirty="0">
              <a:solidFill>
                <a:srgbClr val="3A403C"/>
              </a:solidFill>
              <a:effectLst/>
            </a:endParaRPr>
          </a:p>
          <a:p>
            <a:pPr algn="l">
              <a:buFont typeface="Arial" panose="020B0604020202020204" pitchFamily="34" charset="0"/>
              <a:buChar char="•"/>
            </a:pPr>
            <a:endParaRPr lang="en-GB" dirty="0">
              <a:solidFill>
                <a:srgbClr val="3A403C"/>
              </a:solidFill>
            </a:endParaRPr>
          </a:p>
          <a:p>
            <a:pPr algn="l">
              <a:buFont typeface="Arial" panose="020B0604020202020204" pitchFamily="34" charset="0"/>
              <a:buChar char="•"/>
            </a:pPr>
            <a:r>
              <a:rPr lang="en-GB" b="0" i="0" dirty="0">
                <a:solidFill>
                  <a:srgbClr val="3A403C"/>
                </a:solidFill>
                <a:effectLst/>
              </a:rPr>
              <a:t>Batch normalization is removed.</a:t>
            </a:r>
          </a:p>
          <a:p>
            <a:pPr algn="l">
              <a:buFont typeface="Arial" panose="020B0604020202020204" pitchFamily="34" charset="0"/>
              <a:buChar char="•"/>
            </a:pPr>
            <a:endParaRPr lang="en-GB" b="0" i="0" dirty="0">
              <a:solidFill>
                <a:srgbClr val="3A403C"/>
              </a:solidFill>
              <a:effectLst/>
            </a:endParaRPr>
          </a:p>
          <a:p>
            <a:pPr algn="l">
              <a:buFont typeface="Arial" panose="020B0604020202020204" pitchFamily="34" charset="0"/>
              <a:buChar char="•"/>
            </a:pPr>
            <a:r>
              <a:rPr lang="en-GB" b="0" i="0" dirty="0">
                <a:solidFill>
                  <a:srgbClr val="3A403C"/>
                </a:solidFill>
                <a:effectLst/>
              </a:rPr>
              <a:t>GPU memory usage is also sufficiently reduced.</a:t>
            </a:r>
          </a:p>
          <a:p>
            <a:pPr algn="l"/>
            <a:endParaRPr lang="en-GB" b="0" i="0" dirty="0">
              <a:solidFill>
                <a:srgbClr val="3A403C"/>
              </a:solidFill>
              <a:effectLst/>
            </a:endParaRPr>
          </a:p>
          <a:p>
            <a:pPr algn="l">
              <a:buFont typeface="Arial" panose="020B0604020202020204" pitchFamily="34" charset="0"/>
              <a:buChar char="•"/>
            </a:pPr>
            <a:r>
              <a:rPr lang="en-GB" dirty="0">
                <a:solidFill>
                  <a:srgbClr val="3A403C"/>
                </a:solidFill>
              </a:rPr>
              <a:t> saves </a:t>
            </a:r>
            <a:r>
              <a:rPr lang="en-GB" b="0" i="0" dirty="0">
                <a:solidFill>
                  <a:srgbClr val="3A403C"/>
                </a:solidFill>
                <a:effectLst/>
              </a:rPr>
              <a:t>40% of memory usage during training, compared to </a:t>
            </a:r>
            <a:r>
              <a:rPr lang="en-GB" b="0" i="0" dirty="0" err="1">
                <a:solidFill>
                  <a:srgbClr val="3A403C"/>
                </a:solidFill>
                <a:effectLst/>
              </a:rPr>
              <a:t>SRResNet</a:t>
            </a:r>
            <a:r>
              <a:rPr lang="en-GB" b="0" i="0" dirty="0">
                <a:solidFill>
                  <a:srgbClr val="3A403C"/>
                </a:solidFill>
                <a:effectLst/>
              </a:rPr>
              <a:t>.</a:t>
            </a:r>
          </a:p>
          <a:p>
            <a:br>
              <a:rPr lang="en-GB" b="0" i="0" dirty="0">
                <a:effectLst/>
              </a:rPr>
            </a:br>
            <a:endParaRPr lang="en-GB" dirty="0"/>
          </a:p>
        </p:txBody>
      </p:sp>
      <p:pic>
        <p:nvPicPr>
          <p:cNvPr id="3074" name="Picture 2">
            <a:extLst>
              <a:ext uri="{FF2B5EF4-FFF2-40B4-BE49-F238E27FC236}">
                <a16:creationId xmlns:a16="http://schemas.microsoft.com/office/drawing/2014/main" id="{119FA062-1FF1-40D3-9F0D-875EE50C31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639" y="1534358"/>
            <a:ext cx="6139332" cy="446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917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7847A30A-91CA-4709-AD77-104A3C86B4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9525" y="1238250"/>
            <a:ext cx="6519510" cy="4381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D1F501C-0EA6-445D-9B38-EC2AF5FDAC82}"/>
              </a:ext>
            </a:extLst>
          </p:cNvPr>
          <p:cNvSpPr txBox="1"/>
          <p:nvPr/>
        </p:nvSpPr>
        <p:spPr>
          <a:xfrm>
            <a:off x="582965" y="629335"/>
            <a:ext cx="4408135" cy="5909310"/>
          </a:xfrm>
          <a:prstGeom prst="rect">
            <a:avLst/>
          </a:prstGeom>
          <a:noFill/>
        </p:spPr>
        <p:txBody>
          <a:bodyPr wrap="square">
            <a:spAutoFit/>
          </a:bodyPr>
          <a:lstStyle/>
          <a:p>
            <a:pPr marL="285750" indent="-285750">
              <a:buFont typeface="Arial" panose="020B0604020202020204" pitchFamily="34" charset="0"/>
              <a:buChar char="•"/>
            </a:pPr>
            <a:r>
              <a:rPr lang="en-GB" i="0" dirty="0">
                <a:solidFill>
                  <a:srgbClr val="3A403C"/>
                </a:solidFill>
                <a:effectLst/>
              </a:rPr>
              <a:t>Residual scaling with factor 0.1 is applied at the residual path before adding back to the convolutional path.</a:t>
            </a:r>
          </a:p>
          <a:p>
            <a:endParaRPr lang="en-GB" i="0" dirty="0">
              <a:solidFill>
                <a:srgbClr val="3A403C"/>
              </a:solidFill>
              <a:effectLst/>
            </a:endParaRPr>
          </a:p>
          <a:p>
            <a:pPr marL="285750" indent="-285750">
              <a:buFont typeface="Arial" panose="020B0604020202020204" pitchFamily="34" charset="0"/>
              <a:buChar char="•"/>
            </a:pPr>
            <a:r>
              <a:rPr lang="en-GB" i="0" dirty="0">
                <a:solidFill>
                  <a:srgbClr val="3A403C"/>
                </a:solidFill>
                <a:effectLst/>
              </a:rPr>
              <a:t>No </a:t>
            </a:r>
            <a:r>
              <a:rPr lang="en-GB" i="0" dirty="0" err="1">
                <a:solidFill>
                  <a:srgbClr val="3A403C"/>
                </a:solidFill>
                <a:effectLst/>
              </a:rPr>
              <a:t>ReLU</a:t>
            </a:r>
            <a:r>
              <a:rPr lang="en-GB" i="0" dirty="0">
                <a:solidFill>
                  <a:srgbClr val="3A403C"/>
                </a:solidFill>
                <a:effectLst/>
              </a:rPr>
              <a:t> activation layers outside the residual blocks.</a:t>
            </a:r>
          </a:p>
          <a:p>
            <a:endParaRPr lang="en-GB" dirty="0">
              <a:solidFill>
                <a:srgbClr val="3A403C"/>
              </a:solidFill>
            </a:endParaRPr>
          </a:p>
          <a:p>
            <a:pPr marL="285750" indent="-285750">
              <a:buFont typeface="Arial" panose="020B0604020202020204" pitchFamily="34" charset="0"/>
              <a:buChar char="•"/>
            </a:pPr>
            <a:r>
              <a:rPr lang="en-GB" i="0" dirty="0">
                <a:solidFill>
                  <a:srgbClr val="3A403C"/>
                </a:solidFill>
                <a:effectLst/>
              </a:rPr>
              <a:t> The baseline model is expanded by setting depth </a:t>
            </a:r>
            <a:r>
              <a:rPr lang="en-GB" i="1" dirty="0">
                <a:solidFill>
                  <a:srgbClr val="3A403C"/>
                </a:solidFill>
                <a:effectLst/>
              </a:rPr>
              <a:t>B</a:t>
            </a:r>
            <a:r>
              <a:rPr lang="en-GB" i="0" dirty="0">
                <a:solidFill>
                  <a:srgbClr val="3A403C"/>
                </a:solidFill>
                <a:effectLst/>
              </a:rPr>
              <a:t> = 32, no. of feature maps </a:t>
            </a:r>
            <a:r>
              <a:rPr lang="en-GB" i="1" dirty="0">
                <a:solidFill>
                  <a:srgbClr val="3A403C"/>
                </a:solidFill>
                <a:effectLst/>
              </a:rPr>
              <a:t>F</a:t>
            </a:r>
            <a:r>
              <a:rPr lang="en-GB" i="0" dirty="0">
                <a:solidFill>
                  <a:srgbClr val="3A403C"/>
                </a:solidFill>
                <a:effectLst/>
              </a:rPr>
              <a:t> = 256 with a scaling factor 0.1.</a:t>
            </a:r>
          </a:p>
          <a:p>
            <a:endParaRPr lang="en-GB" i="0" dirty="0">
              <a:solidFill>
                <a:srgbClr val="3A403C"/>
              </a:solidFill>
              <a:effectLst/>
            </a:endParaRPr>
          </a:p>
          <a:p>
            <a:pPr marL="285750" indent="-285750">
              <a:buFont typeface="Arial" panose="020B0604020202020204" pitchFamily="34" charset="0"/>
              <a:buChar char="•"/>
            </a:pPr>
            <a:r>
              <a:rPr lang="en-GB" i="0" dirty="0">
                <a:solidFill>
                  <a:srgbClr val="3A403C"/>
                </a:solidFill>
                <a:effectLst/>
              </a:rPr>
              <a:t>When training the model for </a:t>
            </a:r>
            <a:r>
              <a:rPr lang="en-GB" i="0" dirty="0" err="1">
                <a:solidFill>
                  <a:srgbClr val="3A403C"/>
                </a:solidFill>
                <a:effectLst/>
              </a:rPr>
              <a:t>upsampling</a:t>
            </a:r>
            <a:r>
              <a:rPr lang="en-GB" i="0" dirty="0">
                <a:solidFill>
                  <a:srgbClr val="3A403C"/>
                </a:solidFill>
                <a:effectLst/>
              </a:rPr>
              <a:t> factor ×3 and ×4, we initialize the model parameters with pre-trained ×2 network. (training converges much faster than the one started from random initialization)</a:t>
            </a:r>
          </a:p>
          <a:p>
            <a:pPr marL="285750" indent="-285750">
              <a:buFont typeface="Arial" panose="020B0604020202020204" pitchFamily="34" charset="0"/>
              <a:buChar char="•"/>
            </a:pPr>
            <a:endParaRPr lang="en-GB" i="0" dirty="0">
              <a:solidFill>
                <a:srgbClr val="3A403C"/>
              </a:solidFill>
              <a:effectLst/>
            </a:endParaRPr>
          </a:p>
        </p:txBody>
      </p:sp>
    </p:spTree>
    <p:extLst>
      <p:ext uri="{BB962C8B-B14F-4D97-AF65-F5344CB8AC3E}">
        <p14:creationId xmlns:p14="http://schemas.microsoft.com/office/powerpoint/2010/main" val="11333436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1161</TotalTime>
  <Words>741</Words>
  <Application>Microsoft Office PowerPoint</Application>
  <PresentationFormat>Widescreen</PresentationFormat>
  <Paragraphs>77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Garamond</vt:lpstr>
      <vt:lpstr>Savon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Marshal</dc:creator>
  <cp:lastModifiedBy>John Marshal</cp:lastModifiedBy>
  <cp:revision>15</cp:revision>
  <dcterms:created xsi:type="dcterms:W3CDTF">2022-04-28T14:43:42Z</dcterms:created>
  <dcterms:modified xsi:type="dcterms:W3CDTF">2022-05-10T05:14:09Z</dcterms:modified>
</cp:coreProperties>
</file>