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6" r:id="rId12"/>
    <p:sldId id="265" r:id="rId13"/>
    <p:sldId id="266" r:id="rId14"/>
    <p:sldId id="272" r:id="rId15"/>
    <p:sldId id="273" r:id="rId16"/>
    <p:sldId id="274" r:id="rId17"/>
    <p:sldId id="277" r:id="rId18"/>
    <p:sldId id="278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imes New Roman" panose="02020603050405020304" pitchFamily="18" charset="0"/>
      <p:regular r:id="rId24"/>
    </p:embeddedFont>
    <p:embeddedFont>
      <p:font typeface="Times New Roman Bold" panose="02020803070505020304" pitchFamily="18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2C745D-B26B-4DCE-963C-F39B8B9AC206}">
          <p14:sldIdLst>
            <p14:sldId id="256"/>
            <p14:sldId id="275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FE61738F-285E-492F-BEA6-330626D27DD6}">
          <p14:sldIdLst>
            <p14:sldId id="276"/>
            <p14:sldId id="265"/>
            <p14:sldId id="266"/>
            <p14:sldId id="272"/>
            <p14:sldId id="273"/>
            <p14:sldId id="274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64177" y="972388"/>
            <a:ext cx="1445340" cy="1503815"/>
            <a:chOff x="0" y="0"/>
            <a:chExt cx="1732000" cy="18020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777627" y="1253376"/>
            <a:ext cx="831890" cy="3627297"/>
            <a:chOff x="0" y="0"/>
            <a:chExt cx="996882" cy="43467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202035" y="3283768"/>
            <a:ext cx="1230735" cy="3193810"/>
            <a:chOff x="0" y="0"/>
            <a:chExt cx="1474831" cy="38272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74831" cy="3827250"/>
            </a:xfrm>
            <a:custGeom>
              <a:avLst/>
              <a:gdLst/>
              <a:ahLst/>
              <a:cxnLst/>
              <a:rect l="l" t="t" r="r" b="b"/>
              <a:pathLst>
                <a:path w="1474831" h="3827250">
                  <a:moveTo>
                    <a:pt x="0" y="0"/>
                  </a:moveTo>
                  <a:lnTo>
                    <a:pt x="0" y="3827250"/>
                  </a:lnTo>
                  <a:lnTo>
                    <a:pt x="1474831" y="3827250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3766290"/>
                  </a:moveTo>
                  <a:lnTo>
                    <a:pt x="59690" y="3766290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37662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825057" y="9133573"/>
            <a:ext cx="6452929" cy="921321"/>
            <a:chOff x="0" y="0"/>
            <a:chExt cx="7732761" cy="11040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49761" y="9709169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-431136" y="2932926"/>
            <a:ext cx="2012855" cy="2404639"/>
            <a:chOff x="0" y="0"/>
            <a:chExt cx="2412072" cy="2881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12072" cy="2881560"/>
            </a:xfrm>
            <a:custGeom>
              <a:avLst/>
              <a:gdLst/>
              <a:ahLst/>
              <a:cxnLst/>
              <a:rect l="l" t="t" r="r" b="b"/>
              <a:pathLst>
                <a:path w="2412072" h="2881560">
                  <a:moveTo>
                    <a:pt x="0" y="0"/>
                  </a:moveTo>
                  <a:lnTo>
                    <a:pt x="0" y="2881560"/>
                  </a:lnTo>
                  <a:lnTo>
                    <a:pt x="2412072" y="2881560"/>
                  </a:lnTo>
                  <a:lnTo>
                    <a:pt x="2412072" y="0"/>
                  </a:lnTo>
                  <a:lnTo>
                    <a:pt x="0" y="0"/>
                  </a:lnTo>
                  <a:close/>
                  <a:moveTo>
                    <a:pt x="2351112" y="2820600"/>
                  </a:moveTo>
                  <a:lnTo>
                    <a:pt x="59690" y="2820600"/>
                  </a:lnTo>
                  <a:lnTo>
                    <a:pt x="59690" y="59690"/>
                  </a:lnTo>
                  <a:lnTo>
                    <a:pt x="2351112" y="59690"/>
                  </a:lnTo>
                  <a:lnTo>
                    <a:pt x="2351112" y="2820600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028700" y="214026"/>
            <a:ext cx="16045644" cy="3062044"/>
          </a:xfrm>
          <a:custGeom>
            <a:avLst/>
            <a:gdLst/>
            <a:ahLst/>
            <a:cxnLst/>
            <a:rect l="l" t="t" r="r" b="b"/>
            <a:pathLst>
              <a:path w="16045644" h="3062044">
                <a:moveTo>
                  <a:pt x="0" y="0"/>
                </a:moveTo>
                <a:lnTo>
                  <a:pt x="16045644" y="0"/>
                </a:lnTo>
                <a:lnTo>
                  <a:pt x="16045644" y="3062044"/>
                </a:lnTo>
                <a:lnTo>
                  <a:pt x="0" y="3062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293335" y="2924150"/>
            <a:ext cx="9701331" cy="623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96"/>
              </a:lnSpc>
            </a:pPr>
            <a:r>
              <a:rPr lang="en-US" sz="3783" dirty="0">
                <a:solidFill>
                  <a:srgbClr val="DB5300"/>
                </a:solidFill>
                <a:latin typeface="Times New Roman Bold"/>
              </a:rPr>
              <a:t>PROJECT PRESENTATION 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85425" y="4165715"/>
            <a:ext cx="13932193" cy="253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42"/>
              </a:lnSpc>
            </a:pPr>
            <a:r>
              <a:rPr lang="en-US" sz="6887" dirty="0">
                <a:solidFill>
                  <a:srgbClr val="0049AB"/>
                </a:solidFill>
                <a:latin typeface="Times New Roman Bold"/>
              </a:rPr>
              <a:t>SIGN LANGUAGE INTERPRETER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2645" y="6840374"/>
            <a:ext cx="5967116" cy="237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UNDER THE GUIDANCE OF: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MRS. AKSHATHA A M S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ASST. PROFESSOR 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DEPT OF AI &amp; ML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GMIT, DVG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76143" y="6840374"/>
            <a:ext cx="9429212" cy="2725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PRESENTED BY: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ABHISHEK T M				4GM20AI002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SOURAV H S					4GM20AI054 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SUHAS B M					4GM20AI055</a:t>
            </a:r>
          </a:p>
          <a:p>
            <a:pPr lvl="1" algn="just">
              <a:lnSpc>
                <a:spcPts val="3735"/>
              </a:lnSpc>
            </a:pPr>
            <a:r>
              <a:rPr lang="en-US" sz="2800" spc="155" dirty="0">
                <a:solidFill>
                  <a:srgbClr val="000000"/>
                </a:solidFill>
                <a:latin typeface="Times New Roman"/>
              </a:rPr>
              <a:t>V SRI KRISHNA DEVA RAYUDU	4GM20AI059</a:t>
            </a:r>
          </a:p>
          <a:p>
            <a:pPr algn="l">
              <a:lnSpc>
                <a:spcPts val="2990"/>
              </a:lnSpc>
            </a:pPr>
            <a:endParaRPr lang="en-US" sz="2135" spc="64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045649" y="1631021"/>
            <a:ext cx="2816940" cy="3176330"/>
            <a:chOff x="0" y="0"/>
            <a:chExt cx="3375634" cy="38063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75634" cy="3806303"/>
            </a:xfrm>
            <a:custGeom>
              <a:avLst/>
              <a:gdLst/>
              <a:ahLst/>
              <a:cxnLst/>
              <a:rect l="l" t="t" r="r" b="b"/>
              <a:pathLst>
                <a:path w="3375634" h="3806303">
                  <a:moveTo>
                    <a:pt x="0" y="0"/>
                  </a:moveTo>
                  <a:lnTo>
                    <a:pt x="0" y="3806303"/>
                  </a:lnTo>
                  <a:lnTo>
                    <a:pt x="3375634" y="3806303"/>
                  </a:lnTo>
                  <a:lnTo>
                    <a:pt x="3375634" y="0"/>
                  </a:lnTo>
                  <a:lnTo>
                    <a:pt x="0" y="0"/>
                  </a:lnTo>
                  <a:close/>
                  <a:moveTo>
                    <a:pt x="3314674" y="3745343"/>
                  </a:moveTo>
                  <a:lnTo>
                    <a:pt x="59690" y="3745343"/>
                  </a:lnTo>
                  <a:lnTo>
                    <a:pt x="59690" y="59690"/>
                  </a:lnTo>
                  <a:lnTo>
                    <a:pt x="3314674" y="59690"/>
                  </a:lnTo>
                  <a:lnTo>
                    <a:pt x="3314674" y="3745343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259300" y="849970"/>
            <a:ext cx="1350217" cy="7103763"/>
            <a:chOff x="0" y="0"/>
            <a:chExt cx="1618010" cy="85126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18010" cy="8512678"/>
            </a:xfrm>
            <a:custGeom>
              <a:avLst/>
              <a:gdLst/>
              <a:ahLst/>
              <a:cxnLst/>
              <a:rect l="l" t="t" r="r" b="b"/>
              <a:pathLst>
                <a:path w="1618010" h="8512678">
                  <a:moveTo>
                    <a:pt x="0" y="0"/>
                  </a:moveTo>
                  <a:lnTo>
                    <a:pt x="0" y="8512678"/>
                  </a:lnTo>
                  <a:lnTo>
                    <a:pt x="1618010" y="8512678"/>
                  </a:lnTo>
                  <a:lnTo>
                    <a:pt x="1618010" y="0"/>
                  </a:lnTo>
                  <a:lnTo>
                    <a:pt x="0" y="0"/>
                  </a:lnTo>
                  <a:close/>
                  <a:moveTo>
                    <a:pt x="1557050" y="8451718"/>
                  </a:moveTo>
                  <a:lnTo>
                    <a:pt x="59690" y="8451718"/>
                  </a:lnTo>
                  <a:lnTo>
                    <a:pt x="59690" y="59690"/>
                  </a:lnTo>
                  <a:lnTo>
                    <a:pt x="1557050" y="59690"/>
                  </a:lnTo>
                  <a:lnTo>
                    <a:pt x="1557050" y="845171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398139" y="-343329"/>
            <a:ext cx="4323839" cy="3138661"/>
            <a:chOff x="0" y="0"/>
            <a:chExt cx="5181401" cy="37611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3761163"/>
            </a:xfrm>
            <a:custGeom>
              <a:avLst/>
              <a:gdLst/>
              <a:ahLst/>
              <a:cxnLst/>
              <a:rect l="l" t="t" r="r" b="b"/>
              <a:pathLst>
                <a:path w="5181401" h="3761163">
                  <a:moveTo>
                    <a:pt x="0" y="0"/>
                  </a:moveTo>
                  <a:lnTo>
                    <a:pt x="0" y="3761163"/>
                  </a:lnTo>
                  <a:lnTo>
                    <a:pt x="5181401" y="3761163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3700203"/>
                  </a:moveTo>
                  <a:lnTo>
                    <a:pt x="59690" y="3700203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370020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338081" y="1403056"/>
            <a:ext cx="14143171" cy="4935064"/>
          </a:xfrm>
          <a:custGeom>
            <a:avLst/>
            <a:gdLst/>
            <a:ahLst/>
            <a:cxnLst/>
            <a:rect l="l" t="t" r="r" b="b"/>
            <a:pathLst>
              <a:path w="14143171" h="4935064">
                <a:moveTo>
                  <a:pt x="0" y="0"/>
                </a:moveTo>
                <a:lnTo>
                  <a:pt x="14143170" y="0"/>
                </a:lnTo>
                <a:lnTo>
                  <a:pt x="14143170" y="4935064"/>
                </a:lnTo>
                <a:lnTo>
                  <a:pt x="0" y="4935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562278" y="7270703"/>
            <a:ext cx="10416029" cy="773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0"/>
              </a:lnSpc>
            </a:pPr>
            <a:r>
              <a:rPr lang="en-US" sz="4533" dirty="0">
                <a:solidFill>
                  <a:srgbClr val="000000"/>
                </a:solidFill>
                <a:latin typeface="Times New Roman"/>
              </a:rPr>
              <a:t>MEDIAPIPE’S LANDMARK SYSTEM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2700000"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079089" y="8292320"/>
            <a:ext cx="1375030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2A20E-367C-42B3-AB5C-513DD802C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09700"/>
            <a:ext cx="10556805" cy="601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C8AA6-DEC6-44CA-B2A4-18C9AD62D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00" y="2324100"/>
            <a:ext cx="5562600" cy="4419600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C7D38D7-46AA-4980-BA09-BFC6E200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783512"/>
            <a:ext cx="16722436" cy="109378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Different convolutional Layer                                          average and Max pooling</a:t>
            </a:r>
          </a:p>
        </p:txBody>
      </p:sp>
    </p:spTree>
    <p:extLst>
      <p:ext uri="{BB962C8B-B14F-4D97-AF65-F5344CB8AC3E}">
        <p14:creationId xmlns:p14="http://schemas.microsoft.com/office/powerpoint/2010/main" val="285597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700000"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28700" y="1140483"/>
            <a:ext cx="11109375" cy="176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SYSTEM IMPLEMENTATION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079089" y="8292320"/>
            <a:ext cx="1375030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9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2557" y="2718299"/>
            <a:ext cx="8371731" cy="189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algn="just">
              <a:lnSpc>
                <a:spcPts val="3735"/>
              </a:lnSpc>
              <a:spcBef>
                <a:spcPct val="0"/>
              </a:spcBef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 HARDWARE SPECIFICATION: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3 GB OF FREE DRIVE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8 GB OF RAM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QUAD CORE CPU/GPU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43917" y="5019675"/>
            <a:ext cx="9453004" cy="237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just">
              <a:lnSpc>
                <a:spcPts val="3735"/>
              </a:lnSpc>
              <a:spcBef>
                <a:spcPct val="0"/>
              </a:spcBef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SOFTWARE SPECIFICATION:</a:t>
            </a:r>
          </a:p>
          <a:p>
            <a:pPr marL="649201" lvl="1" indent="-324601" algn="just">
              <a:lnSpc>
                <a:spcPts val="3735"/>
              </a:lnSpc>
              <a:spcBef>
                <a:spcPct val="0"/>
              </a:spcBef>
              <a:buFont typeface="Arial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OS – WINDOWS/MAC/LINUX</a:t>
            </a:r>
          </a:p>
          <a:p>
            <a:pPr marL="649201" lvl="1" indent="-324601" algn="just">
              <a:lnSpc>
                <a:spcPts val="3735"/>
              </a:lnSpc>
              <a:spcBef>
                <a:spcPct val="0"/>
              </a:spcBef>
              <a:buFont typeface="Arial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LANGUAGE - PYTHON</a:t>
            </a:r>
          </a:p>
          <a:p>
            <a:pPr marL="649201" lvl="1" indent="-324601" algn="just">
              <a:lnSpc>
                <a:spcPts val="3735"/>
              </a:lnSpc>
              <a:spcBef>
                <a:spcPct val="0"/>
              </a:spcBef>
              <a:buFont typeface="Arial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IDE - VSCODE</a:t>
            </a:r>
          </a:p>
          <a:p>
            <a:pPr marL="649201" lvl="1" indent="-324601" algn="just">
              <a:lnSpc>
                <a:spcPts val="3735"/>
              </a:lnSpc>
              <a:buFont typeface="Arial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INTERPRETER VERSION: 3.7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700000"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28700" y="1140483"/>
            <a:ext cx="11109375" cy="96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TECHNOLOGIES USED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079089" y="8292320"/>
            <a:ext cx="1375030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10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8141" y="2539793"/>
            <a:ext cx="6877496" cy="489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OPENCV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KERAS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RESNET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VGG16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MOBILENET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INCEPTIONRESNETV2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INCEPTIONV3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NUMPY 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NEURAL NETWORKS</a:t>
            </a:r>
          </a:p>
          <a:p>
            <a:pPr lvl="1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DEEP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-1797693" y="8014328"/>
            <a:ext cx="3624023" cy="921321"/>
            <a:chOff x="0" y="0"/>
            <a:chExt cx="4342789" cy="1104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42788" cy="1104050"/>
            </a:xfrm>
            <a:custGeom>
              <a:avLst/>
              <a:gdLst/>
              <a:ahLst/>
              <a:cxnLst/>
              <a:rect l="l" t="t" r="r" b="b"/>
              <a:pathLst>
                <a:path w="4342788" h="1104050">
                  <a:moveTo>
                    <a:pt x="0" y="0"/>
                  </a:moveTo>
                  <a:lnTo>
                    <a:pt x="0" y="1104050"/>
                  </a:lnTo>
                  <a:lnTo>
                    <a:pt x="4342788" y="1104050"/>
                  </a:lnTo>
                  <a:lnTo>
                    <a:pt x="4342788" y="0"/>
                  </a:lnTo>
                  <a:lnTo>
                    <a:pt x="0" y="0"/>
                  </a:lnTo>
                  <a:close/>
                  <a:moveTo>
                    <a:pt x="4281829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4281829" y="59690"/>
                  </a:lnTo>
                  <a:lnTo>
                    <a:pt x="4281829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665514" y="6496022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-2700000"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3104943" y="1542190"/>
            <a:ext cx="5255196" cy="3926436"/>
          </a:xfrm>
          <a:custGeom>
            <a:avLst/>
            <a:gdLst/>
            <a:ahLst/>
            <a:cxnLst/>
            <a:rect l="l" t="t" r="r" b="b"/>
            <a:pathLst>
              <a:path w="5255196" h="3926436">
                <a:moveTo>
                  <a:pt x="0" y="0"/>
                </a:moveTo>
                <a:lnTo>
                  <a:pt x="5255196" y="0"/>
                </a:lnTo>
                <a:lnTo>
                  <a:pt x="5255196" y="3926436"/>
                </a:lnTo>
                <a:lnTo>
                  <a:pt x="0" y="3926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4049" b="-254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551211" y="3505408"/>
            <a:ext cx="5173729" cy="3926436"/>
          </a:xfrm>
          <a:custGeom>
            <a:avLst/>
            <a:gdLst/>
            <a:ahLst/>
            <a:cxnLst/>
            <a:rect l="l" t="t" r="r" b="b"/>
            <a:pathLst>
              <a:path w="5173729" h="3926436">
                <a:moveTo>
                  <a:pt x="0" y="0"/>
                </a:moveTo>
                <a:lnTo>
                  <a:pt x="5173729" y="0"/>
                </a:lnTo>
                <a:lnTo>
                  <a:pt x="5173729" y="3926436"/>
                </a:lnTo>
                <a:lnTo>
                  <a:pt x="0" y="3926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5247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104943" y="5653684"/>
            <a:ext cx="5227219" cy="3918425"/>
          </a:xfrm>
          <a:custGeom>
            <a:avLst/>
            <a:gdLst/>
            <a:ahLst/>
            <a:cxnLst/>
            <a:rect l="l" t="t" r="r" b="b"/>
            <a:pathLst>
              <a:path w="5227219" h="3918425">
                <a:moveTo>
                  <a:pt x="0" y="0"/>
                </a:moveTo>
                <a:lnTo>
                  <a:pt x="5227218" y="0"/>
                </a:lnTo>
                <a:lnTo>
                  <a:pt x="5227218" y="3918425"/>
                </a:lnTo>
                <a:lnTo>
                  <a:pt x="0" y="3918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028700" y="396244"/>
            <a:ext cx="11109375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Times New Roman"/>
              </a:rPr>
              <a:t>RESULTS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079089" y="8292320"/>
            <a:ext cx="1375030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 dirty="0">
                <a:solidFill>
                  <a:srgbClr val="DB5300"/>
                </a:solidFill>
                <a:latin typeface="Times New Roman Bold"/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5645" y="-343329"/>
            <a:ext cx="2985607" cy="1766223"/>
            <a:chOff x="0" y="0"/>
            <a:chExt cx="3577753" cy="2116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77753" cy="2116524"/>
            </a:xfrm>
            <a:custGeom>
              <a:avLst/>
              <a:gdLst/>
              <a:ahLst/>
              <a:cxnLst/>
              <a:rect l="l" t="t" r="r" b="b"/>
              <a:pathLst>
                <a:path w="3577753" h="2116524">
                  <a:moveTo>
                    <a:pt x="0" y="0"/>
                  </a:moveTo>
                  <a:lnTo>
                    <a:pt x="0" y="2116524"/>
                  </a:lnTo>
                  <a:lnTo>
                    <a:pt x="3577753" y="2116524"/>
                  </a:lnTo>
                  <a:lnTo>
                    <a:pt x="3577753" y="0"/>
                  </a:lnTo>
                  <a:lnTo>
                    <a:pt x="0" y="0"/>
                  </a:lnTo>
                  <a:close/>
                  <a:moveTo>
                    <a:pt x="3516793" y="2055564"/>
                  </a:moveTo>
                  <a:lnTo>
                    <a:pt x="59690" y="2055564"/>
                  </a:lnTo>
                  <a:lnTo>
                    <a:pt x="59690" y="59690"/>
                  </a:lnTo>
                  <a:lnTo>
                    <a:pt x="3516793" y="59690"/>
                  </a:lnTo>
                  <a:lnTo>
                    <a:pt x="3516793" y="205556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71432" y="9600784"/>
            <a:ext cx="6452929" cy="1090586"/>
            <a:chOff x="0" y="0"/>
            <a:chExt cx="7732761" cy="13068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32761" cy="1306886"/>
            </a:xfrm>
            <a:custGeom>
              <a:avLst/>
              <a:gdLst/>
              <a:ahLst/>
              <a:cxnLst/>
              <a:rect l="l" t="t" r="r" b="b"/>
              <a:pathLst>
                <a:path w="7732761" h="1306886">
                  <a:moveTo>
                    <a:pt x="0" y="0"/>
                  </a:moveTo>
                  <a:lnTo>
                    <a:pt x="0" y="1306886"/>
                  </a:lnTo>
                  <a:lnTo>
                    <a:pt x="7732761" y="1306886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245926"/>
                  </a:moveTo>
                  <a:lnTo>
                    <a:pt x="59690" y="1245926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245926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1079346"/>
            <a:chOff x="0" y="0"/>
            <a:chExt cx="9566659" cy="12934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1293417"/>
            </a:xfrm>
            <a:custGeom>
              <a:avLst/>
              <a:gdLst/>
              <a:ahLst/>
              <a:cxnLst/>
              <a:rect l="l" t="t" r="r" b="b"/>
              <a:pathLst>
                <a:path w="9566659" h="1293417">
                  <a:moveTo>
                    <a:pt x="0" y="0"/>
                  </a:moveTo>
                  <a:lnTo>
                    <a:pt x="0" y="1293417"/>
                  </a:lnTo>
                  <a:lnTo>
                    <a:pt x="9566659" y="1293417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1232457"/>
                  </a:moveTo>
                  <a:lnTo>
                    <a:pt x="59690" y="1232457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1232457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458694" y="1381706"/>
            <a:ext cx="1382136" cy="3506871"/>
            <a:chOff x="0" y="0"/>
            <a:chExt cx="1656260" cy="42024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56260" cy="4202401"/>
            </a:xfrm>
            <a:custGeom>
              <a:avLst/>
              <a:gdLst/>
              <a:ahLst/>
              <a:cxnLst/>
              <a:rect l="l" t="t" r="r" b="b"/>
              <a:pathLst>
                <a:path w="1656260" h="4202401">
                  <a:moveTo>
                    <a:pt x="0" y="0"/>
                  </a:moveTo>
                  <a:lnTo>
                    <a:pt x="0" y="4202401"/>
                  </a:lnTo>
                  <a:lnTo>
                    <a:pt x="1656260" y="4202401"/>
                  </a:lnTo>
                  <a:lnTo>
                    <a:pt x="1656260" y="0"/>
                  </a:lnTo>
                  <a:lnTo>
                    <a:pt x="0" y="0"/>
                  </a:lnTo>
                  <a:close/>
                  <a:moveTo>
                    <a:pt x="1595300" y="4141441"/>
                  </a:moveTo>
                  <a:lnTo>
                    <a:pt x="59690" y="4141441"/>
                  </a:lnTo>
                  <a:lnTo>
                    <a:pt x="59690" y="59690"/>
                  </a:lnTo>
                  <a:lnTo>
                    <a:pt x="1595300" y="59690"/>
                  </a:lnTo>
                  <a:lnTo>
                    <a:pt x="1595300" y="414144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48045" y="8901119"/>
            <a:ext cx="3860705" cy="1790251"/>
            <a:chOff x="0" y="0"/>
            <a:chExt cx="4626412" cy="21453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2145318"/>
            </a:xfrm>
            <a:custGeom>
              <a:avLst/>
              <a:gdLst/>
              <a:ahLst/>
              <a:cxnLst/>
              <a:rect l="l" t="t" r="r" b="b"/>
              <a:pathLst>
                <a:path w="4626413" h="2145318">
                  <a:moveTo>
                    <a:pt x="0" y="0"/>
                  </a:moveTo>
                  <a:lnTo>
                    <a:pt x="0" y="2145318"/>
                  </a:lnTo>
                  <a:lnTo>
                    <a:pt x="4626413" y="214531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2084358"/>
                  </a:moveTo>
                  <a:lnTo>
                    <a:pt x="59690" y="208435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208435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721977" y="233823"/>
            <a:ext cx="1887540" cy="2378141"/>
            <a:chOff x="0" y="0"/>
            <a:chExt cx="2261902" cy="28498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61902" cy="2849807"/>
            </a:xfrm>
            <a:custGeom>
              <a:avLst/>
              <a:gdLst/>
              <a:ahLst/>
              <a:cxnLst/>
              <a:rect l="l" t="t" r="r" b="b"/>
              <a:pathLst>
                <a:path w="2261902" h="2849807">
                  <a:moveTo>
                    <a:pt x="0" y="0"/>
                  </a:moveTo>
                  <a:lnTo>
                    <a:pt x="0" y="2849807"/>
                  </a:lnTo>
                  <a:lnTo>
                    <a:pt x="2261902" y="2849807"/>
                  </a:lnTo>
                  <a:lnTo>
                    <a:pt x="2261902" y="0"/>
                  </a:lnTo>
                  <a:lnTo>
                    <a:pt x="0" y="0"/>
                  </a:lnTo>
                  <a:close/>
                  <a:moveTo>
                    <a:pt x="2200942" y="2788847"/>
                  </a:moveTo>
                  <a:lnTo>
                    <a:pt x="59690" y="2788847"/>
                  </a:lnTo>
                  <a:lnTo>
                    <a:pt x="59690" y="59690"/>
                  </a:lnTo>
                  <a:lnTo>
                    <a:pt x="2200942" y="59690"/>
                  </a:lnTo>
                  <a:lnTo>
                    <a:pt x="2200942" y="278884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171432" y="2611964"/>
            <a:ext cx="15739713" cy="474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The project successfully demonstrates the potential of advanced image processing techniques and machine learning algorithms, achieving an impressive 95% accuracy in sign language recognition.</a:t>
            </a:r>
          </a:p>
          <a:p>
            <a:pPr marL="457200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endParaRPr lang="en-US" sz="2800" spc="155" dirty="0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By integrating libraries like OpenCV, TensorFlow, and NumPy, along with real-time ASL translation methods such as edge detection and cross-correlation, the implementation showcases promising results. </a:t>
            </a:r>
          </a:p>
          <a:p>
            <a:pPr marL="457200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endParaRPr lang="en-US" sz="3113" spc="155" dirty="0">
              <a:solidFill>
                <a:srgbClr val="000000"/>
              </a:solidFill>
              <a:latin typeface="Times New Roman"/>
            </a:endParaRPr>
          </a:p>
          <a:p>
            <a:pPr marL="457200" indent="-457200" algn="just">
              <a:lnSpc>
                <a:spcPts val="3735"/>
              </a:lnSpc>
              <a:buFont typeface="Arial" panose="020B0604020202020204" pitchFamily="34" charset="0"/>
              <a:buChar char="•"/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The addition of a graphical user interface enhances user interaction and data collection, paving the way for continuous system improvement and adaptation.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33658" y="1403844"/>
            <a:ext cx="5620683" cy="96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5645" y="-343329"/>
            <a:ext cx="2985607" cy="1766223"/>
            <a:chOff x="0" y="0"/>
            <a:chExt cx="3577753" cy="2116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77753" cy="2116524"/>
            </a:xfrm>
            <a:custGeom>
              <a:avLst/>
              <a:gdLst/>
              <a:ahLst/>
              <a:cxnLst/>
              <a:rect l="l" t="t" r="r" b="b"/>
              <a:pathLst>
                <a:path w="3577753" h="2116524">
                  <a:moveTo>
                    <a:pt x="0" y="0"/>
                  </a:moveTo>
                  <a:lnTo>
                    <a:pt x="0" y="2116524"/>
                  </a:lnTo>
                  <a:lnTo>
                    <a:pt x="3577753" y="2116524"/>
                  </a:lnTo>
                  <a:lnTo>
                    <a:pt x="3577753" y="0"/>
                  </a:lnTo>
                  <a:lnTo>
                    <a:pt x="0" y="0"/>
                  </a:lnTo>
                  <a:close/>
                  <a:moveTo>
                    <a:pt x="3516793" y="2055564"/>
                  </a:moveTo>
                  <a:lnTo>
                    <a:pt x="59690" y="2055564"/>
                  </a:lnTo>
                  <a:lnTo>
                    <a:pt x="59690" y="59690"/>
                  </a:lnTo>
                  <a:lnTo>
                    <a:pt x="3516793" y="59690"/>
                  </a:lnTo>
                  <a:lnTo>
                    <a:pt x="3516793" y="205556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71432" y="9600784"/>
            <a:ext cx="6452929" cy="1090586"/>
            <a:chOff x="0" y="0"/>
            <a:chExt cx="7732761" cy="13068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32761" cy="1306886"/>
            </a:xfrm>
            <a:custGeom>
              <a:avLst/>
              <a:gdLst/>
              <a:ahLst/>
              <a:cxnLst/>
              <a:rect l="l" t="t" r="r" b="b"/>
              <a:pathLst>
                <a:path w="7732761" h="1306886">
                  <a:moveTo>
                    <a:pt x="0" y="0"/>
                  </a:moveTo>
                  <a:lnTo>
                    <a:pt x="0" y="1306886"/>
                  </a:lnTo>
                  <a:lnTo>
                    <a:pt x="7732761" y="1306886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245926"/>
                  </a:moveTo>
                  <a:lnTo>
                    <a:pt x="59690" y="1245926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245926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1079346"/>
            <a:chOff x="0" y="0"/>
            <a:chExt cx="9566659" cy="12934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1293417"/>
            </a:xfrm>
            <a:custGeom>
              <a:avLst/>
              <a:gdLst/>
              <a:ahLst/>
              <a:cxnLst/>
              <a:rect l="l" t="t" r="r" b="b"/>
              <a:pathLst>
                <a:path w="9566659" h="1293417">
                  <a:moveTo>
                    <a:pt x="0" y="0"/>
                  </a:moveTo>
                  <a:lnTo>
                    <a:pt x="0" y="1293417"/>
                  </a:lnTo>
                  <a:lnTo>
                    <a:pt x="9566659" y="1293417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1232457"/>
                  </a:moveTo>
                  <a:lnTo>
                    <a:pt x="59690" y="1232457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1232457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458694" y="1381706"/>
            <a:ext cx="1382136" cy="3506871"/>
            <a:chOff x="0" y="0"/>
            <a:chExt cx="1656260" cy="42024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56260" cy="4202401"/>
            </a:xfrm>
            <a:custGeom>
              <a:avLst/>
              <a:gdLst/>
              <a:ahLst/>
              <a:cxnLst/>
              <a:rect l="l" t="t" r="r" b="b"/>
              <a:pathLst>
                <a:path w="1656260" h="4202401">
                  <a:moveTo>
                    <a:pt x="0" y="0"/>
                  </a:moveTo>
                  <a:lnTo>
                    <a:pt x="0" y="4202401"/>
                  </a:lnTo>
                  <a:lnTo>
                    <a:pt x="1656260" y="4202401"/>
                  </a:lnTo>
                  <a:lnTo>
                    <a:pt x="1656260" y="0"/>
                  </a:lnTo>
                  <a:lnTo>
                    <a:pt x="0" y="0"/>
                  </a:lnTo>
                  <a:close/>
                  <a:moveTo>
                    <a:pt x="1595300" y="4141441"/>
                  </a:moveTo>
                  <a:lnTo>
                    <a:pt x="59690" y="4141441"/>
                  </a:lnTo>
                  <a:lnTo>
                    <a:pt x="59690" y="59690"/>
                  </a:lnTo>
                  <a:lnTo>
                    <a:pt x="1595300" y="59690"/>
                  </a:lnTo>
                  <a:lnTo>
                    <a:pt x="1595300" y="414144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48045" y="8901119"/>
            <a:ext cx="3860705" cy="1790251"/>
            <a:chOff x="0" y="0"/>
            <a:chExt cx="4626412" cy="21453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2145318"/>
            </a:xfrm>
            <a:custGeom>
              <a:avLst/>
              <a:gdLst/>
              <a:ahLst/>
              <a:cxnLst/>
              <a:rect l="l" t="t" r="r" b="b"/>
              <a:pathLst>
                <a:path w="4626413" h="2145318">
                  <a:moveTo>
                    <a:pt x="0" y="0"/>
                  </a:moveTo>
                  <a:lnTo>
                    <a:pt x="0" y="2145318"/>
                  </a:lnTo>
                  <a:lnTo>
                    <a:pt x="4626413" y="214531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2084358"/>
                  </a:moveTo>
                  <a:lnTo>
                    <a:pt x="59690" y="208435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208435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721977" y="233823"/>
            <a:ext cx="1887540" cy="2378141"/>
            <a:chOff x="0" y="0"/>
            <a:chExt cx="2261902" cy="28498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61902" cy="2849807"/>
            </a:xfrm>
            <a:custGeom>
              <a:avLst/>
              <a:gdLst/>
              <a:ahLst/>
              <a:cxnLst/>
              <a:rect l="l" t="t" r="r" b="b"/>
              <a:pathLst>
                <a:path w="2261902" h="2849807">
                  <a:moveTo>
                    <a:pt x="0" y="0"/>
                  </a:moveTo>
                  <a:lnTo>
                    <a:pt x="0" y="2849807"/>
                  </a:lnTo>
                  <a:lnTo>
                    <a:pt x="2261902" y="2849807"/>
                  </a:lnTo>
                  <a:lnTo>
                    <a:pt x="2261902" y="0"/>
                  </a:lnTo>
                  <a:lnTo>
                    <a:pt x="0" y="0"/>
                  </a:lnTo>
                  <a:close/>
                  <a:moveTo>
                    <a:pt x="2200942" y="2788847"/>
                  </a:moveTo>
                  <a:lnTo>
                    <a:pt x="59690" y="2788847"/>
                  </a:lnTo>
                  <a:lnTo>
                    <a:pt x="59690" y="59690"/>
                  </a:lnTo>
                  <a:lnTo>
                    <a:pt x="2200942" y="59690"/>
                  </a:lnTo>
                  <a:lnTo>
                    <a:pt x="2200942" y="278884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861105" y="2611964"/>
            <a:ext cx="14754397" cy="5658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[1] Dhiman, M., 2021. Summer Research Fellowship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Programme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 of India's Science Academies 2017. [online]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AuthorCafe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[2] T D,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Sajanraj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 &amp; M V,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Beena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. (2018). Indian Sign Language Numeral Recognition.</a:t>
            </a:r>
          </a:p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Using Region of Interest Convolutional Neural Network.</a:t>
            </a:r>
          </a:p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[3] Chen, J., 2021. CS231A Course Project Final Report Sign Language Recognition.</a:t>
            </a:r>
          </a:p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[4]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P.Amatya,k.Sergieva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 &amp; G. </a:t>
            </a:r>
            <a:r>
              <a:rPr lang="en-US" sz="3113" spc="155" dirty="0" err="1">
                <a:solidFill>
                  <a:srgbClr val="000000"/>
                </a:solidFill>
                <a:latin typeface="Times New Roman"/>
              </a:rPr>
              <a:t>Meixener</a:t>
            </a: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," Translation of Sign Language Into Text Using Kinect for Windows v2".</a:t>
            </a:r>
          </a:p>
          <a:p>
            <a:pPr algn="just">
              <a:lnSpc>
                <a:spcPts val="3735"/>
              </a:lnSpc>
            </a:pPr>
            <a:r>
              <a:rPr lang="en-US" sz="3113" spc="155" dirty="0">
                <a:solidFill>
                  <a:srgbClr val="000000"/>
                </a:solidFill>
                <a:latin typeface="Times New Roman"/>
              </a:rPr>
              <a:t>[5] A. Joshi, H. Sierra &amp; E. Arzuaga," American sign language translation using edge detection and cross-correlation".</a:t>
            </a:r>
          </a:p>
          <a:p>
            <a:pPr algn="l">
              <a:lnSpc>
                <a:spcPts val="3735"/>
              </a:lnSpc>
            </a:pPr>
            <a:endParaRPr lang="en-US" sz="3113" spc="155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333658" y="1403844"/>
            <a:ext cx="5620683" cy="96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REFERENCES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5645" y="-343329"/>
            <a:ext cx="2985607" cy="1766223"/>
            <a:chOff x="0" y="0"/>
            <a:chExt cx="3577753" cy="2116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77753" cy="2116524"/>
            </a:xfrm>
            <a:custGeom>
              <a:avLst/>
              <a:gdLst/>
              <a:ahLst/>
              <a:cxnLst/>
              <a:rect l="l" t="t" r="r" b="b"/>
              <a:pathLst>
                <a:path w="3577753" h="2116524">
                  <a:moveTo>
                    <a:pt x="0" y="0"/>
                  </a:moveTo>
                  <a:lnTo>
                    <a:pt x="0" y="2116524"/>
                  </a:lnTo>
                  <a:lnTo>
                    <a:pt x="3577753" y="2116524"/>
                  </a:lnTo>
                  <a:lnTo>
                    <a:pt x="3577753" y="0"/>
                  </a:lnTo>
                  <a:lnTo>
                    <a:pt x="0" y="0"/>
                  </a:lnTo>
                  <a:close/>
                  <a:moveTo>
                    <a:pt x="3516793" y="2055564"/>
                  </a:moveTo>
                  <a:lnTo>
                    <a:pt x="59690" y="2055564"/>
                  </a:lnTo>
                  <a:lnTo>
                    <a:pt x="59690" y="59690"/>
                  </a:lnTo>
                  <a:lnTo>
                    <a:pt x="3516793" y="59690"/>
                  </a:lnTo>
                  <a:lnTo>
                    <a:pt x="3516793" y="205556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71432" y="9600784"/>
            <a:ext cx="6452929" cy="1090586"/>
            <a:chOff x="0" y="0"/>
            <a:chExt cx="7732761" cy="13068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32761" cy="1306886"/>
            </a:xfrm>
            <a:custGeom>
              <a:avLst/>
              <a:gdLst/>
              <a:ahLst/>
              <a:cxnLst/>
              <a:rect l="l" t="t" r="r" b="b"/>
              <a:pathLst>
                <a:path w="7732761" h="1306886">
                  <a:moveTo>
                    <a:pt x="0" y="0"/>
                  </a:moveTo>
                  <a:lnTo>
                    <a:pt x="0" y="1306886"/>
                  </a:lnTo>
                  <a:lnTo>
                    <a:pt x="7732761" y="1306886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245926"/>
                  </a:moveTo>
                  <a:lnTo>
                    <a:pt x="59690" y="1245926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245926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1079346"/>
            <a:chOff x="0" y="0"/>
            <a:chExt cx="9566659" cy="12934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1293417"/>
            </a:xfrm>
            <a:custGeom>
              <a:avLst/>
              <a:gdLst/>
              <a:ahLst/>
              <a:cxnLst/>
              <a:rect l="l" t="t" r="r" b="b"/>
              <a:pathLst>
                <a:path w="9566659" h="1293417">
                  <a:moveTo>
                    <a:pt x="0" y="0"/>
                  </a:moveTo>
                  <a:lnTo>
                    <a:pt x="0" y="1293417"/>
                  </a:lnTo>
                  <a:lnTo>
                    <a:pt x="9566659" y="1293417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1232457"/>
                  </a:moveTo>
                  <a:lnTo>
                    <a:pt x="59690" y="1232457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1232457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458694" y="1381706"/>
            <a:ext cx="1382136" cy="3506871"/>
            <a:chOff x="0" y="0"/>
            <a:chExt cx="1656260" cy="42024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56260" cy="4202401"/>
            </a:xfrm>
            <a:custGeom>
              <a:avLst/>
              <a:gdLst/>
              <a:ahLst/>
              <a:cxnLst/>
              <a:rect l="l" t="t" r="r" b="b"/>
              <a:pathLst>
                <a:path w="1656260" h="4202401">
                  <a:moveTo>
                    <a:pt x="0" y="0"/>
                  </a:moveTo>
                  <a:lnTo>
                    <a:pt x="0" y="4202401"/>
                  </a:lnTo>
                  <a:lnTo>
                    <a:pt x="1656260" y="4202401"/>
                  </a:lnTo>
                  <a:lnTo>
                    <a:pt x="1656260" y="0"/>
                  </a:lnTo>
                  <a:lnTo>
                    <a:pt x="0" y="0"/>
                  </a:lnTo>
                  <a:close/>
                  <a:moveTo>
                    <a:pt x="1595300" y="4141441"/>
                  </a:moveTo>
                  <a:lnTo>
                    <a:pt x="59690" y="4141441"/>
                  </a:lnTo>
                  <a:lnTo>
                    <a:pt x="59690" y="59690"/>
                  </a:lnTo>
                  <a:lnTo>
                    <a:pt x="1595300" y="59690"/>
                  </a:lnTo>
                  <a:lnTo>
                    <a:pt x="1595300" y="414144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48045" y="8901119"/>
            <a:ext cx="3860705" cy="1790251"/>
            <a:chOff x="0" y="0"/>
            <a:chExt cx="4626412" cy="21453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2145318"/>
            </a:xfrm>
            <a:custGeom>
              <a:avLst/>
              <a:gdLst/>
              <a:ahLst/>
              <a:cxnLst/>
              <a:rect l="l" t="t" r="r" b="b"/>
              <a:pathLst>
                <a:path w="4626413" h="2145318">
                  <a:moveTo>
                    <a:pt x="0" y="0"/>
                  </a:moveTo>
                  <a:lnTo>
                    <a:pt x="0" y="2145318"/>
                  </a:lnTo>
                  <a:lnTo>
                    <a:pt x="4626413" y="214531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2084358"/>
                  </a:moveTo>
                  <a:lnTo>
                    <a:pt x="59690" y="208435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208435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721977" y="233823"/>
            <a:ext cx="1887540" cy="2378141"/>
            <a:chOff x="0" y="0"/>
            <a:chExt cx="2261902" cy="28498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61902" cy="2849807"/>
            </a:xfrm>
            <a:custGeom>
              <a:avLst/>
              <a:gdLst/>
              <a:ahLst/>
              <a:cxnLst/>
              <a:rect l="l" t="t" r="r" b="b"/>
              <a:pathLst>
                <a:path w="2261902" h="2849807">
                  <a:moveTo>
                    <a:pt x="0" y="0"/>
                  </a:moveTo>
                  <a:lnTo>
                    <a:pt x="0" y="2849807"/>
                  </a:lnTo>
                  <a:lnTo>
                    <a:pt x="2261902" y="2849807"/>
                  </a:lnTo>
                  <a:lnTo>
                    <a:pt x="2261902" y="0"/>
                  </a:lnTo>
                  <a:lnTo>
                    <a:pt x="0" y="0"/>
                  </a:lnTo>
                  <a:close/>
                  <a:moveTo>
                    <a:pt x="2200942" y="2788847"/>
                  </a:moveTo>
                  <a:lnTo>
                    <a:pt x="59690" y="2788847"/>
                  </a:lnTo>
                  <a:lnTo>
                    <a:pt x="59690" y="59690"/>
                  </a:lnTo>
                  <a:lnTo>
                    <a:pt x="2200942" y="59690"/>
                  </a:lnTo>
                  <a:lnTo>
                    <a:pt x="2200942" y="278884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68AD1A1-E67B-40E8-B37F-2FFF9950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98416"/>
            <a:ext cx="12821396" cy="6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6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5645" y="-343329"/>
            <a:ext cx="2985607" cy="1766223"/>
            <a:chOff x="0" y="0"/>
            <a:chExt cx="3577753" cy="21165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77753" cy="2116524"/>
            </a:xfrm>
            <a:custGeom>
              <a:avLst/>
              <a:gdLst/>
              <a:ahLst/>
              <a:cxnLst/>
              <a:rect l="l" t="t" r="r" b="b"/>
              <a:pathLst>
                <a:path w="3577753" h="2116524">
                  <a:moveTo>
                    <a:pt x="0" y="0"/>
                  </a:moveTo>
                  <a:lnTo>
                    <a:pt x="0" y="2116524"/>
                  </a:lnTo>
                  <a:lnTo>
                    <a:pt x="3577753" y="2116524"/>
                  </a:lnTo>
                  <a:lnTo>
                    <a:pt x="3577753" y="0"/>
                  </a:lnTo>
                  <a:lnTo>
                    <a:pt x="0" y="0"/>
                  </a:lnTo>
                  <a:close/>
                  <a:moveTo>
                    <a:pt x="3516793" y="2055564"/>
                  </a:moveTo>
                  <a:lnTo>
                    <a:pt x="59690" y="2055564"/>
                  </a:lnTo>
                  <a:lnTo>
                    <a:pt x="59690" y="59690"/>
                  </a:lnTo>
                  <a:lnTo>
                    <a:pt x="3516793" y="59690"/>
                  </a:lnTo>
                  <a:lnTo>
                    <a:pt x="3516793" y="205556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71432" y="9600784"/>
            <a:ext cx="6452929" cy="1090586"/>
            <a:chOff x="0" y="0"/>
            <a:chExt cx="7732761" cy="13068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32761" cy="1306886"/>
            </a:xfrm>
            <a:custGeom>
              <a:avLst/>
              <a:gdLst/>
              <a:ahLst/>
              <a:cxnLst/>
              <a:rect l="l" t="t" r="r" b="b"/>
              <a:pathLst>
                <a:path w="7732761" h="1306886">
                  <a:moveTo>
                    <a:pt x="0" y="0"/>
                  </a:moveTo>
                  <a:lnTo>
                    <a:pt x="0" y="1306886"/>
                  </a:lnTo>
                  <a:lnTo>
                    <a:pt x="7732761" y="1306886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245926"/>
                  </a:moveTo>
                  <a:lnTo>
                    <a:pt x="59690" y="1245926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245926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1079346"/>
            <a:chOff x="0" y="0"/>
            <a:chExt cx="9566659" cy="12934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1293417"/>
            </a:xfrm>
            <a:custGeom>
              <a:avLst/>
              <a:gdLst/>
              <a:ahLst/>
              <a:cxnLst/>
              <a:rect l="l" t="t" r="r" b="b"/>
              <a:pathLst>
                <a:path w="9566659" h="1293417">
                  <a:moveTo>
                    <a:pt x="0" y="0"/>
                  </a:moveTo>
                  <a:lnTo>
                    <a:pt x="0" y="1293417"/>
                  </a:lnTo>
                  <a:lnTo>
                    <a:pt x="9566659" y="1293417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1232457"/>
                  </a:moveTo>
                  <a:lnTo>
                    <a:pt x="59690" y="1232457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1232457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458694" y="1381706"/>
            <a:ext cx="1382136" cy="3506871"/>
            <a:chOff x="0" y="0"/>
            <a:chExt cx="1656260" cy="420240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56260" cy="4202401"/>
            </a:xfrm>
            <a:custGeom>
              <a:avLst/>
              <a:gdLst/>
              <a:ahLst/>
              <a:cxnLst/>
              <a:rect l="l" t="t" r="r" b="b"/>
              <a:pathLst>
                <a:path w="1656260" h="4202401">
                  <a:moveTo>
                    <a:pt x="0" y="0"/>
                  </a:moveTo>
                  <a:lnTo>
                    <a:pt x="0" y="4202401"/>
                  </a:lnTo>
                  <a:lnTo>
                    <a:pt x="1656260" y="4202401"/>
                  </a:lnTo>
                  <a:lnTo>
                    <a:pt x="1656260" y="0"/>
                  </a:lnTo>
                  <a:lnTo>
                    <a:pt x="0" y="0"/>
                  </a:lnTo>
                  <a:close/>
                  <a:moveTo>
                    <a:pt x="1595300" y="4141441"/>
                  </a:moveTo>
                  <a:lnTo>
                    <a:pt x="59690" y="4141441"/>
                  </a:lnTo>
                  <a:lnTo>
                    <a:pt x="59690" y="59690"/>
                  </a:lnTo>
                  <a:lnTo>
                    <a:pt x="1595300" y="59690"/>
                  </a:lnTo>
                  <a:lnTo>
                    <a:pt x="1595300" y="414144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348045" y="8901119"/>
            <a:ext cx="3860705" cy="1790251"/>
            <a:chOff x="0" y="0"/>
            <a:chExt cx="4626412" cy="21453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2145318"/>
            </a:xfrm>
            <a:custGeom>
              <a:avLst/>
              <a:gdLst/>
              <a:ahLst/>
              <a:cxnLst/>
              <a:rect l="l" t="t" r="r" b="b"/>
              <a:pathLst>
                <a:path w="4626413" h="2145318">
                  <a:moveTo>
                    <a:pt x="0" y="0"/>
                  </a:moveTo>
                  <a:lnTo>
                    <a:pt x="0" y="2145318"/>
                  </a:lnTo>
                  <a:lnTo>
                    <a:pt x="4626413" y="214531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2084358"/>
                  </a:moveTo>
                  <a:lnTo>
                    <a:pt x="59690" y="208435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208435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721977" y="233823"/>
            <a:ext cx="1887540" cy="2378141"/>
            <a:chOff x="0" y="0"/>
            <a:chExt cx="2261902" cy="28498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61902" cy="2849807"/>
            </a:xfrm>
            <a:custGeom>
              <a:avLst/>
              <a:gdLst/>
              <a:ahLst/>
              <a:cxnLst/>
              <a:rect l="l" t="t" r="r" b="b"/>
              <a:pathLst>
                <a:path w="2261902" h="2849807">
                  <a:moveTo>
                    <a:pt x="0" y="0"/>
                  </a:moveTo>
                  <a:lnTo>
                    <a:pt x="0" y="2849807"/>
                  </a:lnTo>
                  <a:lnTo>
                    <a:pt x="2261902" y="2849807"/>
                  </a:lnTo>
                  <a:lnTo>
                    <a:pt x="2261902" y="0"/>
                  </a:lnTo>
                  <a:lnTo>
                    <a:pt x="0" y="0"/>
                  </a:lnTo>
                  <a:close/>
                  <a:moveTo>
                    <a:pt x="2200942" y="2788847"/>
                  </a:moveTo>
                  <a:lnTo>
                    <a:pt x="59690" y="2788847"/>
                  </a:lnTo>
                  <a:lnTo>
                    <a:pt x="59690" y="59690"/>
                  </a:lnTo>
                  <a:lnTo>
                    <a:pt x="2200942" y="59690"/>
                  </a:lnTo>
                  <a:lnTo>
                    <a:pt x="2200942" y="278884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96DC6BD-6C83-4467-A9E3-887E046CCDD6}"/>
              </a:ext>
            </a:extLst>
          </p:cNvPr>
          <p:cNvSpPr/>
          <p:nvPr/>
        </p:nvSpPr>
        <p:spPr>
          <a:xfrm>
            <a:off x="5105400" y="3924300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effectLst>
                  <a:glow rad="101600">
                    <a:schemeClr val="accent4">
                      <a:lumMod val="40000"/>
                      <a:lumOff val="60000"/>
                      <a:alpha val="35000"/>
                    </a:schemeClr>
                  </a:glow>
                </a:effectLst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THANK</a:t>
            </a:r>
            <a:r>
              <a:rPr lang="en-US" sz="8000" b="1" dirty="0">
                <a:effectLst>
                  <a:glow rad="101600">
                    <a:schemeClr val="accent4">
                      <a:lumMod val="40000"/>
                      <a:lumOff val="60000"/>
                      <a:alpha val="3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9756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BD33B-2901-482A-BDFB-F71ECE009F66}"/>
              </a:ext>
            </a:extLst>
          </p:cNvPr>
          <p:cNvSpPr/>
          <p:nvPr/>
        </p:nvSpPr>
        <p:spPr>
          <a:xfrm>
            <a:off x="1371600" y="876300"/>
            <a:ext cx="11658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latin typeface="Times New Roman" panose="02020603050405020304"/>
                <a:cs typeface="Times New Roman" panose="02020603050405020304"/>
              </a:rPr>
              <a:t>CONTENTS</a:t>
            </a:r>
          </a:p>
          <a:p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F96656-E490-4C94-8707-5E09B5FB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818" y="1943100"/>
            <a:ext cx="6726382" cy="76200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Methodology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6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90550" y="4168415"/>
            <a:ext cx="4181653" cy="5463752"/>
            <a:chOff x="0" y="0"/>
            <a:chExt cx="5181401" cy="67700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6770023"/>
            </a:xfrm>
            <a:custGeom>
              <a:avLst/>
              <a:gdLst/>
              <a:ahLst/>
              <a:cxnLst/>
              <a:rect l="l" t="t" r="r" b="b"/>
              <a:pathLst>
                <a:path w="5181401" h="6770023">
                  <a:moveTo>
                    <a:pt x="0" y="0"/>
                  </a:moveTo>
                  <a:lnTo>
                    <a:pt x="0" y="6770023"/>
                  </a:lnTo>
                  <a:lnTo>
                    <a:pt x="5181401" y="6770023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6709063"/>
                  </a:moveTo>
                  <a:lnTo>
                    <a:pt x="59690" y="6709063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670906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168548" y="5176513"/>
            <a:ext cx="8025024" cy="3440523"/>
            <a:chOff x="0" y="0"/>
            <a:chExt cx="9943643" cy="426308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43643" cy="4263081"/>
            </a:xfrm>
            <a:custGeom>
              <a:avLst/>
              <a:gdLst/>
              <a:ahLst/>
              <a:cxnLst/>
              <a:rect l="l" t="t" r="r" b="b"/>
              <a:pathLst>
                <a:path w="9943643" h="4263081">
                  <a:moveTo>
                    <a:pt x="0" y="0"/>
                  </a:moveTo>
                  <a:lnTo>
                    <a:pt x="0" y="4263081"/>
                  </a:lnTo>
                  <a:lnTo>
                    <a:pt x="9943643" y="4263081"/>
                  </a:lnTo>
                  <a:lnTo>
                    <a:pt x="9943643" y="0"/>
                  </a:lnTo>
                  <a:lnTo>
                    <a:pt x="0" y="0"/>
                  </a:lnTo>
                  <a:close/>
                  <a:moveTo>
                    <a:pt x="9882683" y="4202121"/>
                  </a:moveTo>
                  <a:lnTo>
                    <a:pt x="59690" y="4202121"/>
                  </a:lnTo>
                  <a:lnTo>
                    <a:pt x="59690" y="59690"/>
                  </a:lnTo>
                  <a:lnTo>
                    <a:pt x="9882683" y="59690"/>
                  </a:lnTo>
                  <a:lnTo>
                    <a:pt x="9882683" y="420212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662039" y="4620902"/>
            <a:ext cx="7038042" cy="4551745"/>
            <a:chOff x="0" y="0"/>
            <a:chExt cx="9384056" cy="606899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t="5803" b="29522"/>
            <a:stretch>
              <a:fillRect/>
            </a:stretch>
          </p:blipFill>
          <p:spPr>
            <a:xfrm>
              <a:off x="0" y="0"/>
              <a:ext cx="9384056" cy="6068993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-178178" y="9555754"/>
            <a:ext cx="4323839" cy="968509"/>
            <a:chOff x="0" y="0"/>
            <a:chExt cx="5181401" cy="11605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81401" cy="1160597"/>
            </a:xfrm>
            <a:custGeom>
              <a:avLst/>
              <a:gdLst/>
              <a:ahLst/>
              <a:cxnLst/>
              <a:rect l="l" t="t" r="r" b="b"/>
              <a:pathLst>
                <a:path w="5181401" h="1160597">
                  <a:moveTo>
                    <a:pt x="0" y="0"/>
                  </a:moveTo>
                  <a:lnTo>
                    <a:pt x="0" y="1160597"/>
                  </a:lnTo>
                  <a:lnTo>
                    <a:pt x="5181401" y="1160597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099637"/>
                  </a:moveTo>
                  <a:lnTo>
                    <a:pt x="59690" y="1099637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099637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440782" y="9258300"/>
            <a:ext cx="7983303" cy="747733"/>
            <a:chOff x="0" y="0"/>
            <a:chExt cx="9566659" cy="89603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747979" y="830920"/>
            <a:ext cx="9010014" cy="960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INTRODUCTION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3132" y="2262992"/>
            <a:ext cx="9379708" cy="1586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914" dirty="0">
                <a:solidFill>
                  <a:srgbClr val="1B1B1B"/>
                </a:solidFill>
                <a:latin typeface="Times New Roman"/>
              </a:rPr>
              <a:t>The project aims to create a cost-effective "Sign-Language Interpreter" to assist communication for India's hearing-impaired population, meeting a crucial societal need.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3132" y="4320948"/>
            <a:ext cx="9379708" cy="1533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914" dirty="0">
                <a:solidFill>
                  <a:srgbClr val="1B1B1B"/>
                </a:solidFill>
                <a:latin typeface="Times New Roman"/>
              </a:rPr>
              <a:t>Sign Language Recognition (SLR) is crucial in bridging communication gaps for individuals with hearing impairments by recognizing sign language actions in the digital world.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63132" y="6636654"/>
            <a:ext cx="9379708" cy="210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914" dirty="0">
                <a:solidFill>
                  <a:srgbClr val="1B1B1B"/>
                </a:solidFill>
                <a:latin typeface="Times New Roman"/>
              </a:rPr>
              <a:t>This project is limited by inadequate training data for regional sign language variations and the need for high computational resources, potentially limiting accessibility on less powerful devices.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4923458" y="1195471"/>
            <a:ext cx="1754651" cy="1754651"/>
            <a:chOff x="0" y="0"/>
            <a:chExt cx="2509874" cy="25098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6" name="Group 26"/>
          <p:cNvGrpSpPr/>
          <p:nvPr/>
        </p:nvGrpSpPr>
        <p:grpSpPr>
          <a:xfrm rot="-2700000">
            <a:off x="14923458" y="1195471"/>
            <a:ext cx="1754651" cy="1754651"/>
            <a:chOff x="0" y="0"/>
            <a:chExt cx="2509874" cy="250987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5303079" y="1419371"/>
            <a:ext cx="995408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941736" y="7910172"/>
            <a:ext cx="1754651" cy="1754651"/>
            <a:chOff x="0" y="0"/>
            <a:chExt cx="2509874" cy="25098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2700000">
            <a:off x="15941736" y="7910172"/>
            <a:ext cx="1754651" cy="1754651"/>
            <a:chOff x="0" y="0"/>
            <a:chExt cx="2509874" cy="25098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303956" y="2811764"/>
            <a:ext cx="11094182" cy="94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87"/>
              </a:lnSpc>
            </a:pPr>
            <a:r>
              <a:rPr lang="en-US" sz="6400" dirty="0">
                <a:solidFill>
                  <a:srgbClr val="000000"/>
                </a:solidFill>
                <a:latin typeface="Times New Roman"/>
              </a:rPr>
              <a:t>PROBLEM STATEMENT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321357" y="8134072"/>
            <a:ext cx="995408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7029" y="4152900"/>
            <a:ext cx="14274379" cy="1929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6"/>
              </a:lnSpc>
            </a:pPr>
            <a:r>
              <a:rPr lang="en-US" sz="3055" spc="305" dirty="0">
                <a:solidFill>
                  <a:srgbClr val="1B1B1B"/>
                </a:solidFill>
                <a:latin typeface="Times New Roman"/>
              </a:rPr>
              <a:t>Our project aims to improve communication for the hearing-impaired community by developing technology like real-time sign language interpretation systems. The goal is to enhance understanding and interaction, promoting inclusivity and empathy in society.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863349" cy="2038115"/>
            <a:chOff x="0" y="0"/>
            <a:chExt cx="1034580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4580" cy="2442342"/>
            </a:xfrm>
            <a:custGeom>
              <a:avLst/>
              <a:gdLst/>
              <a:ahLst/>
              <a:cxnLst/>
              <a:rect l="l" t="t" r="r" b="b"/>
              <a:pathLst>
                <a:path w="1034580" h="2442342">
                  <a:moveTo>
                    <a:pt x="0" y="0"/>
                  </a:moveTo>
                  <a:lnTo>
                    <a:pt x="0" y="2442342"/>
                  </a:lnTo>
                  <a:lnTo>
                    <a:pt x="1034580" y="2442342"/>
                  </a:lnTo>
                  <a:lnTo>
                    <a:pt x="1034580" y="0"/>
                  </a:lnTo>
                  <a:lnTo>
                    <a:pt x="0" y="0"/>
                  </a:lnTo>
                  <a:close/>
                  <a:moveTo>
                    <a:pt x="973620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973620" y="59690"/>
                  </a:lnTo>
                  <a:lnTo>
                    <a:pt x="973620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300685" y="9692920"/>
            <a:ext cx="8123399" cy="967946"/>
            <a:chOff x="0" y="0"/>
            <a:chExt cx="9734542" cy="115992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34541" cy="1159923"/>
            </a:xfrm>
            <a:custGeom>
              <a:avLst/>
              <a:gdLst/>
              <a:ahLst/>
              <a:cxnLst/>
              <a:rect l="l" t="t" r="r" b="b"/>
              <a:pathLst>
                <a:path w="9734541" h="1159923">
                  <a:moveTo>
                    <a:pt x="0" y="0"/>
                  </a:moveTo>
                  <a:lnTo>
                    <a:pt x="0" y="1159923"/>
                  </a:lnTo>
                  <a:lnTo>
                    <a:pt x="9734541" y="1159923"/>
                  </a:lnTo>
                  <a:lnTo>
                    <a:pt x="9734541" y="0"/>
                  </a:lnTo>
                  <a:lnTo>
                    <a:pt x="0" y="0"/>
                  </a:lnTo>
                  <a:close/>
                  <a:moveTo>
                    <a:pt x="9673582" y="1098962"/>
                  </a:moveTo>
                  <a:lnTo>
                    <a:pt x="59690" y="1098962"/>
                  </a:lnTo>
                  <a:lnTo>
                    <a:pt x="59690" y="59690"/>
                  </a:lnTo>
                  <a:lnTo>
                    <a:pt x="9673582" y="59690"/>
                  </a:lnTo>
                  <a:lnTo>
                    <a:pt x="9673582" y="109896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1028700" y="1140483"/>
            <a:ext cx="9010014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 dirty="0">
                <a:solidFill>
                  <a:srgbClr val="000000"/>
                </a:solidFill>
                <a:latin typeface="Times New Roman"/>
              </a:rPr>
              <a:t>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776331"/>
            <a:ext cx="15166917" cy="115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596" lvl="1" indent="-338798" algn="l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B1B"/>
                </a:solidFill>
                <a:latin typeface="Times New Roman"/>
              </a:rPr>
              <a:t>Develop a deep learning model for accurate and real-time sign language gesture recognition.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294789"/>
            <a:ext cx="15166917" cy="115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596" lvl="1" indent="-338798" algn="l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B1B"/>
                </a:solidFill>
                <a:latin typeface="Times New Roman"/>
              </a:rPr>
              <a:t>Implement image processing techniques to capture natural sign language gestures with intuitive hand movements.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090831"/>
            <a:ext cx="15166917" cy="115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596" lvl="1" indent="-338798" algn="l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B1B"/>
                </a:solidFill>
                <a:latin typeface="Times New Roman"/>
              </a:rPr>
              <a:t>Conduct thorough testing and validation to assess the system's performance and accuracy, using standardized metrics for evaluation.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7886872"/>
            <a:ext cx="15166917" cy="59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596" lvl="1" indent="-338798" algn="l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B1B"/>
                </a:solidFill>
                <a:latin typeface="Times New Roman"/>
              </a:rPr>
              <a:t>Design a Interactive and User Friendly UI for accessibility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5844651" y="7574869"/>
            <a:ext cx="1754651" cy="1754651"/>
            <a:chOff x="0" y="0"/>
            <a:chExt cx="2509874" cy="250987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1" name="Group 21"/>
          <p:cNvGrpSpPr/>
          <p:nvPr/>
        </p:nvGrpSpPr>
        <p:grpSpPr>
          <a:xfrm rot="-2700000">
            <a:off x="15844651" y="7574869"/>
            <a:ext cx="1754651" cy="1754651"/>
            <a:chOff x="0" y="0"/>
            <a:chExt cx="2509874" cy="250987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6224273" y="7798770"/>
            <a:ext cx="995408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452" y="141678"/>
            <a:ext cx="10245543" cy="887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4714" spc="1414" dirty="0">
                <a:solidFill>
                  <a:srgbClr val="000000"/>
                </a:solidFill>
                <a:latin typeface="Times New Roman"/>
              </a:rPr>
              <a:t>LITERATURE SURVEY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398139" y="-200454"/>
            <a:ext cx="4323839" cy="1229542"/>
            <a:chOff x="0" y="0"/>
            <a:chExt cx="5181401" cy="1473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468919" y="-190929"/>
            <a:ext cx="7983303" cy="747733"/>
            <a:chOff x="0" y="0"/>
            <a:chExt cx="9566659" cy="89603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342420" y="1253376"/>
          <a:ext cx="17435207" cy="7737849"/>
        </p:xfrm>
        <a:graphic>
          <a:graphicData uri="http://schemas.openxmlformats.org/drawingml/2006/table">
            <a:tbl>
              <a:tblPr/>
              <a:tblGrid>
                <a:gridCol w="103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9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2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8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9176"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Sl.No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Title of paper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Author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Core Idea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905"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1.</a:t>
                      </a:r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Translation of Sign Language into Text Using Kinect for Windows v2  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P. Amatya, k.Sergieva &amp; G. Meixener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Microsoft Kinect translates German Sign Language to text with 65.45% accuracy via Dynamic Time Warping, while Visual Gesture Builder offers 20.42% accuracy, suitable for larger datasets.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905"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2.</a:t>
                      </a:r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American sign language translation using edge detection and cross-           correlation.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A. Joshi, H. Sierra &amp; E. Arzuaga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This project implements an automated American Sign Language translation system, utilizing edge detection and cross-correlation for real-time recognition of both individual characters and complete words/phrases.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6863"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3.</a:t>
                      </a:r>
                    </a:p>
                    <a:p>
                      <a:pPr algn="l">
                        <a:lnSpc>
                          <a:spcPts val="2990"/>
                        </a:lnSpc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This project implements an automated American Sign Language translation system, utilizing edge detection and cross-correlation for real-time recognition of both individual characters and complete words/phrases.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Ronchetti et al.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90"/>
                        </a:lnSpc>
                        <a:defRPr/>
                      </a:pPr>
                      <a:r>
                        <a:rPr lang="en-US" sz="2135">
                          <a:solidFill>
                            <a:srgbClr val="000000"/>
                          </a:solidFill>
                          <a:latin typeface="Times New Roman"/>
                        </a:rPr>
                        <a:t>Ronchetti et al. achieved over 90% accuracy in Argentinean Sign Language and 96% in Indian Sign Language using image processing and ProbSom for sign language recognition, highlighting cross-language effectiveness.</a:t>
                      </a:r>
                      <a:endParaRPr lang="en-US" sz="1100"/>
                    </a:p>
                  </a:txBody>
                  <a:tcPr marL="57150" marR="57150" marT="57150" marB="5715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1229542"/>
            <a:chOff x="0" y="0"/>
            <a:chExt cx="5181401" cy="1473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1473402"/>
            </a:xfrm>
            <a:custGeom>
              <a:avLst/>
              <a:gdLst/>
              <a:ahLst/>
              <a:cxnLst/>
              <a:rect l="l" t="t" r="r" b="b"/>
              <a:pathLst>
                <a:path w="5181401" h="1473402">
                  <a:moveTo>
                    <a:pt x="0" y="0"/>
                  </a:moveTo>
                  <a:lnTo>
                    <a:pt x="0" y="1473402"/>
                  </a:lnTo>
                  <a:lnTo>
                    <a:pt x="5181401" y="1473402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1412442"/>
                  </a:moveTo>
                  <a:lnTo>
                    <a:pt x="59690" y="1412442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141244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33141" y="3430032"/>
            <a:ext cx="2094470" cy="2094470"/>
            <a:chOff x="0" y="0"/>
            <a:chExt cx="2509874" cy="25098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 rot="-2700000">
            <a:off x="1633141" y="3430032"/>
            <a:ext cx="2094470" cy="2094470"/>
            <a:chOff x="0" y="0"/>
            <a:chExt cx="2509874" cy="25098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468919" y="-333804"/>
            <a:ext cx="7983303" cy="747733"/>
            <a:chOff x="0" y="0"/>
            <a:chExt cx="9566659" cy="896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566659" cy="896034"/>
            </a:xfrm>
            <a:custGeom>
              <a:avLst/>
              <a:gdLst/>
              <a:ahLst/>
              <a:cxnLst/>
              <a:rect l="l" t="t" r="r" b="b"/>
              <a:pathLst>
                <a:path w="9566659" h="896034">
                  <a:moveTo>
                    <a:pt x="0" y="0"/>
                  </a:moveTo>
                  <a:lnTo>
                    <a:pt x="0" y="896034"/>
                  </a:lnTo>
                  <a:lnTo>
                    <a:pt x="9566659" y="896034"/>
                  </a:lnTo>
                  <a:lnTo>
                    <a:pt x="9566659" y="0"/>
                  </a:lnTo>
                  <a:lnTo>
                    <a:pt x="0" y="0"/>
                  </a:lnTo>
                  <a:close/>
                  <a:moveTo>
                    <a:pt x="9505700" y="835074"/>
                  </a:moveTo>
                  <a:lnTo>
                    <a:pt x="59690" y="835074"/>
                  </a:lnTo>
                  <a:lnTo>
                    <a:pt x="59690" y="59690"/>
                  </a:lnTo>
                  <a:lnTo>
                    <a:pt x="9505700" y="59690"/>
                  </a:lnTo>
                  <a:lnTo>
                    <a:pt x="9505700" y="835074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7164177" y="568981"/>
            <a:ext cx="1445340" cy="1503815"/>
            <a:chOff x="0" y="0"/>
            <a:chExt cx="1732000" cy="18020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32000" cy="1802072"/>
            </a:xfrm>
            <a:custGeom>
              <a:avLst/>
              <a:gdLst/>
              <a:ahLst/>
              <a:cxnLst/>
              <a:rect l="l" t="t" r="r" b="b"/>
              <a:pathLst>
                <a:path w="1732000" h="1802072">
                  <a:moveTo>
                    <a:pt x="0" y="0"/>
                  </a:moveTo>
                  <a:lnTo>
                    <a:pt x="0" y="1802072"/>
                  </a:lnTo>
                  <a:lnTo>
                    <a:pt x="1732000" y="1802072"/>
                  </a:lnTo>
                  <a:lnTo>
                    <a:pt x="1732000" y="0"/>
                  </a:lnTo>
                  <a:lnTo>
                    <a:pt x="0" y="0"/>
                  </a:lnTo>
                  <a:close/>
                  <a:moveTo>
                    <a:pt x="1671040" y="1741112"/>
                  </a:moveTo>
                  <a:lnTo>
                    <a:pt x="59690" y="1741112"/>
                  </a:lnTo>
                  <a:lnTo>
                    <a:pt x="59690" y="59690"/>
                  </a:lnTo>
                  <a:lnTo>
                    <a:pt x="1671040" y="59690"/>
                  </a:lnTo>
                  <a:lnTo>
                    <a:pt x="1671040" y="1741112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7777627" y="849970"/>
            <a:ext cx="831890" cy="3627297"/>
            <a:chOff x="0" y="0"/>
            <a:chExt cx="996882" cy="434671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6881" cy="4346712"/>
            </a:xfrm>
            <a:custGeom>
              <a:avLst/>
              <a:gdLst/>
              <a:ahLst/>
              <a:cxnLst/>
              <a:rect l="l" t="t" r="r" b="b"/>
              <a:pathLst>
                <a:path w="996881" h="4346712">
                  <a:moveTo>
                    <a:pt x="0" y="0"/>
                  </a:moveTo>
                  <a:lnTo>
                    <a:pt x="0" y="4346712"/>
                  </a:lnTo>
                  <a:lnTo>
                    <a:pt x="996881" y="4346712"/>
                  </a:lnTo>
                  <a:lnTo>
                    <a:pt x="996881" y="0"/>
                  </a:lnTo>
                  <a:lnTo>
                    <a:pt x="0" y="0"/>
                  </a:lnTo>
                  <a:close/>
                  <a:moveTo>
                    <a:pt x="935921" y="4285752"/>
                  </a:moveTo>
                  <a:lnTo>
                    <a:pt x="59690" y="4285752"/>
                  </a:lnTo>
                  <a:lnTo>
                    <a:pt x="59690" y="59690"/>
                  </a:lnTo>
                  <a:lnTo>
                    <a:pt x="935921" y="59690"/>
                  </a:lnTo>
                  <a:lnTo>
                    <a:pt x="935921" y="428575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9144000" y="2377596"/>
            <a:ext cx="7333752" cy="6384777"/>
            <a:chOff x="0" y="0"/>
            <a:chExt cx="9778336" cy="8513035"/>
          </a:xfrm>
        </p:grpSpPr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2"/>
            <a:srcRect t="6469" b="6469"/>
            <a:stretch>
              <a:fillRect/>
            </a:stretch>
          </p:blipFill>
          <p:spPr>
            <a:xfrm>
              <a:off x="0" y="0"/>
              <a:ext cx="9778336" cy="8513035"/>
            </a:xfrm>
            <a:prstGeom prst="rect">
              <a:avLst/>
            </a:prstGeom>
          </p:spPr>
        </p:pic>
      </p:grpSp>
      <p:sp>
        <p:nvSpPr>
          <p:cNvPr id="22" name="TextBox 22"/>
          <p:cNvSpPr txBox="1"/>
          <p:nvPr/>
        </p:nvSpPr>
        <p:spPr>
          <a:xfrm>
            <a:off x="1028700" y="1140483"/>
            <a:ext cx="9743526" cy="1760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DESIGN METHODOLOGY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86283" y="3700984"/>
            <a:ext cx="1188187" cy="1533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DB5300"/>
                </a:solidFill>
                <a:latin typeface="Times New Roman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3138661"/>
            <a:chOff x="0" y="0"/>
            <a:chExt cx="5181401" cy="37611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3761163"/>
            </a:xfrm>
            <a:custGeom>
              <a:avLst/>
              <a:gdLst/>
              <a:ahLst/>
              <a:cxnLst/>
              <a:rect l="l" t="t" r="r" b="b"/>
              <a:pathLst>
                <a:path w="5181401" h="3761163">
                  <a:moveTo>
                    <a:pt x="0" y="0"/>
                  </a:moveTo>
                  <a:lnTo>
                    <a:pt x="0" y="3761163"/>
                  </a:lnTo>
                  <a:lnTo>
                    <a:pt x="5181401" y="3761163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3700203"/>
                  </a:moveTo>
                  <a:lnTo>
                    <a:pt x="59690" y="3700203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370020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20162" y="9106902"/>
            <a:ext cx="6452929" cy="921321"/>
            <a:chOff x="0" y="0"/>
            <a:chExt cx="7732761" cy="1104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732761" cy="1104050"/>
            </a:xfrm>
            <a:custGeom>
              <a:avLst/>
              <a:gdLst/>
              <a:ahLst/>
              <a:cxnLst/>
              <a:rect l="l" t="t" r="r" b="b"/>
              <a:pathLst>
                <a:path w="7732761" h="1104050">
                  <a:moveTo>
                    <a:pt x="0" y="0"/>
                  </a:moveTo>
                  <a:lnTo>
                    <a:pt x="0" y="1104050"/>
                  </a:lnTo>
                  <a:lnTo>
                    <a:pt x="7732761" y="1104050"/>
                  </a:lnTo>
                  <a:lnTo>
                    <a:pt x="7732761" y="0"/>
                  </a:lnTo>
                  <a:lnTo>
                    <a:pt x="0" y="0"/>
                  </a:lnTo>
                  <a:close/>
                  <a:moveTo>
                    <a:pt x="7671801" y="1043090"/>
                  </a:moveTo>
                  <a:lnTo>
                    <a:pt x="59690" y="1043090"/>
                  </a:lnTo>
                  <a:lnTo>
                    <a:pt x="59690" y="59690"/>
                  </a:lnTo>
                  <a:lnTo>
                    <a:pt x="7671801" y="59690"/>
                  </a:lnTo>
                  <a:lnTo>
                    <a:pt x="7671801" y="1043090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038714" y="-333804"/>
            <a:ext cx="5262535" cy="1742404"/>
            <a:chOff x="0" y="0"/>
            <a:chExt cx="6306273" cy="20879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06272" cy="2087981"/>
            </a:xfrm>
            <a:custGeom>
              <a:avLst/>
              <a:gdLst/>
              <a:ahLst/>
              <a:cxnLst/>
              <a:rect l="l" t="t" r="r" b="b"/>
              <a:pathLst>
                <a:path w="6306272" h="2087981">
                  <a:moveTo>
                    <a:pt x="0" y="0"/>
                  </a:moveTo>
                  <a:lnTo>
                    <a:pt x="0" y="2087981"/>
                  </a:lnTo>
                  <a:lnTo>
                    <a:pt x="6306272" y="2087981"/>
                  </a:lnTo>
                  <a:lnTo>
                    <a:pt x="6306272" y="0"/>
                  </a:lnTo>
                  <a:lnTo>
                    <a:pt x="0" y="0"/>
                  </a:lnTo>
                  <a:close/>
                  <a:moveTo>
                    <a:pt x="6245313" y="2027021"/>
                  </a:moveTo>
                  <a:lnTo>
                    <a:pt x="59690" y="2027021"/>
                  </a:lnTo>
                  <a:lnTo>
                    <a:pt x="59690" y="59690"/>
                  </a:lnTo>
                  <a:lnTo>
                    <a:pt x="6245313" y="59690"/>
                  </a:lnTo>
                  <a:lnTo>
                    <a:pt x="6245313" y="2027021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300685" y="9505205"/>
            <a:ext cx="3860705" cy="1155661"/>
            <a:chOff x="0" y="0"/>
            <a:chExt cx="4626412" cy="1384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26413" cy="1384868"/>
            </a:xfrm>
            <a:custGeom>
              <a:avLst/>
              <a:gdLst/>
              <a:ahLst/>
              <a:cxnLst/>
              <a:rect l="l" t="t" r="r" b="b"/>
              <a:pathLst>
                <a:path w="4626413" h="1384868">
                  <a:moveTo>
                    <a:pt x="0" y="0"/>
                  </a:moveTo>
                  <a:lnTo>
                    <a:pt x="0" y="1384868"/>
                  </a:lnTo>
                  <a:lnTo>
                    <a:pt x="4626413" y="1384868"/>
                  </a:lnTo>
                  <a:lnTo>
                    <a:pt x="4626413" y="0"/>
                  </a:lnTo>
                  <a:lnTo>
                    <a:pt x="0" y="0"/>
                  </a:lnTo>
                  <a:close/>
                  <a:moveTo>
                    <a:pt x="4565452" y="1323908"/>
                  </a:moveTo>
                  <a:lnTo>
                    <a:pt x="59690" y="1323908"/>
                  </a:lnTo>
                  <a:lnTo>
                    <a:pt x="59690" y="59690"/>
                  </a:lnTo>
                  <a:lnTo>
                    <a:pt x="4565452" y="59690"/>
                  </a:lnTo>
                  <a:lnTo>
                    <a:pt x="4565452" y="1323908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045649" y="1631021"/>
            <a:ext cx="2816940" cy="3176330"/>
            <a:chOff x="0" y="0"/>
            <a:chExt cx="3375634" cy="38063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75634" cy="3806303"/>
            </a:xfrm>
            <a:custGeom>
              <a:avLst/>
              <a:gdLst/>
              <a:ahLst/>
              <a:cxnLst/>
              <a:rect l="l" t="t" r="r" b="b"/>
              <a:pathLst>
                <a:path w="3375634" h="3806303">
                  <a:moveTo>
                    <a:pt x="0" y="0"/>
                  </a:moveTo>
                  <a:lnTo>
                    <a:pt x="0" y="3806303"/>
                  </a:lnTo>
                  <a:lnTo>
                    <a:pt x="3375634" y="3806303"/>
                  </a:lnTo>
                  <a:lnTo>
                    <a:pt x="3375634" y="0"/>
                  </a:lnTo>
                  <a:lnTo>
                    <a:pt x="0" y="0"/>
                  </a:lnTo>
                  <a:close/>
                  <a:moveTo>
                    <a:pt x="3314674" y="3745343"/>
                  </a:moveTo>
                  <a:lnTo>
                    <a:pt x="59690" y="3745343"/>
                  </a:lnTo>
                  <a:lnTo>
                    <a:pt x="59690" y="59690"/>
                  </a:lnTo>
                  <a:lnTo>
                    <a:pt x="3314674" y="59690"/>
                  </a:lnTo>
                  <a:lnTo>
                    <a:pt x="3314674" y="3745343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259300" y="849970"/>
            <a:ext cx="1350217" cy="7103763"/>
            <a:chOff x="0" y="0"/>
            <a:chExt cx="1618010" cy="85126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18010" cy="8512678"/>
            </a:xfrm>
            <a:custGeom>
              <a:avLst/>
              <a:gdLst/>
              <a:ahLst/>
              <a:cxnLst/>
              <a:rect l="l" t="t" r="r" b="b"/>
              <a:pathLst>
                <a:path w="1618010" h="8512678">
                  <a:moveTo>
                    <a:pt x="0" y="0"/>
                  </a:moveTo>
                  <a:lnTo>
                    <a:pt x="0" y="8512678"/>
                  </a:lnTo>
                  <a:lnTo>
                    <a:pt x="1618010" y="8512678"/>
                  </a:lnTo>
                  <a:lnTo>
                    <a:pt x="1618010" y="0"/>
                  </a:lnTo>
                  <a:lnTo>
                    <a:pt x="0" y="0"/>
                  </a:lnTo>
                  <a:close/>
                  <a:moveTo>
                    <a:pt x="1557050" y="8451718"/>
                  </a:moveTo>
                  <a:lnTo>
                    <a:pt x="59690" y="8451718"/>
                  </a:lnTo>
                  <a:lnTo>
                    <a:pt x="59690" y="59690"/>
                  </a:lnTo>
                  <a:lnTo>
                    <a:pt x="1557050" y="59690"/>
                  </a:lnTo>
                  <a:lnTo>
                    <a:pt x="1557050" y="845171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1336164"/>
            <a:ext cx="901001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>
                <a:solidFill>
                  <a:srgbClr val="000000"/>
                </a:solidFill>
                <a:latin typeface="Times New Roman"/>
              </a:rPr>
              <a:t>PROPOSED SYSTEM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0629" y="2964939"/>
            <a:ext cx="148285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B1B1B"/>
                </a:solidFill>
                <a:latin typeface="Times New Roman Bold"/>
              </a:rPr>
              <a:t>Dataset Collection: </a:t>
            </a:r>
            <a:r>
              <a:rPr lang="en-US" sz="2899">
                <a:solidFill>
                  <a:srgbClr val="1B1B1B"/>
                </a:solidFill>
                <a:latin typeface="Times New Roman"/>
              </a:rPr>
              <a:t>Collect images of hand gestures representing ASL alphabets using a camera integrated with the Mediapipe hand tracking library.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0629" y="4111879"/>
            <a:ext cx="148285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B1B1B"/>
                </a:solidFill>
                <a:latin typeface="Times New Roman Bold"/>
              </a:rPr>
              <a:t>Model Training:</a:t>
            </a:r>
            <a:r>
              <a:rPr lang="en-US" sz="2899">
                <a:solidFill>
                  <a:srgbClr val="1B1B1B"/>
                </a:solidFill>
                <a:latin typeface="Times New Roman"/>
              </a:rPr>
              <a:t> Utilize a Convolutional Neural Network (CNN) architecture to learn and recognize ASL alphabet gestures from preprocessed images.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0629" y="5258818"/>
            <a:ext cx="148285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B1B1B"/>
                </a:solidFill>
                <a:latin typeface="Times New Roman Bold"/>
              </a:rPr>
              <a:t>Testing and Verification: </a:t>
            </a:r>
            <a:r>
              <a:rPr lang="en-US" sz="2899">
                <a:solidFill>
                  <a:srgbClr val="1B1B1B"/>
                </a:solidFill>
                <a:latin typeface="Times New Roman"/>
              </a:rPr>
              <a:t>Evaluate the trained CNN model on a separate test dataset to assess performance in recognizing ASL gestures accurately.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0629" y="6405758"/>
            <a:ext cx="148285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B1B1B"/>
                </a:solidFill>
                <a:latin typeface="Times New Roman"/>
              </a:rPr>
              <a:t> </a:t>
            </a:r>
            <a:r>
              <a:rPr lang="en-US" sz="2899">
                <a:solidFill>
                  <a:srgbClr val="1B1B1B"/>
                </a:solidFill>
                <a:latin typeface="Times New Roman Bold"/>
              </a:rPr>
              <a:t>Text-to-Speech Integration: </a:t>
            </a:r>
            <a:r>
              <a:rPr lang="en-US" sz="2899">
                <a:solidFill>
                  <a:srgbClr val="1B1B1B"/>
                </a:solidFill>
                <a:latin typeface="Times New Roman"/>
              </a:rPr>
              <a:t>Implement a text-to-speech synthesis feature to convert recognized ASL gestures into spoken words for effective communication.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40629" y="7552698"/>
            <a:ext cx="14828564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899">
                <a:solidFill>
                  <a:srgbClr val="1B1B1B"/>
                </a:solidFill>
                <a:latin typeface="Times New Roman Bold"/>
              </a:rPr>
              <a:t>Words Builder:</a:t>
            </a:r>
            <a:r>
              <a:rPr lang="en-US" sz="2899">
                <a:solidFill>
                  <a:srgbClr val="1B1B1B"/>
                </a:solidFill>
                <a:latin typeface="Times New Roman"/>
              </a:rPr>
              <a:t> Develop a words builder feature to construct complete words from individual letter gestures, enhancing communication usability.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5844651" y="8168949"/>
            <a:ext cx="1754651" cy="1754651"/>
            <a:chOff x="0" y="0"/>
            <a:chExt cx="2509874" cy="250987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24" name="Group 24"/>
          <p:cNvGrpSpPr/>
          <p:nvPr/>
        </p:nvGrpSpPr>
        <p:grpSpPr>
          <a:xfrm rot="-2700000">
            <a:off x="15844651" y="8168949"/>
            <a:ext cx="1754651" cy="1754651"/>
            <a:chOff x="0" y="0"/>
            <a:chExt cx="2509874" cy="250987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26" name="TextBox 26"/>
          <p:cNvSpPr txBox="1"/>
          <p:nvPr/>
        </p:nvSpPr>
        <p:spPr>
          <a:xfrm>
            <a:off x="16224273" y="8392849"/>
            <a:ext cx="995408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98139" y="-343329"/>
            <a:ext cx="4323839" cy="3138661"/>
            <a:chOff x="0" y="0"/>
            <a:chExt cx="5181401" cy="37611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1401" cy="3761163"/>
            </a:xfrm>
            <a:custGeom>
              <a:avLst/>
              <a:gdLst/>
              <a:ahLst/>
              <a:cxnLst/>
              <a:rect l="l" t="t" r="r" b="b"/>
              <a:pathLst>
                <a:path w="5181401" h="3761163">
                  <a:moveTo>
                    <a:pt x="0" y="0"/>
                  </a:moveTo>
                  <a:lnTo>
                    <a:pt x="0" y="3761163"/>
                  </a:lnTo>
                  <a:lnTo>
                    <a:pt x="5181401" y="3761163"/>
                  </a:lnTo>
                  <a:lnTo>
                    <a:pt x="5181401" y="0"/>
                  </a:lnTo>
                  <a:lnTo>
                    <a:pt x="0" y="0"/>
                  </a:lnTo>
                  <a:close/>
                  <a:moveTo>
                    <a:pt x="5120441" y="3700203"/>
                  </a:moveTo>
                  <a:lnTo>
                    <a:pt x="59690" y="3700203"/>
                  </a:lnTo>
                  <a:lnTo>
                    <a:pt x="59690" y="59690"/>
                  </a:lnTo>
                  <a:lnTo>
                    <a:pt x="5120441" y="59690"/>
                  </a:lnTo>
                  <a:lnTo>
                    <a:pt x="5120441" y="3700203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8178" y="8486148"/>
            <a:ext cx="1230735" cy="2038115"/>
            <a:chOff x="0" y="0"/>
            <a:chExt cx="1474831" cy="244234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74831" cy="2442342"/>
            </a:xfrm>
            <a:custGeom>
              <a:avLst/>
              <a:gdLst/>
              <a:ahLst/>
              <a:cxnLst/>
              <a:rect l="l" t="t" r="r" b="b"/>
              <a:pathLst>
                <a:path w="1474831" h="2442342">
                  <a:moveTo>
                    <a:pt x="0" y="0"/>
                  </a:moveTo>
                  <a:lnTo>
                    <a:pt x="0" y="2442342"/>
                  </a:lnTo>
                  <a:lnTo>
                    <a:pt x="1474831" y="2442342"/>
                  </a:lnTo>
                  <a:lnTo>
                    <a:pt x="1474831" y="0"/>
                  </a:lnTo>
                  <a:lnTo>
                    <a:pt x="0" y="0"/>
                  </a:lnTo>
                  <a:close/>
                  <a:moveTo>
                    <a:pt x="1413871" y="2381382"/>
                  </a:moveTo>
                  <a:lnTo>
                    <a:pt x="59690" y="2381382"/>
                  </a:lnTo>
                  <a:lnTo>
                    <a:pt x="59690" y="59690"/>
                  </a:lnTo>
                  <a:lnTo>
                    <a:pt x="1413871" y="59690"/>
                  </a:lnTo>
                  <a:lnTo>
                    <a:pt x="1413871" y="2381382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045649" y="1631021"/>
            <a:ext cx="2816940" cy="3176330"/>
            <a:chOff x="0" y="0"/>
            <a:chExt cx="3375634" cy="38063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75634" cy="3806303"/>
            </a:xfrm>
            <a:custGeom>
              <a:avLst/>
              <a:gdLst/>
              <a:ahLst/>
              <a:cxnLst/>
              <a:rect l="l" t="t" r="r" b="b"/>
              <a:pathLst>
                <a:path w="3375634" h="3806303">
                  <a:moveTo>
                    <a:pt x="0" y="0"/>
                  </a:moveTo>
                  <a:lnTo>
                    <a:pt x="0" y="3806303"/>
                  </a:lnTo>
                  <a:lnTo>
                    <a:pt x="3375634" y="3806303"/>
                  </a:lnTo>
                  <a:lnTo>
                    <a:pt x="3375634" y="0"/>
                  </a:lnTo>
                  <a:lnTo>
                    <a:pt x="0" y="0"/>
                  </a:lnTo>
                  <a:close/>
                  <a:moveTo>
                    <a:pt x="3314674" y="3745343"/>
                  </a:moveTo>
                  <a:lnTo>
                    <a:pt x="59690" y="3745343"/>
                  </a:lnTo>
                  <a:lnTo>
                    <a:pt x="59690" y="59690"/>
                  </a:lnTo>
                  <a:lnTo>
                    <a:pt x="3314674" y="59690"/>
                  </a:lnTo>
                  <a:lnTo>
                    <a:pt x="3314674" y="3745343"/>
                  </a:lnTo>
                  <a:close/>
                </a:path>
              </a:pathLst>
            </a:custGeom>
            <a:solidFill>
              <a:srgbClr val="FF7D2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259300" y="849970"/>
            <a:ext cx="1350217" cy="7103763"/>
            <a:chOff x="0" y="0"/>
            <a:chExt cx="1618010" cy="8512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18010" cy="8512678"/>
            </a:xfrm>
            <a:custGeom>
              <a:avLst/>
              <a:gdLst/>
              <a:ahLst/>
              <a:cxnLst/>
              <a:rect l="l" t="t" r="r" b="b"/>
              <a:pathLst>
                <a:path w="1618010" h="8512678">
                  <a:moveTo>
                    <a:pt x="0" y="0"/>
                  </a:moveTo>
                  <a:lnTo>
                    <a:pt x="0" y="8512678"/>
                  </a:lnTo>
                  <a:lnTo>
                    <a:pt x="1618010" y="8512678"/>
                  </a:lnTo>
                  <a:lnTo>
                    <a:pt x="1618010" y="0"/>
                  </a:lnTo>
                  <a:lnTo>
                    <a:pt x="0" y="0"/>
                  </a:lnTo>
                  <a:close/>
                  <a:moveTo>
                    <a:pt x="1557050" y="8451718"/>
                  </a:moveTo>
                  <a:lnTo>
                    <a:pt x="59690" y="8451718"/>
                  </a:lnTo>
                  <a:lnTo>
                    <a:pt x="59690" y="59690"/>
                  </a:lnTo>
                  <a:lnTo>
                    <a:pt x="1557050" y="59690"/>
                  </a:lnTo>
                  <a:lnTo>
                    <a:pt x="1557050" y="8451718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3309263" y="668958"/>
            <a:ext cx="9782735" cy="8276787"/>
          </a:xfrm>
          <a:custGeom>
            <a:avLst/>
            <a:gdLst/>
            <a:ahLst/>
            <a:cxnLst/>
            <a:rect l="l" t="t" r="r" b="b"/>
            <a:pathLst>
              <a:path w="9782735" h="8276787">
                <a:moveTo>
                  <a:pt x="0" y="0"/>
                </a:moveTo>
                <a:lnTo>
                  <a:pt x="9782735" y="0"/>
                </a:lnTo>
                <a:lnTo>
                  <a:pt x="9782735" y="8276787"/>
                </a:lnTo>
                <a:lnTo>
                  <a:pt x="0" y="8276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15403" y="9302454"/>
            <a:ext cx="11170455" cy="696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8"/>
              </a:lnSpc>
            </a:pPr>
            <a:r>
              <a:rPr lang="en-US" sz="2165">
                <a:solidFill>
                  <a:srgbClr val="000000"/>
                </a:solidFill>
                <a:latin typeface="Times New Roman"/>
              </a:rPr>
              <a:t>FLOW CHART OF DATA COLLECTION, TESTING, TRAINING, AND CLASSIFICATION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-2700000">
            <a:off x="15844651" y="8068419"/>
            <a:ext cx="1754651" cy="1754651"/>
            <a:chOff x="0" y="0"/>
            <a:chExt cx="2509874" cy="25098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09874" cy="2509874"/>
            </a:xfrm>
            <a:custGeom>
              <a:avLst/>
              <a:gdLst/>
              <a:ahLst/>
              <a:cxnLst/>
              <a:rect l="l" t="t" r="r" b="b"/>
              <a:pathLst>
                <a:path w="2509874" h="2509874">
                  <a:moveTo>
                    <a:pt x="0" y="0"/>
                  </a:moveTo>
                  <a:lnTo>
                    <a:pt x="0" y="2509874"/>
                  </a:lnTo>
                  <a:lnTo>
                    <a:pt x="2509874" y="2509874"/>
                  </a:lnTo>
                  <a:lnTo>
                    <a:pt x="2509874" y="0"/>
                  </a:lnTo>
                  <a:lnTo>
                    <a:pt x="0" y="0"/>
                  </a:lnTo>
                  <a:close/>
                  <a:moveTo>
                    <a:pt x="2448914" y="2448914"/>
                  </a:moveTo>
                  <a:lnTo>
                    <a:pt x="59690" y="2448914"/>
                  </a:lnTo>
                  <a:lnTo>
                    <a:pt x="59690" y="59690"/>
                  </a:lnTo>
                  <a:lnTo>
                    <a:pt x="2448914" y="59690"/>
                  </a:lnTo>
                  <a:lnTo>
                    <a:pt x="2448914" y="2448914"/>
                  </a:lnTo>
                  <a:close/>
                </a:path>
              </a:pathLst>
            </a:custGeom>
            <a:solidFill>
              <a:srgbClr val="006DFF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6224273" y="8292320"/>
            <a:ext cx="995408" cy="128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4"/>
              </a:lnSpc>
            </a:pPr>
            <a:r>
              <a:rPr lang="en-US" sz="8377">
                <a:solidFill>
                  <a:srgbClr val="DB5300"/>
                </a:solidFill>
                <a:latin typeface="Times New Roman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865</Words>
  <Application>Microsoft Office PowerPoint</Application>
  <PresentationFormat>Custom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Arial</vt:lpstr>
      <vt:lpstr>Times New Roman</vt:lpstr>
      <vt:lpstr>Adobe Gothic Std B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Different convolutional Layer                                          average and Max pooling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and Minimal Business Proposal Presentation</dc:title>
  <cp:lastModifiedBy>User</cp:lastModifiedBy>
  <cp:revision>18</cp:revision>
  <dcterms:created xsi:type="dcterms:W3CDTF">2006-08-16T00:00:00Z</dcterms:created>
  <dcterms:modified xsi:type="dcterms:W3CDTF">2024-05-26T15:02:53Z</dcterms:modified>
  <dc:identifier>DAGDrAAU4uI</dc:identifier>
</cp:coreProperties>
</file>