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A0EA804-5B29-4EF8-A3B7-6C1E9B882E90}">
  <a:tblStyle styleName="Table_0" styleId="{FA0EA804-5B29-4EF8-A3B7-6C1E9B882E90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http://fr.wikipedia.org/wiki/Prototypage_rapide" Type="http://schemas.openxmlformats.org/officeDocument/2006/relationships/hyperlink" TargetMode="External" Id="rId19"/><Relationship Target="http://fr.wikipedia.org/wiki/Fabrication_additive" Type="http://schemas.openxmlformats.org/officeDocument/2006/relationships/hyperlink" TargetMode="External" Id="rId18"/><Relationship Target="http://fr.wikipedia.org/wiki/Fabrication_additive" Type="http://schemas.openxmlformats.org/officeDocument/2006/relationships/hyperlink" TargetMode="External" Id="rId17"/><Relationship Target="http://www.linternaute.com/dictionnaire/fr/definition/plastique/" Type="http://schemas.openxmlformats.org/officeDocument/2006/relationships/hyperlink" TargetMode="External" Id="rId16"/><Relationship Target="http://www.linternaute.com/dictionnaire/fr/definition/plastique/" Type="http://schemas.openxmlformats.org/officeDocument/2006/relationships/hyperlink" TargetMode="External" Id="rId15"/><Relationship Target="http://www.linternaute.com/dictionnaire/fr/definition/matiere/" Type="http://schemas.openxmlformats.org/officeDocument/2006/relationships/hyperlink" TargetMode="External" Id="rId14"/><Relationship Target="http://fr.wikipedia.org/wiki/Conception_assist%C3%A9e_par_ordinateur" Type="http://schemas.openxmlformats.org/officeDocument/2006/relationships/hyperlink" TargetMode="External" Id="rId21"/><Relationship Target="http://www.linternaute.com/dictionnaire/fr/definition/substance/" Type="http://schemas.openxmlformats.org/officeDocument/2006/relationships/hyperlink" TargetMode="External" Id="rId2"/><Relationship Target="http://www.linternaute.com/dictionnaire/fr/definition/d/" Type="http://schemas.openxmlformats.org/officeDocument/2006/relationships/hyperlink" TargetMode="External" Id="rId12"/><Relationship Target="http://fr.wikipedia.org/wiki/Conception_assist%C3%A9e_par_ordinateur" Type="http://schemas.openxmlformats.org/officeDocument/2006/relationships/hyperlink" TargetMode="External" Id="rId22"/><Relationship Target="http://www.linternaute.com/dictionnaire/fr/definition/matiere/" Type="http://schemas.openxmlformats.org/officeDocument/2006/relationships/hyperlink" TargetMode="External" Id="rId13"/><Relationship Target="../notesMasters/notesMaster1.xml" Type="http://schemas.openxmlformats.org/officeDocument/2006/relationships/notesMaster" Id="rId1"/><Relationship Target="http://www.linternaute.com/dictionnaire/fr/definition/chimique/" Type="http://schemas.openxmlformats.org/officeDocument/2006/relationships/hyperlink" TargetMode="External" Id="rId4"/><Relationship Target="http://www.linternaute.com/dictionnaire/fr/definition/fabrication/" Type="http://schemas.openxmlformats.org/officeDocument/2006/relationships/hyperlink" TargetMode="External" Id="rId10"/><Relationship Target="http://www.linternaute.com/dictionnaire/fr/definition/chimique/" Type="http://schemas.openxmlformats.org/officeDocument/2006/relationships/hyperlink" TargetMode="External" Id="rId3"/><Relationship Target="http://www.linternaute.com/dictionnaire/fr/definition/d/" Type="http://schemas.openxmlformats.org/officeDocument/2006/relationships/hyperlink" TargetMode="External" Id="rId11"/><Relationship Target="http://fr.wikipedia.org/wiki/Prototypage_rapide" Type="http://schemas.openxmlformats.org/officeDocument/2006/relationships/hyperlink" TargetMode="External" Id="rId20"/><Relationship Target="http://www.linternaute.com/dictionnaire/fr/definition/fabrication/" Type="http://schemas.openxmlformats.org/officeDocument/2006/relationships/hyperlink" TargetMode="External" Id="rId9"/><Relationship Target="http://www.linternaute.com/dictionnaire/fr/definition/pour/" Type="http://schemas.openxmlformats.org/officeDocument/2006/relationships/hyperlink" TargetMode="External" Id="rId6"/><Relationship Target="http://www.linternaute.com/dictionnaire/fr/definition/pour/" Type="http://schemas.openxmlformats.org/officeDocument/2006/relationships/hyperlink" TargetMode="External" Id="rId5"/><Relationship Target="http://www.linternaute.com/dictionnaire/fr/definition/la-1/" Type="http://schemas.openxmlformats.org/officeDocument/2006/relationships/hyperlink" TargetMode="External" Id="rId8"/><Relationship Target="http://www.linternaute.com/dictionnaire/fr/definition/la-1/" Type="http://schemas.openxmlformats.org/officeDocument/2006/relationships/hyperlink" TargetMode="External" Id="rId7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1300" lang="en"/>
              <a:t>Remarque du prof :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trouver un eventuel cobaye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- marquage des objets =&gt; référence à un code de conduite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badges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048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</a:rPr>
              <a:t>chaque acteur a un rôle à jouer</a:t>
            </a:r>
          </a:p>
          <a:p>
            <a:pPr rtl="0" lvl="0" indent="-30480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</a:rPr>
              <a:t>une part des abonnements et des achats d’impressions sont reversés aux créateurs confirmés de modèles.</a:t>
            </a:r>
          </a:p>
          <a:p>
            <a:pPr rtl="0" lvl="0" indent="-3048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200" lang="en">
                <a:solidFill>
                  <a:schemeClr val="dk1"/>
                </a:solidFill>
              </a:rPr>
              <a:t>Les créateurs réputés perçoivent les intérêts de leurs travaux.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résine = </a:t>
            </a:r>
            <a:r>
              <a:rPr u="sng" lang="en">
                <a:solidFill>
                  <a:schemeClr val="hlink"/>
                </a:solidFill>
                <a:hlinkClick r:id="rId2"/>
              </a:rPr>
              <a:t>Substance</a:t>
            </a:r>
            <a:r>
              <a:rPr lang="en">
                <a:solidFill>
                  <a:schemeClr val="dk1"/>
                </a:solidFill>
                <a:hlinkClick r:id="rId3"/>
              </a:rPr>
              <a:t> </a:t>
            </a:r>
            <a:r>
              <a:rPr u="sng" lang="en">
                <a:solidFill>
                  <a:schemeClr val="hlink"/>
                </a:solidFill>
                <a:hlinkClick r:id="rId4"/>
              </a:rPr>
              <a:t>chimique</a:t>
            </a:r>
            <a:r>
              <a:rPr lang="en">
                <a:solidFill>
                  <a:schemeClr val="dk1"/>
                </a:solidFill>
              </a:rPr>
              <a:t> utilisée</a:t>
            </a:r>
            <a:r>
              <a:rPr lang="en">
                <a:solidFill>
                  <a:schemeClr val="dk1"/>
                </a:solidFill>
                <a:hlinkClick r:id="rId5"/>
              </a:rPr>
              <a:t> </a:t>
            </a:r>
            <a:r>
              <a:rPr u="sng" lang="en">
                <a:solidFill>
                  <a:schemeClr val="hlink"/>
                </a:solidFill>
                <a:hlinkClick r:id="rId6"/>
              </a:rPr>
              <a:t>pour</a:t>
            </a:r>
            <a:r>
              <a:rPr lang="en">
                <a:solidFill>
                  <a:schemeClr val="dk1"/>
                </a:solidFill>
                <a:hlinkClick r:id="rId7"/>
              </a:rPr>
              <a:t> </a:t>
            </a:r>
            <a:r>
              <a:rPr u="sng" lang="en">
                <a:solidFill>
                  <a:schemeClr val="hlink"/>
                </a:solidFill>
                <a:hlinkClick r:id="rId8"/>
              </a:rPr>
              <a:t>la</a:t>
            </a:r>
            <a:r>
              <a:rPr lang="en">
                <a:solidFill>
                  <a:schemeClr val="dk1"/>
                </a:solidFill>
                <a:hlinkClick r:id="rId9"/>
              </a:rPr>
              <a:t> </a:t>
            </a:r>
            <a:r>
              <a:rPr u="sng" lang="en">
                <a:solidFill>
                  <a:schemeClr val="hlink"/>
                </a:solidFill>
                <a:hlinkClick r:id="rId10"/>
              </a:rPr>
              <a:t>fabrication</a:t>
            </a:r>
            <a:r>
              <a:rPr lang="en">
                <a:solidFill>
                  <a:schemeClr val="dk1"/>
                </a:solidFill>
                <a:hlinkClick r:id="rId11"/>
              </a:rPr>
              <a:t> </a:t>
            </a:r>
            <a:r>
              <a:rPr u="sng" lang="en">
                <a:solidFill>
                  <a:schemeClr val="hlink"/>
                </a:solidFill>
                <a:hlinkClick r:id="rId12"/>
              </a:rPr>
              <a:t>d</a:t>
            </a:r>
            <a:r>
              <a:rPr lang="en">
                <a:solidFill>
                  <a:schemeClr val="dk1"/>
                </a:solidFill>
              </a:rPr>
              <a:t>'une</a:t>
            </a:r>
            <a:r>
              <a:rPr lang="en">
                <a:solidFill>
                  <a:schemeClr val="dk1"/>
                </a:solidFill>
                <a:hlinkClick r:id="rId13"/>
              </a:rPr>
              <a:t> </a:t>
            </a:r>
            <a:r>
              <a:rPr u="sng" lang="en">
                <a:solidFill>
                  <a:schemeClr val="hlink"/>
                </a:solidFill>
                <a:hlinkClick r:id="rId14"/>
              </a:rPr>
              <a:t>matière</a:t>
            </a:r>
            <a:r>
              <a:rPr lang="en">
                <a:solidFill>
                  <a:schemeClr val="dk1"/>
                </a:solidFill>
                <a:hlinkClick r:id="rId15"/>
              </a:rPr>
              <a:t> </a:t>
            </a:r>
            <a:r>
              <a:rPr u="sng" lang="en">
                <a:solidFill>
                  <a:schemeClr val="hlink"/>
                </a:solidFill>
                <a:hlinkClick r:id="rId16"/>
              </a:rPr>
              <a:t>plastique</a:t>
            </a:r>
            <a:r>
              <a:rPr lang="en">
                <a:solidFill>
                  <a:schemeClr val="dk1"/>
                </a:solidFill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Le marché des impressions 3D est en ce moment très en vogue car les particuliers ont désormais accès à ce moyen de production jusqu’alors réservé aux professionnels pour des raisons de coûts.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L'</a:t>
            </a:r>
            <a:r>
              <a:rPr b="1" lang="en">
                <a:solidFill>
                  <a:schemeClr val="dk1"/>
                </a:solidFill>
              </a:rPr>
              <a:t>impression 3D</a:t>
            </a:r>
            <a:r>
              <a:rPr lang="en">
                <a:solidFill>
                  <a:schemeClr val="dk1"/>
                </a:solidFill>
              </a:rPr>
              <a:t> (ou impression tridimensionnelle) est une technique de</a:t>
            </a:r>
            <a:r>
              <a:rPr lang="en">
                <a:solidFill>
                  <a:schemeClr val="dk1"/>
                </a:solidFill>
                <a:hlinkClick r:id="rId17"/>
              </a:rPr>
              <a:t> </a:t>
            </a:r>
            <a:r>
              <a:rPr u="sng" lang="en">
                <a:solidFill>
                  <a:schemeClr val="hlink"/>
                </a:solidFill>
                <a:hlinkClick r:id="rId18"/>
              </a:rPr>
              <a:t>fabrication additive</a:t>
            </a:r>
            <a:r>
              <a:rPr lang="en">
                <a:solidFill>
                  <a:schemeClr val="dk1"/>
                </a:solidFill>
              </a:rPr>
              <a:t> développée pour le</a:t>
            </a:r>
            <a:r>
              <a:rPr lang="en">
                <a:solidFill>
                  <a:schemeClr val="dk1"/>
                </a:solidFill>
                <a:hlinkClick r:id="rId19"/>
              </a:rPr>
              <a:t> </a:t>
            </a:r>
            <a:r>
              <a:rPr u="sng" lang="en">
                <a:solidFill>
                  <a:schemeClr val="hlink"/>
                </a:solidFill>
                <a:hlinkClick r:id="rId20"/>
              </a:rPr>
              <a:t>prototypage rapide</a:t>
            </a:r>
            <a:r>
              <a:rPr lang="en"/>
              <a:t>.</a:t>
            </a:r>
          </a:p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L'impression tri-dimensionnelle permet de produire un objet réel : un opérateur dessine l'objet sur un écran en utilisant un outil de</a:t>
            </a:r>
            <a:r>
              <a:rPr lang="en">
                <a:solidFill>
                  <a:schemeClr val="dk1"/>
                </a:solidFill>
                <a:hlinkClick r:id="rId21"/>
              </a:rPr>
              <a:t> </a:t>
            </a:r>
            <a:r>
              <a:rPr u="sng" lang="en">
                <a:solidFill>
                  <a:schemeClr val="hlink"/>
                </a:solidFill>
                <a:hlinkClick r:id="rId22"/>
              </a:rPr>
              <a:t>CAO (Conception assistée par ordinateur)</a:t>
            </a:r>
            <a:r>
              <a:rPr lang="en">
                <a:solidFill>
                  <a:schemeClr val="dk1"/>
                </a:solidFill>
              </a:rPr>
              <a:t>. Le fichier 3D obtenu est envoyé vers une imprimante spécifique qui le découpe en tranches et dépose ou solidifie de la matière couche par couche pour obtenir la pièce finale.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Sculteo : service d’impression 3D en ligne le plus connu en France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Service d’e-fabrication en fonction des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besoins et capacités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Mettre en relation plusieurs acteurs dans un même espace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2984999" x="0"/>
            <a:ext cy="21585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2393175" x="0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rot="10800000" flipH="1">
            <a:off y="2983958" x="0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163100" x="0"/>
            <a:ext cy="39803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 flipH="1">
            <a:off y="571349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162132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4412699" x="0"/>
            <a:ext cy="7307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y="3820834" x="4526627"/>
            <a:ext cy="590502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rot="10800000">
            <a:off y="4411617" x="4526627"/>
            <a:ext cy="57109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421726" x="457200"/>
            <a:ext cy="5052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76256" x="6676"/>
            <a:ext cy="505479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1746892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3D platform community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3093357" x="685800"/>
            <a:ext cy="6666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Plateforme communautaire pour l’impression 3D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3759950" x="-27875"/>
            <a:ext cy="1383599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Valet Guillaume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Lefebvre Nicolas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Brochu Felicien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Togui Ilyass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Kamoun Nadia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Industriel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 industriel a la possibilité d’acheter la licence d’un modèle pour sa production et vente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L’accord du créateur est requis en premier lieu;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Un meeting est alors organisé entre le créateur, l’industriel et un administrateur;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L’industriel peut alors commencer l’industrialisation;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2400" lang="en"/>
              <a:t>Une partie de la vente est reversée au créateur et une autre à la communauté.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156775"/>
            <a:ext cy="1200150" cx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aphicFrame>
        <p:nvGraphicFramePr>
          <p:cNvPr id="115" name="Shape 115"/>
          <p:cNvGraphicFramePr/>
          <p:nvPr/>
        </p:nvGraphicFramePr>
        <p:xfrm>
          <a:off y="310900" x="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{FA0EA804-5B29-4EF8-A3B7-6C1E9B882E90}</a:tableStyleId>
              </a:tblPr>
              <a:tblGrid>
                <a:gridCol w="2525500"/>
              </a:tblGrid>
              <a:tr h="5734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sz="3000" lang="en">
                          <a:solidFill>
                            <a:srgbClr val="F3F3F3"/>
                          </a:solidFill>
                        </a:rPr>
                        <a:t>Modélisation</a:t>
                      </a:r>
                    </a:p>
                  </a:txBody>
                  <a:tcPr marR="91425" marB="91425" marT="91425" marL="91425">
                    <a:lnL w="9525" cap="flat">
                      <a:solidFill>
                        <a:schemeClr val="accent1"/>
                      </a:solidFill>
                      <a:prstDash val="solid"/>
                      <a:round/>
                      <a:headEnd w="med" len="med" type="none"/>
                      <a:tailEnd w="med" len="med" type="none"/>
                    </a:lnL>
                    <a:lnR w="9525" cap="flat">
                      <a:solidFill>
                        <a:schemeClr val="accent1"/>
                      </a:solidFill>
                      <a:prstDash val="solid"/>
                      <a:round/>
                      <a:headEnd w="med" len="med" type="none"/>
                      <a:tailEnd w="med" len="med" type="none"/>
                    </a:lnR>
                    <a:lnT w="9525" cap="flat">
                      <a:solidFill>
                        <a:schemeClr val="accent1"/>
                      </a:solidFill>
                      <a:prstDash val="solid"/>
                      <a:round/>
                      <a:headEnd w="med" len="med" type="none"/>
                      <a:tailEnd w="med" len="med" type="none"/>
                    </a:lnT>
                    <a:lnB w="9525" cap="flat">
                      <a:solidFill>
                        <a:schemeClr val="accent1"/>
                      </a:solidFill>
                      <a:prstDash val="solid"/>
                      <a:round/>
                      <a:headEnd w="med" len="med" type="none"/>
                      <a:tailEnd w="med" len="med" type="none"/>
                    </a:lnB>
                  </a:tcPr>
                </a:tc>
              </a:tr>
            </a:tbl>
          </a:graphicData>
        </a:graphic>
      </p:graphicFrame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2314725"/>
            <a:ext cy="5143499" cx="682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Modèle économique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92700" x="-103150"/>
            <a:ext cy="3819525" cx="5497550"/>
          </a:xfrm>
          <a:prstGeom prst="rect">
            <a:avLst/>
          </a:prstGeom>
        </p:spPr>
      </p:pic>
      <p:sp>
        <p:nvSpPr>
          <p:cNvPr id="123" name="Shape 123"/>
          <p:cNvSpPr txBox="1"/>
          <p:nvPr/>
        </p:nvSpPr>
        <p:spPr>
          <a:xfrm>
            <a:off y="1657825" x="3586500"/>
            <a:ext cy="3000000" cx="5658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Rentabilisation :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1*: Abonnements mensuels/annuels payés par les imprimeurs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2*: La vente des créations aux particuliers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3*: Prestations : hébergement du site / Régis de Pub .. 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4*: Achat/Location de licence afin d’industrialiser une création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/>
              <a:t>En plus :</a:t>
            </a:r>
          </a:p>
          <a:p>
            <a:pPr rtl="0" lvl="0" indent="0" marL="182880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5*: Redistribution du surplus de la trésorerie à la communauté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Risques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9897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Lancement du projet : Communauté réduite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Plagiat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Qualité de l’impression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Gérer les problèmes de livraison : Imprimeurs &gt; Acheteurs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5" x="457200"/>
            <a:ext cy="857400" cx="86868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Avantages de cette plateforme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Avantages généraux :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Travail collaboratif, plateforme dynamique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Service innovant</a:t>
            </a:r>
          </a:p>
          <a:p>
            <a:pPr algn="l" rtl="0" lvl="1" marR="0" indent="-3429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Regroupement dans un même espace de plusieurs acteurs différents</a:t>
            </a:r>
          </a:p>
          <a:p>
            <a:pPr algn="l" rtl="0" lvl="0" marR="0" indent="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Avantages spécifiques 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Vente de produits “locaux”, “artisanaux”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Mise en valeur de chacun des acteurs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Modèle économique innovant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Merci pour votre attention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lang="en"/>
              <a:t>Avez-vous des questions ?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59925" x="7063475"/>
            <a:ext cy="2383575" cx="20201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L’impression 3D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352550" x="304800"/>
            <a:ext cy="3725699" cx="9144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Technique de mise en forme d’une pièce par ajout de matière (générallement plastique ou résine) ;</a:t>
            </a:r>
          </a:p>
          <a:p>
            <a:pPr rtl="0" lvl="0">
              <a:spcBef>
                <a:spcPts val="0"/>
              </a:spcBef>
              <a:buNone/>
            </a:pPr>
            <a:r>
              <a:rPr sz="2200" lang="en"/>
              <a:t> 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Objet dessiné via l’outil CAO puis créé couche par couche par l’imprimante 3D.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Dévelopée pour le prototypage rapide 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 indent="457200" marL="457200">
              <a:spcBef>
                <a:spcPts val="0"/>
              </a:spcBef>
              <a:buNone/>
            </a:pPr>
            <a:r>
              <a:rPr sz="2200" lang="en"/>
              <a:t>Marché des impressions 3D en vogue !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239912" x="7171112"/>
            <a:ext cy="1762125" cx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Services existants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152400"/>
            <a:ext cy="3725699" cx="4523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Fab lab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Services d’impression 3D en ligne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Sculpteo</a:t>
            </a:r>
          </a:p>
          <a:p>
            <a:pPr rtl="0"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Forums pour l’impression 3D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3D Natives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lesimprimantes3d.fr</a:t>
            </a:r>
          </a:p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y="3217000" x="5052000"/>
            <a:ext cy="955799" cx="46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" i="1"/>
              <a:t>Echange d’informations sur les imprimantes 3D</a:t>
            </a:r>
          </a:p>
        </p:txBody>
      </p:sp>
      <p:cxnSp>
        <p:nvCxnSpPr>
          <p:cNvPr id="56" name="Shape 56"/>
          <p:cNvCxnSpPr/>
          <p:nvPr/>
        </p:nvCxnSpPr>
        <p:spPr>
          <a:xfrm>
            <a:off y="3493125" x="4246750"/>
            <a:ext cy="0" cx="51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7" name="Shape 57"/>
          <p:cNvSpPr txBox="1"/>
          <p:nvPr>
            <p:ph idx="3" type="body"/>
          </p:nvPr>
        </p:nvSpPr>
        <p:spPr>
          <a:xfrm>
            <a:off y="2150200" x="4975800"/>
            <a:ext cy="603599" cx="46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/>
              <a:t>Service d’e-fabrication </a:t>
            </a:r>
          </a:p>
        </p:txBody>
      </p:sp>
      <p:cxnSp>
        <p:nvCxnSpPr>
          <p:cNvPr id="58" name="Shape 58"/>
          <p:cNvCxnSpPr/>
          <p:nvPr/>
        </p:nvCxnSpPr>
        <p:spPr>
          <a:xfrm>
            <a:off y="2426325" x="4246750"/>
            <a:ext cy="0" cx="51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9" name="Shape 59"/>
          <p:cNvSpPr txBox="1"/>
          <p:nvPr>
            <p:ph idx="4" type="body"/>
          </p:nvPr>
        </p:nvSpPr>
        <p:spPr>
          <a:xfrm>
            <a:off y="4335150" x="1729025"/>
            <a:ext cy="955799" cx="6023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Pas de réseau communautaire de service en ligne !</a:t>
            </a:r>
          </a:p>
        </p:txBody>
      </p:sp>
      <p:sp>
        <p:nvSpPr>
          <p:cNvPr id="60" name="Shape 60"/>
          <p:cNvSpPr txBox="1"/>
          <p:nvPr>
            <p:ph idx="5" type="body"/>
          </p:nvPr>
        </p:nvSpPr>
        <p:spPr>
          <a:xfrm>
            <a:off y="1297125" x="4975800"/>
            <a:ext cy="955799" cx="466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/>
              <a:t>- Lieu public 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sz="1800" lang="en" i="1"/>
              <a:t>- Mise à disposition d’imprimantes 3D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cxnSp>
        <p:nvCxnSpPr>
          <p:cNvPr id="61" name="Shape 61"/>
          <p:cNvCxnSpPr/>
          <p:nvPr/>
        </p:nvCxnSpPr>
        <p:spPr>
          <a:xfrm>
            <a:off y="1649450" x="4246750"/>
            <a:ext cy="0" cx="514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Notre idée...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1123950" x="457200"/>
            <a:ext cy="3725699" cx="8335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Réalisation d’une </a:t>
            </a:r>
            <a:r>
              <a:rPr b="1" sz="2200" lang="en"/>
              <a:t>plateforme communautaire </a:t>
            </a:r>
            <a:r>
              <a:rPr sz="2200" lang="en"/>
              <a:t>pour la </a:t>
            </a:r>
            <a:r>
              <a:rPr b="1" sz="2200" lang="en"/>
              <a:t>vente en ligne </a:t>
            </a:r>
            <a:r>
              <a:rPr sz="2200" lang="en"/>
              <a:t>d’impressions 3D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Acteurs principaux (profils):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Créateurs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Personne extérieure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Imprimeur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Fonctionnalités principales :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Partage de modèles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Téléchargement de modèles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Achat d’un produit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486012" x="5295900"/>
            <a:ext cy="2657475" cx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Créateur de modèle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063375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Le créateur de modèle dispose d’un compte, il publie sur le site ses différentes créations (modèle CAO)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Créateur débutant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gère les modalités de commercialisation de son modèle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ses modèles sont protégés du grand public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tout modèle est validé par un modérateur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Créateur confirmé 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un créateur devient confirmé si ses modèles deviennent populaires (système de réputation)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perçoit une partie des abonnements des imprimeurs.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75" name="Shape 7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219125"/>
            <a:ext cy="1162575" cx="13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Modérateur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Le modérateur est choisi par l’administrateur, parmis les membres les plus actifs.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Est désigné par un administrateur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Peut être créateur ou imprimeur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Il valide les créations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modère les forums et les utilisateurs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2" name="Shape 8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257274"/>
            <a:ext cy="1200149" cx="1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Administrateur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>
              <a:spcBef>
                <a:spcPts val="0"/>
              </a:spcBef>
              <a:buNone/>
            </a:pPr>
            <a:r>
              <a:rPr sz="2600" lang="en"/>
              <a:t>L’administrateur est le régisseur et le propriétaire du site.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600"/>
          </a:p>
          <a:p>
            <a:pPr rtl="0" lvl="0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600" lang="en"/>
              <a:t>propriétaire du site </a:t>
            </a:r>
          </a:p>
          <a:p>
            <a:pPr rtl="0" lvl="0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600" lang="en"/>
              <a:t>maintenance technique</a:t>
            </a:r>
          </a:p>
          <a:p>
            <a:pPr rtl="0" lvl="0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600" lang="en"/>
              <a:t>nômme les modérateurs</a:t>
            </a:r>
          </a:p>
          <a:p>
            <a:pPr lvl="0" indent="-3937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600" lang="en"/>
              <a:t>communique directement avec les industriels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-13025" x="7235600"/>
            <a:ext cy="1213175" cx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Imprimeur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L’imprimeur dispose d’un compte sur le site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Paye un abonnement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800" lang="en"/>
              <a:t>Permet de télécharger les modèles en illimité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◆"/>
            </a:pPr>
            <a:r>
              <a:rPr sz="1800" lang="en"/>
              <a:t>Peut imprimer chez lui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Ne dispose pas des droits pour industrialiser ni vendre*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Les imprimeurs aussi ont une réputation par rapport à la qualité de leurs impressions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sz="1400" lang="en"/>
              <a:t>*(Une création déposée sur la plateforme appartient légalement au site)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7402500"/>
            <a:ext cy="1200150" cx="81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Visiteur externe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Un visiteur externe est une personne lambda qui consulte le site  		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A la possibilité de “Liker” des créations</a:t>
            </a:r>
          </a:p>
          <a:p>
            <a:pPr rtl="0" lvl="2" indent="-342900" marL="18288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1800" lang="en"/>
              <a:t>Fait fonctionner le système de réputation</a:t>
            </a:r>
          </a:p>
          <a:p>
            <a:pPr rtl="0" lvl="0" indent="-381000" marL="9144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➔"/>
            </a:pPr>
            <a:r>
              <a:rPr sz="2400" lang="en"/>
              <a:t>Peut acheter un produit fini ponctuellement</a:t>
            </a:r>
          </a:p>
          <a:p>
            <a:pPr rtl="0" lvl="2" indent="-342900" marL="18288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1800" lang="en"/>
              <a:t>Paye le coût nécessaire à la fabrication et frais d’envoi + droit d’auteur</a:t>
            </a:r>
          </a:p>
          <a:p>
            <a:pPr rtl="0" lvl="2" indent="-342900" marL="182880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●"/>
            </a:pPr>
            <a:r>
              <a:rPr sz="1800" lang="en"/>
              <a:t>Un système d’appel d’offre à la communauté est effectué pour trouver l’imprimeur + livraison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0" x="6705600"/>
            <a:ext cy="1200150" cx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