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FC31BB1B-35F6-4452-8402-C70D48A2ED05}">
  <a:tblStyle styleName="Table_0" styleId="{FC31BB1B-35F6-4452-8402-C70D48A2ED05}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V>
        </a:tcBdr>
      </a:tcStyle>
    </a:wholeTbl>
  </a:tblStyle>
  <a:tblStyle styleName="Table_1" styleId="{1CF04670-EFFE-49E4-98B0-F4E9748169AD}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V>
        </a:tcBdr>
      </a:tcStyle>
    </a:wholeTbl>
  </a:tblStyle>
  <a:tblStyle styleName="Table_2" styleId="{7D221693-E72B-4D8F-B8CE-D20118CA9463}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V>
        </a:tcBdr>
      </a:tcStyle>
    </a:wholeTbl>
  </a:tblStyle>
  <a:tblStyle styleName="Table_3" styleId="{E05006FB-4DBE-4545-B87C-6FD0A9878930}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V>
        </a:tcBdr>
      </a:tcStyle>
    </a:wholeTbl>
  </a:tblStyle>
  <a:tblStyle styleName="Table_4" styleId="{7CC12133-CDCD-4994-A61B-F87BE9C9FCB4}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V>
        </a:tcBdr>
      </a:tcStyle>
    </a:wholeTbl>
  </a:tblStyle>
  <a:tblStyle styleName="Table_5" styleId="{BEDAABE0-2928-40C4-98F1-3D36ABE59B1B}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V>
        </a:tcBdr>
      </a:tcStyle>
    </a:wholeTbl>
  </a:tblStyle>
  <a:tblStyle styleName="Table_6" styleId="{0A523648-60A5-4878-9B0E-2F2CA1F1EAC7}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presProps.xml" Type="http://schemas.openxmlformats.org/officeDocument/2006/relationships/presProps" Id="rId2"/><Relationship Target="slides/slide7.xml" Type="http://schemas.openxmlformats.org/officeDocument/2006/relationships/slide" Id="rId12"/><Relationship Target="slides/slide8.xml" Type="http://schemas.openxmlformats.org/officeDocument/2006/relationships/slide" Id="rId13"/><Relationship Target="theme/theme1.xml" Type="http://schemas.openxmlformats.org/officeDocument/2006/relationships/theme" Id="rId1"/><Relationship Target="slideMasters/slideMaster1.xml" Type="http://schemas.openxmlformats.org/officeDocument/2006/relationships/slideMaster" Id="rId4"/><Relationship Target="slides/slide5.xml" Type="http://schemas.openxmlformats.org/officeDocument/2006/relationships/slide" Id="rId10"/><Relationship Target="tableStyles.xml" Type="http://schemas.openxmlformats.org/officeDocument/2006/relationships/tableStyles" Id="rId3"/><Relationship Target="slides/slide6.xml" Type="http://schemas.openxmlformats.org/officeDocument/2006/relationships/slide" Id="rId11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3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3" name="Shape 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4" name="Shape 4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4" name="Shape 11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0" name="Shape 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8" name="Shape 6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5" name="Shape 7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2" name="Shape 8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9" name="Shape 8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6" name="Shape 9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2" name="Shape 10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8" name="Shape 10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/>
          <p:nvPr/>
        </p:nvSpPr>
        <p:spPr>
          <a:xfrm rot="10800000" flipH="1">
            <a:off y="2984999" x="0"/>
            <a:ext cy="2158500" cx="9144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" name="Shape 9"/>
          <p:cNvSpPr/>
          <p:nvPr/>
        </p:nvSpPr>
        <p:spPr>
          <a:xfrm>
            <a:off y="2393175" x="0"/>
            <a:ext cy="590502" cx="4617372"/>
          </a:xfrm>
          <a:custGeom>
            <a:pathLst>
              <a:path w="4617373" extrusionOk="0" h="1108924">
                <a:moveTo>
                  <a:pt y="1108924" x="1199"/>
                </a:moveTo>
                <a:lnTo>
                  <a:pt y="1108924" x="4617373"/>
                </a:lnTo>
                <a:lnTo>
                  <a:pt y="0" x="0"/>
                </a:lnTo>
                <a:cubicBezTo>
                  <a:pt y="369641" x="400"/>
                  <a:pt y="739283" x="799"/>
                  <a:pt y="1108924" x="1199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" name="Shape 10"/>
          <p:cNvSpPr/>
          <p:nvPr/>
        </p:nvSpPr>
        <p:spPr>
          <a:xfrm rot="10800000" flipH="1">
            <a:off y="2983958" x="0"/>
            <a:ext cy="571095" cx="4617372"/>
          </a:xfrm>
          <a:custGeom>
            <a:pathLst>
              <a:path w="4617373" extrusionOk="0" h="1108924">
                <a:moveTo>
                  <a:pt y="1108924" x="1199"/>
                </a:moveTo>
                <a:lnTo>
                  <a:pt y="1108924" x="4617373"/>
                </a:lnTo>
                <a:lnTo>
                  <a:pt y="0" x="0"/>
                </a:lnTo>
                <a:cubicBezTo>
                  <a:pt y="369641" x="400"/>
                  <a:pt y="739283" x="799"/>
                  <a:pt y="1108924" x="1199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 txBox="1"/>
          <p:nvPr>
            <p:ph type="ctrTitle"/>
          </p:nvPr>
        </p:nvSpPr>
        <p:spPr>
          <a:xfrm>
            <a:off y="1746892" x="685800"/>
            <a:ext cy="1238099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algn="ctr">
              <a:spcBef>
                <a:spcPts val="0"/>
              </a:spcBef>
              <a:defRPr/>
            </a:lvl1pPr>
            <a:lvl2pPr algn="ctr">
              <a:spcBef>
                <a:spcPts val="0"/>
              </a:spcBef>
              <a:defRPr/>
            </a:lvl2pPr>
            <a:lvl3pPr algn="ctr">
              <a:spcBef>
                <a:spcPts val="0"/>
              </a:spcBef>
              <a:defRPr/>
            </a:lvl3pPr>
            <a:lvl4pPr algn="ctr">
              <a:spcBef>
                <a:spcPts val="0"/>
              </a:spcBef>
              <a:defRPr/>
            </a:lvl4pPr>
            <a:lvl5pPr algn="ctr">
              <a:spcBef>
                <a:spcPts val="0"/>
              </a:spcBef>
              <a:defRPr/>
            </a:lvl5pPr>
            <a:lvl6pPr algn="ctr">
              <a:spcBef>
                <a:spcPts val="0"/>
              </a:spcBef>
              <a:defRPr/>
            </a:lvl6pPr>
            <a:lvl7pPr algn="ctr">
              <a:spcBef>
                <a:spcPts val="0"/>
              </a:spcBef>
              <a:defRPr/>
            </a:lvl7pPr>
            <a:lvl8pPr algn="ctr">
              <a:spcBef>
                <a:spcPts val="0"/>
              </a:spcBef>
              <a:defRPr/>
            </a:lvl8pPr>
            <a:lvl9pPr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y="3093357" x="685800"/>
            <a:ext cy="666600" cx="7772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 indent="1524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2400" i="1">
                <a:solidFill>
                  <a:schemeClr val="dk2"/>
                </a:solidFill>
              </a:defRPr>
            </a:lvl1pPr>
            <a:lvl2pPr algn="ctr" indent="152400" marL="0">
              <a:spcBef>
                <a:spcPts val="0"/>
              </a:spcBef>
              <a:buClr>
                <a:schemeClr val="dk2"/>
              </a:buClr>
              <a:buNone/>
              <a:defRPr i="1">
                <a:solidFill>
                  <a:schemeClr val="dk2"/>
                </a:solidFill>
              </a:defRPr>
            </a:lvl2pPr>
            <a:lvl3pPr algn="ctr" indent="152400" marL="0">
              <a:spcBef>
                <a:spcPts val="0"/>
              </a:spcBef>
              <a:buClr>
                <a:schemeClr val="dk2"/>
              </a:buClr>
              <a:buNone/>
              <a:defRPr i="1">
                <a:solidFill>
                  <a:schemeClr val="dk2"/>
                </a:solidFill>
              </a:defRPr>
            </a:lvl3pPr>
            <a:lvl4pPr algn="ctr" indent="1524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2400" i="1">
                <a:solidFill>
                  <a:schemeClr val="dk2"/>
                </a:solidFill>
              </a:defRPr>
            </a:lvl4pPr>
            <a:lvl5pPr algn="ctr" indent="1524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2400" i="1">
                <a:solidFill>
                  <a:schemeClr val="dk2"/>
                </a:solidFill>
              </a:defRPr>
            </a:lvl5pPr>
            <a:lvl6pPr algn="ctr" indent="1524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2400" i="1">
                <a:solidFill>
                  <a:schemeClr val="dk2"/>
                </a:solidFill>
              </a:defRPr>
            </a:lvl6pPr>
            <a:lvl7pPr algn="ctr" indent="1524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2400" i="1">
                <a:solidFill>
                  <a:schemeClr val="dk2"/>
                </a:solidFill>
              </a:defRPr>
            </a:lvl7pPr>
            <a:lvl8pPr algn="ctr" indent="1524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2400" i="1">
                <a:solidFill>
                  <a:schemeClr val="dk2"/>
                </a:solidFill>
              </a:defRPr>
            </a:lvl8pPr>
            <a:lvl9pPr algn="ctr" indent="1524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2400" i="1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3" name="Shape 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" name="Shape 14"/>
          <p:cNvSpPr/>
          <p:nvPr/>
        </p:nvSpPr>
        <p:spPr>
          <a:xfrm rot="10800000" flipH="1">
            <a:off y="1163100" x="0"/>
            <a:ext cy="3980399" cx="9144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" name="Shape 15"/>
          <p:cNvSpPr/>
          <p:nvPr/>
        </p:nvSpPr>
        <p:spPr>
          <a:xfrm flipH="1">
            <a:off y="571349" x="4526627"/>
            <a:ext cy="590502" cx="4617372"/>
          </a:xfrm>
          <a:custGeom>
            <a:pathLst>
              <a:path w="4617373" extrusionOk="0" h="1108924">
                <a:moveTo>
                  <a:pt y="1108924" x="1199"/>
                </a:moveTo>
                <a:lnTo>
                  <a:pt y="1108924" x="4617373"/>
                </a:lnTo>
                <a:lnTo>
                  <a:pt y="0" x="0"/>
                </a:lnTo>
                <a:cubicBezTo>
                  <a:pt y="369641" x="400"/>
                  <a:pt y="739283" x="799"/>
                  <a:pt y="1108924" x="1199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" name="Shape 16"/>
          <p:cNvSpPr/>
          <p:nvPr/>
        </p:nvSpPr>
        <p:spPr>
          <a:xfrm rot="10800000">
            <a:off y="1162132" x="4526627"/>
            <a:ext cy="571095" cx="4617372"/>
          </a:xfrm>
          <a:custGeom>
            <a:pathLst>
              <a:path w="4617373" extrusionOk="0" h="1108924">
                <a:moveTo>
                  <a:pt y="1108924" x="1199"/>
                </a:moveTo>
                <a:lnTo>
                  <a:pt y="1108924" x="4617373"/>
                </a:lnTo>
                <a:lnTo>
                  <a:pt y="0" x="0"/>
                </a:lnTo>
                <a:cubicBezTo>
                  <a:pt y="369641" x="400"/>
                  <a:pt y="739283" x="799"/>
                  <a:pt y="1108924" x="1199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" name="Shape 1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9" name="Shape 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" name="Shape 20"/>
          <p:cNvSpPr/>
          <p:nvPr/>
        </p:nvSpPr>
        <p:spPr>
          <a:xfrm rot="10800000" flipH="1">
            <a:off y="1163100" x="0"/>
            <a:ext cy="3980399" cx="9144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/>
          <p:nvPr/>
        </p:nvSpPr>
        <p:spPr>
          <a:xfrm rot="10800000">
            <a:off y="1162132" x="4526627"/>
            <a:ext cy="571095" cx="4617372"/>
          </a:xfrm>
          <a:custGeom>
            <a:pathLst>
              <a:path w="4617373" extrusionOk="0" h="1108924">
                <a:moveTo>
                  <a:pt y="1108924" x="1199"/>
                </a:moveTo>
                <a:lnTo>
                  <a:pt y="1108924" x="4617373"/>
                </a:lnTo>
                <a:lnTo>
                  <a:pt y="0" x="0"/>
                </a:lnTo>
                <a:cubicBezTo>
                  <a:pt y="369641" x="400"/>
                  <a:pt y="739283" x="799"/>
                  <a:pt y="1108924" x="1199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" name="Shape 2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y="1200150" x="457200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/>
          <p:nvPr/>
        </p:nvSpPr>
        <p:spPr>
          <a:xfrm flipH="1">
            <a:off y="571349" x="4526627"/>
            <a:ext cy="590502" cx="4617372"/>
          </a:xfrm>
          <a:custGeom>
            <a:pathLst>
              <a:path w="4617373" extrusionOk="0" h="1108924">
                <a:moveTo>
                  <a:pt y="1108924" x="1199"/>
                </a:moveTo>
                <a:lnTo>
                  <a:pt y="1108924" x="4617373"/>
                </a:lnTo>
                <a:lnTo>
                  <a:pt y="0" x="0"/>
                </a:lnTo>
                <a:cubicBezTo>
                  <a:pt y="369641" x="400"/>
                  <a:pt y="739283" x="799"/>
                  <a:pt y="1108924" x="1199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" name="Shape 25"/>
          <p:cNvSpPr txBox="1"/>
          <p:nvPr>
            <p:ph idx="2" type="body"/>
          </p:nvPr>
        </p:nvSpPr>
        <p:spPr>
          <a:xfrm>
            <a:off y="1200150" x="4692273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6" name="Shape 2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" name="Shape 27"/>
          <p:cNvSpPr/>
          <p:nvPr/>
        </p:nvSpPr>
        <p:spPr>
          <a:xfrm rot="10800000" flipH="1">
            <a:off y="1163100" x="0"/>
            <a:ext cy="3980399" cx="9144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" name="Shape 28"/>
          <p:cNvSpPr/>
          <p:nvPr/>
        </p:nvSpPr>
        <p:spPr>
          <a:xfrm flipH="1">
            <a:off y="571349" x="4526627"/>
            <a:ext cy="590502" cx="4617372"/>
          </a:xfrm>
          <a:custGeom>
            <a:pathLst>
              <a:path w="4617373" extrusionOk="0" h="1108924">
                <a:moveTo>
                  <a:pt y="1108924" x="1199"/>
                </a:moveTo>
                <a:lnTo>
                  <a:pt y="1108924" x="4617373"/>
                </a:lnTo>
                <a:lnTo>
                  <a:pt y="0" x="0"/>
                </a:lnTo>
                <a:cubicBezTo>
                  <a:pt y="369641" x="400"/>
                  <a:pt y="739283" x="799"/>
                  <a:pt y="1108924" x="1199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" name="Shape 2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/>
          <p:nvPr/>
        </p:nvSpPr>
        <p:spPr>
          <a:xfrm rot="10800000">
            <a:off y="1162132" x="4526627"/>
            <a:ext cy="571095" cx="4617372"/>
          </a:xfrm>
          <a:custGeom>
            <a:pathLst>
              <a:path w="4617373" extrusionOk="0" h="1108924">
                <a:moveTo>
                  <a:pt y="1108924" x="1199"/>
                </a:moveTo>
                <a:lnTo>
                  <a:pt y="1108924" x="4617373"/>
                </a:lnTo>
                <a:lnTo>
                  <a:pt y="0" x="0"/>
                </a:lnTo>
                <a:cubicBezTo>
                  <a:pt y="369641" x="400"/>
                  <a:pt y="739283" x="799"/>
                  <a:pt y="1108924" x="1199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31" name="Shape 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" name="Shape 32"/>
          <p:cNvSpPr/>
          <p:nvPr/>
        </p:nvSpPr>
        <p:spPr>
          <a:xfrm rot="10800000" flipH="1">
            <a:off y="4412699" x="0"/>
            <a:ext cy="730799" cx="9144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/>
          <p:nvPr/>
        </p:nvSpPr>
        <p:spPr>
          <a:xfrm flipH="1">
            <a:off y="3820834" x="4526627"/>
            <a:ext cy="590502" cx="4617372"/>
          </a:xfrm>
          <a:custGeom>
            <a:pathLst>
              <a:path w="4617373" extrusionOk="0" h="1108924">
                <a:moveTo>
                  <a:pt y="1108924" x="1199"/>
                </a:moveTo>
                <a:lnTo>
                  <a:pt y="1108924" x="4617373"/>
                </a:lnTo>
                <a:lnTo>
                  <a:pt y="0" x="0"/>
                </a:lnTo>
                <a:cubicBezTo>
                  <a:pt y="369641" x="400"/>
                  <a:pt y="739283" x="799"/>
                  <a:pt y="1108924" x="1199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/>
          <p:nvPr/>
        </p:nvSpPr>
        <p:spPr>
          <a:xfrm rot="10800000">
            <a:off y="4411617" x="4526627"/>
            <a:ext cy="571095" cx="4617372"/>
          </a:xfrm>
          <a:custGeom>
            <a:pathLst>
              <a:path w="4617373" extrusionOk="0" h="1108924">
                <a:moveTo>
                  <a:pt y="1108924" x="1199"/>
                </a:moveTo>
                <a:lnTo>
                  <a:pt y="1108924" x="4617373"/>
                </a:lnTo>
                <a:lnTo>
                  <a:pt y="0" x="0"/>
                </a:lnTo>
                <a:cubicBezTo>
                  <a:pt y="369641" x="400"/>
                  <a:pt y="739283" x="799"/>
                  <a:pt y="1108924" x="1199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y="4421726" x="457200"/>
            <a:ext cy="505200" cx="8229600"/>
          </a:xfrm>
          <a:prstGeom prst="rect">
            <a:avLst/>
          </a:prstGeom>
        </p:spPr>
        <p:txBody>
          <a:bodyPr bIns="91425" rIns="91425" lIns="91425" tIns="91425" anchor="ctr" anchorCtr="0"/>
          <a:lstStyle>
            <a:lvl1pPr indent="152400">
              <a:spcBef>
                <a:spcPts val="0"/>
              </a:spcBef>
              <a:buClr>
                <a:schemeClr val="dk2"/>
              </a:buClr>
              <a:buSzPct val="100000"/>
              <a:buNone/>
              <a:defRPr sz="2400" i="1">
                <a:solidFill>
                  <a:schemeClr val="dk2"/>
                </a:solidFill>
              </a:defRPr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36" name="Shape 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7" name="Shape 37"/>
          <p:cNvSpPr/>
          <p:nvPr/>
        </p:nvSpPr>
        <p:spPr>
          <a:xfrm>
            <a:off y="76256" x="6676"/>
            <a:ext cy="5054792" cx="9134130"/>
          </a:xfrm>
          <a:custGeom>
            <a:pathLst>
              <a:path w="9157023" extrusionOk="0" h="6739723">
                <a:moveTo>
                  <a:pt y="0" x="1629"/>
                </a:moveTo>
                <a:lnTo>
                  <a:pt y="4340980" x="9157023"/>
                </a:lnTo>
                <a:lnTo>
                  <a:pt y="6739723" x="1593"/>
                </a:lnTo>
                <a:cubicBezTo>
                  <a:pt y="5123960" x="-3941"/>
                  <a:pt y="1615763" x="7163"/>
                  <a:pt y="0" x="1629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2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chemeClr val="accent1"/>
            </a:gs>
            <a:gs pos="100000">
              <a:schemeClr val="dk2"/>
            </a:gs>
          </a:gsLst>
          <a:path path="circle">
            <a:fillToRect t="50%" b="50%" r="50%" l="50%"/>
          </a:path>
          <a:tileRect/>
        </a:gra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/>
          <a:lstStyle>
            <a:lvl1pPr indent="304800" mar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304800" mar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304800" mar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304800" mar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304800" mar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304800" mar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304800" mar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304800" mar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304800" mar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indent="-152400" marL="342900">
              <a:spcBef>
                <a:spcPts val="600"/>
              </a:spcBef>
              <a:buClr>
                <a:schemeClr val="dk1"/>
              </a:buClr>
              <a:buSzPct val="100000"/>
              <a:buFont typeface="Georgia"/>
              <a:defRPr sz="3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133350" marL="742950">
              <a:spcBef>
                <a:spcPts val="480"/>
              </a:spcBef>
              <a:buClr>
                <a:schemeClr val="dk1"/>
              </a:buClr>
              <a:buSzPct val="100000"/>
              <a:buFont typeface="Georgia"/>
              <a:defRPr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76200" marL="1143000">
              <a:spcBef>
                <a:spcPts val="480"/>
              </a:spcBef>
              <a:buClr>
                <a:schemeClr val="dk1"/>
              </a:buClr>
              <a:buSzPct val="100000"/>
              <a:buFont typeface="Georgia"/>
              <a:defRPr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114300" marL="1600200">
              <a:spcBef>
                <a:spcPts val="360"/>
              </a:spcBef>
              <a:buClr>
                <a:schemeClr val="dk1"/>
              </a:buClr>
              <a:buSzPct val="100000"/>
              <a:buFont typeface="Georgia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114300" marL="2057400">
              <a:spcBef>
                <a:spcPts val="360"/>
              </a:spcBef>
              <a:buClr>
                <a:schemeClr val="dk1"/>
              </a:buClr>
              <a:buSzPct val="100000"/>
              <a:buFont typeface="Georgia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114300" marL="2514600">
              <a:spcBef>
                <a:spcPts val="360"/>
              </a:spcBef>
              <a:buClr>
                <a:schemeClr val="dk1"/>
              </a:buClr>
              <a:buSzPct val="100000"/>
              <a:buFont typeface="Georgia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114300" marL="2971800">
              <a:spcBef>
                <a:spcPts val="360"/>
              </a:spcBef>
              <a:buClr>
                <a:schemeClr val="dk1"/>
              </a:buClr>
              <a:buSzPct val="100000"/>
              <a:buFont typeface="Georgia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114300" marL="3429000">
              <a:spcBef>
                <a:spcPts val="360"/>
              </a:spcBef>
              <a:buClr>
                <a:schemeClr val="dk1"/>
              </a:buClr>
              <a:buSzPct val="100000"/>
              <a:buFont typeface="Georgia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114300" marL="3886200">
              <a:spcBef>
                <a:spcPts val="360"/>
              </a:spcBef>
              <a:buClr>
                <a:schemeClr val="dk1"/>
              </a:buClr>
              <a:buSzPct val="100000"/>
              <a:buFont typeface="Georgia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jpg" Type="http://schemas.openxmlformats.org/officeDocument/2006/relationships/image" Id="rId3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4.png" Type="http://schemas.openxmlformats.org/officeDocument/2006/relationships/image" Id="rId3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png" Type="http://schemas.openxmlformats.org/officeDocument/2006/relationships/image" Id="rId3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3.png" Type="http://schemas.openxmlformats.org/officeDocument/2006/relationships/image" Id="rId3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2.png" Type="http://schemas.openxmlformats.org/officeDocument/2006/relationships/image" Id="rId3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" name="Shape 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9" name="Shape 39"/>
          <p:cNvSpPr txBox="1"/>
          <p:nvPr>
            <p:ph idx="1" type="subTitle"/>
          </p:nvPr>
        </p:nvSpPr>
        <p:spPr>
          <a:xfrm>
            <a:off y="3093357" x="685800"/>
            <a:ext cy="666600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Plateforme communautaire pour l’impression 3D</a:t>
            </a:r>
          </a:p>
        </p:txBody>
      </p:sp>
      <p:sp>
        <p:nvSpPr>
          <p:cNvPr id="40" name="Shape 40"/>
          <p:cNvSpPr txBox="1"/>
          <p:nvPr>
            <p:ph type="ctrTitle"/>
          </p:nvPr>
        </p:nvSpPr>
        <p:spPr>
          <a:xfrm>
            <a:off y="1746892" x="685800"/>
            <a:ext cy="1238099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3D platform community</a:t>
            </a:r>
          </a:p>
        </p:txBody>
      </p:sp>
      <p:sp>
        <p:nvSpPr>
          <p:cNvPr id="41" name="Shape 41"/>
          <p:cNvSpPr txBox="1"/>
          <p:nvPr/>
        </p:nvSpPr>
        <p:spPr>
          <a:xfrm>
            <a:off y="3759950" x="149700"/>
            <a:ext cy="1443600" cx="25985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i="1">
                <a:solidFill>
                  <a:schemeClr val="dk1"/>
                </a:solidFill>
              </a:rPr>
              <a:t>Valet Guillaume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i="1">
                <a:solidFill>
                  <a:schemeClr val="dk1"/>
                </a:solidFill>
              </a:rPr>
              <a:t>Lefebvre Nicolas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i="1">
                <a:solidFill>
                  <a:schemeClr val="dk1"/>
                </a:solidFill>
              </a:rPr>
              <a:t>Brochu Felicien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i="1">
                <a:solidFill>
                  <a:schemeClr val="dk1"/>
                </a:solidFill>
              </a:rPr>
              <a:t>Togui Ilyass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i="1">
                <a:solidFill>
                  <a:schemeClr val="dk1"/>
                </a:solidFill>
              </a:rPr>
              <a:t>Kamoun Nadia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" name="Shape 42"/>
          <p:cNvSpPr txBox="1"/>
          <p:nvPr/>
        </p:nvSpPr>
        <p:spPr>
          <a:xfrm>
            <a:off y="1221550" x="2748300"/>
            <a:ext cy="416999" cx="34430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1800" lang="en">
                <a:solidFill>
                  <a:srgbClr val="EFEFEF"/>
                </a:solidFill>
              </a:rPr>
              <a:t>Présentation en cours de projet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Ce qu’il reste à faire</a:t>
            </a:r>
          </a:p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Finalisation des écrans maquette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Approfondir la fonction de recherche de modèles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Compléter le rapport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" name="Shape 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Rappel de l’idée du projet</a:t>
            </a:r>
          </a:p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683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200" lang="en"/>
              <a:t>Réalisation d’une </a:t>
            </a:r>
            <a:r>
              <a:rPr b="1" sz="2200" lang="en"/>
              <a:t>plateforme communautaire </a:t>
            </a:r>
            <a:r>
              <a:rPr sz="2200" lang="en"/>
              <a:t>pour la </a:t>
            </a:r>
            <a:r>
              <a:rPr b="1" sz="2200" lang="en"/>
              <a:t>vente en ligne </a:t>
            </a:r>
            <a:r>
              <a:rPr sz="2200" lang="en"/>
              <a:t>d’impressions 3D 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000"/>
          </a:p>
          <a:p>
            <a:pPr rtl="0" lvl="0" indent="-3683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200" lang="en"/>
              <a:t>Acteurs principaux (profils):</a:t>
            </a:r>
          </a:p>
          <a:p>
            <a:pPr rtl="0" lvl="1" indent="-342900" marL="9144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1800" lang="en"/>
              <a:t>Créateurs</a:t>
            </a:r>
          </a:p>
          <a:p>
            <a:pPr rtl="0" lvl="1" indent="-342900" marL="9144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1800" lang="en"/>
              <a:t>Personne extérieure</a:t>
            </a:r>
          </a:p>
          <a:p>
            <a:pPr rtl="0" lvl="1" indent="-342900" marL="9144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1800" lang="en"/>
              <a:t>Imprimeur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000"/>
          </a:p>
          <a:p>
            <a:pPr rtl="0" lvl="0" indent="-3683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200" lang="en"/>
              <a:t>Fonctionnalités principales : </a:t>
            </a:r>
          </a:p>
          <a:p>
            <a:pPr rtl="0" lvl="1" indent="-342900" marL="9144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1800" lang="en"/>
              <a:t>Partage de modèles</a:t>
            </a:r>
          </a:p>
          <a:p>
            <a:pPr rtl="0" lvl="1" indent="-342900" marL="9144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1800" lang="en"/>
              <a:t>Téléchargement de modèles</a:t>
            </a:r>
          </a:p>
          <a:p>
            <a:pPr rtl="0" lvl="1" indent="-342900" marL="9144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1800" lang="en"/>
              <a:t>Achat d’un produit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49" name="Shape 49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2486012" x="5295900"/>
            <a:ext cy="2657475" cx="377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4" name="Shape 54"/>
          <p:cNvSpPr txBox="1"/>
          <p:nvPr>
            <p:ph idx="1" type="body"/>
          </p:nvPr>
        </p:nvSpPr>
        <p:spPr>
          <a:xfrm>
            <a:off y="1200150" x="457200"/>
            <a:ext cy="3725699" cx="28790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Les acteurs :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sz="1400" lang="en">
                <a:latin typeface="Arial"/>
                <a:ea typeface="Arial"/>
                <a:cs typeface="Arial"/>
                <a:sym typeface="Arial"/>
              </a:rPr>
              <a:t>Personne extérieur  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sz="1400" lang="en">
                <a:latin typeface="Arial"/>
                <a:ea typeface="Arial"/>
                <a:cs typeface="Arial"/>
                <a:sym typeface="Arial"/>
              </a:rPr>
              <a:t>Membre de la communauté  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sz="1400" lang="en">
                <a:latin typeface="Arial"/>
                <a:ea typeface="Arial"/>
                <a:cs typeface="Arial"/>
                <a:sym typeface="Arial"/>
              </a:rPr>
              <a:t>Designer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sz="1400" lang="en">
                <a:latin typeface="Arial"/>
                <a:ea typeface="Arial"/>
                <a:cs typeface="Arial"/>
                <a:sym typeface="Arial"/>
              </a:rPr>
              <a:t>Imprimeur 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sz="1400" lang="en">
                <a:latin typeface="Arial"/>
                <a:ea typeface="Arial"/>
                <a:cs typeface="Arial"/>
                <a:sym typeface="Arial"/>
              </a:rPr>
              <a:t>Modérateur 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sz="1400" lang="en">
                <a:latin typeface="Arial"/>
                <a:ea typeface="Arial"/>
                <a:cs typeface="Arial"/>
                <a:sym typeface="Arial"/>
              </a:rPr>
              <a:t>Industriel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sz="1400" lang="en">
                <a:latin typeface="Arial"/>
                <a:ea typeface="Arial"/>
                <a:cs typeface="Arial"/>
                <a:sym typeface="Arial"/>
              </a:rPr>
              <a:t>Administrateur 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rtl="0" lvl="0" indent="-317500" marL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400" lang="en">
                <a:latin typeface="Arial"/>
                <a:ea typeface="Arial"/>
                <a:cs typeface="Arial"/>
                <a:sym typeface="Arial"/>
              </a:rPr>
              <a:t>Identification des Personas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rtl="0" lvl="0" indent="-317500" marL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400" lang="en">
                <a:latin typeface="Arial"/>
                <a:ea typeface="Arial"/>
                <a:cs typeface="Arial"/>
                <a:sym typeface="Arial"/>
              </a:rPr>
              <a:t>Scénario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/>
          <p:nvPr/>
        </p:nvSpPr>
        <p:spPr>
          <a:xfrm>
            <a:off y="3018225" x="3408575"/>
            <a:ext cy="723600" cx="5186100"/>
          </a:xfrm>
          <a:prstGeom prst="rect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algn="ctr">
              <a:spcBef>
                <a:spcPts val="0"/>
              </a:spcBef>
              <a:buNone/>
            </a:pPr>
            <a:r>
              <a:rPr sz="1200" lang="en"/>
              <a:t>Acteurs principaux</a:t>
            </a:r>
          </a:p>
        </p:txBody>
      </p:sp>
      <p:sp>
        <p:nvSpPr>
          <p:cNvPr id="56" name="Shape 5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Acteurs</a:t>
            </a:r>
          </a:p>
        </p:txBody>
      </p:sp>
      <p:graphicFrame>
        <p:nvGraphicFramePr>
          <p:cNvPr id="57" name="Shape 57"/>
          <p:cNvGraphicFramePr/>
          <p:nvPr/>
        </p:nvGraphicFramePr>
        <p:xfrm>
          <a:off y="1557300" x="5336850"/>
          <a:ext cy="3000000" cx="3000000"/>
        </p:xfrm>
        <a:graphic>
          <a:graphicData uri="http://schemas.openxmlformats.org/drawingml/2006/table">
            <a:tbl>
              <a:tblPr>
                <a:noFill/>
                <a:tableStyleId>{FC31BB1B-35F6-4452-8402-C70D48A2ED05}</a:tableStyleId>
              </a:tblPr>
              <a:tblGrid>
                <a:gridCol w="1400450"/>
              </a:tblGrid>
              <a:tr h="311500"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sz="1100" lang="en">
                          <a:solidFill>
                            <a:schemeClr val="dk1"/>
                          </a:solidFill>
                        </a:rPr>
                        <a:t>Personne extérieur</a:t>
                      </a:r>
                    </a:p>
                  </a:txBody>
                  <a:tcPr marR="91425" marB="91425" marT="91425" marL="91425"/>
                </a:tc>
              </a:tr>
            </a:tbl>
          </a:graphicData>
        </a:graphic>
      </p:graphicFrame>
      <p:graphicFrame>
        <p:nvGraphicFramePr>
          <p:cNvPr id="58" name="Shape 58"/>
          <p:cNvGraphicFramePr/>
          <p:nvPr/>
        </p:nvGraphicFramePr>
        <p:xfrm>
          <a:off y="2329312" x="5010700"/>
          <a:ext cy="3000000" cx="3000000"/>
        </p:xfrm>
        <a:graphic>
          <a:graphicData uri="http://schemas.openxmlformats.org/drawingml/2006/table">
            <a:tbl>
              <a:tblPr>
                <a:noFill/>
                <a:tableStyleId>{1CF04670-EFFE-49E4-98B0-F4E9748169AD}</a:tableStyleId>
              </a:tblPr>
              <a:tblGrid>
                <a:gridCol w="2052750"/>
              </a:tblGrid>
              <a:tr h="311500"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sz="1100" lang="en">
                          <a:solidFill>
                            <a:schemeClr val="dk1"/>
                          </a:solidFill>
                        </a:rPr>
                        <a:t>Membre de la communauté</a:t>
                      </a:r>
                    </a:p>
                  </a:txBody>
                  <a:tcPr marR="91425" marB="91425" marT="91425" marL="91425"/>
                </a:tc>
              </a:tr>
            </a:tbl>
          </a:graphicData>
        </a:graphic>
      </p:graphicFrame>
      <p:graphicFrame>
        <p:nvGraphicFramePr>
          <p:cNvPr id="59" name="Shape 59"/>
          <p:cNvGraphicFramePr/>
          <p:nvPr/>
        </p:nvGraphicFramePr>
        <p:xfrm>
          <a:off y="3159375" x="3610250"/>
          <a:ext cy="3000000" cx="3000000"/>
        </p:xfrm>
        <a:graphic>
          <a:graphicData uri="http://schemas.openxmlformats.org/drawingml/2006/table">
            <a:tbl>
              <a:tblPr>
                <a:noFill/>
                <a:tableStyleId>{7D221693-E72B-4D8F-B8CE-D20118CA9463}</a:tableStyleId>
              </a:tblPr>
              <a:tblGrid>
                <a:gridCol w="1400450"/>
              </a:tblGrid>
              <a:tr h="311500"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sz="1100" lang="en">
                          <a:solidFill>
                            <a:schemeClr val="dk1"/>
                          </a:solidFill>
                        </a:rPr>
                        <a:t>Designer </a:t>
                      </a:r>
                    </a:p>
                  </a:txBody>
                  <a:tcPr marR="91425" marB="91425" marT="91425" marL="91425"/>
                </a:tc>
              </a:tr>
            </a:tbl>
          </a:graphicData>
        </a:graphic>
      </p:graphicFrame>
      <p:graphicFrame>
        <p:nvGraphicFramePr>
          <p:cNvPr id="60" name="Shape 60"/>
          <p:cNvGraphicFramePr/>
          <p:nvPr/>
        </p:nvGraphicFramePr>
        <p:xfrm>
          <a:off y="3130250" x="5381625"/>
          <a:ext cy="3000000" cx="3000000"/>
        </p:xfrm>
        <a:graphic>
          <a:graphicData uri="http://schemas.openxmlformats.org/drawingml/2006/table">
            <a:tbl>
              <a:tblPr>
                <a:noFill/>
                <a:tableStyleId>{E05006FB-4DBE-4545-B87C-6FD0A9878930}</a:tableStyleId>
              </a:tblPr>
              <a:tblGrid>
                <a:gridCol w="1400450"/>
              </a:tblGrid>
              <a:tr h="311500"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sz="1100" lang="en">
                          <a:solidFill>
                            <a:schemeClr val="dk1"/>
                          </a:solidFill>
                        </a:rPr>
                        <a:t>Imprimeur </a:t>
                      </a:r>
                    </a:p>
                  </a:txBody>
                  <a:tcPr marR="91425" marB="91425" marT="91425" marL="91425"/>
                </a:tc>
              </a:tr>
            </a:tbl>
          </a:graphicData>
        </a:graphic>
      </p:graphicFrame>
      <p:graphicFrame>
        <p:nvGraphicFramePr>
          <p:cNvPr id="61" name="Shape 61"/>
          <p:cNvGraphicFramePr/>
          <p:nvPr/>
        </p:nvGraphicFramePr>
        <p:xfrm>
          <a:off y="3130250" x="7063450"/>
          <a:ext cy="3000000" cx="3000000"/>
        </p:xfrm>
        <a:graphic>
          <a:graphicData uri="http://schemas.openxmlformats.org/drawingml/2006/table">
            <a:tbl>
              <a:tblPr>
                <a:noFill/>
                <a:tableStyleId>{7CC12133-CDCD-4994-A61B-F87BE9C9FCB4}</a:tableStyleId>
              </a:tblPr>
              <a:tblGrid>
                <a:gridCol w="1400450"/>
              </a:tblGrid>
              <a:tr h="311500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1100" lang="en">
                          <a:solidFill>
                            <a:schemeClr val="dk1"/>
                          </a:solidFill>
                        </a:rPr>
                        <a:t>Modérateur</a:t>
                      </a:r>
                    </a:p>
                  </a:txBody>
                  <a:tcPr marR="91425" marB="91425" marT="91425" marL="91425"/>
                </a:tc>
              </a:tr>
            </a:tbl>
          </a:graphicData>
        </a:graphic>
      </p:graphicFrame>
      <p:graphicFrame>
        <p:nvGraphicFramePr>
          <p:cNvPr id="62" name="Shape 62"/>
          <p:cNvGraphicFramePr/>
          <p:nvPr/>
        </p:nvGraphicFramePr>
        <p:xfrm>
          <a:off y="4282300" x="5336850"/>
          <a:ext cy="3000000" cx="3000000"/>
        </p:xfrm>
        <a:graphic>
          <a:graphicData uri="http://schemas.openxmlformats.org/drawingml/2006/table">
            <a:tbl>
              <a:tblPr>
                <a:noFill/>
                <a:tableStyleId>{BEDAABE0-2928-40C4-98F1-3D36ABE59B1B}</a:tableStyleId>
              </a:tblPr>
              <a:tblGrid>
                <a:gridCol w="1400450"/>
              </a:tblGrid>
              <a:tr h="311500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1100" lang="en">
                          <a:solidFill>
                            <a:schemeClr val="dk1"/>
                          </a:solidFill>
                        </a:rPr>
                        <a:t>administrateur</a:t>
                      </a:r>
                    </a:p>
                  </a:txBody>
                  <a:tcPr marR="91425" marB="91425" marT="91425" marL="91425"/>
                </a:tc>
              </a:tr>
            </a:tbl>
          </a:graphicData>
        </a:graphic>
      </p:graphicFrame>
      <p:graphicFrame>
        <p:nvGraphicFramePr>
          <p:cNvPr id="63" name="Shape 63"/>
          <p:cNvGraphicFramePr/>
          <p:nvPr/>
        </p:nvGraphicFramePr>
        <p:xfrm>
          <a:off y="2329325" x="7619125"/>
          <a:ext cy="3000000" cx="3000000"/>
        </p:xfrm>
        <a:graphic>
          <a:graphicData uri="http://schemas.openxmlformats.org/drawingml/2006/table">
            <a:tbl>
              <a:tblPr>
                <a:noFill/>
                <a:tableStyleId>{0A523648-60A5-4878-9B0E-2F2CA1F1EAC7}</a:tableStyleId>
              </a:tblPr>
              <a:tblGrid>
                <a:gridCol w="1400450"/>
              </a:tblGrid>
              <a:tr h="311500"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sz="1100" lang="en">
                          <a:solidFill>
                            <a:schemeClr val="dk1"/>
                          </a:solidFill>
                        </a:rPr>
                        <a:t>Industriel</a:t>
                      </a:r>
                    </a:p>
                  </a:txBody>
                  <a:tcPr marR="91425" marB="91425" marT="91425" marL="91425"/>
                </a:tc>
              </a:tr>
            </a:tbl>
          </a:graphicData>
        </a:graphic>
      </p:graphicFrame>
      <p:cxnSp>
        <p:nvCxnSpPr>
          <p:cNvPr id="64" name="Shape 64"/>
          <p:cNvCxnSpPr/>
          <p:nvPr/>
        </p:nvCxnSpPr>
        <p:spPr>
          <a:xfrm rot="10800000">
            <a:off y="1926300" x="6124675"/>
            <a:ext cy="406199" cx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65" name="Shape 65"/>
          <p:cNvCxnSpPr/>
          <p:nvPr/>
        </p:nvCxnSpPr>
        <p:spPr>
          <a:xfrm rot="10800000">
            <a:off y="1819199" x="6766275"/>
            <a:ext cy="513300" cx="10934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66" name="Shape 66"/>
          <p:cNvCxnSpPr/>
          <p:nvPr/>
        </p:nvCxnSpPr>
        <p:spPr>
          <a:xfrm rot="10800000">
            <a:off y="2696024" x="6081850"/>
            <a:ext cy="322200" cx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67" name="Shape 67"/>
          <p:cNvCxnSpPr/>
          <p:nvPr/>
        </p:nvCxnSpPr>
        <p:spPr>
          <a:xfrm rot="10800000">
            <a:off y="3741899" x="6037025"/>
            <a:ext cy="515400" cx="20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Modélisation des scénarios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y="4536600" x="0"/>
            <a:ext cy="606899" cx="37532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Fonctions de base</a:t>
            </a:r>
          </a:p>
        </p:txBody>
      </p:sp>
      <p:pic>
        <p:nvPicPr>
          <p:cNvPr id="74" name="Shape 74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0" x="0"/>
            <a:ext cy="4333875" cx="9144000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y="4349025" x="0"/>
            <a:ext cy="1257899" cx="8298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Achat de produit</a:t>
            </a:r>
          </a:p>
        </p:txBody>
      </p:sp>
      <p:pic>
        <p:nvPicPr>
          <p:cNvPr id="81" name="Shape 81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0" x="0"/>
            <a:ext cy="4277350" cx="9144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y="2857928" x="-251555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y="4398900" x="403725"/>
            <a:ext cy="7445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Commande de produit</a:t>
            </a:r>
          </a:p>
        </p:txBody>
      </p:sp>
      <p:pic>
        <p:nvPicPr>
          <p:cNvPr id="88" name="Shape 88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-7" x="0"/>
            <a:ext cy="4658264" cx="914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y="1165575" x="0"/>
            <a:ext cy="3725699" cx="3443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Page d’accueil avant connection</a:t>
            </a:r>
          </a:p>
        </p:txBody>
      </p:sp>
      <p:pic>
        <p:nvPicPr>
          <p:cNvPr id="95" name="Shape 9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-19050" x="3581400"/>
            <a:ext cy="5181600" cx="5562600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Démonstration d’un scénario</a:t>
            </a:r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y="1221550" x="264725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Visite d’un membre de la communauté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Dépot d’un modèle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Modération d’un modèle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Technologie prévue</a:t>
            </a:r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Technologie de site web</a:t>
            </a:r>
          </a:p>
          <a:p>
            <a:pPr rtl="0" lvl="0" indent="-419100" marL="9144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HTML5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		Géolocalisation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 indent="-419100" marL="9144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Visualisateur 3D</a:t>
            </a:r>
          </a:p>
          <a:p>
            <a:pPr rtl="0" lvl="0" indent="-419100" marL="9144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Base de données NoSQL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xmlns:r="http://schemas.openxmlformats.org/officeDocument/2006/relationships" name="paper-plane">
  <a:themeElements>
    <a:clrScheme name="Custom 354">
      <a:dk1>
        <a:srgbClr val="000000"/>
      </a:dk1>
      <a:lt1>
        <a:srgbClr val="FFFFFF"/>
      </a:lt1>
      <a:dk2>
        <a:srgbClr val="30182B"/>
      </a:dk2>
      <a:lt2>
        <a:srgbClr val="DFDFDF"/>
      </a:lt2>
      <a:accent1>
        <a:srgbClr val="592D50"/>
      </a:accent1>
      <a:accent2>
        <a:srgbClr val="D3A67A"/>
      </a:accent2>
      <a:accent3>
        <a:srgbClr val="45485F"/>
      </a:accent3>
      <a:accent4>
        <a:srgbClr val="6B9756"/>
      </a:accent4>
      <a:accent5>
        <a:srgbClr val="7D576E"/>
      </a:accent5>
      <a:accent6>
        <a:srgbClr val="4C1A23"/>
      </a:accent6>
      <a:hlink>
        <a:srgbClr val="511E3E"/>
      </a:hlink>
      <a:folHlink>
        <a:srgbClr val="9EA0A2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