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nu Kumar" initials="VK" lastIdx="1" clrIdx="0">
    <p:extLst>
      <p:ext uri="{19B8F6BF-5375-455C-9EA6-DF929625EA0E}">
        <p15:presenceInfo xmlns:p15="http://schemas.microsoft.com/office/powerpoint/2012/main" userId="28f9962b993a31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7DFE-65DA-4E40-A92A-203915489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47710-2E5E-49F2-B59E-C55EAB09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79CB-81C6-43B0-B3FF-5B3570F9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6D03-3ABF-4603-B324-432E21E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BB29-181C-4DE0-887A-689C70FA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A060-EBF0-4D79-A247-13BBD10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AF8D8-9828-4A3A-8B22-817312E6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9C81-E7F5-4049-B5B6-CF9B651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E3A1-1424-4392-BA12-7961C108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E95F-85F9-4F49-8510-9A0C205D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2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39D5F-E29D-43D2-B3A0-09167B83E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F3FF-82B8-473B-939F-6B07F2CB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0C04-8883-43CE-9992-7C4C470C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2DCC-45F1-4966-A407-8F0E0982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BEC8-3731-4710-8118-8A395989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AEDA-D946-473C-A388-BA992E6E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BB08-9E93-4BAB-B4C4-526E4A09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C073-E6BE-436E-85DD-F79EF25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137C-8184-4072-A52E-966DD63C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0236-8D0F-45E8-B2E0-99B5D370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BDB2-B120-4FBF-9DD9-F14DB705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C63E-F8E9-4C2D-A7F1-DA7AF534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2401-8C26-4E92-A25A-D4DBD33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8DD0-A5D7-4421-9E57-E3B8B8B3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E131-6A57-4ADE-A0F6-F5DFF86A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E137-2715-4485-8B87-302066ED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8323-3384-4AA2-9B06-F0815A74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8E51F-A669-41A6-81E6-20807DC0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67AD-1858-4D69-97E8-9F060CD2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FE6D-E23A-43D4-969A-1F4C0DDC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455A-8459-4314-873F-4ADBD535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9B01-5954-43A6-9425-E69FB3A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7EB5-EDAE-4303-89E1-5F2A63FF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C74B-529F-402B-8613-97BB4BFC3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91DB1-C881-41B9-A260-C937205F8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B0E24-3C5B-4CDB-8926-0A80041D1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CAAB3-CF1D-4FF3-904B-689438E4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8B7D-C126-48D7-8DCE-8B30540F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9955C-E00B-4CBF-A2FE-DACCF537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1AC6-1200-486D-A2C8-611A5943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BE57B-2906-41E5-8BB2-069B5CA8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91CD-F1FC-4714-B193-73129220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D874-78CA-4FAE-AE23-37B01F48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5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AFAD1-B6EF-46FE-BA52-6D2F22A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A4C5B-A805-42F0-B299-2F49CE2A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E887C-7CC1-41EC-9006-601EC108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FAD7-BE18-4761-8D50-8127EBEB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8321-6A34-4FF4-81E1-B283A2A7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773C-5C41-48E9-ABEC-8662BE9AD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2E97-6223-45FF-BD74-8E6E5318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E31B-49C8-4958-B788-E544E5FE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0F37-C55D-43B4-8C64-512E44AF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A81-EB27-423E-BE72-A194C472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EB98A-109A-4C2B-8537-0EDBA8FA0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D25E8-D1FC-444C-BF7A-D343A509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45F7-2F30-4D97-AD33-F673B4A3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2CB0-AD73-4D3C-8B51-5E4836B9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16E4-C583-44E0-8B45-94ECF5A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03543-3EEC-49B3-B665-89B5FFA5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BA08-67CE-499F-A6D8-07D3EB2B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46A0-BFD1-406E-8BD0-1A729F5D6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A453-96EF-4986-AD0A-C5118F96B98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109B-35BE-4A37-A8A9-811F87F63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52F0-A58B-4EE5-A483-F66A5DBC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7706-FEC9-4EB3-B318-0C127B4B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rnell.edu/people/tj/publications/finley_joachims_05a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FBF65D-58D7-4CAD-A864-307E3F932DC9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B325-106C-4514-8480-1694864B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Supervised Clustering </a:t>
            </a:r>
            <a:br>
              <a:rPr lang="en-IN" b="1" dirty="0"/>
            </a:br>
            <a:r>
              <a:rPr lang="en-IN" b="1" dirty="0"/>
              <a:t>with SVMs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936AD-81D0-4079-8723-FE059C22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163"/>
            <a:ext cx="9144000" cy="1655762"/>
          </a:xfrm>
        </p:spPr>
        <p:txBody>
          <a:bodyPr/>
          <a:lstStyle/>
          <a:p>
            <a:r>
              <a:rPr lang="en-US" b="1" dirty="0"/>
              <a:t>Thomas Finley, Thorsten Joachims </a:t>
            </a:r>
          </a:p>
          <a:p>
            <a:r>
              <a:rPr lang="en-US" b="1" dirty="0"/>
              <a:t>Cornell University </a:t>
            </a:r>
          </a:p>
          <a:p>
            <a:r>
              <a:rPr lang="en-US" b="1" dirty="0"/>
              <a:t>August 2005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20643-81AA-406E-B8A5-61E50EB80D70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Get Information 6">
            <a:hlinkClick r:id="rId2" highlightClick="1"/>
            <a:extLst>
              <a:ext uri="{FF2B5EF4-FFF2-40B4-BE49-F238E27FC236}">
                <a16:creationId xmlns:a16="http://schemas.microsoft.com/office/drawing/2014/main" id="{88DD1ED1-95CC-4C17-A6FC-CA4A988B8E8A}"/>
              </a:ext>
            </a:extLst>
          </p:cNvPr>
          <p:cNvSpPr/>
          <p:nvPr/>
        </p:nvSpPr>
        <p:spPr>
          <a:xfrm>
            <a:off x="9398000" y="1879600"/>
            <a:ext cx="314960" cy="294640"/>
          </a:xfrm>
          <a:prstGeom prst="actionButtonInformat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2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617C1BF-C224-449A-8572-189A09EB4006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B7570-8958-4DFB-AFCD-52E42952AD96}"/>
              </a:ext>
            </a:extLst>
          </p:cNvPr>
          <p:cNvSpPr/>
          <p:nvPr/>
        </p:nvSpPr>
        <p:spPr>
          <a:xfrm>
            <a:off x="7324725" y="5343525"/>
            <a:ext cx="1428750" cy="6000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FE561-2E15-4A33-9259-04D12B432B1E}"/>
              </a:ext>
            </a:extLst>
          </p:cNvPr>
          <p:cNvSpPr/>
          <p:nvPr/>
        </p:nvSpPr>
        <p:spPr>
          <a:xfrm>
            <a:off x="9182100" y="5343525"/>
            <a:ext cx="581025" cy="60007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CA2DC-35F4-41DF-BAF4-7A84E2D3A101}"/>
              </a:ext>
            </a:extLst>
          </p:cNvPr>
          <p:cNvSpPr/>
          <p:nvPr/>
        </p:nvSpPr>
        <p:spPr>
          <a:xfrm>
            <a:off x="4552950" y="5343525"/>
            <a:ext cx="2381250" cy="6000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88186-45D2-4448-812B-1B753C7A5CA6}"/>
              </a:ext>
            </a:extLst>
          </p:cNvPr>
          <p:cNvSpPr/>
          <p:nvPr/>
        </p:nvSpPr>
        <p:spPr>
          <a:xfrm>
            <a:off x="1512570" y="5343525"/>
            <a:ext cx="2621280" cy="6686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Linear constraints</a:t>
            </a:r>
            <a:endParaRPr lang="en-IN" sz="19900" b="1" baseline="30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1882142"/>
            <a:ext cx="10226040" cy="359473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We will define a constraint on all our training set examples. </a:t>
            </a:r>
            <a:r>
              <a:rPr lang="en-US" sz="3200" dirty="0">
                <a:solidFill>
                  <a:srgbClr val="00B0F0"/>
                </a:solidFill>
              </a:rPr>
              <a:t>The value of the objective function for the correct clustering </a:t>
            </a:r>
            <a:r>
              <a:rPr lang="en-US" sz="3200" dirty="0"/>
              <a:t>for all the examples getting wrongly clustered, we will keep it higher than </a:t>
            </a:r>
            <a:r>
              <a:rPr lang="en-US" sz="3200" dirty="0">
                <a:solidFill>
                  <a:srgbClr val="FF0000"/>
                </a:solidFill>
              </a:rPr>
              <a:t>the value of objective function for wrong clustering</a:t>
            </a:r>
            <a:r>
              <a:rPr lang="en-US" sz="3200" dirty="0"/>
              <a:t>. We will also check if the difference between them is at least </a:t>
            </a:r>
            <a:r>
              <a:rPr lang="en-US" sz="3200" dirty="0">
                <a:solidFill>
                  <a:srgbClr val="C00000"/>
                </a:solidFill>
              </a:rPr>
              <a:t>the loss between wrong and correct clustering</a:t>
            </a:r>
            <a:r>
              <a:rPr lang="en-US" sz="3200" dirty="0"/>
              <a:t>. </a:t>
            </a:r>
            <a:r>
              <a:rPr lang="en-US" sz="3200" dirty="0">
                <a:solidFill>
                  <a:srgbClr val="FFC000"/>
                </a:solidFill>
              </a:rPr>
              <a:t>A slack value can be allowed as upper bound for the value</a:t>
            </a:r>
            <a:r>
              <a:rPr lang="en-US" sz="3200" dirty="0"/>
              <a:t>. </a:t>
            </a:r>
            <a:endParaRPr lang="en-US" sz="3200" b="1" dirty="0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F4C4-6DA1-4E5D-AB98-B6BA8CB6DCAE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586D6-200A-421C-8A48-D833A437AB26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149C6-84D7-49AE-B01F-A26DF4FD7FF9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343B4-8CCC-4B94-89DE-FF455AB2559C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3421-D55A-418B-9D76-DD612C6FEE7F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E7D20-2CC3-458E-B949-52AE02F84437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D589A-6437-4217-9156-C9B28A73E8C3}"/>
              </a:ext>
            </a:extLst>
          </p:cNvPr>
          <p:cNvSpPr/>
          <p:nvPr/>
        </p:nvSpPr>
        <p:spPr>
          <a:xfrm>
            <a:off x="5160010" y="33575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24B5B-FDB9-40D4-AB17-5C60BD11211A}"/>
              </a:ext>
            </a:extLst>
          </p:cNvPr>
          <p:cNvSpPr/>
          <p:nvPr/>
        </p:nvSpPr>
        <p:spPr>
          <a:xfrm>
            <a:off x="59740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B20AE4-9035-44AE-ADD2-C174E7709CEB}"/>
              </a:ext>
            </a:extLst>
          </p:cNvPr>
          <p:cNvSpPr/>
          <p:nvPr/>
        </p:nvSpPr>
        <p:spPr>
          <a:xfrm>
            <a:off x="67868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5AB69-B405-440E-A4E3-F980B8DFA9CE}"/>
              </a:ext>
            </a:extLst>
          </p:cNvPr>
          <p:cNvSpPr/>
          <p:nvPr/>
        </p:nvSpPr>
        <p:spPr>
          <a:xfrm>
            <a:off x="75996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C219CE-010D-4CBB-B916-8C6036543E8E}"/>
              </a:ext>
            </a:extLst>
          </p:cNvPr>
          <p:cNvSpPr txBox="1">
            <a:spLocks/>
          </p:cNvSpPr>
          <p:nvPr/>
        </p:nvSpPr>
        <p:spPr>
          <a:xfrm>
            <a:off x="453390" y="4941570"/>
            <a:ext cx="10226040" cy="1070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&lt;w,</a:t>
            </a:r>
            <a:r>
              <a:rPr lang="el-GR" sz="4000" b="1" dirty="0"/>
              <a:t>Ψ(</a:t>
            </a:r>
            <a:r>
              <a:rPr lang="en-IN" sz="4000" b="1" dirty="0"/>
              <a:t>xi, yi)&gt; ≥ &lt;w,</a:t>
            </a:r>
            <a:r>
              <a:rPr lang="el-GR" sz="4000" b="1" dirty="0"/>
              <a:t>Ψ(</a:t>
            </a:r>
            <a:r>
              <a:rPr lang="en-IN" sz="4000" b="1" dirty="0"/>
              <a:t>xi, y)&gt; + </a:t>
            </a:r>
            <a:r>
              <a:rPr lang="el-GR" sz="4000" b="1" dirty="0"/>
              <a:t>Δ(</a:t>
            </a:r>
            <a:r>
              <a:rPr lang="en-IN" sz="4000" b="1" dirty="0"/>
              <a:t>yi, y) − </a:t>
            </a:r>
            <a:r>
              <a:rPr lang="el-GR" sz="4000" b="1" dirty="0"/>
              <a:t>ξ</a:t>
            </a:r>
            <a:r>
              <a:rPr lang="en-IN" sz="4000" b="1" dirty="0"/>
              <a:t>i</a:t>
            </a:r>
            <a:endParaRPr lang="en-IN" sz="714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6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D5991C2-29C8-437A-8D64-4B94D07A13D4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The Argmax</a:t>
            </a:r>
            <a:endParaRPr lang="en-IN" sz="19900" b="1" baseline="30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90" y="4060983"/>
            <a:ext cx="10226040" cy="140319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Real relaxation - (Demaine, Immorlica, 2003), get upper bounded argmax approx., over constrained QP.</a:t>
            </a:r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F4C4-6DA1-4E5D-AB98-B6BA8CB6DCAE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586D6-200A-421C-8A48-D833A437AB26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149C6-84D7-49AE-B01F-A26DF4FD7FF9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343B4-8CCC-4B94-89DE-FF455AB2559C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3421-D55A-418B-9D76-DD612C6FEE7F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E7D20-2CC3-458E-B949-52AE02F84437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D589A-6437-4217-9156-C9B28A73E8C3}"/>
              </a:ext>
            </a:extLst>
          </p:cNvPr>
          <p:cNvSpPr/>
          <p:nvPr/>
        </p:nvSpPr>
        <p:spPr>
          <a:xfrm>
            <a:off x="5160010" y="33575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24B5B-FDB9-40D4-AB17-5C60BD11211A}"/>
              </a:ext>
            </a:extLst>
          </p:cNvPr>
          <p:cNvSpPr/>
          <p:nvPr/>
        </p:nvSpPr>
        <p:spPr>
          <a:xfrm>
            <a:off x="59740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B20AE4-9035-44AE-ADD2-C174E7709CEB}"/>
              </a:ext>
            </a:extLst>
          </p:cNvPr>
          <p:cNvSpPr/>
          <p:nvPr/>
        </p:nvSpPr>
        <p:spPr>
          <a:xfrm>
            <a:off x="67868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FAA725-A075-4BFC-9120-70D4522F7DEE}"/>
              </a:ext>
            </a:extLst>
          </p:cNvPr>
          <p:cNvSpPr/>
          <p:nvPr/>
        </p:nvSpPr>
        <p:spPr>
          <a:xfrm>
            <a:off x="7599680" y="33448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763A36-0E63-4949-BFE1-DF571B6D764A}"/>
              </a:ext>
            </a:extLst>
          </p:cNvPr>
          <p:cNvSpPr txBox="1">
            <a:spLocks/>
          </p:cNvSpPr>
          <p:nvPr/>
        </p:nvSpPr>
        <p:spPr>
          <a:xfrm>
            <a:off x="626110" y="1932624"/>
            <a:ext cx="10403840" cy="5791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Our equation is: </a:t>
            </a:r>
            <a:r>
              <a:rPr lang="es-ES" sz="3200" b="1" dirty="0">
                <a:latin typeface="+mn-lt"/>
              </a:rPr>
              <a:t>H(y) = ∆(yi, y) + &lt;w, Ψ(xi, y)&gt; − &lt;w, Ψ(xi, yi)&gt;</a:t>
            </a:r>
          </a:p>
          <a:p>
            <a:pPr>
              <a:lnSpc>
                <a:spcPct val="200000"/>
              </a:lnSpc>
            </a:pPr>
            <a:endParaRPr lang="en-IN" sz="3200" b="1" baseline="30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278AA12-0789-4B77-8352-F4EA452EBF6A}"/>
              </a:ext>
            </a:extLst>
          </p:cNvPr>
          <p:cNvSpPr txBox="1">
            <a:spLocks/>
          </p:cNvSpPr>
          <p:nvPr/>
        </p:nvSpPr>
        <p:spPr>
          <a:xfrm>
            <a:off x="3300095" y="2670176"/>
            <a:ext cx="6973570" cy="5791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- Now we may compute, </a:t>
            </a:r>
            <a:r>
              <a:rPr lang="en-IN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ŷ = argmax</a:t>
            </a:r>
            <a:r>
              <a:rPr lang="en-IN" sz="2800" baseline="-25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2800" baseline="-25000" dirty="0">
                <a:effectLst/>
                <a:latin typeface="+mn-lt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IN" sz="2800" baseline="-25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H(y) </a:t>
            </a:r>
            <a:endParaRPr lang="en-IN" sz="2800" b="1" baseline="30000" dirty="0"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0D8A41-ADA3-4BD9-99BA-68C999134732}"/>
              </a:ext>
            </a:extLst>
          </p:cNvPr>
          <p:cNvSpPr/>
          <p:nvPr/>
        </p:nvSpPr>
        <p:spPr>
          <a:xfrm>
            <a:off x="8412480" y="330518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E78CC45-F54B-44CD-B3D3-CB6B6A2A993E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SVM</a:t>
            </a:r>
            <a:r>
              <a:rPr lang="en-IN" sz="5400" b="1" baseline="30000" dirty="0">
                <a:solidFill>
                  <a:srgbClr val="FF0000"/>
                </a:solidFill>
              </a:rPr>
              <a:t>cluster</a:t>
            </a:r>
            <a:r>
              <a:rPr lang="en-IN" sz="5400" b="1" dirty="0">
                <a:solidFill>
                  <a:srgbClr val="FF0000"/>
                </a:solidFill>
              </a:rPr>
              <a:t> vs. PCC</a:t>
            </a:r>
            <a:endParaRPr lang="en-IN" sz="5400" b="1" baseline="30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320" y="6138386"/>
            <a:ext cx="10226040" cy="38973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[Here, </a:t>
            </a:r>
            <a:r>
              <a:rPr lang="el-GR" sz="2800" dirty="0"/>
              <a:t>Δ</a:t>
            </a:r>
            <a:r>
              <a:rPr lang="en-IN" sz="2800" dirty="0"/>
              <a:t>M refers to MITRE loss while </a:t>
            </a:r>
            <a:r>
              <a:rPr lang="el-GR" sz="2800" dirty="0"/>
              <a:t>Δ</a:t>
            </a:r>
            <a:r>
              <a:rPr lang="en-IN" sz="2800" dirty="0"/>
              <a:t>P refers to pair-wise loss]</a:t>
            </a:r>
            <a:endParaRPr lang="en-US" sz="2800" dirty="0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F4C4-6DA1-4E5D-AB98-B6BA8CB6DCAE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586D6-200A-421C-8A48-D833A437AB26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149C6-84D7-49AE-B01F-A26DF4FD7FF9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343B4-8CCC-4B94-89DE-FF455AB2559C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3421-D55A-418B-9D76-DD612C6FEE7F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E7D20-2CC3-458E-B949-52AE02F84437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D589A-6437-4217-9156-C9B28A73E8C3}"/>
              </a:ext>
            </a:extLst>
          </p:cNvPr>
          <p:cNvSpPr/>
          <p:nvPr/>
        </p:nvSpPr>
        <p:spPr>
          <a:xfrm>
            <a:off x="5160010" y="33575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24B5B-FDB9-40D4-AB17-5C60BD11211A}"/>
              </a:ext>
            </a:extLst>
          </p:cNvPr>
          <p:cNvSpPr/>
          <p:nvPr/>
        </p:nvSpPr>
        <p:spPr>
          <a:xfrm>
            <a:off x="59740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B20AE4-9035-44AE-ADD2-C174E7709CEB}"/>
              </a:ext>
            </a:extLst>
          </p:cNvPr>
          <p:cNvSpPr/>
          <p:nvPr/>
        </p:nvSpPr>
        <p:spPr>
          <a:xfrm>
            <a:off x="67868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FAA725-A075-4BFC-9120-70D4522F7DEE}"/>
              </a:ext>
            </a:extLst>
          </p:cNvPr>
          <p:cNvSpPr/>
          <p:nvPr/>
        </p:nvSpPr>
        <p:spPr>
          <a:xfrm>
            <a:off x="7599680" y="33448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0D8A41-ADA3-4BD9-99BA-68C999134732}"/>
              </a:ext>
            </a:extLst>
          </p:cNvPr>
          <p:cNvSpPr/>
          <p:nvPr/>
        </p:nvSpPr>
        <p:spPr>
          <a:xfrm>
            <a:off x="8412480" y="330518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D2ADBB-5F53-4AF3-9960-66BBB4B1C3B0}"/>
              </a:ext>
            </a:extLst>
          </p:cNvPr>
          <p:cNvSpPr/>
          <p:nvPr/>
        </p:nvSpPr>
        <p:spPr>
          <a:xfrm>
            <a:off x="9225280" y="330518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28A8E-6D6D-46FF-8F5A-618B451E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41935"/>
              </p:ext>
            </p:extLst>
          </p:nvPr>
        </p:nvGraphicFramePr>
        <p:xfrm>
          <a:off x="5288279" y="3644346"/>
          <a:ext cx="6800849" cy="175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4101">
                  <a:extLst>
                    <a:ext uri="{9D8B030D-6E8A-4147-A177-3AD203B41FA5}">
                      <a16:colId xmlns:a16="http://schemas.microsoft.com/office/drawing/2014/main" val="38287436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02444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677874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334074495"/>
                    </a:ext>
                  </a:extLst>
                </a:gridCol>
                <a:gridCol w="1323973">
                  <a:extLst>
                    <a:ext uri="{9D8B030D-6E8A-4147-A177-3AD203B41FA5}">
                      <a16:colId xmlns:a16="http://schemas.microsoft.com/office/drawing/2014/main" val="3125410724"/>
                    </a:ext>
                  </a:extLst>
                </a:gridCol>
              </a:tblGrid>
              <a:tr h="531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         </a:t>
                      </a:r>
                      <a:r>
                        <a:rPr lang="en-IN" sz="2800" dirty="0">
                          <a:solidFill>
                            <a:srgbClr val="FFC000"/>
                          </a:solidFill>
                          <a:effectLst/>
                        </a:rPr>
                        <a:t>News</a:t>
                      </a:r>
                      <a:endParaRPr lang="en-IN" sz="28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CG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CR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4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PCC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Default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0" marR="68580" marT="72000" marB="0"/>
                </a:tc>
                <a:extLst>
                  <a:ext uri="{0D108BD9-81ED-4DB2-BD59-A6C34878D82A}">
                    <a16:rowId xmlns:a16="http://schemas.microsoft.com/office/drawing/2014/main" val="364680809"/>
                  </a:ext>
                </a:extLst>
              </a:tr>
              <a:tr h="647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Test with CG, ∆M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3600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2.36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2.43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2.45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9.45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72000" marB="0"/>
                </a:tc>
                <a:extLst>
                  <a:ext uri="{0D108BD9-81ED-4DB2-BD59-A6C34878D82A}">
                    <a16:rowId xmlns:a16="http://schemas.microsoft.com/office/drawing/2014/main" val="17343050"/>
                  </a:ext>
                </a:extLst>
              </a:tr>
              <a:tr h="579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Test with CG*, ∆P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2.04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2.08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1.96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9.45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72000" marB="0"/>
                </a:tc>
                <a:extLst>
                  <a:ext uri="{0D108BD9-81ED-4DB2-BD59-A6C34878D82A}">
                    <a16:rowId xmlns:a16="http://schemas.microsoft.com/office/drawing/2014/main" val="933359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8A3FFE-EFAA-49EA-867B-4267C86AA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72736"/>
              </p:ext>
            </p:extLst>
          </p:nvPr>
        </p:nvGraphicFramePr>
        <p:xfrm>
          <a:off x="6389367" y="1729241"/>
          <a:ext cx="5699761" cy="1762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4668">
                  <a:extLst>
                    <a:ext uri="{9D8B030D-6E8A-4147-A177-3AD203B41FA5}">
                      <a16:colId xmlns:a16="http://schemas.microsoft.com/office/drawing/2014/main" val="347579752"/>
                    </a:ext>
                  </a:extLst>
                </a:gridCol>
                <a:gridCol w="1089568">
                  <a:extLst>
                    <a:ext uri="{9D8B030D-6E8A-4147-A177-3AD203B41FA5}">
                      <a16:colId xmlns:a16="http://schemas.microsoft.com/office/drawing/2014/main" val="1390817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19523135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508822626"/>
                    </a:ext>
                  </a:extLst>
                </a:gridCol>
              </a:tblGrid>
              <a:tr h="448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  </a:t>
                      </a:r>
                      <a:r>
                        <a:rPr lang="en-IN" sz="2800" dirty="0">
                          <a:solidFill>
                            <a:srgbClr val="FFFF00"/>
                          </a:solidFill>
                          <a:effectLst/>
                        </a:rPr>
                        <a:t>Noun Phrase</a:t>
                      </a:r>
                      <a:endParaRPr lang="en-IN" sz="2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CG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000" marR="68580" marT="36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PCC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Default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/>
                </a:tc>
                <a:extLst>
                  <a:ext uri="{0D108BD9-81ED-4DB2-BD59-A6C34878D82A}">
                    <a16:rowId xmlns:a16="http://schemas.microsoft.com/office/drawing/2014/main" val="3068770486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Test with CG, ∆M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41.3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51.6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51.0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36000" marB="0"/>
                </a:tc>
                <a:extLst>
                  <a:ext uri="{0D108BD9-81ED-4DB2-BD59-A6C34878D82A}">
                    <a16:rowId xmlns:a16="http://schemas.microsoft.com/office/drawing/2014/main" val="3668931262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Test with CG, ∆P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2.89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3.15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36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3.59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00" marR="68580" marT="36000" marB="0"/>
                </a:tc>
                <a:extLst>
                  <a:ext uri="{0D108BD9-81ED-4DB2-BD59-A6C34878D82A}">
                    <a16:rowId xmlns:a16="http://schemas.microsoft.com/office/drawing/2014/main" val="439342037"/>
                  </a:ext>
                </a:extLst>
              </a:tr>
            </a:tbl>
          </a:graphicData>
        </a:graphic>
      </p:graphicFrame>
      <p:sp>
        <p:nvSpPr>
          <p:cNvPr id="33" name="Subtitle 2">
            <a:extLst>
              <a:ext uri="{FF2B5EF4-FFF2-40B4-BE49-F238E27FC236}">
                <a16:creationId xmlns:a16="http://schemas.microsoft.com/office/drawing/2014/main" id="{BD26C54F-4BD1-40E7-B069-45ED41EDB4A4}"/>
              </a:ext>
            </a:extLst>
          </p:cNvPr>
          <p:cNvSpPr txBox="1">
            <a:spLocks/>
          </p:cNvSpPr>
          <p:nvPr/>
        </p:nvSpPr>
        <p:spPr>
          <a:xfrm>
            <a:off x="857254" y="1544266"/>
            <a:ext cx="4431025" cy="3895879"/>
          </a:xfrm>
          <a:prstGeom prst="rect">
            <a:avLst/>
          </a:prstGeom>
        </p:spPr>
        <p:txBody>
          <a:bodyPr vert="horz" lIns="91440" tIns="0" rIns="91440" bIns="14400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SVM</a:t>
            </a:r>
            <a:r>
              <a:rPr lang="en-US" sz="3200" baseline="30000" dirty="0"/>
              <a:t>cluster</a:t>
            </a:r>
            <a:r>
              <a:rPr lang="en-US" sz="3200" dirty="0"/>
              <a:t> worked better for both MITRE and pair-wise loss for NP conference.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SVM</a:t>
            </a:r>
            <a:r>
              <a:rPr lang="en-US" sz="3200" baseline="30000" dirty="0"/>
              <a:t>cluster</a:t>
            </a:r>
            <a:r>
              <a:rPr lang="en-US" sz="3200" dirty="0"/>
              <a:t> and PCC do not differ significantly for the news clustering.</a:t>
            </a:r>
          </a:p>
        </p:txBody>
      </p:sp>
    </p:spTree>
    <p:extLst>
      <p:ext uri="{BB962C8B-B14F-4D97-AF65-F5344CB8AC3E}">
        <p14:creationId xmlns:p14="http://schemas.microsoft.com/office/powerpoint/2010/main" val="287607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708D22-2077-43F2-8775-A9991460DDF5}"/>
              </a:ext>
            </a:extLst>
          </p:cNvPr>
          <p:cNvSpPr/>
          <p:nvPr/>
        </p:nvSpPr>
        <p:spPr>
          <a:xfrm>
            <a:off x="1647826" y="2362571"/>
            <a:ext cx="1016000" cy="4215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D26C54F-4BD1-40E7-B069-45ED41EDB4A4}"/>
              </a:ext>
            </a:extLst>
          </p:cNvPr>
          <p:cNvSpPr txBox="1">
            <a:spLocks/>
          </p:cNvSpPr>
          <p:nvPr/>
        </p:nvSpPr>
        <p:spPr>
          <a:xfrm>
            <a:off x="632777" y="1505837"/>
            <a:ext cx="5018405" cy="2713737"/>
          </a:xfrm>
          <a:prstGeom prst="rect">
            <a:avLst/>
          </a:prstGeom>
        </p:spPr>
        <p:txBody>
          <a:bodyPr vert="horz" lIns="91440" tIns="0" rIns="91440" bIns="1440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If we ignore the loss from our function will it affect our results:</a:t>
            </a:r>
          </a:p>
          <a:p>
            <a:pPr algn="l"/>
            <a:r>
              <a:rPr lang="es-ES" sz="2800" dirty="0">
                <a:latin typeface="+mn-lt"/>
              </a:rPr>
              <a:t>H(y) = ∆(yi, y) + &lt;w, Ψ(xi, y)&gt; − &lt;w, Ψ(xi, yi)&gt;.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The result for NP clustering is 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rgbClr val="00B050"/>
                </a:solidFill>
              </a:rPr>
              <a:t>better here.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675" y="717846"/>
            <a:ext cx="10051415" cy="71076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Inclusion of Δ in Finding Constraint</a:t>
            </a:r>
            <a:endParaRPr lang="en-IN" sz="16600" b="1" baseline="30000" dirty="0">
              <a:solidFill>
                <a:srgbClr val="FF0000"/>
              </a:solidFill>
            </a:endParaRPr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DD4B8A-CEC1-47AB-943B-28D361A09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0450"/>
              </p:ext>
            </p:extLst>
          </p:nvPr>
        </p:nvGraphicFramePr>
        <p:xfrm>
          <a:off x="5972810" y="1505837"/>
          <a:ext cx="6089016" cy="1944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094">
                  <a:extLst>
                    <a:ext uri="{9D8B030D-6E8A-4147-A177-3AD203B41FA5}">
                      <a16:colId xmlns:a16="http://schemas.microsoft.com/office/drawing/2014/main" val="1948384301"/>
                    </a:ext>
                  </a:extLst>
                </a:gridCol>
                <a:gridCol w="1456841">
                  <a:extLst>
                    <a:ext uri="{9D8B030D-6E8A-4147-A177-3AD203B41FA5}">
                      <a16:colId xmlns:a16="http://schemas.microsoft.com/office/drawing/2014/main" val="3865180393"/>
                    </a:ext>
                  </a:extLst>
                </a:gridCol>
                <a:gridCol w="1325081">
                  <a:extLst>
                    <a:ext uri="{9D8B030D-6E8A-4147-A177-3AD203B41FA5}">
                      <a16:colId xmlns:a16="http://schemas.microsoft.com/office/drawing/2014/main" val="3275964486"/>
                    </a:ext>
                  </a:extLst>
                </a:gridCol>
              </a:tblGrid>
              <a:tr h="388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With loss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No loss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393933"/>
                  </a:ext>
                </a:extLst>
              </a:tr>
              <a:tr h="388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NP-coreference, ΔM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41.3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41.1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956601"/>
                  </a:ext>
                </a:extLst>
              </a:tr>
              <a:tr h="388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NP-coreference, ΔP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2.89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2.81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19441"/>
                  </a:ext>
                </a:extLst>
              </a:tr>
              <a:tr h="388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News, train CG, test CG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2.36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2.42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817776"/>
                  </a:ext>
                </a:extLst>
              </a:tr>
              <a:tr h="388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News, train CR, test CR*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2.08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2.12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101999"/>
                  </a:ext>
                </a:extLst>
              </a:tr>
            </a:tbl>
          </a:graphicData>
        </a:graphic>
      </p:graphicFrame>
      <p:sp>
        <p:nvSpPr>
          <p:cNvPr id="9" name="Subtitle 8">
            <a:extLst>
              <a:ext uri="{FF2B5EF4-FFF2-40B4-BE49-F238E27FC236}">
                <a16:creationId xmlns:a16="http://schemas.microsoft.com/office/drawing/2014/main" id="{215590AA-0CD3-424A-9FCA-0D07754B1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920" y="4293331"/>
            <a:ext cx="5847715" cy="176255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Let’s try under constrained (with greedy CG) versus over constrained (with relaxed CR) for training for the news clustering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8C6BBD-1774-4BEE-A096-341CAAC84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00512"/>
              </p:ext>
            </p:extLst>
          </p:nvPr>
        </p:nvGraphicFramePr>
        <p:xfrm>
          <a:off x="6842760" y="3826496"/>
          <a:ext cx="4468498" cy="1918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904">
                  <a:extLst>
                    <a:ext uri="{9D8B030D-6E8A-4147-A177-3AD203B41FA5}">
                      <a16:colId xmlns:a16="http://schemas.microsoft.com/office/drawing/2014/main" val="387899278"/>
                    </a:ext>
                  </a:extLst>
                </a:gridCol>
                <a:gridCol w="1209223">
                  <a:extLst>
                    <a:ext uri="{9D8B030D-6E8A-4147-A177-3AD203B41FA5}">
                      <a16:colId xmlns:a16="http://schemas.microsoft.com/office/drawing/2014/main" val="830478929"/>
                    </a:ext>
                  </a:extLst>
                </a:gridCol>
                <a:gridCol w="1208371">
                  <a:extLst>
                    <a:ext uri="{9D8B030D-6E8A-4147-A177-3AD203B41FA5}">
                      <a16:colId xmlns:a16="http://schemas.microsoft.com/office/drawing/2014/main" val="3526005206"/>
                    </a:ext>
                  </a:extLst>
                </a:gridCol>
              </a:tblGrid>
              <a:tr h="752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Train CG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44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Train CR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44000" marB="0"/>
                </a:tc>
                <a:extLst>
                  <a:ext uri="{0D108BD9-81ED-4DB2-BD59-A6C34878D82A}">
                    <a16:rowId xmlns:a16="http://schemas.microsoft.com/office/drawing/2014/main" val="2298003590"/>
                  </a:ext>
                </a:extLst>
              </a:tr>
              <a:tr h="58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Test CG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000" marR="144000" marT="108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2.36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108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2.43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108000" marB="0"/>
                </a:tc>
                <a:extLst>
                  <a:ext uri="{0D108BD9-81ED-4DB2-BD59-A6C34878D82A}">
                    <a16:rowId xmlns:a16="http://schemas.microsoft.com/office/drawing/2014/main" val="1613546790"/>
                  </a:ext>
                </a:extLst>
              </a:tr>
              <a:tr h="58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Test CR*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8000" marR="68580" marT="72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2.04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108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2.08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000" marR="68580" marT="108000" marB="0"/>
                </a:tc>
                <a:extLst>
                  <a:ext uri="{0D108BD9-81ED-4DB2-BD59-A6C34878D82A}">
                    <a16:rowId xmlns:a16="http://schemas.microsoft.com/office/drawing/2014/main" val="3539747322"/>
                  </a:ext>
                </a:extLst>
              </a:tr>
            </a:tbl>
          </a:graphicData>
        </a:graphic>
      </p:graphicFrame>
      <p:sp>
        <p:nvSpPr>
          <p:cNvPr id="27" name="Subtitle 8">
            <a:extLst>
              <a:ext uri="{FF2B5EF4-FFF2-40B4-BE49-F238E27FC236}">
                <a16:creationId xmlns:a16="http://schemas.microsoft.com/office/drawing/2014/main" id="{BDE8A056-2E7F-4BC0-94F4-A9AC9CFA274C}"/>
              </a:ext>
            </a:extLst>
          </p:cNvPr>
          <p:cNvSpPr txBox="1">
            <a:spLocks/>
          </p:cNvSpPr>
          <p:nvPr/>
        </p:nvSpPr>
        <p:spPr>
          <a:xfrm>
            <a:off x="6456362" y="5745436"/>
            <a:ext cx="5537835" cy="94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00B050"/>
                </a:solidFill>
              </a:rPr>
              <a:t>The result we got is better and not significantly different from the other.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00DC9-956C-454A-8F63-26DA6C2A7856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EAE90F-FBF7-411E-B0F7-4743EB70725C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A5E24-EC86-432E-90E2-8484BA125DB8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1473DC-D93C-4B09-82F9-242A2E5FBE9D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69254-A634-4B1E-91FA-D02A345E9FF5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522BCF-E65A-4EAB-BAB4-72464AA86C0E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C9274-B1AE-4A77-B00C-6D62B93A0050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38464F-2A3B-4B84-8E6B-7AB97F5E024E}"/>
              </a:ext>
            </a:extLst>
          </p:cNvPr>
          <p:cNvSpPr/>
          <p:nvPr/>
        </p:nvSpPr>
        <p:spPr>
          <a:xfrm>
            <a:off x="5160010" y="33575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2B8670-5231-4CDA-8824-BC724599A9A3}"/>
              </a:ext>
            </a:extLst>
          </p:cNvPr>
          <p:cNvSpPr/>
          <p:nvPr/>
        </p:nvSpPr>
        <p:spPr>
          <a:xfrm>
            <a:off x="59740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6363E0-78EF-48CE-869D-C4EEF229C831}"/>
              </a:ext>
            </a:extLst>
          </p:cNvPr>
          <p:cNvSpPr/>
          <p:nvPr/>
        </p:nvSpPr>
        <p:spPr>
          <a:xfrm>
            <a:off x="67868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2F40B2-1009-4EE6-82C4-D177B468E4C5}"/>
              </a:ext>
            </a:extLst>
          </p:cNvPr>
          <p:cNvSpPr/>
          <p:nvPr/>
        </p:nvSpPr>
        <p:spPr>
          <a:xfrm>
            <a:off x="7599680" y="33448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34CC9-E93D-484F-B84B-83301AC2E167}"/>
              </a:ext>
            </a:extLst>
          </p:cNvPr>
          <p:cNvSpPr/>
          <p:nvPr/>
        </p:nvSpPr>
        <p:spPr>
          <a:xfrm>
            <a:off x="8412480" y="330518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BCA1A2-2630-41BC-9CC7-C668EF2D81E5}"/>
              </a:ext>
            </a:extLst>
          </p:cNvPr>
          <p:cNvSpPr/>
          <p:nvPr/>
        </p:nvSpPr>
        <p:spPr>
          <a:xfrm>
            <a:off x="9225280" y="330518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04D108-862B-4D9F-9041-12E5918206F8}"/>
              </a:ext>
            </a:extLst>
          </p:cNvPr>
          <p:cNvSpPr/>
          <p:nvPr/>
        </p:nvSpPr>
        <p:spPr>
          <a:xfrm>
            <a:off x="10042525" y="332884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11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Conclusion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1749268"/>
            <a:ext cx="10226040" cy="448008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We were able to adapt the SVM</a:t>
            </a:r>
            <a:r>
              <a:rPr lang="en-US" sz="3200" baseline="30000" dirty="0"/>
              <a:t>struct</a:t>
            </a:r>
            <a:r>
              <a:rPr lang="en-US" sz="3200" dirty="0"/>
              <a:t> for clustering purpose.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 It is a better option to be used when there exists some complex interactions among objects, or if we have to use any special performance measure somewhere.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And this thing is an extend to semi-supervised clustering approaches.</a:t>
            </a:r>
            <a:endParaRPr lang="en-IN" sz="3200" dirty="0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CAE6613-2AAC-473B-BDCB-A443A7C3BCAA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26558-2752-41A4-8466-46CD1A03122A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7C8243-6829-4B57-B3D0-E5C56FE9C86B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ABF2D7-7FC1-458D-A9A9-DBAD126A5786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C7222A-4309-42C1-B56C-93110F86B7DB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F62134-C1D2-4A08-B772-E2B417E300BF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2CD9BD-6B1F-42E8-9FBC-2951FCE5FCE8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13C994-19D9-40D8-BD89-79EEF91A377B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5F96D8-EABE-4CF8-A927-A2456F47D6E8}"/>
              </a:ext>
            </a:extLst>
          </p:cNvPr>
          <p:cNvSpPr/>
          <p:nvPr/>
        </p:nvSpPr>
        <p:spPr>
          <a:xfrm>
            <a:off x="5160010" y="33575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508EB-B1BE-4A92-9078-E4C27B1A1353}"/>
              </a:ext>
            </a:extLst>
          </p:cNvPr>
          <p:cNvSpPr/>
          <p:nvPr/>
        </p:nvSpPr>
        <p:spPr>
          <a:xfrm>
            <a:off x="59740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15D4F8-647D-478E-A57E-D8C7C5A24E8C}"/>
              </a:ext>
            </a:extLst>
          </p:cNvPr>
          <p:cNvSpPr/>
          <p:nvPr/>
        </p:nvSpPr>
        <p:spPr>
          <a:xfrm>
            <a:off x="67868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F06F83-8C4D-464F-ABB5-3DE3243DD4B8}"/>
              </a:ext>
            </a:extLst>
          </p:cNvPr>
          <p:cNvSpPr/>
          <p:nvPr/>
        </p:nvSpPr>
        <p:spPr>
          <a:xfrm>
            <a:off x="7599680" y="33448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EF2C90-4F9B-48B7-A6FD-C2A8E66C8719}"/>
              </a:ext>
            </a:extLst>
          </p:cNvPr>
          <p:cNvSpPr/>
          <p:nvPr/>
        </p:nvSpPr>
        <p:spPr>
          <a:xfrm>
            <a:off x="8412480" y="330518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4D8D4C-8A8F-4C6E-B5F7-FFD4AB74CB05}"/>
              </a:ext>
            </a:extLst>
          </p:cNvPr>
          <p:cNvSpPr/>
          <p:nvPr/>
        </p:nvSpPr>
        <p:spPr>
          <a:xfrm>
            <a:off x="9225280" y="330518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888B81-469E-4FFF-9867-79A7D60042B6}"/>
              </a:ext>
            </a:extLst>
          </p:cNvPr>
          <p:cNvSpPr/>
          <p:nvPr/>
        </p:nvSpPr>
        <p:spPr>
          <a:xfrm>
            <a:off x="100368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9E4B2A-6F86-4191-9DB1-6DB966A8DDD5}"/>
              </a:ext>
            </a:extLst>
          </p:cNvPr>
          <p:cNvSpPr/>
          <p:nvPr/>
        </p:nvSpPr>
        <p:spPr>
          <a:xfrm>
            <a:off x="108508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5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C5B315-29B9-47CE-946A-E006FC304E86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778510"/>
            <a:ext cx="9277350" cy="77152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Suppose we want to cluster some marbles: -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90" y="2052161"/>
            <a:ext cx="6591300" cy="3732212"/>
          </a:xfrm>
        </p:spPr>
        <p:txBody>
          <a:bodyPr/>
          <a:lstStyle/>
          <a:p>
            <a:pPr algn="l"/>
            <a:r>
              <a:rPr lang="en-US" b="1" dirty="0"/>
              <a:t>Under what criteria can they be categorized: -</a:t>
            </a:r>
          </a:p>
          <a:p>
            <a:pPr marL="457200" indent="-457200" algn="l">
              <a:buAutoNum type="arabicPeriod"/>
            </a:pPr>
            <a:r>
              <a:rPr lang="en-US" dirty="0"/>
              <a:t>By size</a:t>
            </a:r>
          </a:p>
          <a:p>
            <a:pPr marL="457200" indent="-457200" algn="l">
              <a:buAutoNum type="arabicPeriod"/>
            </a:pPr>
            <a:r>
              <a:rPr lang="en-US" dirty="0"/>
              <a:t>By transparency</a:t>
            </a:r>
          </a:p>
          <a:p>
            <a:pPr marL="457200" indent="-457200" algn="l">
              <a:buAutoNum type="arabicPeriod"/>
            </a:pPr>
            <a:r>
              <a:rPr lang="en-US" dirty="0"/>
              <a:t>By color</a:t>
            </a:r>
          </a:p>
          <a:p>
            <a:pPr marL="457200" indent="-457200" algn="l">
              <a:buAutoNum type="arabicPeriod"/>
            </a:pPr>
            <a:r>
              <a:rPr lang="en-US" dirty="0"/>
              <a:t>Any other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FEF50-AEFE-4E1B-8C34-2404D169C722}"/>
              </a:ext>
            </a:extLst>
          </p:cNvPr>
          <p:cNvSpPr/>
          <p:nvPr/>
        </p:nvSpPr>
        <p:spPr>
          <a:xfrm>
            <a:off x="6795770" y="1815148"/>
            <a:ext cx="5162550" cy="39973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C92D8-57D3-49A0-A4A8-79661727DEC1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40BBD-3F56-4513-9799-D071D10FF52C}"/>
              </a:ext>
            </a:extLst>
          </p:cNvPr>
          <p:cNvSpPr/>
          <p:nvPr/>
        </p:nvSpPr>
        <p:spPr>
          <a:xfrm>
            <a:off x="1137920" y="330992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C740C66-5CC5-48B9-A919-7D2680A627E5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A3E4B-EA2B-41E6-9E0B-8B5987D11C54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How to adjust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1896428"/>
            <a:ext cx="10226040" cy="46262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dirty="0"/>
              <a:t>Manually</a:t>
            </a:r>
            <a:r>
              <a:rPr lang="en-US" sz="3200" dirty="0"/>
              <a:t>:- Manually adjust all the marbles to different clusters.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dirty="0"/>
              <a:t>Semi-Supervised Clustering</a:t>
            </a:r>
            <a:r>
              <a:rPr lang="en-US" sz="3200" dirty="0"/>
              <a:t>: - Give them item-pairs and then clustering algorithms to do the clustering.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dirty="0"/>
              <a:t>Supervised Clustering</a:t>
            </a:r>
            <a:r>
              <a:rPr lang="en-US" sz="3200" dirty="0"/>
              <a:t>: - Provide a series of item pairs and clustering of that set and then an algorithm learn how to cluster. 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813D2-5FA8-4A09-B258-A7E580782569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D6003-6F67-4B02-9DBE-AB67A9CDA5F4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B2F64-7EA9-4E2E-8E8F-0621A1F34A8C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CAE6613-2AAC-473B-BDCB-A443A7C3BCAA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60C385-EB17-4FF6-8091-2A05CAAF2A12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Problem Statements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1896428"/>
            <a:ext cx="10226040" cy="41284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dirty="0"/>
              <a:t>Noun-Phrase(NP) clustering</a:t>
            </a:r>
            <a:r>
              <a:rPr lang="en-US" sz="3200" dirty="0"/>
              <a:t>:- For NP clustering we need to cluster all the nouns-phrases that point to one entity in a document.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dirty="0"/>
              <a:t>News story Clustering</a:t>
            </a:r>
            <a:r>
              <a:rPr lang="en-US" sz="3200" dirty="0"/>
              <a:t>: - We need to cluster similar news articles together.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813D2-5FA8-4A09-B258-A7E580782569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D6003-6F67-4B02-9DBE-AB67A9CDA5F4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B2F64-7EA9-4E2E-8E8F-0621A1F34A8C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7A941-B443-4D93-998F-E3286DC51334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7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39AC987-9CDD-4E6A-9F79-BCA95E7B5353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B3797-BE2C-4B9A-88E1-7C090EC2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794384"/>
            <a:ext cx="9144000" cy="881063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</a:rPr>
              <a:t>Clustering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0CF07-EB4A-4C39-BC23-E732ECFB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211" y="1675447"/>
            <a:ext cx="5153025" cy="484727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For a given set of items.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We will find a similarity measure between the item pairs.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And then produce partitioning with respect to the similarity measure such that it increase our objective function.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Objective function here: sum of similarity of pairs in same cluster (Bansal, et al. 2002).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44C8E-792F-4DB1-9B26-80C174588D76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EA668-1863-47ED-8DF3-3237E8B7FA72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0C65E-F634-474D-8504-00D032E18043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D0CB0-0A4E-438E-966E-127AA47E8450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E3315-4F73-42C8-AB95-DCD3327280A0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A624EF-A13B-4A70-A6EE-27FB33AC985A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35DF55-F131-487D-91FD-3D9F18CD10CD}"/>
              </a:ext>
            </a:extLst>
          </p:cNvPr>
          <p:cNvGrpSpPr/>
          <p:nvPr/>
        </p:nvGrpSpPr>
        <p:grpSpPr>
          <a:xfrm>
            <a:off x="6953251" y="1675447"/>
            <a:ext cx="4970983" cy="4763453"/>
            <a:chOff x="6953251" y="1675447"/>
            <a:chExt cx="4970983" cy="476345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76EEC8-B005-46D3-B2BF-9E153438F4F4}"/>
                </a:ext>
              </a:extLst>
            </p:cNvPr>
            <p:cNvSpPr/>
            <p:nvPr/>
          </p:nvSpPr>
          <p:spPr>
            <a:xfrm>
              <a:off x="6953251" y="1675447"/>
              <a:ext cx="4944110" cy="476345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CF0236-A755-4549-BB08-8064FB7213F5}"/>
                </a:ext>
              </a:extLst>
            </p:cNvPr>
            <p:cNvGrpSpPr/>
            <p:nvPr/>
          </p:nvGrpSpPr>
          <p:grpSpPr>
            <a:xfrm>
              <a:off x="6967260" y="1739025"/>
              <a:ext cx="4956974" cy="4395075"/>
              <a:chOff x="7072035" y="2019300"/>
              <a:chExt cx="5173675" cy="449413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10D5B4-F276-401C-9FA7-1E6A0AB1E5CC}"/>
                  </a:ext>
                </a:extLst>
              </p:cNvPr>
              <p:cNvSpPr/>
              <p:nvPr/>
            </p:nvSpPr>
            <p:spPr>
              <a:xfrm>
                <a:off x="7781924" y="2019300"/>
                <a:ext cx="1724025" cy="1409700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65E488-0E7A-4D97-823A-D087AEB0A31A}"/>
                  </a:ext>
                </a:extLst>
              </p:cNvPr>
              <p:cNvSpPr/>
              <p:nvPr/>
            </p:nvSpPr>
            <p:spPr>
              <a:xfrm rot="1419285">
                <a:off x="7072035" y="4570335"/>
                <a:ext cx="3050478" cy="1943100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DEDF195-65B4-4CBC-91F0-0F11B8287410}"/>
                  </a:ext>
                </a:extLst>
              </p:cNvPr>
              <p:cNvSpPr/>
              <p:nvPr/>
            </p:nvSpPr>
            <p:spPr>
              <a:xfrm>
                <a:off x="8922262" y="2512906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X4</a:t>
                </a:r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7860972-3E05-4B31-ACA7-898D2469DD53}"/>
                  </a:ext>
                </a:extLst>
              </p:cNvPr>
              <p:cNvSpPr/>
              <p:nvPr/>
            </p:nvSpPr>
            <p:spPr>
              <a:xfrm>
                <a:off x="8278763" y="284200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X8</a:t>
                </a:r>
                <a:endParaRPr lang="en-IN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DB43688-BB50-4294-8627-E469B4A15D81}"/>
                  </a:ext>
                </a:extLst>
              </p:cNvPr>
              <p:cNvSpPr/>
              <p:nvPr/>
            </p:nvSpPr>
            <p:spPr>
              <a:xfrm>
                <a:off x="8011925" y="2286218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X7</a:t>
                </a:r>
                <a:endParaRPr lang="en-IN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0777D07-66B9-4944-8562-C8B5E7E885C7}"/>
                  </a:ext>
                </a:extLst>
              </p:cNvPr>
              <p:cNvSpPr/>
              <p:nvPr/>
            </p:nvSpPr>
            <p:spPr>
              <a:xfrm>
                <a:off x="7574754" y="486855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X6</a:t>
                </a:r>
                <a:endParaRPr lang="en-IN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B3636AB-C3B3-4764-9B75-EAD4A896B8F0}"/>
                  </a:ext>
                </a:extLst>
              </p:cNvPr>
              <p:cNvSpPr/>
              <p:nvPr/>
            </p:nvSpPr>
            <p:spPr>
              <a:xfrm>
                <a:off x="7926200" y="5696300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X3</a:t>
                </a:r>
                <a:endParaRPr lang="en-IN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95A1D74-6670-4BE2-B661-32E21477F135}"/>
                  </a:ext>
                </a:extLst>
              </p:cNvPr>
              <p:cNvSpPr/>
              <p:nvPr/>
            </p:nvSpPr>
            <p:spPr>
              <a:xfrm>
                <a:off x="8862772" y="601980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X9</a:t>
                </a:r>
                <a:endParaRPr lang="en-IN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A56CBD-4099-4D87-8A29-D1075812B522}"/>
                  </a:ext>
                </a:extLst>
              </p:cNvPr>
              <p:cNvSpPr/>
              <p:nvPr/>
            </p:nvSpPr>
            <p:spPr>
              <a:xfrm>
                <a:off x="8568577" y="491560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X2</a:t>
                </a:r>
                <a:endParaRPr lang="en-IN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D475488-B775-4842-8F1F-14CAE7F4A19D}"/>
                  </a:ext>
                </a:extLst>
              </p:cNvPr>
              <p:cNvCxnSpPr>
                <a:cxnSpLocks/>
                <a:stCxn id="14" idx="4"/>
                <a:endCxn id="23" idx="0"/>
              </p:cNvCxnSpPr>
              <p:nvPr/>
            </p:nvCxnSpPr>
            <p:spPr>
              <a:xfrm flipH="1">
                <a:off x="8790034" y="2970106"/>
                <a:ext cx="353685" cy="19454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A634D5-90A9-4F99-A68C-CE95E4F6B138}"/>
                  </a:ext>
                </a:extLst>
              </p:cNvPr>
              <p:cNvSpPr/>
              <p:nvPr/>
            </p:nvSpPr>
            <p:spPr>
              <a:xfrm>
                <a:off x="9494043" y="3108293"/>
                <a:ext cx="2494757" cy="1943100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060C3ED-B391-447F-A03B-CC16F1DE3EE3}"/>
                  </a:ext>
                </a:extLst>
              </p:cNvPr>
              <p:cNvSpPr/>
              <p:nvPr/>
            </p:nvSpPr>
            <p:spPr>
              <a:xfrm>
                <a:off x="9921999" y="4106558"/>
                <a:ext cx="506579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600" dirty="0"/>
                  <a:t>X10</a:t>
                </a:r>
                <a:endParaRPr lang="en-IN" sz="16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729602-161D-4C6C-B6A9-A4661AE65D04}"/>
                  </a:ext>
                </a:extLst>
              </p:cNvPr>
              <p:cNvSpPr/>
              <p:nvPr/>
            </p:nvSpPr>
            <p:spPr>
              <a:xfrm>
                <a:off x="10741421" y="4342578"/>
                <a:ext cx="506579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X1</a:t>
                </a:r>
                <a:endParaRPr lang="en-IN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3517018-F3AD-4779-A2AD-307BBB0C2D00}"/>
                  </a:ext>
                </a:extLst>
              </p:cNvPr>
              <p:cNvSpPr/>
              <p:nvPr/>
            </p:nvSpPr>
            <p:spPr>
              <a:xfrm>
                <a:off x="10428578" y="3402638"/>
                <a:ext cx="506579" cy="4095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X5</a:t>
                </a:r>
                <a:endParaRPr lang="en-IN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45268AF-1249-4FD4-B3EB-F8620F8D1F4C}"/>
                  </a:ext>
                </a:extLst>
              </p:cNvPr>
              <p:cNvCxnSpPr>
                <a:cxnSpLocks/>
                <a:endCxn id="18" idx="7"/>
              </p:cNvCxnSpPr>
              <p:nvPr/>
            </p:nvCxnSpPr>
            <p:spPr>
              <a:xfrm flipH="1">
                <a:off x="10354391" y="3812213"/>
                <a:ext cx="251238" cy="3613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C7754DB-EEBE-4F9B-960B-2DEAE614CE66}"/>
                  </a:ext>
                </a:extLst>
              </p:cNvPr>
              <p:cNvCxnSpPr>
                <a:cxnSpLocks/>
                <a:stCxn id="23" idx="3"/>
                <a:endCxn id="21" idx="7"/>
              </p:cNvCxnSpPr>
              <p:nvPr/>
            </p:nvCxnSpPr>
            <p:spPr>
              <a:xfrm flipH="1">
                <a:off x="8304251" y="5305846"/>
                <a:ext cx="329189" cy="45740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9757D8-84A9-417A-898F-578CAEC8C4A0}"/>
                  </a:ext>
                </a:extLst>
              </p:cNvPr>
              <p:cNvSpPr/>
              <p:nvPr/>
            </p:nvSpPr>
            <p:spPr>
              <a:xfrm rot="712297">
                <a:off x="7356144" y="3550222"/>
                <a:ext cx="1572535" cy="52398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1/Sim(X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4</a:t>
                </a:r>
                <a:r>
                  <a:rPr lang="en-US" b="1" dirty="0">
                    <a:solidFill>
                      <a:srgbClr val="00B050"/>
                    </a:solidFill>
                  </a:rPr>
                  <a:t>, 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2</a:t>
                </a:r>
                <a:r>
                  <a:rPr lang="en-US" b="1" dirty="0">
                    <a:solidFill>
                      <a:srgbClr val="00B050"/>
                    </a:solidFill>
                  </a:rPr>
                  <a:t>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7326B6-42B7-4F97-8D76-AF4F6F0C93FD}"/>
                  </a:ext>
                </a:extLst>
              </p:cNvPr>
              <p:cNvSpPr/>
              <p:nvPr/>
            </p:nvSpPr>
            <p:spPr>
              <a:xfrm rot="712297">
                <a:off x="10504650" y="3967233"/>
                <a:ext cx="1741060" cy="52398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288000"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1/Sim(X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5</a:t>
                </a:r>
                <a:r>
                  <a:rPr lang="en-US" b="1" dirty="0">
                    <a:solidFill>
                      <a:srgbClr val="00B050"/>
                    </a:solidFill>
                  </a:rPr>
                  <a:t>, 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10</a:t>
                </a:r>
                <a:r>
                  <a:rPr lang="en-US" b="1" dirty="0">
                    <a:solidFill>
                      <a:srgbClr val="00B050"/>
                    </a:solidFill>
                  </a:rPr>
                  <a:t>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9DAFA7F-E32F-4C94-B43D-C97C0C557A0C}"/>
                  </a:ext>
                </a:extLst>
              </p:cNvPr>
              <p:cNvSpPr/>
              <p:nvPr/>
            </p:nvSpPr>
            <p:spPr>
              <a:xfrm rot="712297">
                <a:off x="8586764" y="5523381"/>
                <a:ext cx="1638666" cy="52398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216000"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1/Sim(X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2</a:t>
                </a:r>
                <a:r>
                  <a:rPr lang="en-US" b="1" dirty="0">
                    <a:solidFill>
                      <a:srgbClr val="00B050"/>
                    </a:solidFill>
                  </a:rPr>
                  <a:t>, 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3</a:t>
                </a:r>
                <a:r>
                  <a:rPr lang="en-US" b="1" dirty="0">
                    <a:solidFill>
                      <a:srgbClr val="00B050"/>
                    </a:solidFill>
                  </a:rPr>
                  <a:t>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25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22C7E5-5541-4135-9E2B-21253984C471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Similarity measure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1896428"/>
            <a:ext cx="10226040" cy="41284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 For each item pair we will define a pairwise feature vector </a:t>
            </a:r>
            <a:r>
              <a:rPr lang="el-GR" sz="3200" dirty="0"/>
              <a:t>ϕ</a:t>
            </a:r>
            <a:r>
              <a:rPr lang="en-IN" sz="3200" dirty="0"/>
              <a:t>ij.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Similarity between i and j is an inner product between</a:t>
            </a:r>
            <a:r>
              <a:rPr lang="en-US" sz="3200" b="1" dirty="0"/>
              <a:t> </a:t>
            </a:r>
            <a:r>
              <a:rPr lang="el-GR" sz="3200" dirty="0"/>
              <a:t>ϕ</a:t>
            </a:r>
            <a:r>
              <a:rPr lang="en-IN" sz="3200" dirty="0"/>
              <a:t>ij and a learned vector w. Sim(X</a:t>
            </a:r>
            <a:r>
              <a:rPr lang="en-IN" dirty="0"/>
              <a:t>i</a:t>
            </a:r>
            <a:r>
              <a:rPr lang="en-IN" sz="3200" dirty="0"/>
              <a:t>, X</a:t>
            </a:r>
            <a:r>
              <a:rPr lang="en-IN" dirty="0"/>
              <a:t>j</a:t>
            </a:r>
            <a:r>
              <a:rPr lang="en-IN" sz="3200" dirty="0"/>
              <a:t>) = &lt;w, </a:t>
            </a:r>
            <a:r>
              <a:rPr lang="el-GR" sz="3200" dirty="0"/>
              <a:t>ϕ</a:t>
            </a:r>
            <a:r>
              <a:rPr lang="en-IN" sz="3200" dirty="0"/>
              <a:t>ij&gt;.</a:t>
            </a:r>
            <a:endParaRPr lang="en-US" sz="3200" b="1" dirty="0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F4C4-6DA1-4E5D-AB98-B6BA8CB6DCAE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586D6-200A-421C-8A48-D833A437AB26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149C6-84D7-49AE-B01F-A26DF4FD7FF9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343B4-8CCC-4B94-89DE-FF455AB2559C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3421-D55A-418B-9D76-DD612C6FEE7F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E7D20-2CC3-458E-B949-52AE02F84437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8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24FCB35-E017-4394-ABB3-2500834ED9F8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B3797-BE2C-4B9A-88E1-7C090EC2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794384"/>
            <a:ext cx="9144000" cy="881063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</a:rPr>
              <a:t>Naïve training example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0CF07-EB4A-4C39-BC23-E732ECFB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794" y="1569377"/>
            <a:ext cx="5153025" cy="5071223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x with partitioning y. Learn by simple classifier (Ng, Cardie, citation).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 positive examples are: -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34,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35,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examples are: -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13,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24,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15,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25,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linear SVM trained on these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learn a weight vector w.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Sim(xi, xj) = &lt;w, Φ</a:t>
            </a:r>
            <a:r>
              <a:rPr lang="en-IN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44C8E-792F-4DB1-9B26-80C174588D76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EA668-1863-47ED-8DF3-3237E8B7FA72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0C65E-F634-474D-8504-00D032E18043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D0CB0-0A4E-438E-966E-127AA47E8450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E3315-4F73-42C8-AB95-DCD3327280A0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A624EF-A13B-4A70-A6EE-27FB33AC985A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35DF55-F131-487D-91FD-3D9F18CD10CD}"/>
              </a:ext>
            </a:extLst>
          </p:cNvPr>
          <p:cNvGrpSpPr/>
          <p:nvPr/>
        </p:nvGrpSpPr>
        <p:grpSpPr>
          <a:xfrm>
            <a:off x="6953251" y="1675447"/>
            <a:ext cx="4970983" cy="4763453"/>
            <a:chOff x="6953251" y="1675447"/>
            <a:chExt cx="4970983" cy="476345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76EEC8-B005-46D3-B2BF-9E153438F4F4}"/>
                </a:ext>
              </a:extLst>
            </p:cNvPr>
            <p:cNvSpPr/>
            <p:nvPr/>
          </p:nvSpPr>
          <p:spPr>
            <a:xfrm>
              <a:off x="6953251" y="1675447"/>
              <a:ext cx="4944110" cy="476345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CF0236-A755-4549-BB08-8064FB7213F5}"/>
                </a:ext>
              </a:extLst>
            </p:cNvPr>
            <p:cNvGrpSpPr/>
            <p:nvPr/>
          </p:nvGrpSpPr>
          <p:grpSpPr>
            <a:xfrm>
              <a:off x="6967260" y="1739025"/>
              <a:ext cx="4956974" cy="4395075"/>
              <a:chOff x="7072035" y="2019300"/>
              <a:chExt cx="5173675" cy="449413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10D5B4-F276-401C-9FA7-1E6A0AB1E5CC}"/>
                  </a:ext>
                </a:extLst>
              </p:cNvPr>
              <p:cNvSpPr/>
              <p:nvPr/>
            </p:nvSpPr>
            <p:spPr>
              <a:xfrm>
                <a:off x="7781924" y="2019300"/>
                <a:ext cx="1724025" cy="1409700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65E488-0E7A-4D97-823A-D087AEB0A31A}"/>
                  </a:ext>
                </a:extLst>
              </p:cNvPr>
              <p:cNvSpPr/>
              <p:nvPr/>
            </p:nvSpPr>
            <p:spPr>
              <a:xfrm rot="1419285">
                <a:off x="7072035" y="4570335"/>
                <a:ext cx="3050478" cy="1943100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DEDF195-65B4-4CBC-91F0-0F11B8287410}"/>
                  </a:ext>
                </a:extLst>
              </p:cNvPr>
              <p:cNvSpPr/>
              <p:nvPr/>
            </p:nvSpPr>
            <p:spPr>
              <a:xfrm>
                <a:off x="8922262" y="2512906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X4</a:t>
                </a:r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7860972-3E05-4B31-ACA7-898D2469DD53}"/>
                  </a:ext>
                </a:extLst>
              </p:cNvPr>
              <p:cNvSpPr/>
              <p:nvPr/>
            </p:nvSpPr>
            <p:spPr>
              <a:xfrm>
                <a:off x="8278763" y="284200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X8</a:t>
                </a:r>
                <a:endParaRPr lang="en-IN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DB43688-BB50-4294-8627-E469B4A15D81}"/>
                  </a:ext>
                </a:extLst>
              </p:cNvPr>
              <p:cNvSpPr/>
              <p:nvPr/>
            </p:nvSpPr>
            <p:spPr>
              <a:xfrm>
                <a:off x="8011925" y="2286218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X7</a:t>
                </a:r>
                <a:endParaRPr lang="en-IN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0777D07-66B9-4944-8562-C8B5E7E885C7}"/>
                  </a:ext>
                </a:extLst>
              </p:cNvPr>
              <p:cNvSpPr/>
              <p:nvPr/>
            </p:nvSpPr>
            <p:spPr>
              <a:xfrm>
                <a:off x="7574754" y="486855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X6</a:t>
                </a:r>
                <a:endParaRPr lang="en-IN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B3636AB-C3B3-4764-9B75-EAD4A896B8F0}"/>
                  </a:ext>
                </a:extLst>
              </p:cNvPr>
              <p:cNvSpPr/>
              <p:nvPr/>
            </p:nvSpPr>
            <p:spPr>
              <a:xfrm>
                <a:off x="7926200" y="5696300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X3</a:t>
                </a:r>
                <a:endParaRPr lang="en-IN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95A1D74-6670-4BE2-B661-32E21477F135}"/>
                  </a:ext>
                </a:extLst>
              </p:cNvPr>
              <p:cNvSpPr/>
              <p:nvPr/>
            </p:nvSpPr>
            <p:spPr>
              <a:xfrm>
                <a:off x="8862772" y="601980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X9</a:t>
                </a:r>
                <a:endParaRPr lang="en-IN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A56CBD-4099-4D87-8A29-D1075812B522}"/>
                  </a:ext>
                </a:extLst>
              </p:cNvPr>
              <p:cNvSpPr/>
              <p:nvPr/>
            </p:nvSpPr>
            <p:spPr>
              <a:xfrm>
                <a:off x="8568577" y="4915601"/>
                <a:ext cx="442914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X2</a:t>
                </a:r>
                <a:endParaRPr lang="en-IN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D475488-B775-4842-8F1F-14CAE7F4A19D}"/>
                  </a:ext>
                </a:extLst>
              </p:cNvPr>
              <p:cNvCxnSpPr>
                <a:cxnSpLocks/>
                <a:stCxn id="14" idx="4"/>
                <a:endCxn id="23" idx="0"/>
              </p:cNvCxnSpPr>
              <p:nvPr/>
            </p:nvCxnSpPr>
            <p:spPr>
              <a:xfrm flipH="1">
                <a:off x="8790034" y="2970106"/>
                <a:ext cx="353685" cy="19454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A634D5-90A9-4F99-A68C-CE95E4F6B138}"/>
                  </a:ext>
                </a:extLst>
              </p:cNvPr>
              <p:cNvSpPr/>
              <p:nvPr/>
            </p:nvSpPr>
            <p:spPr>
              <a:xfrm>
                <a:off x="9494043" y="3108293"/>
                <a:ext cx="2494757" cy="1943100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060C3ED-B391-447F-A03B-CC16F1DE3EE3}"/>
                  </a:ext>
                </a:extLst>
              </p:cNvPr>
              <p:cNvSpPr/>
              <p:nvPr/>
            </p:nvSpPr>
            <p:spPr>
              <a:xfrm>
                <a:off x="9921999" y="4106558"/>
                <a:ext cx="506579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600" dirty="0"/>
                  <a:t>X10</a:t>
                </a:r>
                <a:endParaRPr lang="en-IN" sz="16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729602-161D-4C6C-B6A9-A4661AE65D04}"/>
                  </a:ext>
                </a:extLst>
              </p:cNvPr>
              <p:cNvSpPr/>
              <p:nvPr/>
            </p:nvSpPr>
            <p:spPr>
              <a:xfrm>
                <a:off x="10741421" y="4342578"/>
                <a:ext cx="506579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X1</a:t>
                </a:r>
                <a:endParaRPr lang="en-IN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3517018-F3AD-4779-A2AD-307BBB0C2D00}"/>
                  </a:ext>
                </a:extLst>
              </p:cNvPr>
              <p:cNvSpPr/>
              <p:nvPr/>
            </p:nvSpPr>
            <p:spPr>
              <a:xfrm>
                <a:off x="10428578" y="3402638"/>
                <a:ext cx="506579" cy="4095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dirty="0"/>
                  <a:t>X5</a:t>
                </a:r>
                <a:endParaRPr lang="en-IN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45268AF-1249-4FD4-B3EB-F8620F8D1F4C}"/>
                  </a:ext>
                </a:extLst>
              </p:cNvPr>
              <p:cNvCxnSpPr>
                <a:cxnSpLocks/>
                <a:endCxn id="18" idx="7"/>
              </p:cNvCxnSpPr>
              <p:nvPr/>
            </p:nvCxnSpPr>
            <p:spPr>
              <a:xfrm flipH="1">
                <a:off x="10354391" y="3812213"/>
                <a:ext cx="251238" cy="3613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C7754DB-EEBE-4F9B-960B-2DEAE614CE66}"/>
                  </a:ext>
                </a:extLst>
              </p:cNvPr>
              <p:cNvCxnSpPr>
                <a:cxnSpLocks/>
                <a:stCxn id="23" idx="3"/>
                <a:endCxn id="21" idx="7"/>
              </p:cNvCxnSpPr>
              <p:nvPr/>
            </p:nvCxnSpPr>
            <p:spPr>
              <a:xfrm flipH="1">
                <a:off x="8304251" y="5305846"/>
                <a:ext cx="329189" cy="45740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9757D8-84A9-417A-898F-578CAEC8C4A0}"/>
                  </a:ext>
                </a:extLst>
              </p:cNvPr>
              <p:cNvSpPr/>
              <p:nvPr/>
            </p:nvSpPr>
            <p:spPr>
              <a:xfrm rot="712297">
                <a:off x="7356144" y="3550222"/>
                <a:ext cx="1572535" cy="52398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0"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1/Sim(X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4</a:t>
                </a:r>
                <a:r>
                  <a:rPr lang="en-US" b="1" dirty="0">
                    <a:solidFill>
                      <a:srgbClr val="00B050"/>
                    </a:solidFill>
                  </a:rPr>
                  <a:t>, 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2</a:t>
                </a:r>
                <a:r>
                  <a:rPr lang="en-US" b="1" dirty="0">
                    <a:solidFill>
                      <a:srgbClr val="00B050"/>
                    </a:solidFill>
                  </a:rPr>
                  <a:t>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7326B6-42B7-4F97-8D76-AF4F6F0C93FD}"/>
                  </a:ext>
                </a:extLst>
              </p:cNvPr>
              <p:cNvSpPr/>
              <p:nvPr/>
            </p:nvSpPr>
            <p:spPr>
              <a:xfrm rot="712297">
                <a:off x="10504650" y="3967233"/>
                <a:ext cx="1741060" cy="52398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288000"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1/Sim(X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5</a:t>
                </a:r>
                <a:r>
                  <a:rPr lang="en-US" b="1" dirty="0">
                    <a:solidFill>
                      <a:srgbClr val="00B050"/>
                    </a:solidFill>
                  </a:rPr>
                  <a:t>, 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10</a:t>
                </a:r>
                <a:r>
                  <a:rPr lang="en-US" b="1" dirty="0">
                    <a:solidFill>
                      <a:srgbClr val="00B050"/>
                    </a:solidFill>
                  </a:rPr>
                  <a:t>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9DAFA7F-E32F-4C94-B43D-C97C0C557A0C}"/>
                  </a:ext>
                </a:extLst>
              </p:cNvPr>
              <p:cNvSpPr/>
              <p:nvPr/>
            </p:nvSpPr>
            <p:spPr>
              <a:xfrm rot="712297">
                <a:off x="8586764" y="5523381"/>
                <a:ext cx="1638666" cy="52398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216000"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1/Sim(X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2</a:t>
                </a:r>
                <a:r>
                  <a:rPr lang="en-US" b="1" dirty="0">
                    <a:solidFill>
                      <a:srgbClr val="00B050"/>
                    </a:solidFill>
                  </a:rPr>
                  <a:t>, X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3</a:t>
                </a:r>
                <a:r>
                  <a:rPr lang="en-US" b="1" dirty="0">
                    <a:solidFill>
                      <a:srgbClr val="00B050"/>
                    </a:solidFill>
                  </a:rPr>
                  <a:t>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C5B07-7CF1-4FC8-BCDA-67B23566427E}"/>
              </a:ext>
            </a:extLst>
          </p:cNvPr>
          <p:cNvGrpSpPr/>
          <p:nvPr/>
        </p:nvGrpSpPr>
        <p:grpSpPr>
          <a:xfrm>
            <a:off x="6954259" y="1675446"/>
            <a:ext cx="4943101" cy="4763453"/>
            <a:chOff x="0" y="0"/>
            <a:chExt cx="2520950" cy="32258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45638A-10B9-4011-AB3B-8174D021BF91}"/>
                </a:ext>
              </a:extLst>
            </p:cNvPr>
            <p:cNvSpPr/>
            <p:nvPr/>
          </p:nvSpPr>
          <p:spPr>
            <a:xfrm>
              <a:off x="0" y="0"/>
              <a:ext cx="2520950" cy="3225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66A4BF-8139-4EB1-B6EE-7F4ADF1592F8}"/>
                </a:ext>
              </a:extLst>
            </p:cNvPr>
            <p:cNvSpPr/>
            <p:nvPr/>
          </p:nvSpPr>
          <p:spPr>
            <a:xfrm rot="21253111">
              <a:off x="120650" y="368300"/>
              <a:ext cx="2000395" cy="10475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7041C2-6F1D-45EF-A4E0-293B9C6423E9}"/>
                </a:ext>
              </a:extLst>
            </p:cNvPr>
            <p:cNvSpPr/>
            <p:nvPr/>
          </p:nvSpPr>
          <p:spPr>
            <a:xfrm>
              <a:off x="501587" y="831928"/>
              <a:ext cx="457200" cy="438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dirty="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X1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83D47B-9052-411F-A23D-AA5864D9FC36}"/>
                </a:ext>
              </a:extLst>
            </p:cNvPr>
            <p:cNvSpPr/>
            <p:nvPr/>
          </p:nvSpPr>
          <p:spPr>
            <a:xfrm rot="621276">
              <a:off x="177800" y="1778000"/>
              <a:ext cx="2152650" cy="13081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E821DB8-45B8-4774-9537-E1AFFCF79D81}"/>
                </a:ext>
              </a:extLst>
            </p:cNvPr>
            <p:cNvSpPr/>
            <p:nvPr/>
          </p:nvSpPr>
          <p:spPr>
            <a:xfrm>
              <a:off x="1619250" y="2203450"/>
              <a:ext cx="457200" cy="43815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dirty="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X5</a:t>
              </a:r>
              <a:endParaRPr lang="en-IN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0E69E84-C44F-4DC8-BD93-4DCCD650F332}"/>
                </a:ext>
              </a:extLst>
            </p:cNvPr>
            <p:cNvSpPr/>
            <p:nvPr/>
          </p:nvSpPr>
          <p:spPr>
            <a:xfrm>
              <a:off x="1016000" y="2527300"/>
              <a:ext cx="457200" cy="4381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dirty="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X4</a:t>
              </a:r>
              <a:endParaRPr lang="en-IN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7B6D50-F30F-4F2E-9241-61D49E6DC54D}"/>
                </a:ext>
              </a:extLst>
            </p:cNvPr>
            <p:cNvSpPr/>
            <p:nvPr/>
          </p:nvSpPr>
          <p:spPr>
            <a:xfrm>
              <a:off x="419101" y="2000251"/>
              <a:ext cx="457200" cy="43815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dirty="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X3</a:t>
              </a:r>
              <a:endParaRPr lang="en-IN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E38157-CE37-425E-994B-E6D71EB1D87F}"/>
                </a:ext>
              </a:extLst>
            </p:cNvPr>
            <p:cNvSpPr/>
            <p:nvPr/>
          </p:nvSpPr>
          <p:spPr>
            <a:xfrm>
              <a:off x="1289050" y="508000"/>
              <a:ext cx="457200" cy="438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dirty="0">
                  <a:ln>
                    <a:noFill/>
                  </a:ln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X2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AE14868-19A1-4FDD-9E72-739565BE025B}"/>
              </a:ext>
            </a:extLst>
          </p:cNvPr>
          <p:cNvSpPr/>
          <p:nvPr/>
        </p:nvSpPr>
        <p:spPr>
          <a:xfrm>
            <a:off x="43472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3B8CFB-BA81-4A04-8F75-8E8536CB5ACF}"/>
              </a:ext>
            </a:extLst>
          </p:cNvPr>
          <p:cNvSpPr/>
          <p:nvPr/>
        </p:nvSpPr>
        <p:spPr>
          <a:xfrm>
            <a:off x="5160010" y="335279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0D356F-423A-42F5-A707-8B968E74FA0A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SVM</a:t>
            </a:r>
            <a:r>
              <a:rPr lang="en-IN" sz="5400" b="1" baseline="30000" dirty="0">
                <a:solidFill>
                  <a:srgbClr val="FF0000"/>
                </a:solidFill>
              </a:rPr>
              <a:t>struct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1729741"/>
            <a:ext cx="10226040" cy="444626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SVM</a:t>
            </a:r>
            <a:r>
              <a:rPr lang="en-US" sz="3200" baseline="30000" dirty="0"/>
              <a:t>struct</a:t>
            </a:r>
            <a:r>
              <a:rPr lang="en-US" sz="3200" dirty="0"/>
              <a:t>: Adaptation of SVM</a:t>
            </a:r>
            <a:r>
              <a:rPr lang="en-US" sz="3200" baseline="30000" dirty="0"/>
              <a:t>light</a:t>
            </a:r>
            <a:r>
              <a:rPr lang="en-US" sz="3200" dirty="0"/>
              <a:t> for learning functions with complex output space. (Tsochantaridis, et al. 2004)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If </a:t>
            </a:r>
            <a:r>
              <a:rPr lang="el-GR" sz="3200" dirty="0"/>
              <a:t>Ψ(</a:t>
            </a:r>
            <a:r>
              <a:rPr lang="en-IN" sz="3200" dirty="0"/>
              <a:t>x, y)</a:t>
            </a:r>
            <a:r>
              <a:rPr lang="en-US" sz="3200" dirty="0"/>
              <a:t> gives relationship between the input x and output y. </a:t>
            </a:r>
            <a:r>
              <a:rPr lang="el-GR" sz="3200" dirty="0"/>
              <a:t>Ψ(</a:t>
            </a:r>
            <a:r>
              <a:rPr lang="en-IN" sz="3200" dirty="0"/>
              <a:t>x, y) = 1/5^2(</a:t>
            </a:r>
            <a:r>
              <a:rPr lang="el-GR" sz="3200" dirty="0"/>
              <a:t>φ1,2 +</a:t>
            </a:r>
            <a:r>
              <a:rPr lang="en-US" sz="3200" dirty="0"/>
              <a:t> </a:t>
            </a:r>
            <a:r>
              <a:rPr lang="el-GR" sz="3200" dirty="0"/>
              <a:t>φ3,4 +</a:t>
            </a:r>
            <a:r>
              <a:rPr lang="en-US" sz="3200" dirty="0"/>
              <a:t> </a:t>
            </a:r>
            <a:r>
              <a:rPr lang="el-GR" sz="3200" dirty="0"/>
              <a:t>φ3,5 +</a:t>
            </a:r>
            <a:r>
              <a:rPr lang="en-US" sz="3200" dirty="0"/>
              <a:t> </a:t>
            </a:r>
            <a:r>
              <a:rPr lang="el-GR" sz="3200" dirty="0"/>
              <a:t>φ4,5</a:t>
            </a:r>
            <a:r>
              <a:rPr lang="en-US" sz="3200" dirty="0"/>
              <a:t>) then;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SVM</a:t>
            </a:r>
            <a:r>
              <a:rPr lang="en-US" sz="3200" baseline="30000" dirty="0"/>
              <a:t>struct</a:t>
            </a:r>
            <a:r>
              <a:rPr lang="en-US" sz="3200" dirty="0"/>
              <a:t> can learn functions of the form </a:t>
            </a:r>
          </a:p>
          <a:p>
            <a:pPr algn="l"/>
            <a:r>
              <a:rPr lang="en-US" sz="3200" dirty="0"/>
              <a:t>		f(x; w) = argmax</a:t>
            </a:r>
            <a:r>
              <a:rPr lang="en-IN" sz="3200" dirty="0"/>
              <a:t> </a:t>
            </a:r>
            <a:r>
              <a:rPr lang="en-IN" sz="3200" baseline="-25000" dirty="0"/>
              <a:t>y∈Y</a:t>
            </a:r>
            <a:r>
              <a:rPr lang="en-US" sz="3200" dirty="0"/>
              <a:t> </a:t>
            </a:r>
            <a:r>
              <a:rPr lang="en-IN" sz="3200" dirty="0"/>
              <a:t>&lt;w,</a:t>
            </a:r>
            <a:r>
              <a:rPr lang="el-GR" sz="3200" dirty="0"/>
              <a:t>Ψ(</a:t>
            </a:r>
            <a:r>
              <a:rPr lang="en-IN" sz="3200" dirty="0"/>
              <a:t>x, y)&gt;</a:t>
            </a:r>
            <a:endParaRPr lang="en-US" sz="3200" b="1" dirty="0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F4C4-6DA1-4E5D-AB98-B6BA8CB6DCAE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586D6-200A-421C-8A48-D833A437AB26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149C6-84D7-49AE-B01F-A26DF4FD7FF9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343B4-8CCC-4B94-89DE-FF455AB2559C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3421-D55A-418B-9D76-DD612C6FEE7F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E7D20-2CC3-458E-B949-52AE02F84437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D589A-6437-4217-9156-C9B28A73E8C3}"/>
              </a:ext>
            </a:extLst>
          </p:cNvPr>
          <p:cNvSpPr/>
          <p:nvPr/>
        </p:nvSpPr>
        <p:spPr>
          <a:xfrm>
            <a:off x="5160010" y="33575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24B5B-FDB9-40D4-AB17-5C60BD11211A}"/>
              </a:ext>
            </a:extLst>
          </p:cNvPr>
          <p:cNvSpPr/>
          <p:nvPr/>
        </p:nvSpPr>
        <p:spPr>
          <a:xfrm>
            <a:off x="59740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FBFA1C1-ADE5-42E9-97F8-638194D4E62C}"/>
              </a:ext>
            </a:extLst>
          </p:cNvPr>
          <p:cNvSpPr/>
          <p:nvPr/>
        </p:nvSpPr>
        <p:spPr>
          <a:xfrm>
            <a:off x="325120" y="335280"/>
            <a:ext cx="11347450" cy="285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DF98-D19E-40E4-850A-11D1C15F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10" y="508000"/>
            <a:ext cx="10226040" cy="1070611"/>
          </a:xfrm>
        </p:spPr>
        <p:txBody>
          <a:bodyPr>
            <a:normAutofit/>
          </a:bodyPr>
          <a:lstStyle/>
          <a:p>
            <a:r>
              <a:rPr lang="el-GR" sz="5400" b="1" dirty="0">
                <a:solidFill>
                  <a:srgbClr val="FF0000"/>
                </a:solidFill>
              </a:rPr>
              <a:t>Δ</a:t>
            </a:r>
            <a:r>
              <a:rPr lang="en-US" sz="5400" b="1" dirty="0">
                <a:solidFill>
                  <a:srgbClr val="FF0000"/>
                </a:solidFill>
              </a:rPr>
              <a:t> used in clustering</a:t>
            </a:r>
            <a:endParaRPr lang="en-IN" sz="19900" b="1" baseline="30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AAEE6-EF66-43C9-8BCE-86A7DF9C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1882142"/>
            <a:ext cx="10226040" cy="359473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l-GR" sz="3200" dirty="0"/>
              <a:t>Δ</a:t>
            </a:r>
            <a:r>
              <a:rPr lang="en-US" sz="3200" dirty="0"/>
              <a:t> will measure how unrelated two elements are to each other.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For our problem we will be using one more loss variable, i.e., MITRE loss but it is limited to Noun phrase conference only.</a:t>
            </a:r>
            <a:endParaRPr lang="en-US" sz="3200" b="1" dirty="0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B476D1-9A16-4D7E-BCFD-3E98D6EE7113}"/>
              </a:ext>
            </a:extLst>
          </p:cNvPr>
          <p:cNvSpPr/>
          <p:nvPr/>
        </p:nvSpPr>
        <p:spPr>
          <a:xfrm>
            <a:off x="416560" y="5943600"/>
            <a:ext cx="721360" cy="57912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F4C4-6DA1-4E5D-AB98-B6BA8CB6DCAE}"/>
              </a:ext>
            </a:extLst>
          </p:cNvPr>
          <p:cNvSpPr/>
          <p:nvPr/>
        </p:nvSpPr>
        <p:spPr>
          <a:xfrm>
            <a:off x="3251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586D6-200A-421C-8A48-D833A437AB26}"/>
              </a:ext>
            </a:extLst>
          </p:cNvPr>
          <p:cNvSpPr/>
          <p:nvPr/>
        </p:nvSpPr>
        <p:spPr>
          <a:xfrm>
            <a:off x="113792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149C6-84D7-49AE-B01F-A26DF4FD7FF9}"/>
              </a:ext>
            </a:extLst>
          </p:cNvPr>
          <p:cNvSpPr/>
          <p:nvPr/>
        </p:nvSpPr>
        <p:spPr>
          <a:xfrm>
            <a:off x="193675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343B4-8CCC-4B94-89DE-FF455AB2559C}"/>
              </a:ext>
            </a:extLst>
          </p:cNvPr>
          <p:cNvSpPr/>
          <p:nvPr/>
        </p:nvSpPr>
        <p:spPr>
          <a:xfrm>
            <a:off x="27355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3421-D55A-418B-9D76-DD612C6FEE7F}"/>
              </a:ext>
            </a:extLst>
          </p:cNvPr>
          <p:cNvSpPr/>
          <p:nvPr/>
        </p:nvSpPr>
        <p:spPr>
          <a:xfrm>
            <a:off x="353441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E7D20-2CC3-458E-B949-52AE02F84437}"/>
              </a:ext>
            </a:extLst>
          </p:cNvPr>
          <p:cNvSpPr/>
          <p:nvPr/>
        </p:nvSpPr>
        <p:spPr>
          <a:xfrm>
            <a:off x="4347210" y="337343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D589A-6437-4217-9156-C9B28A73E8C3}"/>
              </a:ext>
            </a:extLst>
          </p:cNvPr>
          <p:cNvSpPr/>
          <p:nvPr/>
        </p:nvSpPr>
        <p:spPr>
          <a:xfrm>
            <a:off x="5160010" y="335757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24B5B-FDB9-40D4-AB17-5C60BD11211A}"/>
              </a:ext>
            </a:extLst>
          </p:cNvPr>
          <p:cNvSpPr/>
          <p:nvPr/>
        </p:nvSpPr>
        <p:spPr>
          <a:xfrm>
            <a:off x="59740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B20AE4-9035-44AE-ADD2-C174E7709CEB}"/>
              </a:ext>
            </a:extLst>
          </p:cNvPr>
          <p:cNvSpPr/>
          <p:nvPr/>
        </p:nvSpPr>
        <p:spPr>
          <a:xfrm>
            <a:off x="6786880" y="335280"/>
            <a:ext cx="81280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0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1009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Supervised Clustering  with SVMs</vt:lpstr>
      <vt:lpstr>Suppose we want to cluster some marbles: -</vt:lpstr>
      <vt:lpstr>How to adjust</vt:lpstr>
      <vt:lpstr>Problem Statements</vt:lpstr>
      <vt:lpstr> Clustering</vt:lpstr>
      <vt:lpstr>Similarity measure</vt:lpstr>
      <vt:lpstr> Naïve training example</vt:lpstr>
      <vt:lpstr>SVMstruct</vt:lpstr>
      <vt:lpstr>Δ used in clustering</vt:lpstr>
      <vt:lpstr>Linear constraints</vt:lpstr>
      <vt:lpstr>The Argmax</vt:lpstr>
      <vt:lpstr>SVMcluster vs. PCC</vt:lpstr>
      <vt:lpstr>Inclusion of Δ in Finding Constraint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Clustering  with SVMs</dc:title>
  <dc:creator>Vishnu Kumar</dc:creator>
  <cp:lastModifiedBy>Vishnu Kumar</cp:lastModifiedBy>
  <cp:revision>29</cp:revision>
  <dcterms:created xsi:type="dcterms:W3CDTF">2021-01-26T17:36:00Z</dcterms:created>
  <dcterms:modified xsi:type="dcterms:W3CDTF">2021-01-28T08:20:56Z</dcterms:modified>
</cp:coreProperties>
</file>