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5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3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6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4-08-11T08:21:19.4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1786 11589 0,'66'0'78,"-13"0"-62,-40 0-16,0 0 0,120 13 16,12 0-1,-92 0 1,40 1-1,-54-14 1,-25 13 0,-1-13 31,26 0-16,14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3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6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4-08-11T08:21:20.1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1812 12263 0,'27'0'32,"12"0"-17,28 0 1,-54 0-16,159 0 16,92 0-1,-250 0-15,91 0 16,54 14-1,-132-14 1,-1 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3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6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4-08-11T08:21:36.0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1931 15425 0,'40'0'94,"26"0"-79,-53 0-15,120 0 16,-67 0-1,-53 0-15,0 0 0,80 0 16,-67 0 0,-12 0-1,-1 0 48,26 0-32,-12 0 0,-1 0 1,1 0-1,-14 0-31,14 0 15,-14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8B734-91B1-4CD8-B4BB-1BEBCE4E9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21795A-7A5F-4C7D-AA9D-766F6DDA1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42393-9F7D-47F6-955E-14B9D4DF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B56E-9713-43E0-B067-9694CCAA82AC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4057A-383D-430F-A7FB-0C2263AF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237C7-BFBA-4CD1-936F-24A485FC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C140-A0E9-4106-ACAC-AFD92046C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4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34021-259E-443E-9662-46FF6FE5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DF5DC2-97A4-4EBB-BE07-36DFCE633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74A97-1A22-43D6-AF06-62FC9A5A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B56E-9713-43E0-B067-9694CCAA82AC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BDCA0-7302-420A-8C55-26C29B18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48237-BF30-4FE4-A903-90E0F727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C140-A0E9-4106-ACAC-AFD92046C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2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563968-5201-453D-9971-A2D706327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6CF23F-936F-47FB-8B96-65B71FDC7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73E46-9CEB-49E4-BE01-C2523717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B56E-9713-43E0-B067-9694CCAA82AC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AAD68-878E-4B83-B03D-0C62CF04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0576-4958-4684-B2FB-59328A1A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C140-A0E9-4106-ACAC-AFD92046C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8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CE701-9CE7-48AB-8D50-50D6F427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B3189-CED5-4C01-88DB-D4D8B7337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11B55-CFEA-4C70-97DB-B49C4984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B56E-9713-43E0-B067-9694CCAA82AC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17BD2-07E2-413B-B02A-B427FA7D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020B7-42EF-4E01-B946-9401892D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C140-A0E9-4106-ACAC-AFD92046C5A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래픽 7" descr="연필">
            <a:extLst>
              <a:ext uri="{FF2B5EF4-FFF2-40B4-BE49-F238E27FC236}">
                <a16:creationId xmlns:a16="http://schemas.microsoft.com/office/drawing/2014/main" id="{00559C57-3DA9-420A-9EB7-19209F65B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912" y="-19201"/>
            <a:ext cx="315912" cy="31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3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A0888-2C66-404E-8B94-94182BD5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01A99-8C55-4D4A-A86C-F11AD0E2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8B3F6-BF8D-49EE-955B-02959172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B56E-9713-43E0-B067-9694CCAA82AC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05C82-997E-48EE-B27E-00066320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957B6-B410-4790-930D-76224CA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C140-A0E9-4106-ACAC-AFD92046C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8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13E80-AB48-41D9-AD3B-EC43C4CC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694C7-0F21-4815-A015-7BFB75A57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A13AF0-08EA-4C0B-A7BD-6C0EE1795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34E4C-B1AA-489F-AA86-4CDAA336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B56E-9713-43E0-B067-9694CCAA82AC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72808A-AF88-44F6-A501-24BEC20D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EC7B9-1ED2-4083-8830-84CCD608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C140-A0E9-4106-ACAC-AFD92046C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6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0FD4B-BEDC-4D58-886D-2B0A3884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B8CD3-8795-44E5-A9D5-191BB34C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D3DD8-7715-465C-B51D-91730CF8E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373AEE-9A5C-44A1-A3CC-C995E9919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1B62AC-1455-40EB-93FF-909A45A9D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D5CA63-6FCD-4744-9272-F9C66CBD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B56E-9713-43E0-B067-9694CCAA82AC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77DC7-0DB9-43D0-9F1F-10E9F58B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B519CF-3C2C-4562-822B-A5F08EA1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C140-A0E9-4106-ACAC-AFD92046C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2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569FC-76D9-432D-84E5-3FA4DCE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9CAA4A-64E0-4A79-9A4C-A745B888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B56E-9713-43E0-B067-9694CCAA82AC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2BD7F-C4DA-4D2F-BF13-F25A249D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27A310-4775-4D56-9444-FD9CC72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C140-A0E9-4106-ACAC-AFD92046C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2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E0EF4F-164D-4A32-8AA3-13A96166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B56E-9713-43E0-B067-9694CCAA82AC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3FCCAA-7F95-4343-8DF9-046A951C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F54F43-E447-44A5-B4F2-98CDD6FF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C140-A0E9-4106-ACAC-AFD92046C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5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A9BDB-BABC-40A2-AAA9-72CFAC7C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15D81-9521-4A1E-8AD6-07D6DCFB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C1ADB4-71FB-4CE2-9771-863D5BCB3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DE545-95C9-4841-9588-FC887D18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B56E-9713-43E0-B067-9694CCAA82AC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3F6B3-8336-4F8C-B2A5-065EBB0D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3E749-5997-4FCC-AEC5-8453A82E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C140-A0E9-4106-ACAC-AFD92046C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4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3EAD7-F05E-4E37-BD2A-21E24145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706DE0-7A28-4983-BC2E-D58BF1D79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89DCC0-240D-4CBB-AA66-6FEDC7216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15284-EA35-45E4-A054-8EF5F2A8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B56E-9713-43E0-B067-9694CCAA82AC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E1D18-D96E-41E7-A715-A4BE9EF1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9FC1F-65DE-467B-85A6-1F7F98E9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5C140-A0E9-4106-ACAC-AFD92046C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8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7D3254-CA8A-47AC-9607-F0A26ADF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8" y="0"/>
            <a:ext cx="11588151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368870-7471-4426-891C-072F41C55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7" y="315912"/>
            <a:ext cx="12042475" cy="592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851B9-41F0-4C9C-B8C6-5A24A1512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3B56E-9713-43E0-B067-9694CCAA82AC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F9D16-1A1D-4A72-BBC4-F55B9CC28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7E735-DA77-4C40-AF83-4540B47C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5C140-A0E9-4106-ACAC-AFD92046C5A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906616-CB9D-4F7F-A634-0B3EAEB5B4BC}"/>
              </a:ext>
            </a:extLst>
          </p:cNvPr>
          <p:cNvCxnSpPr/>
          <p:nvPr userDrawn="1"/>
        </p:nvCxnSpPr>
        <p:spPr>
          <a:xfrm>
            <a:off x="77638" y="315912"/>
            <a:ext cx="12042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8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1" hangingPunct="1">
        <a:lnSpc>
          <a:spcPct val="90000"/>
        </a:lnSpc>
        <a:spcBef>
          <a:spcPts val="1000"/>
        </a:spcBef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.xml"/><Relationship Id="rId3" Type="http://schemas.openxmlformats.org/officeDocument/2006/relationships/hyperlink" Target="https://github.com/JohnMBrandt/text-classification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hyperlink" Target="https://github.com/memudualimatou/Attention-Mechanism-for-Text-classification-NLP/blob/main/Attention_Weight_GRU_Sentiment_Analysis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2.xml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hyperlink" Target="https://github.com/sohn1029/Text-Classification" TargetMode="External"/><Relationship Id="rId9" Type="http://schemas.openxmlformats.org/officeDocument/2006/relationships/customXml" Target="../ink/ink1.xm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7902A-3CDD-449C-89AF-3179CE29A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/>
              <a:t>빅카인즈 기사 자동분류 </a:t>
            </a:r>
            <a:r>
              <a:rPr lang="en-US" altLang="ko-KR" sz="4400"/>
              <a:t>CLI Software </a:t>
            </a:r>
            <a:r>
              <a:rPr lang="ko-KR" altLang="en-US" sz="4400"/>
              <a:t>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A9514E-C96C-44E8-83CF-5CBED1925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Digital Wellness Lab, </a:t>
            </a:r>
            <a:r>
              <a:rPr lang="ko-KR" altLang="en-US"/>
              <a:t>경희대학교 빅데이터응용학과</a:t>
            </a:r>
            <a:endParaRPr lang="en-US" altLang="ko-KR"/>
          </a:p>
          <a:p>
            <a:r>
              <a:rPr lang="ko-KR" altLang="en-US" sz="1800"/>
              <a:t>김태경</a:t>
            </a:r>
            <a:r>
              <a:rPr lang="en-US" altLang="ko-KR" sz="1800"/>
              <a:t>(</a:t>
            </a:r>
            <a:r>
              <a:rPr lang="ko-KR" altLang="en-US" sz="1800"/>
              <a:t>지도교수</a:t>
            </a:r>
            <a:r>
              <a:rPr lang="en-US" altLang="ko-KR" sz="1800"/>
              <a:t>, </a:t>
            </a:r>
            <a:r>
              <a:rPr lang="ko-KR" altLang="en-US" sz="1800"/>
              <a:t>부교수</a:t>
            </a:r>
            <a:r>
              <a:rPr lang="en-US" altLang="ko-KR" sz="1800"/>
              <a:t>)*</a:t>
            </a:r>
          </a:p>
          <a:p>
            <a:r>
              <a:rPr lang="ko-KR" altLang="en-US" sz="1800"/>
              <a:t>김상원</a:t>
            </a:r>
            <a:r>
              <a:rPr lang="en-US" altLang="ko-KR" sz="1800"/>
              <a:t>(</a:t>
            </a:r>
            <a:r>
              <a:rPr lang="ko-KR" altLang="en-US" sz="1800"/>
              <a:t>빅데이터응용학과</a:t>
            </a:r>
            <a:r>
              <a:rPr lang="en-US" altLang="ko-KR" sz="1800"/>
              <a:t>, </a:t>
            </a:r>
            <a:r>
              <a:rPr lang="ko-KR" altLang="en-US" sz="1800"/>
              <a:t>학부재학</a:t>
            </a:r>
            <a:r>
              <a:rPr lang="en-US" altLang="ko-KR" sz="1800"/>
              <a:t>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05787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AB75B-3CD9-A6A6-91BB-A0CB9F59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출력값 예시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6A790-1632-08D5-8165-0ABC1AE9D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" y="315912"/>
            <a:ext cx="12042475" cy="2113252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재테크 상식을 버려야 진짜 부자가 된다</a:t>
            </a:r>
            <a:endParaRPr lang="en-US" altLang="ko-KR"/>
          </a:p>
          <a:p>
            <a:r>
              <a:rPr lang="ko-KR" altLang="en-US"/>
              <a:t>상식으로 통하는 재테크 비법들이 있다</a:t>
            </a:r>
            <a:r>
              <a:rPr lang="en-US" altLang="ko-KR"/>
              <a:t>. </a:t>
            </a:r>
            <a:r>
              <a:rPr lang="ko-KR" altLang="en-US"/>
              <a:t>빚을 내지 마라</a:t>
            </a:r>
            <a:r>
              <a:rPr lang="en-US" altLang="ko-KR"/>
              <a:t>, </a:t>
            </a:r>
            <a:r>
              <a:rPr lang="ko-KR" altLang="en-US"/>
              <a:t>저축 하라</a:t>
            </a:r>
            <a:r>
              <a:rPr lang="en-US" altLang="ko-KR"/>
              <a:t>, </a:t>
            </a:r>
            <a:r>
              <a:rPr lang="ko-KR" altLang="en-US"/>
              <a:t>버는 돈 한도 내에서 써라</a:t>
            </a:r>
            <a:r>
              <a:rPr lang="en-US" altLang="ko-KR"/>
              <a:t>. </a:t>
            </a:r>
            <a:r>
              <a:rPr lang="ko-KR" altLang="en-US"/>
              <a:t>사회적으로 성공하기 위한 상식도 있다</a:t>
            </a:r>
            <a:r>
              <a:rPr lang="en-US" altLang="ko-KR"/>
              <a:t>. </a:t>
            </a:r>
            <a:r>
              <a:rPr lang="ko-KR" altLang="en-US"/>
              <a:t>좋은 대학을 졸업한 뒤 좋은 기업에 들어가 열심히 일해 인정 받아 승진하고 월급도 많이 받는 것이다</a:t>
            </a:r>
            <a:r>
              <a:rPr lang="en-US" altLang="ko-KR"/>
              <a:t>. </a:t>
            </a:r>
            <a:r>
              <a:rPr lang="ko-KR" altLang="en-US"/>
              <a:t>사회적으로 통용되는 이같은 재테크 비법</a:t>
            </a:r>
            <a:r>
              <a:rPr lang="en-US" altLang="ko-KR"/>
              <a:t>, </a:t>
            </a:r>
            <a:r>
              <a:rPr lang="ko-KR" altLang="en-US"/>
              <a:t>성공법을 지켜 나간다면 어떤 삶을 살게 될까</a:t>
            </a:r>
            <a:r>
              <a:rPr lang="en-US" altLang="ko-KR"/>
              <a:t>? </a:t>
            </a:r>
            <a:r>
              <a:rPr lang="ko-KR" altLang="en-US"/>
              <a:t>정부 중앙부처나 큰</a:t>
            </a:r>
            <a:r>
              <a:rPr lang="en-US" altLang="ko-KR"/>
              <a:t>..</a:t>
            </a:r>
          </a:p>
          <a:p>
            <a:r>
              <a:rPr lang="ko-KR" altLang="en-US"/>
              <a:t>미국</a:t>
            </a:r>
            <a:r>
              <a:rPr lang="en-US" altLang="ko-KR"/>
              <a:t>,</a:t>
            </a:r>
            <a:r>
              <a:rPr lang="ko-KR" altLang="en-US"/>
              <a:t>모범생</a:t>
            </a:r>
            <a:r>
              <a:rPr lang="en-US" altLang="ko-KR"/>
              <a:t>,</a:t>
            </a:r>
            <a:r>
              <a:rPr lang="ko-KR" altLang="en-US"/>
              <a:t>대기업</a:t>
            </a:r>
            <a:r>
              <a:rPr lang="en-US" altLang="ko-KR"/>
              <a:t>,</a:t>
            </a:r>
            <a:r>
              <a:rPr lang="ko-KR" altLang="en-US"/>
              <a:t>만큼</a:t>
            </a:r>
            <a:r>
              <a:rPr lang="en-US" altLang="ko-KR"/>
              <a:t>,</a:t>
            </a:r>
            <a:r>
              <a:rPr lang="ko-KR" altLang="en-US"/>
              <a:t>사람들</a:t>
            </a:r>
            <a:r>
              <a:rPr lang="en-US" altLang="ko-KR"/>
              <a:t>,</a:t>
            </a:r>
            <a:r>
              <a:rPr lang="ko-KR" altLang="en-US"/>
              <a:t>옛말</a:t>
            </a:r>
            <a:r>
              <a:rPr lang="en-US" altLang="ko-KR"/>
              <a:t>,</a:t>
            </a:r>
            <a:r>
              <a:rPr lang="ko-KR" altLang="en-US"/>
              <a:t>모범적</a:t>
            </a:r>
            <a:r>
              <a:rPr lang="en-US" altLang="ko-KR"/>
              <a:t>,</a:t>
            </a:r>
            <a:r>
              <a:rPr lang="ko-KR" altLang="en-US"/>
              <a:t>회사원</a:t>
            </a:r>
            <a:r>
              <a:rPr lang="en-US" altLang="ko-KR"/>
              <a:t>,</a:t>
            </a:r>
            <a:r>
              <a:rPr lang="ko-KR" altLang="en-US"/>
              <a:t>공무원</a:t>
            </a:r>
            <a:r>
              <a:rPr lang="en-US" altLang="ko-KR"/>
              <a:t>,</a:t>
            </a:r>
            <a:r>
              <a:rPr lang="ko-KR" altLang="en-US"/>
              <a:t>중앙부처</a:t>
            </a:r>
            <a:r>
              <a:rPr lang="en-US" altLang="ko-KR"/>
              <a:t>,</a:t>
            </a:r>
            <a:r>
              <a:rPr lang="ko-KR" altLang="en-US"/>
              <a:t>알리사</a:t>
            </a:r>
            <a:r>
              <a:rPr lang="en-US" altLang="ko-KR"/>
              <a:t>,</a:t>
            </a:r>
            <a:r>
              <a:rPr lang="ko-KR" altLang="en-US"/>
              <a:t>상상력</a:t>
            </a:r>
            <a:r>
              <a:rPr lang="en-US" altLang="ko-KR"/>
              <a:t>,</a:t>
            </a:r>
            <a:r>
              <a:rPr lang="ko-KR" altLang="en-US"/>
              <a:t>근로자</a:t>
            </a:r>
            <a:r>
              <a:rPr lang="en-US" altLang="ko-KR"/>
              <a:t>,</a:t>
            </a:r>
            <a:r>
              <a:rPr lang="ko-KR" altLang="en-US"/>
              <a:t>스캔자노</a:t>
            </a:r>
            <a:r>
              <a:rPr lang="en-US" altLang="ko-KR"/>
              <a:t>,</a:t>
            </a:r>
            <a:r>
              <a:rPr lang="ko-KR" altLang="en-US"/>
              <a:t>금융회사</a:t>
            </a:r>
            <a:r>
              <a:rPr lang="en-US" altLang="ko-KR"/>
              <a:t>,</a:t>
            </a:r>
            <a:r>
              <a:rPr lang="ko-KR" altLang="en-US"/>
              <a:t>성공법</a:t>
            </a:r>
            <a:r>
              <a:rPr lang="en-US" altLang="ko-KR"/>
              <a:t>,</a:t>
            </a:r>
            <a:r>
              <a:rPr lang="ko-KR" altLang="en-US"/>
              <a:t>남들</a:t>
            </a:r>
            <a:r>
              <a:rPr lang="en-US" altLang="ko-KR"/>
              <a:t>,</a:t>
            </a:r>
            <a:r>
              <a:rPr lang="ko-KR" altLang="en-US"/>
              <a:t>일주일</a:t>
            </a:r>
            <a:r>
              <a:rPr lang="en-US" altLang="ko-KR"/>
              <a:t>,</a:t>
            </a:r>
            <a:r>
              <a:rPr lang="ko-KR" altLang="en-US"/>
              <a:t>생활비</a:t>
            </a:r>
            <a:r>
              <a:rPr lang="en-US" altLang="ko-KR"/>
              <a:t>,</a:t>
            </a:r>
            <a:r>
              <a:rPr lang="ko-KR" altLang="en-US"/>
              <a:t>주택담보대출</a:t>
            </a:r>
            <a:r>
              <a:rPr lang="en-US" altLang="ko-KR"/>
              <a:t>,</a:t>
            </a:r>
            <a:r>
              <a:rPr lang="ko-KR" altLang="en-US"/>
              <a:t>백만장자</a:t>
            </a:r>
            <a:r>
              <a:rPr lang="en-US" altLang="ko-KR"/>
              <a:t>,</a:t>
            </a:r>
            <a:r>
              <a:rPr lang="ko-KR" altLang="en-US"/>
              <a:t>중산층</a:t>
            </a:r>
            <a:r>
              <a:rPr lang="en-US" altLang="ko-KR"/>
              <a:t>,</a:t>
            </a:r>
            <a:r>
              <a:rPr lang="ko-KR" altLang="en-US"/>
              <a:t>허리띠</a:t>
            </a:r>
            <a:r>
              <a:rPr lang="en-US" altLang="ko-KR"/>
              <a:t>,</a:t>
            </a:r>
            <a:r>
              <a:rPr lang="ko-KR" altLang="en-US"/>
              <a:t>밑천</a:t>
            </a:r>
            <a:r>
              <a:rPr lang="en-US" altLang="ko-KR"/>
              <a:t>,</a:t>
            </a:r>
            <a:r>
              <a:rPr lang="ko-KR" altLang="en-US"/>
              <a:t>창의력</a:t>
            </a:r>
            <a:r>
              <a:rPr lang="en-US" altLang="ko-KR"/>
              <a:t>,</a:t>
            </a:r>
            <a:r>
              <a:rPr lang="ko-KR" altLang="en-US"/>
              <a:t>쟁이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9D48D-0237-FD21-2828-3F889941236B}"/>
              </a:ext>
            </a:extLst>
          </p:cNvPr>
          <p:cNvSpPr txBox="1"/>
          <p:nvPr/>
        </p:nvSpPr>
        <p:spPr>
          <a:xfrm>
            <a:off x="249707" y="2976825"/>
            <a:ext cx="538447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0070C0"/>
                </a:solidFill>
              </a:rPr>
              <a:t>상식으로 통하는 재테크 비법들이 있다</a:t>
            </a:r>
            <a:r>
              <a:rPr lang="en-US" altLang="ko-KR" sz="1400">
                <a:solidFill>
                  <a:srgbClr val="0070C0"/>
                </a:solidFill>
              </a:rPr>
              <a:t>. </a:t>
            </a:r>
            <a:r>
              <a:rPr lang="ko-KR" altLang="en-US" sz="1400">
                <a:solidFill>
                  <a:srgbClr val="0070C0"/>
                </a:solidFill>
              </a:rPr>
              <a:t>빚을 내지 마라</a:t>
            </a:r>
            <a:r>
              <a:rPr lang="en-US" altLang="ko-KR" sz="1400">
                <a:solidFill>
                  <a:srgbClr val="0070C0"/>
                </a:solidFill>
              </a:rPr>
              <a:t>, </a:t>
            </a:r>
            <a:r>
              <a:rPr lang="ko-KR" altLang="en-US" sz="1400">
                <a:solidFill>
                  <a:srgbClr val="0070C0"/>
                </a:solidFill>
              </a:rPr>
              <a:t>저축 하라</a:t>
            </a:r>
            <a:r>
              <a:rPr lang="en-US" altLang="ko-KR" sz="1400">
                <a:solidFill>
                  <a:srgbClr val="0070C0"/>
                </a:solidFill>
              </a:rPr>
              <a:t>, </a:t>
            </a:r>
            <a:r>
              <a:rPr lang="ko-KR" altLang="en-US" sz="1400">
                <a:solidFill>
                  <a:srgbClr val="0070C0"/>
                </a:solidFill>
              </a:rPr>
              <a:t>버는 돈 한도 내에서 써라</a:t>
            </a:r>
            <a:r>
              <a:rPr lang="en-US" altLang="ko-KR" sz="1400">
                <a:solidFill>
                  <a:srgbClr val="0070C0"/>
                </a:solidFill>
              </a:rPr>
              <a:t>. </a:t>
            </a:r>
            <a:r>
              <a:rPr lang="ko-KR" altLang="en-US" sz="1400">
                <a:solidFill>
                  <a:srgbClr val="0070C0"/>
                </a:solidFill>
              </a:rPr>
              <a:t>사회적으로 성공하기 위한 상식도 있다</a:t>
            </a:r>
            <a:r>
              <a:rPr lang="en-US" altLang="ko-KR" sz="1400">
                <a:solidFill>
                  <a:srgbClr val="0070C0"/>
                </a:solidFill>
              </a:rPr>
              <a:t>. </a:t>
            </a:r>
            <a:r>
              <a:rPr lang="ko-KR" altLang="en-US" sz="1400">
                <a:solidFill>
                  <a:srgbClr val="0070C0"/>
                </a:solidFill>
              </a:rPr>
              <a:t>좋은 대학을 졸업한 뒤 좋은 기업에 들어가 열심히 일해 인정 받아 승진하고 월급도 많이 받는 것이다</a:t>
            </a:r>
            <a:r>
              <a:rPr lang="en-US" altLang="ko-KR" sz="1400">
                <a:solidFill>
                  <a:srgbClr val="0070C0"/>
                </a:solidFill>
              </a:rPr>
              <a:t>. </a:t>
            </a:r>
            <a:r>
              <a:rPr lang="ko-KR" altLang="en-US" sz="1400">
                <a:solidFill>
                  <a:srgbClr val="0070C0"/>
                </a:solidFill>
              </a:rPr>
              <a:t>사회적으로 통용되는 이같은 재테크 비법</a:t>
            </a:r>
            <a:r>
              <a:rPr lang="en-US" altLang="ko-KR" sz="1400">
                <a:solidFill>
                  <a:srgbClr val="0070C0"/>
                </a:solidFill>
              </a:rPr>
              <a:t>, </a:t>
            </a:r>
            <a:r>
              <a:rPr lang="ko-KR" altLang="en-US" sz="1400">
                <a:solidFill>
                  <a:srgbClr val="0070C0"/>
                </a:solidFill>
              </a:rPr>
              <a:t>성공법을 지켜 나간다면 어떤 삶을 살게 될까</a:t>
            </a:r>
            <a:r>
              <a:rPr lang="en-US" altLang="ko-KR" sz="1400">
                <a:solidFill>
                  <a:srgbClr val="0070C0"/>
                </a:solidFill>
              </a:rPr>
              <a:t>? </a:t>
            </a:r>
            <a:r>
              <a:rPr lang="ko-KR" altLang="en-US" sz="1400">
                <a:solidFill>
                  <a:srgbClr val="0070C0"/>
                </a:solidFill>
              </a:rPr>
              <a:t>정부 중앙부처나 큰 금융회사</a:t>
            </a:r>
            <a:r>
              <a:rPr lang="en-US" altLang="ko-KR" sz="1400">
                <a:solidFill>
                  <a:srgbClr val="0070C0"/>
                </a:solidFill>
              </a:rPr>
              <a:t>, </a:t>
            </a:r>
            <a:r>
              <a:rPr lang="ko-KR" altLang="en-US" sz="1400">
                <a:solidFill>
                  <a:srgbClr val="0070C0"/>
                </a:solidFill>
              </a:rPr>
              <a:t>대기업</a:t>
            </a:r>
            <a:r>
              <a:rPr lang="en-US" altLang="ko-KR" sz="1400">
                <a:solidFill>
                  <a:srgbClr val="0070C0"/>
                </a:solidFill>
              </a:rPr>
              <a:t>, </a:t>
            </a:r>
            <a:r>
              <a:rPr lang="ko-KR" altLang="en-US" sz="1400">
                <a:solidFill>
                  <a:srgbClr val="0070C0"/>
                </a:solidFill>
              </a:rPr>
              <a:t>공기업</a:t>
            </a:r>
            <a:r>
              <a:rPr lang="en-US" altLang="ko-KR" sz="1400">
                <a:solidFill>
                  <a:srgbClr val="0070C0"/>
                </a:solidFill>
              </a:rPr>
              <a:t>, </a:t>
            </a:r>
            <a:r>
              <a:rPr lang="ko-KR" altLang="en-US" sz="1400">
                <a:solidFill>
                  <a:srgbClr val="0070C0"/>
                </a:solidFill>
              </a:rPr>
              <a:t>학교 등에서 일하는 사람들은 대부분 이같은 룰을 따라 모범적인 인생을 살아왔을 것이다</a:t>
            </a:r>
            <a:r>
              <a:rPr lang="en-US" altLang="ko-KR" sz="1400">
                <a:solidFill>
                  <a:srgbClr val="0070C0"/>
                </a:solidFill>
              </a:rPr>
              <a:t>. </a:t>
            </a:r>
            <a:r>
              <a:rPr lang="ko-KR" altLang="en-US" sz="1400">
                <a:solidFill>
                  <a:srgbClr val="0070C0"/>
                </a:solidFill>
              </a:rPr>
              <a:t>그렇다면 과연 그들은 어떻게 살고 있을까</a:t>
            </a:r>
            <a:r>
              <a:rPr lang="en-US" altLang="ko-KR" sz="1400">
                <a:solidFill>
                  <a:srgbClr val="0070C0"/>
                </a:solidFill>
              </a:rPr>
              <a:t>? </a:t>
            </a:r>
            <a:r>
              <a:rPr lang="ko-KR" altLang="en-US" sz="1400">
                <a:solidFill>
                  <a:srgbClr val="0070C0"/>
                </a:solidFill>
              </a:rPr>
              <a:t>어릴 때는 학교에서 공부 잘하는 모범생이었을 것이다</a:t>
            </a:r>
            <a:r>
              <a:rPr lang="en-US" altLang="ko-KR" sz="1400">
                <a:solidFill>
                  <a:srgbClr val="0070C0"/>
                </a:solidFill>
              </a:rPr>
              <a:t>. </a:t>
            </a:r>
            <a:r>
              <a:rPr lang="ko-KR" altLang="en-US" sz="1400">
                <a:solidFill>
                  <a:srgbClr val="0070C0"/>
                </a:solidFill>
              </a:rPr>
              <a:t>공부 못했다고 뻥 치는 사람들이 가끔 있는데 대부분은 국내 다섯 손가락 안에 드는 대학에 들어가 졸업했을 것이다</a:t>
            </a:r>
            <a:r>
              <a:rPr lang="en-US" altLang="ko-KR" sz="1400">
                <a:solidFill>
                  <a:srgbClr val="0070C0"/>
                </a:solidFill>
              </a:rPr>
              <a:t>.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DE9AA-30C6-21B3-9E1A-FA75513DF282}"/>
              </a:ext>
            </a:extLst>
          </p:cNvPr>
          <p:cNvSpPr txBox="1"/>
          <p:nvPr/>
        </p:nvSpPr>
        <p:spPr>
          <a:xfrm>
            <a:off x="5991524" y="2976825"/>
            <a:ext cx="538447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상식으로 여겨지는 재테크 비법들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예를 들어 “빚을 지지 마라</a:t>
            </a:r>
            <a:r>
              <a:rPr lang="en-US" altLang="ko-KR" sz="1400">
                <a:solidFill>
                  <a:srgbClr val="FF0000"/>
                </a:solidFill>
              </a:rPr>
              <a:t>,” “</a:t>
            </a:r>
            <a:r>
              <a:rPr lang="ko-KR" altLang="en-US" sz="1400">
                <a:solidFill>
                  <a:srgbClr val="FF0000"/>
                </a:solidFill>
              </a:rPr>
              <a:t>저축을 해라</a:t>
            </a:r>
            <a:r>
              <a:rPr lang="en-US" altLang="ko-KR" sz="1400">
                <a:solidFill>
                  <a:srgbClr val="FF0000"/>
                </a:solidFill>
              </a:rPr>
              <a:t>,” “</a:t>
            </a:r>
            <a:r>
              <a:rPr lang="ko-KR" altLang="en-US" sz="1400">
                <a:solidFill>
                  <a:srgbClr val="FF0000"/>
                </a:solidFill>
              </a:rPr>
              <a:t>버는 돈 안에서만 써라”는 누구나 들어본 조언입니다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이와 유사하게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사회적 성공을 위한 상식도 있습니다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좋은 대학을 졸업하고 대기업에 입사해 열심히 일하고 승진하며 월급을 많이 받는 것이죠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이런 상식적인 접근이 실제로 원하는 삶을 보장할까요</a:t>
            </a:r>
            <a:r>
              <a:rPr lang="en-US" altLang="ko-KR" sz="1400">
                <a:solidFill>
                  <a:srgbClr val="FF0000"/>
                </a:solidFill>
              </a:rPr>
              <a:t>? </a:t>
            </a:r>
            <a:r>
              <a:rPr lang="ko-KR" altLang="en-US" sz="1400">
                <a:solidFill>
                  <a:srgbClr val="FF0000"/>
                </a:solidFill>
              </a:rPr>
              <a:t>정부 중앙부처나 대기업의 근로자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즉 ‘모범생’으로서 안정적이고 예측 가능한 경로를 따르는 것은 대다수 사람들이 목표로 하는 삶입니다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하지만 상식적인 방법만으로는 진정한 부와 성공을 거두기 어렵다는 시각도 있습니다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이론적으로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빚을 지지 않고 저축을 우선시하며 안정적인 직장에서 일하는 것은 중산층을 유지하는데 유리하지만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백만장자나 혁신적인 성공을 원한다면 다른 접근이 필요합니다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성공적인 재테크와 사회적 성취는 기존의 상식에 얽매이지 않고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새로운 시각과 전략을 적용할 때 비로소 가능하다는 것을 명심해야 합니다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65F16FC-F4F0-AD88-81FB-B4308DD98816}"/>
              </a:ext>
            </a:extLst>
          </p:cNvPr>
          <p:cNvCxnSpPr/>
          <p:nvPr/>
        </p:nvCxnSpPr>
        <p:spPr>
          <a:xfrm>
            <a:off x="5745018" y="2976825"/>
            <a:ext cx="0" cy="353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884418-51B1-2226-EFA4-BB2969353570}"/>
              </a:ext>
            </a:extLst>
          </p:cNvPr>
          <p:cNvSpPr txBox="1"/>
          <p:nvPr/>
        </p:nvSpPr>
        <p:spPr>
          <a:xfrm>
            <a:off x="1182254" y="2561312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실제 기사의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93867-0D74-187D-6C76-06D2237BBF98}"/>
              </a:ext>
            </a:extLst>
          </p:cNvPr>
          <p:cNvSpPr txBox="1"/>
          <p:nvPr/>
        </p:nvSpPr>
        <p:spPr>
          <a:xfrm>
            <a:off x="6813397" y="2561312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GPT</a:t>
            </a:r>
            <a:r>
              <a:rPr lang="ko-KR" altLang="en-US"/>
              <a:t>로 </a:t>
            </a:r>
            <a:r>
              <a:rPr lang="en-US" altLang="ko-KR"/>
              <a:t>enhanced</a:t>
            </a:r>
            <a:r>
              <a:rPr lang="ko-KR" altLang="en-US"/>
              <a:t>된 기사의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7B358E-F956-D42C-9ED8-6367C2AC3CF2}"/>
              </a:ext>
            </a:extLst>
          </p:cNvPr>
          <p:cNvSpPr/>
          <p:nvPr/>
        </p:nvSpPr>
        <p:spPr>
          <a:xfrm>
            <a:off x="6093124" y="6475560"/>
            <a:ext cx="2654534" cy="341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D4D11D-D69D-73FA-3E4A-94FE52E3F228}"/>
              </a:ext>
            </a:extLst>
          </p:cNvPr>
          <p:cNvSpPr/>
          <p:nvPr/>
        </p:nvSpPr>
        <p:spPr>
          <a:xfrm>
            <a:off x="8967970" y="6475560"/>
            <a:ext cx="2654534" cy="341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정책</a:t>
            </a:r>
          </a:p>
        </p:txBody>
      </p:sp>
    </p:spTree>
    <p:extLst>
      <p:ext uri="{BB962C8B-B14F-4D97-AF65-F5344CB8AC3E}">
        <p14:creationId xmlns:p14="http://schemas.microsoft.com/office/powerpoint/2010/main" val="378218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AB75B-3CD9-A6A6-91BB-A0CB9F59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출력값 예시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6A790-1632-08D5-8165-0ABC1AE9D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" y="315912"/>
            <a:ext cx="12042475" cy="2113252"/>
          </a:xfrm>
        </p:spPr>
        <p:txBody>
          <a:bodyPr>
            <a:normAutofit/>
          </a:bodyPr>
          <a:lstStyle/>
          <a:p>
            <a:r>
              <a:rPr lang="ko-KR" altLang="en-US"/>
              <a:t>전세자금 대출</a:t>
            </a:r>
            <a:r>
              <a:rPr lang="en-US" altLang="ko-KR"/>
              <a:t>, 50</a:t>
            </a:r>
            <a:r>
              <a:rPr lang="ko-KR" altLang="en-US"/>
              <a:t>세 미만 중산층에 몰려</a:t>
            </a:r>
            <a:endParaRPr lang="en-US" altLang="ko-KR"/>
          </a:p>
          <a:p>
            <a:r>
              <a:rPr lang="ko-KR" altLang="en-US"/>
              <a:t>전세자금 대출의 가장 큰 수요층은 </a:t>
            </a:r>
            <a:r>
              <a:rPr lang="en-US" altLang="ko-KR"/>
              <a:t>50</a:t>
            </a:r>
            <a:r>
              <a:rPr lang="ko-KR" altLang="en-US"/>
              <a:t>세 미만 중산층인 것으로 나타났다</a:t>
            </a:r>
            <a:r>
              <a:rPr lang="en-US" altLang="ko-KR"/>
              <a:t>.11</a:t>
            </a:r>
            <a:r>
              <a:rPr lang="ko-KR" altLang="en-US"/>
              <a:t>일 한국은행이 추계한 전체 금융권의 전세자금 대출 잔액은 지난 </a:t>
            </a:r>
            <a:r>
              <a:rPr lang="en-US" altLang="ko-KR"/>
              <a:t>6</a:t>
            </a:r>
            <a:r>
              <a:rPr lang="ko-KR" altLang="en-US"/>
              <a:t>월 말 현재 </a:t>
            </a:r>
            <a:r>
              <a:rPr lang="en-US" altLang="ko-KR"/>
              <a:t>60</a:t>
            </a:r>
            <a:r>
              <a:rPr lang="ko-KR" altLang="en-US"/>
              <a:t>조</a:t>
            </a:r>
            <a:r>
              <a:rPr lang="en-US" altLang="ko-KR"/>
              <a:t>1</a:t>
            </a:r>
            <a:r>
              <a:rPr lang="ko-KR" altLang="en-US"/>
              <a:t>천억 원으로</a:t>
            </a:r>
            <a:r>
              <a:rPr lang="en-US" altLang="ko-KR"/>
              <a:t>, 3</a:t>
            </a:r>
            <a:r>
              <a:rPr lang="ko-KR" altLang="en-US"/>
              <a:t>년 </a:t>
            </a:r>
            <a:r>
              <a:rPr lang="en-US" altLang="ko-KR"/>
              <a:t>6</a:t>
            </a:r>
            <a:r>
              <a:rPr lang="ko-KR" altLang="en-US"/>
              <a:t>개월 전인 </a:t>
            </a:r>
            <a:r>
              <a:rPr lang="en-US" altLang="ko-KR"/>
              <a:t>2009</a:t>
            </a:r>
            <a:r>
              <a:rPr lang="ko-KR" altLang="en-US"/>
              <a:t>년 말</a:t>
            </a:r>
            <a:r>
              <a:rPr lang="en-US" altLang="ko-KR"/>
              <a:t>(33</a:t>
            </a:r>
            <a:r>
              <a:rPr lang="ko-KR" altLang="en-US"/>
              <a:t>조 </a:t>
            </a:r>
            <a:r>
              <a:rPr lang="en-US" altLang="ko-KR"/>
              <a:t>5</a:t>
            </a:r>
            <a:r>
              <a:rPr lang="ko-KR" altLang="en-US"/>
              <a:t>천억 원</a:t>
            </a:r>
            <a:r>
              <a:rPr lang="en-US" altLang="ko-KR"/>
              <a:t>)</a:t>
            </a:r>
            <a:r>
              <a:rPr lang="ko-KR" altLang="en-US"/>
              <a:t>의 배에 육박했다</a:t>
            </a:r>
            <a:r>
              <a:rPr lang="en-US" altLang="ko-KR"/>
              <a:t>. </a:t>
            </a:r>
            <a:r>
              <a:rPr lang="ko-KR" altLang="en-US"/>
              <a:t>소득 계층별로 보면 최상위 </a:t>
            </a:r>
            <a:r>
              <a:rPr lang="en-US" altLang="ko-KR"/>
              <a:t>20%</a:t>
            </a:r>
            <a:r>
              <a:rPr lang="ko-KR" altLang="en-US"/>
              <a:t>인 </a:t>
            </a:r>
            <a:r>
              <a:rPr lang="en-US" altLang="ko-KR"/>
              <a:t>5</a:t>
            </a:r>
            <a:r>
              <a:rPr lang="ko-KR" altLang="en-US"/>
              <a:t>분위의 전세자금 대출액은 약 </a:t>
            </a:r>
            <a:r>
              <a:rPr lang="en-US" altLang="ko-KR"/>
              <a:t>10</a:t>
            </a:r>
            <a:r>
              <a:rPr lang="ko-KR" altLang="en-US"/>
              <a:t>조</a:t>
            </a:r>
            <a:r>
              <a:rPr lang="en-US" altLang="ko-KR"/>
              <a:t>1</a:t>
            </a:r>
            <a:r>
              <a:rPr lang="ko-KR" altLang="en-US"/>
              <a:t>천</a:t>
            </a:r>
            <a:r>
              <a:rPr lang="en-US" altLang="ko-KR"/>
              <a:t>500</a:t>
            </a:r>
            <a:r>
              <a:rPr lang="ko-KR" altLang="en-US"/>
              <a:t>억 원으로 전체의 </a:t>
            </a:r>
            <a:r>
              <a:rPr lang="en-US" altLang="ko-KR"/>
              <a:t>16.9%</a:t>
            </a:r>
            <a:r>
              <a:rPr lang="ko-KR" altLang="en-US"/>
              <a:t>에 </a:t>
            </a:r>
            <a:r>
              <a:rPr lang="en-US" altLang="ko-KR"/>
              <a:t>..</a:t>
            </a:r>
          </a:p>
          <a:p>
            <a:r>
              <a:rPr lang="ko-KR" altLang="en-US"/>
              <a:t>대출액</a:t>
            </a:r>
            <a:r>
              <a:rPr lang="en-US" altLang="ko-KR"/>
              <a:t>,</a:t>
            </a:r>
            <a:r>
              <a:rPr lang="ko-KR" altLang="en-US"/>
              <a:t>전세자금</a:t>
            </a:r>
            <a:r>
              <a:rPr lang="en-US" altLang="ko-KR"/>
              <a:t>,1</a:t>
            </a:r>
            <a:r>
              <a:rPr lang="ko-KR" altLang="en-US"/>
              <a:t>인</a:t>
            </a:r>
            <a:r>
              <a:rPr lang="en-US" altLang="ko-KR"/>
              <a:t>,</a:t>
            </a:r>
            <a:r>
              <a:rPr lang="ko-KR" altLang="en-US"/>
              <a:t>연소득</a:t>
            </a:r>
            <a:r>
              <a:rPr lang="en-US" altLang="ko-KR"/>
              <a:t>,50</a:t>
            </a:r>
            <a:r>
              <a:rPr lang="ko-KR" altLang="en-US"/>
              <a:t>세</a:t>
            </a:r>
            <a:r>
              <a:rPr lang="en-US" altLang="ko-KR"/>
              <a:t>,60</a:t>
            </a:r>
            <a:r>
              <a:rPr lang="ko-KR" altLang="en-US"/>
              <a:t>조</a:t>
            </a:r>
            <a:r>
              <a:rPr lang="en-US" altLang="ko-KR"/>
              <a:t>,5</a:t>
            </a:r>
            <a:r>
              <a:rPr lang="ko-KR" altLang="en-US"/>
              <a:t>천만</a:t>
            </a:r>
            <a:r>
              <a:rPr lang="en-US" altLang="ko-KR"/>
              <a:t>,</a:t>
            </a:r>
            <a:r>
              <a:rPr lang="ko-KR" altLang="en-US"/>
              <a:t>은행권</a:t>
            </a:r>
            <a:r>
              <a:rPr lang="en-US" altLang="ko-KR"/>
              <a:t>,</a:t>
            </a:r>
            <a:r>
              <a:rPr lang="ko-KR" altLang="en-US"/>
              <a:t>한국은행</a:t>
            </a:r>
            <a:r>
              <a:rPr lang="en-US" altLang="ko-KR"/>
              <a:t>,</a:t>
            </a:r>
            <a:r>
              <a:rPr lang="ko-KR" altLang="en-US"/>
              <a:t>부담액</a:t>
            </a:r>
            <a:r>
              <a:rPr lang="en-US" altLang="ko-KR"/>
              <a:t>,</a:t>
            </a:r>
            <a:r>
              <a:rPr lang="ko-KR" altLang="en-US"/>
              <a:t>세입자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9D48D-0237-FD21-2828-3F889941236B}"/>
              </a:ext>
            </a:extLst>
          </p:cNvPr>
          <p:cNvSpPr txBox="1"/>
          <p:nvPr/>
        </p:nvSpPr>
        <p:spPr>
          <a:xfrm>
            <a:off x="249707" y="2976825"/>
            <a:ext cx="538447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0070C0"/>
                </a:solidFill>
              </a:rPr>
              <a:t>전세자금 대출의 가장 큰 수요층은 </a:t>
            </a:r>
            <a:r>
              <a:rPr lang="en-US" altLang="ko-KR" sz="1400">
                <a:solidFill>
                  <a:srgbClr val="0070C0"/>
                </a:solidFill>
              </a:rPr>
              <a:t>50</a:t>
            </a:r>
            <a:r>
              <a:rPr lang="ko-KR" altLang="en-US" sz="1400">
                <a:solidFill>
                  <a:srgbClr val="0070C0"/>
                </a:solidFill>
              </a:rPr>
              <a:t>세 미만 중산층인 것으로 나타났다</a:t>
            </a:r>
            <a:r>
              <a:rPr lang="en-US" altLang="ko-KR" sz="1400">
                <a:solidFill>
                  <a:srgbClr val="0070C0"/>
                </a:solidFill>
              </a:rPr>
              <a:t>. 11</a:t>
            </a:r>
            <a:r>
              <a:rPr lang="ko-KR" altLang="en-US" sz="1400">
                <a:solidFill>
                  <a:srgbClr val="0070C0"/>
                </a:solidFill>
              </a:rPr>
              <a:t>일 한국은행이 추계한 전체 금융권의 전세자금 대출 잔액은 지난 </a:t>
            </a:r>
            <a:r>
              <a:rPr lang="en-US" altLang="ko-KR" sz="1400">
                <a:solidFill>
                  <a:srgbClr val="0070C0"/>
                </a:solidFill>
              </a:rPr>
              <a:t>6</a:t>
            </a:r>
            <a:r>
              <a:rPr lang="ko-KR" altLang="en-US" sz="1400">
                <a:solidFill>
                  <a:srgbClr val="0070C0"/>
                </a:solidFill>
              </a:rPr>
              <a:t>월 말 현재 </a:t>
            </a:r>
            <a:r>
              <a:rPr lang="en-US" altLang="ko-KR" sz="1400">
                <a:solidFill>
                  <a:srgbClr val="0070C0"/>
                </a:solidFill>
              </a:rPr>
              <a:t>60</a:t>
            </a:r>
            <a:r>
              <a:rPr lang="ko-KR" altLang="en-US" sz="1400">
                <a:solidFill>
                  <a:srgbClr val="0070C0"/>
                </a:solidFill>
              </a:rPr>
              <a:t>조</a:t>
            </a:r>
            <a:r>
              <a:rPr lang="en-US" altLang="ko-KR" sz="1400">
                <a:solidFill>
                  <a:srgbClr val="0070C0"/>
                </a:solidFill>
              </a:rPr>
              <a:t>1</a:t>
            </a:r>
            <a:r>
              <a:rPr lang="ko-KR" altLang="en-US" sz="1400">
                <a:solidFill>
                  <a:srgbClr val="0070C0"/>
                </a:solidFill>
              </a:rPr>
              <a:t>천억 원으로</a:t>
            </a:r>
            <a:r>
              <a:rPr lang="en-US" altLang="ko-KR" sz="1400">
                <a:solidFill>
                  <a:srgbClr val="0070C0"/>
                </a:solidFill>
              </a:rPr>
              <a:t>, 3</a:t>
            </a:r>
            <a:r>
              <a:rPr lang="ko-KR" altLang="en-US" sz="1400">
                <a:solidFill>
                  <a:srgbClr val="0070C0"/>
                </a:solidFill>
              </a:rPr>
              <a:t>년 </a:t>
            </a:r>
            <a:r>
              <a:rPr lang="en-US" altLang="ko-KR" sz="1400">
                <a:solidFill>
                  <a:srgbClr val="0070C0"/>
                </a:solidFill>
              </a:rPr>
              <a:t>6</a:t>
            </a:r>
            <a:r>
              <a:rPr lang="ko-KR" altLang="en-US" sz="1400">
                <a:solidFill>
                  <a:srgbClr val="0070C0"/>
                </a:solidFill>
              </a:rPr>
              <a:t>개월 전인 </a:t>
            </a:r>
            <a:r>
              <a:rPr lang="en-US" altLang="ko-KR" sz="1400">
                <a:solidFill>
                  <a:srgbClr val="0070C0"/>
                </a:solidFill>
              </a:rPr>
              <a:t>2009</a:t>
            </a:r>
            <a:r>
              <a:rPr lang="ko-KR" altLang="en-US" sz="1400">
                <a:solidFill>
                  <a:srgbClr val="0070C0"/>
                </a:solidFill>
              </a:rPr>
              <a:t>년 말</a:t>
            </a:r>
            <a:r>
              <a:rPr lang="en-US" altLang="ko-KR" sz="1400">
                <a:solidFill>
                  <a:srgbClr val="0070C0"/>
                </a:solidFill>
              </a:rPr>
              <a:t>(33</a:t>
            </a:r>
            <a:r>
              <a:rPr lang="ko-KR" altLang="en-US" sz="1400">
                <a:solidFill>
                  <a:srgbClr val="0070C0"/>
                </a:solidFill>
              </a:rPr>
              <a:t>조 </a:t>
            </a:r>
            <a:r>
              <a:rPr lang="en-US" altLang="ko-KR" sz="1400">
                <a:solidFill>
                  <a:srgbClr val="0070C0"/>
                </a:solidFill>
              </a:rPr>
              <a:t>5</a:t>
            </a:r>
            <a:r>
              <a:rPr lang="ko-KR" altLang="en-US" sz="1400">
                <a:solidFill>
                  <a:srgbClr val="0070C0"/>
                </a:solidFill>
              </a:rPr>
              <a:t>천억 원</a:t>
            </a:r>
            <a:r>
              <a:rPr lang="en-US" altLang="ko-KR" sz="1400">
                <a:solidFill>
                  <a:srgbClr val="0070C0"/>
                </a:solidFill>
              </a:rPr>
              <a:t>)</a:t>
            </a:r>
            <a:r>
              <a:rPr lang="ko-KR" altLang="en-US" sz="1400">
                <a:solidFill>
                  <a:srgbClr val="0070C0"/>
                </a:solidFill>
              </a:rPr>
              <a:t>의 배에 육박했다</a:t>
            </a:r>
            <a:r>
              <a:rPr lang="en-US" altLang="ko-KR" sz="1400">
                <a:solidFill>
                  <a:srgbClr val="0070C0"/>
                </a:solidFill>
              </a:rPr>
              <a:t>. </a:t>
            </a:r>
            <a:r>
              <a:rPr lang="ko-KR" altLang="en-US" sz="1400">
                <a:solidFill>
                  <a:srgbClr val="0070C0"/>
                </a:solidFill>
              </a:rPr>
              <a:t>소득 계층별로 보면 최상위 </a:t>
            </a:r>
            <a:r>
              <a:rPr lang="en-US" altLang="ko-KR" sz="1400">
                <a:solidFill>
                  <a:srgbClr val="0070C0"/>
                </a:solidFill>
              </a:rPr>
              <a:t>20%</a:t>
            </a:r>
            <a:r>
              <a:rPr lang="ko-KR" altLang="en-US" sz="1400">
                <a:solidFill>
                  <a:srgbClr val="0070C0"/>
                </a:solidFill>
              </a:rPr>
              <a:t>인 </a:t>
            </a:r>
            <a:r>
              <a:rPr lang="en-US" altLang="ko-KR" sz="1400">
                <a:solidFill>
                  <a:srgbClr val="0070C0"/>
                </a:solidFill>
              </a:rPr>
              <a:t>5</a:t>
            </a:r>
            <a:r>
              <a:rPr lang="ko-KR" altLang="en-US" sz="1400">
                <a:solidFill>
                  <a:srgbClr val="0070C0"/>
                </a:solidFill>
              </a:rPr>
              <a:t>분위의 전세자금 대출액은 약 </a:t>
            </a:r>
            <a:r>
              <a:rPr lang="en-US" altLang="ko-KR" sz="1400">
                <a:solidFill>
                  <a:srgbClr val="0070C0"/>
                </a:solidFill>
              </a:rPr>
              <a:t>10</a:t>
            </a:r>
            <a:r>
              <a:rPr lang="ko-KR" altLang="en-US" sz="1400">
                <a:solidFill>
                  <a:srgbClr val="0070C0"/>
                </a:solidFill>
              </a:rPr>
              <a:t>조</a:t>
            </a:r>
            <a:r>
              <a:rPr lang="en-US" altLang="ko-KR" sz="1400">
                <a:solidFill>
                  <a:srgbClr val="0070C0"/>
                </a:solidFill>
              </a:rPr>
              <a:t>1</a:t>
            </a:r>
            <a:r>
              <a:rPr lang="ko-KR" altLang="en-US" sz="1400">
                <a:solidFill>
                  <a:srgbClr val="0070C0"/>
                </a:solidFill>
              </a:rPr>
              <a:t>천</a:t>
            </a:r>
            <a:r>
              <a:rPr lang="en-US" altLang="ko-KR" sz="1400">
                <a:solidFill>
                  <a:srgbClr val="0070C0"/>
                </a:solidFill>
              </a:rPr>
              <a:t>500</a:t>
            </a:r>
            <a:r>
              <a:rPr lang="ko-KR" altLang="en-US" sz="1400">
                <a:solidFill>
                  <a:srgbClr val="0070C0"/>
                </a:solidFill>
              </a:rPr>
              <a:t>억 원으로 전체의 </a:t>
            </a:r>
            <a:r>
              <a:rPr lang="en-US" altLang="ko-KR" sz="1400">
                <a:solidFill>
                  <a:srgbClr val="0070C0"/>
                </a:solidFill>
              </a:rPr>
              <a:t>16.9%</a:t>
            </a:r>
            <a:r>
              <a:rPr lang="ko-KR" altLang="en-US" sz="1400">
                <a:solidFill>
                  <a:srgbClr val="0070C0"/>
                </a:solidFill>
              </a:rPr>
              <a:t>에 그쳤다</a:t>
            </a:r>
            <a:r>
              <a:rPr lang="en-US" altLang="ko-KR" sz="1400">
                <a:solidFill>
                  <a:srgbClr val="0070C0"/>
                </a:solidFill>
              </a:rPr>
              <a:t>. </a:t>
            </a:r>
            <a:r>
              <a:rPr lang="ko-KR" altLang="en-US" sz="1400">
                <a:solidFill>
                  <a:srgbClr val="0070C0"/>
                </a:solidFill>
              </a:rPr>
              <a:t>연령대별로는 </a:t>
            </a:r>
            <a:r>
              <a:rPr lang="en-US" altLang="ko-KR" sz="1400">
                <a:solidFill>
                  <a:srgbClr val="0070C0"/>
                </a:solidFill>
              </a:rPr>
              <a:t>50</a:t>
            </a:r>
            <a:r>
              <a:rPr lang="ko-KR" altLang="en-US" sz="1400">
                <a:solidFill>
                  <a:srgbClr val="0070C0"/>
                </a:solidFill>
              </a:rPr>
              <a:t>세 미만이 </a:t>
            </a:r>
            <a:r>
              <a:rPr lang="en-US" altLang="ko-KR" sz="1400">
                <a:solidFill>
                  <a:srgbClr val="0070C0"/>
                </a:solidFill>
              </a:rPr>
              <a:t>44</a:t>
            </a:r>
            <a:r>
              <a:rPr lang="ko-KR" altLang="en-US" sz="1400">
                <a:solidFill>
                  <a:srgbClr val="0070C0"/>
                </a:solidFill>
              </a:rPr>
              <a:t>조 </a:t>
            </a:r>
            <a:r>
              <a:rPr lang="en-US" altLang="ko-KR" sz="1400">
                <a:solidFill>
                  <a:srgbClr val="0070C0"/>
                </a:solidFill>
              </a:rPr>
              <a:t>1</a:t>
            </a:r>
            <a:r>
              <a:rPr lang="ko-KR" altLang="en-US" sz="1400">
                <a:solidFill>
                  <a:srgbClr val="0070C0"/>
                </a:solidFill>
              </a:rPr>
              <a:t>천억 원</a:t>
            </a:r>
            <a:r>
              <a:rPr lang="en-US" altLang="ko-KR" sz="1400">
                <a:solidFill>
                  <a:srgbClr val="0070C0"/>
                </a:solidFill>
              </a:rPr>
              <a:t>(73.4%)</a:t>
            </a:r>
            <a:r>
              <a:rPr lang="ko-KR" altLang="en-US" sz="1400">
                <a:solidFill>
                  <a:srgbClr val="0070C0"/>
                </a:solidFill>
              </a:rPr>
              <a:t>으로 가장 많았다</a:t>
            </a:r>
            <a:r>
              <a:rPr lang="en-US" altLang="ko-KR" sz="1400">
                <a:solidFill>
                  <a:srgbClr val="0070C0"/>
                </a:solidFill>
              </a:rPr>
              <a:t>. </a:t>
            </a:r>
            <a:r>
              <a:rPr lang="ko-KR" altLang="en-US" sz="1400">
                <a:solidFill>
                  <a:srgbClr val="0070C0"/>
                </a:solidFill>
              </a:rPr>
              <a:t>나머지 </a:t>
            </a:r>
            <a:r>
              <a:rPr lang="en-US" altLang="ko-KR" sz="1400">
                <a:solidFill>
                  <a:srgbClr val="0070C0"/>
                </a:solidFill>
              </a:rPr>
              <a:t>16</a:t>
            </a:r>
            <a:r>
              <a:rPr lang="ko-KR" altLang="en-US" sz="1400">
                <a:solidFill>
                  <a:srgbClr val="0070C0"/>
                </a:solidFill>
              </a:rPr>
              <a:t>조 원은 </a:t>
            </a:r>
            <a:r>
              <a:rPr lang="en-US" altLang="ko-KR" sz="1400">
                <a:solidFill>
                  <a:srgbClr val="0070C0"/>
                </a:solidFill>
              </a:rPr>
              <a:t>50</a:t>
            </a:r>
            <a:r>
              <a:rPr lang="ko-KR" altLang="en-US" sz="1400">
                <a:solidFill>
                  <a:srgbClr val="0070C0"/>
                </a:solidFill>
              </a:rPr>
              <a:t>세 이상에게 대출됐다</a:t>
            </a:r>
            <a:r>
              <a:rPr lang="en-US" altLang="ko-KR" sz="1400">
                <a:solidFill>
                  <a:srgbClr val="0070C0"/>
                </a:solidFill>
              </a:rPr>
              <a:t>. </a:t>
            </a:r>
            <a:r>
              <a:rPr lang="ko-KR" altLang="en-US" sz="1400">
                <a:solidFill>
                  <a:srgbClr val="0070C0"/>
                </a:solidFill>
              </a:rPr>
              <a:t>은행에서 전세자금을 빌린 세입자</a:t>
            </a:r>
            <a:r>
              <a:rPr lang="en-US" altLang="ko-KR" sz="1400">
                <a:solidFill>
                  <a:srgbClr val="0070C0"/>
                </a:solidFill>
              </a:rPr>
              <a:t>(9</a:t>
            </a:r>
            <a:r>
              <a:rPr lang="ko-KR" altLang="en-US" sz="1400">
                <a:solidFill>
                  <a:srgbClr val="0070C0"/>
                </a:solidFill>
              </a:rPr>
              <a:t>개 국내은행 기준</a:t>
            </a:r>
            <a:r>
              <a:rPr lang="en-US" altLang="ko-KR" sz="1400">
                <a:solidFill>
                  <a:srgbClr val="0070C0"/>
                </a:solidFill>
              </a:rPr>
              <a:t>)</a:t>
            </a:r>
            <a:r>
              <a:rPr lang="ko-KR" altLang="en-US" sz="1400">
                <a:solidFill>
                  <a:srgbClr val="0070C0"/>
                </a:solidFill>
              </a:rPr>
              <a:t>의 </a:t>
            </a:r>
            <a:r>
              <a:rPr lang="en-US" altLang="ko-KR" sz="1400">
                <a:solidFill>
                  <a:srgbClr val="0070C0"/>
                </a:solidFill>
              </a:rPr>
              <a:t>1</a:t>
            </a:r>
            <a:r>
              <a:rPr lang="ko-KR" altLang="en-US" sz="1400">
                <a:solidFill>
                  <a:srgbClr val="0070C0"/>
                </a:solidFill>
              </a:rPr>
              <a:t>인당 평균 대출액은 약 </a:t>
            </a:r>
            <a:r>
              <a:rPr lang="en-US" altLang="ko-KR" sz="1400">
                <a:solidFill>
                  <a:srgbClr val="0070C0"/>
                </a:solidFill>
              </a:rPr>
              <a:t>5</a:t>
            </a:r>
            <a:r>
              <a:rPr lang="ko-KR" altLang="en-US" sz="1400">
                <a:solidFill>
                  <a:srgbClr val="0070C0"/>
                </a:solidFill>
              </a:rPr>
              <a:t>천만 원으로 연소득의 </a:t>
            </a:r>
            <a:r>
              <a:rPr lang="en-US" altLang="ko-KR" sz="1400">
                <a:solidFill>
                  <a:srgbClr val="0070C0"/>
                </a:solidFill>
              </a:rPr>
              <a:t>96.9% </a:t>
            </a:r>
            <a:r>
              <a:rPr lang="ko-KR" altLang="en-US" sz="1400">
                <a:solidFill>
                  <a:srgbClr val="0070C0"/>
                </a:solidFill>
              </a:rPr>
              <a:t>수준</a:t>
            </a:r>
            <a:r>
              <a:rPr lang="en-US" altLang="ko-KR" sz="1400">
                <a:solidFill>
                  <a:srgbClr val="0070C0"/>
                </a:solidFill>
              </a:rPr>
              <a:t>. </a:t>
            </a:r>
            <a:r>
              <a:rPr lang="ko-KR" altLang="en-US" sz="1400">
                <a:solidFill>
                  <a:srgbClr val="0070C0"/>
                </a:solidFill>
              </a:rPr>
              <a:t>연소득 대비 대출액 비율은 </a:t>
            </a:r>
            <a:r>
              <a:rPr lang="en-US" altLang="ko-KR" sz="1400">
                <a:solidFill>
                  <a:srgbClr val="0070C0"/>
                </a:solidFill>
              </a:rPr>
              <a:t>2011</a:t>
            </a:r>
            <a:r>
              <a:rPr lang="ko-KR" altLang="en-US" sz="1400">
                <a:solidFill>
                  <a:srgbClr val="0070C0"/>
                </a:solidFill>
              </a:rPr>
              <a:t>년 </a:t>
            </a:r>
            <a:r>
              <a:rPr lang="en-US" altLang="ko-KR" sz="1400">
                <a:solidFill>
                  <a:srgbClr val="0070C0"/>
                </a:solidFill>
              </a:rPr>
              <a:t>65.0%</a:t>
            </a:r>
            <a:r>
              <a:rPr lang="ko-KR" altLang="en-US" sz="1400">
                <a:solidFill>
                  <a:srgbClr val="0070C0"/>
                </a:solidFill>
              </a:rPr>
              <a:t>였다</a:t>
            </a:r>
            <a:r>
              <a:rPr lang="en-US" altLang="ko-KR" sz="1400">
                <a:solidFill>
                  <a:srgbClr val="0070C0"/>
                </a:solidFill>
              </a:rPr>
              <a:t>. </a:t>
            </a:r>
            <a:r>
              <a:rPr lang="ko-KR" altLang="en-US" sz="1400">
                <a:solidFill>
                  <a:srgbClr val="0070C0"/>
                </a:solidFill>
              </a:rPr>
              <a:t>이들의 연간 이자 부담액은 </a:t>
            </a:r>
            <a:r>
              <a:rPr lang="en-US" altLang="ko-KR" sz="1400">
                <a:solidFill>
                  <a:srgbClr val="0070C0"/>
                </a:solidFill>
              </a:rPr>
              <a:t>1</a:t>
            </a:r>
            <a:r>
              <a:rPr lang="ko-KR" altLang="en-US" sz="1400">
                <a:solidFill>
                  <a:srgbClr val="0070C0"/>
                </a:solidFill>
              </a:rPr>
              <a:t>인당 </a:t>
            </a:r>
            <a:r>
              <a:rPr lang="en-US" altLang="ko-KR" sz="1400">
                <a:solidFill>
                  <a:srgbClr val="0070C0"/>
                </a:solidFill>
              </a:rPr>
              <a:t>227</a:t>
            </a:r>
            <a:r>
              <a:rPr lang="ko-KR" altLang="en-US" sz="1400">
                <a:solidFill>
                  <a:srgbClr val="0070C0"/>
                </a:solidFill>
              </a:rPr>
              <a:t>만 원이었다</a:t>
            </a:r>
            <a:r>
              <a:rPr lang="en-US" altLang="ko-KR" sz="1400">
                <a:solidFill>
                  <a:srgbClr val="0070C0"/>
                </a:solidFill>
              </a:rPr>
              <a:t>.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DE9AA-30C6-21B3-9E1A-FA75513DF282}"/>
              </a:ext>
            </a:extLst>
          </p:cNvPr>
          <p:cNvSpPr txBox="1"/>
          <p:nvPr/>
        </p:nvSpPr>
        <p:spPr>
          <a:xfrm>
            <a:off x="5991524" y="2976825"/>
            <a:ext cx="53844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전세자금 대출의 주요 수요층이 </a:t>
            </a:r>
            <a:r>
              <a:rPr lang="en-US" altLang="ko-KR" sz="1400">
                <a:solidFill>
                  <a:srgbClr val="FF0000"/>
                </a:solidFill>
              </a:rPr>
              <a:t>50</a:t>
            </a:r>
            <a:r>
              <a:rPr lang="ko-KR" altLang="en-US" sz="1400">
                <a:solidFill>
                  <a:srgbClr val="FF0000"/>
                </a:solidFill>
              </a:rPr>
              <a:t>세 미만의 중산층으로 집중되고 있는 것으로 나타났다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한국은행이 발표한 자료에 따르면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전체 금융권의 전세자금 대출 잔액은 </a:t>
            </a:r>
            <a:r>
              <a:rPr lang="en-US" altLang="ko-KR" sz="1400">
                <a:solidFill>
                  <a:srgbClr val="FF0000"/>
                </a:solidFill>
              </a:rPr>
              <a:t>2024</a:t>
            </a:r>
            <a:r>
              <a:rPr lang="ko-KR" altLang="en-US" sz="1400">
                <a:solidFill>
                  <a:srgbClr val="FF0000"/>
                </a:solidFill>
              </a:rPr>
              <a:t>년 </a:t>
            </a:r>
            <a:r>
              <a:rPr lang="en-US" altLang="ko-KR" sz="1400">
                <a:solidFill>
                  <a:srgbClr val="FF0000"/>
                </a:solidFill>
              </a:rPr>
              <a:t>6</a:t>
            </a:r>
            <a:r>
              <a:rPr lang="ko-KR" altLang="en-US" sz="1400">
                <a:solidFill>
                  <a:srgbClr val="FF0000"/>
                </a:solidFill>
              </a:rPr>
              <a:t>월 말 기준으로 </a:t>
            </a:r>
            <a:r>
              <a:rPr lang="en-US" altLang="ko-KR" sz="1400">
                <a:solidFill>
                  <a:srgbClr val="FF0000"/>
                </a:solidFill>
              </a:rPr>
              <a:t>60</a:t>
            </a:r>
            <a:r>
              <a:rPr lang="ko-KR" altLang="en-US" sz="1400">
                <a:solidFill>
                  <a:srgbClr val="FF0000"/>
                </a:solidFill>
              </a:rPr>
              <a:t>조</a:t>
            </a:r>
            <a:r>
              <a:rPr lang="en-US" altLang="ko-KR" sz="1400">
                <a:solidFill>
                  <a:srgbClr val="FF0000"/>
                </a:solidFill>
              </a:rPr>
              <a:t>1</a:t>
            </a:r>
            <a:r>
              <a:rPr lang="ko-KR" altLang="en-US" sz="1400">
                <a:solidFill>
                  <a:srgbClr val="FF0000"/>
                </a:solidFill>
              </a:rPr>
              <a:t>천억 원에 달하며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이는 </a:t>
            </a:r>
            <a:r>
              <a:rPr lang="en-US" altLang="ko-KR" sz="1400">
                <a:solidFill>
                  <a:srgbClr val="FF0000"/>
                </a:solidFill>
              </a:rPr>
              <a:t>3</a:t>
            </a:r>
            <a:r>
              <a:rPr lang="ko-KR" altLang="en-US" sz="1400">
                <a:solidFill>
                  <a:srgbClr val="FF0000"/>
                </a:solidFill>
              </a:rPr>
              <a:t>년 </a:t>
            </a:r>
            <a:r>
              <a:rPr lang="en-US" altLang="ko-KR" sz="1400">
                <a:solidFill>
                  <a:srgbClr val="FF0000"/>
                </a:solidFill>
              </a:rPr>
              <a:t>6</a:t>
            </a:r>
            <a:r>
              <a:rPr lang="ko-KR" altLang="en-US" sz="1400">
                <a:solidFill>
                  <a:srgbClr val="FF0000"/>
                </a:solidFill>
              </a:rPr>
              <a:t>개월 전인 </a:t>
            </a:r>
            <a:r>
              <a:rPr lang="en-US" altLang="ko-KR" sz="1400">
                <a:solidFill>
                  <a:srgbClr val="FF0000"/>
                </a:solidFill>
              </a:rPr>
              <a:t>2009</a:t>
            </a:r>
            <a:r>
              <a:rPr lang="ko-KR" altLang="en-US" sz="1400">
                <a:solidFill>
                  <a:srgbClr val="FF0000"/>
                </a:solidFill>
              </a:rPr>
              <a:t>년 말의 </a:t>
            </a:r>
            <a:r>
              <a:rPr lang="en-US" altLang="ko-KR" sz="1400">
                <a:solidFill>
                  <a:srgbClr val="FF0000"/>
                </a:solidFill>
              </a:rPr>
              <a:t>33</a:t>
            </a:r>
            <a:r>
              <a:rPr lang="ko-KR" altLang="en-US" sz="1400">
                <a:solidFill>
                  <a:srgbClr val="FF0000"/>
                </a:solidFill>
              </a:rPr>
              <a:t>조</a:t>
            </a:r>
            <a:r>
              <a:rPr lang="en-US" altLang="ko-KR" sz="1400">
                <a:solidFill>
                  <a:srgbClr val="FF0000"/>
                </a:solidFill>
              </a:rPr>
              <a:t>5</a:t>
            </a:r>
            <a:r>
              <a:rPr lang="ko-KR" altLang="en-US" sz="1400">
                <a:solidFill>
                  <a:srgbClr val="FF0000"/>
                </a:solidFill>
              </a:rPr>
              <a:t>천억 원에 비해 두 배 이상 증가한 수치다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이러한 증가 추세는 특히 </a:t>
            </a:r>
            <a:r>
              <a:rPr lang="en-US" altLang="ko-KR" sz="1400">
                <a:solidFill>
                  <a:srgbClr val="FF0000"/>
                </a:solidFill>
              </a:rPr>
              <a:t>50</a:t>
            </a:r>
            <a:r>
              <a:rPr lang="ko-KR" altLang="en-US" sz="1400">
                <a:solidFill>
                  <a:srgbClr val="FF0000"/>
                </a:solidFill>
              </a:rPr>
              <a:t>세 미만의 중산층 가구에서 두드러지며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이들 계층의 전세자금 대출 수요가 전체 대출의 주요 부분을 차지하고 있다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조사에 따르면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소득 계층별 전세자금 대출액에서 상위 </a:t>
            </a:r>
            <a:r>
              <a:rPr lang="en-US" altLang="ko-KR" sz="1400">
                <a:solidFill>
                  <a:srgbClr val="FF0000"/>
                </a:solidFill>
              </a:rPr>
              <a:t>20%</a:t>
            </a:r>
            <a:r>
              <a:rPr lang="ko-KR" altLang="en-US" sz="1400">
                <a:solidFill>
                  <a:srgbClr val="FF0000"/>
                </a:solidFill>
              </a:rPr>
              <a:t>인 </a:t>
            </a:r>
            <a:r>
              <a:rPr lang="en-US" altLang="ko-KR" sz="1400">
                <a:solidFill>
                  <a:srgbClr val="FF0000"/>
                </a:solidFill>
              </a:rPr>
              <a:t>5</a:t>
            </a:r>
            <a:r>
              <a:rPr lang="ko-KR" altLang="en-US" sz="1400">
                <a:solidFill>
                  <a:srgbClr val="FF0000"/>
                </a:solidFill>
              </a:rPr>
              <a:t>분위의 대출액은 약 </a:t>
            </a:r>
            <a:r>
              <a:rPr lang="en-US" altLang="ko-KR" sz="1400">
                <a:solidFill>
                  <a:srgbClr val="FF0000"/>
                </a:solidFill>
              </a:rPr>
              <a:t>10</a:t>
            </a:r>
            <a:r>
              <a:rPr lang="ko-KR" altLang="en-US" sz="1400">
                <a:solidFill>
                  <a:srgbClr val="FF0000"/>
                </a:solidFill>
              </a:rPr>
              <a:t>조</a:t>
            </a:r>
            <a:r>
              <a:rPr lang="en-US" altLang="ko-KR" sz="1400">
                <a:solidFill>
                  <a:srgbClr val="FF0000"/>
                </a:solidFill>
              </a:rPr>
              <a:t>1</a:t>
            </a:r>
            <a:r>
              <a:rPr lang="ko-KR" altLang="en-US" sz="1400">
                <a:solidFill>
                  <a:srgbClr val="FF0000"/>
                </a:solidFill>
              </a:rPr>
              <a:t>천</a:t>
            </a:r>
            <a:r>
              <a:rPr lang="en-US" altLang="ko-KR" sz="1400">
                <a:solidFill>
                  <a:srgbClr val="FF0000"/>
                </a:solidFill>
              </a:rPr>
              <a:t>500</a:t>
            </a:r>
            <a:r>
              <a:rPr lang="ko-KR" altLang="en-US" sz="1400">
                <a:solidFill>
                  <a:srgbClr val="FF0000"/>
                </a:solidFill>
              </a:rPr>
              <a:t>억 원으로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전체 대출액의 </a:t>
            </a:r>
            <a:r>
              <a:rPr lang="en-US" altLang="ko-KR" sz="1400">
                <a:solidFill>
                  <a:srgbClr val="FF0000"/>
                </a:solidFill>
              </a:rPr>
              <a:t>16.9%</a:t>
            </a:r>
            <a:r>
              <a:rPr lang="ko-KR" altLang="en-US" sz="1400">
                <a:solidFill>
                  <a:srgbClr val="FF0000"/>
                </a:solidFill>
              </a:rPr>
              <a:t>를 차지하고 있다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반면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중산층 이하의 계층은 상대적으로 대출을 덜 받는 경향을 보였다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특히 </a:t>
            </a:r>
            <a:r>
              <a:rPr lang="en-US" altLang="ko-KR" sz="1400">
                <a:solidFill>
                  <a:srgbClr val="FF0000"/>
                </a:solidFill>
              </a:rPr>
              <a:t>50</a:t>
            </a:r>
            <a:r>
              <a:rPr lang="ko-KR" altLang="en-US" sz="1400">
                <a:solidFill>
                  <a:srgbClr val="FF0000"/>
                </a:solidFill>
              </a:rPr>
              <a:t>세 미만의 중산층 가구는 높은 전세 보증금과 생활비 부담 등으로 인해 전세자금을 대출받는 비율이 높다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이들 계층은 대출을 통해 전세금을 마련하거나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재전세로 인한 비용을 충당하는 경우가 많다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중산층 가구는 상대적으로 안정적인 소득을 보유하고 있지만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전세자금 마련에 어려움을 겪고 있는 현실이 반영된 결과로 보인다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65F16FC-F4F0-AD88-81FB-B4308DD98816}"/>
              </a:ext>
            </a:extLst>
          </p:cNvPr>
          <p:cNvCxnSpPr/>
          <p:nvPr/>
        </p:nvCxnSpPr>
        <p:spPr>
          <a:xfrm>
            <a:off x="5745018" y="2976825"/>
            <a:ext cx="0" cy="353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884418-51B1-2226-EFA4-BB2969353570}"/>
              </a:ext>
            </a:extLst>
          </p:cNvPr>
          <p:cNvSpPr txBox="1"/>
          <p:nvPr/>
        </p:nvSpPr>
        <p:spPr>
          <a:xfrm>
            <a:off x="1182254" y="2561312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실제 기사의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93867-0D74-187D-6C76-06D2237BBF98}"/>
              </a:ext>
            </a:extLst>
          </p:cNvPr>
          <p:cNvSpPr txBox="1"/>
          <p:nvPr/>
        </p:nvSpPr>
        <p:spPr>
          <a:xfrm>
            <a:off x="6813397" y="2561312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GPT</a:t>
            </a:r>
            <a:r>
              <a:rPr lang="ko-KR" altLang="en-US"/>
              <a:t>로 </a:t>
            </a:r>
            <a:r>
              <a:rPr lang="en-US" altLang="ko-KR"/>
              <a:t>enhanced</a:t>
            </a:r>
            <a:r>
              <a:rPr lang="ko-KR" altLang="en-US"/>
              <a:t>된 기사의 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689176-BE74-1547-68F7-9D022F80ABE7}"/>
              </a:ext>
            </a:extLst>
          </p:cNvPr>
          <p:cNvSpPr/>
          <p:nvPr/>
        </p:nvSpPr>
        <p:spPr>
          <a:xfrm>
            <a:off x="6093124" y="6475560"/>
            <a:ext cx="2654534" cy="341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대출금액증가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5D9AAF-04BC-5274-C94E-F91F49AFA309}"/>
              </a:ext>
            </a:extLst>
          </p:cNvPr>
          <p:cNvSpPr/>
          <p:nvPr/>
        </p:nvSpPr>
        <p:spPr>
          <a:xfrm>
            <a:off x="8967970" y="6475560"/>
            <a:ext cx="2654534" cy="341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정책</a:t>
            </a:r>
          </a:p>
        </p:txBody>
      </p:sp>
    </p:spTree>
    <p:extLst>
      <p:ext uri="{BB962C8B-B14F-4D97-AF65-F5344CB8AC3E}">
        <p14:creationId xmlns:p14="http://schemas.microsoft.com/office/powerpoint/2010/main" val="279101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5065A-5633-C959-4208-6D7DE65A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Development Framework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3A111-51E5-4D89-E5F7-570B9062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" y="315912"/>
            <a:ext cx="12042475" cy="734290"/>
          </a:xfrm>
        </p:spPr>
        <p:txBody>
          <a:bodyPr/>
          <a:lstStyle/>
          <a:p>
            <a:r>
              <a:rPr lang="en-US" altLang="ko-KR"/>
              <a:t>CLI </a:t>
            </a:r>
            <a:r>
              <a:rPr lang="ko-KR" altLang="en-US"/>
              <a:t>프로그램 제작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63AE2D-7FC1-EF24-690E-2C823F60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68" y="1628664"/>
            <a:ext cx="11057912" cy="4292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CB146D-D992-DBCC-805D-0FA013A042B1}"/>
              </a:ext>
            </a:extLst>
          </p:cNvPr>
          <p:cNvSpPr txBox="1"/>
          <p:nvPr/>
        </p:nvSpPr>
        <p:spPr>
          <a:xfrm>
            <a:off x="1376128" y="752368"/>
            <a:ext cx="610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https://github.com/Textualize/rich</a:t>
            </a:r>
          </a:p>
        </p:txBody>
      </p:sp>
    </p:spTree>
    <p:extLst>
      <p:ext uri="{BB962C8B-B14F-4D97-AF65-F5344CB8AC3E}">
        <p14:creationId xmlns:p14="http://schemas.microsoft.com/office/powerpoint/2010/main" val="119890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1EC3D-3B8E-4FA4-535A-5C6070E4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Development Framework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8EA3E-7AE8-F3D2-5B9A-9E5B73EF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" y="315912"/>
            <a:ext cx="12042475" cy="2083256"/>
          </a:xfrm>
        </p:spPr>
        <p:txBody>
          <a:bodyPr/>
          <a:lstStyle/>
          <a:p>
            <a:r>
              <a:rPr lang="en-US" altLang="ko-KR"/>
              <a:t>OpenAI</a:t>
            </a:r>
            <a:r>
              <a:rPr lang="ko-KR" altLang="en-US"/>
              <a:t> </a:t>
            </a:r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Python</a:t>
            </a:r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1.40.3 </a:t>
            </a:r>
            <a:r>
              <a:rPr lang="ko-KR" altLang="en-US"/>
              <a:t>이상의 버전을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51FC4-5BBE-4497-9C49-9B9EB039C623}"/>
              </a:ext>
            </a:extLst>
          </p:cNvPr>
          <p:cNvSpPr txBox="1"/>
          <p:nvPr/>
        </p:nvSpPr>
        <p:spPr>
          <a:xfrm>
            <a:off x="2426329" y="803542"/>
            <a:ext cx="610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https://github.com/openai/openai-python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672C76-5A64-FE4A-13C4-2B4184561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8" y="1660504"/>
            <a:ext cx="63150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1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1EC3D-3B8E-4FA4-535A-5C6070E4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Development Framework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8EA3E-7AE8-F3D2-5B9A-9E5B73EF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" y="315912"/>
            <a:ext cx="12042475" cy="2083256"/>
          </a:xfrm>
        </p:spPr>
        <p:txBody>
          <a:bodyPr/>
          <a:lstStyle/>
          <a:p>
            <a:r>
              <a:rPr lang="en-US" altLang="ko-KR"/>
              <a:t>GPT4-mini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71CBDD-5C85-7532-6E64-226CD507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72" y="974568"/>
            <a:ext cx="9737008" cy="22665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1B1891-A756-202B-7F1B-AB5A3B7DA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88" y="4017476"/>
            <a:ext cx="9372600" cy="22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697733-47F9-4B18-0935-26DBC7113D3B}"/>
              </a:ext>
            </a:extLst>
          </p:cNvPr>
          <p:cNvSpPr txBox="1"/>
          <p:nvPr/>
        </p:nvSpPr>
        <p:spPr>
          <a:xfrm>
            <a:off x="896293" y="3429000"/>
            <a:ext cx="709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파이썬 라이브러리에서 모델 부분에 </a:t>
            </a:r>
            <a:r>
              <a:rPr lang="en-US" altLang="ko-KR"/>
              <a:t>“gpt-4o-mini”</a:t>
            </a:r>
            <a:r>
              <a:rPr lang="ko-KR" altLang="en-US"/>
              <a:t>로 할 것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6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1EC3D-3B8E-4FA4-535A-5C6070E4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Development Framework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8EA3E-7AE8-F3D2-5B9A-9E5B73EF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2" y="315912"/>
            <a:ext cx="12042475" cy="2083256"/>
          </a:xfrm>
        </p:spPr>
        <p:txBody>
          <a:bodyPr/>
          <a:lstStyle/>
          <a:p>
            <a:r>
              <a:rPr lang="en-US" altLang="ko-KR"/>
              <a:t>YAML</a:t>
            </a:r>
          </a:p>
          <a:p>
            <a:pPr lvl="1"/>
            <a:r>
              <a:rPr lang="en-US" altLang="ko-KR"/>
              <a:t>YAML </a:t>
            </a:r>
            <a:r>
              <a:rPr lang="ko-KR" altLang="en-US"/>
              <a:t>형식에 관한 문서는 </a:t>
            </a:r>
            <a:r>
              <a:rPr lang="en-US" altLang="ko-KR"/>
              <a:t>Wiki</a:t>
            </a:r>
            <a:r>
              <a:rPr lang="ko-KR" altLang="en-US"/>
              <a:t>나 </a:t>
            </a:r>
            <a:r>
              <a:rPr lang="en-US" altLang="ko-KR"/>
              <a:t>ChatGPT</a:t>
            </a:r>
            <a:r>
              <a:rPr lang="ko-KR" altLang="en-US"/>
              <a:t>를 참조할 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44604-AEB8-05A8-482C-F776BF78E2BC}"/>
              </a:ext>
            </a:extLst>
          </p:cNvPr>
          <p:cNvSpPr txBox="1"/>
          <p:nvPr/>
        </p:nvSpPr>
        <p:spPr>
          <a:xfrm>
            <a:off x="1828800" y="1096399"/>
            <a:ext cx="610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https://pypi.org/project/PyYAML/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262082-DB46-9C6A-C3EC-2B236634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02" y="1556199"/>
            <a:ext cx="7324725" cy="2619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BB0685-D906-9990-4012-988D85F7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77" y="5285583"/>
            <a:ext cx="7105650" cy="1323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8DF6AE-3F7F-FF17-64B4-964D3974B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426" y="2865886"/>
            <a:ext cx="2379412" cy="28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08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1EC3D-3B8E-4FA4-535A-5C6070E4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Development Framework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8EA3E-7AE8-F3D2-5B9A-9E5B73EF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" y="315912"/>
            <a:ext cx="12042475" cy="2083256"/>
          </a:xfrm>
        </p:spPr>
        <p:txBody>
          <a:bodyPr/>
          <a:lstStyle/>
          <a:p>
            <a:r>
              <a:rPr lang="en-US" altLang="ko-KR"/>
              <a:t>Excel</a:t>
            </a:r>
            <a:r>
              <a:rPr lang="ko-KR" altLang="en-US"/>
              <a:t> 데이터를 처리하기 위해서 </a:t>
            </a:r>
            <a:r>
              <a:rPr lang="en-US" altLang="ko-KR"/>
              <a:t>pandas </a:t>
            </a:r>
            <a:r>
              <a:rPr lang="ko-KR" altLang="en-US"/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E74210-0C30-6ACE-D2B3-0AE53C8D0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6"/>
          <a:stretch/>
        </p:blipFill>
        <p:spPr>
          <a:xfrm>
            <a:off x="525525" y="1831346"/>
            <a:ext cx="4676775" cy="2276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E71FC8-BAF4-B6EC-48A7-C12AFFFB2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92" y="1714500"/>
            <a:ext cx="4371975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83315F-4BE5-053D-0B58-30B2B93E806A}"/>
              </a:ext>
            </a:extLst>
          </p:cNvPr>
          <p:cNvSpPr txBox="1"/>
          <p:nvPr/>
        </p:nvSpPr>
        <p:spPr>
          <a:xfrm>
            <a:off x="2525917" y="888963"/>
            <a:ext cx="610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https://pandas.pydata.org/</a:t>
            </a:r>
          </a:p>
        </p:txBody>
      </p:sp>
    </p:spTree>
    <p:extLst>
      <p:ext uri="{BB962C8B-B14F-4D97-AF65-F5344CB8AC3E}">
        <p14:creationId xmlns:p14="http://schemas.microsoft.com/office/powerpoint/2010/main" val="335300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6E606-5357-96CE-F6B3-EB9FCF8F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</a:t>
            </a:r>
            <a:r>
              <a:rPr lang="ko-KR" altLang="en-US"/>
              <a:t> 명령어 목록</a:t>
            </a:r>
            <a:r>
              <a:rPr lang="en-US" altLang="ko-KR"/>
              <a:t>: </a:t>
            </a:r>
            <a:r>
              <a:rPr lang="ko-KR" altLang="en-US"/>
              <a:t>데이터 증강 </a:t>
            </a:r>
            <a:r>
              <a:rPr lang="en-US" altLang="ko-KR"/>
              <a:t>app 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458F5D6-1F73-945D-AF05-46BC15997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674190"/>
              </p:ext>
            </p:extLst>
          </p:nvPr>
        </p:nvGraphicFramePr>
        <p:xfrm>
          <a:off x="112752" y="904388"/>
          <a:ext cx="11966496" cy="3053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8832">
                  <a:extLst>
                    <a:ext uri="{9D8B030D-6E8A-4147-A177-3AD203B41FA5}">
                      <a16:colId xmlns:a16="http://schemas.microsoft.com/office/drawing/2014/main" val="4196799017"/>
                    </a:ext>
                  </a:extLst>
                </a:gridCol>
                <a:gridCol w="3988832">
                  <a:extLst>
                    <a:ext uri="{9D8B030D-6E8A-4147-A177-3AD203B41FA5}">
                      <a16:colId xmlns:a16="http://schemas.microsoft.com/office/drawing/2014/main" val="3420868372"/>
                    </a:ext>
                  </a:extLst>
                </a:gridCol>
                <a:gridCol w="3988832">
                  <a:extLst>
                    <a:ext uri="{9D8B030D-6E8A-4147-A177-3AD203B41FA5}">
                      <a16:colId xmlns:a16="http://schemas.microsoft.com/office/drawing/2014/main" val="688568468"/>
                    </a:ext>
                  </a:extLst>
                </a:gridCol>
              </a:tblGrid>
              <a:tr h="381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4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--input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입력값 엑셀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--input myinput.xlsx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3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--indir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입력 엑셀 파일이 있는 폴더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위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혹은 </a:t>
                      </a:r>
                      <a:r>
                        <a:rPr lang="en-US" altLang="ko-KR"/>
                        <a:t>indir </a:t>
                      </a:r>
                      <a:r>
                        <a:rPr lang="ko-KR" altLang="en-US"/>
                        <a:t>둘 중 하나가 설정되어 있어야 함</a:t>
                      </a:r>
                      <a:r>
                        <a:rPr lang="en-US" altLang="ko-KR"/>
                        <a:t>. Indir</a:t>
                      </a:r>
                      <a:r>
                        <a:rPr lang="ko-KR" altLang="en-US"/>
                        <a:t>이 입력될 경우 </a:t>
                      </a:r>
                      <a:r>
                        <a:rPr lang="en-US" altLang="ko-KR"/>
                        <a:t>input</a:t>
                      </a:r>
                      <a:r>
                        <a:rPr lang="ko-KR" altLang="en-US"/>
                        <a:t>은 무시함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--indir myinputdir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--outdir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Indir</a:t>
                      </a:r>
                      <a:r>
                        <a:rPr lang="ko-KR" altLang="en-US"/>
                        <a:t>이 설정될 경우 </a:t>
                      </a:r>
                      <a:r>
                        <a:rPr lang="en-US" altLang="ko-KR"/>
                        <a:t>outdir</a:t>
                      </a:r>
                      <a:r>
                        <a:rPr lang="ko-KR" altLang="en-US"/>
                        <a:t>은 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--outdir myoutputdir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95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--preference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설정파일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--preference setting.yaml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4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--help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도움말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도움말 링크를 브라우저로 실행함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7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738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6E606-5357-96CE-F6B3-EB9FCF8F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</a:t>
            </a:r>
            <a:r>
              <a:rPr lang="ko-KR" altLang="en-US"/>
              <a:t> 명령어 목록</a:t>
            </a:r>
            <a:r>
              <a:rPr lang="en-US" altLang="ko-KR"/>
              <a:t>: </a:t>
            </a:r>
            <a:r>
              <a:rPr lang="ko-KR" altLang="en-US"/>
              <a:t>분류기 </a:t>
            </a:r>
            <a:r>
              <a:rPr lang="en-US" altLang="ko-KR"/>
              <a:t>app 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458F5D6-1F73-945D-AF05-46BC15997E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2752" y="904388"/>
          <a:ext cx="11966496" cy="3053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8832">
                  <a:extLst>
                    <a:ext uri="{9D8B030D-6E8A-4147-A177-3AD203B41FA5}">
                      <a16:colId xmlns:a16="http://schemas.microsoft.com/office/drawing/2014/main" val="4196799017"/>
                    </a:ext>
                  </a:extLst>
                </a:gridCol>
                <a:gridCol w="3988832">
                  <a:extLst>
                    <a:ext uri="{9D8B030D-6E8A-4147-A177-3AD203B41FA5}">
                      <a16:colId xmlns:a16="http://schemas.microsoft.com/office/drawing/2014/main" val="3420868372"/>
                    </a:ext>
                  </a:extLst>
                </a:gridCol>
                <a:gridCol w="3988832">
                  <a:extLst>
                    <a:ext uri="{9D8B030D-6E8A-4147-A177-3AD203B41FA5}">
                      <a16:colId xmlns:a16="http://schemas.microsoft.com/office/drawing/2014/main" val="688568468"/>
                    </a:ext>
                  </a:extLst>
                </a:gridCol>
              </a:tblGrid>
              <a:tr h="381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4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--input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입력값 엑셀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--input myinput.xlsx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53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--indir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입력 엑셀 파일이 있는 폴더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위 </a:t>
                      </a:r>
                      <a:r>
                        <a:rPr lang="en-US" altLang="ko-KR"/>
                        <a:t>input </a:t>
                      </a:r>
                      <a:r>
                        <a:rPr lang="ko-KR" altLang="en-US"/>
                        <a:t>혹은 </a:t>
                      </a:r>
                      <a:r>
                        <a:rPr lang="en-US" altLang="ko-KR"/>
                        <a:t>indir </a:t>
                      </a:r>
                      <a:r>
                        <a:rPr lang="ko-KR" altLang="en-US"/>
                        <a:t>둘 중 하나가 설정되어 있어야 함</a:t>
                      </a:r>
                      <a:r>
                        <a:rPr lang="en-US" altLang="ko-KR"/>
                        <a:t>. Indir</a:t>
                      </a:r>
                      <a:r>
                        <a:rPr lang="ko-KR" altLang="en-US"/>
                        <a:t>이 입력될 경우 </a:t>
                      </a:r>
                      <a:r>
                        <a:rPr lang="en-US" altLang="ko-KR"/>
                        <a:t>input</a:t>
                      </a:r>
                      <a:r>
                        <a:rPr lang="ko-KR" altLang="en-US"/>
                        <a:t>은 무시함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--indir myinputdir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4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--outdir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Indir</a:t>
                      </a:r>
                      <a:r>
                        <a:rPr lang="ko-KR" altLang="en-US"/>
                        <a:t>이 설정될 경우 </a:t>
                      </a:r>
                      <a:r>
                        <a:rPr lang="en-US" altLang="ko-KR"/>
                        <a:t>outdir</a:t>
                      </a:r>
                      <a:r>
                        <a:rPr lang="ko-KR" altLang="en-US"/>
                        <a:t>은 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--outdir myoutputdir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95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--preference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설정파일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--preference setting.yaml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4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--help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도움말 파일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도움말 링크를 브라우저로 실행함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7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22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53883-2149-B995-9434-1B5EB3AE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DC9BA-8506-DF85-6221-C54DD1A46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" y="315912"/>
            <a:ext cx="12042475" cy="1304658"/>
          </a:xfrm>
        </p:spPr>
        <p:txBody>
          <a:bodyPr/>
          <a:lstStyle/>
          <a:p>
            <a:r>
              <a:rPr lang="ko-KR" altLang="en-US"/>
              <a:t>다음 두 개의 </a:t>
            </a:r>
            <a:r>
              <a:rPr lang="en-US" altLang="ko-KR"/>
              <a:t>CLI </a:t>
            </a:r>
            <a:r>
              <a:rPr lang="ko-KR" altLang="en-US"/>
              <a:t>소프트웨어를 개발</a:t>
            </a:r>
            <a:endParaRPr lang="en-US" altLang="ko-KR"/>
          </a:p>
          <a:p>
            <a:pPr lvl="1"/>
            <a:r>
              <a:rPr lang="ko-KR" altLang="en-US"/>
              <a:t>카테고리 데이터를 확장할 수 있는 </a:t>
            </a:r>
            <a:r>
              <a:rPr lang="en-US" altLang="ko-KR"/>
              <a:t>GPT4mini </a:t>
            </a:r>
            <a:r>
              <a:rPr lang="ko-KR" altLang="en-US"/>
              <a:t>기반 소프트웨어</a:t>
            </a:r>
            <a:r>
              <a:rPr lang="en-US" altLang="ko-KR"/>
              <a:t>: </a:t>
            </a:r>
            <a:r>
              <a:rPr lang="ko-KR" altLang="en-US"/>
              <a:t>데이터 증강</a:t>
            </a:r>
            <a:r>
              <a:rPr lang="en-US" altLang="ko-KR"/>
              <a:t> app</a:t>
            </a:r>
          </a:p>
          <a:p>
            <a:pPr lvl="1"/>
            <a:r>
              <a:rPr lang="en-US" altLang="ko-KR"/>
              <a:t>(1)</a:t>
            </a:r>
            <a:r>
              <a:rPr lang="ko-KR" altLang="en-US"/>
              <a:t>의 산출결과를 활용하여 카테고리를 결정할 수 있는 </a:t>
            </a:r>
            <a:r>
              <a:rPr lang="en-US" altLang="ko-KR"/>
              <a:t>GPT4mini </a:t>
            </a:r>
            <a:r>
              <a:rPr lang="ko-KR" altLang="en-US"/>
              <a:t>기반 소프트웨어 개발</a:t>
            </a:r>
            <a:r>
              <a:rPr lang="en-US" altLang="ko-KR"/>
              <a:t>: </a:t>
            </a:r>
            <a:r>
              <a:rPr lang="ko-KR" altLang="en-US"/>
              <a:t>분류기 </a:t>
            </a:r>
            <a:r>
              <a:rPr lang="en-US" altLang="ko-KR"/>
              <a:t>app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31FEEAD-5353-A9F4-A47A-C19417FE1F3D}"/>
              </a:ext>
            </a:extLst>
          </p:cNvPr>
          <p:cNvSpPr/>
          <p:nvPr/>
        </p:nvSpPr>
        <p:spPr>
          <a:xfrm>
            <a:off x="1200269" y="2716040"/>
            <a:ext cx="1783533" cy="6065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Input Data 1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2D6873-6977-C931-0CFC-6E8DD703FE60}"/>
              </a:ext>
            </a:extLst>
          </p:cNvPr>
          <p:cNvSpPr/>
          <p:nvPr/>
        </p:nvSpPr>
        <p:spPr>
          <a:xfrm>
            <a:off x="8933437" y="2716040"/>
            <a:ext cx="1783533" cy="60658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Text Data</a:t>
            </a: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EADA24A-E67F-2CD2-385E-8DB432D49BC3}"/>
              </a:ext>
            </a:extLst>
          </p:cNvPr>
          <p:cNvSpPr/>
          <p:nvPr/>
        </p:nvSpPr>
        <p:spPr>
          <a:xfrm>
            <a:off x="5072134" y="2716040"/>
            <a:ext cx="1705069" cy="69711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GPT4mini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E099A3F-55FD-86E7-8B0F-92F2ED3CFFAC}"/>
              </a:ext>
            </a:extLst>
          </p:cNvPr>
          <p:cNvCxnSpPr/>
          <p:nvPr/>
        </p:nvCxnSpPr>
        <p:spPr>
          <a:xfrm>
            <a:off x="3173924" y="3019331"/>
            <a:ext cx="1620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A4723FB-A718-0072-D188-448200865CD9}"/>
              </a:ext>
            </a:extLst>
          </p:cNvPr>
          <p:cNvCxnSpPr/>
          <p:nvPr/>
        </p:nvCxnSpPr>
        <p:spPr>
          <a:xfrm>
            <a:off x="7094074" y="3019331"/>
            <a:ext cx="1620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DCB60E5-6C6F-4B85-05AF-09C6C4D7E859}"/>
              </a:ext>
            </a:extLst>
          </p:cNvPr>
          <p:cNvSpPr/>
          <p:nvPr/>
        </p:nvSpPr>
        <p:spPr>
          <a:xfrm>
            <a:off x="6801487" y="4080850"/>
            <a:ext cx="1705069" cy="6971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GPT4mini</a:t>
            </a:r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FE4CC4B-A339-4094-B450-7CF76465AE5F}"/>
              </a:ext>
            </a:extLst>
          </p:cNvPr>
          <p:cNvSpPr/>
          <p:nvPr/>
        </p:nvSpPr>
        <p:spPr>
          <a:xfrm>
            <a:off x="8966632" y="5400393"/>
            <a:ext cx="1783533" cy="606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Input Data 2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E60B57-2178-7786-6476-E37C72647694}"/>
              </a:ext>
            </a:extLst>
          </p:cNvPr>
          <p:cNvCxnSpPr/>
          <p:nvPr/>
        </p:nvCxnSpPr>
        <p:spPr>
          <a:xfrm flipH="1">
            <a:off x="8735015" y="3487848"/>
            <a:ext cx="405143" cy="40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921B71-A3D6-4EBA-B482-B3D8407DF566}"/>
              </a:ext>
            </a:extLst>
          </p:cNvPr>
          <p:cNvCxnSpPr/>
          <p:nvPr/>
        </p:nvCxnSpPr>
        <p:spPr>
          <a:xfrm flipH="1" flipV="1">
            <a:off x="8789336" y="4698749"/>
            <a:ext cx="516048" cy="51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3E34755-1D3B-89DD-B04A-4FD348C442EA}"/>
              </a:ext>
            </a:extLst>
          </p:cNvPr>
          <p:cNvSpPr/>
          <p:nvPr/>
        </p:nvSpPr>
        <p:spPr>
          <a:xfrm>
            <a:off x="1200269" y="4117064"/>
            <a:ext cx="1783533" cy="606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Set a category value</a:t>
            </a:r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C94AAE6-720F-D63F-FC5B-F5AEE53AC3E3}"/>
              </a:ext>
            </a:extLst>
          </p:cNvPr>
          <p:cNvCxnSpPr/>
          <p:nvPr/>
        </p:nvCxnSpPr>
        <p:spPr>
          <a:xfrm flipH="1">
            <a:off x="3563223" y="4420355"/>
            <a:ext cx="2933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4AA844-CF29-B237-0379-4B70CBFB3EA1}"/>
              </a:ext>
            </a:extLst>
          </p:cNvPr>
          <p:cNvSpPr/>
          <p:nvPr/>
        </p:nvSpPr>
        <p:spPr>
          <a:xfrm>
            <a:off x="9305384" y="705691"/>
            <a:ext cx="271604" cy="262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F95D2E-6DEE-0EC8-48CC-CAC743085265}"/>
              </a:ext>
            </a:extLst>
          </p:cNvPr>
          <p:cNvSpPr/>
          <p:nvPr/>
        </p:nvSpPr>
        <p:spPr>
          <a:xfrm>
            <a:off x="11349202" y="987001"/>
            <a:ext cx="271604" cy="262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3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2E418-70A6-708D-533C-7447A7DD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 데이터의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E022E-5C21-68A6-7ED3-D6B79972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" y="315912"/>
            <a:ext cx="12042475" cy="421457"/>
          </a:xfrm>
        </p:spPr>
        <p:txBody>
          <a:bodyPr/>
          <a:lstStyle/>
          <a:p>
            <a:r>
              <a:rPr lang="ko-KR" altLang="en-US"/>
              <a:t>연구자가 이미 카테고리를 결정하기 위해 다음과 같은 데이터 셋을 개발했다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0D51A1-60C0-4812-8E31-EE30725A2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6" y="737369"/>
            <a:ext cx="3150276" cy="5448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15D4E6-AD31-54AE-20E0-6F4AC113A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86" y="1282228"/>
            <a:ext cx="11801475" cy="285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5EA0E-9238-1477-F13B-7DAC4826C7E6}"/>
              </a:ext>
            </a:extLst>
          </p:cNvPr>
          <p:cNvSpPr txBox="1"/>
          <p:nvPr/>
        </p:nvSpPr>
        <p:spPr>
          <a:xfrm>
            <a:off x="2151848" y="5895757"/>
            <a:ext cx="150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highlight>
                  <a:srgbClr val="FFFF00"/>
                </a:highlight>
              </a:rPr>
              <a:t>산출해야 할 결과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73DBB4-7101-8E35-F3FB-FF2161982B6D}"/>
              </a:ext>
            </a:extLst>
          </p:cNvPr>
          <p:cNvCxnSpPr/>
          <p:nvPr/>
        </p:nvCxnSpPr>
        <p:spPr>
          <a:xfrm flipV="1">
            <a:off x="2969537" y="4279544"/>
            <a:ext cx="0" cy="1475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5EEE5D-98D7-842D-8117-A7B8FDB12E41}"/>
              </a:ext>
            </a:extLst>
          </p:cNvPr>
          <p:cNvSpPr txBox="1"/>
          <p:nvPr/>
        </p:nvSpPr>
        <p:spPr>
          <a:xfrm>
            <a:off x="6627137" y="5395865"/>
            <a:ext cx="185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제목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중간입력</a:t>
            </a:r>
            <a:r>
              <a:rPr lang="en-US" altLang="ko-KR">
                <a:solidFill>
                  <a:srgbClr val="FF0000"/>
                </a:solidFill>
              </a:rPr>
              <a:t>1)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3043E6-BC7D-74DF-C51E-2B8695849ACB}"/>
              </a:ext>
            </a:extLst>
          </p:cNvPr>
          <p:cNvCxnSpPr/>
          <p:nvPr/>
        </p:nvCxnSpPr>
        <p:spPr>
          <a:xfrm flipV="1">
            <a:off x="7568697" y="4454305"/>
            <a:ext cx="0" cy="65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1BBFD2-5E7E-E21A-9423-3A517562A3E9}"/>
              </a:ext>
            </a:extLst>
          </p:cNvPr>
          <p:cNvSpPr txBox="1"/>
          <p:nvPr/>
        </p:nvSpPr>
        <p:spPr>
          <a:xfrm>
            <a:off x="9270749" y="5395865"/>
            <a:ext cx="185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본문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중간입력</a:t>
            </a:r>
            <a:r>
              <a:rPr lang="en-US" altLang="ko-KR">
                <a:solidFill>
                  <a:srgbClr val="FF0000"/>
                </a:solidFill>
              </a:rPr>
              <a:t>2)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6DE57DD-50DC-6F6D-5598-C739684906FF}"/>
              </a:ext>
            </a:extLst>
          </p:cNvPr>
          <p:cNvCxnSpPr/>
          <p:nvPr/>
        </p:nvCxnSpPr>
        <p:spPr>
          <a:xfrm flipV="1">
            <a:off x="10293790" y="4309450"/>
            <a:ext cx="0" cy="94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CBC8EE-8FFE-F870-33EF-A45BB05211FE}"/>
              </a:ext>
            </a:extLst>
          </p:cNvPr>
          <p:cNvSpPr txBox="1"/>
          <p:nvPr/>
        </p:nvSpPr>
        <p:spPr>
          <a:xfrm>
            <a:off x="4590107" y="5875698"/>
            <a:ext cx="7403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/>
              <a:t>중간입력</a:t>
            </a:r>
            <a:r>
              <a:rPr lang="en-US" altLang="ko-KR" sz="1400"/>
              <a:t>1</a:t>
            </a:r>
            <a:r>
              <a:rPr lang="ko-KR" altLang="en-US" sz="1400"/>
              <a:t>과 중간입력</a:t>
            </a:r>
            <a:r>
              <a:rPr lang="en-US" altLang="ko-KR" sz="1400"/>
              <a:t>2 </a:t>
            </a:r>
            <a:r>
              <a:rPr lang="ko-KR" altLang="en-US" sz="1400"/>
              <a:t>등을 </a:t>
            </a:r>
            <a:r>
              <a:rPr lang="en-US" altLang="ko-KR" sz="1400"/>
              <a:t>GPT</a:t>
            </a:r>
            <a:r>
              <a:rPr lang="ko-KR" altLang="en-US" sz="1400"/>
              <a:t>로 </a:t>
            </a:r>
            <a:r>
              <a:rPr lang="en-US" altLang="ko-KR" sz="1400"/>
              <a:t>“</a:t>
            </a:r>
            <a:r>
              <a:rPr lang="ko-KR" altLang="en-US" sz="1400"/>
              <a:t>증강</a:t>
            </a:r>
            <a:r>
              <a:rPr lang="en-US" altLang="ko-KR" sz="1400"/>
              <a:t>”</a:t>
            </a:r>
            <a:r>
              <a:rPr lang="ko-KR" altLang="en-US" sz="1400"/>
              <a:t>하고</a:t>
            </a:r>
            <a:r>
              <a:rPr lang="en-US" altLang="ko-KR" sz="1400"/>
              <a:t>(</a:t>
            </a:r>
            <a:r>
              <a:rPr lang="ko-KR" altLang="en-US" sz="1400"/>
              <a:t>이 결과를 </a:t>
            </a:r>
            <a:r>
              <a:rPr lang="en-US" altLang="ko-KR" sz="1400"/>
              <a:t>A</a:t>
            </a:r>
            <a:r>
              <a:rPr lang="ko-KR" altLang="en-US" sz="1400"/>
              <a:t>라고 하자</a:t>
            </a:r>
            <a:r>
              <a:rPr lang="en-US" altLang="ko-KR" sz="1400"/>
              <a:t>)</a:t>
            </a:r>
            <a:r>
              <a:rPr lang="ko-KR" altLang="en-US" sz="1400"/>
              <a:t> 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en-US" altLang="ko-KR" sz="1400"/>
              <a:t>(A)</a:t>
            </a:r>
            <a:r>
              <a:rPr lang="ko-KR" altLang="en-US" sz="1400"/>
              <a:t>를 활용하여 산출해야 할 결과를 예측하는 모델을 제작함</a:t>
            </a:r>
          </a:p>
        </p:txBody>
      </p:sp>
    </p:spTree>
    <p:extLst>
      <p:ext uri="{BB962C8B-B14F-4D97-AF65-F5344CB8AC3E}">
        <p14:creationId xmlns:p14="http://schemas.microsoft.com/office/powerpoint/2010/main" val="146430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5D50C-8E70-7416-B763-D9B1D1E6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예측 모델 제작</a:t>
            </a:r>
            <a:r>
              <a:rPr lang="en-US" altLang="ko-KR"/>
              <a:t>(</a:t>
            </a:r>
            <a:r>
              <a:rPr lang="ko-KR" altLang="en-US"/>
              <a:t>데이터 확장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1D3E5-DB70-E2FF-E1E6-B902902A8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" y="315912"/>
            <a:ext cx="12042475" cy="2662678"/>
          </a:xfrm>
        </p:spPr>
        <p:txBody>
          <a:bodyPr>
            <a:normAutofit/>
          </a:bodyPr>
          <a:lstStyle/>
          <a:p>
            <a:r>
              <a:rPr lang="ko-KR" altLang="en-US"/>
              <a:t>대안</a:t>
            </a:r>
            <a:r>
              <a:rPr lang="en-US" altLang="ko-KR"/>
              <a:t>1) word embedding</a:t>
            </a:r>
            <a:r>
              <a:rPr lang="ko-KR" altLang="en-US"/>
              <a:t>과 </a:t>
            </a:r>
            <a:r>
              <a:rPr lang="en-US" altLang="ko-KR"/>
              <a:t>neural network</a:t>
            </a:r>
            <a:r>
              <a:rPr lang="ko-KR" altLang="en-US"/>
              <a:t>를 이용하여 수학적으로 카테고리 결정하기</a:t>
            </a:r>
            <a:endParaRPr lang="en-US" altLang="ko-KR"/>
          </a:p>
          <a:p>
            <a:pPr lvl="1"/>
            <a:r>
              <a:rPr lang="en-US" altLang="ko-KR"/>
              <a:t>Many-to-one GRU model + Attention mechanis</a:t>
            </a:r>
            <a:r>
              <a:rPr lang="ko-KR" altLang="en-US"/>
              <a:t>을 활용하기</a:t>
            </a:r>
            <a:endParaRPr lang="en-US" altLang="ko-KR"/>
          </a:p>
          <a:p>
            <a:pPr lvl="2"/>
            <a:r>
              <a:rPr lang="ko-KR" altLang="en-US"/>
              <a:t>참고</a:t>
            </a:r>
            <a:r>
              <a:rPr lang="en-US" altLang="ko-KR"/>
              <a:t>: </a:t>
            </a:r>
            <a:r>
              <a:rPr lang="en-US" altLang="ko-KR">
                <a:hlinkClick r:id="rId2"/>
              </a:rPr>
              <a:t>LINK</a:t>
            </a:r>
            <a:r>
              <a:rPr lang="en-US" altLang="ko-KR"/>
              <a:t>,   </a:t>
            </a:r>
            <a:r>
              <a:rPr lang="en-US" altLang="ko-KR">
                <a:hlinkClick r:id="rId3"/>
              </a:rPr>
              <a:t>LINK</a:t>
            </a:r>
            <a:r>
              <a:rPr lang="en-US" altLang="ko-KR"/>
              <a:t>,    </a:t>
            </a:r>
            <a:r>
              <a:rPr lang="en-US" altLang="ko-KR">
                <a:hlinkClick r:id="rId4"/>
              </a:rPr>
              <a:t>LINK</a:t>
            </a:r>
            <a:endParaRPr lang="en-US" altLang="ko-KR"/>
          </a:p>
          <a:p>
            <a:pPr lvl="2"/>
            <a:r>
              <a:rPr lang="ko-KR" altLang="en-US"/>
              <a:t>입력 데이터를 </a:t>
            </a:r>
            <a:r>
              <a:rPr lang="en-US" altLang="ko-KR"/>
              <a:t>embedding</a:t>
            </a:r>
            <a:r>
              <a:rPr lang="ko-KR" altLang="en-US"/>
              <a:t>하기 해 </a:t>
            </a:r>
            <a:r>
              <a:rPr lang="en-US" altLang="ko-KR"/>
              <a:t>GPT4mini</a:t>
            </a:r>
            <a:r>
              <a:rPr lang="ko-KR" altLang="en-US"/>
              <a:t>를 이용해 영어로 번역 후 </a:t>
            </a:r>
            <a:r>
              <a:rPr lang="en-US" altLang="ko-KR"/>
              <a:t>category </a:t>
            </a:r>
            <a:r>
              <a:rPr lang="ko-KR" altLang="en-US"/>
              <a:t>선택하는 방법이 있음</a:t>
            </a:r>
            <a:endParaRPr lang="en-US" altLang="ko-KR"/>
          </a:p>
          <a:p>
            <a:r>
              <a:rPr lang="ko-KR" altLang="en-US"/>
              <a:t>대안</a:t>
            </a:r>
            <a:r>
              <a:rPr lang="en-US" altLang="ko-KR"/>
              <a:t>2) </a:t>
            </a:r>
            <a:r>
              <a:rPr lang="ko-KR" altLang="en-US"/>
              <a:t>데이터 확장을 통해 </a:t>
            </a:r>
            <a:r>
              <a:rPr lang="en-US" altLang="ko-KR"/>
              <a:t>category </a:t>
            </a:r>
            <a:r>
              <a:rPr lang="ko-KR" altLang="en-US"/>
              <a:t>예측</a:t>
            </a:r>
            <a:endParaRPr lang="en-US" altLang="ko-KR"/>
          </a:p>
          <a:p>
            <a:pPr lvl="1"/>
            <a:r>
              <a:rPr lang="en-US" altLang="ko-KR"/>
              <a:t>GPT4mini</a:t>
            </a:r>
            <a:r>
              <a:rPr lang="ko-KR" altLang="en-US"/>
              <a:t>를 직접 활용하는 방법</a:t>
            </a:r>
            <a:endParaRPr lang="en-US" altLang="ko-KR"/>
          </a:p>
          <a:p>
            <a:pPr lvl="2"/>
            <a:r>
              <a:rPr lang="ko-KR" altLang="en-US"/>
              <a:t>이 방법을 먼저 시도할 것</a:t>
            </a:r>
            <a:endParaRPr lang="en-US" altLang="ko-KR"/>
          </a:p>
          <a:p>
            <a:pPr lvl="2"/>
            <a:r>
              <a:rPr lang="ko-KR" altLang="en-US"/>
              <a:t>데이터 확장의 예시는 다음과 같음</a:t>
            </a:r>
            <a:endParaRPr lang="en-US" altLang="ko-KR"/>
          </a:p>
          <a:p>
            <a:pPr lvl="2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C853AB-ACE1-D5A1-9CFB-3EEC06DE8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292" y="3294502"/>
            <a:ext cx="2095500" cy="552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738BE0-2FE2-F452-3D4A-FFA3C1D2E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124" y="3570727"/>
            <a:ext cx="5200650" cy="828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AB7753-4F8E-CC05-9D61-B62865A0C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124" y="1564127"/>
            <a:ext cx="2314575" cy="1828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94AD04-35F0-89C0-901B-6753AB3AF4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176" y="3780482"/>
            <a:ext cx="5457825" cy="299085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7CB085D-8AED-E9DD-3FC2-0A7132A40400}"/>
              </a:ext>
            </a:extLst>
          </p:cNvPr>
          <p:cNvCxnSpPr/>
          <p:nvPr/>
        </p:nvCxnSpPr>
        <p:spPr>
          <a:xfrm flipH="1">
            <a:off x="5106154" y="2652665"/>
            <a:ext cx="923454" cy="112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C5C9D75-7820-1D84-7A82-3090300F0EE2}"/>
              </a:ext>
            </a:extLst>
          </p:cNvPr>
          <p:cNvCxnSpPr/>
          <p:nvPr/>
        </p:nvCxnSpPr>
        <p:spPr>
          <a:xfrm flipH="1">
            <a:off x="5480836" y="3879411"/>
            <a:ext cx="534651" cy="25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6798BFF9-9096-043E-FE5A-D1B19B0262DB}"/>
                  </a:ext>
                </a:extLst>
              </p14:cNvPr>
              <p14:cNvContentPartPr/>
              <p14:nvPr/>
            </p14:nvContentPartPr>
            <p14:xfrm>
              <a:off x="642960" y="4172040"/>
              <a:ext cx="262080" cy="2412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6798BFF9-9096-043E-FE5A-D1B19B0262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7120" y="4108680"/>
                <a:ext cx="2934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C4566D9C-1949-03AC-238A-7FB65412B5BC}"/>
                  </a:ext>
                </a:extLst>
              </p14:cNvPr>
              <p14:cNvContentPartPr/>
              <p14:nvPr/>
            </p14:nvContentPartPr>
            <p14:xfrm>
              <a:off x="652320" y="4414680"/>
              <a:ext cx="329040" cy="100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C4566D9C-1949-03AC-238A-7FB65412B5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6480" y="4351320"/>
                <a:ext cx="3603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3A36B2B6-244D-9B2B-B5AD-52D9AC6700E4}"/>
                  </a:ext>
                </a:extLst>
              </p14:cNvPr>
              <p14:cNvContentPartPr/>
              <p14:nvPr/>
            </p14:nvContentPartPr>
            <p14:xfrm>
              <a:off x="695160" y="5553000"/>
              <a:ext cx="238680" cy="3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3A36B2B6-244D-9B2B-B5AD-52D9AC6700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9320" y="5489640"/>
                <a:ext cx="270000" cy="1270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AA9194-31B1-E31C-2A6A-A36F392E7E31}"/>
              </a:ext>
            </a:extLst>
          </p:cNvPr>
          <p:cNvSpPr/>
          <p:nvPr/>
        </p:nvSpPr>
        <p:spPr>
          <a:xfrm>
            <a:off x="534154" y="6065822"/>
            <a:ext cx="4418092" cy="2883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F3D80F-A6AE-141E-29E8-B6666E8F234F}"/>
              </a:ext>
            </a:extLst>
          </p:cNvPr>
          <p:cNvSpPr txBox="1"/>
          <p:nvPr/>
        </p:nvSpPr>
        <p:spPr>
          <a:xfrm>
            <a:off x="5638092" y="6078742"/>
            <a:ext cx="409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 값과 프롬프트</a:t>
            </a:r>
          </a:p>
        </p:txBody>
      </p:sp>
    </p:spTree>
    <p:extLst>
      <p:ext uri="{BB962C8B-B14F-4D97-AF65-F5344CB8AC3E}">
        <p14:creationId xmlns:p14="http://schemas.microsoft.com/office/powerpoint/2010/main" val="148285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2B9C8-E32B-5ED0-69B5-A0804CD9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예측 모델 제작</a:t>
            </a:r>
            <a:r>
              <a:rPr lang="en-US" altLang="ko-KR"/>
              <a:t>(</a:t>
            </a:r>
            <a:r>
              <a:rPr lang="ko-KR" altLang="en-US"/>
              <a:t>데이터 카테고리 예측하기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62D7C-B01E-75C7-882F-7B314BBB4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" y="315912"/>
            <a:ext cx="12042475" cy="426472"/>
          </a:xfrm>
        </p:spPr>
        <p:txBody>
          <a:bodyPr/>
          <a:lstStyle/>
          <a:p>
            <a:r>
              <a:rPr lang="ko-KR" altLang="en-US"/>
              <a:t>확장된 데이터를 기반으로 카테고리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54EFD8-DD71-D0EF-E98E-55511D8C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0" y="1466850"/>
            <a:ext cx="5391150" cy="39243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114B1-F3D7-8D79-5ACC-E21ED459817A}"/>
              </a:ext>
            </a:extLst>
          </p:cNvPr>
          <p:cNvSpPr txBox="1"/>
          <p:nvPr/>
        </p:nvSpPr>
        <p:spPr>
          <a:xfrm>
            <a:off x="1240325" y="1097518"/>
            <a:ext cx="34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GPT</a:t>
            </a:r>
            <a:r>
              <a:rPr lang="ko-KR" altLang="en-US"/>
              <a:t>로 증강한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37213C-CCCB-3305-34F9-6ED9D677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15" y="862012"/>
            <a:ext cx="4543425" cy="51339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54FBB1-C989-7444-2535-49E76313BA60}"/>
              </a:ext>
            </a:extLst>
          </p:cNvPr>
          <p:cNvSpPr txBox="1"/>
          <p:nvPr/>
        </p:nvSpPr>
        <p:spPr>
          <a:xfrm>
            <a:off x="1240325" y="6357422"/>
            <a:ext cx="89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/>
              <a:t>위 </a:t>
            </a:r>
            <a:r>
              <a:rPr lang="en-US" altLang="ko-KR" i="1"/>
              <a:t>3</a:t>
            </a:r>
            <a:r>
              <a:rPr lang="ko-KR" altLang="en-US" i="1"/>
              <a:t>개의 박스는 </a:t>
            </a:r>
            <a:r>
              <a:rPr lang="en-US" altLang="ko-KR" i="1"/>
              <a:t>1</a:t>
            </a:r>
            <a:r>
              <a:rPr lang="ko-KR" altLang="en-US" i="1"/>
              <a:t>개의 프롬프팅이며 편의상 </a:t>
            </a:r>
            <a:r>
              <a:rPr lang="en-US" altLang="ko-KR" i="1"/>
              <a:t>3</a:t>
            </a:r>
            <a:r>
              <a:rPr lang="ko-KR" altLang="en-US" i="1"/>
              <a:t>개로 쪼개어 표현함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A86B4C3-499E-A57D-D0C2-E143C8DAFDC3}"/>
              </a:ext>
            </a:extLst>
          </p:cNvPr>
          <p:cNvSpPr/>
          <p:nvPr/>
        </p:nvSpPr>
        <p:spPr>
          <a:xfrm>
            <a:off x="100436" y="1222218"/>
            <a:ext cx="461727" cy="461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4E0A781-0061-26CE-47E8-F9EA63A9D999}"/>
              </a:ext>
            </a:extLst>
          </p:cNvPr>
          <p:cNvSpPr/>
          <p:nvPr/>
        </p:nvSpPr>
        <p:spPr>
          <a:xfrm>
            <a:off x="5407914" y="560544"/>
            <a:ext cx="461727" cy="461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78AD136-5EA6-B8C1-29AD-E73B4EC09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587" y="3943349"/>
            <a:ext cx="5057775" cy="13811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E5A270BD-A069-E3A8-2AE6-F7B70EC195E7}"/>
              </a:ext>
            </a:extLst>
          </p:cNvPr>
          <p:cNvSpPr/>
          <p:nvPr/>
        </p:nvSpPr>
        <p:spPr>
          <a:xfrm>
            <a:off x="6882896" y="3712486"/>
            <a:ext cx="461727" cy="461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29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2B9C8-E32B-5ED0-69B5-A0804CD9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예측 모델 제작</a:t>
            </a:r>
            <a:r>
              <a:rPr lang="en-US" altLang="ko-KR"/>
              <a:t>(</a:t>
            </a:r>
            <a:r>
              <a:rPr lang="ko-KR" altLang="en-US"/>
              <a:t>데이터 카테고리 예측하기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62D7C-B01E-75C7-882F-7B314BBB4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" y="315912"/>
            <a:ext cx="12042475" cy="426472"/>
          </a:xfrm>
        </p:spPr>
        <p:txBody>
          <a:bodyPr/>
          <a:lstStyle/>
          <a:p>
            <a:r>
              <a:rPr lang="ko-KR" altLang="en-US"/>
              <a:t>확장된 데이터를 기반으로 카테고리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54EFD8-DD71-D0EF-E98E-55511D8C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0" y="1466850"/>
            <a:ext cx="5391150" cy="39243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114B1-F3D7-8D79-5ACC-E21ED459817A}"/>
              </a:ext>
            </a:extLst>
          </p:cNvPr>
          <p:cNvSpPr txBox="1"/>
          <p:nvPr/>
        </p:nvSpPr>
        <p:spPr>
          <a:xfrm>
            <a:off x="1240325" y="1097518"/>
            <a:ext cx="34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GPT</a:t>
            </a:r>
            <a:r>
              <a:rPr lang="ko-KR" altLang="en-US"/>
              <a:t>로 증강한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37213C-CCCB-3305-34F9-6ED9D677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15" y="862012"/>
            <a:ext cx="4543425" cy="51339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54FBB1-C989-7444-2535-49E76313BA60}"/>
              </a:ext>
            </a:extLst>
          </p:cNvPr>
          <p:cNvSpPr txBox="1"/>
          <p:nvPr/>
        </p:nvSpPr>
        <p:spPr>
          <a:xfrm>
            <a:off x="1240325" y="6357422"/>
            <a:ext cx="89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/>
              <a:t>위 </a:t>
            </a:r>
            <a:r>
              <a:rPr lang="en-US" altLang="ko-KR" i="1"/>
              <a:t>3</a:t>
            </a:r>
            <a:r>
              <a:rPr lang="ko-KR" altLang="en-US" i="1"/>
              <a:t>개의 박스는 </a:t>
            </a:r>
            <a:r>
              <a:rPr lang="en-US" altLang="ko-KR" i="1"/>
              <a:t>1</a:t>
            </a:r>
            <a:r>
              <a:rPr lang="ko-KR" altLang="en-US" i="1"/>
              <a:t>개의 프롬프팅이며 편의상 </a:t>
            </a:r>
            <a:r>
              <a:rPr lang="en-US" altLang="ko-KR" i="1"/>
              <a:t>3</a:t>
            </a:r>
            <a:r>
              <a:rPr lang="ko-KR" altLang="en-US" i="1"/>
              <a:t>개로 쪼개어 표현함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BCDC8E1-05AB-2E4B-6D65-C972B86F8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760" y="3943350"/>
            <a:ext cx="5334000" cy="14478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FA86B4C3-499E-A57D-D0C2-E143C8DAFDC3}"/>
              </a:ext>
            </a:extLst>
          </p:cNvPr>
          <p:cNvSpPr/>
          <p:nvPr/>
        </p:nvSpPr>
        <p:spPr>
          <a:xfrm>
            <a:off x="100436" y="1222218"/>
            <a:ext cx="461727" cy="461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4E0A781-0061-26CE-47E8-F9EA63A9D999}"/>
              </a:ext>
            </a:extLst>
          </p:cNvPr>
          <p:cNvSpPr/>
          <p:nvPr/>
        </p:nvSpPr>
        <p:spPr>
          <a:xfrm>
            <a:off x="5407914" y="560544"/>
            <a:ext cx="461727" cy="461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A270BD-A069-E3A8-2AE6-F7B70EC195E7}"/>
              </a:ext>
            </a:extLst>
          </p:cNvPr>
          <p:cNvSpPr/>
          <p:nvPr/>
        </p:nvSpPr>
        <p:spPr>
          <a:xfrm>
            <a:off x="6882896" y="3712486"/>
            <a:ext cx="461727" cy="4617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AE3566-2321-9C6A-8A1C-D2731F76E3B9}"/>
              </a:ext>
            </a:extLst>
          </p:cNvPr>
          <p:cNvSpPr/>
          <p:nvPr/>
        </p:nvSpPr>
        <p:spPr>
          <a:xfrm>
            <a:off x="0" y="315912"/>
            <a:ext cx="12192000" cy="654208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8843FBE-0039-8E8D-947B-6C4632B24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6535" y="2396874"/>
            <a:ext cx="8103977" cy="2151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1EE4FE-CA4C-FF8C-380F-DDE12EDD4F8E}"/>
              </a:ext>
            </a:extLst>
          </p:cNvPr>
          <p:cNvSpPr txBox="1"/>
          <p:nvPr/>
        </p:nvSpPr>
        <p:spPr>
          <a:xfrm>
            <a:off x="5115206" y="2381065"/>
            <a:ext cx="232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425185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81365-DF10-E2CA-742F-31C0BC51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 데이터 처리</a:t>
            </a:r>
            <a:r>
              <a:rPr lang="en-US" altLang="ko-KR"/>
              <a:t>: </a:t>
            </a:r>
            <a:r>
              <a:rPr lang="ko-KR" altLang="en-US"/>
              <a:t>데이터 증강 </a:t>
            </a:r>
            <a:r>
              <a:rPr lang="en-US" altLang="ko-KR"/>
              <a:t>app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6DD33-446B-9EE5-A5DB-08BD7A19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" y="315911"/>
            <a:ext cx="12042475" cy="6447027"/>
          </a:xfrm>
        </p:spPr>
        <p:txBody>
          <a:bodyPr>
            <a:normAutofit/>
          </a:bodyPr>
          <a:lstStyle/>
          <a:p>
            <a:r>
              <a:rPr lang="ko-KR" altLang="en-US"/>
              <a:t>입력 데이터는 다음과 같은 </a:t>
            </a:r>
            <a:r>
              <a:rPr lang="en-US" altLang="ko-KR"/>
              <a:t>field</a:t>
            </a:r>
            <a:r>
              <a:rPr lang="ko-KR" altLang="en-US"/>
              <a:t>를 가질 것</a:t>
            </a:r>
            <a:r>
              <a:rPr lang="en-US" altLang="ko-KR"/>
              <a:t>(</a:t>
            </a:r>
            <a:r>
              <a:rPr lang="ko-KR" altLang="en-US"/>
              <a:t>파일 이름</a:t>
            </a:r>
            <a:r>
              <a:rPr lang="en-US" altLang="ko-KR"/>
              <a:t>: input.xlsx)</a:t>
            </a:r>
          </a:p>
          <a:p>
            <a:pPr lvl="1"/>
            <a:r>
              <a:rPr lang="en-US" altLang="ko-KR"/>
              <a:t>UUID</a:t>
            </a:r>
          </a:p>
          <a:p>
            <a:pPr lvl="1"/>
            <a:r>
              <a:rPr lang="en-US" altLang="ko-KR"/>
              <a:t>Title</a:t>
            </a:r>
          </a:p>
          <a:p>
            <a:pPr lvl="1"/>
            <a:r>
              <a:rPr lang="en-US" altLang="ko-KR"/>
              <a:t>Content</a:t>
            </a:r>
          </a:p>
          <a:p>
            <a:pPr lvl="1"/>
            <a:r>
              <a:rPr lang="en-US" altLang="ko-KR"/>
              <a:t>Featured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입력 데이터는 다음과 같은 </a:t>
            </a:r>
            <a:r>
              <a:rPr lang="en-US" altLang="ko-KR"/>
              <a:t>control </a:t>
            </a:r>
            <a:r>
              <a:rPr lang="ko-KR" altLang="en-US"/>
              <a:t>값을 가질 것</a:t>
            </a:r>
            <a:r>
              <a:rPr lang="en-US" altLang="ko-KR"/>
              <a:t>(</a:t>
            </a:r>
            <a:r>
              <a:rPr lang="ko-KR" altLang="en-US"/>
              <a:t>파일 이름</a:t>
            </a:r>
            <a:r>
              <a:rPr lang="en-US" altLang="ko-KR"/>
              <a:t>: control.yaml)</a:t>
            </a:r>
          </a:p>
          <a:p>
            <a:pPr lvl="1"/>
            <a:r>
              <a:rPr lang="en-US" altLang="ko-KR"/>
              <a:t>Length:</a:t>
            </a:r>
            <a:r>
              <a:rPr lang="ko-KR" altLang="en-US"/>
              <a:t> 생성할 기사의 글자 크기</a:t>
            </a:r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: 1000)</a:t>
            </a:r>
          </a:p>
          <a:p>
            <a:pPr lvl="1"/>
            <a:r>
              <a:rPr lang="en-US" altLang="ko-KR"/>
              <a:t>Target1: </a:t>
            </a:r>
            <a:r>
              <a:rPr lang="ko-KR" altLang="en-US"/>
              <a:t>생성할 </a:t>
            </a:r>
            <a:r>
              <a:rPr lang="en-US" altLang="ko-KR"/>
              <a:t>output </a:t>
            </a:r>
            <a:r>
              <a:rPr lang="ko-KR" altLang="en-US"/>
              <a:t>컬럼 이름</a:t>
            </a:r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: category1)</a:t>
            </a:r>
          </a:p>
          <a:p>
            <a:pPr lvl="1"/>
            <a:r>
              <a:rPr lang="en-US" altLang="ko-KR"/>
              <a:t>Exp1:</a:t>
            </a:r>
            <a:r>
              <a:rPr lang="ko-KR" altLang="en-US"/>
              <a:t> 생성할 설명 컬럼 이름</a:t>
            </a:r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: reason1)</a:t>
            </a:r>
          </a:p>
          <a:p>
            <a:pPr lvl="1"/>
            <a:r>
              <a:rPr lang="en-US" altLang="ko-KR"/>
              <a:t>Target2: </a:t>
            </a:r>
            <a:r>
              <a:rPr lang="ko-KR" altLang="en-US"/>
              <a:t>생성할 </a:t>
            </a:r>
            <a:r>
              <a:rPr lang="en-US" altLang="ko-KR"/>
              <a:t>output </a:t>
            </a:r>
            <a:r>
              <a:rPr lang="ko-KR" altLang="en-US"/>
              <a:t>컬럼 이름</a:t>
            </a:r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: category2)</a:t>
            </a:r>
          </a:p>
          <a:p>
            <a:pPr lvl="1"/>
            <a:r>
              <a:rPr lang="en-US" altLang="ko-KR"/>
              <a:t>Exp2:</a:t>
            </a:r>
            <a:r>
              <a:rPr lang="ko-KR" altLang="en-US"/>
              <a:t> 생성할 설명 컬럼 이름</a:t>
            </a:r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: reason2)</a:t>
            </a:r>
          </a:p>
          <a:p>
            <a:pPr lvl="1"/>
            <a:r>
              <a:rPr lang="en-US" altLang="ko-KR"/>
              <a:t>Categories: </a:t>
            </a:r>
            <a:r>
              <a:rPr lang="ko-KR" altLang="en-US"/>
              <a:t>참고할 카테고리</a:t>
            </a:r>
            <a:r>
              <a:rPr lang="en-US" altLang="ko-KR"/>
              <a:t>(</a:t>
            </a:r>
            <a:r>
              <a:rPr lang="ko-KR" altLang="en-US"/>
              <a:t>제공한 엑셀파일의 </a:t>
            </a:r>
            <a:r>
              <a:rPr lang="en-US" altLang="ko-KR"/>
              <a:t>categories tab </a:t>
            </a:r>
            <a:r>
              <a:rPr lang="ko-KR" altLang="en-US"/>
              <a:t>참조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Pace: GPT</a:t>
            </a:r>
            <a:r>
              <a:rPr lang="ko-KR" altLang="en-US"/>
              <a:t>에게 요청하는 사이에 휴식 시간</a:t>
            </a:r>
            <a:r>
              <a:rPr lang="en-US" altLang="ko-KR"/>
              <a:t>(</a:t>
            </a:r>
            <a:r>
              <a:rPr lang="ko-KR" altLang="en-US"/>
              <a:t>기본</a:t>
            </a:r>
            <a:r>
              <a:rPr lang="en-US" altLang="ko-KR"/>
              <a:t>: 1</a:t>
            </a:r>
            <a:r>
              <a:rPr lang="ko-KR" altLang="en-US"/>
              <a:t>초</a:t>
            </a:r>
            <a:r>
              <a:rPr lang="en-US" altLang="ko-KR"/>
              <a:t>)</a:t>
            </a:r>
          </a:p>
          <a:p>
            <a:r>
              <a:rPr lang="ko-KR" altLang="en-US"/>
              <a:t>출력된 </a:t>
            </a:r>
            <a:r>
              <a:rPr lang="en-US" altLang="ko-KR"/>
              <a:t>Excel</a:t>
            </a:r>
            <a:r>
              <a:rPr lang="ko-KR" altLang="en-US"/>
              <a:t>은 입력한 </a:t>
            </a:r>
            <a:r>
              <a:rPr lang="en-US" altLang="ko-KR"/>
              <a:t>Excel</a:t>
            </a:r>
            <a:r>
              <a:rPr lang="ko-KR" altLang="en-US"/>
              <a:t>의 이름 뒤에 </a:t>
            </a:r>
            <a:r>
              <a:rPr lang="en-US" altLang="ko-KR"/>
              <a:t>_result_enhanced.xlsx </a:t>
            </a:r>
            <a:r>
              <a:rPr lang="ko-KR" altLang="en-US"/>
              <a:t>이런 식으로 처리되어야 한다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02493-849A-679B-D7C1-E1DCE618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245" y="963486"/>
            <a:ext cx="2209800" cy="50577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B062B9-2546-49D7-C3AD-355FF2FC7B96}"/>
              </a:ext>
            </a:extLst>
          </p:cNvPr>
          <p:cNvCxnSpPr/>
          <p:nvPr/>
        </p:nvCxnSpPr>
        <p:spPr>
          <a:xfrm>
            <a:off x="8193386" y="3114392"/>
            <a:ext cx="76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52AA749-4B7B-D8F5-C4D8-E2C52638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774" y="963486"/>
            <a:ext cx="4152052" cy="183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2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4AD06-2FE4-A642-A126-1642271C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출력 데이터 처리</a:t>
            </a:r>
            <a:r>
              <a:rPr lang="en-US" altLang="ko-KR"/>
              <a:t>: </a:t>
            </a:r>
            <a:r>
              <a:rPr lang="ko-KR" altLang="en-US"/>
              <a:t>데이터 증강 </a:t>
            </a:r>
            <a:r>
              <a:rPr lang="en-US" altLang="ko-KR"/>
              <a:t>app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4CA1F-3391-ED19-AA46-E4ED766E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" y="315912"/>
            <a:ext cx="12042475" cy="5013493"/>
          </a:xfrm>
        </p:spPr>
        <p:txBody>
          <a:bodyPr/>
          <a:lstStyle/>
          <a:p>
            <a:r>
              <a:rPr lang="ko-KR" altLang="en-US"/>
              <a:t>출력 데이터는 다음과 같은 </a:t>
            </a:r>
            <a:r>
              <a:rPr lang="en-US" altLang="ko-KR"/>
              <a:t>Excel </a:t>
            </a:r>
            <a:r>
              <a:rPr lang="ko-KR" altLang="en-US"/>
              <a:t>파일로 처리할 것</a:t>
            </a:r>
            <a:endParaRPr lang="en-US" altLang="ko-KR"/>
          </a:p>
          <a:p>
            <a:pPr lvl="1"/>
            <a:r>
              <a:rPr lang="en-US" altLang="ko-KR"/>
              <a:t>GPT</a:t>
            </a:r>
            <a:r>
              <a:rPr lang="ko-KR" altLang="en-US"/>
              <a:t>로부터 </a:t>
            </a:r>
            <a:r>
              <a:rPr lang="en-US" altLang="ko-KR"/>
              <a:t>JSON </a:t>
            </a:r>
            <a:r>
              <a:rPr lang="ko-KR" altLang="en-US"/>
              <a:t>형식의 데이터를 받은 다음 이를 파싱하여 </a:t>
            </a:r>
            <a:r>
              <a:rPr lang="en-US" altLang="ko-KR"/>
              <a:t>Excel</a:t>
            </a:r>
            <a:r>
              <a:rPr lang="ko-KR" altLang="en-US"/>
              <a:t>의 입력값으로 사용할 것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출력된 </a:t>
            </a:r>
            <a:r>
              <a:rPr lang="en-US" altLang="ko-KR"/>
              <a:t>Excel</a:t>
            </a:r>
            <a:r>
              <a:rPr lang="ko-KR" altLang="en-US"/>
              <a:t>은 입력한 </a:t>
            </a:r>
            <a:r>
              <a:rPr lang="en-US" altLang="ko-KR"/>
              <a:t>Excel</a:t>
            </a:r>
            <a:r>
              <a:rPr lang="ko-KR" altLang="en-US"/>
              <a:t>의 이름 뒤에 </a:t>
            </a:r>
            <a:r>
              <a:rPr lang="en-US" altLang="ko-KR"/>
              <a:t>_result_category.xlsx </a:t>
            </a:r>
            <a:r>
              <a:rPr lang="ko-KR" altLang="en-US"/>
              <a:t>이런 식으로 처리되어야 한다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E2D998-5BFF-E1A7-CDE1-7F9E785F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09" y="1528595"/>
            <a:ext cx="8413142" cy="17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1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AB75B-3CD9-A6A6-91BB-A0CB9F59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출력값 예시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6A790-1632-08D5-8165-0ABC1AE9D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" y="315912"/>
            <a:ext cx="12042475" cy="2113252"/>
          </a:xfrm>
        </p:spPr>
        <p:txBody>
          <a:bodyPr/>
          <a:lstStyle/>
          <a:p>
            <a:r>
              <a:rPr lang="en-US" altLang="ko-KR"/>
              <a:t>[2014</a:t>
            </a:r>
            <a:r>
              <a:rPr lang="ko-KR" altLang="en-US"/>
              <a:t>년 재테크의 맥은</a:t>
            </a:r>
            <a:r>
              <a:rPr lang="en-US" altLang="ko-KR"/>
              <a:t>]</a:t>
            </a:r>
            <a:r>
              <a:rPr lang="ko-KR" altLang="en-US"/>
              <a:t>눈여겨볼 만한 투자처 부진했던 은행 </a:t>
            </a:r>
            <a:r>
              <a:rPr lang="en-US" altLang="ko-KR"/>
              <a:t>IT</a:t>
            </a:r>
            <a:r>
              <a:rPr lang="ko-KR" altLang="en-US"/>
              <a:t>부품 소재주 주목</a:t>
            </a:r>
            <a:endParaRPr lang="en-US" altLang="ko-KR"/>
          </a:p>
          <a:p>
            <a:r>
              <a:rPr lang="en-US" altLang="ko-KR"/>
              <a:t>2014</a:t>
            </a:r>
            <a:r>
              <a:rPr lang="ko-KR" altLang="en-US"/>
              <a:t>년 재테크 시장은 적어도 </a:t>
            </a:r>
            <a:r>
              <a:rPr lang="en-US" altLang="ko-KR"/>
              <a:t>2013</a:t>
            </a:r>
            <a:r>
              <a:rPr lang="ko-KR" altLang="en-US"/>
              <a:t>년보다는 나아질 것이라는 게 대체적인 견해다</a:t>
            </a:r>
            <a:r>
              <a:rPr lang="en-US" altLang="ko-KR"/>
              <a:t>. </a:t>
            </a:r>
            <a:r>
              <a:rPr lang="ko-KR" altLang="en-US"/>
              <a:t>미국의 양적완화 축소 발표로 정책 불확실성이 걷혔다</a:t>
            </a:r>
            <a:r>
              <a:rPr lang="en-US" altLang="ko-KR"/>
              <a:t>. </a:t>
            </a:r>
            <a:r>
              <a:rPr lang="ko-KR" altLang="en-US"/>
              <a:t>선진국을 중심으로 경기 회복세도 가시화됐다</a:t>
            </a:r>
            <a:r>
              <a:rPr lang="en-US" altLang="ko-KR"/>
              <a:t>. </a:t>
            </a:r>
            <a:r>
              <a:rPr lang="ko-KR" altLang="en-US"/>
              <a:t>때문에 신년 재테크에서는 해외는 물론 글로벌 경제 회복의 수혜를 입을 국내 주식 투자 비중을 늘려야 한다는 목소리가 높다</a:t>
            </a:r>
            <a:r>
              <a:rPr lang="en-US" altLang="ko-KR"/>
              <a:t>. </a:t>
            </a:r>
            <a:r>
              <a:rPr lang="ko-KR" altLang="en-US"/>
              <a:t>침체된 부동산 시장에 눈길을 줄 만하다는 목소</a:t>
            </a:r>
            <a:endParaRPr lang="en-US" altLang="ko-KR"/>
          </a:p>
          <a:p>
            <a:r>
              <a:rPr lang="ko-KR" altLang="en-US"/>
              <a:t>부동산</a:t>
            </a:r>
            <a:r>
              <a:rPr lang="en-US" altLang="ko-KR"/>
              <a:t>,</a:t>
            </a:r>
            <a:r>
              <a:rPr lang="ko-KR" altLang="en-US"/>
              <a:t>팀장</a:t>
            </a:r>
            <a:r>
              <a:rPr lang="en-US" altLang="ko-KR"/>
              <a:t>,</a:t>
            </a:r>
            <a:r>
              <a:rPr lang="ko-KR" altLang="en-US"/>
              <a:t>상반기</a:t>
            </a:r>
            <a:r>
              <a:rPr lang="en-US" altLang="ko-KR"/>
              <a:t>,</a:t>
            </a:r>
            <a:r>
              <a:rPr lang="ko-KR" altLang="en-US"/>
              <a:t>증권사</a:t>
            </a:r>
            <a:r>
              <a:rPr lang="en-US" altLang="ko-KR"/>
              <a:t>,</a:t>
            </a:r>
            <a:r>
              <a:rPr lang="ko-KR" altLang="en-US"/>
              <a:t>선진국</a:t>
            </a:r>
            <a:r>
              <a:rPr lang="en-US" altLang="ko-KR"/>
              <a:t>,</a:t>
            </a:r>
            <a:r>
              <a:rPr lang="ko-KR" altLang="en-US"/>
              <a:t>전셋값</a:t>
            </a:r>
            <a:r>
              <a:rPr lang="en-US" altLang="ko-KR"/>
              <a:t>,</a:t>
            </a:r>
            <a:r>
              <a:rPr lang="ko-KR" altLang="en-US"/>
              <a:t>강남</a:t>
            </a:r>
            <a:r>
              <a:rPr lang="en-US" altLang="ko-KR"/>
              <a:t>,</a:t>
            </a:r>
            <a:r>
              <a:rPr lang="ko-KR" altLang="en-US"/>
              <a:t>땅값</a:t>
            </a:r>
            <a:r>
              <a:rPr lang="en-US" altLang="ko-KR"/>
              <a:t>,</a:t>
            </a:r>
            <a:r>
              <a:rPr lang="ko-KR" altLang="en-US"/>
              <a:t>재개발</a:t>
            </a:r>
            <a:r>
              <a:rPr lang="en-US" altLang="ko-KR"/>
              <a:t>,</a:t>
            </a:r>
            <a:r>
              <a:rPr lang="ko-KR" altLang="en-US"/>
              <a:t>수직증축</a:t>
            </a:r>
            <a:r>
              <a:rPr lang="en-US" altLang="ko-KR"/>
              <a:t>,</a:t>
            </a:r>
            <a:r>
              <a:rPr lang="ko-KR" altLang="en-US"/>
              <a:t>미국</a:t>
            </a:r>
            <a:r>
              <a:rPr lang="en-US" altLang="ko-KR"/>
              <a:t>..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9D48D-0237-FD21-2828-3F889941236B}"/>
              </a:ext>
            </a:extLst>
          </p:cNvPr>
          <p:cNvSpPr txBox="1"/>
          <p:nvPr/>
        </p:nvSpPr>
        <p:spPr>
          <a:xfrm>
            <a:off x="249707" y="2976825"/>
            <a:ext cx="53844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0070C0"/>
                </a:solidFill>
              </a:rPr>
              <a:t>2014년 재테크 시장은 적어도 2013년보다는 나아질 것이라는 게 대체적인 견해다. 미국 의 양적완화 축소 발표로 정책 불확실성이 걷혔다. 선진국을 중심으로 경기 회복세도 가 시화됐다. 때문에 신년 재테크에서는 해외는 물론 글로벌 경제 회복의 수혜를 입을 국내 주식 투자 비중을 늘려야 한다는 목소리가 높다.  2014년에는 전셋값 폭등 현상에 주택을 매입하려는 이들이 점차 늘어날 듯 보인다. 최근 서울 주요 PB센터에는 아파트 매입 문의 상담 전화가 이어진다. 이들 대부분 은 집값이 상승세로 돌아서기 전에는 전세로 살겠다던 사람들이다. 전세난 여파에 울며 겨자 먹기 식으로 주택 구입에 나서는 이들이 많아지고 있지만, 부동산 전문가 들은 지금 집을 사는 게 꼭 손해는 아니라고 말한다. 김일수 KB국민은행 강남스타 PB센터 팀장은 “증시 격언 중 ‘무릎에 사서 어깨에 팔라’는 말이 있다. 부동산도 똑 같다. 집값이 더 떨어질 수 있지만 현재 바닥에 거의 가까운 무릎 수준인 것만은 사 실이다. 집값이 오를 때까지 기다리는 것보다 지금 당장 집을 사는 게 낫다”고 권한 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DE9AA-30C6-21B3-9E1A-FA75513DF282}"/>
              </a:ext>
            </a:extLst>
          </p:cNvPr>
          <p:cNvSpPr txBox="1"/>
          <p:nvPr/>
        </p:nvSpPr>
        <p:spPr>
          <a:xfrm>
            <a:off x="5991524" y="2976825"/>
            <a:ext cx="538447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2014</a:t>
            </a:r>
            <a:r>
              <a:rPr lang="ko-KR" altLang="en-US" sz="1400">
                <a:solidFill>
                  <a:srgbClr val="FF0000"/>
                </a:solidFill>
              </a:rPr>
              <a:t>년 재테크 시장은 지난 </a:t>
            </a:r>
            <a:r>
              <a:rPr lang="en-US" altLang="ko-KR" sz="1400">
                <a:solidFill>
                  <a:srgbClr val="FF0000"/>
                </a:solidFill>
              </a:rPr>
              <a:t>2013</a:t>
            </a:r>
            <a:r>
              <a:rPr lang="ko-KR" altLang="en-US" sz="1400">
                <a:solidFill>
                  <a:srgbClr val="FF0000"/>
                </a:solidFill>
              </a:rPr>
              <a:t>년에 비해 전반적으로 긍정적인 전망을 보이고 있다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미국의 양적완화 축소 발표로 인해 정책 불확실성이 크게 해소되었고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선진국을 중심으로 경기 회복세가 본격화되면서 글로벌 경제에 대한 기대감이 커지고 있다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이러한 배경에서 투자자들은 다양한 재테크 전략을 모색하며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특히 국내 주식 투자와 부동산 시장의 변화에 주목하고 있다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부동산 시장 또한 관심을 끌고 있는 분야 중 하나다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상반기에는 부동산 시장의 회복 조짐이 보이고 있으며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특히 강남을 중심으로 한 지역의 전셋값 상승과 땅값 상승이 눈에 띈다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재개발 및 수직 증축 등의 개발 사업이 활발히 진행되면서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이와 관련된 투자처에 대한 관심이 높아지고 있다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특히 재개발 사업이 진행 중인 지역의 부동산은 장기적인 투자 가치가 크다는 평가를 받고 있다</a:t>
            </a:r>
            <a:r>
              <a:rPr lang="en-US" altLang="ko-KR" sz="1400">
                <a:solidFill>
                  <a:srgbClr val="FF0000"/>
                </a:solidFill>
              </a:rPr>
              <a:t>. </a:t>
            </a:r>
            <a:r>
              <a:rPr lang="ko-KR" altLang="en-US" sz="1400">
                <a:solidFill>
                  <a:srgbClr val="FF0000"/>
                </a:solidFill>
              </a:rPr>
              <a:t>특히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부동산 시장의 회복세가 전세 가격 상승과 함께 이어질 가능성이 크다는 점에서</a:t>
            </a:r>
            <a:r>
              <a:rPr lang="en-US" altLang="ko-KR" sz="1400">
                <a:solidFill>
                  <a:srgbClr val="FF0000"/>
                </a:solidFill>
              </a:rPr>
              <a:t>, </a:t>
            </a:r>
            <a:r>
              <a:rPr lang="ko-KR" altLang="en-US" sz="1400">
                <a:solidFill>
                  <a:srgbClr val="FF0000"/>
                </a:solidFill>
              </a:rPr>
              <a:t>이와 관련된 투자 기회를 적극적으로 탐색할 필요가 있다고 지적한다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  <a:endParaRPr lang="ko-KR" altLang="en-US" sz="1400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65F16FC-F4F0-AD88-81FB-B4308DD98816}"/>
              </a:ext>
            </a:extLst>
          </p:cNvPr>
          <p:cNvCxnSpPr/>
          <p:nvPr/>
        </p:nvCxnSpPr>
        <p:spPr>
          <a:xfrm>
            <a:off x="5745018" y="2976825"/>
            <a:ext cx="0" cy="353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884418-51B1-2226-EFA4-BB2969353570}"/>
              </a:ext>
            </a:extLst>
          </p:cNvPr>
          <p:cNvSpPr txBox="1"/>
          <p:nvPr/>
        </p:nvSpPr>
        <p:spPr>
          <a:xfrm>
            <a:off x="1182254" y="2561312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실제 기사의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93867-0D74-187D-6C76-06D2237BBF98}"/>
              </a:ext>
            </a:extLst>
          </p:cNvPr>
          <p:cNvSpPr txBox="1"/>
          <p:nvPr/>
        </p:nvSpPr>
        <p:spPr>
          <a:xfrm>
            <a:off x="6813397" y="2561312"/>
            <a:ext cx="374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GPT</a:t>
            </a:r>
            <a:r>
              <a:rPr lang="ko-KR" altLang="en-US"/>
              <a:t>로 </a:t>
            </a:r>
            <a:r>
              <a:rPr lang="en-US" altLang="ko-KR"/>
              <a:t>enhanced</a:t>
            </a:r>
            <a:r>
              <a:rPr lang="ko-KR" altLang="en-US"/>
              <a:t>된 기사의 내용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790187-B44F-7CDB-F044-927B16F4C24C}"/>
              </a:ext>
            </a:extLst>
          </p:cNvPr>
          <p:cNvSpPr/>
          <p:nvPr/>
        </p:nvSpPr>
        <p:spPr>
          <a:xfrm>
            <a:off x="6093124" y="6475560"/>
            <a:ext cx="2654534" cy="341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경제활성화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725F64-BBFB-AF3C-E6AA-0A1C19DC324D}"/>
              </a:ext>
            </a:extLst>
          </p:cNvPr>
          <p:cNvSpPr/>
          <p:nvPr/>
        </p:nvSpPr>
        <p:spPr>
          <a:xfrm>
            <a:off x="8967970" y="6475560"/>
            <a:ext cx="2654534" cy="341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주택가격상승</a:t>
            </a:r>
          </a:p>
        </p:txBody>
      </p:sp>
    </p:spTree>
    <p:extLst>
      <p:ext uri="{BB962C8B-B14F-4D97-AF65-F5344CB8AC3E}">
        <p14:creationId xmlns:p14="http://schemas.microsoft.com/office/powerpoint/2010/main" val="84203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590049A6-3B74-4864-8F60-B2FF19629500}" vid="{98D419CE-A594-4B2F-9EE2-DD659CEA59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tkkim_white_note</Template>
  <TotalTime>220</TotalTime>
  <Words>1925</Words>
  <Application>Microsoft Office PowerPoint</Application>
  <PresentationFormat>와이드스크린</PresentationFormat>
  <Paragraphs>173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빅카인즈 기사 자동분류 CLI Software 개발</vt:lpstr>
      <vt:lpstr>개요</vt:lpstr>
      <vt:lpstr>입력 데이터의 특징</vt:lpstr>
      <vt:lpstr>예측 모델 제작(데이터 확장)</vt:lpstr>
      <vt:lpstr>예측 모델 제작(데이터 카테고리 예측하기)</vt:lpstr>
      <vt:lpstr>예측 모델 제작(데이터 카테고리 예측하기)</vt:lpstr>
      <vt:lpstr>입력 데이터 처리: 데이터 증강 app</vt:lpstr>
      <vt:lpstr>출력 데이터 처리: 데이터 증강 app</vt:lpstr>
      <vt:lpstr>출력값 예시 1</vt:lpstr>
      <vt:lpstr>출력값 예시 2</vt:lpstr>
      <vt:lpstr>출력값 예시 3</vt:lpstr>
      <vt:lpstr>Development Framework</vt:lpstr>
      <vt:lpstr>Development Framework</vt:lpstr>
      <vt:lpstr>Development Framework</vt:lpstr>
      <vt:lpstr>Development Framework</vt:lpstr>
      <vt:lpstr>Development Framework</vt:lpstr>
      <vt:lpstr>CLI 명령어 목록: 데이터 증강 app </vt:lpstr>
      <vt:lpstr>CLI 명령어 목록: 분류기 app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태경 김</dc:creator>
  <cp:lastModifiedBy>태경 김</cp:lastModifiedBy>
  <cp:revision>20</cp:revision>
  <dcterms:created xsi:type="dcterms:W3CDTF">2024-08-11T07:43:54Z</dcterms:created>
  <dcterms:modified xsi:type="dcterms:W3CDTF">2024-08-11T11:23:54Z</dcterms:modified>
</cp:coreProperties>
</file>