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8" r:id="rId5"/>
    <p:sldId id="284" r:id="rId6"/>
    <p:sldId id="273" r:id="rId7"/>
    <p:sldId id="265" r:id="rId8"/>
    <p:sldId id="285" r:id="rId9"/>
    <p:sldId id="287" r:id="rId10"/>
    <p:sldId id="266" r:id="rId11"/>
    <p:sldId id="291" r:id="rId12"/>
    <p:sldId id="290" r:id="rId13"/>
    <p:sldId id="289" r:id="rId14"/>
    <p:sldId id="292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78"/>
    <a:srgbClr val="618CAC"/>
    <a:srgbClr val="EFAE8E"/>
    <a:srgbClr val="FCD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6" autoAdjust="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DEAB6-5786-40E0-875F-782BFCDF8362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B4C47-3E78-4492-94BA-372524E20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9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2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1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准备工作：运行环境，进度安排，人员分工</a:t>
            </a:r>
            <a:endParaRPr lang="en-US" altLang="zh-CN" dirty="0"/>
          </a:p>
          <a:p>
            <a:pPr algn="l"/>
            <a:r>
              <a:rPr lang="zh-CN" altLang="en-US" dirty="0"/>
              <a:t>系统设计：总体设计</a:t>
            </a:r>
            <a:endParaRPr lang="en-US" altLang="zh-CN" dirty="0"/>
          </a:p>
          <a:p>
            <a:pPr algn="l"/>
            <a:r>
              <a:rPr lang="zh-CN" altLang="en-US" dirty="0"/>
              <a:t>系统亮点：</a:t>
            </a:r>
            <a:r>
              <a:rPr lang="en-US" altLang="zh-CN" dirty="0"/>
              <a:t>pf</a:t>
            </a:r>
            <a:r>
              <a:rPr lang="zh-CN" altLang="en-US" dirty="0"/>
              <a:t>，可拓展性</a:t>
            </a:r>
            <a:endParaRPr lang="en-US" altLang="zh-CN" dirty="0"/>
          </a:p>
          <a:p>
            <a:pPr algn="l"/>
            <a:r>
              <a:rPr lang="zh-CN" altLang="en-US" dirty="0"/>
              <a:t>系统演示：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4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7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Printer</a:t>
            </a:r>
            <a:r>
              <a:rPr lang="zh-CN" altLang="en-US" dirty="0"/>
              <a:t>：命令行的输出规范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5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>
              <a:tabLst>
                <a:tab pos="9144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用户输入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解析器（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 Parser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）对输入的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语句解析，将原始的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语句转换为抽象语法树（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），并由控制器进一步解释和执行。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主要的作用是确定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语句的类型。</a:t>
            </a:r>
          </a:p>
          <a:p>
            <a:pPr indent="266700" algn="l">
              <a:tabLst>
                <a:tab pos="9144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用户输入的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语句可以分为数据定义语言（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DDL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）和数据操纵语言（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）。查询语言模块（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）处理数据操纵语言（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），它与记录管理模块（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）互传记录，记录管理模块（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）与分页文件模块（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）互传数据，进行数据的读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系统管理模块（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）处理数据定义语言（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DDL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），它会将得到的表结构信息传给查询语言模块（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），利用分文件模块（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）写一些文件结构的信息，进行文件上的操作。分页文件模块（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）的作用主要是使得更高级别的模块能够根据页面执行高效的文件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0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我们在分页文件</a:t>
            </a:r>
            <a:r>
              <a:rPr lang="en-US" altLang="zh-CN" dirty="0"/>
              <a:t>PF</a:t>
            </a:r>
            <a:r>
              <a:rPr lang="zh-CN" altLang="en-US" dirty="0"/>
              <a:t>模块设置了一个缓冲池，它能够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使更高级别的模块执行高效的文件输入输出，</a:t>
            </a:r>
            <a:r>
              <a:rPr lang="zh-CN" altLang="en-US" dirty="0"/>
              <a:t>节省读取时间，不占用过多内存。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读取磁盘需要消耗的时间很多，而在内存中进行操作，效率则会高很多，我们划分内存中的一部分作为数据缓冲池，在这里我们设定的是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256MB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，先将磁盘上的页缓存到内存中的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 Pool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之后再访问，每次只读取一页，读取完毕后再和其它模块进行交互。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不是读取整个文件，而是每次只读取一页，扔在缓冲区，再从其它模块读取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举例：的数据量以多表连接为例，存储三张表需要三页，我们是直接从内存读取（内存和硬盘部分只交互三页的大小</a:t>
            </a:r>
            <a:r>
              <a:rPr lang="en-US" altLang="zh-CN" dirty="0"/>
              <a:t>12KB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如果没有缓冲池，直接从磁盘嵌套循环读文件，就需要进行</a:t>
            </a:r>
            <a:r>
              <a:rPr lang="en-US" altLang="zh-CN" dirty="0"/>
              <a:t>27</a:t>
            </a:r>
            <a:r>
              <a:rPr lang="zh-CN" altLang="en-US" dirty="0"/>
              <a:t>次读取，交互</a:t>
            </a:r>
            <a:r>
              <a:rPr lang="en-US" altLang="zh-CN" dirty="0"/>
              <a:t>27*4K</a:t>
            </a:r>
          </a:p>
          <a:p>
            <a:endParaRPr lang="en-US" altLang="zh-CN" dirty="0"/>
          </a:p>
          <a:p>
            <a:r>
              <a:rPr lang="zh-CN" altLang="en-US" dirty="0"/>
              <a:t>暂时还没有任何优化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0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第二个亮点是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将文件划分为页的集合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，细分为两种文件：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dbf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dbf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文件有三种页，分别是表一级索引页、结构页、数据索引页。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dbf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内只有一种页面：定长数据页，页的具体结构在文档中有详细说明，这里主要对页之间的关系进行说明</a:t>
            </a:r>
            <a:endParaRPr lang="en-US" altLang="zh-CN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结构页存放表的结构，数据索引页存放数据页的位置。</a:t>
            </a:r>
            <a:endParaRPr lang="en-US" altLang="zh-CN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一级索引页存放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结构页、数据索引页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dbf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文件的位置，通过记录找到页的位置，页和页之间是链表相联</a:t>
            </a:r>
            <a:endParaRPr lang="en-US" altLang="zh-CN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 dirty="0" err="1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Dat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存放记录</a:t>
            </a:r>
            <a:endParaRPr lang="en-US" altLang="zh-CN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数据索引页会指向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dat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文件表的数据所在的页，数据页之间的结构顺序无关</a:t>
            </a:r>
          </a:p>
          <a:p>
            <a:endParaRPr lang="en-US" altLang="zh-CN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200" kern="100" dirty="0">
              <a:solidFill>
                <a:srgbClr val="000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7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这个模块的功能是，</a:t>
            </a:r>
            <a:r>
              <a:rPr lang="en-US" altLang="zh-CN" dirty="0" err="1"/>
              <a:t>ast</a:t>
            </a:r>
            <a:r>
              <a:rPr lang="zh-CN" altLang="en-US" dirty="0"/>
              <a:t>能够帮用户输入转化为结构化的数据，进而</a:t>
            </a:r>
            <a:r>
              <a:rPr lang="zh-CN" altLang="en-US" sz="1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降低语句处理难度，提高解析效率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flex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分解为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为后面语法分析做准备，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的作用是找到这些词汇的组成方式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B4C47-3E78-4492-94BA-372524E20D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7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2C2-BE16-4886-A481-F17B995D6EA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546667" y="3107883"/>
            <a:ext cx="7326213" cy="441062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54108" y="1912386"/>
            <a:ext cx="2483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1986462" y="2284858"/>
            <a:ext cx="8481944" cy="12078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数据库原理课设汇报</a:t>
            </a:r>
          </a:p>
        </p:txBody>
      </p:sp>
      <p:sp>
        <p:nvSpPr>
          <p:cNvPr id="35" name="矩形 34"/>
          <p:cNvSpPr/>
          <p:nvPr/>
        </p:nvSpPr>
        <p:spPr>
          <a:xfrm>
            <a:off x="5234225" y="386516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组长：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孙雅轩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B9626B-8301-2D32-1D71-7312045D89D7}"/>
              </a:ext>
            </a:extLst>
          </p:cNvPr>
          <p:cNvSpPr/>
          <p:nvPr/>
        </p:nvSpPr>
        <p:spPr>
          <a:xfrm>
            <a:off x="6003667" y="4257299"/>
            <a:ext cx="954107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姜钦文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黄立成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韦露露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DA06CB-66CA-202D-6F26-990D5C6DE342}"/>
              </a:ext>
            </a:extLst>
          </p:cNvPr>
          <p:cNvSpPr/>
          <p:nvPr/>
        </p:nvSpPr>
        <p:spPr>
          <a:xfrm>
            <a:off x="5255666" y="436047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组员：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00392" y="3060258"/>
            <a:ext cx="315645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3374100" y="2383218"/>
            <a:ext cx="5427759" cy="11064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系统亮点</a:t>
            </a:r>
          </a:p>
        </p:txBody>
      </p:sp>
      <p:sp>
        <p:nvSpPr>
          <p:cNvPr id="35" name="矩形 34"/>
          <p:cNvSpPr/>
          <p:nvPr/>
        </p:nvSpPr>
        <p:spPr>
          <a:xfrm>
            <a:off x="4891495" y="3788738"/>
            <a:ext cx="2374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PART.03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413836" y="382352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56635" y="364020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2304F7-BD2A-4F8F-12ED-EDFDA9B4AD09}"/>
              </a:ext>
            </a:extLst>
          </p:cNvPr>
          <p:cNvSpPr txBox="1"/>
          <p:nvPr/>
        </p:nvSpPr>
        <p:spPr>
          <a:xfrm>
            <a:off x="936570" y="308542"/>
            <a:ext cx="453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系统亮点一：缓冲池设置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F1A91C4-BB32-48D5-88EB-5A03A76CF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22" y="1329490"/>
            <a:ext cx="9273630" cy="55285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796D5A3-8BC1-4E31-BDB4-3ABCFBD7811A}"/>
              </a:ext>
            </a:extLst>
          </p:cNvPr>
          <p:cNvSpPr txBox="1"/>
          <p:nvPr/>
        </p:nvSpPr>
        <p:spPr>
          <a:xfrm>
            <a:off x="4430751" y="1034650"/>
            <a:ext cx="323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节省读取时间及占用内存</a:t>
            </a:r>
          </a:p>
        </p:txBody>
      </p:sp>
    </p:spTree>
    <p:extLst>
      <p:ext uri="{BB962C8B-B14F-4D97-AF65-F5344CB8AC3E}">
        <p14:creationId xmlns:p14="http://schemas.microsoft.com/office/powerpoint/2010/main" val="100544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291173" y="370816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3972" y="352484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2304F7-BD2A-4F8F-12ED-EDFDA9B4AD09}"/>
              </a:ext>
            </a:extLst>
          </p:cNvPr>
          <p:cNvSpPr txBox="1"/>
          <p:nvPr/>
        </p:nvSpPr>
        <p:spPr>
          <a:xfrm>
            <a:off x="813907" y="297006"/>
            <a:ext cx="403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系统亮点二：文件结构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850489-A150-4DDA-779F-A52E81ED9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87" y="1232432"/>
            <a:ext cx="8085563" cy="56255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EE314B-5ECA-6575-5FDE-35F8257FE7A2}"/>
              </a:ext>
            </a:extLst>
          </p:cNvPr>
          <p:cNvSpPr txBox="1"/>
          <p:nvPr/>
        </p:nvSpPr>
        <p:spPr>
          <a:xfrm>
            <a:off x="3899482" y="938309"/>
            <a:ext cx="588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自定义文件结构，支持一定程度上的拓展</a:t>
            </a:r>
          </a:p>
        </p:txBody>
      </p:sp>
    </p:spTree>
    <p:extLst>
      <p:ext uri="{BB962C8B-B14F-4D97-AF65-F5344CB8AC3E}">
        <p14:creationId xmlns:p14="http://schemas.microsoft.com/office/powerpoint/2010/main" val="216934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2304F7-BD2A-4F8F-12ED-EDFDA9B4AD09}"/>
              </a:ext>
            </a:extLst>
          </p:cNvPr>
          <p:cNvSpPr txBox="1"/>
          <p:nvPr/>
        </p:nvSpPr>
        <p:spPr>
          <a:xfrm>
            <a:off x="970024" y="497728"/>
            <a:ext cx="435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系统亮点三：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Parser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9B6AC-746E-C489-2924-6E91874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0" y="1671620"/>
            <a:ext cx="11625347" cy="30902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C5F0BC-99A3-F938-C0D8-399A76037E0B}"/>
              </a:ext>
            </a:extLst>
          </p:cNvPr>
          <p:cNvSpPr txBox="1"/>
          <p:nvPr/>
        </p:nvSpPr>
        <p:spPr>
          <a:xfrm>
            <a:off x="3631851" y="4912724"/>
            <a:ext cx="5880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Parser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语句解析成抽象语法树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降低语句处理难度，提高解析效率</a:t>
            </a:r>
          </a:p>
        </p:txBody>
      </p:sp>
    </p:spTree>
    <p:extLst>
      <p:ext uri="{BB962C8B-B14F-4D97-AF65-F5344CB8AC3E}">
        <p14:creationId xmlns:p14="http://schemas.microsoft.com/office/powerpoint/2010/main" val="267686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00392" y="3060258"/>
            <a:ext cx="315645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3374100" y="2383218"/>
            <a:ext cx="5427759" cy="11064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</a:p>
        </p:txBody>
      </p:sp>
      <p:sp>
        <p:nvSpPr>
          <p:cNvPr id="35" name="矩形 34"/>
          <p:cNvSpPr/>
          <p:nvPr/>
        </p:nvSpPr>
        <p:spPr>
          <a:xfrm>
            <a:off x="4891495" y="3788738"/>
            <a:ext cx="2374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PART.04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35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666199" y="3165794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349454" y="2430701"/>
            <a:ext cx="7501083" cy="12078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敬请指正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2507B-D140-E3DE-CE83-0DA8C7E0AAA8}"/>
              </a:ext>
            </a:extLst>
          </p:cNvPr>
          <p:cNvGrpSpPr/>
          <p:nvPr/>
        </p:nvGrpSpPr>
        <p:grpSpPr>
          <a:xfrm>
            <a:off x="5245522" y="4309165"/>
            <a:ext cx="1723549" cy="1841203"/>
            <a:chOff x="5234225" y="3865161"/>
            <a:chExt cx="1723549" cy="184120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CE3E372-84A9-F50D-4855-254839C4A7C6}"/>
                </a:ext>
              </a:extLst>
            </p:cNvPr>
            <p:cNvSpPr/>
            <p:nvPr/>
          </p:nvSpPr>
          <p:spPr>
            <a:xfrm>
              <a:off x="5234225" y="3865161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组长：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孙雅轩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A80210E-78EF-9720-9F80-F2B5AA819852}"/>
                </a:ext>
              </a:extLst>
            </p:cNvPr>
            <p:cNvSpPr/>
            <p:nvPr/>
          </p:nvSpPr>
          <p:spPr>
            <a:xfrm>
              <a:off x="6003667" y="4283410"/>
              <a:ext cx="954107" cy="1422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姜钦文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黄立成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韦露露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6B242CE-A49C-17E4-060D-739594D025A8}"/>
                </a:ext>
              </a:extLst>
            </p:cNvPr>
            <p:cNvSpPr/>
            <p:nvPr/>
          </p:nvSpPr>
          <p:spPr>
            <a:xfrm>
              <a:off x="5255666" y="4360476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组员：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AF4D73C-4C43-08CF-DF8B-35E171D6D523}"/>
              </a:ext>
            </a:extLst>
          </p:cNvPr>
          <p:cNvSpPr/>
          <p:nvPr/>
        </p:nvSpPr>
        <p:spPr>
          <a:xfrm>
            <a:off x="5245522" y="3831362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组号：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18892406">
            <a:off x="787317" y="3028038"/>
            <a:ext cx="2350848" cy="2383446"/>
          </a:xfrm>
          <a:prstGeom prst="roundRect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18892406">
            <a:off x="3528247" y="3028038"/>
            <a:ext cx="2350848" cy="2383446"/>
          </a:xfrm>
          <a:prstGeom prst="roundRect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 rot="18892406">
            <a:off x="6270163" y="3028038"/>
            <a:ext cx="2350848" cy="2383446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 rot="18892406">
            <a:off x="9051127" y="3028038"/>
            <a:ext cx="2350848" cy="2383446"/>
          </a:xfrm>
          <a:prstGeom prst="roundRect">
            <a:avLst/>
          </a:prstGeom>
          <a:solidFill>
            <a:srgbClr val="FC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75361" y="333865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846018" y="333865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18381" y="333865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53374" y="333865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36277" y="3955093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系统亮点</a:t>
            </a:r>
          </a:p>
        </p:txBody>
      </p:sp>
      <p:sp>
        <p:nvSpPr>
          <p:cNvPr id="47" name="矩形 46"/>
          <p:cNvSpPr/>
          <p:nvPr/>
        </p:nvSpPr>
        <p:spPr>
          <a:xfrm>
            <a:off x="9324803" y="3955093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系统展示</a:t>
            </a:r>
          </a:p>
        </p:txBody>
      </p:sp>
      <p:sp>
        <p:nvSpPr>
          <p:cNvPr id="49" name="矩形 48"/>
          <p:cNvSpPr/>
          <p:nvPr/>
        </p:nvSpPr>
        <p:spPr>
          <a:xfrm>
            <a:off x="1060990" y="395509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准备工作</a:t>
            </a:r>
          </a:p>
        </p:txBody>
      </p:sp>
      <p:sp>
        <p:nvSpPr>
          <p:cNvPr id="51" name="矩形 50"/>
          <p:cNvSpPr/>
          <p:nvPr/>
        </p:nvSpPr>
        <p:spPr>
          <a:xfrm>
            <a:off x="3813859" y="395509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系统设计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73939" y="912151"/>
            <a:ext cx="864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PA_文本框 2"/>
          <p:cNvSpPr txBox="1"/>
          <p:nvPr>
            <p:custDataLst>
              <p:tags r:id="rId1"/>
            </p:custDataLst>
          </p:nvPr>
        </p:nvSpPr>
        <p:spPr>
          <a:xfrm>
            <a:off x="4985885" y="1361505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89841" y="3114462"/>
            <a:ext cx="3074151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3374100" y="2383218"/>
            <a:ext cx="5427759" cy="11064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4939793" y="3756934"/>
            <a:ext cx="2374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PART.01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 rot="16200000">
            <a:off x="6704588" y="1546983"/>
            <a:ext cx="4662069" cy="4220864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1AD32AD-26E7-B2AD-D248-CDFE9799C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40" y="2176382"/>
            <a:ext cx="2917740" cy="2917740"/>
          </a:xfrm>
          <a:prstGeom prst="rect">
            <a:avLst/>
          </a:prstGeom>
        </p:spPr>
      </p:pic>
      <p:sp>
        <p:nvSpPr>
          <p:cNvPr id="5" name="Freeform 9"/>
          <p:cNvSpPr/>
          <p:nvPr/>
        </p:nvSpPr>
        <p:spPr bwMode="auto">
          <a:xfrm rot="16200000">
            <a:off x="6863819" y="4567508"/>
            <a:ext cx="1702110" cy="1504581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rgbClr val="FC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70005" y="1561242"/>
            <a:ext cx="780201" cy="780201"/>
          </a:xfrm>
          <a:prstGeom prst="ellipse">
            <a:avLst/>
          </a:prstGeom>
          <a:solidFill>
            <a:srgbClr val="618C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2079053" y="1662983"/>
            <a:ext cx="12210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2065808" y="1939982"/>
            <a:ext cx="3444932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使用数据库可以高效且条理分明地存储数据，它使人们能够更加迅速和方便管理数据。</a:t>
            </a:r>
          </a:p>
        </p:txBody>
      </p:sp>
      <p:sp>
        <p:nvSpPr>
          <p:cNvPr id="9" name="椭圆 8"/>
          <p:cNvSpPr/>
          <p:nvPr/>
        </p:nvSpPr>
        <p:spPr>
          <a:xfrm>
            <a:off x="970005" y="2961795"/>
            <a:ext cx="780201" cy="780201"/>
          </a:xfrm>
          <a:prstGeom prst="ellipse">
            <a:avLst/>
          </a:prstGeom>
          <a:solidFill>
            <a:srgbClr val="618C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2065808" y="2996394"/>
            <a:ext cx="12210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项目目标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2065808" y="3234256"/>
            <a:ext cx="4030192" cy="9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结合所学知识设计一个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DBMS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系统，设计数据库表字段结构及记录在文件中的存储管理，实现数据定义语言与操纵语言，以及实现数据库复杂查询</a:t>
            </a:r>
          </a:p>
        </p:txBody>
      </p:sp>
      <p:sp>
        <p:nvSpPr>
          <p:cNvPr id="20" name="placeholder_286118"/>
          <p:cNvSpPr>
            <a:spLocks noChangeAspect="1"/>
          </p:cNvSpPr>
          <p:nvPr/>
        </p:nvSpPr>
        <p:spPr bwMode="auto">
          <a:xfrm>
            <a:off x="1184639" y="1777544"/>
            <a:ext cx="339972" cy="398838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1" name="Group 51"/>
          <p:cNvGrpSpPr/>
          <p:nvPr/>
        </p:nvGrpSpPr>
        <p:grpSpPr>
          <a:xfrm>
            <a:off x="1184639" y="3185072"/>
            <a:ext cx="371920" cy="321660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2" name="Freeform 154"/>
            <p:cNvSpPr/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156"/>
            <p:cNvSpPr/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1A58E5F-3D3C-15B3-D19A-AF62767C2EE9}"/>
              </a:ext>
            </a:extLst>
          </p:cNvPr>
          <p:cNvGrpSpPr/>
          <p:nvPr/>
        </p:nvGrpSpPr>
        <p:grpSpPr>
          <a:xfrm>
            <a:off x="970005" y="4642841"/>
            <a:ext cx="4578128" cy="780201"/>
            <a:chOff x="970005" y="4445892"/>
            <a:chExt cx="4578128" cy="780201"/>
          </a:xfrm>
        </p:grpSpPr>
        <p:sp>
          <p:nvSpPr>
            <p:cNvPr id="12" name="椭圆 11"/>
            <p:cNvSpPr/>
            <p:nvPr/>
          </p:nvSpPr>
          <p:spPr>
            <a:xfrm>
              <a:off x="970005" y="4445892"/>
              <a:ext cx="780201" cy="780201"/>
            </a:xfrm>
            <a:prstGeom prst="ellipse">
              <a:avLst/>
            </a:prstGeom>
            <a:solidFill>
              <a:srgbClr val="618CA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" name="Group 58"/>
            <p:cNvGrpSpPr/>
            <p:nvPr/>
          </p:nvGrpSpPr>
          <p:grpSpPr>
            <a:xfrm>
              <a:off x="1218237" y="4619173"/>
              <a:ext cx="304725" cy="448217"/>
              <a:chOff x="9209088" y="5059363"/>
              <a:chExt cx="300038" cy="441324"/>
            </a:xfrm>
            <a:solidFill>
              <a:schemeClr val="bg1"/>
            </a:solidFill>
          </p:grpSpPr>
          <p:sp>
            <p:nvSpPr>
              <p:cNvPr id="14" name="Freeform 412"/>
              <p:cNvSpPr/>
              <p:nvPr/>
            </p:nvSpPr>
            <p:spPr bwMode="auto">
              <a:xfrm>
                <a:off x="9313863" y="5059363"/>
                <a:ext cx="90488" cy="90487"/>
              </a:xfrm>
              <a:custGeom>
                <a:avLst/>
                <a:gdLst>
                  <a:gd name="T0" fmla="*/ 343 w 686"/>
                  <a:gd name="T1" fmla="*/ 0 h 686"/>
                  <a:gd name="T2" fmla="*/ 390 w 686"/>
                  <a:gd name="T3" fmla="*/ 3 h 686"/>
                  <a:gd name="T4" fmla="*/ 435 w 686"/>
                  <a:gd name="T5" fmla="*/ 12 h 686"/>
                  <a:gd name="T6" fmla="*/ 477 w 686"/>
                  <a:gd name="T7" fmla="*/ 27 h 686"/>
                  <a:gd name="T8" fmla="*/ 517 w 686"/>
                  <a:gd name="T9" fmla="*/ 46 h 686"/>
                  <a:gd name="T10" fmla="*/ 553 w 686"/>
                  <a:gd name="T11" fmla="*/ 71 h 686"/>
                  <a:gd name="T12" fmla="*/ 586 w 686"/>
                  <a:gd name="T13" fmla="*/ 100 h 686"/>
                  <a:gd name="T14" fmla="*/ 615 w 686"/>
                  <a:gd name="T15" fmla="*/ 133 h 686"/>
                  <a:gd name="T16" fmla="*/ 640 w 686"/>
                  <a:gd name="T17" fmla="*/ 169 h 686"/>
                  <a:gd name="T18" fmla="*/ 659 w 686"/>
                  <a:gd name="T19" fmla="*/ 209 h 686"/>
                  <a:gd name="T20" fmla="*/ 674 w 686"/>
                  <a:gd name="T21" fmla="*/ 251 h 686"/>
                  <a:gd name="T22" fmla="*/ 683 w 686"/>
                  <a:gd name="T23" fmla="*/ 296 h 686"/>
                  <a:gd name="T24" fmla="*/ 686 w 686"/>
                  <a:gd name="T25" fmla="*/ 342 h 686"/>
                  <a:gd name="T26" fmla="*/ 683 w 686"/>
                  <a:gd name="T27" fmla="*/ 389 h 686"/>
                  <a:gd name="T28" fmla="*/ 674 w 686"/>
                  <a:gd name="T29" fmla="*/ 434 h 686"/>
                  <a:gd name="T30" fmla="*/ 659 w 686"/>
                  <a:gd name="T31" fmla="*/ 476 h 686"/>
                  <a:gd name="T32" fmla="*/ 640 w 686"/>
                  <a:gd name="T33" fmla="*/ 516 h 686"/>
                  <a:gd name="T34" fmla="*/ 615 w 686"/>
                  <a:gd name="T35" fmla="*/ 552 h 686"/>
                  <a:gd name="T36" fmla="*/ 586 w 686"/>
                  <a:gd name="T37" fmla="*/ 585 h 686"/>
                  <a:gd name="T38" fmla="*/ 553 w 686"/>
                  <a:gd name="T39" fmla="*/ 614 h 686"/>
                  <a:gd name="T40" fmla="*/ 517 w 686"/>
                  <a:gd name="T41" fmla="*/ 639 h 686"/>
                  <a:gd name="T42" fmla="*/ 477 w 686"/>
                  <a:gd name="T43" fmla="*/ 659 h 686"/>
                  <a:gd name="T44" fmla="*/ 435 w 686"/>
                  <a:gd name="T45" fmla="*/ 674 h 686"/>
                  <a:gd name="T46" fmla="*/ 390 w 686"/>
                  <a:gd name="T47" fmla="*/ 682 h 686"/>
                  <a:gd name="T48" fmla="*/ 343 w 686"/>
                  <a:gd name="T49" fmla="*/ 686 h 686"/>
                  <a:gd name="T50" fmla="*/ 296 w 686"/>
                  <a:gd name="T51" fmla="*/ 682 h 686"/>
                  <a:gd name="T52" fmla="*/ 252 w 686"/>
                  <a:gd name="T53" fmla="*/ 674 h 686"/>
                  <a:gd name="T54" fmla="*/ 210 w 686"/>
                  <a:gd name="T55" fmla="*/ 659 h 686"/>
                  <a:gd name="T56" fmla="*/ 170 w 686"/>
                  <a:gd name="T57" fmla="*/ 639 h 686"/>
                  <a:gd name="T58" fmla="*/ 134 w 686"/>
                  <a:gd name="T59" fmla="*/ 614 h 686"/>
                  <a:gd name="T60" fmla="*/ 101 w 686"/>
                  <a:gd name="T61" fmla="*/ 585 h 686"/>
                  <a:gd name="T62" fmla="*/ 72 w 686"/>
                  <a:gd name="T63" fmla="*/ 552 h 686"/>
                  <a:gd name="T64" fmla="*/ 48 w 686"/>
                  <a:gd name="T65" fmla="*/ 516 h 686"/>
                  <a:gd name="T66" fmla="*/ 27 w 686"/>
                  <a:gd name="T67" fmla="*/ 476 h 686"/>
                  <a:gd name="T68" fmla="*/ 13 w 686"/>
                  <a:gd name="T69" fmla="*/ 434 h 686"/>
                  <a:gd name="T70" fmla="*/ 4 w 686"/>
                  <a:gd name="T71" fmla="*/ 389 h 686"/>
                  <a:gd name="T72" fmla="*/ 0 w 686"/>
                  <a:gd name="T73" fmla="*/ 342 h 686"/>
                  <a:gd name="T74" fmla="*/ 4 w 686"/>
                  <a:gd name="T75" fmla="*/ 296 h 686"/>
                  <a:gd name="T76" fmla="*/ 13 w 686"/>
                  <a:gd name="T77" fmla="*/ 251 h 686"/>
                  <a:gd name="T78" fmla="*/ 27 w 686"/>
                  <a:gd name="T79" fmla="*/ 209 h 686"/>
                  <a:gd name="T80" fmla="*/ 48 w 686"/>
                  <a:gd name="T81" fmla="*/ 169 h 686"/>
                  <a:gd name="T82" fmla="*/ 72 w 686"/>
                  <a:gd name="T83" fmla="*/ 133 h 686"/>
                  <a:gd name="T84" fmla="*/ 101 w 686"/>
                  <a:gd name="T85" fmla="*/ 100 h 686"/>
                  <a:gd name="T86" fmla="*/ 134 w 686"/>
                  <a:gd name="T87" fmla="*/ 71 h 686"/>
                  <a:gd name="T88" fmla="*/ 170 w 686"/>
                  <a:gd name="T89" fmla="*/ 46 h 686"/>
                  <a:gd name="T90" fmla="*/ 210 w 686"/>
                  <a:gd name="T91" fmla="*/ 27 h 686"/>
                  <a:gd name="T92" fmla="*/ 252 w 686"/>
                  <a:gd name="T93" fmla="*/ 12 h 686"/>
                  <a:gd name="T94" fmla="*/ 296 w 686"/>
                  <a:gd name="T95" fmla="*/ 3 h 686"/>
                  <a:gd name="T96" fmla="*/ 343 w 686"/>
                  <a:gd name="T9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6" h="686">
                    <a:moveTo>
                      <a:pt x="343" y="0"/>
                    </a:moveTo>
                    <a:lnTo>
                      <a:pt x="390" y="3"/>
                    </a:lnTo>
                    <a:lnTo>
                      <a:pt x="435" y="12"/>
                    </a:lnTo>
                    <a:lnTo>
                      <a:pt x="477" y="27"/>
                    </a:lnTo>
                    <a:lnTo>
                      <a:pt x="517" y="46"/>
                    </a:lnTo>
                    <a:lnTo>
                      <a:pt x="553" y="71"/>
                    </a:lnTo>
                    <a:lnTo>
                      <a:pt x="586" y="100"/>
                    </a:lnTo>
                    <a:lnTo>
                      <a:pt x="615" y="133"/>
                    </a:lnTo>
                    <a:lnTo>
                      <a:pt x="640" y="169"/>
                    </a:lnTo>
                    <a:lnTo>
                      <a:pt x="659" y="209"/>
                    </a:lnTo>
                    <a:lnTo>
                      <a:pt x="674" y="251"/>
                    </a:lnTo>
                    <a:lnTo>
                      <a:pt x="683" y="296"/>
                    </a:lnTo>
                    <a:lnTo>
                      <a:pt x="686" y="342"/>
                    </a:lnTo>
                    <a:lnTo>
                      <a:pt x="683" y="389"/>
                    </a:lnTo>
                    <a:lnTo>
                      <a:pt x="674" y="434"/>
                    </a:lnTo>
                    <a:lnTo>
                      <a:pt x="659" y="476"/>
                    </a:lnTo>
                    <a:lnTo>
                      <a:pt x="640" y="516"/>
                    </a:lnTo>
                    <a:lnTo>
                      <a:pt x="615" y="552"/>
                    </a:lnTo>
                    <a:lnTo>
                      <a:pt x="586" y="585"/>
                    </a:lnTo>
                    <a:lnTo>
                      <a:pt x="553" y="614"/>
                    </a:lnTo>
                    <a:lnTo>
                      <a:pt x="517" y="639"/>
                    </a:lnTo>
                    <a:lnTo>
                      <a:pt x="477" y="659"/>
                    </a:lnTo>
                    <a:lnTo>
                      <a:pt x="435" y="674"/>
                    </a:lnTo>
                    <a:lnTo>
                      <a:pt x="390" y="682"/>
                    </a:lnTo>
                    <a:lnTo>
                      <a:pt x="343" y="686"/>
                    </a:lnTo>
                    <a:lnTo>
                      <a:pt x="296" y="682"/>
                    </a:lnTo>
                    <a:lnTo>
                      <a:pt x="252" y="674"/>
                    </a:lnTo>
                    <a:lnTo>
                      <a:pt x="210" y="659"/>
                    </a:lnTo>
                    <a:lnTo>
                      <a:pt x="170" y="639"/>
                    </a:lnTo>
                    <a:lnTo>
                      <a:pt x="134" y="614"/>
                    </a:lnTo>
                    <a:lnTo>
                      <a:pt x="101" y="585"/>
                    </a:lnTo>
                    <a:lnTo>
                      <a:pt x="72" y="552"/>
                    </a:lnTo>
                    <a:lnTo>
                      <a:pt x="48" y="516"/>
                    </a:lnTo>
                    <a:lnTo>
                      <a:pt x="27" y="476"/>
                    </a:lnTo>
                    <a:lnTo>
                      <a:pt x="13" y="434"/>
                    </a:lnTo>
                    <a:lnTo>
                      <a:pt x="4" y="389"/>
                    </a:lnTo>
                    <a:lnTo>
                      <a:pt x="0" y="342"/>
                    </a:lnTo>
                    <a:lnTo>
                      <a:pt x="4" y="296"/>
                    </a:lnTo>
                    <a:lnTo>
                      <a:pt x="13" y="251"/>
                    </a:lnTo>
                    <a:lnTo>
                      <a:pt x="27" y="209"/>
                    </a:lnTo>
                    <a:lnTo>
                      <a:pt x="48" y="169"/>
                    </a:lnTo>
                    <a:lnTo>
                      <a:pt x="72" y="133"/>
                    </a:lnTo>
                    <a:lnTo>
                      <a:pt x="101" y="100"/>
                    </a:lnTo>
                    <a:lnTo>
                      <a:pt x="134" y="71"/>
                    </a:lnTo>
                    <a:lnTo>
                      <a:pt x="170" y="46"/>
                    </a:lnTo>
                    <a:lnTo>
                      <a:pt x="210" y="27"/>
                    </a:lnTo>
                    <a:lnTo>
                      <a:pt x="252" y="12"/>
                    </a:lnTo>
                    <a:lnTo>
                      <a:pt x="296" y="3"/>
                    </a:lnTo>
                    <a:lnTo>
                      <a:pt x="3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Freeform 413"/>
              <p:cNvSpPr/>
              <p:nvPr/>
            </p:nvSpPr>
            <p:spPr bwMode="auto">
              <a:xfrm>
                <a:off x="9288463" y="5156200"/>
                <a:ext cx="141288" cy="344487"/>
              </a:xfrm>
              <a:custGeom>
                <a:avLst/>
                <a:gdLst>
                  <a:gd name="T0" fmla="*/ 925 w 1073"/>
                  <a:gd name="T1" fmla="*/ 1 h 2605"/>
                  <a:gd name="T2" fmla="*/ 982 w 1073"/>
                  <a:gd name="T3" fmla="*/ 12 h 2605"/>
                  <a:gd name="T4" fmla="*/ 1029 w 1073"/>
                  <a:gd name="T5" fmla="*/ 45 h 2605"/>
                  <a:gd name="T6" fmla="*/ 1061 w 1073"/>
                  <a:gd name="T7" fmla="*/ 91 h 2605"/>
                  <a:gd name="T8" fmla="*/ 1073 w 1073"/>
                  <a:gd name="T9" fmla="*/ 149 h 2605"/>
                  <a:gd name="T10" fmla="*/ 1069 w 1073"/>
                  <a:gd name="T11" fmla="*/ 1419 h 2605"/>
                  <a:gd name="T12" fmla="*/ 1048 w 1073"/>
                  <a:gd name="T13" fmla="*/ 1472 h 2605"/>
                  <a:gd name="T14" fmla="*/ 1007 w 1073"/>
                  <a:gd name="T15" fmla="*/ 1512 h 2605"/>
                  <a:gd name="T16" fmla="*/ 954 w 1073"/>
                  <a:gd name="T17" fmla="*/ 1535 h 2605"/>
                  <a:gd name="T18" fmla="*/ 900 w 1073"/>
                  <a:gd name="T19" fmla="*/ 1536 h 2605"/>
                  <a:gd name="T20" fmla="*/ 854 w 1073"/>
                  <a:gd name="T21" fmla="*/ 1520 h 2605"/>
                  <a:gd name="T22" fmla="*/ 835 w 1073"/>
                  <a:gd name="T23" fmla="*/ 2456 h 2605"/>
                  <a:gd name="T24" fmla="*/ 824 w 1073"/>
                  <a:gd name="T25" fmla="*/ 2515 h 2605"/>
                  <a:gd name="T26" fmla="*/ 792 w 1073"/>
                  <a:gd name="T27" fmla="*/ 2561 h 2605"/>
                  <a:gd name="T28" fmla="*/ 744 w 1073"/>
                  <a:gd name="T29" fmla="*/ 2593 h 2605"/>
                  <a:gd name="T30" fmla="*/ 687 w 1073"/>
                  <a:gd name="T31" fmla="*/ 2605 h 2605"/>
                  <a:gd name="T32" fmla="*/ 629 w 1073"/>
                  <a:gd name="T33" fmla="*/ 2593 h 2605"/>
                  <a:gd name="T34" fmla="*/ 582 w 1073"/>
                  <a:gd name="T35" fmla="*/ 2561 h 2605"/>
                  <a:gd name="T36" fmla="*/ 551 w 1073"/>
                  <a:gd name="T37" fmla="*/ 2515 h 2605"/>
                  <a:gd name="T38" fmla="*/ 539 w 1073"/>
                  <a:gd name="T39" fmla="*/ 2456 h 2605"/>
                  <a:gd name="T40" fmla="*/ 532 w 1073"/>
                  <a:gd name="T41" fmla="*/ 2486 h 2605"/>
                  <a:gd name="T42" fmla="*/ 509 w 1073"/>
                  <a:gd name="T43" fmla="*/ 2539 h 2605"/>
                  <a:gd name="T44" fmla="*/ 469 w 1073"/>
                  <a:gd name="T45" fmla="*/ 2579 h 2605"/>
                  <a:gd name="T46" fmla="*/ 416 w 1073"/>
                  <a:gd name="T47" fmla="*/ 2602 h 2605"/>
                  <a:gd name="T48" fmla="*/ 357 w 1073"/>
                  <a:gd name="T49" fmla="*/ 2602 h 2605"/>
                  <a:gd name="T50" fmla="*/ 304 w 1073"/>
                  <a:gd name="T51" fmla="*/ 2579 h 2605"/>
                  <a:gd name="T52" fmla="*/ 263 w 1073"/>
                  <a:gd name="T53" fmla="*/ 2539 h 2605"/>
                  <a:gd name="T54" fmla="*/ 241 w 1073"/>
                  <a:gd name="T55" fmla="*/ 2486 h 2605"/>
                  <a:gd name="T56" fmla="*/ 238 w 1073"/>
                  <a:gd name="T57" fmla="*/ 1507 h 2605"/>
                  <a:gd name="T58" fmla="*/ 197 w 1073"/>
                  <a:gd name="T59" fmla="*/ 1530 h 2605"/>
                  <a:gd name="T60" fmla="*/ 148 w 1073"/>
                  <a:gd name="T61" fmla="*/ 1538 h 2605"/>
                  <a:gd name="T62" fmla="*/ 91 w 1073"/>
                  <a:gd name="T63" fmla="*/ 1526 h 2605"/>
                  <a:gd name="T64" fmla="*/ 43 w 1073"/>
                  <a:gd name="T65" fmla="*/ 1495 h 2605"/>
                  <a:gd name="T66" fmla="*/ 12 w 1073"/>
                  <a:gd name="T67" fmla="*/ 1447 h 2605"/>
                  <a:gd name="T68" fmla="*/ 0 w 1073"/>
                  <a:gd name="T69" fmla="*/ 1389 h 2605"/>
                  <a:gd name="T70" fmla="*/ 3 w 1073"/>
                  <a:gd name="T71" fmla="*/ 119 h 2605"/>
                  <a:gd name="T72" fmla="*/ 25 w 1073"/>
                  <a:gd name="T73" fmla="*/ 67 h 2605"/>
                  <a:gd name="T74" fmla="*/ 64 w 1073"/>
                  <a:gd name="T75" fmla="*/ 27 h 2605"/>
                  <a:gd name="T76" fmla="*/ 116 w 1073"/>
                  <a:gd name="T77" fmla="*/ 5 h 2605"/>
                  <a:gd name="T78" fmla="*/ 145 w 1073"/>
                  <a:gd name="T79" fmla="*/ 0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73" h="2605">
                    <a:moveTo>
                      <a:pt x="145" y="0"/>
                    </a:moveTo>
                    <a:lnTo>
                      <a:pt x="925" y="1"/>
                    </a:lnTo>
                    <a:lnTo>
                      <a:pt x="954" y="4"/>
                    </a:lnTo>
                    <a:lnTo>
                      <a:pt x="982" y="12"/>
                    </a:lnTo>
                    <a:lnTo>
                      <a:pt x="1007" y="26"/>
                    </a:lnTo>
                    <a:lnTo>
                      <a:pt x="1029" y="45"/>
                    </a:lnTo>
                    <a:lnTo>
                      <a:pt x="1048" y="66"/>
                    </a:lnTo>
                    <a:lnTo>
                      <a:pt x="1061" y="91"/>
                    </a:lnTo>
                    <a:lnTo>
                      <a:pt x="1069" y="119"/>
                    </a:lnTo>
                    <a:lnTo>
                      <a:pt x="1073" y="149"/>
                    </a:lnTo>
                    <a:lnTo>
                      <a:pt x="1073" y="1389"/>
                    </a:lnTo>
                    <a:lnTo>
                      <a:pt x="1069" y="1419"/>
                    </a:lnTo>
                    <a:lnTo>
                      <a:pt x="1061" y="1447"/>
                    </a:lnTo>
                    <a:lnTo>
                      <a:pt x="1048" y="1472"/>
                    </a:lnTo>
                    <a:lnTo>
                      <a:pt x="1029" y="1495"/>
                    </a:lnTo>
                    <a:lnTo>
                      <a:pt x="1007" y="1512"/>
                    </a:lnTo>
                    <a:lnTo>
                      <a:pt x="982" y="1526"/>
                    </a:lnTo>
                    <a:lnTo>
                      <a:pt x="954" y="1535"/>
                    </a:lnTo>
                    <a:lnTo>
                      <a:pt x="925" y="1538"/>
                    </a:lnTo>
                    <a:lnTo>
                      <a:pt x="900" y="1536"/>
                    </a:lnTo>
                    <a:lnTo>
                      <a:pt x="876" y="1530"/>
                    </a:lnTo>
                    <a:lnTo>
                      <a:pt x="854" y="1520"/>
                    </a:lnTo>
                    <a:lnTo>
                      <a:pt x="835" y="1508"/>
                    </a:lnTo>
                    <a:lnTo>
                      <a:pt x="835" y="2456"/>
                    </a:lnTo>
                    <a:lnTo>
                      <a:pt x="833" y="2486"/>
                    </a:lnTo>
                    <a:lnTo>
                      <a:pt x="824" y="2515"/>
                    </a:lnTo>
                    <a:lnTo>
                      <a:pt x="810" y="2539"/>
                    </a:lnTo>
                    <a:lnTo>
                      <a:pt x="792" y="2561"/>
                    </a:lnTo>
                    <a:lnTo>
                      <a:pt x="770" y="2579"/>
                    </a:lnTo>
                    <a:lnTo>
                      <a:pt x="744" y="2593"/>
                    </a:lnTo>
                    <a:lnTo>
                      <a:pt x="717" y="2602"/>
                    </a:lnTo>
                    <a:lnTo>
                      <a:pt x="687" y="2605"/>
                    </a:lnTo>
                    <a:lnTo>
                      <a:pt x="657" y="2602"/>
                    </a:lnTo>
                    <a:lnTo>
                      <a:pt x="629" y="2593"/>
                    </a:lnTo>
                    <a:lnTo>
                      <a:pt x="604" y="2579"/>
                    </a:lnTo>
                    <a:lnTo>
                      <a:pt x="582" y="2561"/>
                    </a:lnTo>
                    <a:lnTo>
                      <a:pt x="564" y="2539"/>
                    </a:lnTo>
                    <a:lnTo>
                      <a:pt x="551" y="2515"/>
                    </a:lnTo>
                    <a:lnTo>
                      <a:pt x="542" y="2486"/>
                    </a:lnTo>
                    <a:lnTo>
                      <a:pt x="539" y="2456"/>
                    </a:lnTo>
                    <a:lnTo>
                      <a:pt x="535" y="2456"/>
                    </a:lnTo>
                    <a:lnTo>
                      <a:pt x="532" y="2486"/>
                    </a:lnTo>
                    <a:lnTo>
                      <a:pt x="523" y="2515"/>
                    </a:lnTo>
                    <a:lnTo>
                      <a:pt x="509" y="2539"/>
                    </a:lnTo>
                    <a:lnTo>
                      <a:pt x="492" y="2561"/>
                    </a:lnTo>
                    <a:lnTo>
                      <a:pt x="469" y="2579"/>
                    </a:lnTo>
                    <a:lnTo>
                      <a:pt x="444" y="2593"/>
                    </a:lnTo>
                    <a:lnTo>
                      <a:pt x="416" y="2602"/>
                    </a:lnTo>
                    <a:lnTo>
                      <a:pt x="386" y="2605"/>
                    </a:lnTo>
                    <a:lnTo>
                      <a:pt x="357" y="2602"/>
                    </a:lnTo>
                    <a:lnTo>
                      <a:pt x="328" y="2593"/>
                    </a:lnTo>
                    <a:lnTo>
                      <a:pt x="304" y="2579"/>
                    </a:lnTo>
                    <a:lnTo>
                      <a:pt x="281" y="2561"/>
                    </a:lnTo>
                    <a:lnTo>
                      <a:pt x="263" y="2539"/>
                    </a:lnTo>
                    <a:lnTo>
                      <a:pt x="250" y="2515"/>
                    </a:lnTo>
                    <a:lnTo>
                      <a:pt x="241" y="2486"/>
                    </a:lnTo>
                    <a:lnTo>
                      <a:pt x="238" y="2456"/>
                    </a:lnTo>
                    <a:lnTo>
                      <a:pt x="238" y="1507"/>
                    </a:lnTo>
                    <a:lnTo>
                      <a:pt x="218" y="1520"/>
                    </a:lnTo>
                    <a:lnTo>
                      <a:pt x="197" y="1530"/>
                    </a:lnTo>
                    <a:lnTo>
                      <a:pt x="173" y="1536"/>
                    </a:lnTo>
                    <a:lnTo>
                      <a:pt x="148" y="1538"/>
                    </a:lnTo>
                    <a:lnTo>
                      <a:pt x="119" y="1535"/>
                    </a:lnTo>
                    <a:lnTo>
                      <a:pt x="91" y="1526"/>
                    </a:lnTo>
                    <a:lnTo>
                      <a:pt x="66" y="1512"/>
                    </a:lnTo>
                    <a:lnTo>
                      <a:pt x="43" y="1495"/>
                    </a:lnTo>
                    <a:lnTo>
                      <a:pt x="25" y="1472"/>
                    </a:lnTo>
                    <a:lnTo>
                      <a:pt x="12" y="1447"/>
                    </a:lnTo>
                    <a:lnTo>
                      <a:pt x="3" y="1419"/>
                    </a:lnTo>
                    <a:lnTo>
                      <a:pt x="0" y="1389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2" y="46"/>
                    </a:lnTo>
                    <a:lnTo>
                      <a:pt x="64" y="27"/>
                    </a:lnTo>
                    <a:lnTo>
                      <a:pt x="89" y="13"/>
                    </a:lnTo>
                    <a:lnTo>
                      <a:pt x="116" y="5"/>
                    </a:lnTo>
                    <a:lnTo>
                      <a:pt x="145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Freeform 414"/>
              <p:cNvSpPr/>
              <p:nvPr/>
            </p:nvSpPr>
            <p:spPr bwMode="auto">
              <a:xfrm>
                <a:off x="9232901" y="5059363"/>
                <a:ext cx="74613" cy="82550"/>
              </a:xfrm>
              <a:custGeom>
                <a:avLst/>
                <a:gdLst>
                  <a:gd name="T0" fmla="*/ 314 w 565"/>
                  <a:gd name="T1" fmla="*/ 0 h 629"/>
                  <a:gd name="T2" fmla="*/ 358 w 565"/>
                  <a:gd name="T3" fmla="*/ 3 h 629"/>
                  <a:gd name="T4" fmla="*/ 400 w 565"/>
                  <a:gd name="T5" fmla="*/ 12 h 629"/>
                  <a:gd name="T6" fmla="*/ 439 w 565"/>
                  <a:gd name="T7" fmla="*/ 25 h 629"/>
                  <a:gd name="T8" fmla="*/ 474 w 565"/>
                  <a:gd name="T9" fmla="*/ 44 h 629"/>
                  <a:gd name="T10" fmla="*/ 508 w 565"/>
                  <a:gd name="T11" fmla="*/ 67 h 629"/>
                  <a:gd name="T12" fmla="*/ 538 w 565"/>
                  <a:gd name="T13" fmla="*/ 94 h 629"/>
                  <a:gd name="T14" fmla="*/ 565 w 565"/>
                  <a:gd name="T15" fmla="*/ 125 h 629"/>
                  <a:gd name="T16" fmla="*/ 545 w 565"/>
                  <a:gd name="T17" fmla="*/ 165 h 629"/>
                  <a:gd name="T18" fmla="*/ 528 w 565"/>
                  <a:gd name="T19" fmla="*/ 206 h 629"/>
                  <a:gd name="T20" fmla="*/ 516 w 565"/>
                  <a:gd name="T21" fmla="*/ 250 h 629"/>
                  <a:gd name="T22" fmla="*/ 509 w 565"/>
                  <a:gd name="T23" fmla="*/ 296 h 629"/>
                  <a:gd name="T24" fmla="*/ 507 w 565"/>
                  <a:gd name="T25" fmla="*/ 342 h 629"/>
                  <a:gd name="T26" fmla="*/ 509 w 565"/>
                  <a:gd name="T27" fmla="*/ 391 h 629"/>
                  <a:gd name="T28" fmla="*/ 518 w 565"/>
                  <a:gd name="T29" fmla="*/ 437 h 629"/>
                  <a:gd name="T30" fmla="*/ 530 w 565"/>
                  <a:gd name="T31" fmla="*/ 483 h 629"/>
                  <a:gd name="T32" fmla="*/ 548 w 565"/>
                  <a:gd name="T33" fmla="*/ 525 h 629"/>
                  <a:gd name="T34" fmla="*/ 518 w 565"/>
                  <a:gd name="T35" fmla="*/ 555 h 629"/>
                  <a:gd name="T36" fmla="*/ 483 w 565"/>
                  <a:gd name="T37" fmla="*/ 581 h 629"/>
                  <a:gd name="T38" fmla="*/ 445 w 565"/>
                  <a:gd name="T39" fmla="*/ 601 h 629"/>
                  <a:gd name="T40" fmla="*/ 404 w 565"/>
                  <a:gd name="T41" fmla="*/ 616 h 629"/>
                  <a:gd name="T42" fmla="*/ 361 w 565"/>
                  <a:gd name="T43" fmla="*/ 626 h 629"/>
                  <a:gd name="T44" fmla="*/ 314 w 565"/>
                  <a:gd name="T45" fmla="*/ 629 h 629"/>
                  <a:gd name="T46" fmla="*/ 272 w 565"/>
                  <a:gd name="T47" fmla="*/ 627 h 629"/>
                  <a:gd name="T48" fmla="*/ 231 w 565"/>
                  <a:gd name="T49" fmla="*/ 619 h 629"/>
                  <a:gd name="T50" fmla="*/ 192 w 565"/>
                  <a:gd name="T51" fmla="*/ 605 h 629"/>
                  <a:gd name="T52" fmla="*/ 156 w 565"/>
                  <a:gd name="T53" fmla="*/ 587 h 629"/>
                  <a:gd name="T54" fmla="*/ 122 w 565"/>
                  <a:gd name="T55" fmla="*/ 565 h 629"/>
                  <a:gd name="T56" fmla="*/ 92 w 565"/>
                  <a:gd name="T57" fmla="*/ 538 h 629"/>
                  <a:gd name="T58" fmla="*/ 66 w 565"/>
                  <a:gd name="T59" fmla="*/ 507 h 629"/>
                  <a:gd name="T60" fmla="*/ 43 w 565"/>
                  <a:gd name="T61" fmla="*/ 474 h 629"/>
                  <a:gd name="T62" fmla="*/ 25 w 565"/>
                  <a:gd name="T63" fmla="*/ 437 h 629"/>
                  <a:gd name="T64" fmla="*/ 11 w 565"/>
                  <a:gd name="T65" fmla="*/ 398 h 629"/>
                  <a:gd name="T66" fmla="*/ 2 w 565"/>
                  <a:gd name="T67" fmla="*/ 357 h 629"/>
                  <a:gd name="T68" fmla="*/ 0 w 565"/>
                  <a:gd name="T69" fmla="*/ 315 h 629"/>
                  <a:gd name="T70" fmla="*/ 3 w 565"/>
                  <a:gd name="T71" fmla="*/ 269 h 629"/>
                  <a:gd name="T72" fmla="*/ 13 w 565"/>
                  <a:gd name="T73" fmla="*/ 223 h 629"/>
                  <a:gd name="T74" fmla="*/ 29 w 565"/>
                  <a:gd name="T75" fmla="*/ 182 h 629"/>
                  <a:gd name="T76" fmla="*/ 51 w 565"/>
                  <a:gd name="T77" fmla="*/ 143 h 629"/>
                  <a:gd name="T78" fmla="*/ 77 w 565"/>
                  <a:gd name="T79" fmla="*/ 108 h 629"/>
                  <a:gd name="T80" fmla="*/ 108 w 565"/>
                  <a:gd name="T81" fmla="*/ 76 h 629"/>
                  <a:gd name="T82" fmla="*/ 144 w 565"/>
                  <a:gd name="T83" fmla="*/ 51 h 629"/>
                  <a:gd name="T84" fmla="*/ 183 w 565"/>
                  <a:gd name="T85" fmla="*/ 29 h 629"/>
                  <a:gd name="T86" fmla="*/ 224 w 565"/>
                  <a:gd name="T87" fmla="*/ 13 h 629"/>
                  <a:gd name="T88" fmla="*/ 268 w 565"/>
                  <a:gd name="T89" fmla="*/ 3 h 629"/>
                  <a:gd name="T90" fmla="*/ 314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314" y="0"/>
                    </a:moveTo>
                    <a:lnTo>
                      <a:pt x="358" y="3"/>
                    </a:lnTo>
                    <a:lnTo>
                      <a:pt x="400" y="12"/>
                    </a:lnTo>
                    <a:lnTo>
                      <a:pt x="439" y="25"/>
                    </a:lnTo>
                    <a:lnTo>
                      <a:pt x="474" y="44"/>
                    </a:lnTo>
                    <a:lnTo>
                      <a:pt x="508" y="67"/>
                    </a:lnTo>
                    <a:lnTo>
                      <a:pt x="538" y="94"/>
                    </a:lnTo>
                    <a:lnTo>
                      <a:pt x="565" y="125"/>
                    </a:lnTo>
                    <a:lnTo>
                      <a:pt x="545" y="165"/>
                    </a:lnTo>
                    <a:lnTo>
                      <a:pt x="528" y="206"/>
                    </a:lnTo>
                    <a:lnTo>
                      <a:pt x="516" y="250"/>
                    </a:lnTo>
                    <a:lnTo>
                      <a:pt x="509" y="296"/>
                    </a:lnTo>
                    <a:lnTo>
                      <a:pt x="507" y="342"/>
                    </a:lnTo>
                    <a:lnTo>
                      <a:pt x="509" y="391"/>
                    </a:lnTo>
                    <a:lnTo>
                      <a:pt x="518" y="437"/>
                    </a:lnTo>
                    <a:lnTo>
                      <a:pt x="530" y="483"/>
                    </a:lnTo>
                    <a:lnTo>
                      <a:pt x="548" y="525"/>
                    </a:lnTo>
                    <a:lnTo>
                      <a:pt x="518" y="555"/>
                    </a:lnTo>
                    <a:lnTo>
                      <a:pt x="483" y="581"/>
                    </a:lnTo>
                    <a:lnTo>
                      <a:pt x="445" y="601"/>
                    </a:lnTo>
                    <a:lnTo>
                      <a:pt x="404" y="616"/>
                    </a:lnTo>
                    <a:lnTo>
                      <a:pt x="361" y="626"/>
                    </a:lnTo>
                    <a:lnTo>
                      <a:pt x="314" y="629"/>
                    </a:lnTo>
                    <a:lnTo>
                      <a:pt x="272" y="627"/>
                    </a:lnTo>
                    <a:lnTo>
                      <a:pt x="231" y="619"/>
                    </a:lnTo>
                    <a:lnTo>
                      <a:pt x="192" y="605"/>
                    </a:lnTo>
                    <a:lnTo>
                      <a:pt x="156" y="587"/>
                    </a:lnTo>
                    <a:lnTo>
                      <a:pt x="122" y="565"/>
                    </a:lnTo>
                    <a:lnTo>
                      <a:pt x="92" y="538"/>
                    </a:lnTo>
                    <a:lnTo>
                      <a:pt x="66" y="507"/>
                    </a:lnTo>
                    <a:lnTo>
                      <a:pt x="43" y="474"/>
                    </a:lnTo>
                    <a:lnTo>
                      <a:pt x="25" y="437"/>
                    </a:lnTo>
                    <a:lnTo>
                      <a:pt x="11" y="398"/>
                    </a:lnTo>
                    <a:lnTo>
                      <a:pt x="2" y="357"/>
                    </a:lnTo>
                    <a:lnTo>
                      <a:pt x="0" y="315"/>
                    </a:lnTo>
                    <a:lnTo>
                      <a:pt x="3" y="269"/>
                    </a:lnTo>
                    <a:lnTo>
                      <a:pt x="13" y="223"/>
                    </a:lnTo>
                    <a:lnTo>
                      <a:pt x="29" y="182"/>
                    </a:lnTo>
                    <a:lnTo>
                      <a:pt x="51" y="143"/>
                    </a:lnTo>
                    <a:lnTo>
                      <a:pt x="77" y="108"/>
                    </a:lnTo>
                    <a:lnTo>
                      <a:pt x="108" y="76"/>
                    </a:lnTo>
                    <a:lnTo>
                      <a:pt x="144" y="51"/>
                    </a:lnTo>
                    <a:lnTo>
                      <a:pt x="183" y="29"/>
                    </a:lnTo>
                    <a:lnTo>
                      <a:pt x="224" y="13"/>
                    </a:lnTo>
                    <a:lnTo>
                      <a:pt x="268" y="3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Freeform 415"/>
              <p:cNvSpPr/>
              <p:nvPr/>
            </p:nvSpPr>
            <p:spPr bwMode="auto">
              <a:xfrm>
                <a:off x="9209088" y="5148263"/>
                <a:ext cx="96838" cy="317500"/>
              </a:xfrm>
              <a:custGeom>
                <a:avLst/>
                <a:gdLst>
                  <a:gd name="T0" fmla="*/ 373 w 729"/>
                  <a:gd name="T1" fmla="*/ 0 h 2394"/>
                  <a:gd name="T2" fmla="*/ 510 w 729"/>
                  <a:gd name="T3" fmla="*/ 0 h 2394"/>
                  <a:gd name="T4" fmla="*/ 600 w 729"/>
                  <a:gd name="T5" fmla="*/ 0 h 2394"/>
                  <a:gd name="T6" fmla="*/ 550 w 729"/>
                  <a:gd name="T7" fmla="*/ 46 h 2394"/>
                  <a:gd name="T8" fmla="*/ 513 w 729"/>
                  <a:gd name="T9" fmla="*/ 105 h 2394"/>
                  <a:gd name="T10" fmla="*/ 494 w 729"/>
                  <a:gd name="T11" fmla="*/ 172 h 2394"/>
                  <a:gd name="T12" fmla="*/ 490 w 729"/>
                  <a:gd name="T13" fmla="*/ 1448 h 2394"/>
                  <a:gd name="T14" fmla="*/ 502 w 729"/>
                  <a:gd name="T15" fmla="*/ 1526 h 2394"/>
                  <a:gd name="T16" fmla="*/ 536 w 729"/>
                  <a:gd name="T17" fmla="*/ 1594 h 2394"/>
                  <a:gd name="T18" fmla="*/ 588 w 729"/>
                  <a:gd name="T19" fmla="*/ 1648 h 2394"/>
                  <a:gd name="T20" fmla="*/ 652 w 729"/>
                  <a:gd name="T21" fmla="*/ 1685 h 2394"/>
                  <a:gd name="T22" fmla="*/ 729 w 729"/>
                  <a:gd name="T23" fmla="*/ 1702 h 2394"/>
                  <a:gd name="T24" fmla="*/ 708 w 729"/>
                  <a:gd name="T25" fmla="*/ 2370 h 2394"/>
                  <a:gd name="T26" fmla="*/ 659 w 729"/>
                  <a:gd name="T27" fmla="*/ 2392 h 2394"/>
                  <a:gd name="T28" fmla="*/ 604 w 729"/>
                  <a:gd name="T29" fmla="*/ 2392 h 2394"/>
                  <a:gd name="T30" fmla="*/ 555 w 729"/>
                  <a:gd name="T31" fmla="*/ 2372 h 2394"/>
                  <a:gd name="T32" fmla="*/ 518 w 729"/>
                  <a:gd name="T33" fmla="*/ 2335 h 2394"/>
                  <a:gd name="T34" fmla="*/ 498 w 729"/>
                  <a:gd name="T35" fmla="*/ 2285 h 2394"/>
                  <a:gd name="T36" fmla="*/ 491 w 729"/>
                  <a:gd name="T37" fmla="*/ 2258 h 2394"/>
                  <a:gd name="T38" fmla="*/ 481 w 729"/>
                  <a:gd name="T39" fmla="*/ 2311 h 2394"/>
                  <a:gd name="T40" fmla="*/ 451 w 729"/>
                  <a:gd name="T41" fmla="*/ 2354 h 2394"/>
                  <a:gd name="T42" fmla="*/ 408 w 729"/>
                  <a:gd name="T43" fmla="*/ 2383 h 2394"/>
                  <a:gd name="T44" fmla="*/ 355 w 729"/>
                  <a:gd name="T45" fmla="*/ 2394 h 2394"/>
                  <a:gd name="T46" fmla="*/ 301 w 729"/>
                  <a:gd name="T47" fmla="*/ 2383 h 2394"/>
                  <a:gd name="T48" fmla="*/ 258 w 729"/>
                  <a:gd name="T49" fmla="*/ 2354 h 2394"/>
                  <a:gd name="T50" fmla="*/ 229 w 729"/>
                  <a:gd name="T51" fmla="*/ 2311 h 2394"/>
                  <a:gd name="T52" fmla="*/ 218 w 729"/>
                  <a:gd name="T53" fmla="*/ 2258 h 2394"/>
                  <a:gd name="T54" fmla="*/ 201 w 729"/>
                  <a:gd name="T55" fmla="*/ 1397 h 2394"/>
                  <a:gd name="T56" fmla="*/ 159 w 729"/>
                  <a:gd name="T57" fmla="*/ 1411 h 2394"/>
                  <a:gd name="T58" fmla="*/ 109 w 729"/>
                  <a:gd name="T59" fmla="*/ 1410 h 2394"/>
                  <a:gd name="T60" fmla="*/ 60 w 729"/>
                  <a:gd name="T61" fmla="*/ 1390 h 2394"/>
                  <a:gd name="T62" fmla="*/ 24 w 729"/>
                  <a:gd name="T63" fmla="*/ 1353 h 2394"/>
                  <a:gd name="T64" fmla="*/ 3 w 729"/>
                  <a:gd name="T65" fmla="*/ 1305 h 2394"/>
                  <a:gd name="T66" fmla="*/ 0 w 729"/>
                  <a:gd name="T67" fmla="*/ 137 h 2394"/>
                  <a:gd name="T68" fmla="*/ 11 w 729"/>
                  <a:gd name="T69" fmla="*/ 84 h 2394"/>
                  <a:gd name="T70" fmla="*/ 39 w 729"/>
                  <a:gd name="T71" fmla="*/ 42 h 2394"/>
                  <a:gd name="T72" fmla="*/ 81 w 729"/>
                  <a:gd name="T73" fmla="*/ 12 h 2394"/>
                  <a:gd name="T74" fmla="*/ 133 w 729"/>
                  <a:gd name="T75" fmla="*/ 1 h 2394"/>
                  <a:gd name="T76" fmla="*/ 289 w 729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9" h="2394">
                    <a:moveTo>
                      <a:pt x="329" y="0"/>
                    </a:moveTo>
                    <a:lnTo>
                      <a:pt x="373" y="0"/>
                    </a:lnTo>
                    <a:lnTo>
                      <a:pt x="463" y="0"/>
                    </a:lnTo>
                    <a:lnTo>
                      <a:pt x="510" y="0"/>
                    </a:lnTo>
                    <a:lnTo>
                      <a:pt x="556" y="0"/>
                    </a:lnTo>
                    <a:lnTo>
                      <a:pt x="600" y="0"/>
                    </a:lnTo>
                    <a:lnTo>
                      <a:pt x="573" y="21"/>
                    </a:lnTo>
                    <a:lnTo>
                      <a:pt x="550" y="46"/>
                    </a:lnTo>
                    <a:lnTo>
                      <a:pt x="529" y="74"/>
                    </a:lnTo>
                    <a:lnTo>
                      <a:pt x="513" y="105"/>
                    </a:lnTo>
                    <a:lnTo>
                      <a:pt x="501" y="137"/>
                    </a:lnTo>
                    <a:lnTo>
                      <a:pt x="494" y="172"/>
                    </a:lnTo>
                    <a:lnTo>
                      <a:pt x="490" y="208"/>
                    </a:lnTo>
                    <a:lnTo>
                      <a:pt x="490" y="1448"/>
                    </a:lnTo>
                    <a:lnTo>
                      <a:pt x="494" y="1488"/>
                    </a:lnTo>
                    <a:lnTo>
                      <a:pt x="502" y="1526"/>
                    </a:lnTo>
                    <a:lnTo>
                      <a:pt x="516" y="1562"/>
                    </a:lnTo>
                    <a:lnTo>
                      <a:pt x="536" y="1594"/>
                    </a:lnTo>
                    <a:lnTo>
                      <a:pt x="559" y="1622"/>
                    </a:lnTo>
                    <a:lnTo>
                      <a:pt x="588" y="1648"/>
                    </a:lnTo>
                    <a:lnTo>
                      <a:pt x="619" y="1668"/>
                    </a:lnTo>
                    <a:lnTo>
                      <a:pt x="652" y="1685"/>
                    </a:lnTo>
                    <a:lnTo>
                      <a:pt x="690" y="1697"/>
                    </a:lnTo>
                    <a:lnTo>
                      <a:pt x="729" y="1702"/>
                    </a:lnTo>
                    <a:lnTo>
                      <a:pt x="729" y="2354"/>
                    </a:lnTo>
                    <a:lnTo>
                      <a:pt x="708" y="2370"/>
                    </a:lnTo>
                    <a:lnTo>
                      <a:pt x="685" y="2383"/>
                    </a:lnTo>
                    <a:lnTo>
                      <a:pt x="659" y="2392"/>
                    </a:lnTo>
                    <a:lnTo>
                      <a:pt x="632" y="2394"/>
                    </a:lnTo>
                    <a:lnTo>
                      <a:pt x="604" y="2392"/>
                    </a:lnTo>
                    <a:lnTo>
                      <a:pt x="579" y="2383"/>
                    </a:lnTo>
                    <a:lnTo>
                      <a:pt x="555" y="2372"/>
                    </a:lnTo>
                    <a:lnTo>
                      <a:pt x="535" y="2354"/>
                    </a:lnTo>
                    <a:lnTo>
                      <a:pt x="518" y="2335"/>
                    </a:lnTo>
                    <a:lnTo>
                      <a:pt x="505" y="2311"/>
                    </a:lnTo>
                    <a:lnTo>
                      <a:pt x="498" y="2285"/>
                    </a:lnTo>
                    <a:lnTo>
                      <a:pt x="495" y="2258"/>
                    </a:lnTo>
                    <a:lnTo>
                      <a:pt x="491" y="2258"/>
                    </a:lnTo>
                    <a:lnTo>
                      <a:pt x="488" y="2285"/>
                    </a:lnTo>
                    <a:lnTo>
                      <a:pt x="481" y="2311"/>
                    </a:lnTo>
                    <a:lnTo>
                      <a:pt x="469" y="2335"/>
                    </a:lnTo>
                    <a:lnTo>
                      <a:pt x="451" y="2354"/>
                    </a:lnTo>
                    <a:lnTo>
                      <a:pt x="431" y="2372"/>
                    </a:lnTo>
                    <a:lnTo>
                      <a:pt x="408" y="2383"/>
                    </a:lnTo>
                    <a:lnTo>
                      <a:pt x="382" y="2392"/>
                    </a:lnTo>
                    <a:lnTo>
                      <a:pt x="355" y="2394"/>
                    </a:lnTo>
                    <a:lnTo>
                      <a:pt x="327" y="2392"/>
                    </a:lnTo>
                    <a:lnTo>
                      <a:pt x="301" y="2383"/>
                    </a:lnTo>
                    <a:lnTo>
                      <a:pt x="279" y="2372"/>
                    </a:lnTo>
                    <a:lnTo>
                      <a:pt x="258" y="2354"/>
                    </a:lnTo>
                    <a:lnTo>
                      <a:pt x="242" y="2335"/>
                    </a:lnTo>
                    <a:lnTo>
                      <a:pt x="229" y="2311"/>
                    </a:lnTo>
                    <a:lnTo>
                      <a:pt x="221" y="2285"/>
                    </a:lnTo>
                    <a:lnTo>
                      <a:pt x="218" y="2258"/>
                    </a:lnTo>
                    <a:lnTo>
                      <a:pt x="218" y="1386"/>
                    </a:lnTo>
                    <a:lnTo>
                      <a:pt x="201" y="1397"/>
                    </a:lnTo>
                    <a:lnTo>
                      <a:pt x="180" y="1406"/>
                    </a:lnTo>
                    <a:lnTo>
                      <a:pt x="159" y="1411"/>
                    </a:lnTo>
                    <a:lnTo>
                      <a:pt x="137" y="1414"/>
                    </a:lnTo>
                    <a:lnTo>
                      <a:pt x="109" y="1410"/>
                    </a:lnTo>
                    <a:lnTo>
                      <a:pt x="83" y="1403"/>
                    </a:lnTo>
                    <a:lnTo>
                      <a:pt x="60" y="1390"/>
                    </a:lnTo>
                    <a:lnTo>
                      <a:pt x="40" y="1374"/>
                    </a:lnTo>
                    <a:lnTo>
                      <a:pt x="24" y="1353"/>
                    </a:lnTo>
                    <a:lnTo>
                      <a:pt x="11" y="1330"/>
                    </a:lnTo>
                    <a:lnTo>
                      <a:pt x="3" y="1305"/>
                    </a:lnTo>
                    <a:lnTo>
                      <a:pt x="0" y="1276"/>
                    </a:lnTo>
                    <a:lnTo>
                      <a:pt x="0" y="137"/>
                    </a:lnTo>
                    <a:lnTo>
                      <a:pt x="2" y="110"/>
                    </a:lnTo>
                    <a:lnTo>
                      <a:pt x="11" y="84"/>
                    </a:lnTo>
                    <a:lnTo>
                      <a:pt x="23" y="61"/>
                    </a:lnTo>
                    <a:lnTo>
                      <a:pt x="39" y="42"/>
                    </a:lnTo>
                    <a:lnTo>
                      <a:pt x="58" y="25"/>
                    </a:lnTo>
                    <a:lnTo>
                      <a:pt x="81" y="12"/>
                    </a:lnTo>
                    <a:lnTo>
                      <a:pt x="106" y="4"/>
                    </a:lnTo>
                    <a:lnTo>
                      <a:pt x="133" y="1"/>
                    </a:lnTo>
                    <a:lnTo>
                      <a:pt x="133" y="0"/>
                    </a:lnTo>
                    <a:lnTo>
                      <a:pt x="289" y="0"/>
                    </a:lnTo>
                    <a:lnTo>
                      <a:pt x="3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Freeform 416"/>
              <p:cNvSpPr/>
              <p:nvPr/>
            </p:nvSpPr>
            <p:spPr bwMode="auto">
              <a:xfrm>
                <a:off x="9410701" y="5059363"/>
                <a:ext cx="74613" cy="82550"/>
              </a:xfrm>
              <a:custGeom>
                <a:avLst/>
                <a:gdLst>
                  <a:gd name="T0" fmla="*/ 249 w 565"/>
                  <a:gd name="T1" fmla="*/ 0 h 629"/>
                  <a:gd name="T2" fmla="*/ 297 w 565"/>
                  <a:gd name="T3" fmla="*/ 3 h 629"/>
                  <a:gd name="T4" fmla="*/ 341 w 565"/>
                  <a:gd name="T5" fmla="*/ 13 h 629"/>
                  <a:gd name="T6" fmla="*/ 382 w 565"/>
                  <a:gd name="T7" fmla="*/ 29 h 629"/>
                  <a:gd name="T8" fmla="*/ 421 w 565"/>
                  <a:gd name="T9" fmla="*/ 51 h 629"/>
                  <a:gd name="T10" fmla="*/ 457 w 565"/>
                  <a:gd name="T11" fmla="*/ 76 h 629"/>
                  <a:gd name="T12" fmla="*/ 488 w 565"/>
                  <a:gd name="T13" fmla="*/ 108 h 629"/>
                  <a:gd name="T14" fmla="*/ 514 w 565"/>
                  <a:gd name="T15" fmla="*/ 143 h 629"/>
                  <a:gd name="T16" fmla="*/ 535 w 565"/>
                  <a:gd name="T17" fmla="*/ 182 h 629"/>
                  <a:gd name="T18" fmla="*/ 552 w 565"/>
                  <a:gd name="T19" fmla="*/ 223 h 629"/>
                  <a:gd name="T20" fmla="*/ 561 w 565"/>
                  <a:gd name="T21" fmla="*/ 269 h 629"/>
                  <a:gd name="T22" fmla="*/ 565 w 565"/>
                  <a:gd name="T23" fmla="*/ 315 h 629"/>
                  <a:gd name="T24" fmla="*/ 562 w 565"/>
                  <a:gd name="T25" fmla="*/ 357 h 629"/>
                  <a:gd name="T26" fmla="*/ 554 w 565"/>
                  <a:gd name="T27" fmla="*/ 398 h 629"/>
                  <a:gd name="T28" fmla="*/ 540 w 565"/>
                  <a:gd name="T29" fmla="*/ 437 h 629"/>
                  <a:gd name="T30" fmla="*/ 521 w 565"/>
                  <a:gd name="T31" fmla="*/ 474 h 629"/>
                  <a:gd name="T32" fmla="*/ 499 w 565"/>
                  <a:gd name="T33" fmla="*/ 507 h 629"/>
                  <a:gd name="T34" fmla="*/ 473 w 565"/>
                  <a:gd name="T35" fmla="*/ 538 h 629"/>
                  <a:gd name="T36" fmla="*/ 443 w 565"/>
                  <a:gd name="T37" fmla="*/ 565 h 629"/>
                  <a:gd name="T38" fmla="*/ 409 w 565"/>
                  <a:gd name="T39" fmla="*/ 587 h 629"/>
                  <a:gd name="T40" fmla="*/ 372 w 565"/>
                  <a:gd name="T41" fmla="*/ 605 h 629"/>
                  <a:gd name="T42" fmla="*/ 333 w 565"/>
                  <a:gd name="T43" fmla="*/ 619 h 629"/>
                  <a:gd name="T44" fmla="*/ 292 w 565"/>
                  <a:gd name="T45" fmla="*/ 627 h 629"/>
                  <a:gd name="T46" fmla="*/ 249 w 565"/>
                  <a:gd name="T47" fmla="*/ 629 h 629"/>
                  <a:gd name="T48" fmla="*/ 204 w 565"/>
                  <a:gd name="T49" fmla="*/ 626 h 629"/>
                  <a:gd name="T50" fmla="*/ 161 w 565"/>
                  <a:gd name="T51" fmla="*/ 616 h 629"/>
                  <a:gd name="T52" fmla="*/ 120 w 565"/>
                  <a:gd name="T53" fmla="*/ 601 h 629"/>
                  <a:gd name="T54" fmla="*/ 82 w 565"/>
                  <a:gd name="T55" fmla="*/ 581 h 629"/>
                  <a:gd name="T56" fmla="*/ 47 w 565"/>
                  <a:gd name="T57" fmla="*/ 555 h 629"/>
                  <a:gd name="T58" fmla="*/ 17 w 565"/>
                  <a:gd name="T59" fmla="*/ 526 h 629"/>
                  <a:gd name="T60" fmla="*/ 34 w 565"/>
                  <a:gd name="T61" fmla="*/ 483 h 629"/>
                  <a:gd name="T62" fmla="*/ 47 w 565"/>
                  <a:gd name="T63" fmla="*/ 438 h 629"/>
                  <a:gd name="T64" fmla="*/ 56 w 565"/>
                  <a:gd name="T65" fmla="*/ 391 h 629"/>
                  <a:gd name="T66" fmla="*/ 59 w 565"/>
                  <a:gd name="T67" fmla="*/ 342 h 629"/>
                  <a:gd name="T68" fmla="*/ 56 w 565"/>
                  <a:gd name="T69" fmla="*/ 296 h 629"/>
                  <a:gd name="T70" fmla="*/ 48 w 565"/>
                  <a:gd name="T71" fmla="*/ 250 h 629"/>
                  <a:gd name="T72" fmla="*/ 36 w 565"/>
                  <a:gd name="T73" fmla="*/ 206 h 629"/>
                  <a:gd name="T74" fmla="*/ 20 w 565"/>
                  <a:gd name="T75" fmla="*/ 164 h 629"/>
                  <a:gd name="T76" fmla="*/ 0 w 565"/>
                  <a:gd name="T77" fmla="*/ 124 h 629"/>
                  <a:gd name="T78" fmla="*/ 27 w 565"/>
                  <a:gd name="T79" fmla="*/ 94 h 629"/>
                  <a:gd name="T80" fmla="*/ 57 w 565"/>
                  <a:gd name="T81" fmla="*/ 67 h 629"/>
                  <a:gd name="T82" fmla="*/ 90 w 565"/>
                  <a:gd name="T83" fmla="*/ 44 h 629"/>
                  <a:gd name="T84" fmla="*/ 126 w 565"/>
                  <a:gd name="T85" fmla="*/ 25 h 629"/>
                  <a:gd name="T86" fmla="*/ 165 w 565"/>
                  <a:gd name="T87" fmla="*/ 12 h 629"/>
                  <a:gd name="T88" fmla="*/ 207 w 565"/>
                  <a:gd name="T89" fmla="*/ 3 h 629"/>
                  <a:gd name="T90" fmla="*/ 249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249" y="0"/>
                    </a:moveTo>
                    <a:lnTo>
                      <a:pt x="297" y="3"/>
                    </a:lnTo>
                    <a:lnTo>
                      <a:pt x="341" y="13"/>
                    </a:lnTo>
                    <a:lnTo>
                      <a:pt x="382" y="29"/>
                    </a:lnTo>
                    <a:lnTo>
                      <a:pt x="421" y="51"/>
                    </a:lnTo>
                    <a:lnTo>
                      <a:pt x="457" y="76"/>
                    </a:lnTo>
                    <a:lnTo>
                      <a:pt x="488" y="108"/>
                    </a:lnTo>
                    <a:lnTo>
                      <a:pt x="514" y="143"/>
                    </a:lnTo>
                    <a:lnTo>
                      <a:pt x="535" y="182"/>
                    </a:lnTo>
                    <a:lnTo>
                      <a:pt x="552" y="223"/>
                    </a:lnTo>
                    <a:lnTo>
                      <a:pt x="561" y="269"/>
                    </a:lnTo>
                    <a:lnTo>
                      <a:pt x="565" y="315"/>
                    </a:lnTo>
                    <a:lnTo>
                      <a:pt x="562" y="357"/>
                    </a:lnTo>
                    <a:lnTo>
                      <a:pt x="554" y="398"/>
                    </a:lnTo>
                    <a:lnTo>
                      <a:pt x="540" y="437"/>
                    </a:lnTo>
                    <a:lnTo>
                      <a:pt x="521" y="474"/>
                    </a:lnTo>
                    <a:lnTo>
                      <a:pt x="499" y="507"/>
                    </a:lnTo>
                    <a:lnTo>
                      <a:pt x="473" y="538"/>
                    </a:lnTo>
                    <a:lnTo>
                      <a:pt x="443" y="565"/>
                    </a:lnTo>
                    <a:lnTo>
                      <a:pt x="409" y="587"/>
                    </a:lnTo>
                    <a:lnTo>
                      <a:pt x="372" y="605"/>
                    </a:lnTo>
                    <a:lnTo>
                      <a:pt x="333" y="619"/>
                    </a:lnTo>
                    <a:lnTo>
                      <a:pt x="292" y="627"/>
                    </a:lnTo>
                    <a:lnTo>
                      <a:pt x="249" y="629"/>
                    </a:lnTo>
                    <a:lnTo>
                      <a:pt x="204" y="626"/>
                    </a:lnTo>
                    <a:lnTo>
                      <a:pt x="161" y="616"/>
                    </a:lnTo>
                    <a:lnTo>
                      <a:pt x="120" y="601"/>
                    </a:lnTo>
                    <a:lnTo>
                      <a:pt x="82" y="581"/>
                    </a:lnTo>
                    <a:lnTo>
                      <a:pt x="47" y="555"/>
                    </a:lnTo>
                    <a:lnTo>
                      <a:pt x="17" y="526"/>
                    </a:lnTo>
                    <a:lnTo>
                      <a:pt x="34" y="483"/>
                    </a:lnTo>
                    <a:lnTo>
                      <a:pt x="47" y="438"/>
                    </a:lnTo>
                    <a:lnTo>
                      <a:pt x="56" y="391"/>
                    </a:lnTo>
                    <a:lnTo>
                      <a:pt x="59" y="342"/>
                    </a:lnTo>
                    <a:lnTo>
                      <a:pt x="56" y="296"/>
                    </a:lnTo>
                    <a:lnTo>
                      <a:pt x="48" y="250"/>
                    </a:lnTo>
                    <a:lnTo>
                      <a:pt x="36" y="206"/>
                    </a:lnTo>
                    <a:lnTo>
                      <a:pt x="20" y="164"/>
                    </a:lnTo>
                    <a:lnTo>
                      <a:pt x="0" y="124"/>
                    </a:lnTo>
                    <a:lnTo>
                      <a:pt x="27" y="94"/>
                    </a:lnTo>
                    <a:lnTo>
                      <a:pt x="57" y="67"/>
                    </a:lnTo>
                    <a:lnTo>
                      <a:pt x="90" y="44"/>
                    </a:lnTo>
                    <a:lnTo>
                      <a:pt x="126" y="25"/>
                    </a:lnTo>
                    <a:lnTo>
                      <a:pt x="165" y="12"/>
                    </a:lnTo>
                    <a:lnTo>
                      <a:pt x="207" y="3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Freeform 417"/>
              <p:cNvSpPr/>
              <p:nvPr/>
            </p:nvSpPr>
            <p:spPr bwMode="auto">
              <a:xfrm>
                <a:off x="9412288" y="5148263"/>
                <a:ext cx="96838" cy="317500"/>
              </a:xfrm>
              <a:custGeom>
                <a:avLst/>
                <a:gdLst>
                  <a:gd name="T0" fmla="*/ 510 w 728"/>
                  <a:gd name="T1" fmla="*/ 0 h 2394"/>
                  <a:gd name="T2" fmla="*/ 579 w 728"/>
                  <a:gd name="T3" fmla="*/ 0 h 2394"/>
                  <a:gd name="T4" fmla="*/ 594 w 728"/>
                  <a:gd name="T5" fmla="*/ 0 h 2394"/>
                  <a:gd name="T6" fmla="*/ 621 w 728"/>
                  <a:gd name="T7" fmla="*/ 4 h 2394"/>
                  <a:gd name="T8" fmla="*/ 669 w 728"/>
                  <a:gd name="T9" fmla="*/ 25 h 2394"/>
                  <a:gd name="T10" fmla="*/ 705 w 728"/>
                  <a:gd name="T11" fmla="*/ 61 h 2394"/>
                  <a:gd name="T12" fmla="*/ 725 w 728"/>
                  <a:gd name="T13" fmla="*/ 110 h 2394"/>
                  <a:gd name="T14" fmla="*/ 728 w 728"/>
                  <a:gd name="T15" fmla="*/ 1276 h 2394"/>
                  <a:gd name="T16" fmla="*/ 717 w 728"/>
                  <a:gd name="T17" fmla="*/ 1330 h 2394"/>
                  <a:gd name="T18" fmla="*/ 688 w 728"/>
                  <a:gd name="T19" fmla="*/ 1374 h 2394"/>
                  <a:gd name="T20" fmla="*/ 645 w 728"/>
                  <a:gd name="T21" fmla="*/ 1403 h 2394"/>
                  <a:gd name="T22" fmla="*/ 592 w 728"/>
                  <a:gd name="T23" fmla="*/ 1414 h 2394"/>
                  <a:gd name="T24" fmla="*/ 547 w 728"/>
                  <a:gd name="T25" fmla="*/ 1406 h 2394"/>
                  <a:gd name="T26" fmla="*/ 509 w 728"/>
                  <a:gd name="T27" fmla="*/ 1386 h 2394"/>
                  <a:gd name="T28" fmla="*/ 506 w 728"/>
                  <a:gd name="T29" fmla="*/ 2285 h 2394"/>
                  <a:gd name="T30" fmla="*/ 486 w 728"/>
                  <a:gd name="T31" fmla="*/ 2335 h 2394"/>
                  <a:gd name="T32" fmla="*/ 449 w 728"/>
                  <a:gd name="T33" fmla="*/ 2372 h 2394"/>
                  <a:gd name="T34" fmla="*/ 401 w 728"/>
                  <a:gd name="T35" fmla="*/ 2392 h 2394"/>
                  <a:gd name="T36" fmla="*/ 345 w 728"/>
                  <a:gd name="T37" fmla="*/ 2392 h 2394"/>
                  <a:gd name="T38" fmla="*/ 297 w 728"/>
                  <a:gd name="T39" fmla="*/ 2372 h 2394"/>
                  <a:gd name="T40" fmla="*/ 260 w 728"/>
                  <a:gd name="T41" fmla="*/ 2335 h 2394"/>
                  <a:gd name="T42" fmla="*/ 240 w 728"/>
                  <a:gd name="T43" fmla="*/ 2285 h 2394"/>
                  <a:gd name="T44" fmla="*/ 233 w 728"/>
                  <a:gd name="T45" fmla="*/ 2258 h 2394"/>
                  <a:gd name="T46" fmla="*/ 222 w 728"/>
                  <a:gd name="T47" fmla="*/ 2311 h 2394"/>
                  <a:gd name="T48" fmla="*/ 192 w 728"/>
                  <a:gd name="T49" fmla="*/ 2354 h 2394"/>
                  <a:gd name="T50" fmla="*/ 149 w 728"/>
                  <a:gd name="T51" fmla="*/ 2383 h 2394"/>
                  <a:gd name="T52" fmla="*/ 96 w 728"/>
                  <a:gd name="T53" fmla="*/ 2394 h 2394"/>
                  <a:gd name="T54" fmla="*/ 43 w 728"/>
                  <a:gd name="T55" fmla="*/ 2383 h 2394"/>
                  <a:gd name="T56" fmla="*/ 0 w 728"/>
                  <a:gd name="T57" fmla="*/ 2354 h 2394"/>
                  <a:gd name="T58" fmla="*/ 39 w 728"/>
                  <a:gd name="T59" fmla="*/ 1697 h 2394"/>
                  <a:gd name="T60" fmla="*/ 109 w 728"/>
                  <a:gd name="T61" fmla="*/ 1668 h 2394"/>
                  <a:gd name="T62" fmla="*/ 168 w 728"/>
                  <a:gd name="T63" fmla="*/ 1622 h 2394"/>
                  <a:gd name="T64" fmla="*/ 210 w 728"/>
                  <a:gd name="T65" fmla="*/ 1560 h 2394"/>
                  <a:gd name="T66" fmla="*/ 234 w 728"/>
                  <a:gd name="T67" fmla="*/ 1488 h 2394"/>
                  <a:gd name="T68" fmla="*/ 236 w 728"/>
                  <a:gd name="T69" fmla="*/ 208 h 2394"/>
                  <a:gd name="T70" fmla="*/ 227 w 728"/>
                  <a:gd name="T71" fmla="*/ 137 h 2394"/>
                  <a:gd name="T72" fmla="*/ 199 w 728"/>
                  <a:gd name="T73" fmla="*/ 74 h 2394"/>
                  <a:gd name="T74" fmla="*/ 155 w 728"/>
                  <a:gd name="T75" fmla="*/ 21 h 2394"/>
                  <a:gd name="T76" fmla="*/ 438 w 728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8" h="2394">
                    <a:moveTo>
                      <a:pt x="476" y="0"/>
                    </a:moveTo>
                    <a:lnTo>
                      <a:pt x="510" y="0"/>
                    </a:lnTo>
                    <a:lnTo>
                      <a:pt x="561" y="0"/>
                    </a:lnTo>
                    <a:lnTo>
                      <a:pt x="579" y="0"/>
                    </a:lnTo>
                    <a:lnTo>
                      <a:pt x="591" y="0"/>
                    </a:lnTo>
                    <a:lnTo>
                      <a:pt x="594" y="0"/>
                    </a:lnTo>
                    <a:lnTo>
                      <a:pt x="594" y="1"/>
                    </a:lnTo>
                    <a:lnTo>
                      <a:pt x="621" y="4"/>
                    </a:lnTo>
                    <a:lnTo>
                      <a:pt x="647" y="12"/>
                    </a:lnTo>
                    <a:lnTo>
                      <a:pt x="669" y="25"/>
                    </a:lnTo>
                    <a:lnTo>
                      <a:pt x="689" y="42"/>
                    </a:lnTo>
                    <a:lnTo>
                      <a:pt x="705" y="61"/>
                    </a:lnTo>
                    <a:lnTo>
                      <a:pt x="717" y="84"/>
                    </a:lnTo>
                    <a:lnTo>
                      <a:pt x="725" y="110"/>
                    </a:lnTo>
                    <a:lnTo>
                      <a:pt x="728" y="137"/>
                    </a:lnTo>
                    <a:lnTo>
                      <a:pt x="728" y="1276"/>
                    </a:lnTo>
                    <a:lnTo>
                      <a:pt x="725" y="1305"/>
                    </a:lnTo>
                    <a:lnTo>
                      <a:pt x="717" y="1330"/>
                    </a:lnTo>
                    <a:lnTo>
                      <a:pt x="704" y="1353"/>
                    </a:lnTo>
                    <a:lnTo>
                      <a:pt x="688" y="1374"/>
                    </a:lnTo>
                    <a:lnTo>
                      <a:pt x="667" y="1390"/>
                    </a:lnTo>
                    <a:lnTo>
                      <a:pt x="645" y="1403"/>
                    </a:lnTo>
                    <a:lnTo>
                      <a:pt x="619" y="1410"/>
                    </a:lnTo>
                    <a:lnTo>
                      <a:pt x="592" y="1414"/>
                    </a:lnTo>
                    <a:lnTo>
                      <a:pt x="569" y="1411"/>
                    </a:lnTo>
                    <a:lnTo>
                      <a:pt x="547" y="1406"/>
                    </a:lnTo>
                    <a:lnTo>
                      <a:pt x="527" y="1397"/>
                    </a:lnTo>
                    <a:lnTo>
                      <a:pt x="509" y="1386"/>
                    </a:lnTo>
                    <a:lnTo>
                      <a:pt x="509" y="2258"/>
                    </a:lnTo>
                    <a:lnTo>
                      <a:pt x="506" y="2285"/>
                    </a:lnTo>
                    <a:lnTo>
                      <a:pt x="499" y="2311"/>
                    </a:lnTo>
                    <a:lnTo>
                      <a:pt x="486" y="2335"/>
                    </a:lnTo>
                    <a:lnTo>
                      <a:pt x="470" y="2354"/>
                    </a:lnTo>
                    <a:lnTo>
                      <a:pt x="449" y="2372"/>
                    </a:lnTo>
                    <a:lnTo>
                      <a:pt x="426" y="2383"/>
                    </a:lnTo>
                    <a:lnTo>
                      <a:pt x="401" y="2392"/>
                    </a:lnTo>
                    <a:lnTo>
                      <a:pt x="372" y="2394"/>
                    </a:lnTo>
                    <a:lnTo>
                      <a:pt x="345" y="2392"/>
                    </a:lnTo>
                    <a:lnTo>
                      <a:pt x="320" y="2383"/>
                    </a:lnTo>
                    <a:lnTo>
                      <a:pt x="297" y="2372"/>
                    </a:lnTo>
                    <a:lnTo>
                      <a:pt x="276" y="2354"/>
                    </a:lnTo>
                    <a:lnTo>
                      <a:pt x="260" y="2335"/>
                    </a:lnTo>
                    <a:lnTo>
                      <a:pt x="247" y="2311"/>
                    </a:lnTo>
                    <a:lnTo>
                      <a:pt x="240" y="2285"/>
                    </a:lnTo>
                    <a:lnTo>
                      <a:pt x="236" y="2258"/>
                    </a:lnTo>
                    <a:lnTo>
                      <a:pt x="233" y="2258"/>
                    </a:lnTo>
                    <a:lnTo>
                      <a:pt x="230" y="2285"/>
                    </a:lnTo>
                    <a:lnTo>
                      <a:pt x="222" y="2311"/>
                    </a:lnTo>
                    <a:lnTo>
                      <a:pt x="209" y="2335"/>
                    </a:lnTo>
                    <a:lnTo>
                      <a:pt x="192" y="2354"/>
                    </a:lnTo>
                    <a:lnTo>
                      <a:pt x="173" y="2372"/>
                    </a:lnTo>
                    <a:lnTo>
                      <a:pt x="149" y="2383"/>
                    </a:lnTo>
                    <a:lnTo>
                      <a:pt x="123" y="2392"/>
                    </a:lnTo>
                    <a:lnTo>
                      <a:pt x="96" y="2394"/>
                    </a:lnTo>
                    <a:lnTo>
                      <a:pt x="69" y="2392"/>
                    </a:lnTo>
                    <a:lnTo>
                      <a:pt x="43" y="2383"/>
                    </a:lnTo>
                    <a:lnTo>
                      <a:pt x="19" y="2372"/>
                    </a:lnTo>
                    <a:lnTo>
                      <a:pt x="0" y="2354"/>
                    </a:lnTo>
                    <a:lnTo>
                      <a:pt x="0" y="1702"/>
                    </a:lnTo>
                    <a:lnTo>
                      <a:pt x="39" y="1697"/>
                    </a:lnTo>
                    <a:lnTo>
                      <a:pt x="75" y="1685"/>
                    </a:lnTo>
                    <a:lnTo>
                      <a:pt x="109" y="1668"/>
                    </a:lnTo>
                    <a:lnTo>
                      <a:pt x="140" y="1648"/>
                    </a:lnTo>
                    <a:lnTo>
                      <a:pt x="168" y="1622"/>
                    </a:lnTo>
                    <a:lnTo>
                      <a:pt x="191" y="1593"/>
                    </a:lnTo>
                    <a:lnTo>
                      <a:pt x="210" y="1560"/>
                    </a:lnTo>
                    <a:lnTo>
                      <a:pt x="224" y="1526"/>
                    </a:lnTo>
                    <a:lnTo>
                      <a:pt x="234" y="1488"/>
                    </a:lnTo>
                    <a:lnTo>
                      <a:pt x="236" y="1448"/>
                    </a:lnTo>
                    <a:lnTo>
                      <a:pt x="236" y="208"/>
                    </a:lnTo>
                    <a:lnTo>
                      <a:pt x="234" y="172"/>
                    </a:lnTo>
                    <a:lnTo>
                      <a:pt x="227" y="137"/>
                    </a:lnTo>
                    <a:lnTo>
                      <a:pt x="215" y="105"/>
                    </a:lnTo>
                    <a:lnTo>
                      <a:pt x="199" y="74"/>
                    </a:lnTo>
                    <a:lnTo>
                      <a:pt x="178" y="46"/>
                    </a:lnTo>
                    <a:lnTo>
                      <a:pt x="155" y="21"/>
                    </a:lnTo>
                    <a:lnTo>
                      <a:pt x="128" y="0"/>
                    </a:lnTo>
                    <a:lnTo>
                      <a:pt x="438" y="0"/>
                    </a:lnTo>
                    <a:lnTo>
                      <a:pt x="4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5" name="1"/>
            <p:cNvSpPr txBox="1">
              <a:spLocks noChangeArrowheads="1"/>
            </p:cNvSpPr>
            <p:nvPr/>
          </p:nvSpPr>
          <p:spPr bwMode="auto">
            <a:xfrm>
              <a:off x="2079053" y="4478028"/>
              <a:ext cx="12210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开发平台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1"/>
            <p:cNvSpPr txBox="1">
              <a:spLocks noChangeArrowheads="1"/>
            </p:cNvSpPr>
            <p:nvPr/>
          </p:nvSpPr>
          <p:spPr bwMode="auto">
            <a:xfrm>
              <a:off x="2103201" y="4814799"/>
              <a:ext cx="3444932" cy="32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Windows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7" name="Freeform 9"/>
          <p:cNvSpPr/>
          <p:nvPr/>
        </p:nvSpPr>
        <p:spPr bwMode="auto">
          <a:xfrm rot="16200000">
            <a:off x="10332577" y="1818526"/>
            <a:ext cx="706295" cy="624330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54422" y="555531"/>
            <a:ext cx="248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</a:p>
        </p:txBody>
      </p:sp>
      <p:sp>
        <p:nvSpPr>
          <p:cNvPr id="32" name="椭圆 31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92261" y="337550"/>
            <a:ext cx="238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33" name="椭圆 32"/>
          <p:cNvSpPr/>
          <p:nvPr/>
        </p:nvSpPr>
        <p:spPr>
          <a:xfrm>
            <a:off x="385129" y="353557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7928" y="335225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AutoShape1">
            <a:extLst>
              <a:ext uri="{FF2B5EF4-FFF2-40B4-BE49-F238E27FC236}">
                <a16:creationId xmlns:a16="http://schemas.microsoft.com/office/drawing/2014/main" id="{525E504B-C099-6EC6-AB68-242850B409C9}"/>
              </a:ext>
            </a:extLst>
          </p:cNvPr>
          <p:cNvSpPr/>
          <p:nvPr/>
        </p:nvSpPr>
        <p:spPr>
          <a:xfrm>
            <a:off x="5476382" y="1989898"/>
            <a:ext cx="428965" cy="4868102"/>
          </a:xfrm>
          <a:prstGeom prst="upArrow">
            <a:avLst>
              <a:gd name="adj1" fmla="val 50000"/>
              <a:gd name="adj2" fmla="val 67147"/>
            </a:avLst>
          </a:prstGeom>
          <a:solidFill>
            <a:srgbClr val="94A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1" name="AutoShape2">
            <a:extLst>
              <a:ext uri="{FF2B5EF4-FFF2-40B4-BE49-F238E27FC236}">
                <a16:creationId xmlns:a16="http://schemas.microsoft.com/office/drawing/2014/main" id="{40B9EBED-263A-7364-90AF-5C3FBE8CE679}"/>
              </a:ext>
            </a:extLst>
          </p:cNvPr>
          <p:cNvSpPr/>
          <p:nvPr/>
        </p:nvSpPr>
        <p:spPr>
          <a:xfrm>
            <a:off x="5572966" y="2461952"/>
            <a:ext cx="2706117" cy="4652822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94A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2" name="AutoShape3">
            <a:extLst>
              <a:ext uri="{FF2B5EF4-FFF2-40B4-BE49-F238E27FC236}">
                <a16:creationId xmlns:a16="http://schemas.microsoft.com/office/drawing/2014/main" id="{1181E2F1-E36D-0F6E-FD2D-C78858504B93}"/>
              </a:ext>
            </a:extLst>
          </p:cNvPr>
          <p:cNvSpPr/>
          <p:nvPr/>
        </p:nvSpPr>
        <p:spPr>
          <a:xfrm flipH="1">
            <a:off x="3247394" y="2879283"/>
            <a:ext cx="2548758" cy="4125938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94A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3" name="AutoShape4">
            <a:extLst>
              <a:ext uri="{FF2B5EF4-FFF2-40B4-BE49-F238E27FC236}">
                <a16:creationId xmlns:a16="http://schemas.microsoft.com/office/drawing/2014/main" id="{C15FFB07-C851-38D1-9945-1802F8300D18}"/>
              </a:ext>
            </a:extLst>
          </p:cNvPr>
          <p:cNvSpPr/>
          <p:nvPr/>
        </p:nvSpPr>
        <p:spPr>
          <a:xfrm>
            <a:off x="5590741" y="4531587"/>
            <a:ext cx="2401071" cy="2670239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94A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4" name="AutoShape5">
            <a:extLst>
              <a:ext uri="{FF2B5EF4-FFF2-40B4-BE49-F238E27FC236}">
                <a16:creationId xmlns:a16="http://schemas.microsoft.com/office/drawing/2014/main" id="{CE1D7CB1-FD43-8493-0838-F7448B357CAE}"/>
              </a:ext>
            </a:extLst>
          </p:cNvPr>
          <p:cNvSpPr/>
          <p:nvPr/>
        </p:nvSpPr>
        <p:spPr>
          <a:xfrm flipH="1">
            <a:off x="3761543" y="5132638"/>
            <a:ext cx="2062917" cy="1725362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94A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5" name="Freeform1">
            <a:extLst>
              <a:ext uri="{FF2B5EF4-FFF2-40B4-BE49-F238E27FC236}">
                <a16:creationId xmlns:a16="http://schemas.microsoft.com/office/drawing/2014/main" id="{D8CE6574-9B54-C1CE-A4EF-2E3988CB206F}"/>
              </a:ext>
            </a:extLst>
          </p:cNvPr>
          <p:cNvSpPr/>
          <p:nvPr/>
        </p:nvSpPr>
        <p:spPr bwMode="auto">
          <a:xfrm>
            <a:off x="4985063" y="5478261"/>
            <a:ext cx="383935" cy="45688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94A4BC"/>
          </a:solidFill>
          <a:ln w="9525">
            <a:noFill/>
            <a:round/>
          </a:ln>
        </p:spPr>
        <p:txBody>
          <a:bodyPr vert="horz" wrap="square" lIns="105867" tIns="52933" rIns="105867" bIns="52933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6" name="Freeform2">
            <a:extLst>
              <a:ext uri="{FF2B5EF4-FFF2-40B4-BE49-F238E27FC236}">
                <a16:creationId xmlns:a16="http://schemas.microsoft.com/office/drawing/2014/main" id="{C11CD44F-4C48-F821-B37B-201174EC4B93}"/>
              </a:ext>
            </a:extLst>
          </p:cNvPr>
          <p:cNvSpPr>
            <a:spLocks noEditPoints="1"/>
          </p:cNvSpPr>
          <p:nvPr/>
        </p:nvSpPr>
        <p:spPr bwMode="auto">
          <a:xfrm>
            <a:off x="5904321" y="2904968"/>
            <a:ext cx="456286" cy="50823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94A4BC"/>
          </a:solidFill>
          <a:ln w="9525">
            <a:noFill/>
            <a:round/>
          </a:ln>
        </p:spPr>
        <p:txBody>
          <a:bodyPr vert="horz" wrap="square" lIns="105867" tIns="52933" rIns="105867" bIns="52933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7" name="Freeform3">
            <a:extLst>
              <a:ext uri="{FF2B5EF4-FFF2-40B4-BE49-F238E27FC236}">
                <a16:creationId xmlns:a16="http://schemas.microsoft.com/office/drawing/2014/main" id="{1A980F72-2320-DE8E-C309-04F344D3DC72}"/>
              </a:ext>
            </a:extLst>
          </p:cNvPr>
          <p:cNvSpPr>
            <a:spLocks noEditPoints="1"/>
          </p:cNvSpPr>
          <p:nvPr/>
        </p:nvSpPr>
        <p:spPr bwMode="auto">
          <a:xfrm>
            <a:off x="4944886" y="3413198"/>
            <a:ext cx="438663" cy="39150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94A4BC"/>
          </a:solidFill>
          <a:ln w="9525">
            <a:noFill/>
            <a:round/>
          </a:ln>
        </p:spPr>
        <p:txBody>
          <a:bodyPr vert="horz" wrap="square" lIns="105867" tIns="52933" rIns="105867" bIns="52933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8" name="Freeform4">
            <a:extLst>
              <a:ext uri="{FF2B5EF4-FFF2-40B4-BE49-F238E27FC236}">
                <a16:creationId xmlns:a16="http://schemas.microsoft.com/office/drawing/2014/main" id="{39AB6A5B-E3FD-11B4-0289-7411A7630429}"/>
              </a:ext>
            </a:extLst>
          </p:cNvPr>
          <p:cNvSpPr>
            <a:spLocks noEditPoints="1"/>
          </p:cNvSpPr>
          <p:nvPr/>
        </p:nvSpPr>
        <p:spPr bwMode="auto">
          <a:xfrm>
            <a:off x="5964043" y="4997099"/>
            <a:ext cx="428965" cy="391509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94A4BC"/>
          </a:solidFill>
          <a:ln w="9525">
            <a:noFill/>
            <a:round/>
          </a:ln>
        </p:spPr>
        <p:txBody>
          <a:bodyPr vert="horz" wrap="square" lIns="105867" tIns="52933" rIns="105867" bIns="52933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59" name="Freeform5">
            <a:extLst>
              <a:ext uri="{FF2B5EF4-FFF2-40B4-BE49-F238E27FC236}">
                <a16:creationId xmlns:a16="http://schemas.microsoft.com/office/drawing/2014/main" id="{68D48E45-A947-F885-0E7D-0086BB7C87C1}"/>
              </a:ext>
            </a:extLst>
          </p:cNvPr>
          <p:cNvSpPr>
            <a:spLocks noEditPoints="1"/>
          </p:cNvSpPr>
          <p:nvPr/>
        </p:nvSpPr>
        <p:spPr bwMode="auto">
          <a:xfrm>
            <a:off x="5932754" y="4140078"/>
            <a:ext cx="351227" cy="391509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94A4BC"/>
          </a:solidFill>
          <a:ln w="9525">
            <a:noFill/>
            <a:round/>
          </a:ln>
        </p:spPr>
        <p:txBody>
          <a:bodyPr vert="horz" wrap="square" lIns="105867" tIns="52933" rIns="105867" bIns="52933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汉仪小隶书简" panose="02010600000101010101" pitchFamily="2" charset="-122"/>
            </a:endParaRPr>
          </a:p>
        </p:txBody>
      </p:sp>
      <p:sp>
        <p:nvSpPr>
          <p:cNvPr id="60" name="Text box3">
            <a:extLst>
              <a:ext uri="{FF2B5EF4-FFF2-40B4-BE49-F238E27FC236}">
                <a16:creationId xmlns:a16="http://schemas.microsoft.com/office/drawing/2014/main" id="{5EDDDD34-EDAE-3218-DC3A-005B124B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67" y="2571506"/>
            <a:ext cx="2374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10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日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61" name="Text box4">
            <a:extLst>
              <a:ext uri="{FF2B5EF4-FFF2-40B4-BE49-F238E27FC236}">
                <a16:creationId xmlns:a16="http://schemas.microsoft.com/office/drawing/2014/main" id="{D62BB706-66FE-2095-A3EA-4C9E2187D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252" y="2937443"/>
            <a:ext cx="3740278" cy="18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完成系统设计文档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代码完善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Controller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模块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select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insert into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delete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update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设计系统界面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CEB56E8E-979C-420D-F1B9-A32C9CF1914A}"/>
              </a:ext>
            </a:extLst>
          </p:cNvPr>
          <p:cNvGrpSpPr/>
          <p:nvPr/>
        </p:nvGrpSpPr>
        <p:grpSpPr>
          <a:xfrm>
            <a:off x="8159703" y="4634475"/>
            <a:ext cx="3192238" cy="1360844"/>
            <a:chOff x="8288499" y="3881391"/>
            <a:chExt cx="3192238" cy="1360844"/>
          </a:xfrm>
        </p:grpSpPr>
        <p:sp>
          <p:nvSpPr>
            <p:cNvPr id="62" name="Text box5">
              <a:extLst>
                <a:ext uri="{FF2B5EF4-FFF2-40B4-BE49-F238E27FC236}">
                  <a16:creationId xmlns:a16="http://schemas.microsoft.com/office/drawing/2014/main" id="{3DE39467-BFD5-E018-1C40-1273FB5B0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3247" y="3881391"/>
              <a:ext cx="19526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月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5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日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-1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月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6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日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endParaRPr>
            </a:p>
          </p:txBody>
        </p:sp>
        <p:sp>
          <p:nvSpPr>
            <p:cNvPr id="63" name="Text box6">
              <a:extLst>
                <a:ext uri="{FF2B5EF4-FFF2-40B4-BE49-F238E27FC236}">
                  <a16:creationId xmlns:a16="http://schemas.microsoft.com/office/drawing/2014/main" id="{554EBFCF-DA96-A728-423F-1DBDD529D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8499" y="4177713"/>
              <a:ext cx="3192238" cy="106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完善系统设计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代码实现解析器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SQL Parser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代码实现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RM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PF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模块的部分定义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endParaRPr>
            </a:p>
          </p:txBody>
        </p:sp>
      </p:grpSp>
      <p:sp>
        <p:nvSpPr>
          <p:cNvPr id="64" name="Text box7">
            <a:extLst>
              <a:ext uri="{FF2B5EF4-FFF2-40B4-BE49-F238E27FC236}">
                <a16:creationId xmlns:a16="http://schemas.microsoft.com/office/drawing/2014/main" id="{AC97F1CC-D56C-1145-9E04-46437FB33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22852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日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65" name="Text box8">
            <a:extLst>
              <a:ext uri="{FF2B5EF4-FFF2-40B4-BE49-F238E27FC236}">
                <a16:creationId xmlns:a16="http://schemas.microsoft.com/office/drawing/2014/main" id="{C1F99FDF-49AC-6B39-FAC1-BBC63BB1E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064" y="1253539"/>
            <a:ext cx="2379336" cy="6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完成所有模块并进行测试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完成系统界面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66" name="Text box9">
            <a:extLst>
              <a:ext uri="{FF2B5EF4-FFF2-40B4-BE49-F238E27FC236}">
                <a16:creationId xmlns:a16="http://schemas.microsoft.com/office/drawing/2014/main" id="{E6C0D044-1180-4155-67A4-34C0D77E5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960" y="2962989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7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-1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9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日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67" name="Text box10">
            <a:extLst>
              <a:ext uri="{FF2B5EF4-FFF2-40B4-BE49-F238E27FC236}">
                <a16:creationId xmlns:a16="http://schemas.microsoft.com/office/drawing/2014/main" id="{578664C8-C6F4-40D5-E166-E9E0C1D9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885" y="3316585"/>
            <a:ext cx="3261292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SM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RM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模块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代码实现部分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Controller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模块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create/close/show database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create/show table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）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AEACDBCE-0F40-C4E3-7E45-BFF8490A5DE4}"/>
              </a:ext>
            </a:extLst>
          </p:cNvPr>
          <p:cNvGrpSpPr/>
          <p:nvPr/>
        </p:nvGrpSpPr>
        <p:grpSpPr>
          <a:xfrm>
            <a:off x="1278570" y="5221170"/>
            <a:ext cx="2379336" cy="1048786"/>
            <a:chOff x="1248738" y="4651664"/>
            <a:chExt cx="2379336" cy="1048786"/>
          </a:xfrm>
        </p:grpSpPr>
        <p:sp>
          <p:nvSpPr>
            <p:cNvPr id="68" name="Text box11">
              <a:extLst>
                <a:ext uri="{FF2B5EF4-FFF2-40B4-BE49-F238E27FC236}">
                  <a16:creationId xmlns:a16="http://schemas.microsoft.com/office/drawing/2014/main" id="{B93E3D75-6D62-20C7-DAB9-FB63AFD53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08" y="4651664"/>
              <a:ext cx="19526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月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3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日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-1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月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4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日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endParaRPr>
            </a:p>
          </p:txBody>
        </p:sp>
        <p:sp>
          <p:nvSpPr>
            <p:cNvPr id="69" name="Text box12">
              <a:extLst>
                <a:ext uri="{FF2B5EF4-FFF2-40B4-BE49-F238E27FC236}">
                  <a16:creationId xmlns:a16="http://schemas.microsoft.com/office/drawing/2014/main" id="{2821EDC3-9333-23D7-2FB1-124165DBC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738" y="5005260"/>
              <a:ext cx="2379336" cy="69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完成需求分析文档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阿里巴巴普惠体 R" panose="00020600040101010101" pitchFamily="18" charset="-122"/>
                  <a:sym typeface="汉仪小隶书简" panose="02010600000101010101" pitchFamily="2" charset="-122"/>
                </a:rPr>
                <a:t>进行初步系统设计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阿里巴巴普惠体 R" panose="00020600040101010101" pitchFamily="18" charset="-122"/>
                <a:sym typeface="汉仪小隶书简" panose="02010600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58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 rot="18872676">
            <a:off x="1270716" y="2259702"/>
            <a:ext cx="1388098" cy="1419892"/>
          </a:xfrm>
          <a:prstGeom prst="roundRect">
            <a:avLst>
              <a:gd name="adj" fmla="val 9058"/>
            </a:avLst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1"/>
          <p:cNvSpPr txBox="1">
            <a:spLocks noChangeArrowheads="1"/>
          </p:cNvSpPr>
          <p:nvPr/>
        </p:nvSpPr>
        <p:spPr bwMode="auto">
          <a:xfrm>
            <a:off x="1517371" y="4369151"/>
            <a:ext cx="1017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孙雅轩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910069" y="4694483"/>
            <a:ext cx="2260298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统筹项目总体进度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系统设计文档编写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测试用例编写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界面代码实现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4285971" y="4369151"/>
            <a:ext cx="1017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姜钦文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3462896" y="4694483"/>
            <a:ext cx="2633104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数据库设计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代码实现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SM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RM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QL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模块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代码实现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P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arser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模块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数据库系统测试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6933275" y="4369151"/>
            <a:ext cx="1017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黄立成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6419272" y="4713527"/>
            <a:ext cx="2260298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代码实现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PF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模块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代码实现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Controller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模块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代码实现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Printer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模块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数据库系统测试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9701875" y="4369151"/>
            <a:ext cx="1017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韦露露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9094573" y="4694483"/>
            <a:ext cx="2260298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需求文档编写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系统设计文档编写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界面设计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界面部分代码实现</a:t>
            </a:r>
          </a:p>
        </p:txBody>
      </p:sp>
      <p:sp>
        <p:nvSpPr>
          <p:cNvPr id="15" name="Diamond 1"/>
          <p:cNvSpPr/>
          <p:nvPr/>
        </p:nvSpPr>
        <p:spPr>
          <a:xfrm rot="18872676">
            <a:off x="4039316" y="2268169"/>
            <a:ext cx="1388098" cy="1419892"/>
          </a:xfrm>
          <a:prstGeom prst="roundRect">
            <a:avLst>
              <a:gd name="adj" fmla="val 9058"/>
            </a:avLst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Diamond 1"/>
          <p:cNvSpPr/>
          <p:nvPr/>
        </p:nvSpPr>
        <p:spPr>
          <a:xfrm rot="18872676">
            <a:off x="6750123" y="2267064"/>
            <a:ext cx="1388098" cy="1419892"/>
          </a:xfrm>
          <a:prstGeom prst="roundRect">
            <a:avLst>
              <a:gd name="adj" fmla="val 9058"/>
            </a:avLst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Diamond 1"/>
          <p:cNvSpPr/>
          <p:nvPr/>
        </p:nvSpPr>
        <p:spPr>
          <a:xfrm rot="18872676">
            <a:off x="9518723" y="2275531"/>
            <a:ext cx="1388098" cy="1419892"/>
          </a:xfrm>
          <a:prstGeom prst="roundRect">
            <a:avLst>
              <a:gd name="adj" fmla="val 9058"/>
            </a:avLst>
          </a:prstGeom>
          <a:solidFill>
            <a:srgbClr val="FC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 1171"/>
          <p:cNvSpPr/>
          <p:nvPr/>
        </p:nvSpPr>
        <p:spPr bwMode="auto">
          <a:xfrm>
            <a:off x="1671010" y="2737817"/>
            <a:ext cx="661833" cy="485212"/>
          </a:xfrm>
          <a:custGeom>
            <a:avLst/>
            <a:gdLst>
              <a:gd name="T0" fmla="*/ 6189 w 6231"/>
              <a:gd name="T1" fmla="*/ 0 h 4673"/>
              <a:gd name="T2" fmla="*/ 6206 w 6231"/>
              <a:gd name="T3" fmla="*/ 6 h 4673"/>
              <a:gd name="T4" fmla="*/ 6219 w 6231"/>
              <a:gd name="T5" fmla="*/ 17 h 4673"/>
              <a:gd name="T6" fmla="*/ 6229 w 6231"/>
              <a:gd name="T7" fmla="*/ 34 h 4673"/>
              <a:gd name="T8" fmla="*/ 6231 w 6231"/>
              <a:gd name="T9" fmla="*/ 53 h 4673"/>
              <a:gd name="T10" fmla="*/ 6223 w 6231"/>
              <a:gd name="T11" fmla="*/ 72 h 4673"/>
              <a:gd name="T12" fmla="*/ 3477 w 6231"/>
              <a:gd name="T13" fmla="*/ 4603 h 4673"/>
              <a:gd name="T14" fmla="*/ 3455 w 6231"/>
              <a:gd name="T15" fmla="*/ 4631 h 4673"/>
              <a:gd name="T16" fmla="*/ 3428 w 6231"/>
              <a:gd name="T17" fmla="*/ 4652 h 4673"/>
              <a:gd name="T18" fmla="*/ 3398 w 6231"/>
              <a:gd name="T19" fmla="*/ 4665 h 4673"/>
              <a:gd name="T20" fmla="*/ 3366 w 6231"/>
              <a:gd name="T21" fmla="*/ 4673 h 4673"/>
              <a:gd name="T22" fmla="*/ 3332 w 6231"/>
              <a:gd name="T23" fmla="*/ 4673 h 4673"/>
              <a:gd name="T24" fmla="*/ 3300 w 6231"/>
              <a:gd name="T25" fmla="*/ 4664 h 4673"/>
              <a:gd name="T26" fmla="*/ 3269 w 6231"/>
              <a:gd name="T27" fmla="*/ 4648 h 4673"/>
              <a:gd name="T28" fmla="*/ 2513 w 6231"/>
              <a:gd name="T29" fmla="*/ 4132 h 4673"/>
              <a:gd name="T30" fmla="*/ 1745 w 6231"/>
              <a:gd name="T31" fmla="*/ 4641 h 4673"/>
              <a:gd name="T32" fmla="*/ 1717 w 6231"/>
              <a:gd name="T33" fmla="*/ 4654 h 4673"/>
              <a:gd name="T34" fmla="*/ 1690 w 6231"/>
              <a:gd name="T35" fmla="*/ 4656 h 4673"/>
              <a:gd name="T36" fmla="*/ 1664 w 6231"/>
              <a:gd name="T37" fmla="*/ 4650 h 4673"/>
              <a:gd name="T38" fmla="*/ 1639 w 6231"/>
              <a:gd name="T39" fmla="*/ 4639 h 4673"/>
              <a:gd name="T40" fmla="*/ 1621 w 6231"/>
              <a:gd name="T41" fmla="*/ 4618 h 4673"/>
              <a:gd name="T42" fmla="*/ 1609 w 6231"/>
              <a:gd name="T43" fmla="*/ 4595 h 4673"/>
              <a:gd name="T44" fmla="*/ 1603 w 6231"/>
              <a:gd name="T45" fmla="*/ 4565 h 4673"/>
              <a:gd name="T46" fmla="*/ 1603 w 6231"/>
              <a:gd name="T47" fmla="*/ 3511 h 4673"/>
              <a:gd name="T48" fmla="*/ 5090 w 6231"/>
              <a:gd name="T49" fmla="*/ 905 h 4673"/>
              <a:gd name="T50" fmla="*/ 972 w 6231"/>
              <a:gd name="T51" fmla="*/ 3077 h 4673"/>
              <a:gd name="T52" fmla="*/ 64 w 6231"/>
              <a:gd name="T53" fmla="*/ 2459 h 4673"/>
              <a:gd name="T54" fmla="*/ 36 w 6231"/>
              <a:gd name="T55" fmla="*/ 2434 h 4673"/>
              <a:gd name="T56" fmla="*/ 15 w 6231"/>
              <a:gd name="T57" fmla="*/ 2404 h 4673"/>
              <a:gd name="T58" fmla="*/ 4 w 6231"/>
              <a:gd name="T59" fmla="*/ 2370 h 4673"/>
              <a:gd name="T60" fmla="*/ 0 w 6231"/>
              <a:gd name="T61" fmla="*/ 2335 h 4673"/>
              <a:gd name="T62" fmla="*/ 0 w 6231"/>
              <a:gd name="T63" fmla="*/ 2335 h 4673"/>
              <a:gd name="T64" fmla="*/ 4 w 6231"/>
              <a:gd name="T65" fmla="*/ 2301 h 4673"/>
              <a:gd name="T66" fmla="*/ 17 w 6231"/>
              <a:gd name="T67" fmla="*/ 2269 h 4673"/>
              <a:gd name="T68" fmla="*/ 36 w 6231"/>
              <a:gd name="T69" fmla="*/ 2241 h 4673"/>
              <a:gd name="T70" fmla="*/ 62 w 6231"/>
              <a:gd name="T71" fmla="*/ 2216 h 4673"/>
              <a:gd name="T72" fmla="*/ 96 w 6231"/>
              <a:gd name="T73" fmla="*/ 2199 h 4673"/>
              <a:gd name="T74" fmla="*/ 6168 w 6231"/>
              <a:gd name="T75" fmla="*/ 4 h 4673"/>
              <a:gd name="T76" fmla="*/ 6189 w 6231"/>
              <a:gd name="T77" fmla="*/ 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31" h="4673">
                <a:moveTo>
                  <a:pt x="6189" y="0"/>
                </a:moveTo>
                <a:lnTo>
                  <a:pt x="6206" y="6"/>
                </a:lnTo>
                <a:lnTo>
                  <a:pt x="6219" y="17"/>
                </a:lnTo>
                <a:lnTo>
                  <a:pt x="6229" y="34"/>
                </a:lnTo>
                <a:lnTo>
                  <a:pt x="6231" y="53"/>
                </a:lnTo>
                <a:lnTo>
                  <a:pt x="6223" y="72"/>
                </a:lnTo>
                <a:lnTo>
                  <a:pt x="3477" y="4603"/>
                </a:lnTo>
                <a:lnTo>
                  <a:pt x="3455" y="4631"/>
                </a:lnTo>
                <a:lnTo>
                  <a:pt x="3428" y="4652"/>
                </a:lnTo>
                <a:lnTo>
                  <a:pt x="3398" y="4665"/>
                </a:lnTo>
                <a:lnTo>
                  <a:pt x="3366" y="4673"/>
                </a:lnTo>
                <a:lnTo>
                  <a:pt x="3332" y="4673"/>
                </a:lnTo>
                <a:lnTo>
                  <a:pt x="3300" y="4664"/>
                </a:lnTo>
                <a:lnTo>
                  <a:pt x="3269" y="4648"/>
                </a:lnTo>
                <a:lnTo>
                  <a:pt x="2513" y="4132"/>
                </a:lnTo>
                <a:lnTo>
                  <a:pt x="1745" y="4641"/>
                </a:lnTo>
                <a:lnTo>
                  <a:pt x="1717" y="4654"/>
                </a:lnTo>
                <a:lnTo>
                  <a:pt x="1690" y="4656"/>
                </a:lnTo>
                <a:lnTo>
                  <a:pt x="1664" y="4650"/>
                </a:lnTo>
                <a:lnTo>
                  <a:pt x="1639" y="4639"/>
                </a:lnTo>
                <a:lnTo>
                  <a:pt x="1621" y="4618"/>
                </a:lnTo>
                <a:lnTo>
                  <a:pt x="1609" y="4595"/>
                </a:lnTo>
                <a:lnTo>
                  <a:pt x="1603" y="4565"/>
                </a:lnTo>
                <a:lnTo>
                  <a:pt x="1603" y="3511"/>
                </a:lnTo>
                <a:lnTo>
                  <a:pt x="5090" y="905"/>
                </a:lnTo>
                <a:lnTo>
                  <a:pt x="972" y="3077"/>
                </a:lnTo>
                <a:lnTo>
                  <a:pt x="64" y="2459"/>
                </a:lnTo>
                <a:lnTo>
                  <a:pt x="36" y="2434"/>
                </a:lnTo>
                <a:lnTo>
                  <a:pt x="15" y="2404"/>
                </a:lnTo>
                <a:lnTo>
                  <a:pt x="4" y="2370"/>
                </a:lnTo>
                <a:lnTo>
                  <a:pt x="0" y="2335"/>
                </a:lnTo>
                <a:lnTo>
                  <a:pt x="0" y="2335"/>
                </a:lnTo>
                <a:lnTo>
                  <a:pt x="4" y="2301"/>
                </a:lnTo>
                <a:lnTo>
                  <a:pt x="17" y="2269"/>
                </a:lnTo>
                <a:lnTo>
                  <a:pt x="36" y="2241"/>
                </a:lnTo>
                <a:lnTo>
                  <a:pt x="62" y="2216"/>
                </a:lnTo>
                <a:lnTo>
                  <a:pt x="96" y="2199"/>
                </a:lnTo>
                <a:lnTo>
                  <a:pt x="6168" y="4"/>
                </a:lnTo>
                <a:lnTo>
                  <a:pt x="618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82598" tIns="91298" rIns="182598" bIns="91298" numCol="1" anchor="t" anchorCtr="0" compatLnSpc="1"/>
          <a:lstStyle/>
          <a:p>
            <a:endParaRPr lang="en-US" sz="4000"/>
          </a:p>
        </p:txBody>
      </p:sp>
      <p:sp>
        <p:nvSpPr>
          <p:cNvPr id="23" name="iconfont-11920-5700803"/>
          <p:cNvSpPr>
            <a:spLocks noChangeAspect="1"/>
          </p:cNvSpPr>
          <p:nvPr/>
        </p:nvSpPr>
        <p:spPr bwMode="auto">
          <a:xfrm>
            <a:off x="9912206" y="2683196"/>
            <a:ext cx="543714" cy="531540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iconfont-1191-866883"/>
          <p:cNvSpPr>
            <a:spLocks noChangeAspect="1"/>
          </p:cNvSpPr>
          <p:nvPr/>
        </p:nvSpPr>
        <p:spPr bwMode="auto">
          <a:xfrm>
            <a:off x="7124617" y="2670900"/>
            <a:ext cx="586945" cy="567882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iconfont-1187-868307"/>
          <p:cNvSpPr>
            <a:spLocks noChangeAspect="1"/>
          </p:cNvSpPr>
          <p:nvPr/>
        </p:nvSpPr>
        <p:spPr bwMode="auto">
          <a:xfrm>
            <a:off x="4453840" y="2720827"/>
            <a:ext cx="556814" cy="532879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文本框 31"/>
          <p:cNvSpPr txBox="1"/>
          <p:nvPr/>
        </p:nvSpPr>
        <p:spPr>
          <a:xfrm>
            <a:off x="1054421" y="555531"/>
            <a:ext cx="268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</a:p>
        </p:txBody>
      </p:sp>
      <p:sp>
        <p:nvSpPr>
          <p:cNvPr id="33" name="椭圆 32"/>
          <p:cNvSpPr/>
          <p:nvPr/>
        </p:nvSpPr>
        <p:spPr>
          <a:xfrm>
            <a:off x="447290" y="571538"/>
            <a:ext cx="421706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0088" y="553206"/>
            <a:ext cx="210853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44518" y="3060258"/>
            <a:ext cx="308692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3374100" y="2383218"/>
            <a:ext cx="5427759" cy="11064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系统设计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81026" y="3806719"/>
            <a:ext cx="2374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PART.02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70025" y="497728"/>
            <a:ext cx="249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sp>
        <p:nvSpPr>
          <p:cNvPr id="50" name="椭圆 49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36DE74-B65A-A52D-89DF-8D329A6F0247}"/>
              </a:ext>
            </a:extLst>
          </p:cNvPr>
          <p:cNvSpPr txBox="1"/>
          <p:nvPr/>
        </p:nvSpPr>
        <p:spPr>
          <a:xfrm>
            <a:off x="2541428" y="4095484"/>
            <a:ext cx="2285058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解析器（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 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  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分页文件模块（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PF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记录管理模块（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系统管理模块（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查询语言模块（</a:t>
            </a:r>
            <a:r>
              <a:rPr lang="en-US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QL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54F0EF-FA99-63C9-84CF-90CE25A43430}"/>
              </a:ext>
            </a:extLst>
          </p:cNvPr>
          <p:cNvSpPr txBox="1"/>
          <p:nvPr/>
        </p:nvSpPr>
        <p:spPr>
          <a:xfrm>
            <a:off x="4946437" y="4095484"/>
            <a:ext cx="7052373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将原始 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语句转换为抽象语法树 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语句类型</a:t>
            </a:r>
            <a:endParaRPr lang="zh-CN" altLang="en-US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使更高级别的模块能够根据页面执行高效的文件 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管理无序记录的存储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处理数据定义语言 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处理数据操作语言 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B1D2B0-D25D-9126-B7B5-401C4571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0" y="1039280"/>
            <a:ext cx="10732979" cy="31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1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koppt-圆形"/>
          <p:cNvSpPr/>
          <p:nvPr/>
        </p:nvSpPr>
        <p:spPr>
          <a:xfrm>
            <a:off x="1760307" y="1541946"/>
            <a:ext cx="2369388" cy="2369388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koppt-圆形"/>
          <p:cNvSpPr/>
          <p:nvPr/>
        </p:nvSpPr>
        <p:spPr>
          <a:xfrm>
            <a:off x="896221" y="3221711"/>
            <a:ext cx="2369388" cy="2369388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koppt-圆形"/>
          <p:cNvSpPr/>
          <p:nvPr/>
        </p:nvSpPr>
        <p:spPr>
          <a:xfrm>
            <a:off x="2826625" y="3221711"/>
            <a:ext cx="2369388" cy="2369388"/>
          </a:xfrm>
          <a:prstGeom prst="ellipse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2"/>
          <p:cNvSpPr/>
          <p:nvPr/>
        </p:nvSpPr>
        <p:spPr>
          <a:xfrm>
            <a:off x="1122202" y="3925701"/>
            <a:ext cx="17570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语句实现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4"/>
          <p:cNvSpPr/>
          <p:nvPr/>
        </p:nvSpPr>
        <p:spPr>
          <a:xfrm>
            <a:off x="2150763" y="2260990"/>
            <a:ext cx="1588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对表结构及记录的操作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6"/>
          <p:cNvSpPr/>
          <p:nvPr/>
        </p:nvSpPr>
        <p:spPr>
          <a:xfrm>
            <a:off x="3400340" y="4133463"/>
            <a:ext cx="140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53980D-88D1-B23E-50D0-BE8E5F65DDC2}"/>
              </a:ext>
            </a:extLst>
          </p:cNvPr>
          <p:cNvGrpSpPr/>
          <p:nvPr/>
        </p:nvGrpSpPr>
        <p:grpSpPr>
          <a:xfrm>
            <a:off x="5767006" y="5205565"/>
            <a:ext cx="4635836" cy="780201"/>
            <a:chOff x="6152536" y="1862091"/>
            <a:chExt cx="4635836" cy="780201"/>
          </a:xfrm>
        </p:grpSpPr>
        <p:sp>
          <p:nvSpPr>
            <p:cNvPr id="55" name="椭圆 54"/>
            <p:cNvSpPr/>
            <p:nvPr/>
          </p:nvSpPr>
          <p:spPr>
            <a:xfrm>
              <a:off x="6152536" y="1862091"/>
              <a:ext cx="780201" cy="780201"/>
            </a:xfrm>
            <a:prstGeom prst="ellipse">
              <a:avLst/>
            </a:prstGeom>
            <a:solidFill>
              <a:srgbClr val="EFA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1"/>
            <p:cNvSpPr txBox="1">
              <a:spLocks noChangeArrowheads="1"/>
            </p:cNvSpPr>
            <p:nvPr/>
          </p:nvSpPr>
          <p:spPr bwMode="auto">
            <a:xfrm>
              <a:off x="7238147" y="1986535"/>
              <a:ext cx="1153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404040"/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用户界面</a:t>
              </a:r>
              <a:endPara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1"/>
            <p:cNvSpPr txBox="1">
              <a:spLocks noChangeArrowheads="1"/>
            </p:cNvSpPr>
            <p:nvPr/>
          </p:nvSpPr>
          <p:spPr bwMode="auto">
            <a:xfrm>
              <a:off x="7248338" y="2263534"/>
              <a:ext cx="3540034" cy="2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用户可以通过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GUI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界面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和数据库进行交互</a:t>
              </a:r>
            </a:p>
          </p:txBody>
        </p:sp>
        <p:sp>
          <p:nvSpPr>
            <p:cNvPr id="64" name="Shape 31318"/>
            <p:cNvSpPr/>
            <p:nvPr/>
          </p:nvSpPr>
          <p:spPr>
            <a:xfrm>
              <a:off x="6302778" y="2049769"/>
              <a:ext cx="478557" cy="399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584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kumimoji="0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50ECD8-5604-C713-9804-CBBE998C87DF}"/>
              </a:ext>
            </a:extLst>
          </p:cNvPr>
          <p:cNvGrpSpPr/>
          <p:nvPr/>
        </p:nvGrpSpPr>
        <p:grpSpPr>
          <a:xfrm>
            <a:off x="5767006" y="2845434"/>
            <a:ext cx="5587968" cy="2167021"/>
            <a:chOff x="6286285" y="3350720"/>
            <a:chExt cx="6305936" cy="2167021"/>
          </a:xfrm>
        </p:grpSpPr>
        <p:sp>
          <p:nvSpPr>
            <p:cNvPr id="58" name="椭圆 57"/>
            <p:cNvSpPr/>
            <p:nvPr/>
          </p:nvSpPr>
          <p:spPr>
            <a:xfrm>
              <a:off x="6286285" y="3350720"/>
              <a:ext cx="880445" cy="780200"/>
            </a:xfrm>
            <a:prstGeom prst="ellipse">
              <a:avLst/>
            </a:prstGeom>
            <a:solidFill>
              <a:srgbClr val="618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1"/>
            <p:cNvSpPr txBox="1">
              <a:spLocks noChangeArrowheads="1"/>
            </p:cNvSpPr>
            <p:nvPr/>
          </p:nvSpPr>
          <p:spPr bwMode="auto">
            <a:xfrm>
              <a:off x="7447587" y="3378974"/>
              <a:ext cx="1782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404040"/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SQL</a:t>
              </a:r>
              <a:r>
                <a:rPr lang="zh-CN" altLang="en-US" b="1" dirty="0">
                  <a:solidFill>
                    <a:srgbClr val="404040"/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语句实现</a:t>
              </a:r>
              <a:endPara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1"/>
            <p:cNvSpPr txBox="1">
              <a:spLocks noChangeArrowheads="1"/>
            </p:cNvSpPr>
            <p:nvPr/>
          </p:nvSpPr>
          <p:spPr bwMode="auto">
            <a:xfrm>
              <a:off x="7447587" y="3616836"/>
              <a:ext cx="5144634" cy="1900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定义、删除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表（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Create Table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Drop Table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）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对记录数据进行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插入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Insert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）、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删除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Delete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）、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修改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update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），即对元组进行插入删除，修改数据库中元组的某些值，这些值可以是常量、变量或表达式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实现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Select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条件查询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，用户可以进行单表、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多表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的选择、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投影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连接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查询（包含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自表连接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）</a:t>
              </a:r>
            </a:p>
          </p:txBody>
        </p:sp>
        <p:sp>
          <p:nvSpPr>
            <p:cNvPr id="65" name="Shape 31318"/>
            <p:cNvSpPr/>
            <p:nvPr/>
          </p:nvSpPr>
          <p:spPr>
            <a:xfrm>
              <a:off x="6463730" y="3527704"/>
              <a:ext cx="478556" cy="399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584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kumimoji="0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3B81C2-FF83-9BD2-CBB6-B886930CAC13}"/>
              </a:ext>
            </a:extLst>
          </p:cNvPr>
          <p:cNvGrpSpPr/>
          <p:nvPr/>
        </p:nvGrpSpPr>
        <p:grpSpPr>
          <a:xfrm>
            <a:off x="5767006" y="1541946"/>
            <a:ext cx="5203820" cy="892679"/>
            <a:chOff x="6372606" y="4612372"/>
            <a:chExt cx="5203820" cy="892679"/>
          </a:xfrm>
        </p:grpSpPr>
        <p:sp>
          <p:nvSpPr>
            <p:cNvPr id="61" name="椭圆 60"/>
            <p:cNvSpPr/>
            <p:nvPr/>
          </p:nvSpPr>
          <p:spPr>
            <a:xfrm>
              <a:off x="6372606" y="4612372"/>
              <a:ext cx="780201" cy="780201"/>
            </a:xfrm>
            <a:prstGeom prst="ellipse">
              <a:avLst/>
            </a:prstGeom>
            <a:solidFill>
              <a:srgbClr val="F6C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1"/>
            <p:cNvSpPr txBox="1">
              <a:spLocks noChangeArrowheads="1"/>
            </p:cNvSpPr>
            <p:nvPr/>
          </p:nvSpPr>
          <p:spPr bwMode="auto">
            <a:xfrm>
              <a:off x="7468408" y="4658947"/>
              <a:ext cx="2769545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404040"/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对表结构及记录的操作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1"/>
            <p:cNvSpPr txBox="1">
              <a:spLocks noChangeArrowheads="1"/>
            </p:cNvSpPr>
            <p:nvPr/>
          </p:nvSpPr>
          <p:spPr bwMode="auto">
            <a:xfrm>
              <a:off x="7468408" y="4896808"/>
              <a:ext cx="4108018" cy="60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对表中的字段做增加、删除、修改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对表中的记录进行增加、删除、修改、查询</a:t>
              </a:r>
            </a:p>
          </p:txBody>
        </p:sp>
        <p:sp>
          <p:nvSpPr>
            <p:cNvPr id="66" name="Shape 31318"/>
            <p:cNvSpPr/>
            <p:nvPr/>
          </p:nvSpPr>
          <p:spPr>
            <a:xfrm>
              <a:off x="6502605" y="4811804"/>
              <a:ext cx="478557" cy="399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584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kumimoji="0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2EBC3D3-3EBC-E35A-5818-D949D723AA31}"/>
              </a:ext>
            </a:extLst>
          </p:cNvPr>
          <p:cNvSpPr txBox="1"/>
          <p:nvPr/>
        </p:nvSpPr>
        <p:spPr>
          <a:xfrm>
            <a:off x="970025" y="497728"/>
            <a:ext cx="249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</a:p>
        </p:txBody>
      </p:sp>
    </p:spTree>
    <p:extLst>
      <p:ext uri="{BB962C8B-B14F-4D97-AF65-F5344CB8AC3E}">
        <p14:creationId xmlns:p14="http://schemas.microsoft.com/office/powerpoint/2010/main" val="40338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an dir="u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1230</Words>
  <Application>Microsoft Office PowerPoint</Application>
  <PresentationFormat>宽屏</PresentationFormat>
  <Paragraphs>157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sun yaxuan</cp:lastModifiedBy>
  <cp:revision>111</cp:revision>
  <dcterms:created xsi:type="dcterms:W3CDTF">2020-08-21T08:52:00Z</dcterms:created>
  <dcterms:modified xsi:type="dcterms:W3CDTF">2023-01-12T07:35:28Z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