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74" r:id="rId3"/>
    <p:sldId id="275" r:id="rId4"/>
    <p:sldId id="256" r:id="rId5"/>
    <p:sldId id="270" r:id="rId6"/>
    <p:sldId id="261" r:id="rId7"/>
    <p:sldId id="276" r:id="rId8"/>
    <p:sldId id="257" r:id="rId9"/>
    <p:sldId id="258" r:id="rId10"/>
    <p:sldId id="259" r:id="rId11"/>
    <p:sldId id="260" r:id="rId12"/>
    <p:sldId id="277" r:id="rId13"/>
    <p:sldId id="278" r:id="rId14"/>
    <p:sldId id="262" r:id="rId15"/>
    <p:sldId id="263" r:id="rId16"/>
    <p:sldId id="264" r:id="rId17"/>
    <p:sldId id="265" r:id="rId18"/>
    <p:sldId id="266" r:id="rId19"/>
    <p:sldId id="267" r:id="rId20"/>
    <p:sldId id="268" r:id="rId21"/>
    <p:sldId id="271" r:id="rId22"/>
    <p:sldId id="272" r:id="rId23"/>
    <p:sldId id="273"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snapToGrid="0">
      <p:cViewPr varScale="1">
        <p:scale>
          <a:sx n="115" d="100"/>
          <a:sy n="115"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4989B2-971D-41F4-9AE4-4EC57AD5B416}" type="datetimeFigureOut">
              <a:rPr lang="es-ES" smtClean="0"/>
              <a:t>22/03/2019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5646B4E-49A5-49E0-A239-82064D6558EB}" type="slidenum">
              <a:rPr lang="es-ES" smtClean="0"/>
              <a:t>‹Nº›</a:t>
            </a:fld>
            <a:endParaRPr lang="es-ES"/>
          </a:p>
        </p:txBody>
      </p:sp>
    </p:spTree>
    <p:extLst>
      <p:ext uri="{BB962C8B-B14F-4D97-AF65-F5344CB8AC3E}">
        <p14:creationId xmlns:p14="http://schemas.microsoft.com/office/powerpoint/2010/main" val="1226063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989B2-971D-41F4-9AE4-4EC57AD5B416}" type="datetimeFigureOut">
              <a:rPr lang="es-ES" smtClean="0"/>
              <a:t>22/03/2019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5646B4E-49A5-49E0-A239-82064D6558EB}" type="slidenum">
              <a:rPr lang="es-ES" smtClean="0"/>
              <a:t>‹Nº›</a:t>
            </a:fld>
            <a:endParaRPr lang="es-ES"/>
          </a:p>
        </p:txBody>
      </p:sp>
    </p:spTree>
    <p:extLst>
      <p:ext uri="{BB962C8B-B14F-4D97-AF65-F5344CB8AC3E}">
        <p14:creationId xmlns:p14="http://schemas.microsoft.com/office/powerpoint/2010/main" val="527297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989B2-971D-41F4-9AE4-4EC57AD5B416}" type="datetimeFigureOut">
              <a:rPr lang="es-ES" smtClean="0"/>
              <a:t>22/03/2019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5646B4E-49A5-49E0-A239-82064D6558EB}" type="slidenum">
              <a:rPr lang="es-ES" smtClean="0"/>
              <a:t>‹Nº›</a:t>
            </a:fld>
            <a:endParaRPr lang="es-ES"/>
          </a:p>
        </p:txBody>
      </p:sp>
    </p:spTree>
    <p:extLst>
      <p:ext uri="{BB962C8B-B14F-4D97-AF65-F5344CB8AC3E}">
        <p14:creationId xmlns:p14="http://schemas.microsoft.com/office/powerpoint/2010/main" val="341896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989B2-971D-41F4-9AE4-4EC57AD5B416}" type="datetimeFigureOut">
              <a:rPr lang="es-ES" smtClean="0"/>
              <a:t>22/03/2019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5646B4E-49A5-49E0-A239-82064D6558EB}" type="slidenum">
              <a:rPr lang="es-ES" smtClean="0"/>
              <a:t>‹Nº›</a:t>
            </a:fld>
            <a:endParaRPr lang="es-ES"/>
          </a:p>
        </p:txBody>
      </p:sp>
    </p:spTree>
    <p:extLst>
      <p:ext uri="{BB962C8B-B14F-4D97-AF65-F5344CB8AC3E}">
        <p14:creationId xmlns:p14="http://schemas.microsoft.com/office/powerpoint/2010/main" val="108503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4989B2-971D-41F4-9AE4-4EC57AD5B416}" type="datetimeFigureOut">
              <a:rPr lang="es-ES" smtClean="0"/>
              <a:t>22/03/2019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5646B4E-49A5-49E0-A239-82064D6558EB}" type="slidenum">
              <a:rPr lang="es-ES" smtClean="0"/>
              <a:t>‹Nº›</a:t>
            </a:fld>
            <a:endParaRPr lang="es-ES"/>
          </a:p>
        </p:txBody>
      </p:sp>
    </p:spTree>
    <p:extLst>
      <p:ext uri="{BB962C8B-B14F-4D97-AF65-F5344CB8AC3E}">
        <p14:creationId xmlns:p14="http://schemas.microsoft.com/office/powerpoint/2010/main" val="4073177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4989B2-971D-41F4-9AE4-4EC57AD5B416}" type="datetimeFigureOut">
              <a:rPr lang="es-ES" smtClean="0"/>
              <a:t>22/03/2019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5646B4E-49A5-49E0-A239-82064D6558EB}" type="slidenum">
              <a:rPr lang="es-ES" smtClean="0"/>
              <a:t>‹Nº›</a:t>
            </a:fld>
            <a:endParaRPr lang="es-ES"/>
          </a:p>
        </p:txBody>
      </p:sp>
    </p:spTree>
    <p:extLst>
      <p:ext uri="{BB962C8B-B14F-4D97-AF65-F5344CB8AC3E}">
        <p14:creationId xmlns:p14="http://schemas.microsoft.com/office/powerpoint/2010/main" val="3026828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4989B2-971D-41F4-9AE4-4EC57AD5B416}" type="datetimeFigureOut">
              <a:rPr lang="es-ES" smtClean="0"/>
              <a:t>22/03/2019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65646B4E-49A5-49E0-A239-82064D6558EB}" type="slidenum">
              <a:rPr lang="es-ES" smtClean="0"/>
              <a:t>‹Nº›</a:t>
            </a:fld>
            <a:endParaRPr lang="es-ES"/>
          </a:p>
        </p:txBody>
      </p:sp>
    </p:spTree>
    <p:extLst>
      <p:ext uri="{BB962C8B-B14F-4D97-AF65-F5344CB8AC3E}">
        <p14:creationId xmlns:p14="http://schemas.microsoft.com/office/powerpoint/2010/main" val="2943695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4989B2-971D-41F4-9AE4-4EC57AD5B416}" type="datetimeFigureOut">
              <a:rPr lang="es-ES" smtClean="0"/>
              <a:t>22/03/2019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5646B4E-49A5-49E0-A239-82064D6558EB}" type="slidenum">
              <a:rPr lang="es-ES" smtClean="0"/>
              <a:t>‹Nº›</a:t>
            </a:fld>
            <a:endParaRPr lang="es-ES"/>
          </a:p>
        </p:txBody>
      </p:sp>
    </p:spTree>
    <p:extLst>
      <p:ext uri="{BB962C8B-B14F-4D97-AF65-F5344CB8AC3E}">
        <p14:creationId xmlns:p14="http://schemas.microsoft.com/office/powerpoint/2010/main" val="185527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4989B2-971D-41F4-9AE4-4EC57AD5B416}" type="datetimeFigureOut">
              <a:rPr lang="es-ES" smtClean="0"/>
              <a:t>22/03/2019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65646B4E-49A5-49E0-A239-82064D6558EB}" type="slidenum">
              <a:rPr lang="es-ES" smtClean="0"/>
              <a:t>‹Nº›</a:t>
            </a:fld>
            <a:endParaRPr lang="es-ES"/>
          </a:p>
        </p:txBody>
      </p:sp>
    </p:spTree>
    <p:extLst>
      <p:ext uri="{BB962C8B-B14F-4D97-AF65-F5344CB8AC3E}">
        <p14:creationId xmlns:p14="http://schemas.microsoft.com/office/powerpoint/2010/main" val="662616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4989B2-971D-41F4-9AE4-4EC57AD5B416}" type="datetimeFigureOut">
              <a:rPr lang="es-ES" smtClean="0"/>
              <a:t>22/03/2019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5646B4E-49A5-49E0-A239-82064D6558EB}" type="slidenum">
              <a:rPr lang="es-ES" smtClean="0"/>
              <a:t>‹Nº›</a:t>
            </a:fld>
            <a:endParaRPr lang="es-ES"/>
          </a:p>
        </p:txBody>
      </p:sp>
    </p:spTree>
    <p:extLst>
      <p:ext uri="{BB962C8B-B14F-4D97-AF65-F5344CB8AC3E}">
        <p14:creationId xmlns:p14="http://schemas.microsoft.com/office/powerpoint/2010/main" val="200199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4989B2-971D-41F4-9AE4-4EC57AD5B416}" type="datetimeFigureOut">
              <a:rPr lang="es-ES" smtClean="0"/>
              <a:t>22/03/2019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5646B4E-49A5-49E0-A239-82064D6558EB}" type="slidenum">
              <a:rPr lang="es-ES" smtClean="0"/>
              <a:t>‹Nº›</a:t>
            </a:fld>
            <a:endParaRPr lang="es-ES"/>
          </a:p>
        </p:txBody>
      </p:sp>
    </p:spTree>
    <p:extLst>
      <p:ext uri="{BB962C8B-B14F-4D97-AF65-F5344CB8AC3E}">
        <p14:creationId xmlns:p14="http://schemas.microsoft.com/office/powerpoint/2010/main" val="1707445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4989B2-971D-41F4-9AE4-4EC57AD5B416}" type="datetimeFigureOut">
              <a:rPr lang="es-ES" smtClean="0"/>
              <a:t>22/03/2019</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46B4E-49A5-49E0-A239-82064D6558EB}" type="slidenum">
              <a:rPr lang="es-ES" smtClean="0"/>
              <a:t>‹Nº›</a:t>
            </a:fld>
            <a:endParaRPr lang="es-ES"/>
          </a:p>
        </p:txBody>
      </p:sp>
    </p:spTree>
    <p:extLst>
      <p:ext uri="{BB962C8B-B14F-4D97-AF65-F5344CB8AC3E}">
        <p14:creationId xmlns:p14="http://schemas.microsoft.com/office/powerpoint/2010/main" val="11557575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com/js/tryit.asp?filename=tryjs_array_foreach" TargetMode="External"/><Relationship Id="rId2" Type="http://schemas.openxmlformats.org/officeDocument/2006/relationships/hyperlink" Target="https://www.w3schools.com/js/js_strict.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loquentjavascript.net/05_higher_order.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devcode.la/blog/que-es-y-por-que-aprender-ecmascript/" TargetMode="External"/><Relationship Id="rId2" Type="http://schemas.openxmlformats.org/officeDocument/2006/relationships/hyperlink" Target="https://es.wikipedia.org/wiki/ECMAScrip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15AA2-D0E0-4706-9F92-EB5B460F01D0}"/>
              </a:ext>
            </a:extLst>
          </p:cNvPr>
          <p:cNvSpPr>
            <a:spLocks noGrp="1"/>
          </p:cNvSpPr>
          <p:nvPr>
            <p:ph type="title"/>
          </p:nvPr>
        </p:nvSpPr>
        <p:spPr>
          <a:xfrm>
            <a:off x="838200" y="2552143"/>
            <a:ext cx="10515600" cy="1325563"/>
          </a:xfrm>
        </p:spPr>
        <p:txBody>
          <a:bodyPr/>
          <a:lstStyle/>
          <a:p>
            <a:pPr algn="ctr"/>
            <a:r>
              <a:rPr lang="es-ES" dirty="0">
                <a:solidFill>
                  <a:srgbClr val="FFFF00"/>
                </a:solidFill>
              </a:rPr>
              <a:t>ECMA </a:t>
            </a:r>
            <a:r>
              <a:rPr lang="en-US" altLang="fr-FR" dirty="0">
                <a:solidFill>
                  <a:srgbClr val="FFFF00"/>
                </a:solidFill>
              </a:rPr>
              <a:t>International</a:t>
            </a:r>
            <a:endParaRPr lang="es-ES" dirty="0">
              <a:solidFill>
                <a:srgbClr val="FFFF00"/>
              </a:solidFill>
            </a:endParaRPr>
          </a:p>
        </p:txBody>
      </p:sp>
    </p:spTree>
    <p:extLst>
      <p:ext uri="{BB962C8B-B14F-4D97-AF65-F5344CB8AC3E}">
        <p14:creationId xmlns:p14="http://schemas.microsoft.com/office/powerpoint/2010/main" val="896921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796DE-3064-4F2C-9EE7-76137A4F753F}"/>
              </a:ext>
            </a:extLst>
          </p:cNvPr>
          <p:cNvSpPr>
            <a:spLocks noGrp="1"/>
          </p:cNvSpPr>
          <p:nvPr>
            <p:ph type="title"/>
          </p:nvPr>
        </p:nvSpPr>
        <p:spPr>
          <a:xfrm>
            <a:off x="838200" y="2476729"/>
            <a:ext cx="10515600" cy="1325563"/>
          </a:xfrm>
        </p:spPr>
        <p:txBody>
          <a:bodyPr/>
          <a:lstStyle/>
          <a:p>
            <a:pPr algn="ctr"/>
            <a:r>
              <a:rPr lang="es-ES" dirty="0" err="1">
                <a:solidFill>
                  <a:srgbClr val="FFFF00"/>
                </a:solidFill>
              </a:rPr>
              <a:t>Some</a:t>
            </a:r>
            <a:r>
              <a:rPr lang="es-ES" dirty="0">
                <a:solidFill>
                  <a:srgbClr val="FFFF00"/>
                </a:solidFill>
              </a:rPr>
              <a:t> </a:t>
            </a:r>
            <a:r>
              <a:rPr lang="es-ES" dirty="0" err="1">
                <a:solidFill>
                  <a:srgbClr val="FFFF00"/>
                </a:solidFill>
              </a:rPr>
              <a:t>features</a:t>
            </a:r>
            <a:endParaRPr lang="es-ES" dirty="0">
              <a:solidFill>
                <a:srgbClr val="FFFF00"/>
              </a:solidFill>
            </a:endParaRPr>
          </a:p>
        </p:txBody>
      </p:sp>
    </p:spTree>
    <p:extLst>
      <p:ext uri="{BB962C8B-B14F-4D97-AF65-F5344CB8AC3E}">
        <p14:creationId xmlns:p14="http://schemas.microsoft.com/office/powerpoint/2010/main" val="128026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796DE-3064-4F2C-9EE7-76137A4F753F}"/>
              </a:ext>
            </a:extLst>
          </p:cNvPr>
          <p:cNvSpPr>
            <a:spLocks noGrp="1"/>
          </p:cNvSpPr>
          <p:nvPr>
            <p:ph type="title"/>
          </p:nvPr>
        </p:nvSpPr>
        <p:spPr/>
        <p:txBody>
          <a:bodyPr/>
          <a:lstStyle/>
          <a:p>
            <a:pPr lvl="0" algn="ctr" eaLnBrk="0" fontAlgn="base" hangingPunct="0">
              <a:lnSpc>
                <a:spcPct val="100000"/>
              </a:lnSpc>
              <a:spcAft>
                <a:spcPct val="0"/>
              </a:spcAft>
            </a:pPr>
            <a:r>
              <a:rPr lang="es-ES" altLang="es-ES" dirty="0">
                <a:solidFill>
                  <a:srgbClr val="FFFF00"/>
                </a:solidFill>
                <a:latin typeface="Segoe UI" panose="020B0502040204020203" pitchFamily="34" charset="0"/>
                <a:cs typeface="Segoe UI" panose="020B0502040204020203" pitchFamily="34" charset="0"/>
              </a:rPr>
              <a:t>ECMAScript 5 </a:t>
            </a:r>
            <a:r>
              <a:rPr lang="es-ES" altLang="es-ES" dirty="0" err="1">
                <a:solidFill>
                  <a:srgbClr val="FFFF00"/>
                </a:solidFill>
                <a:latin typeface="Segoe UI" panose="020B0502040204020203" pitchFamily="34" charset="0"/>
                <a:cs typeface="Segoe UI" panose="020B0502040204020203" pitchFamily="34" charset="0"/>
              </a:rPr>
              <a:t>Features</a:t>
            </a:r>
            <a:endParaRPr lang="es-ES" altLang="es-ES" dirty="0">
              <a:solidFill>
                <a:srgbClr val="FFFF00"/>
              </a:solidFill>
              <a:latin typeface="Segoe UI" panose="020B0502040204020203" pitchFamily="34" charset="0"/>
              <a:cs typeface="Segoe UI" panose="020B0502040204020203" pitchFamily="34" charset="0"/>
            </a:endParaRPr>
          </a:p>
        </p:txBody>
      </p:sp>
      <p:sp>
        <p:nvSpPr>
          <p:cNvPr id="4" name="Rectangle 1">
            <a:extLst>
              <a:ext uri="{FF2B5EF4-FFF2-40B4-BE49-F238E27FC236}">
                <a16:creationId xmlns:a16="http://schemas.microsoft.com/office/drawing/2014/main" id="{E7149016-D8B8-4B50-B436-46142E5FBF14}"/>
              </a:ext>
            </a:extLst>
          </p:cNvPr>
          <p:cNvSpPr>
            <a:spLocks noGrp="1" noChangeArrowheads="1"/>
          </p:cNvSpPr>
          <p:nvPr>
            <p:ph idx="1"/>
          </p:nvPr>
        </p:nvSpPr>
        <p:spPr bwMode="auto">
          <a:xfrm>
            <a:off x="838200" y="1644258"/>
            <a:ext cx="7246920" cy="4714071"/>
          </a:xfrm>
          <a:prstGeom prst="rect">
            <a:avLst/>
          </a:prstGeom>
          <a:noFill/>
          <a:ln>
            <a:noFill/>
          </a:ln>
          <a:effec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err="1">
                <a:ln>
                  <a:noFill/>
                </a:ln>
                <a:solidFill>
                  <a:srgbClr val="FFFF00"/>
                </a:solidFill>
                <a:effectLst/>
                <a:latin typeface="Verdana" panose="020B0604030504040204" pitchFamily="34" charset="0"/>
              </a:rPr>
              <a:t>These</a:t>
            </a:r>
            <a:r>
              <a:rPr kumimoji="0" lang="es-ES" altLang="es-ES" sz="1400" b="0" i="0" u="none" strike="noStrike" cap="none" normalizeH="0" baseline="0" dirty="0">
                <a:ln>
                  <a:noFill/>
                </a:ln>
                <a:solidFill>
                  <a:srgbClr val="FFFF00"/>
                </a:solidFill>
                <a:effectLst/>
                <a:latin typeface="Verdana" panose="020B0604030504040204" pitchFamily="34" charset="0"/>
              </a:rPr>
              <a:t> </a:t>
            </a:r>
            <a:r>
              <a:rPr kumimoji="0" lang="es-ES" altLang="es-ES" sz="1400" b="0" i="0" u="none" strike="noStrike" cap="none" normalizeH="0" baseline="0" dirty="0" err="1">
                <a:ln>
                  <a:noFill/>
                </a:ln>
                <a:solidFill>
                  <a:srgbClr val="FFFF00"/>
                </a:solidFill>
                <a:effectLst/>
                <a:latin typeface="Verdana" panose="020B0604030504040204" pitchFamily="34" charset="0"/>
              </a:rPr>
              <a:t>were</a:t>
            </a:r>
            <a:r>
              <a:rPr kumimoji="0" lang="es-ES" altLang="es-ES" sz="1400" b="0" i="0" u="none" strike="noStrike" cap="none" normalizeH="0" baseline="0" dirty="0">
                <a:ln>
                  <a:noFill/>
                </a:ln>
                <a:solidFill>
                  <a:srgbClr val="FFFF00"/>
                </a:solidFill>
                <a:effectLst/>
                <a:latin typeface="Verdana" panose="020B0604030504040204" pitchFamily="34" charset="0"/>
              </a:rPr>
              <a:t> </a:t>
            </a:r>
            <a:r>
              <a:rPr kumimoji="0" lang="es-ES" altLang="es-ES" sz="1400" b="0" i="0" u="none" strike="noStrike" cap="none" normalizeH="0" baseline="0" dirty="0" err="1">
                <a:ln>
                  <a:noFill/>
                </a:ln>
                <a:solidFill>
                  <a:srgbClr val="FFFF00"/>
                </a:solidFill>
                <a:effectLst/>
                <a:latin typeface="Verdana" panose="020B0604030504040204" pitchFamily="34" charset="0"/>
              </a:rPr>
              <a:t>the</a:t>
            </a:r>
            <a:r>
              <a:rPr kumimoji="0" lang="es-ES" altLang="es-ES" sz="1400" b="0" i="0" u="none" strike="noStrike" cap="none" normalizeH="0" baseline="0" dirty="0">
                <a:ln>
                  <a:noFill/>
                </a:ln>
                <a:solidFill>
                  <a:srgbClr val="FFFF00"/>
                </a:solidFill>
                <a:effectLst/>
                <a:latin typeface="Verdana" panose="020B0604030504040204" pitchFamily="34" charset="0"/>
              </a:rPr>
              <a:t> new </a:t>
            </a:r>
            <a:r>
              <a:rPr kumimoji="0" lang="es-ES" altLang="es-ES" sz="1400" b="0" i="0" u="none" strike="noStrike" cap="none" normalizeH="0" baseline="0" dirty="0" err="1">
                <a:ln>
                  <a:noFill/>
                </a:ln>
                <a:solidFill>
                  <a:srgbClr val="FFFF00"/>
                </a:solidFill>
                <a:effectLst/>
                <a:latin typeface="Verdana" panose="020B0604030504040204" pitchFamily="34" charset="0"/>
              </a:rPr>
              <a:t>features</a:t>
            </a:r>
            <a:r>
              <a:rPr kumimoji="0" lang="es-ES" altLang="es-ES" sz="1400" b="0" i="0" u="none" strike="noStrike" cap="none" normalizeH="0" baseline="0" dirty="0">
                <a:ln>
                  <a:noFill/>
                </a:ln>
                <a:solidFill>
                  <a:srgbClr val="FFFF00"/>
                </a:solidFill>
                <a:effectLst/>
                <a:latin typeface="Verdana" panose="020B0604030504040204" pitchFamily="34" charset="0"/>
              </a:rPr>
              <a:t> </a:t>
            </a:r>
            <a:r>
              <a:rPr kumimoji="0" lang="es-ES" altLang="es-ES" sz="1400" b="0" i="0" u="none" strike="noStrike" cap="none" normalizeH="0" baseline="0" dirty="0" err="1">
                <a:ln>
                  <a:noFill/>
                </a:ln>
                <a:solidFill>
                  <a:srgbClr val="FFFF00"/>
                </a:solidFill>
                <a:effectLst/>
                <a:latin typeface="Verdana" panose="020B0604030504040204" pitchFamily="34" charset="0"/>
              </a:rPr>
              <a:t>released</a:t>
            </a:r>
            <a:r>
              <a:rPr kumimoji="0" lang="es-ES" altLang="es-ES" sz="1400" b="0" i="0" u="none" strike="noStrike" cap="none" normalizeH="0" baseline="0" dirty="0">
                <a:ln>
                  <a:noFill/>
                </a:ln>
                <a:solidFill>
                  <a:srgbClr val="FFFF00"/>
                </a:solidFill>
                <a:effectLst/>
                <a:latin typeface="Verdana" panose="020B0604030504040204" pitchFamily="34" charset="0"/>
              </a:rPr>
              <a:t> in 2009:</a:t>
            </a:r>
            <a:br>
              <a:rPr kumimoji="0" lang="es-ES" altLang="es-ES" sz="1400" b="0" i="0" u="none" strike="noStrike" cap="none" normalizeH="0" baseline="0" dirty="0">
                <a:ln>
                  <a:noFill/>
                </a:ln>
                <a:solidFill>
                  <a:srgbClr val="FFFF00"/>
                </a:solidFill>
                <a:effectLst/>
                <a:latin typeface="Verdana" panose="020B0604030504040204" pitchFamily="34" charset="0"/>
              </a:rPr>
            </a:br>
            <a:endParaRPr kumimoji="0" lang="es-ES" altLang="es-ES" sz="1400" b="0" i="0" u="none" strike="noStrike" cap="none" normalizeH="0" baseline="0" dirty="0">
              <a:ln>
                <a:noFill/>
              </a:ln>
              <a:solidFill>
                <a:srgbClr val="FFFF00"/>
              </a:solidFill>
              <a:effectLst/>
            </a:endParaRPr>
          </a:p>
          <a:p>
            <a:pPr marL="0" lvl="0" indent="0">
              <a:lnSpc>
                <a:spcPct val="100000"/>
              </a:lnSpc>
              <a:buNone/>
            </a:pPr>
            <a:r>
              <a:rPr kumimoji="0" lang="es-ES" altLang="es-ES" sz="1400" b="0" i="0" u="none" strike="noStrike" cap="none" normalizeH="0" baseline="0" dirty="0" err="1">
                <a:ln>
                  <a:noFill/>
                </a:ln>
                <a:effectLst/>
                <a:latin typeface="Verdana" panose="020B0604030504040204" pitchFamily="34" charset="0"/>
              </a:rPr>
              <a:t>The</a:t>
            </a:r>
            <a:r>
              <a:rPr kumimoji="0" lang="es-ES" altLang="es-ES" sz="1400" b="0" i="0" u="none" strike="noStrike" cap="none" normalizeH="0" baseline="0" dirty="0">
                <a:ln>
                  <a:noFill/>
                </a:ln>
                <a:effectLst/>
                <a:latin typeface="Verdana" panose="020B0604030504040204" pitchFamily="34" charset="0"/>
              </a:rPr>
              <a:t> </a:t>
            </a:r>
            <a:r>
              <a:rPr kumimoji="0" lang="es-ES" altLang="es-ES" sz="1400" b="0" i="0" u="none" strike="noStrike" cap="none" normalizeH="0" baseline="0" dirty="0">
                <a:ln>
                  <a:noFill/>
                </a:ln>
                <a:effectLst/>
                <a:latin typeface="Consolas" panose="020B0609020204030204" pitchFamily="49" charset="0"/>
              </a:rPr>
              <a:t>"use </a:t>
            </a:r>
            <a:r>
              <a:rPr kumimoji="0" lang="es-ES" altLang="es-ES" sz="1400" b="0" i="0" u="none" strike="noStrike" cap="none" normalizeH="0" baseline="0" dirty="0" err="1">
                <a:ln>
                  <a:noFill/>
                </a:ln>
                <a:effectLst/>
                <a:latin typeface="Consolas" panose="020B0609020204030204" pitchFamily="49" charset="0"/>
              </a:rPr>
              <a:t>strict</a:t>
            </a:r>
            <a:r>
              <a:rPr kumimoji="0" lang="es-ES" altLang="es-ES" sz="1400" b="0" i="0" u="none" strike="noStrike" cap="none" normalizeH="0" baseline="0" dirty="0">
                <a:ln>
                  <a:noFill/>
                </a:ln>
                <a:effectLst/>
                <a:latin typeface="Consolas" panose="020B0609020204030204" pitchFamily="49" charset="0"/>
              </a:rPr>
              <a:t>"</a:t>
            </a:r>
            <a:r>
              <a:rPr kumimoji="0" lang="es-ES" altLang="es-ES" sz="1400" b="0" i="0" u="none" strike="noStrike" cap="none" normalizeH="0" baseline="0" dirty="0">
                <a:ln>
                  <a:noFill/>
                </a:ln>
                <a:effectLst/>
                <a:latin typeface="Verdana" panose="020B0604030504040204" pitchFamily="34" charset="0"/>
              </a:rPr>
              <a:t> </a:t>
            </a:r>
            <a:r>
              <a:rPr kumimoji="0" lang="es-ES" altLang="es-ES" sz="1400" b="0" i="0" u="none" strike="noStrike" cap="none" normalizeH="0" baseline="0" dirty="0" err="1">
                <a:ln>
                  <a:noFill/>
                </a:ln>
                <a:effectLst/>
                <a:latin typeface="Verdana" panose="020B0604030504040204" pitchFamily="34" charset="0"/>
              </a:rPr>
              <a:t>Directive</a:t>
            </a:r>
            <a:r>
              <a:rPr kumimoji="0" lang="es-ES" altLang="es-ES" sz="1400" b="0" i="0" u="none" strike="noStrike" cap="none" normalizeH="0" baseline="0" dirty="0">
                <a:ln>
                  <a:noFill/>
                </a:ln>
                <a:effectLst/>
                <a:latin typeface="Verdana" panose="020B0604030504040204" pitchFamily="34" charset="0"/>
              </a:rPr>
              <a:t> (</a:t>
            </a:r>
            <a:r>
              <a:rPr lang="es-ES" sz="1400" dirty="0">
                <a:hlinkClick r:id="rId2"/>
              </a:rPr>
              <a:t>https://www.w3schools.com/js/js_strict.asp</a:t>
            </a:r>
            <a:r>
              <a:rPr kumimoji="0" lang="es-ES" altLang="es-ES" sz="1400" b="0" i="0" u="none" strike="noStrike" cap="none" normalizeH="0" baseline="0" dirty="0">
                <a:ln>
                  <a:noFill/>
                </a:ln>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s-ES" altLang="es-ES" sz="1400" b="0" i="0" u="none" strike="noStrike" cap="none" normalizeH="0" baseline="0" dirty="0" err="1">
                <a:ln>
                  <a:noFill/>
                </a:ln>
                <a:effectLst/>
                <a:latin typeface="Consolas" panose="020B0609020204030204" pitchFamily="49" charset="0"/>
              </a:rPr>
              <a:t>String.trim</a:t>
            </a:r>
            <a:r>
              <a:rPr kumimoji="0" lang="es-ES" altLang="es-ES" sz="1400" b="0" i="0" u="none" strike="noStrike" cap="none" normalizeH="0" baseline="0" dirty="0">
                <a:ln>
                  <a:noFill/>
                </a:ln>
                <a:effectLst/>
                <a:latin typeface="Consolas" panose="020B0609020204030204" pitchFamily="49" charset="0"/>
              </a:rPr>
              <a:t>()</a:t>
            </a:r>
            <a:endParaRPr kumimoji="0" lang="es-ES" altLang="es-ES" sz="1400" b="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s-ES" altLang="es-ES" sz="1400" b="0" i="0" u="none" strike="noStrike" cap="none" normalizeH="0" baseline="0" dirty="0" err="1">
                <a:ln>
                  <a:noFill/>
                </a:ln>
                <a:effectLst/>
                <a:latin typeface="Consolas" panose="020B0609020204030204" pitchFamily="49" charset="0"/>
              </a:rPr>
              <a:t>Array.isArray</a:t>
            </a:r>
            <a:r>
              <a:rPr kumimoji="0" lang="es-ES" altLang="es-ES" sz="1400" b="0" i="0" u="none" strike="noStrike" cap="none" normalizeH="0" baseline="0" dirty="0">
                <a:ln>
                  <a:noFill/>
                </a:ln>
                <a:effectLst/>
                <a:latin typeface="Consolas" panose="020B0609020204030204" pitchFamily="49" charset="0"/>
              </a:rPr>
              <a:t>() </a:t>
            </a:r>
            <a:endParaRPr kumimoji="0" lang="es-ES" altLang="es-ES" sz="1400" b="0" i="0" u="none" strike="noStrike" cap="none" normalizeH="0" baseline="0" dirty="0">
              <a:ln>
                <a:noFill/>
              </a:ln>
              <a:effectLst/>
              <a:latin typeface="Verdana" panose="020B0604030504040204" pitchFamily="34" charset="0"/>
            </a:endParaRPr>
          </a:p>
          <a:p>
            <a:pPr marL="0" lvl="0" indent="0">
              <a:lnSpc>
                <a:spcPct val="100000"/>
              </a:lnSpc>
              <a:buNone/>
            </a:pPr>
            <a:r>
              <a:rPr kumimoji="0" lang="es-ES" altLang="es-ES" sz="1400" b="0" i="0" u="none" strike="noStrike" cap="none" normalizeH="0" baseline="0" dirty="0" err="1">
                <a:ln>
                  <a:noFill/>
                </a:ln>
                <a:effectLst/>
                <a:latin typeface="Consolas" panose="020B0609020204030204" pitchFamily="49" charset="0"/>
              </a:rPr>
              <a:t>Array.forEach</a:t>
            </a:r>
            <a:r>
              <a:rPr kumimoji="0" lang="es-ES" altLang="es-ES" sz="1400" b="0" i="0" u="none" strike="noStrike" cap="none" normalizeH="0" baseline="0" dirty="0">
                <a:ln>
                  <a:noFill/>
                </a:ln>
                <a:effectLst/>
                <a:latin typeface="Consolas" panose="020B0609020204030204" pitchFamily="49" charset="0"/>
              </a:rPr>
              <a:t>() (</a:t>
            </a:r>
            <a:r>
              <a:rPr lang="es-ES" sz="1400" dirty="0">
                <a:hlinkClick r:id="rId3"/>
              </a:rPr>
              <a:t>https://www.w3schools.com/js/tryit.asp?filename=tryjs_array_foreach</a:t>
            </a:r>
            <a:r>
              <a:rPr kumimoji="0" lang="es-ES" altLang="es-ES" sz="1400" b="0" i="0" u="none" strike="noStrike" cap="none" normalizeH="0" baseline="0" dirty="0">
                <a:ln>
                  <a:noFill/>
                </a:ln>
                <a:effectLst/>
                <a:latin typeface="Consolas" panose="020B0609020204030204" pitchFamily="49" charset="0"/>
              </a:rPr>
              <a:t>)</a:t>
            </a:r>
            <a:endParaRPr kumimoji="0" lang="es-ES" altLang="es-ES" sz="1400" b="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s-ES" altLang="es-ES" sz="1400" b="0" i="0" u="none" strike="noStrike" cap="none" normalizeH="0" baseline="0" dirty="0" err="1">
                <a:ln>
                  <a:noFill/>
                </a:ln>
                <a:effectLst/>
                <a:latin typeface="Consolas" panose="020B0609020204030204" pitchFamily="49" charset="0"/>
              </a:rPr>
              <a:t>Array.map</a:t>
            </a:r>
            <a:r>
              <a:rPr kumimoji="0" lang="es-ES" altLang="es-ES" sz="1400" b="0" i="0" u="none" strike="noStrike" cap="none" normalizeH="0" baseline="0" dirty="0">
                <a:ln>
                  <a:noFill/>
                </a:ln>
                <a:effectLst/>
                <a:latin typeface="Consolas" panose="020B0609020204030204" pitchFamily="49" charset="0"/>
              </a:rPr>
              <a:t>()</a:t>
            </a:r>
            <a:endParaRPr kumimoji="0" lang="es-ES" altLang="es-ES" sz="1400" b="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s-ES" altLang="es-ES" sz="1400" b="0" i="0" u="none" strike="noStrike" cap="none" normalizeH="0" baseline="0" dirty="0" err="1">
                <a:ln>
                  <a:noFill/>
                </a:ln>
                <a:effectLst/>
                <a:latin typeface="Consolas" panose="020B0609020204030204" pitchFamily="49" charset="0"/>
              </a:rPr>
              <a:t>Array.filter</a:t>
            </a:r>
            <a:r>
              <a:rPr kumimoji="0" lang="es-ES" altLang="es-ES" sz="1400" b="0" i="0" u="none" strike="noStrike" cap="none" normalizeH="0" baseline="0" dirty="0">
                <a:ln>
                  <a:noFill/>
                </a:ln>
                <a:effectLst/>
                <a:latin typeface="Consolas" panose="020B0609020204030204" pitchFamily="49" charset="0"/>
              </a:rPr>
              <a:t>()</a:t>
            </a:r>
            <a:endParaRPr kumimoji="0" lang="es-ES" altLang="es-ES" sz="1400" b="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s-ES" altLang="es-ES" sz="1400" b="0" i="0" u="none" strike="noStrike" cap="none" normalizeH="0" baseline="0" dirty="0" err="1">
                <a:ln>
                  <a:noFill/>
                </a:ln>
                <a:effectLst/>
                <a:latin typeface="Consolas" panose="020B0609020204030204" pitchFamily="49" charset="0"/>
              </a:rPr>
              <a:t>Array.reduce</a:t>
            </a:r>
            <a:r>
              <a:rPr kumimoji="0" lang="es-ES" altLang="es-ES" sz="1400" b="0" i="0" u="none" strike="noStrike" cap="none" normalizeH="0" baseline="0" dirty="0">
                <a:ln>
                  <a:noFill/>
                </a:ln>
                <a:effectLst/>
                <a:latin typeface="Consolas" panose="020B0609020204030204" pitchFamily="49" charset="0"/>
              </a:rPr>
              <a:t>()</a:t>
            </a:r>
            <a:endParaRPr kumimoji="0" lang="es-ES" altLang="es-ES" sz="1400" b="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s-ES" altLang="es-ES" sz="1400" b="0" i="0" u="none" strike="noStrike" cap="none" normalizeH="0" baseline="0" dirty="0" err="1">
                <a:ln>
                  <a:noFill/>
                </a:ln>
                <a:effectLst/>
                <a:latin typeface="Consolas" panose="020B0609020204030204" pitchFamily="49" charset="0"/>
              </a:rPr>
              <a:t>Array.reduceRight</a:t>
            </a:r>
            <a:r>
              <a:rPr kumimoji="0" lang="es-ES" altLang="es-ES" sz="1400" b="0" i="0" u="none" strike="noStrike" cap="none" normalizeH="0" baseline="0" dirty="0">
                <a:ln>
                  <a:noFill/>
                </a:ln>
                <a:effectLst/>
                <a:latin typeface="Consolas" panose="020B0609020204030204" pitchFamily="49" charset="0"/>
              </a:rPr>
              <a:t>()</a:t>
            </a:r>
            <a:endParaRPr kumimoji="0" lang="es-ES" altLang="es-ES" sz="1400" b="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s-ES" altLang="es-ES" sz="1400" b="0" i="0" u="none" strike="noStrike" cap="none" normalizeH="0" baseline="0" dirty="0" err="1">
                <a:ln>
                  <a:noFill/>
                </a:ln>
                <a:effectLst/>
                <a:latin typeface="Consolas" panose="020B0609020204030204" pitchFamily="49" charset="0"/>
              </a:rPr>
              <a:t>Array.every</a:t>
            </a:r>
            <a:r>
              <a:rPr kumimoji="0" lang="es-ES" altLang="es-ES" sz="1400" b="0" i="0" u="none" strike="noStrike" cap="none" normalizeH="0" baseline="0" dirty="0">
                <a:ln>
                  <a:noFill/>
                </a:ln>
                <a:effectLst/>
                <a:latin typeface="Consolas" panose="020B0609020204030204" pitchFamily="49" charset="0"/>
              </a:rPr>
              <a:t>()</a:t>
            </a:r>
            <a:endParaRPr kumimoji="0" lang="es-ES" altLang="es-ES" sz="1400" b="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s-ES" altLang="es-ES" sz="1400" b="0" i="0" u="none" strike="noStrike" cap="none" normalizeH="0" baseline="0" dirty="0" err="1">
                <a:ln>
                  <a:noFill/>
                </a:ln>
                <a:effectLst/>
                <a:latin typeface="Consolas" panose="020B0609020204030204" pitchFamily="49" charset="0"/>
              </a:rPr>
              <a:t>Array.some</a:t>
            </a:r>
            <a:r>
              <a:rPr kumimoji="0" lang="es-ES" altLang="es-ES" sz="1400" b="0" i="0" u="none" strike="noStrike" cap="none" normalizeH="0" baseline="0" dirty="0">
                <a:ln>
                  <a:noFill/>
                </a:ln>
                <a:effectLst/>
                <a:latin typeface="Consolas" panose="020B0609020204030204" pitchFamily="49" charset="0"/>
              </a:rPr>
              <a:t>()</a:t>
            </a:r>
            <a:endParaRPr kumimoji="0" lang="es-ES" altLang="es-ES" sz="1400" b="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s-ES" altLang="es-ES" sz="1400" b="0" i="0" u="none" strike="noStrike" cap="none" normalizeH="0" baseline="0" dirty="0" err="1">
                <a:ln>
                  <a:noFill/>
                </a:ln>
                <a:effectLst/>
                <a:latin typeface="Consolas" panose="020B0609020204030204" pitchFamily="49" charset="0"/>
              </a:rPr>
              <a:t>Array.indexOf</a:t>
            </a:r>
            <a:r>
              <a:rPr kumimoji="0" lang="es-ES" altLang="es-ES" sz="1400" b="0" i="0" u="none" strike="noStrike" cap="none" normalizeH="0" baseline="0" dirty="0">
                <a:ln>
                  <a:noFill/>
                </a:ln>
                <a:effectLst/>
                <a:latin typeface="Consolas" panose="020B0609020204030204" pitchFamily="49" charset="0"/>
              </a:rPr>
              <a:t>()</a:t>
            </a:r>
            <a:endParaRPr kumimoji="0" lang="es-ES" altLang="es-ES" sz="1400" b="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s-ES" altLang="es-ES" sz="1400" b="0" i="0" u="none" strike="noStrike" cap="none" normalizeH="0" baseline="0" dirty="0" err="1">
                <a:ln>
                  <a:noFill/>
                </a:ln>
                <a:effectLst/>
                <a:latin typeface="Consolas" panose="020B0609020204030204" pitchFamily="49" charset="0"/>
              </a:rPr>
              <a:t>Array.lastIndexOf</a:t>
            </a:r>
            <a:r>
              <a:rPr kumimoji="0" lang="es-ES" altLang="es-ES" sz="1400" b="0" i="0" u="none" strike="noStrike" cap="none" normalizeH="0" baseline="0" dirty="0">
                <a:ln>
                  <a:noFill/>
                </a:ln>
                <a:effectLst/>
                <a:latin typeface="Consolas" panose="020B0609020204030204" pitchFamily="49" charset="0"/>
              </a:rPr>
              <a:t>()</a:t>
            </a:r>
            <a:endParaRPr kumimoji="0" lang="es-ES" altLang="es-ES" sz="1400" b="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s-ES" altLang="es-ES" sz="1400" b="0" i="0" u="none" strike="noStrike" cap="none" normalizeH="0" baseline="0" dirty="0" err="1">
                <a:ln>
                  <a:noFill/>
                </a:ln>
                <a:effectLst/>
                <a:latin typeface="Consolas" panose="020B0609020204030204" pitchFamily="49" charset="0"/>
              </a:rPr>
              <a:t>JSON.parse</a:t>
            </a:r>
            <a:r>
              <a:rPr kumimoji="0" lang="es-ES" altLang="es-ES" sz="1400" b="0" i="0" u="none" strike="noStrike" cap="none" normalizeH="0" baseline="0" dirty="0">
                <a:ln>
                  <a:noFill/>
                </a:ln>
                <a:effectLst/>
                <a:latin typeface="Consolas" panose="020B0609020204030204" pitchFamily="49" charset="0"/>
              </a:rPr>
              <a:t>()</a:t>
            </a:r>
            <a:endParaRPr kumimoji="0" lang="es-ES" altLang="es-ES" sz="1400" b="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s-ES" altLang="es-ES" sz="1400" b="0" i="0" u="none" strike="noStrike" cap="none" normalizeH="0" baseline="0" dirty="0" err="1">
                <a:ln>
                  <a:noFill/>
                </a:ln>
                <a:effectLst/>
                <a:latin typeface="Consolas" panose="020B0609020204030204" pitchFamily="49" charset="0"/>
              </a:rPr>
              <a:t>JSON.stringify</a:t>
            </a:r>
            <a:r>
              <a:rPr kumimoji="0" lang="es-ES" altLang="es-ES" sz="1400" b="0" i="0" u="none" strike="noStrike" cap="none" normalizeH="0" baseline="0" dirty="0">
                <a:ln>
                  <a:noFill/>
                </a:ln>
                <a:effectLst/>
                <a:latin typeface="Consolas" panose="020B0609020204030204" pitchFamily="49" charset="0"/>
              </a:rPr>
              <a:t>()</a:t>
            </a:r>
            <a:endParaRPr kumimoji="0" lang="es-ES" altLang="es-ES" sz="1400" b="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s-ES" altLang="es-ES" sz="1400" b="0" i="0" u="none" strike="noStrike" cap="none" normalizeH="0" baseline="0" dirty="0" err="1">
                <a:ln>
                  <a:noFill/>
                </a:ln>
                <a:effectLst/>
                <a:latin typeface="Consolas" panose="020B0609020204030204" pitchFamily="49" charset="0"/>
              </a:rPr>
              <a:t>Date.now</a:t>
            </a:r>
            <a:r>
              <a:rPr kumimoji="0" lang="es-ES" altLang="es-ES" sz="1400" b="0" i="0" u="none" strike="noStrike" cap="none" normalizeH="0" baseline="0" dirty="0">
                <a:ln>
                  <a:noFill/>
                </a:ln>
                <a:effectLst/>
                <a:latin typeface="Consolas" panose="020B0609020204030204" pitchFamily="49" charset="0"/>
              </a:rPr>
              <a:t>()</a:t>
            </a:r>
            <a:endParaRPr kumimoji="0" lang="es-ES" altLang="es-ES" sz="1400" b="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br>
              <a:rPr kumimoji="0" lang="es-ES" altLang="es-ES" sz="1400" b="0" i="0" u="none" strike="noStrike" cap="none" normalizeH="0" baseline="0" dirty="0">
                <a:ln>
                  <a:noFill/>
                </a:ln>
                <a:effectLst/>
                <a:latin typeface="Verdana" panose="020B0604030504040204" pitchFamily="34" charset="0"/>
              </a:rPr>
            </a:br>
            <a:r>
              <a:rPr kumimoji="0" lang="es-ES" altLang="es-ES" sz="1400" b="0" i="0" u="none" strike="noStrike" cap="none" normalizeH="0" baseline="0" dirty="0" err="1">
                <a:ln>
                  <a:noFill/>
                </a:ln>
                <a:effectLst/>
                <a:latin typeface="Verdana" panose="020B0604030504040204" pitchFamily="34" charset="0"/>
              </a:rPr>
              <a:t>Property</a:t>
            </a:r>
            <a:r>
              <a:rPr kumimoji="0" lang="es-ES" altLang="es-ES" sz="1400" b="0" i="0" u="none" strike="noStrike" cap="none" normalizeH="0" baseline="0" dirty="0">
                <a:ln>
                  <a:noFill/>
                </a:ln>
                <a:effectLst/>
                <a:latin typeface="Verdana" panose="020B0604030504040204" pitchFamily="34" charset="0"/>
              </a:rPr>
              <a:t> </a:t>
            </a:r>
            <a:r>
              <a:rPr kumimoji="0" lang="es-ES" altLang="es-ES" sz="1400" b="0" i="0" u="none" strike="noStrike" cap="none" normalizeH="0" baseline="0" dirty="0" err="1">
                <a:ln>
                  <a:noFill/>
                </a:ln>
                <a:effectLst/>
                <a:latin typeface="Verdana" panose="020B0604030504040204" pitchFamily="34" charset="0"/>
              </a:rPr>
              <a:t>Getters</a:t>
            </a:r>
            <a:r>
              <a:rPr kumimoji="0" lang="es-ES" altLang="es-ES" sz="1400" b="0" i="0" u="none" strike="noStrike" cap="none" normalizeH="0" baseline="0" dirty="0">
                <a:ln>
                  <a:noFill/>
                </a:ln>
                <a:effectLst/>
                <a:latin typeface="Verdana" panose="020B0604030504040204" pitchFamily="34" charset="0"/>
              </a:rPr>
              <a:t> and </a:t>
            </a:r>
            <a:r>
              <a:rPr kumimoji="0" lang="es-ES" altLang="es-ES" sz="1400" b="0" i="0" u="none" strike="noStrike" cap="none" normalizeH="0" baseline="0" dirty="0" err="1">
                <a:ln>
                  <a:noFill/>
                </a:ln>
                <a:effectLst/>
                <a:latin typeface="Verdana" panose="020B0604030504040204" pitchFamily="34" charset="0"/>
              </a:rPr>
              <a:t>Setters</a:t>
            </a:r>
            <a:endParaRPr kumimoji="0" lang="es-ES" altLang="es-ES" sz="1400" b="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s-ES" altLang="es-ES" sz="1400" b="0" i="0" u="none" strike="noStrike" cap="none" normalizeH="0" baseline="0" dirty="0">
                <a:ln>
                  <a:noFill/>
                </a:ln>
                <a:effectLst/>
                <a:latin typeface="Verdana" panose="020B0604030504040204" pitchFamily="34" charset="0"/>
              </a:rPr>
              <a:t>New </a:t>
            </a:r>
            <a:r>
              <a:rPr kumimoji="0" lang="es-ES" altLang="es-ES" sz="1400" b="0" i="0" u="none" strike="noStrike" cap="none" normalizeH="0" baseline="0" dirty="0" err="1">
                <a:ln>
                  <a:noFill/>
                </a:ln>
                <a:effectLst/>
                <a:latin typeface="Verdana" panose="020B0604030504040204" pitchFamily="34" charset="0"/>
              </a:rPr>
              <a:t>Object</a:t>
            </a:r>
            <a:r>
              <a:rPr kumimoji="0" lang="es-ES" altLang="es-ES" sz="1400" b="0" i="0" u="none" strike="noStrike" cap="none" normalizeH="0" baseline="0" dirty="0">
                <a:ln>
                  <a:noFill/>
                </a:ln>
                <a:effectLst/>
                <a:latin typeface="Verdana" panose="020B0604030504040204" pitchFamily="34" charset="0"/>
              </a:rPr>
              <a:t> </a:t>
            </a:r>
            <a:r>
              <a:rPr kumimoji="0" lang="es-ES" altLang="es-ES" sz="1400" b="0" i="0" u="none" strike="noStrike" cap="none" normalizeH="0" baseline="0" dirty="0" err="1">
                <a:ln>
                  <a:noFill/>
                </a:ln>
                <a:effectLst/>
                <a:latin typeface="Verdana" panose="020B0604030504040204" pitchFamily="34" charset="0"/>
              </a:rPr>
              <a:t>Property</a:t>
            </a:r>
            <a:r>
              <a:rPr kumimoji="0" lang="es-ES" altLang="es-ES" sz="1400" b="0" i="0" u="none" strike="noStrike" cap="none" normalizeH="0" baseline="0" dirty="0">
                <a:ln>
                  <a:noFill/>
                </a:ln>
                <a:effectLst/>
                <a:latin typeface="Verdana" panose="020B0604030504040204" pitchFamily="34" charset="0"/>
              </a:rPr>
              <a:t> </a:t>
            </a:r>
            <a:r>
              <a:rPr kumimoji="0" lang="es-ES" altLang="es-ES" sz="1400" b="0" i="0" u="none" strike="noStrike" cap="none" normalizeH="0" baseline="0" dirty="0" err="1">
                <a:ln>
                  <a:noFill/>
                </a:ln>
                <a:effectLst/>
                <a:latin typeface="Verdana" panose="020B0604030504040204" pitchFamily="34" charset="0"/>
              </a:rPr>
              <a:t>Methods</a:t>
            </a:r>
            <a:endParaRPr kumimoji="0" lang="es-ES" altLang="es-ES" sz="1400" b="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4439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7E2A-A649-4800-994F-C854559B767C}"/>
              </a:ext>
            </a:extLst>
          </p:cNvPr>
          <p:cNvSpPr>
            <a:spLocks noGrp="1"/>
          </p:cNvSpPr>
          <p:nvPr>
            <p:ph type="title"/>
          </p:nvPr>
        </p:nvSpPr>
        <p:spPr/>
        <p:txBody>
          <a:bodyPr/>
          <a:lstStyle/>
          <a:p>
            <a:pPr algn="ctr"/>
            <a:r>
              <a:rPr lang="es-ES" dirty="0"/>
              <a:t>High </a:t>
            </a:r>
            <a:r>
              <a:rPr lang="es-ES" dirty="0" err="1"/>
              <a:t>order</a:t>
            </a:r>
            <a:r>
              <a:rPr lang="es-ES" dirty="0"/>
              <a:t> </a:t>
            </a:r>
            <a:r>
              <a:rPr lang="es-ES" dirty="0" err="1"/>
              <a:t>functions</a:t>
            </a:r>
            <a:endParaRPr lang="es-ES" dirty="0"/>
          </a:p>
        </p:txBody>
      </p:sp>
      <p:sp>
        <p:nvSpPr>
          <p:cNvPr id="3" name="Content Placeholder 2">
            <a:extLst>
              <a:ext uri="{FF2B5EF4-FFF2-40B4-BE49-F238E27FC236}">
                <a16:creationId xmlns:a16="http://schemas.microsoft.com/office/drawing/2014/main" id="{C745F269-9290-4B3B-8189-A1CD6F5CB642}"/>
              </a:ext>
            </a:extLst>
          </p:cNvPr>
          <p:cNvSpPr>
            <a:spLocks noGrp="1"/>
          </p:cNvSpPr>
          <p:nvPr>
            <p:ph idx="1"/>
          </p:nvPr>
        </p:nvSpPr>
        <p:spPr/>
        <p:txBody>
          <a:bodyPr/>
          <a:lstStyle/>
          <a:p>
            <a:r>
              <a:rPr lang="en-US" dirty="0">
                <a:solidFill>
                  <a:srgbClr val="FFFF00"/>
                </a:solidFill>
              </a:rPr>
              <a:t>Functions that operate on other functions</a:t>
            </a:r>
            <a:r>
              <a:rPr lang="en-US" dirty="0"/>
              <a:t>, either by taking them as arguments or by returning them, are called </a:t>
            </a:r>
            <a:r>
              <a:rPr lang="en-US" i="1" dirty="0"/>
              <a:t>higher-order functions</a:t>
            </a:r>
            <a:r>
              <a:rPr lang="en-US" dirty="0"/>
              <a:t>. Since we have already seen that functions are regular values, there is nothing particularly remarkable about the fact that such functions exist. The term comes from mathematics, where the distinction between functions and other values is taken more seriously.</a:t>
            </a:r>
          </a:p>
          <a:p>
            <a:endParaRPr lang="en-US" dirty="0"/>
          </a:p>
          <a:p>
            <a:r>
              <a:rPr lang="es-ES" dirty="0">
                <a:hlinkClick r:id="rId2"/>
              </a:rPr>
              <a:t>https://eloquentjavascript.net/05_higher_order.html</a:t>
            </a:r>
            <a:endParaRPr lang="es-ES" dirty="0"/>
          </a:p>
        </p:txBody>
      </p:sp>
    </p:spTree>
    <p:extLst>
      <p:ext uri="{BB962C8B-B14F-4D97-AF65-F5344CB8AC3E}">
        <p14:creationId xmlns:p14="http://schemas.microsoft.com/office/powerpoint/2010/main" val="3456534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E6E3B-5B68-4D8B-A6EC-A9384F4966AA}"/>
              </a:ext>
            </a:extLst>
          </p:cNvPr>
          <p:cNvSpPr>
            <a:spLocks noGrp="1"/>
          </p:cNvSpPr>
          <p:nvPr>
            <p:ph type="title"/>
          </p:nvPr>
        </p:nvSpPr>
        <p:spPr>
          <a:xfrm>
            <a:off x="838200" y="1816853"/>
            <a:ext cx="10515600" cy="1325563"/>
          </a:xfrm>
        </p:spPr>
        <p:txBody>
          <a:bodyPr>
            <a:normAutofit fontScale="90000"/>
          </a:bodyPr>
          <a:lstStyle/>
          <a:p>
            <a:r>
              <a:rPr lang="en-US" sz="3100" dirty="0"/>
              <a:t>Higher-order functions allow us to abstract over </a:t>
            </a:r>
            <a:r>
              <a:rPr lang="en-US" sz="3100" i="1" dirty="0"/>
              <a:t>actions</a:t>
            </a:r>
            <a:r>
              <a:rPr lang="en-US" sz="3100" dirty="0"/>
              <a:t>, not just values. They come in several forms. For example, we can have functions that create new functions.</a:t>
            </a:r>
            <a:br>
              <a:rPr lang="en-US" dirty="0"/>
            </a:br>
            <a:br>
              <a:rPr lang="en-US" dirty="0"/>
            </a:br>
            <a:endParaRPr lang="es-ES" dirty="0"/>
          </a:p>
        </p:txBody>
      </p:sp>
      <p:sp>
        <p:nvSpPr>
          <p:cNvPr id="4" name="Rectangle 1">
            <a:extLst>
              <a:ext uri="{FF2B5EF4-FFF2-40B4-BE49-F238E27FC236}">
                <a16:creationId xmlns:a16="http://schemas.microsoft.com/office/drawing/2014/main" id="{5CB27184-31C2-44A3-9CA3-B13382A8FF42}"/>
              </a:ext>
            </a:extLst>
          </p:cNvPr>
          <p:cNvSpPr>
            <a:spLocks noGrp="1" noChangeArrowheads="1"/>
          </p:cNvSpPr>
          <p:nvPr>
            <p:ph idx="1"/>
          </p:nvPr>
        </p:nvSpPr>
        <p:spPr bwMode="auto">
          <a:xfrm>
            <a:off x="838200" y="3354965"/>
            <a:ext cx="2999539"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err="1">
                <a:ln>
                  <a:noFill/>
                </a:ln>
                <a:solidFill>
                  <a:srgbClr val="550066"/>
                </a:solidFill>
                <a:effectLst/>
                <a:latin typeface="PT Mono"/>
              </a:rPr>
              <a:t>function</a:t>
            </a:r>
            <a:r>
              <a:rPr kumimoji="0" lang="es-ES" altLang="es-ES" sz="1300" b="0" i="0" u="none" strike="noStrike" cap="none" normalizeH="0" baseline="0" dirty="0">
                <a:ln>
                  <a:noFill/>
                </a:ln>
                <a:solidFill>
                  <a:srgbClr val="000000"/>
                </a:solidFill>
                <a:effectLst/>
                <a:latin typeface="PT Mono"/>
              </a:rPr>
              <a:t> </a:t>
            </a:r>
            <a:r>
              <a:rPr kumimoji="0" lang="es-ES" altLang="es-ES" sz="1300" b="0" i="0" u="none" strike="noStrike" cap="none" normalizeH="0" baseline="0" dirty="0" err="1">
                <a:ln>
                  <a:noFill/>
                </a:ln>
                <a:solidFill>
                  <a:srgbClr val="000099"/>
                </a:solidFill>
                <a:effectLst/>
                <a:latin typeface="PT Mono"/>
              </a:rPr>
              <a:t>greaterThan</a:t>
            </a:r>
            <a:r>
              <a:rPr kumimoji="0" lang="es-ES" altLang="es-ES" sz="1300" b="0" i="0" u="none" strike="noStrike" cap="none" normalizeH="0" baseline="0" dirty="0">
                <a:ln>
                  <a:noFill/>
                </a:ln>
                <a:solidFill>
                  <a:srgbClr val="000000"/>
                </a:solidFill>
                <a:effectLst/>
                <a:latin typeface="PT Mono"/>
              </a:rPr>
              <a:t>(</a:t>
            </a:r>
            <a:r>
              <a:rPr kumimoji="0" lang="es-ES" altLang="es-ES" sz="1300" b="0" i="0" u="none" strike="noStrike" cap="none" normalizeH="0" baseline="0" dirty="0">
                <a:ln>
                  <a:noFill/>
                </a:ln>
                <a:solidFill>
                  <a:srgbClr val="000099"/>
                </a:solidFill>
                <a:effectLst/>
                <a:latin typeface="PT Mono"/>
              </a:rPr>
              <a:t>n</a:t>
            </a:r>
            <a:r>
              <a:rPr kumimoji="0" lang="es-ES" altLang="es-ES" sz="1300" b="0" i="0" u="none" strike="noStrike" cap="none" normalizeH="0" baseline="0" dirty="0">
                <a:ln>
                  <a:noFill/>
                </a:ln>
                <a:solidFill>
                  <a:srgbClr val="000000"/>
                </a:solidFill>
                <a:effectLst/>
                <a:latin typeface="PT Mon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err="1">
                <a:ln>
                  <a:noFill/>
                </a:ln>
                <a:solidFill>
                  <a:srgbClr val="550066"/>
                </a:solidFill>
                <a:effectLst/>
                <a:latin typeface="PT Mono"/>
              </a:rPr>
              <a:t>return</a:t>
            </a:r>
            <a:r>
              <a:rPr kumimoji="0" lang="es-ES" altLang="es-ES" sz="1300" b="0" i="0" u="none" strike="noStrike" cap="none" normalizeH="0" baseline="0" dirty="0">
                <a:ln>
                  <a:noFill/>
                </a:ln>
                <a:solidFill>
                  <a:srgbClr val="000000"/>
                </a:solidFill>
                <a:effectLst/>
                <a:latin typeface="PT Mono"/>
              </a:rPr>
              <a:t> </a:t>
            </a:r>
            <a:r>
              <a:rPr kumimoji="0" lang="es-ES" altLang="es-ES" sz="1300" b="0" i="0" u="none" strike="noStrike" cap="none" normalizeH="0" baseline="0" dirty="0">
                <a:ln>
                  <a:noFill/>
                </a:ln>
                <a:solidFill>
                  <a:srgbClr val="000099"/>
                </a:solidFill>
                <a:effectLst/>
                <a:latin typeface="PT Mono"/>
              </a:rPr>
              <a:t>m</a:t>
            </a:r>
            <a:r>
              <a:rPr kumimoji="0" lang="es-ES" altLang="es-ES" sz="1300" b="0" i="0" u="none" strike="noStrike" cap="none" normalizeH="0" baseline="0" dirty="0">
                <a:ln>
                  <a:noFill/>
                </a:ln>
                <a:solidFill>
                  <a:srgbClr val="000000"/>
                </a:solidFill>
                <a:effectLst/>
                <a:latin typeface="PT Mono"/>
              </a:rPr>
              <a:t> =&gt; </a:t>
            </a:r>
            <a:r>
              <a:rPr kumimoji="0" lang="es-ES" altLang="es-ES" sz="1300" b="0" i="0" u="none" strike="noStrike" cap="none" normalizeH="0" baseline="0" dirty="0">
                <a:ln>
                  <a:noFill/>
                </a:ln>
                <a:solidFill>
                  <a:srgbClr val="002277"/>
                </a:solidFill>
                <a:effectLst/>
                <a:latin typeface="PT Mono"/>
              </a:rPr>
              <a:t>m</a:t>
            </a:r>
            <a:r>
              <a:rPr kumimoji="0" lang="es-ES" altLang="es-ES" sz="1300" b="0" i="0" u="none" strike="noStrike" cap="none" normalizeH="0" baseline="0" dirty="0">
                <a:ln>
                  <a:noFill/>
                </a:ln>
                <a:solidFill>
                  <a:srgbClr val="000000"/>
                </a:solidFill>
                <a:effectLst/>
                <a:latin typeface="PT Mono"/>
              </a:rPr>
              <a:t> &gt; </a:t>
            </a:r>
            <a:r>
              <a:rPr kumimoji="0" lang="es-ES" altLang="es-ES" sz="1300" b="0" i="0" u="none" strike="noStrike" cap="none" normalizeH="0" baseline="0" dirty="0">
                <a:ln>
                  <a:noFill/>
                </a:ln>
                <a:solidFill>
                  <a:srgbClr val="002277"/>
                </a:solidFill>
                <a:effectLst/>
                <a:latin typeface="PT Mono"/>
              </a:rPr>
              <a:t>n</a:t>
            </a:r>
            <a:r>
              <a:rPr kumimoji="0" lang="es-ES" altLang="es-ES" sz="1300" b="0" i="0" u="none" strike="noStrike" cap="none" normalizeH="0" baseline="0" dirty="0">
                <a:ln>
                  <a:noFill/>
                </a:ln>
                <a:solidFill>
                  <a:srgbClr val="000000"/>
                </a:solidFill>
                <a:effectLst/>
                <a:latin typeface="PT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a:ln>
                  <a:noFill/>
                </a:ln>
                <a:solidFill>
                  <a:srgbClr val="000000"/>
                </a:solidFill>
                <a:effectLst/>
                <a:latin typeface="PT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err="1">
                <a:ln>
                  <a:noFill/>
                </a:ln>
                <a:solidFill>
                  <a:srgbClr val="550066"/>
                </a:solidFill>
                <a:effectLst/>
                <a:latin typeface="PT Mono"/>
              </a:rPr>
              <a:t>let</a:t>
            </a:r>
            <a:r>
              <a:rPr kumimoji="0" lang="es-ES" altLang="es-ES" sz="1300" b="0" i="0" u="none" strike="noStrike" cap="none" normalizeH="0" baseline="0" dirty="0">
                <a:ln>
                  <a:noFill/>
                </a:ln>
                <a:solidFill>
                  <a:srgbClr val="000000"/>
                </a:solidFill>
                <a:effectLst/>
                <a:latin typeface="PT Mono"/>
              </a:rPr>
              <a:t> </a:t>
            </a:r>
            <a:r>
              <a:rPr kumimoji="0" lang="es-ES" altLang="es-ES" sz="1300" b="0" i="0" u="none" strike="noStrike" cap="none" normalizeH="0" baseline="0" dirty="0">
                <a:ln>
                  <a:noFill/>
                </a:ln>
                <a:solidFill>
                  <a:srgbClr val="000099"/>
                </a:solidFill>
                <a:effectLst/>
                <a:latin typeface="PT Mono"/>
              </a:rPr>
              <a:t>greaterThan10</a:t>
            </a:r>
            <a:r>
              <a:rPr kumimoji="0" lang="es-ES" altLang="es-ES" sz="1300" b="0" i="0" u="none" strike="noStrike" cap="none" normalizeH="0" baseline="0" dirty="0">
                <a:ln>
                  <a:noFill/>
                </a:ln>
                <a:solidFill>
                  <a:srgbClr val="000000"/>
                </a:solidFill>
                <a:effectLst/>
                <a:latin typeface="PT Mono"/>
              </a:rPr>
              <a:t> = </a:t>
            </a:r>
            <a:r>
              <a:rPr kumimoji="0" lang="es-ES" altLang="es-ES" sz="1300" b="0" i="0" u="none" strike="noStrike" cap="none" normalizeH="0" baseline="0" dirty="0" err="1">
                <a:ln>
                  <a:noFill/>
                </a:ln>
                <a:solidFill>
                  <a:srgbClr val="000000"/>
                </a:solidFill>
                <a:effectLst/>
                <a:latin typeface="PT Mono"/>
              </a:rPr>
              <a:t>greaterThan</a:t>
            </a:r>
            <a:r>
              <a:rPr kumimoji="0" lang="es-ES" altLang="es-ES" sz="1300" b="0" i="0" u="none" strike="noStrike" cap="none" normalizeH="0" baseline="0" dirty="0">
                <a:ln>
                  <a:noFill/>
                </a:ln>
                <a:solidFill>
                  <a:srgbClr val="000000"/>
                </a:solidFill>
                <a:effectLst/>
                <a:latin typeface="PT Mono"/>
              </a:rPr>
              <a:t>(</a:t>
            </a:r>
            <a:r>
              <a:rPr kumimoji="0" lang="es-ES" altLang="es-ES" sz="1300" b="0" i="0" u="none" strike="noStrike" cap="none" normalizeH="0" baseline="0" dirty="0">
                <a:ln>
                  <a:noFill/>
                </a:ln>
                <a:solidFill>
                  <a:srgbClr val="004422"/>
                </a:solidFill>
                <a:effectLst/>
                <a:latin typeface="PT Mono"/>
              </a:rPr>
              <a:t>10</a:t>
            </a:r>
            <a:r>
              <a:rPr kumimoji="0" lang="es-ES" altLang="es-ES" sz="1300" b="0" i="0" u="none" strike="noStrike" cap="none" normalizeH="0" baseline="0" dirty="0">
                <a:ln>
                  <a:noFill/>
                </a:ln>
                <a:solidFill>
                  <a:srgbClr val="000000"/>
                </a:solidFill>
                <a:effectLst/>
                <a:latin typeface="PT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a:ln>
                  <a:noFill/>
                </a:ln>
                <a:solidFill>
                  <a:srgbClr val="000000"/>
                </a:solidFill>
                <a:effectLst/>
                <a:latin typeface="PT Mono"/>
              </a:rPr>
              <a:t>console.log(greaterThan10(</a:t>
            </a:r>
            <a:r>
              <a:rPr kumimoji="0" lang="es-ES" altLang="es-ES" sz="1300" b="0" i="0" u="none" strike="noStrike" cap="none" normalizeH="0" baseline="0" dirty="0">
                <a:ln>
                  <a:noFill/>
                </a:ln>
                <a:solidFill>
                  <a:srgbClr val="004422"/>
                </a:solidFill>
                <a:effectLst/>
                <a:latin typeface="PT Mono"/>
              </a:rPr>
              <a:t>11</a:t>
            </a:r>
            <a:r>
              <a:rPr kumimoji="0" lang="es-ES" altLang="es-ES" sz="1300" b="0" i="0" u="none" strike="noStrike" cap="none" normalizeH="0" baseline="0" dirty="0">
                <a:ln>
                  <a:noFill/>
                </a:ln>
                <a:solidFill>
                  <a:srgbClr val="000000"/>
                </a:solidFill>
                <a:effectLst/>
                <a:latin typeface="PT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a:ln>
                  <a:noFill/>
                </a:ln>
                <a:solidFill>
                  <a:srgbClr val="000000"/>
                </a:solidFill>
                <a:effectLst/>
                <a:latin typeface="PT Mono"/>
              </a:rPr>
              <a:t> </a:t>
            </a:r>
            <a:r>
              <a:rPr kumimoji="0" lang="es-ES" altLang="es-ES" sz="1300" b="0" i="0" u="none" strike="noStrike" cap="none" normalizeH="0" baseline="0" dirty="0">
                <a:ln>
                  <a:noFill/>
                </a:ln>
                <a:solidFill>
                  <a:srgbClr val="774400"/>
                </a:solidFill>
                <a:effectLst/>
                <a:latin typeface="PT Mono"/>
              </a:rPr>
              <a:t>// → true</a:t>
            </a:r>
            <a:r>
              <a:rPr kumimoji="0" lang="es-ES" altLang="es-ES" sz="4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A490948D-4433-41D6-BA81-A41CA9C6261D}"/>
              </a:ext>
            </a:extLst>
          </p:cNvPr>
          <p:cNvSpPr/>
          <p:nvPr/>
        </p:nvSpPr>
        <p:spPr>
          <a:xfrm>
            <a:off x="3048000" y="2690336"/>
            <a:ext cx="6096000" cy="1477328"/>
          </a:xfrm>
          <a:prstGeom prst="rect">
            <a:avLst/>
          </a:prstGeom>
        </p:spPr>
        <p:txBody>
          <a:bodyPr>
            <a:spAutoFit/>
          </a:bodyPr>
          <a:lstStyle/>
          <a:p>
            <a:r>
              <a:rPr lang="en-US" dirty="0">
                <a:solidFill>
                  <a:srgbClr val="000000"/>
                </a:solidFill>
                <a:latin typeface="Georgia" panose="02040502050405020303" pitchFamily="18" charset="0"/>
              </a:rPr>
              <a:t>Higher-order functions allow us to abstract over </a:t>
            </a:r>
            <a:r>
              <a:rPr lang="en-US" i="1" dirty="0">
                <a:solidFill>
                  <a:srgbClr val="000000"/>
                </a:solidFill>
                <a:latin typeface="Georgia" panose="02040502050405020303" pitchFamily="18" charset="0"/>
              </a:rPr>
              <a:t>actions</a:t>
            </a:r>
            <a:r>
              <a:rPr lang="en-US" dirty="0">
                <a:solidFill>
                  <a:srgbClr val="000000"/>
                </a:solidFill>
                <a:latin typeface="Georgia" panose="02040502050405020303" pitchFamily="18" charset="0"/>
              </a:rPr>
              <a:t>, not just values. They come in several forms. For example, we can have functions that create new functions.</a:t>
            </a:r>
          </a:p>
          <a:p>
            <a:br>
              <a:rPr lang="en-US" dirty="0"/>
            </a:br>
            <a:endParaRPr lang="es-ES" dirty="0"/>
          </a:p>
        </p:txBody>
      </p:sp>
    </p:spTree>
    <p:extLst>
      <p:ext uri="{BB962C8B-B14F-4D97-AF65-F5344CB8AC3E}">
        <p14:creationId xmlns:p14="http://schemas.microsoft.com/office/powerpoint/2010/main" val="4057084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93DF3C-A1CA-4739-A34F-7F9784ACF6A5}"/>
              </a:ext>
            </a:extLst>
          </p:cNvPr>
          <p:cNvPicPr>
            <a:picLocks noChangeAspect="1"/>
          </p:cNvPicPr>
          <p:nvPr/>
        </p:nvPicPr>
        <p:blipFill>
          <a:blip r:embed="rId2"/>
          <a:stretch>
            <a:fillRect/>
          </a:stretch>
        </p:blipFill>
        <p:spPr>
          <a:xfrm>
            <a:off x="580641" y="1671051"/>
            <a:ext cx="5646468" cy="3164899"/>
          </a:xfrm>
          <a:prstGeom prst="rect">
            <a:avLst/>
          </a:prstGeom>
        </p:spPr>
      </p:pic>
      <p:sp>
        <p:nvSpPr>
          <p:cNvPr id="7" name="Title 1">
            <a:extLst>
              <a:ext uri="{FF2B5EF4-FFF2-40B4-BE49-F238E27FC236}">
                <a16:creationId xmlns:a16="http://schemas.microsoft.com/office/drawing/2014/main" id="{AD34ADF9-ECD5-40D7-B92C-640658FD02E9}"/>
              </a:ext>
            </a:extLst>
          </p:cNvPr>
          <p:cNvSpPr>
            <a:spLocks noGrp="1"/>
          </p:cNvSpPr>
          <p:nvPr>
            <p:ph type="title"/>
          </p:nvPr>
        </p:nvSpPr>
        <p:spPr>
          <a:xfrm>
            <a:off x="465420" y="752259"/>
            <a:ext cx="3650272" cy="777875"/>
          </a:xfrm>
        </p:spPr>
        <p:txBody>
          <a:bodyPr>
            <a:noAutofit/>
          </a:bodyPr>
          <a:lstStyle/>
          <a:p>
            <a:r>
              <a:rPr lang="es-ES" dirty="0" err="1"/>
              <a:t>Array.forEach</a:t>
            </a:r>
            <a:r>
              <a:rPr lang="es-ES" dirty="0"/>
              <a:t>() </a:t>
            </a:r>
          </a:p>
        </p:txBody>
      </p:sp>
    </p:spTree>
    <p:extLst>
      <p:ext uri="{BB962C8B-B14F-4D97-AF65-F5344CB8AC3E}">
        <p14:creationId xmlns:p14="http://schemas.microsoft.com/office/powerpoint/2010/main" val="1747574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E79AE0-C85F-4D1C-9F1E-500A93AB1319}"/>
              </a:ext>
            </a:extLst>
          </p:cNvPr>
          <p:cNvSpPr txBox="1">
            <a:spLocks/>
          </p:cNvSpPr>
          <p:nvPr/>
        </p:nvSpPr>
        <p:spPr>
          <a:xfrm>
            <a:off x="780990" y="781325"/>
            <a:ext cx="2836985"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err="1"/>
              <a:t>Array.map</a:t>
            </a:r>
            <a:r>
              <a:rPr lang="es-ES" dirty="0"/>
              <a:t>()</a:t>
            </a:r>
          </a:p>
        </p:txBody>
      </p:sp>
      <p:pic>
        <p:nvPicPr>
          <p:cNvPr id="5" name="Picture 4">
            <a:extLst>
              <a:ext uri="{FF2B5EF4-FFF2-40B4-BE49-F238E27FC236}">
                <a16:creationId xmlns:a16="http://schemas.microsoft.com/office/drawing/2014/main" id="{B992822D-6CC4-4B9C-AFD1-604850A0FB21}"/>
              </a:ext>
            </a:extLst>
          </p:cNvPr>
          <p:cNvPicPr>
            <a:picLocks noChangeAspect="1"/>
          </p:cNvPicPr>
          <p:nvPr/>
        </p:nvPicPr>
        <p:blipFill>
          <a:blip r:embed="rId2"/>
          <a:stretch>
            <a:fillRect/>
          </a:stretch>
        </p:blipFill>
        <p:spPr>
          <a:xfrm>
            <a:off x="863444" y="1737778"/>
            <a:ext cx="6317766" cy="2447721"/>
          </a:xfrm>
          <a:prstGeom prst="rect">
            <a:avLst/>
          </a:prstGeom>
        </p:spPr>
      </p:pic>
    </p:spTree>
    <p:extLst>
      <p:ext uri="{BB962C8B-B14F-4D97-AF65-F5344CB8AC3E}">
        <p14:creationId xmlns:p14="http://schemas.microsoft.com/office/powerpoint/2010/main" val="193383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92AD-7A32-4D11-BD04-55E7399D17B1}"/>
              </a:ext>
            </a:extLst>
          </p:cNvPr>
          <p:cNvSpPr>
            <a:spLocks noGrp="1"/>
          </p:cNvSpPr>
          <p:nvPr>
            <p:ph type="title"/>
          </p:nvPr>
        </p:nvSpPr>
        <p:spPr/>
        <p:txBody>
          <a:bodyPr/>
          <a:lstStyle/>
          <a:p>
            <a:r>
              <a:rPr lang="es-ES" dirty="0" err="1"/>
              <a:t>Array.filter</a:t>
            </a:r>
            <a:r>
              <a:rPr lang="es-ES" dirty="0"/>
              <a:t>()</a:t>
            </a:r>
          </a:p>
        </p:txBody>
      </p:sp>
      <p:pic>
        <p:nvPicPr>
          <p:cNvPr id="4" name="Picture 3">
            <a:extLst>
              <a:ext uri="{FF2B5EF4-FFF2-40B4-BE49-F238E27FC236}">
                <a16:creationId xmlns:a16="http://schemas.microsoft.com/office/drawing/2014/main" id="{9A1879F6-461F-48DE-8B99-20270A4989B2}"/>
              </a:ext>
            </a:extLst>
          </p:cNvPr>
          <p:cNvPicPr>
            <a:picLocks noChangeAspect="1"/>
          </p:cNvPicPr>
          <p:nvPr/>
        </p:nvPicPr>
        <p:blipFill>
          <a:blip r:embed="rId2"/>
          <a:stretch>
            <a:fillRect/>
          </a:stretch>
        </p:blipFill>
        <p:spPr>
          <a:xfrm>
            <a:off x="838200" y="1569219"/>
            <a:ext cx="6597398" cy="2484307"/>
          </a:xfrm>
          <a:prstGeom prst="rect">
            <a:avLst/>
          </a:prstGeom>
        </p:spPr>
      </p:pic>
    </p:spTree>
    <p:extLst>
      <p:ext uri="{BB962C8B-B14F-4D97-AF65-F5344CB8AC3E}">
        <p14:creationId xmlns:p14="http://schemas.microsoft.com/office/powerpoint/2010/main" val="2608614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2F44-1B31-4BE6-89EA-3F8FD80EF3E5}"/>
              </a:ext>
            </a:extLst>
          </p:cNvPr>
          <p:cNvSpPr>
            <a:spLocks noGrp="1"/>
          </p:cNvSpPr>
          <p:nvPr>
            <p:ph type="title"/>
          </p:nvPr>
        </p:nvSpPr>
        <p:spPr/>
        <p:txBody>
          <a:bodyPr/>
          <a:lstStyle/>
          <a:p>
            <a:r>
              <a:rPr lang="es-ES" dirty="0" err="1"/>
              <a:t>Array.reduce</a:t>
            </a:r>
            <a:r>
              <a:rPr lang="es-ES" dirty="0"/>
              <a:t>()</a:t>
            </a:r>
          </a:p>
        </p:txBody>
      </p:sp>
      <p:pic>
        <p:nvPicPr>
          <p:cNvPr id="4" name="Picture 3">
            <a:extLst>
              <a:ext uri="{FF2B5EF4-FFF2-40B4-BE49-F238E27FC236}">
                <a16:creationId xmlns:a16="http://schemas.microsoft.com/office/drawing/2014/main" id="{29461C10-7C65-426F-9976-819AD9FAC9C1}"/>
              </a:ext>
            </a:extLst>
          </p:cNvPr>
          <p:cNvPicPr>
            <a:picLocks noChangeAspect="1"/>
          </p:cNvPicPr>
          <p:nvPr/>
        </p:nvPicPr>
        <p:blipFill>
          <a:blip r:embed="rId2"/>
          <a:stretch>
            <a:fillRect/>
          </a:stretch>
        </p:blipFill>
        <p:spPr>
          <a:xfrm>
            <a:off x="935462" y="1690687"/>
            <a:ext cx="5790199" cy="2372265"/>
          </a:xfrm>
          <a:prstGeom prst="rect">
            <a:avLst/>
          </a:prstGeom>
        </p:spPr>
      </p:pic>
    </p:spTree>
    <p:extLst>
      <p:ext uri="{BB962C8B-B14F-4D97-AF65-F5344CB8AC3E}">
        <p14:creationId xmlns:p14="http://schemas.microsoft.com/office/powerpoint/2010/main" val="2749948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0836-E15B-47E3-BAED-88C1021DD7E2}"/>
              </a:ext>
            </a:extLst>
          </p:cNvPr>
          <p:cNvSpPr>
            <a:spLocks noGrp="1"/>
          </p:cNvSpPr>
          <p:nvPr>
            <p:ph type="title"/>
          </p:nvPr>
        </p:nvSpPr>
        <p:spPr/>
        <p:txBody>
          <a:bodyPr/>
          <a:lstStyle/>
          <a:p>
            <a:r>
              <a:rPr lang="es-ES" dirty="0" err="1"/>
              <a:t>Property</a:t>
            </a:r>
            <a:r>
              <a:rPr lang="es-ES" dirty="0"/>
              <a:t> </a:t>
            </a:r>
            <a:r>
              <a:rPr lang="es-ES" dirty="0" err="1"/>
              <a:t>Getters</a:t>
            </a:r>
            <a:r>
              <a:rPr lang="es-ES" dirty="0"/>
              <a:t> and </a:t>
            </a:r>
            <a:r>
              <a:rPr lang="es-ES" dirty="0" err="1"/>
              <a:t>Setters</a:t>
            </a:r>
            <a:endParaRPr lang="es-ES" dirty="0"/>
          </a:p>
        </p:txBody>
      </p:sp>
      <p:pic>
        <p:nvPicPr>
          <p:cNvPr id="5" name="Picture 4">
            <a:extLst>
              <a:ext uri="{FF2B5EF4-FFF2-40B4-BE49-F238E27FC236}">
                <a16:creationId xmlns:a16="http://schemas.microsoft.com/office/drawing/2014/main" id="{B5ACFA48-1B85-41B5-87B9-5BA48B214AD2}"/>
              </a:ext>
            </a:extLst>
          </p:cNvPr>
          <p:cNvPicPr>
            <a:picLocks noChangeAspect="1"/>
          </p:cNvPicPr>
          <p:nvPr/>
        </p:nvPicPr>
        <p:blipFill>
          <a:blip r:embed="rId2"/>
          <a:stretch>
            <a:fillRect/>
          </a:stretch>
        </p:blipFill>
        <p:spPr>
          <a:xfrm>
            <a:off x="943957" y="1447799"/>
            <a:ext cx="5985301" cy="4689049"/>
          </a:xfrm>
          <a:prstGeom prst="rect">
            <a:avLst/>
          </a:prstGeom>
        </p:spPr>
      </p:pic>
    </p:spTree>
    <p:extLst>
      <p:ext uri="{BB962C8B-B14F-4D97-AF65-F5344CB8AC3E}">
        <p14:creationId xmlns:p14="http://schemas.microsoft.com/office/powerpoint/2010/main" val="1080399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B6C381-3242-4171-816C-9C308AFB09B6}"/>
              </a:ext>
            </a:extLst>
          </p:cNvPr>
          <p:cNvSpPr>
            <a:spLocks noGrp="1"/>
          </p:cNvSpPr>
          <p:nvPr>
            <p:ph type="title"/>
          </p:nvPr>
        </p:nvSpPr>
        <p:spPr/>
        <p:txBody>
          <a:bodyPr/>
          <a:lstStyle/>
          <a:p>
            <a:r>
              <a:rPr lang="es-ES" dirty="0" err="1">
                <a:solidFill>
                  <a:srgbClr val="FFFF00"/>
                </a:solidFill>
              </a:rPr>
              <a:t>What</a:t>
            </a:r>
            <a:r>
              <a:rPr lang="es-ES" dirty="0">
                <a:solidFill>
                  <a:srgbClr val="FFFF00"/>
                </a:solidFill>
              </a:rPr>
              <a:t> </a:t>
            </a:r>
            <a:r>
              <a:rPr lang="es-ES" dirty="0" err="1">
                <a:solidFill>
                  <a:srgbClr val="FFFF00"/>
                </a:solidFill>
              </a:rPr>
              <a:t>is</a:t>
            </a:r>
            <a:r>
              <a:rPr lang="es-ES" dirty="0">
                <a:solidFill>
                  <a:srgbClr val="FFFF00"/>
                </a:solidFill>
              </a:rPr>
              <a:t> ECMAScript 6?</a:t>
            </a:r>
          </a:p>
        </p:txBody>
      </p:sp>
      <p:sp>
        <p:nvSpPr>
          <p:cNvPr id="6" name="Rectangle 1">
            <a:extLst>
              <a:ext uri="{FF2B5EF4-FFF2-40B4-BE49-F238E27FC236}">
                <a16:creationId xmlns:a16="http://schemas.microsoft.com/office/drawing/2014/main" id="{2EA545B9-3BFC-475D-9612-6267AD7F421A}"/>
              </a:ext>
            </a:extLst>
          </p:cNvPr>
          <p:cNvSpPr>
            <a:spLocks noGrp="1" noChangeArrowheads="1"/>
          </p:cNvSpPr>
          <p:nvPr>
            <p:ph idx="1"/>
          </p:nvPr>
        </p:nvSpPr>
        <p:spPr bwMode="auto">
          <a:xfrm>
            <a:off x="838200" y="2154636"/>
            <a:ext cx="7204216" cy="3693319"/>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800" b="0" i="0" u="none" strike="noStrike" cap="none" normalizeH="0" baseline="0" dirty="0">
                <a:ln>
                  <a:noFill/>
                </a:ln>
                <a:effectLst/>
                <a:latin typeface="Verdana" panose="020B0604030504040204" pitchFamily="34" charset="0"/>
              </a:rPr>
              <a:t>ECMAScript 6 </a:t>
            </a:r>
            <a:r>
              <a:rPr kumimoji="0" lang="es-ES" altLang="es-ES" sz="1800" b="0" i="0" u="none" strike="noStrike" cap="none" normalizeH="0" baseline="0" dirty="0" err="1">
                <a:ln>
                  <a:noFill/>
                </a:ln>
                <a:effectLst/>
                <a:latin typeface="Verdana" panose="020B0604030504040204" pitchFamily="34" charset="0"/>
              </a:rPr>
              <a:t>is</a:t>
            </a:r>
            <a:r>
              <a:rPr kumimoji="0" lang="es-ES" altLang="es-ES" sz="1800" b="0" i="0" u="none" strike="noStrike" cap="none" normalizeH="0" baseline="0" dirty="0">
                <a:ln>
                  <a:noFill/>
                </a:ln>
                <a:effectLst/>
                <a:latin typeface="Verdana" panose="020B0604030504040204" pitchFamily="34" charset="0"/>
              </a:rPr>
              <a:t> </a:t>
            </a:r>
            <a:r>
              <a:rPr kumimoji="0" lang="es-ES" altLang="es-ES" sz="1800" b="0" i="0" u="none" strike="noStrike" cap="none" normalizeH="0" baseline="0" dirty="0" err="1">
                <a:ln>
                  <a:noFill/>
                </a:ln>
                <a:effectLst/>
                <a:latin typeface="Verdana" panose="020B0604030504040204" pitchFamily="34" charset="0"/>
              </a:rPr>
              <a:t>also</a:t>
            </a:r>
            <a:r>
              <a:rPr kumimoji="0" lang="es-ES" altLang="es-ES" sz="1800" b="0" i="0" u="none" strike="noStrike" cap="none" normalizeH="0" baseline="0" dirty="0">
                <a:ln>
                  <a:noFill/>
                </a:ln>
                <a:effectLst/>
                <a:latin typeface="Verdana" panose="020B0604030504040204" pitchFamily="34" charset="0"/>
              </a:rPr>
              <a:t> </a:t>
            </a:r>
            <a:r>
              <a:rPr kumimoji="0" lang="es-ES" altLang="es-ES" sz="1800" b="0" i="0" u="none" strike="noStrike" cap="none" normalizeH="0" baseline="0" dirty="0" err="1">
                <a:ln>
                  <a:noFill/>
                </a:ln>
                <a:effectLst/>
                <a:latin typeface="Verdana" panose="020B0604030504040204" pitchFamily="34" charset="0"/>
              </a:rPr>
              <a:t>known</a:t>
            </a:r>
            <a:r>
              <a:rPr kumimoji="0" lang="es-ES" altLang="es-ES" sz="1800" b="0" i="0" u="none" strike="noStrike" cap="none" normalizeH="0" baseline="0" dirty="0">
                <a:ln>
                  <a:noFill/>
                </a:ln>
                <a:effectLst/>
                <a:latin typeface="Verdana" panose="020B0604030504040204" pitchFamily="34" charset="0"/>
              </a:rPr>
              <a:t> as ES6 and ECMAScript 2015.</a:t>
            </a:r>
            <a:endParaRPr kumimoji="0" lang="es-ES" altLang="es-E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800" b="0" i="0" u="none" strike="noStrike" cap="none" normalizeH="0" baseline="0" dirty="0" err="1">
                <a:ln>
                  <a:noFill/>
                </a:ln>
                <a:effectLst/>
                <a:latin typeface="Verdana" panose="020B0604030504040204" pitchFamily="34" charset="0"/>
              </a:rPr>
              <a:t>Some</a:t>
            </a:r>
            <a:r>
              <a:rPr kumimoji="0" lang="es-ES" altLang="es-ES" sz="1800" b="0" i="0" u="none" strike="noStrike" cap="none" normalizeH="0" baseline="0" dirty="0">
                <a:ln>
                  <a:noFill/>
                </a:ln>
                <a:effectLst/>
                <a:latin typeface="Verdana" panose="020B0604030504040204" pitchFamily="34" charset="0"/>
              </a:rPr>
              <a:t> </a:t>
            </a:r>
            <a:r>
              <a:rPr kumimoji="0" lang="es-ES" altLang="es-ES" sz="1800" b="0" i="0" u="none" strike="noStrike" cap="none" normalizeH="0" baseline="0" dirty="0" err="1">
                <a:ln>
                  <a:noFill/>
                </a:ln>
                <a:effectLst/>
                <a:latin typeface="Verdana" panose="020B0604030504040204" pitchFamily="34" charset="0"/>
              </a:rPr>
              <a:t>people</a:t>
            </a:r>
            <a:r>
              <a:rPr kumimoji="0" lang="es-ES" altLang="es-ES" sz="1800" b="0" i="0" u="none" strike="noStrike" cap="none" normalizeH="0" baseline="0" dirty="0">
                <a:ln>
                  <a:noFill/>
                </a:ln>
                <a:effectLst/>
                <a:latin typeface="Verdana" panose="020B0604030504040204" pitchFamily="34" charset="0"/>
              </a:rPr>
              <a:t> </a:t>
            </a:r>
            <a:r>
              <a:rPr kumimoji="0" lang="es-ES" altLang="es-ES" sz="1800" b="0" i="0" u="none" strike="noStrike" cap="none" normalizeH="0" baseline="0" dirty="0" err="1">
                <a:ln>
                  <a:noFill/>
                </a:ln>
                <a:effectLst/>
                <a:latin typeface="Verdana" panose="020B0604030504040204" pitchFamily="34" charset="0"/>
              </a:rPr>
              <a:t>call</a:t>
            </a:r>
            <a:r>
              <a:rPr kumimoji="0" lang="es-ES" altLang="es-ES" sz="1800" b="0" i="0" u="none" strike="noStrike" cap="none" normalizeH="0" baseline="0" dirty="0">
                <a:ln>
                  <a:noFill/>
                </a:ln>
                <a:effectLst/>
                <a:latin typeface="Verdana" panose="020B0604030504040204" pitchFamily="34" charset="0"/>
              </a:rPr>
              <a:t> </a:t>
            </a:r>
            <a:r>
              <a:rPr kumimoji="0" lang="es-ES" altLang="es-ES" sz="1800" b="0" i="0" u="none" strike="noStrike" cap="none" normalizeH="0" baseline="0" dirty="0" err="1">
                <a:ln>
                  <a:noFill/>
                </a:ln>
                <a:effectLst/>
                <a:latin typeface="Verdana" panose="020B0604030504040204" pitchFamily="34" charset="0"/>
              </a:rPr>
              <a:t>it</a:t>
            </a:r>
            <a:r>
              <a:rPr kumimoji="0" lang="es-ES" altLang="es-ES" sz="1800" b="0" i="0" u="none" strike="noStrike" cap="none" normalizeH="0" baseline="0" dirty="0">
                <a:ln>
                  <a:noFill/>
                </a:ln>
                <a:effectLst/>
                <a:latin typeface="Verdana" panose="020B0604030504040204" pitchFamily="34" charset="0"/>
              </a:rPr>
              <a:t> JavaScript 6.</a:t>
            </a:r>
            <a:br>
              <a:rPr kumimoji="0" lang="es-ES" altLang="es-ES" sz="1800" b="0" i="0" u="none" strike="noStrike" cap="none" normalizeH="0" baseline="0" dirty="0">
                <a:ln>
                  <a:noFill/>
                </a:ln>
                <a:effectLst/>
                <a:latin typeface="Verdana" panose="020B0604030504040204" pitchFamily="34" charset="0"/>
              </a:rPr>
            </a:br>
            <a:endParaRPr kumimoji="0" lang="es-ES" altLang="es-E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800" b="0" i="0" u="none" strike="noStrike" cap="none" normalizeH="0" baseline="0" dirty="0" err="1">
                <a:ln>
                  <a:noFill/>
                </a:ln>
                <a:effectLst/>
                <a:latin typeface="Verdana" panose="020B0604030504040204" pitchFamily="34" charset="0"/>
              </a:rPr>
              <a:t>This</a:t>
            </a:r>
            <a:r>
              <a:rPr kumimoji="0" lang="es-ES" altLang="es-ES" sz="1800" b="0" i="0" u="none" strike="noStrike" cap="none" normalizeH="0" baseline="0" dirty="0">
                <a:ln>
                  <a:noFill/>
                </a:ln>
                <a:effectLst/>
                <a:latin typeface="Verdana" panose="020B0604030504040204" pitchFamily="34" charset="0"/>
              </a:rPr>
              <a:t> </a:t>
            </a:r>
            <a:r>
              <a:rPr kumimoji="0" lang="es-ES" altLang="es-ES" sz="1800" b="0" i="0" u="none" strike="noStrike" cap="none" normalizeH="0" baseline="0" dirty="0" err="1">
                <a:ln>
                  <a:noFill/>
                </a:ln>
                <a:effectLst/>
                <a:latin typeface="Verdana" panose="020B0604030504040204" pitchFamily="34" charset="0"/>
              </a:rPr>
              <a:t>chapter</a:t>
            </a:r>
            <a:r>
              <a:rPr kumimoji="0" lang="es-ES" altLang="es-ES" sz="1800" b="0" i="0" u="none" strike="noStrike" cap="none" normalizeH="0" baseline="0" dirty="0">
                <a:ln>
                  <a:noFill/>
                </a:ln>
                <a:effectLst/>
                <a:latin typeface="Verdana" panose="020B0604030504040204" pitchFamily="34" charset="0"/>
              </a:rPr>
              <a:t> </a:t>
            </a:r>
            <a:r>
              <a:rPr kumimoji="0" lang="es-ES" altLang="es-ES" sz="1800" b="0" i="0" u="none" strike="noStrike" cap="none" normalizeH="0" baseline="0" dirty="0" err="1">
                <a:ln>
                  <a:noFill/>
                </a:ln>
                <a:effectLst/>
                <a:latin typeface="Verdana" panose="020B0604030504040204" pitchFamily="34" charset="0"/>
              </a:rPr>
              <a:t>will</a:t>
            </a:r>
            <a:r>
              <a:rPr kumimoji="0" lang="es-ES" altLang="es-ES" sz="1800" b="0" i="0" u="none" strike="noStrike" cap="none" normalizeH="0" baseline="0" dirty="0">
                <a:ln>
                  <a:noFill/>
                </a:ln>
                <a:effectLst/>
                <a:latin typeface="Verdana" panose="020B0604030504040204" pitchFamily="34" charset="0"/>
              </a:rPr>
              <a:t> introduce </a:t>
            </a:r>
            <a:r>
              <a:rPr kumimoji="0" lang="es-ES" altLang="es-ES" sz="1800" b="0" i="0" u="none" strike="noStrike" cap="none" normalizeH="0" baseline="0" dirty="0" err="1">
                <a:ln>
                  <a:noFill/>
                </a:ln>
                <a:effectLst/>
                <a:latin typeface="Verdana" panose="020B0604030504040204" pitchFamily="34" charset="0"/>
              </a:rPr>
              <a:t>some</a:t>
            </a:r>
            <a:r>
              <a:rPr kumimoji="0" lang="es-ES" altLang="es-ES" sz="1800" b="0" i="0" u="none" strike="noStrike" cap="none" normalizeH="0" baseline="0" dirty="0">
                <a:ln>
                  <a:noFill/>
                </a:ln>
                <a:effectLst/>
                <a:latin typeface="Verdana" panose="020B0604030504040204" pitchFamily="34" charset="0"/>
              </a:rPr>
              <a:t> </a:t>
            </a:r>
            <a:r>
              <a:rPr kumimoji="0" lang="es-ES" altLang="es-ES" sz="1800" b="0" i="0" u="none" strike="noStrike" cap="none" normalizeH="0" baseline="0" dirty="0" err="1">
                <a:ln>
                  <a:noFill/>
                </a:ln>
                <a:effectLst/>
                <a:latin typeface="Verdana" panose="020B0604030504040204" pitchFamily="34" charset="0"/>
              </a:rPr>
              <a:t>of</a:t>
            </a:r>
            <a:r>
              <a:rPr kumimoji="0" lang="es-ES" altLang="es-ES" sz="1800" b="0" i="0" u="none" strike="noStrike" cap="none" normalizeH="0" baseline="0" dirty="0">
                <a:ln>
                  <a:noFill/>
                </a:ln>
                <a:effectLst/>
                <a:latin typeface="Verdana" panose="020B0604030504040204" pitchFamily="34" charset="0"/>
              </a:rPr>
              <a:t> </a:t>
            </a:r>
            <a:r>
              <a:rPr kumimoji="0" lang="es-ES" altLang="es-ES" sz="1800" b="0" i="0" u="none" strike="noStrike" cap="none" normalizeH="0" baseline="0" dirty="0" err="1">
                <a:ln>
                  <a:noFill/>
                </a:ln>
                <a:effectLst/>
                <a:latin typeface="Verdana" panose="020B0604030504040204" pitchFamily="34" charset="0"/>
              </a:rPr>
              <a:t>the</a:t>
            </a:r>
            <a:r>
              <a:rPr kumimoji="0" lang="es-ES" altLang="es-ES" sz="1800" b="0" i="0" u="none" strike="noStrike" cap="none" normalizeH="0" baseline="0" dirty="0">
                <a:ln>
                  <a:noFill/>
                </a:ln>
                <a:effectLst/>
                <a:latin typeface="Verdana" panose="020B0604030504040204" pitchFamily="34" charset="0"/>
              </a:rPr>
              <a:t> new </a:t>
            </a:r>
            <a:r>
              <a:rPr kumimoji="0" lang="es-ES" altLang="es-ES" sz="1800" b="0" i="0" u="none" strike="noStrike" cap="none" normalizeH="0" baseline="0" dirty="0" err="1">
                <a:ln>
                  <a:noFill/>
                </a:ln>
                <a:effectLst/>
                <a:latin typeface="Verdana" panose="020B0604030504040204" pitchFamily="34" charset="0"/>
              </a:rPr>
              <a:t>features</a:t>
            </a:r>
            <a:r>
              <a:rPr kumimoji="0" lang="es-ES" altLang="es-ES" sz="1800" b="0" i="0" u="none" strike="noStrike" cap="none" normalizeH="0" baseline="0" dirty="0">
                <a:ln>
                  <a:noFill/>
                </a:ln>
                <a:effectLst/>
                <a:latin typeface="Verdana" panose="020B0604030504040204" pitchFamily="34" charset="0"/>
              </a:rPr>
              <a:t> in ES6.</a:t>
            </a:r>
            <a:br>
              <a:rPr kumimoji="0" lang="es-ES" altLang="es-ES" sz="1800" b="0" i="0" u="none" strike="noStrike" cap="none" normalizeH="0" baseline="0" dirty="0">
                <a:ln>
                  <a:noFill/>
                </a:ln>
                <a:effectLst/>
                <a:latin typeface="Verdana" panose="020B0604030504040204" pitchFamily="34" charset="0"/>
              </a:rPr>
            </a:br>
            <a:endParaRPr kumimoji="0" lang="es-ES" altLang="es-E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0" i="0" u="none" strike="noStrike" cap="none" normalizeH="0" baseline="0" dirty="0" err="1">
                <a:ln>
                  <a:noFill/>
                </a:ln>
                <a:solidFill>
                  <a:schemeClr val="accent5">
                    <a:lumMod val="60000"/>
                    <a:lumOff val="40000"/>
                  </a:schemeClr>
                </a:solidFill>
                <a:effectLst/>
                <a:latin typeface="Verdana" panose="020B0604030504040204" pitchFamily="34" charset="0"/>
              </a:rPr>
              <a:t>Javascrip</a:t>
            </a:r>
            <a:r>
              <a:rPr kumimoji="0" lang="es-ES" altLang="es-ES" sz="1800" b="0" i="0" u="none" strike="noStrike" cap="none" normalizeH="0" baseline="0" dirty="0">
                <a:ln>
                  <a:noFill/>
                </a:ln>
                <a:solidFill>
                  <a:schemeClr val="accent5">
                    <a:lumMod val="60000"/>
                    <a:lumOff val="40000"/>
                  </a:schemeClr>
                </a:solidFill>
                <a:effectLst/>
                <a:latin typeface="Verdana" panose="020B0604030504040204" pitchFamily="34" charset="0"/>
              </a:rPr>
              <a:t> Var (</a:t>
            </a:r>
            <a:r>
              <a:rPr kumimoji="0" lang="es-ES" altLang="es-ES" sz="1800" b="0" i="0" u="none" strike="noStrike" cap="none" normalizeH="0" baseline="0" dirty="0" err="1">
                <a:ln>
                  <a:noFill/>
                </a:ln>
                <a:solidFill>
                  <a:schemeClr val="accent5">
                    <a:lumMod val="60000"/>
                    <a:lumOff val="40000"/>
                  </a:schemeClr>
                </a:solidFill>
                <a:effectLst/>
                <a:latin typeface="Verdana" panose="020B0604030504040204" pitchFamily="34" charset="0"/>
              </a:rPr>
              <a:t>function</a:t>
            </a:r>
            <a:r>
              <a:rPr kumimoji="0" lang="es-ES" altLang="es-ES" sz="1800" b="0" i="0" u="none" strike="noStrike" cap="none" normalizeH="0" baseline="0" dirty="0">
                <a:ln>
                  <a:noFill/>
                </a:ln>
                <a:solidFill>
                  <a:schemeClr val="accent5">
                    <a:lumMod val="60000"/>
                    <a:lumOff val="40000"/>
                  </a:schemeClr>
                </a:solidFill>
                <a:effectLst/>
                <a:latin typeface="Verdana" panose="020B0604030504040204" pitchFamily="34" charset="0"/>
              </a:rPr>
              <a:t> </a:t>
            </a:r>
            <a:r>
              <a:rPr kumimoji="0" lang="es-ES" altLang="es-ES" sz="1800" b="0" i="0" u="none" strike="noStrike" cap="none" normalizeH="0" baseline="0" dirty="0" err="1">
                <a:ln>
                  <a:noFill/>
                </a:ln>
                <a:solidFill>
                  <a:schemeClr val="accent5">
                    <a:lumMod val="60000"/>
                    <a:lumOff val="40000"/>
                  </a:schemeClr>
                </a:solidFill>
                <a:effectLst/>
                <a:latin typeface="Verdana" panose="020B0604030504040204" pitchFamily="34" charset="0"/>
              </a:rPr>
              <a:t>scope</a:t>
            </a:r>
            <a:r>
              <a:rPr kumimoji="0" lang="es-ES" altLang="es-ES" sz="1800" b="0" i="0" u="none" strike="noStrike" cap="none" normalizeH="0" baseline="0" dirty="0">
                <a:ln>
                  <a:noFill/>
                </a:ln>
                <a:solidFill>
                  <a:schemeClr val="accent5">
                    <a:lumMod val="60000"/>
                    <a:lumOff val="40000"/>
                  </a:schemeClr>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0" i="0" u="none" strike="noStrike" cap="none" normalizeH="0" baseline="0" dirty="0">
                <a:ln>
                  <a:noFill/>
                </a:ln>
                <a:solidFill>
                  <a:srgbClr val="FFFF00"/>
                </a:solidFill>
                <a:effectLst/>
                <a:latin typeface="Verdana" panose="020B0604030504040204" pitchFamily="34" charset="0"/>
              </a:rPr>
              <a:t>JavaScript </a:t>
            </a:r>
            <a:r>
              <a:rPr kumimoji="0" lang="es-ES" altLang="es-ES" sz="1800" b="0" i="0" u="none" strike="noStrike" cap="none" normalizeH="0" baseline="0" dirty="0" err="1">
                <a:ln>
                  <a:noFill/>
                </a:ln>
                <a:solidFill>
                  <a:srgbClr val="FFFF00"/>
                </a:solidFill>
                <a:effectLst/>
                <a:latin typeface="Consolas" panose="020B0609020204030204" pitchFamily="49" charset="0"/>
              </a:rPr>
              <a:t>let</a:t>
            </a:r>
            <a:r>
              <a:rPr kumimoji="0" lang="es-ES" altLang="es-ES" sz="1800" b="0" i="0" u="none" strike="noStrike" cap="none" normalizeH="0" baseline="0" dirty="0">
                <a:ln>
                  <a:noFill/>
                </a:ln>
                <a:solidFill>
                  <a:srgbClr val="FFFF00"/>
                </a:solidFill>
                <a:effectLst/>
                <a:latin typeface="Consolas" panose="020B0609020204030204" pitchFamily="49" charset="0"/>
              </a:rPr>
              <a:t> (block </a:t>
            </a:r>
            <a:r>
              <a:rPr kumimoji="0" lang="es-ES" altLang="es-ES" sz="1800" b="0" i="0" u="none" strike="noStrike" cap="none" normalizeH="0" baseline="0" dirty="0" err="1">
                <a:ln>
                  <a:noFill/>
                </a:ln>
                <a:solidFill>
                  <a:srgbClr val="FFFF00"/>
                </a:solidFill>
                <a:effectLst/>
                <a:latin typeface="Consolas" panose="020B0609020204030204" pitchFamily="49" charset="0"/>
              </a:rPr>
              <a:t>scope</a:t>
            </a:r>
            <a:r>
              <a:rPr kumimoji="0" lang="es-ES" altLang="es-ES" sz="1800" b="0" i="0" u="none" strike="noStrike" cap="none" normalizeH="0" baseline="0" dirty="0">
                <a:ln>
                  <a:noFill/>
                </a:ln>
                <a:solidFill>
                  <a:srgbClr val="FFFF00"/>
                </a:solidFill>
                <a:effectLst/>
                <a:latin typeface="Consolas" panose="020B0609020204030204" pitchFamily="49" charset="0"/>
              </a:rPr>
              <a:t>)</a:t>
            </a:r>
            <a:endParaRPr kumimoji="0" lang="es-ES" altLang="es-ES" sz="1800" b="0" i="0" u="none" strike="noStrike" cap="none" normalizeH="0" baseline="0" dirty="0">
              <a:ln>
                <a:noFill/>
              </a:ln>
              <a:solidFill>
                <a:srgbClr val="FFFF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0" i="0" u="none" strike="noStrike" cap="none" normalizeH="0" baseline="0" dirty="0">
                <a:ln>
                  <a:noFill/>
                </a:ln>
                <a:solidFill>
                  <a:srgbClr val="FFFF00"/>
                </a:solidFill>
                <a:effectLst/>
                <a:latin typeface="Verdana" panose="020B0604030504040204" pitchFamily="34" charset="0"/>
              </a:rPr>
              <a:t>JavaScript </a:t>
            </a:r>
            <a:r>
              <a:rPr kumimoji="0" lang="es-ES" altLang="es-ES" sz="1800" b="0" i="0" u="none" strike="noStrike" cap="none" normalizeH="0" baseline="0" dirty="0" err="1">
                <a:ln>
                  <a:noFill/>
                </a:ln>
                <a:solidFill>
                  <a:srgbClr val="FFFF00"/>
                </a:solidFill>
                <a:effectLst/>
                <a:latin typeface="Consolas" panose="020B0609020204030204" pitchFamily="49" charset="0"/>
              </a:rPr>
              <a:t>const</a:t>
            </a:r>
            <a:endParaRPr kumimoji="0" lang="es-ES" altLang="es-ES" sz="1800" b="0" i="0" u="none" strike="noStrike" cap="none" normalizeH="0" baseline="0" dirty="0">
              <a:ln>
                <a:noFill/>
              </a:ln>
              <a:solidFill>
                <a:srgbClr val="FFFF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0" i="0" u="none" strike="noStrike" cap="none" normalizeH="0" baseline="0" dirty="0" err="1">
                <a:ln>
                  <a:noFill/>
                </a:ln>
                <a:effectLst/>
                <a:latin typeface="Verdana" panose="020B0604030504040204" pitchFamily="34" charset="0"/>
              </a:rPr>
              <a:t>Exponentiation</a:t>
            </a:r>
            <a:r>
              <a:rPr kumimoji="0" lang="es-ES" altLang="es-ES" sz="1800" b="0" i="0" u="none" strike="noStrike" cap="none" normalizeH="0" baseline="0" dirty="0">
                <a:ln>
                  <a:noFill/>
                </a:ln>
                <a:effectLst/>
                <a:latin typeface="Verdana" panose="020B0604030504040204" pitchFamily="34" charset="0"/>
              </a:rPr>
              <a:t> (</a:t>
            </a:r>
            <a:r>
              <a:rPr kumimoji="0" lang="es-ES" altLang="es-ES" sz="1800" b="0" i="0" u="none" strike="noStrike" cap="none" normalizeH="0" baseline="0" dirty="0">
                <a:ln>
                  <a:noFill/>
                </a:ln>
                <a:effectLst/>
                <a:latin typeface="Consolas" panose="020B0609020204030204" pitchFamily="49" charset="0"/>
              </a:rPr>
              <a:t>**</a:t>
            </a:r>
            <a:r>
              <a:rPr kumimoji="0" lang="es-ES" altLang="es-ES" sz="1800" b="0" i="0" u="none" strike="noStrike" cap="none" normalizeH="0" baseline="0" dirty="0">
                <a:ln>
                  <a:noFill/>
                </a:ln>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0" i="0" u="none" strike="noStrike" cap="none" normalizeH="0" baseline="0" dirty="0">
                <a:ln>
                  <a:noFill/>
                </a:ln>
                <a:effectLst/>
                <a:latin typeface="Verdana" panose="020B0604030504040204" pitchFamily="34" charset="0"/>
              </a:rPr>
              <a:t>Default </a:t>
            </a:r>
            <a:r>
              <a:rPr kumimoji="0" lang="es-ES" altLang="es-ES" sz="1800" b="0" i="0" u="none" strike="noStrike" cap="none" normalizeH="0" baseline="0" dirty="0" err="1">
                <a:ln>
                  <a:noFill/>
                </a:ln>
                <a:effectLst/>
                <a:latin typeface="Verdana" panose="020B0604030504040204" pitchFamily="34" charset="0"/>
              </a:rPr>
              <a:t>parameter</a:t>
            </a:r>
            <a:r>
              <a:rPr kumimoji="0" lang="es-ES" altLang="es-ES" sz="1800" b="0" i="0" u="none" strike="noStrike" cap="none" normalizeH="0" baseline="0" dirty="0">
                <a:ln>
                  <a:noFill/>
                </a:ln>
                <a:effectLst/>
                <a:latin typeface="Verdana" panose="020B0604030504040204" pitchFamily="34" charset="0"/>
              </a:rPr>
              <a:t> </a:t>
            </a:r>
            <a:r>
              <a:rPr kumimoji="0" lang="es-ES" altLang="es-ES" sz="1800" b="0" i="0" u="none" strike="noStrike" cap="none" normalizeH="0" baseline="0" dirty="0" err="1">
                <a:ln>
                  <a:noFill/>
                </a:ln>
                <a:effectLst/>
                <a:latin typeface="Verdana" panose="020B0604030504040204" pitchFamily="34" charset="0"/>
              </a:rPr>
              <a:t>values</a:t>
            </a:r>
            <a:endParaRPr kumimoji="0" lang="es-ES" altLang="es-ES" sz="1800" b="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0" i="0" u="none" strike="noStrike" cap="none" normalizeH="0" baseline="0" dirty="0" err="1">
                <a:ln>
                  <a:noFill/>
                </a:ln>
                <a:effectLst/>
                <a:latin typeface="Consolas" panose="020B0609020204030204" pitchFamily="49" charset="0"/>
              </a:rPr>
              <a:t>Array.find</a:t>
            </a:r>
            <a:r>
              <a:rPr kumimoji="0" lang="es-ES" altLang="es-ES" sz="1800" b="0" i="0" u="none" strike="noStrike" cap="none" normalizeH="0" baseline="0" dirty="0">
                <a:ln>
                  <a:noFill/>
                </a:ln>
                <a:effectLst/>
                <a:latin typeface="Consolas" panose="020B0609020204030204" pitchFamily="49" charset="0"/>
              </a:rPr>
              <a:t>()</a:t>
            </a:r>
            <a:endParaRPr kumimoji="0" lang="es-ES" altLang="es-ES" sz="1800" b="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0" i="0" u="none" strike="noStrike" cap="none" normalizeH="0" baseline="0" dirty="0" err="1">
                <a:ln>
                  <a:noFill/>
                </a:ln>
                <a:effectLst/>
                <a:latin typeface="Consolas" panose="020B0609020204030204" pitchFamily="49" charset="0"/>
              </a:rPr>
              <a:t>Array.findIndex</a:t>
            </a:r>
            <a:r>
              <a:rPr kumimoji="0" lang="es-ES" altLang="es-ES" sz="1800" b="0" i="0" u="none" strike="noStrike" cap="none" normalizeH="0" baseline="0" dirty="0">
                <a:ln>
                  <a:noFill/>
                </a:ln>
                <a:effectLst/>
                <a:latin typeface="Consolas" panose="020B0609020204030204" pitchFamily="49" charset="0"/>
              </a:rPr>
              <a:t>()</a:t>
            </a:r>
            <a:endParaRPr kumimoji="0" lang="es-ES" altLang="es-ES" sz="1800" b="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9826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21FF7C-E7E2-45BD-8641-A8321B515E91}"/>
              </a:ext>
            </a:extLst>
          </p:cNvPr>
          <p:cNvSpPr>
            <a:spLocks noGrp="1"/>
          </p:cNvSpPr>
          <p:nvPr>
            <p:ph idx="1"/>
          </p:nvPr>
        </p:nvSpPr>
        <p:spPr>
          <a:xfrm>
            <a:off x="838200" y="1514540"/>
            <a:ext cx="10515600" cy="4351338"/>
          </a:xfrm>
        </p:spPr>
        <p:txBody>
          <a:bodyPr/>
          <a:lstStyle/>
          <a:p>
            <a:pPr algn="ctr"/>
            <a:endParaRPr lang="en-US" dirty="0"/>
          </a:p>
          <a:p>
            <a:pPr algn="ctr"/>
            <a:r>
              <a:rPr lang="en-US" dirty="0"/>
              <a:t>European Computer Manufacturers Association (ECMA)</a:t>
            </a:r>
          </a:p>
          <a:p>
            <a:pPr algn="ctr"/>
            <a:r>
              <a:rPr lang="en-GB" altLang="fr-FR" dirty="0"/>
              <a:t>Formed in </a:t>
            </a:r>
            <a:r>
              <a:rPr lang="en-GB" altLang="fr-FR" dirty="0">
                <a:solidFill>
                  <a:srgbClr val="FF9900"/>
                </a:solidFill>
              </a:rPr>
              <a:t>1961</a:t>
            </a:r>
            <a:r>
              <a:rPr lang="en-GB" altLang="fr-FR" dirty="0"/>
              <a:t> by major multinational computer hardware manufacturers present in Europe.</a:t>
            </a:r>
            <a:endParaRPr lang="en-US" altLang="fr-FR" dirty="0"/>
          </a:p>
          <a:p>
            <a:pPr algn="ctr"/>
            <a:r>
              <a:rPr lang="en-US" altLang="fr-FR" dirty="0" err="1"/>
              <a:t>Ecma</a:t>
            </a:r>
            <a:r>
              <a:rPr lang="en-US" altLang="fr-FR" dirty="0"/>
              <a:t> International is a not-for-profit association under Swiss Law/Geneva, established in 1961</a:t>
            </a:r>
          </a:p>
          <a:p>
            <a:pPr algn="ctr"/>
            <a:r>
              <a:rPr lang="en-US" altLang="fr-FR" dirty="0"/>
              <a:t>Purpose of </a:t>
            </a:r>
            <a:r>
              <a:rPr lang="en-US" altLang="fr-FR" dirty="0" err="1"/>
              <a:t>Ecma</a:t>
            </a:r>
            <a:r>
              <a:rPr lang="en-US" altLang="fr-FR" dirty="0"/>
              <a:t>: Development and publication of standards/TRs for Information &amp; Communication Technology and Consumer Electronics</a:t>
            </a:r>
          </a:p>
          <a:p>
            <a:endParaRPr lang="es-ES" dirty="0"/>
          </a:p>
        </p:txBody>
      </p:sp>
    </p:spTree>
    <p:extLst>
      <p:ext uri="{BB962C8B-B14F-4D97-AF65-F5344CB8AC3E}">
        <p14:creationId xmlns:p14="http://schemas.microsoft.com/office/powerpoint/2010/main" val="2122341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49418-C86D-4A40-98C2-5DD8B1717D66}"/>
              </a:ext>
            </a:extLst>
          </p:cNvPr>
          <p:cNvSpPr>
            <a:spLocks noGrp="1"/>
          </p:cNvSpPr>
          <p:nvPr>
            <p:ph type="title"/>
          </p:nvPr>
        </p:nvSpPr>
        <p:spPr/>
        <p:txBody>
          <a:bodyPr/>
          <a:lstStyle/>
          <a:p>
            <a:r>
              <a:rPr lang="es-ES" dirty="0"/>
              <a:t>JavaScript </a:t>
            </a:r>
            <a:r>
              <a:rPr lang="es-ES" dirty="0" err="1"/>
              <a:t>let</a:t>
            </a:r>
            <a:endParaRPr lang="es-ES" dirty="0"/>
          </a:p>
        </p:txBody>
      </p:sp>
      <p:pic>
        <p:nvPicPr>
          <p:cNvPr id="5" name="Picture 4">
            <a:extLst>
              <a:ext uri="{FF2B5EF4-FFF2-40B4-BE49-F238E27FC236}">
                <a16:creationId xmlns:a16="http://schemas.microsoft.com/office/drawing/2014/main" id="{671B9841-7ED8-4C35-81D1-DC6EEAA3B5F9}"/>
              </a:ext>
            </a:extLst>
          </p:cNvPr>
          <p:cNvPicPr>
            <a:picLocks noChangeAspect="1"/>
          </p:cNvPicPr>
          <p:nvPr/>
        </p:nvPicPr>
        <p:blipFill>
          <a:blip r:embed="rId2"/>
          <a:stretch>
            <a:fillRect/>
          </a:stretch>
        </p:blipFill>
        <p:spPr>
          <a:xfrm>
            <a:off x="920390" y="1600986"/>
            <a:ext cx="2843948" cy="2527954"/>
          </a:xfrm>
          <a:prstGeom prst="rect">
            <a:avLst/>
          </a:prstGeom>
        </p:spPr>
      </p:pic>
    </p:spTree>
    <p:extLst>
      <p:ext uri="{BB962C8B-B14F-4D97-AF65-F5344CB8AC3E}">
        <p14:creationId xmlns:p14="http://schemas.microsoft.com/office/powerpoint/2010/main" val="269168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2F7A6-0D90-40DC-A932-EA8A1E261587}"/>
              </a:ext>
            </a:extLst>
          </p:cNvPr>
          <p:cNvSpPr>
            <a:spLocks noGrp="1"/>
          </p:cNvSpPr>
          <p:nvPr>
            <p:ph type="title"/>
          </p:nvPr>
        </p:nvSpPr>
        <p:spPr/>
        <p:txBody>
          <a:bodyPr/>
          <a:lstStyle/>
          <a:p>
            <a:r>
              <a:rPr lang="es-ES" dirty="0" err="1"/>
              <a:t>Exponentiation</a:t>
            </a:r>
            <a:r>
              <a:rPr lang="es-ES" dirty="0"/>
              <a:t> </a:t>
            </a:r>
            <a:r>
              <a:rPr lang="es-ES" dirty="0" err="1"/>
              <a:t>Operator</a:t>
            </a:r>
            <a:endParaRPr lang="es-ES" dirty="0"/>
          </a:p>
        </p:txBody>
      </p:sp>
      <p:pic>
        <p:nvPicPr>
          <p:cNvPr id="4" name="Picture 3">
            <a:extLst>
              <a:ext uri="{FF2B5EF4-FFF2-40B4-BE49-F238E27FC236}">
                <a16:creationId xmlns:a16="http://schemas.microsoft.com/office/drawing/2014/main" id="{AACD47C9-2F2E-42D9-B9C4-0CEF41A7209D}"/>
              </a:ext>
            </a:extLst>
          </p:cNvPr>
          <p:cNvPicPr>
            <a:picLocks noChangeAspect="1"/>
          </p:cNvPicPr>
          <p:nvPr/>
        </p:nvPicPr>
        <p:blipFill>
          <a:blip r:embed="rId2"/>
          <a:stretch>
            <a:fillRect/>
          </a:stretch>
        </p:blipFill>
        <p:spPr>
          <a:xfrm>
            <a:off x="838200" y="1613260"/>
            <a:ext cx="4219575" cy="1123950"/>
          </a:xfrm>
          <a:prstGeom prst="rect">
            <a:avLst/>
          </a:prstGeom>
        </p:spPr>
      </p:pic>
      <p:pic>
        <p:nvPicPr>
          <p:cNvPr id="5" name="Picture 4">
            <a:extLst>
              <a:ext uri="{FF2B5EF4-FFF2-40B4-BE49-F238E27FC236}">
                <a16:creationId xmlns:a16="http://schemas.microsoft.com/office/drawing/2014/main" id="{1DEF8E30-92CD-466B-BD99-1FECF6746D21}"/>
              </a:ext>
            </a:extLst>
          </p:cNvPr>
          <p:cNvPicPr>
            <a:picLocks noChangeAspect="1"/>
          </p:cNvPicPr>
          <p:nvPr/>
        </p:nvPicPr>
        <p:blipFill>
          <a:blip r:embed="rId3"/>
          <a:stretch>
            <a:fillRect/>
          </a:stretch>
        </p:blipFill>
        <p:spPr>
          <a:xfrm>
            <a:off x="838200" y="3575458"/>
            <a:ext cx="4391025" cy="1762125"/>
          </a:xfrm>
          <a:prstGeom prst="rect">
            <a:avLst/>
          </a:prstGeom>
        </p:spPr>
      </p:pic>
    </p:spTree>
    <p:extLst>
      <p:ext uri="{BB962C8B-B14F-4D97-AF65-F5344CB8AC3E}">
        <p14:creationId xmlns:p14="http://schemas.microsoft.com/office/powerpoint/2010/main" val="1973784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9743-195B-4F48-BCAE-ACCD1A847194}"/>
              </a:ext>
            </a:extLst>
          </p:cNvPr>
          <p:cNvSpPr>
            <a:spLocks noGrp="1"/>
          </p:cNvSpPr>
          <p:nvPr>
            <p:ph type="title"/>
          </p:nvPr>
        </p:nvSpPr>
        <p:spPr/>
        <p:txBody>
          <a:bodyPr/>
          <a:lstStyle/>
          <a:p>
            <a:r>
              <a:rPr lang="es-ES" dirty="0"/>
              <a:t>Default </a:t>
            </a:r>
            <a:r>
              <a:rPr lang="es-ES" dirty="0" err="1"/>
              <a:t>Parameter</a:t>
            </a:r>
            <a:r>
              <a:rPr lang="es-ES" dirty="0"/>
              <a:t> </a:t>
            </a:r>
            <a:r>
              <a:rPr lang="es-ES" dirty="0" err="1"/>
              <a:t>Values</a:t>
            </a:r>
            <a:endParaRPr lang="es-ES" dirty="0"/>
          </a:p>
        </p:txBody>
      </p:sp>
      <p:pic>
        <p:nvPicPr>
          <p:cNvPr id="4" name="Picture 3">
            <a:extLst>
              <a:ext uri="{FF2B5EF4-FFF2-40B4-BE49-F238E27FC236}">
                <a16:creationId xmlns:a16="http://schemas.microsoft.com/office/drawing/2014/main" id="{8A78392E-55F2-4AEB-98A0-69C758C4FE0E}"/>
              </a:ext>
            </a:extLst>
          </p:cNvPr>
          <p:cNvPicPr>
            <a:picLocks noChangeAspect="1"/>
          </p:cNvPicPr>
          <p:nvPr/>
        </p:nvPicPr>
        <p:blipFill>
          <a:blip r:embed="rId2"/>
          <a:stretch>
            <a:fillRect/>
          </a:stretch>
        </p:blipFill>
        <p:spPr>
          <a:xfrm>
            <a:off x="977490" y="1830518"/>
            <a:ext cx="4524375" cy="1952625"/>
          </a:xfrm>
          <a:prstGeom prst="rect">
            <a:avLst/>
          </a:prstGeom>
        </p:spPr>
      </p:pic>
    </p:spTree>
    <p:extLst>
      <p:ext uri="{BB962C8B-B14F-4D97-AF65-F5344CB8AC3E}">
        <p14:creationId xmlns:p14="http://schemas.microsoft.com/office/powerpoint/2010/main" val="110988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9D18-B710-4C94-BB7E-1CE80A8FD830}"/>
              </a:ext>
            </a:extLst>
          </p:cNvPr>
          <p:cNvSpPr>
            <a:spLocks noGrp="1"/>
          </p:cNvSpPr>
          <p:nvPr>
            <p:ph type="title"/>
          </p:nvPr>
        </p:nvSpPr>
        <p:spPr/>
        <p:txBody>
          <a:bodyPr/>
          <a:lstStyle/>
          <a:p>
            <a:r>
              <a:rPr lang="es-ES" dirty="0" err="1"/>
              <a:t>Array.find</a:t>
            </a:r>
            <a:r>
              <a:rPr lang="es-ES" dirty="0"/>
              <a:t>()</a:t>
            </a:r>
          </a:p>
        </p:txBody>
      </p:sp>
      <p:pic>
        <p:nvPicPr>
          <p:cNvPr id="4" name="Picture 3">
            <a:extLst>
              <a:ext uri="{FF2B5EF4-FFF2-40B4-BE49-F238E27FC236}">
                <a16:creationId xmlns:a16="http://schemas.microsoft.com/office/drawing/2014/main" id="{736866D4-5790-4F84-98A4-FD28A31273CB}"/>
              </a:ext>
            </a:extLst>
          </p:cNvPr>
          <p:cNvPicPr>
            <a:picLocks noChangeAspect="1"/>
          </p:cNvPicPr>
          <p:nvPr/>
        </p:nvPicPr>
        <p:blipFill>
          <a:blip r:embed="rId2"/>
          <a:stretch>
            <a:fillRect/>
          </a:stretch>
        </p:blipFill>
        <p:spPr>
          <a:xfrm>
            <a:off x="912092" y="1952183"/>
            <a:ext cx="4410075" cy="2124075"/>
          </a:xfrm>
          <a:prstGeom prst="rect">
            <a:avLst/>
          </a:prstGeom>
        </p:spPr>
      </p:pic>
    </p:spTree>
    <p:extLst>
      <p:ext uri="{BB962C8B-B14F-4D97-AF65-F5344CB8AC3E}">
        <p14:creationId xmlns:p14="http://schemas.microsoft.com/office/powerpoint/2010/main" val="466871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gif batman">
            <a:extLst>
              <a:ext uri="{FF2B5EF4-FFF2-40B4-BE49-F238E27FC236}">
                <a16:creationId xmlns:a16="http://schemas.microsoft.com/office/drawing/2014/main" id="{51D349E8-45FD-4206-99BC-A0F553A98ED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390309" y="719489"/>
            <a:ext cx="9642387" cy="5419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944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sultado de imagen para gif batman">
            <a:extLst>
              <a:ext uri="{FF2B5EF4-FFF2-40B4-BE49-F238E27FC236}">
                <a16:creationId xmlns:a16="http://schemas.microsoft.com/office/drawing/2014/main" id="{12D3CA05-54EE-4CB0-A153-265115EE97E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25313" y="0"/>
            <a:ext cx="81642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58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7455F-A420-4BED-B6CD-622B5A60C323}"/>
              </a:ext>
            </a:extLst>
          </p:cNvPr>
          <p:cNvSpPr>
            <a:spLocks noGrp="1"/>
          </p:cNvSpPr>
          <p:nvPr>
            <p:ph type="ctrTitle"/>
          </p:nvPr>
        </p:nvSpPr>
        <p:spPr/>
        <p:txBody>
          <a:bodyPr/>
          <a:lstStyle/>
          <a:p>
            <a:r>
              <a:rPr lang="en-US" dirty="0">
                <a:solidFill>
                  <a:srgbClr val="FFFF00"/>
                </a:solidFill>
              </a:rPr>
              <a:t>ECMAScript</a:t>
            </a:r>
            <a:endParaRPr lang="es-ES" dirty="0">
              <a:solidFill>
                <a:srgbClr val="FFFF00"/>
              </a:solidFill>
            </a:endParaRPr>
          </a:p>
        </p:txBody>
      </p:sp>
      <p:sp>
        <p:nvSpPr>
          <p:cNvPr id="3" name="Subtitle 2">
            <a:extLst>
              <a:ext uri="{FF2B5EF4-FFF2-40B4-BE49-F238E27FC236}">
                <a16:creationId xmlns:a16="http://schemas.microsoft.com/office/drawing/2014/main" id="{B5EC0669-E740-48C9-93D4-C4DB1650ED6E}"/>
              </a:ext>
            </a:extLst>
          </p:cNvPr>
          <p:cNvSpPr>
            <a:spLocks noGrp="1"/>
          </p:cNvSpPr>
          <p:nvPr>
            <p:ph type="subTitle" idx="1"/>
          </p:nvPr>
        </p:nvSpPr>
        <p:spPr/>
        <p:txBody>
          <a:bodyPr/>
          <a:lstStyle/>
          <a:p>
            <a:r>
              <a:rPr lang="es-ES" dirty="0"/>
              <a:t>new </a:t>
            </a:r>
            <a:r>
              <a:rPr lang="es-ES" dirty="0" err="1"/>
              <a:t>paradigms</a:t>
            </a:r>
            <a:endParaRPr lang="es-ES" dirty="0"/>
          </a:p>
        </p:txBody>
      </p:sp>
    </p:spTree>
    <p:extLst>
      <p:ext uri="{BB962C8B-B14F-4D97-AF65-F5344CB8AC3E}">
        <p14:creationId xmlns:p14="http://schemas.microsoft.com/office/powerpoint/2010/main" val="535278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49A29-8DBC-4C2A-8C5C-FDCF8F23F0F3}"/>
              </a:ext>
            </a:extLst>
          </p:cNvPr>
          <p:cNvSpPr>
            <a:spLocks noGrp="1"/>
          </p:cNvSpPr>
          <p:nvPr>
            <p:ph type="title"/>
          </p:nvPr>
        </p:nvSpPr>
        <p:spPr/>
        <p:txBody>
          <a:bodyPr/>
          <a:lstStyle/>
          <a:p>
            <a:pPr algn="ctr"/>
            <a:r>
              <a:rPr lang="es-ES" b="1" dirty="0">
                <a:solidFill>
                  <a:srgbClr val="FFFF00"/>
                </a:solidFill>
              </a:rPr>
              <a:t>JavaScript</a:t>
            </a:r>
          </a:p>
        </p:txBody>
      </p:sp>
      <p:sp>
        <p:nvSpPr>
          <p:cNvPr id="3" name="Content Placeholder 2">
            <a:extLst>
              <a:ext uri="{FF2B5EF4-FFF2-40B4-BE49-F238E27FC236}">
                <a16:creationId xmlns:a16="http://schemas.microsoft.com/office/drawing/2014/main" id="{132FCDD9-F135-46FA-A8D0-DC65902EE3D1}"/>
              </a:ext>
            </a:extLst>
          </p:cNvPr>
          <p:cNvSpPr>
            <a:spLocks noGrp="1"/>
          </p:cNvSpPr>
          <p:nvPr>
            <p:ph idx="1"/>
          </p:nvPr>
        </p:nvSpPr>
        <p:spPr/>
        <p:txBody>
          <a:bodyPr/>
          <a:lstStyle/>
          <a:p>
            <a:pPr marL="0" indent="0" algn="ctr">
              <a:buNone/>
            </a:pPr>
            <a:r>
              <a:rPr lang="en-US" dirty="0"/>
              <a:t>In 1997, a committee (TC39) was created in the ECMA to standardize JavaScript. Thereafter, the JavaScript standards are governed as ECMAScript. Not only JavaScript is based on the ECMAScript language, there are others such as JScript and ActionScript 3 that also do it. </a:t>
            </a:r>
            <a:r>
              <a:rPr lang="en-US" dirty="0">
                <a:solidFill>
                  <a:srgbClr val="FFFF00"/>
                </a:solidFill>
              </a:rPr>
              <a:t>Making an analogy, we will say that ECMAScript is the language and JavaScript, JScript and ActionScript 3 are dialects of this language</a:t>
            </a:r>
            <a:r>
              <a:rPr lang="en-US" dirty="0"/>
              <a:t>, with JavaScript being its most well-known and used dialect.</a:t>
            </a:r>
            <a:endParaRPr lang="es-ES" dirty="0"/>
          </a:p>
        </p:txBody>
      </p:sp>
    </p:spTree>
    <p:extLst>
      <p:ext uri="{BB962C8B-B14F-4D97-AF65-F5344CB8AC3E}">
        <p14:creationId xmlns:p14="http://schemas.microsoft.com/office/powerpoint/2010/main" val="2338189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n para javascript">
            <a:extLst>
              <a:ext uri="{FF2B5EF4-FFF2-40B4-BE49-F238E27FC236}">
                <a16:creationId xmlns:a16="http://schemas.microsoft.com/office/drawing/2014/main" id="{16D28EF6-D414-4798-AE6F-D441A9A44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8421" y="1751421"/>
            <a:ext cx="3355157" cy="3355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186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n para javascript">
            <a:extLst>
              <a:ext uri="{FF2B5EF4-FFF2-40B4-BE49-F238E27FC236}">
                <a16:creationId xmlns:a16="http://schemas.microsoft.com/office/drawing/2014/main" id="{16D28EF6-D414-4798-AE6F-D441A9A44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8421" y="1751421"/>
            <a:ext cx="3355157" cy="335515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Resultado de imagen para gif batman">
            <a:extLst>
              <a:ext uri="{FF2B5EF4-FFF2-40B4-BE49-F238E27FC236}">
                <a16:creationId xmlns:a16="http://schemas.microsoft.com/office/drawing/2014/main" id="{002733D4-D3F8-49F6-8BCA-F38DD33F978B}"/>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418421" y="1751421"/>
            <a:ext cx="3355157" cy="3355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663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8FF7A-5AEF-41FF-B944-EA4806AE5B18}"/>
              </a:ext>
            </a:extLst>
          </p:cNvPr>
          <p:cNvSpPr>
            <a:spLocks noGrp="1"/>
          </p:cNvSpPr>
          <p:nvPr>
            <p:ph type="title"/>
          </p:nvPr>
        </p:nvSpPr>
        <p:spPr>
          <a:xfrm>
            <a:off x="838200" y="996721"/>
            <a:ext cx="10515600" cy="1325563"/>
          </a:xfrm>
        </p:spPr>
        <p:txBody>
          <a:bodyPr/>
          <a:lstStyle/>
          <a:p>
            <a:pPr algn="ctr"/>
            <a:r>
              <a:rPr lang="es-ES" dirty="0" err="1">
                <a:solidFill>
                  <a:srgbClr val="FFFF00"/>
                </a:solidFill>
              </a:rPr>
              <a:t>what</a:t>
            </a:r>
            <a:r>
              <a:rPr lang="es-ES" dirty="0">
                <a:solidFill>
                  <a:srgbClr val="FFFF00"/>
                </a:solidFill>
              </a:rPr>
              <a:t> </a:t>
            </a:r>
            <a:r>
              <a:rPr lang="es-ES" dirty="0" err="1">
                <a:solidFill>
                  <a:srgbClr val="FFFF00"/>
                </a:solidFill>
              </a:rPr>
              <a:t>is</a:t>
            </a:r>
            <a:r>
              <a:rPr lang="es-ES" dirty="0">
                <a:solidFill>
                  <a:srgbClr val="FFFF00"/>
                </a:solidFill>
              </a:rPr>
              <a:t>? </a:t>
            </a:r>
          </a:p>
        </p:txBody>
      </p:sp>
      <p:sp>
        <p:nvSpPr>
          <p:cNvPr id="3" name="Content Placeholder 2">
            <a:extLst>
              <a:ext uri="{FF2B5EF4-FFF2-40B4-BE49-F238E27FC236}">
                <a16:creationId xmlns:a16="http://schemas.microsoft.com/office/drawing/2014/main" id="{A0745CBA-1FFB-4955-B134-AD3F5123DBD0}"/>
              </a:ext>
            </a:extLst>
          </p:cNvPr>
          <p:cNvSpPr>
            <a:spLocks noGrp="1"/>
          </p:cNvSpPr>
          <p:nvPr>
            <p:ph idx="1"/>
          </p:nvPr>
        </p:nvSpPr>
        <p:spPr>
          <a:xfrm>
            <a:off x="838200" y="2705493"/>
            <a:ext cx="10515600" cy="3471470"/>
          </a:xfrm>
        </p:spPr>
        <p:txBody>
          <a:bodyPr/>
          <a:lstStyle/>
          <a:p>
            <a:r>
              <a:rPr lang="en-US" dirty="0"/>
              <a:t>JavaScript was invented by Brendan </a:t>
            </a:r>
            <a:r>
              <a:rPr lang="en-US" dirty="0" err="1"/>
              <a:t>Eich</a:t>
            </a:r>
            <a:r>
              <a:rPr lang="en-US" dirty="0"/>
              <a:t> in 1995, and became an ECMA standard in 1997.</a:t>
            </a:r>
          </a:p>
          <a:p>
            <a:r>
              <a:rPr lang="en-US" dirty="0"/>
              <a:t>ECMAScript is the official name of the language.</a:t>
            </a:r>
          </a:p>
          <a:p>
            <a:r>
              <a:rPr lang="en-US" dirty="0"/>
              <a:t>From 2015 ECMAScript is named by year (ECMAScript 2015).</a:t>
            </a:r>
          </a:p>
          <a:p>
            <a:r>
              <a:rPr lang="es-ES" dirty="0">
                <a:hlinkClick r:id="rId2"/>
              </a:rPr>
              <a:t>https://es.wikipedia.org/wiki/ECMAScript</a:t>
            </a:r>
            <a:endParaRPr lang="es-ES" dirty="0"/>
          </a:p>
          <a:p>
            <a:r>
              <a:rPr lang="es-ES" dirty="0">
                <a:hlinkClick r:id="rId3"/>
              </a:rPr>
              <a:t>https://devcode.la/blog/que-es-y-por-que-aprender-ecmascript/</a:t>
            </a:r>
            <a:endParaRPr lang="en-US" dirty="0"/>
          </a:p>
          <a:p>
            <a:pPr marL="0" indent="0">
              <a:buNone/>
            </a:pPr>
            <a:endParaRPr lang="es-ES" dirty="0"/>
          </a:p>
        </p:txBody>
      </p:sp>
    </p:spTree>
    <p:extLst>
      <p:ext uri="{BB962C8B-B14F-4D97-AF65-F5344CB8AC3E}">
        <p14:creationId xmlns:p14="http://schemas.microsoft.com/office/powerpoint/2010/main" val="224214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3803A5-5141-49E8-ABC7-31A5C905B912}"/>
              </a:ext>
            </a:extLst>
          </p:cNvPr>
          <p:cNvSpPr>
            <a:spLocks noGrp="1"/>
          </p:cNvSpPr>
          <p:nvPr>
            <p:ph type="title"/>
          </p:nvPr>
        </p:nvSpPr>
        <p:spPr>
          <a:xfrm>
            <a:off x="838200" y="358219"/>
            <a:ext cx="10515600" cy="1325563"/>
          </a:xfrm>
        </p:spPr>
        <p:txBody>
          <a:bodyPr/>
          <a:lstStyle/>
          <a:p>
            <a:pPr algn="ctr"/>
            <a:r>
              <a:rPr lang="es-ES" dirty="0" err="1"/>
              <a:t>Last</a:t>
            </a:r>
            <a:r>
              <a:rPr lang="es-ES" dirty="0"/>
              <a:t> </a:t>
            </a:r>
            <a:r>
              <a:rPr lang="es-ES" dirty="0" err="1"/>
              <a:t>versions</a:t>
            </a:r>
            <a:endParaRPr lang="es-ES" dirty="0"/>
          </a:p>
        </p:txBody>
      </p:sp>
      <p:pic>
        <p:nvPicPr>
          <p:cNvPr id="6" name="Picture 5">
            <a:extLst>
              <a:ext uri="{FF2B5EF4-FFF2-40B4-BE49-F238E27FC236}">
                <a16:creationId xmlns:a16="http://schemas.microsoft.com/office/drawing/2014/main" id="{AE9F1FC7-1DBE-4156-A960-706D998DBC5C}"/>
              </a:ext>
            </a:extLst>
          </p:cNvPr>
          <p:cNvPicPr>
            <a:picLocks noChangeAspect="1"/>
          </p:cNvPicPr>
          <p:nvPr/>
        </p:nvPicPr>
        <p:blipFill>
          <a:blip r:embed="rId2"/>
          <a:stretch>
            <a:fillRect/>
          </a:stretch>
        </p:blipFill>
        <p:spPr>
          <a:xfrm>
            <a:off x="2675839" y="1806488"/>
            <a:ext cx="7033770" cy="4118257"/>
          </a:xfrm>
          <a:prstGeom prst="rect">
            <a:avLst/>
          </a:prstGeom>
        </p:spPr>
      </p:pic>
    </p:spTree>
    <p:extLst>
      <p:ext uri="{BB962C8B-B14F-4D97-AF65-F5344CB8AC3E}">
        <p14:creationId xmlns:p14="http://schemas.microsoft.com/office/powerpoint/2010/main" val="20427649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449</TotalTime>
  <Words>345</Words>
  <Application>Microsoft Office PowerPoint</Application>
  <PresentationFormat>Panorámica</PresentationFormat>
  <Paragraphs>70</Paragraphs>
  <Slides>24</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24</vt:i4>
      </vt:variant>
    </vt:vector>
  </HeadingPairs>
  <TitlesOfParts>
    <vt:vector size="33" baseType="lpstr">
      <vt:lpstr>Arial</vt:lpstr>
      <vt:lpstr>Calibri</vt:lpstr>
      <vt:lpstr>Calibri Light</vt:lpstr>
      <vt:lpstr>Consolas</vt:lpstr>
      <vt:lpstr>Georgia</vt:lpstr>
      <vt:lpstr>PT Mono</vt:lpstr>
      <vt:lpstr>Segoe UI</vt:lpstr>
      <vt:lpstr>Verdana</vt:lpstr>
      <vt:lpstr>Office Theme</vt:lpstr>
      <vt:lpstr>ECMA International</vt:lpstr>
      <vt:lpstr>Presentación de PowerPoint</vt:lpstr>
      <vt:lpstr>Presentación de PowerPoint</vt:lpstr>
      <vt:lpstr>ECMAScript</vt:lpstr>
      <vt:lpstr>JavaScript</vt:lpstr>
      <vt:lpstr>Presentación de PowerPoint</vt:lpstr>
      <vt:lpstr>Presentación de PowerPoint</vt:lpstr>
      <vt:lpstr>what is? </vt:lpstr>
      <vt:lpstr>Last versions</vt:lpstr>
      <vt:lpstr>Some features</vt:lpstr>
      <vt:lpstr>ECMAScript 5 Features</vt:lpstr>
      <vt:lpstr>High order functions</vt:lpstr>
      <vt:lpstr>Higher-order functions allow us to abstract over actions, not just values. They come in several forms. For example, we can have functions that create new functions.  </vt:lpstr>
      <vt:lpstr>Array.forEach() </vt:lpstr>
      <vt:lpstr>Presentación de PowerPoint</vt:lpstr>
      <vt:lpstr>Array.filter()</vt:lpstr>
      <vt:lpstr>Array.reduce()</vt:lpstr>
      <vt:lpstr>Property Getters and Setters</vt:lpstr>
      <vt:lpstr>What is ECMAScript 6?</vt:lpstr>
      <vt:lpstr>JavaScript let</vt:lpstr>
      <vt:lpstr>Exponentiation Operator</vt:lpstr>
      <vt:lpstr>Default Parameter Values</vt:lpstr>
      <vt:lpstr>Array.find()</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ecmascript</dc:title>
  <dc:creator>Carlos</dc:creator>
  <cp:lastModifiedBy>Carlos Gil</cp:lastModifiedBy>
  <cp:revision>17</cp:revision>
  <dcterms:created xsi:type="dcterms:W3CDTF">2019-03-14T22:27:24Z</dcterms:created>
  <dcterms:modified xsi:type="dcterms:W3CDTF">2019-03-22T17:51:45Z</dcterms:modified>
</cp:coreProperties>
</file>