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82" r:id="rId4"/>
    <p:sldId id="257" r:id="rId5"/>
    <p:sldId id="259" r:id="rId6"/>
    <p:sldId id="261" r:id="rId7"/>
    <p:sldId id="283" r:id="rId8"/>
    <p:sldId id="262" r:id="rId9"/>
    <p:sldId id="263" r:id="rId10"/>
    <p:sldId id="292" r:id="rId11"/>
    <p:sldId id="264" r:id="rId12"/>
    <p:sldId id="284" r:id="rId13"/>
    <p:sldId id="285" r:id="rId14"/>
    <p:sldId id="286" r:id="rId15"/>
    <p:sldId id="276" r:id="rId16"/>
    <p:sldId id="277" r:id="rId17"/>
    <p:sldId id="293" r:id="rId18"/>
    <p:sldId id="298" r:id="rId19"/>
    <p:sldId id="265" r:id="rId20"/>
    <p:sldId id="299" r:id="rId21"/>
    <p:sldId id="296" r:id="rId22"/>
    <p:sldId id="295" r:id="rId23"/>
    <p:sldId id="288" r:id="rId24"/>
    <p:sldId id="289" r:id="rId25"/>
    <p:sldId id="290" r:id="rId26"/>
    <p:sldId id="291" r:id="rId27"/>
    <p:sldId id="297" r:id="rId28"/>
    <p:sldId id="281" r:id="rId29"/>
    <p:sldId id="266" r:id="rId30"/>
    <p:sldId id="294" r:id="rId31"/>
  </p:sldIdLst>
  <p:sldSz cx="9144000" cy="6858000" type="screen4x3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30"/>
  <c:chart>
    <c:title>
      <c:tx>
        <c:rich>
          <a:bodyPr/>
          <a:lstStyle/>
          <a:p>
            <a:pPr>
              <a:defRPr/>
            </a:pPr>
            <a:r>
              <a:rPr lang="zh-CN" altLang="en-US" smtClean="0"/>
              <a:t>得分（越高越好）</a:t>
            </a:r>
            <a:endParaRPr lang="zh-CN" altLang="en-US"/>
          </a:p>
        </c:rich>
      </c:tx>
      <c:layout/>
    </c:title>
    <c:plotArea>
      <c:layout/>
      <c:radarChart>
        <c:radarStyle val="filled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Sheet1!$A$2:$A$7</c:f>
              <c:strCache>
                <c:ptCount val="6"/>
                <c:pt idx="0">
                  <c:v>代码长度</c:v>
                </c:pt>
                <c:pt idx="1">
                  <c:v>调试难度</c:v>
                </c:pt>
                <c:pt idx="2">
                  <c:v>执行效率</c:v>
                </c:pt>
                <c:pt idx="3">
                  <c:v>扩展性</c:v>
                </c:pt>
                <c:pt idx="4">
                  <c:v>维护性</c:v>
                </c:pt>
                <c:pt idx="5">
                  <c:v>广泛应用性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85</c:v>
                </c:pt>
                <c:pt idx="5">
                  <c:v>60</c:v>
                </c:pt>
              </c:numCache>
            </c:numRef>
          </c:val>
        </c:ser>
        <c:dLbls>
          <c:showVal val="1"/>
        </c:dLbls>
        <c:axId val="112677248"/>
        <c:axId val="112678784"/>
      </c:radarChart>
      <c:catAx>
        <c:axId val="112677248"/>
        <c:scaling>
          <c:orientation val="minMax"/>
        </c:scaling>
        <c:axPos val="b"/>
        <c:majorGridlines/>
        <c:numFmt formatCode="yyyy/m/d" sourceLinked="1"/>
        <c:majorTickMark val="none"/>
        <c:tickLblPos val="nextTo"/>
        <c:crossAx val="112678784"/>
        <c:crosses val="autoZero"/>
        <c:auto val="1"/>
        <c:lblAlgn val="ctr"/>
        <c:lblOffset val="100"/>
      </c:catAx>
      <c:valAx>
        <c:axId val="112678784"/>
        <c:scaling>
          <c:orientation val="minMax"/>
        </c:scaling>
        <c:axPos val="l"/>
        <c:majorGridlines/>
        <c:minorGridlines/>
        <c:numFmt formatCode="General" sourceLinked="1"/>
        <c:majorTickMark val="none"/>
        <c:tickLblPos val="nextTo"/>
        <c:crossAx val="112677248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en-US" altLang="zh-CN" dirty="0" smtClean="0"/>
            <a:t>Treap</a:t>
          </a:r>
          <a:r>
            <a:rPr lang="zh-CN" altLang="en-US" dirty="0" smtClean="0"/>
            <a:t>的样子和操作</a:t>
          </a:r>
          <a:endParaRPr lang="zh-CN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zh-CN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zh-CN" altLang="en-US" dirty="0" smtClean="0"/>
            <a:t>核心操作：旋转</a:t>
          </a:r>
          <a:endParaRPr lang="zh-CN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zh-CN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zh-CN" altLang="en-US" dirty="0" smtClean="0"/>
            <a:t>实验可利用性</a:t>
          </a:r>
          <a:endParaRPr lang="zh-CN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zh-CN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en-US" altLang="zh-CN" dirty="0" smtClean="0"/>
            <a:t>C++</a:t>
          </a:r>
          <a:r>
            <a:rPr lang="zh-CN" altLang="en-US" dirty="0" smtClean="0"/>
            <a:t>实现</a:t>
          </a:r>
          <a:endParaRPr lang="zh-CN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zh-CN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zh-CN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9276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zh-CN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zh-CN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zh-CN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zh-CN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zh-CN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zh-CN"/>
        </a:p>
      </dgm:t>
    </dgm:pt>
  </dgm:ptLst>
  <dgm:cxnLst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2EFC50D2-290E-462B-B7B8-30840FE76111}" type="presOf" srcId="{AC5265C1-0BAB-4984-A634-E4518A8EC253}" destId="{06B5F591-72E0-4CFF-9799-36D4050BD51D}" srcOrd="0" destOrd="0" presId="urn:microsoft.com/office/officeart/2005/8/layout/list1#1"/>
    <dgm:cxn modelId="{1BAF750E-C72C-4661-AABA-C41741AB03F3}" type="presOf" srcId="{ECBD6B98-1CBE-4BAA-AB77-4873C9DB1799}" destId="{CA895514-6C23-43E3-A15C-728A9EC10843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EB840018-7C6C-436F-9A99-D7C18044C3B3}" type="presOf" srcId="{ECBD6B98-1CBE-4BAA-AB77-4873C9DB1799}" destId="{D2A5797B-20EE-4298-BA50-C968CEE241D4}" srcOrd="1" destOrd="0" presId="urn:microsoft.com/office/officeart/2005/8/layout/list1#1"/>
    <dgm:cxn modelId="{ADBD4A98-FF11-4FD5-8BD1-8015621DF0A6}" type="presOf" srcId="{F50BDB3E-817D-4A89-9D71-D9E0B029567B}" destId="{63AA2D3F-331D-492F-82D5-8A2B6C78BAAD}" srcOrd="0" destOrd="0" presId="urn:microsoft.com/office/officeart/2005/8/layout/list1#1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1D9E4DA1-94F3-4E9A-8F94-D303A3E4954B}" type="presOf" srcId="{787546C1-DD5C-4D6E-BFDD-D95A52E781AD}" destId="{F4F466C7-208D-4B4A-A865-9D82D8E9F892}" srcOrd="0" destOrd="0" presId="urn:microsoft.com/office/officeart/2005/8/layout/list1#1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A045104B-70CA-42EC-BE1F-933B20FE0C6C}" type="presOf" srcId="{8554BDF9-8515-4677-9942-0171F000F8EB}" destId="{9D58511D-D18C-46E6-ADFB-6CDE1389D37F}" srcOrd="0" destOrd="0" presId="urn:microsoft.com/office/officeart/2005/8/layout/list1#1"/>
    <dgm:cxn modelId="{1F960D66-30BB-43A5-978D-4586E0D1EE4B}" type="presOf" srcId="{787546C1-DD5C-4D6E-BFDD-D95A52E781AD}" destId="{8BC4E78D-0D98-4ED2-B23A-71FEC19A6436}" srcOrd="1" destOrd="0" presId="urn:microsoft.com/office/officeart/2005/8/layout/list1#1"/>
    <dgm:cxn modelId="{76B328BA-4BEE-43EA-896F-13B4B310CDB5}" type="presOf" srcId="{AC5265C1-0BAB-4984-A634-E4518A8EC253}" destId="{12E5634D-BCAA-48AB-BADB-754A15E9B7AC}" srcOrd="1" destOrd="0" presId="urn:microsoft.com/office/officeart/2005/8/layout/list1#1"/>
    <dgm:cxn modelId="{8C1A898F-1E9B-41C0-B2FF-D2932BA3C61D}" type="presOf" srcId="{F50BDB3E-817D-4A89-9D71-D9E0B029567B}" destId="{2CFD44AC-C5B0-407B-B2EE-07415AFE4DC4}" srcOrd="1" destOrd="0" presId="urn:microsoft.com/office/officeart/2005/8/layout/list1#1"/>
    <dgm:cxn modelId="{58F38F21-C1AF-4887-BDD2-67C958EBE112}" type="presParOf" srcId="{9D58511D-D18C-46E6-ADFB-6CDE1389D37F}" destId="{29EC7F92-6143-4EC7-AD17-ECAF75C06DC8}" srcOrd="0" destOrd="0" presId="urn:microsoft.com/office/officeart/2005/8/layout/list1#1"/>
    <dgm:cxn modelId="{DADC3762-59A6-4495-AFB6-803C0EBF31CA}" type="presParOf" srcId="{29EC7F92-6143-4EC7-AD17-ECAF75C06DC8}" destId="{F4F466C7-208D-4B4A-A865-9D82D8E9F892}" srcOrd="0" destOrd="0" presId="urn:microsoft.com/office/officeart/2005/8/layout/list1#1"/>
    <dgm:cxn modelId="{E7F22966-B938-4F59-AB11-1D2F72D161F1}" type="presParOf" srcId="{29EC7F92-6143-4EC7-AD17-ECAF75C06DC8}" destId="{8BC4E78D-0D98-4ED2-B23A-71FEC19A6436}" srcOrd="1" destOrd="0" presId="urn:microsoft.com/office/officeart/2005/8/layout/list1#1"/>
    <dgm:cxn modelId="{0E1A0FFB-1EED-48FD-B1CB-377651126CF7}" type="presParOf" srcId="{9D58511D-D18C-46E6-ADFB-6CDE1389D37F}" destId="{129CDA7D-4C80-4698-AFD0-7208B5D9749E}" srcOrd="1" destOrd="0" presId="urn:microsoft.com/office/officeart/2005/8/layout/list1#1"/>
    <dgm:cxn modelId="{117F0026-306D-4897-A7AB-6DDC9E43155D}" type="presParOf" srcId="{9D58511D-D18C-46E6-ADFB-6CDE1389D37F}" destId="{EBA8CF1F-3B4A-4B6A-8877-CB03CDDAB1E9}" srcOrd="2" destOrd="0" presId="urn:microsoft.com/office/officeart/2005/8/layout/list1#1"/>
    <dgm:cxn modelId="{C4E8A731-E7BB-4636-9D5B-EAF648980059}" type="presParOf" srcId="{9D58511D-D18C-46E6-ADFB-6CDE1389D37F}" destId="{8BC0D01A-9D98-495C-93AA-A7D9631CDDAD}" srcOrd="3" destOrd="0" presId="urn:microsoft.com/office/officeart/2005/8/layout/list1#1"/>
    <dgm:cxn modelId="{E0D82ACD-E5C7-4695-918A-912DE8157AE9}" type="presParOf" srcId="{9D58511D-D18C-46E6-ADFB-6CDE1389D37F}" destId="{D4434ECF-2146-46AC-B62E-87AB389C995A}" srcOrd="4" destOrd="0" presId="urn:microsoft.com/office/officeart/2005/8/layout/list1#1"/>
    <dgm:cxn modelId="{453A7F02-5668-4708-8EE5-46CBD2E922C2}" type="presParOf" srcId="{D4434ECF-2146-46AC-B62E-87AB389C995A}" destId="{06B5F591-72E0-4CFF-9799-36D4050BD51D}" srcOrd="0" destOrd="0" presId="urn:microsoft.com/office/officeart/2005/8/layout/list1#1"/>
    <dgm:cxn modelId="{3633BE02-2672-4F2F-994D-1CFAA0A657D6}" type="presParOf" srcId="{D4434ECF-2146-46AC-B62E-87AB389C995A}" destId="{12E5634D-BCAA-48AB-BADB-754A15E9B7AC}" srcOrd="1" destOrd="0" presId="urn:microsoft.com/office/officeart/2005/8/layout/list1#1"/>
    <dgm:cxn modelId="{494F8D1A-4C0A-430B-B272-B3AE207CDCF1}" type="presParOf" srcId="{9D58511D-D18C-46E6-ADFB-6CDE1389D37F}" destId="{3DAA9763-50F6-4CC4-B6DA-0A4C45FFB361}" srcOrd="5" destOrd="0" presId="urn:microsoft.com/office/officeart/2005/8/layout/list1#1"/>
    <dgm:cxn modelId="{E3E8078B-B530-40B8-9908-372BDDFBAC7F}" type="presParOf" srcId="{9D58511D-D18C-46E6-ADFB-6CDE1389D37F}" destId="{51228DB3-E7D4-486B-A0C1-9A59D129891F}" srcOrd="6" destOrd="0" presId="urn:microsoft.com/office/officeart/2005/8/layout/list1#1"/>
    <dgm:cxn modelId="{CE7B7DFB-DB7E-4E84-B4F1-A1DBDFB8AF43}" type="presParOf" srcId="{9D58511D-D18C-46E6-ADFB-6CDE1389D37F}" destId="{ECC02425-44D1-4F4C-B5D6-13442CA71F2A}" srcOrd="7" destOrd="0" presId="urn:microsoft.com/office/officeart/2005/8/layout/list1#1"/>
    <dgm:cxn modelId="{1C1C1D40-CA92-42B9-BFAE-28CD99A44D41}" type="presParOf" srcId="{9D58511D-D18C-46E6-ADFB-6CDE1389D37F}" destId="{98CD7476-6A48-4BD0-A0B1-E79081300878}" srcOrd="8" destOrd="0" presId="urn:microsoft.com/office/officeart/2005/8/layout/list1#1"/>
    <dgm:cxn modelId="{4D4D46A3-085A-4BE3-B57F-9A2D7D509B49}" type="presParOf" srcId="{98CD7476-6A48-4BD0-A0B1-E79081300878}" destId="{63AA2D3F-331D-492F-82D5-8A2B6C78BAAD}" srcOrd="0" destOrd="0" presId="urn:microsoft.com/office/officeart/2005/8/layout/list1#1"/>
    <dgm:cxn modelId="{1512C15B-9D2F-437F-B2E2-B34C40156561}" type="presParOf" srcId="{98CD7476-6A48-4BD0-A0B1-E79081300878}" destId="{2CFD44AC-C5B0-407B-B2EE-07415AFE4DC4}" srcOrd="1" destOrd="0" presId="urn:microsoft.com/office/officeart/2005/8/layout/list1#1"/>
    <dgm:cxn modelId="{3D942A01-82D7-44FF-A778-F0CF3334B676}" type="presParOf" srcId="{9D58511D-D18C-46E6-ADFB-6CDE1389D37F}" destId="{E27A153A-8ADD-4646-B3A3-509A74CD0695}" srcOrd="9" destOrd="0" presId="urn:microsoft.com/office/officeart/2005/8/layout/list1#1"/>
    <dgm:cxn modelId="{A42D74F1-587B-4CCC-A643-E1D5BA96F0EA}" type="presParOf" srcId="{9D58511D-D18C-46E6-ADFB-6CDE1389D37F}" destId="{2DB5D132-AB90-49A4-A479-F0988A86E33E}" srcOrd="10" destOrd="0" presId="urn:microsoft.com/office/officeart/2005/8/layout/list1#1"/>
    <dgm:cxn modelId="{5783C852-9201-438C-A833-9F29205584EB}" type="presParOf" srcId="{9D58511D-D18C-46E6-ADFB-6CDE1389D37F}" destId="{A5E75685-2820-438A-88AF-159553A570AE}" srcOrd="11" destOrd="0" presId="urn:microsoft.com/office/officeart/2005/8/layout/list1#1"/>
    <dgm:cxn modelId="{CCDE5064-ACC1-4A08-AFD3-9E63FF6474D7}" type="presParOf" srcId="{9D58511D-D18C-46E6-ADFB-6CDE1389D37F}" destId="{3936D63D-3BB5-4099-A097-CE176EB2ABE2}" srcOrd="12" destOrd="0" presId="urn:microsoft.com/office/officeart/2005/8/layout/list1#1"/>
    <dgm:cxn modelId="{E576CB23-7F09-423D-99FE-DBF6A63CADD7}" type="presParOf" srcId="{3936D63D-3BB5-4099-A097-CE176EB2ABE2}" destId="{CA895514-6C23-43E3-A15C-728A9EC10843}" srcOrd="0" destOrd="0" presId="urn:microsoft.com/office/officeart/2005/8/layout/list1#1"/>
    <dgm:cxn modelId="{AE58AA66-CF5C-424D-8B98-EDB2F614DC7A}" type="presParOf" srcId="{3936D63D-3BB5-4099-A097-CE176EB2ABE2}" destId="{D2A5797B-20EE-4298-BA50-C968CEE241D4}" srcOrd="1" destOrd="0" presId="urn:microsoft.com/office/officeart/2005/8/layout/list1#1"/>
    <dgm:cxn modelId="{FBC3D618-2024-4257-B432-280BE2DE600E}" type="presParOf" srcId="{9D58511D-D18C-46E6-ADFB-6CDE1389D37F}" destId="{AEA9E5FD-8F48-4CA8-8487-C530B0C74333}" srcOrd="13" destOrd="0" presId="urn:microsoft.com/office/officeart/2005/8/layout/list1#1"/>
    <dgm:cxn modelId="{341024FC-9245-40AE-9171-0836E2F667E4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4BF2D-67D9-4651-AE16-7C9A542636E5}" type="doc">
      <dgm:prSet loTypeId="urn:microsoft.com/office/officeart/2005/8/layout/cycle2" loCatId="cycle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E7751A-C987-4422-875B-0A3E1C5FAB48}">
      <dgm:prSet phldrT="[文本]"/>
      <dgm:spPr/>
      <dgm:t>
        <a:bodyPr/>
        <a:lstStyle/>
        <a:p>
          <a:r>
            <a:rPr lang="zh-CN" altLang="en-US" dirty="0" smtClean="0"/>
            <a:t>我转！</a:t>
          </a:r>
          <a:endParaRPr lang="zh-CN" altLang="en-US" dirty="0"/>
        </a:p>
      </dgm:t>
    </dgm:pt>
    <dgm:pt modelId="{620F0811-64D0-40F3-BC3E-D967DA53A946}" type="parTrans" cxnId="{6F9AD97C-195C-4C91-AF5A-BF57FE3CD1D3}">
      <dgm:prSet/>
      <dgm:spPr/>
      <dgm:t>
        <a:bodyPr/>
        <a:lstStyle/>
        <a:p>
          <a:endParaRPr lang="zh-CN" altLang="en-US"/>
        </a:p>
      </dgm:t>
    </dgm:pt>
    <dgm:pt modelId="{4E53CA0E-5880-4126-A8D7-6172330489B8}" type="sibTrans" cxnId="{6F9AD97C-195C-4C91-AF5A-BF57FE3CD1D3}">
      <dgm:prSet/>
      <dgm:spPr/>
      <dgm:t>
        <a:bodyPr/>
        <a:lstStyle/>
        <a:p>
          <a:endParaRPr lang="zh-CN" altLang="en-US"/>
        </a:p>
      </dgm:t>
    </dgm:pt>
    <dgm:pt modelId="{2302C17B-562B-4D67-8759-11070C6EEB46}">
      <dgm:prSet phldrT="[文本]"/>
      <dgm:spPr/>
      <dgm:t>
        <a:bodyPr/>
        <a:lstStyle/>
        <a:p>
          <a:r>
            <a:rPr lang="zh-CN" altLang="en-US" dirty="0" smtClean="0"/>
            <a:t>我转</a:t>
          </a:r>
          <a:r>
            <a:rPr lang="en-US" altLang="zh-CN" dirty="0" smtClean="0"/>
            <a:t>!</a:t>
          </a:r>
          <a:endParaRPr lang="zh-CN" altLang="en-US" dirty="0"/>
        </a:p>
      </dgm:t>
    </dgm:pt>
    <dgm:pt modelId="{D95DFB88-C03A-4215-AAE3-912634D1B0C5}" type="parTrans" cxnId="{748F8868-5D0C-46DF-893E-30D788B75AA3}">
      <dgm:prSet/>
      <dgm:spPr/>
      <dgm:t>
        <a:bodyPr/>
        <a:lstStyle/>
        <a:p>
          <a:endParaRPr lang="zh-CN" altLang="en-US"/>
        </a:p>
      </dgm:t>
    </dgm:pt>
    <dgm:pt modelId="{E05EBCDE-8B72-4FCB-8BB3-88B7439A3BDE}" type="sibTrans" cxnId="{748F8868-5D0C-46DF-893E-30D788B75AA3}">
      <dgm:prSet/>
      <dgm:spPr/>
      <dgm:t>
        <a:bodyPr/>
        <a:lstStyle/>
        <a:p>
          <a:endParaRPr lang="zh-CN" altLang="en-US"/>
        </a:p>
      </dgm:t>
    </dgm:pt>
    <dgm:pt modelId="{F48F02EC-E274-4DC4-B07F-4B49055A11F0}">
      <dgm:prSet phldrT="[文本]"/>
      <dgm:spPr/>
      <dgm:t>
        <a:bodyPr/>
        <a:lstStyle/>
        <a:p>
          <a:r>
            <a:rPr lang="zh-CN" altLang="en-US" dirty="0" smtClean="0"/>
            <a:t>我转</a:t>
          </a:r>
          <a:r>
            <a:rPr lang="en-US" altLang="zh-CN" dirty="0" smtClean="0"/>
            <a:t>!</a:t>
          </a:r>
          <a:endParaRPr lang="zh-CN" altLang="en-US" dirty="0"/>
        </a:p>
      </dgm:t>
    </dgm:pt>
    <dgm:pt modelId="{D4E49F78-F0A9-49BC-AD74-4872B199F729}" type="parTrans" cxnId="{A789606C-24C4-4212-AD2A-07525B927084}">
      <dgm:prSet/>
      <dgm:spPr/>
      <dgm:t>
        <a:bodyPr/>
        <a:lstStyle/>
        <a:p>
          <a:endParaRPr lang="zh-CN" altLang="en-US"/>
        </a:p>
      </dgm:t>
    </dgm:pt>
    <dgm:pt modelId="{316E0534-ABC8-46AA-AD61-59CFA21CA832}" type="sibTrans" cxnId="{A789606C-24C4-4212-AD2A-07525B927084}">
      <dgm:prSet/>
      <dgm:spPr/>
      <dgm:t>
        <a:bodyPr/>
        <a:lstStyle/>
        <a:p>
          <a:endParaRPr lang="zh-CN" altLang="en-US"/>
        </a:p>
      </dgm:t>
    </dgm:pt>
    <dgm:pt modelId="{C5588AE4-3CAF-429D-90AC-C2365BED54BC}">
      <dgm:prSet phldrT="[文本]"/>
      <dgm:spPr/>
      <dgm:t>
        <a:bodyPr/>
        <a:lstStyle/>
        <a:p>
          <a:r>
            <a:rPr lang="zh-CN" altLang="en-US" dirty="0" smtClean="0"/>
            <a:t>我转</a:t>
          </a:r>
          <a:r>
            <a:rPr lang="en-US" altLang="zh-CN" dirty="0" smtClean="0"/>
            <a:t>!</a:t>
          </a:r>
          <a:endParaRPr lang="zh-CN" altLang="en-US" dirty="0"/>
        </a:p>
      </dgm:t>
    </dgm:pt>
    <dgm:pt modelId="{4283F324-D6A4-434D-84DE-761C2458C76A}" type="parTrans" cxnId="{48AF7F62-0801-4D7F-9E9F-D763932FBD07}">
      <dgm:prSet/>
      <dgm:spPr/>
      <dgm:t>
        <a:bodyPr/>
        <a:lstStyle/>
        <a:p>
          <a:endParaRPr lang="zh-CN" altLang="en-US"/>
        </a:p>
      </dgm:t>
    </dgm:pt>
    <dgm:pt modelId="{AD47FBEE-5978-4D4C-B497-F9C52B240540}" type="sibTrans" cxnId="{48AF7F62-0801-4D7F-9E9F-D763932FBD07}">
      <dgm:prSet/>
      <dgm:spPr/>
      <dgm:t>
        <a:bodyPr/>
        <a:lstStyle/>
        <a:p>
          <a:endParaRPr lang="zh-CN" altLang="en-US"/>
        </a:p>
      </dgm:t>
    </dgm:pt>
    <dgm:pt modelId="{E1C1EA21-838F-47A5-8F66-F75A507AE2E7}">
      <dgm:prSet phldrT="[文本]"/>
      <dgm:spPr/>
      <dgm:t>
        <a:bodyPr/>
        <a:lstStyle/>
        <a:p>
          <a:r>
            <a:rPr lang="zh-CN" altLang="en-US" dirty="0" smtClean="0"/>
            <a:t>我转</a:t>
          </a:r>
          <a:r>
            <a:rPr lang="en-US" altLang="zh-CN" dirty="0" smtClean="0"/>
            <a:t>!</a:t>
          </a:r>
          <a:endParaRPr lang="zh-CN" altLang="en-US" dirty="0"/>
        </a:p>
      </dgm:t>
    </dgm:pt>
    <dgm:pt modelId="{24371A35-E80A-40F2-9225-8F9551ADB344}" type="parTrans" cxnId="{A66FD460-709B-4D51-91BA-7D8F63B63C70}">
      <dgm:prSet/>
      <dgm:spPr/>
      <dgm:t>
        <a:bodyPr/>
        <a:lstStyle/>
        <a:p>
          <a:endParaRPr lang="zh-CN" altLang="en-US"/>
        </a:p>
      </dgm:t>
    </dgm:pt>
    <dgm:pt modelId="{3C21BFD8-211D-479E-B092-0647257B2D97}" type="sibTrans" cxnId="{A66FD460-709B-4D51-91BA-7D8F63B63C70}">
      <dgm:prSet/>
      <dgm:spPr/>
      <dgm:t>
        <a:bodyPr/>
        <a:lstStyle/>
        <a:p>
          <a:endParaRPr lang="zh-CN" altLang="en-US"/>
        </a:p>
      </dgm:t>
    </dgm:pt>
    <dgm:pt modelId="{0F1207AE-3887-4E5F-B09B-D19825265AF3}" type="pres">
      <dgm:prSet presAssocID="{41B4BF2D-67D9-4651-AE16-7C9A542636E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8E92FD-BBC4-497D-963D-80FA0B95AE28}" type="pres">
      <dgm:prSet presAssocID="{15E7751A-C987-4422-875B-0A3E1C5FAB4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FB7B2F-53E1-49F5-AA1C-B5A7D58A056E}" type="pres">
      <dgm:prSet presAssocID="{4E53CA0E-5880-4126-A8D7-6172330489B8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44F624C-9B22-4332-9640-B96C9CF26A6D}" type="pres">
      <dgm:prSet presAssocID="{4E53CA0E-5880-4126-A8D7-6172330489B8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FED2AFDD-34CE-4B6D-841C-B52BBB7FAAA0}" type="pres">
      <dgm:prSet presAssocID="{2302C17B-562B-4D67-8759-11070C6EEB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6A16CC-2050-4992-A73B-696F41E7FAF3}" type="pres">
      <dgm:prSet presAssocID="{E05EBCDE-8B72-4FCB-8BB3-88B7439A3BDE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DA2137B-30BB-45A4-8793-245C8537CC65}" type="pres">
      <dgm:prSet presAssocID="{E05EBCDE-8B72-4FCB-8BB3-88B7439A3BDE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8FB034C-9AC3-4E17-90BB-617A56CA807F}" type="pres">
      <dgm:prSet presAssocID="{F48F02EC-E274-4DC4-B07F-4B49055A11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8A81F-7667-49BD-BBE4-CB563ECBD3D3}" type="pres">
      <dgm:prSet presAssocID="{316E0534-ABC8-46AA-AD61-59CFA21CA83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BCBF0A5-048F-4F63-AC04-B61AFE0EB39F}" type="pres">
      <dgm:prSet presAssocID="{316E0534-ABC8-46AA-AD61-59CFA21CA83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93BAA018-52A2-414D-B96E-B9C59CB7904D}" type="pres">
      <dgm:prSet presAssocID="{C5588AE4-3CAF-429D-90AC-C2365BED54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4D168B-3EBF-4E37-AA4F-169A11CC1255}" type="pres">
      <dgm:prSet presAssocID="{AD47FBEE-5978-4D4C-B497-F9C52B240540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B83A586-DF9F-421B-BCF9-AA09D97B12CE}" type="pres">
      <dgm:prSet presAssocID="{AD47FBEE-5978-4D4C-B497-F9C52B24054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923F7D2-489A-4906-AD7F-78F097B4C175}" type="pres">
      <dgm:prSet presAssocID="{E1C1EA21-838F-47A5-8F66-F75A507AE2E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701C2B-23CA-45A2-ADF8-5E94C1812EDA}" type="pres">
      <dgm:prSet presAssocID="{3C21BFD8-211D-479E-B092-0647257B2D97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27909850-B6EB-455A-9EA3-23BE183CE86A}" type="pres">
      <dgm:prSet presAssocID="{3C21BFD8-211D-479E-B092-0647257B2D97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21E55A9-2989-42F8-8AF3-3F9F258597C1}" type="presOf" srcId="{E05EBCDE-8B72-4FCB-8BB3-88B7439A3BDE}" destId="{EE6A16CC-2050-4992-A73B-696F41E7FAF3}" srcOrd="0" destOrd="0" presId="urn:microsoft.com/office/officeart/2005/8/layout/cycle2"/>
    <dgm:cxn modelId="{48AF7F62-0801-4D7F-9E9F-D763932FBD07}" srcId="{41B4BF2D-67D9-4651-AE16-7C9A542636E5}" destId="{C5588AE4-3CAF-429D-90AC-C2365BED54BC}" srcOrd="3" destOrd="0" parTransId="{4283F324-D6A4-434D-84DE-761C2458C76A}" sibTransId="{AD47FBEE-5978-4D4C-B497-F9C52B240540}"/>
    <dgm:cxn modelId="{B4AFEED5-B070-4C67-9AF6-8E06BB1CC5D8}" type="presOf" srcId="{41B4BF2D-67D9-4651-AE16-7C9A542636E5}" destId="{0F1207AE-3887-4E5F-B09B-D19825265AF3}" srcOrd="0" destOrd="0" presId="urn:microsoft.com/office/officeart/2005/8/layout/cycle2"/>
    <dgm:cxn modelId="{B3A42230-D6C6-497E-B2C0-A53C07126F08}" type="presOf" srcId="{AD47FBEE-5978-4D4C-B497-F9C52B240540}" destId="{9F4D168B-3EBF-4E37-AA4F-169A11CC1255}" srcOrd="0" destOrd="0" presId="urn:microsoft.com/office/officeart/2005/8/layout/cycle2"/>
    <dgm:cxn modelId="{66FF2D41-9EA1-4835-8090-747729A1370F}" type="presOf" srcId="{2302C17B-562B-4D67-8759-11070C6EEB46}" destId="{FED2AFDD-34CE-4B6D-841C-B52BBB7FAAA0}" srcOrd="0" destOrd="0" presId="urn:microsoft.com/office/officeart/2005/8/layout/cycle2"/>
    <dgm:cxn modelId="{982D9AEA-4328-4E44-A8CA-A4ABA08EFD37}" type="presOf" srcId="{E05EBCDE-8B72-4FCB-8BB3-88B7439A3BDE}" destId="{FDA2137B-30BB-45A4-8793-245C8537CC65}" srcOrd="1" destOrd="0" presId="urn:microsoft.com/office/officeart/2005/8/layout/cycle2"/>
    <dgm:cxn modelId="{B0AE092D-F751-4D1A-AF4B-E8DDF06C5936}" type="presOf" srcId="{4E53CA0E-5880-4126-A8D7-6172330489B8}" destId="{FEFB7B2F-53E1-49F5-AA1C-B5A7D58A056E}" srcOrd="0" destOrd="0" presId="urn:microsoft.com/office/officeart/2005/8/layout/cycle2"/>
    <dgm:cxn modelId="{A789606C-24C4-4212-AD2A-07525B927084}" srcId="{41B4BF2D-67D9-4651-AE16-7C9A542636E5}" destId="{F48F02EC-E274-4DC4-B07F-4B49055A11F0}" srcOrd="2" destOrd="0" parTransId="{D4E49F78-F0A9-49BC-AD74-4872B199F729}" sibTransId="{316E0534-ABC8-46AA-AD61-59CFA21CA832}"/>
    <dgm:cxn modelId="{AADE8462-D1F7-48E1-8598-B53FD392D041}" type="presOf" srcId="{316E0534-ABC8-46AA-AD61-59CFA21CA832}" destId="{ABCBF0A5-048F-4F63-AC04-B61AFE0EB39F}" srcOrd="1" destOrd="0" presId="urn:microsoft.com/office/officeart/2005/8/layout/cycle2"/>
    <dgm:cxn modelId="{86CC8156-205C-41DF-A3A8-26EFC7D98E61}" type="presOf" srcId="{316E0534-ABC8-46AA-AD61-59CFA21CA832}" destId="{FFB8A81F-7667-49BD-BBE4-CB563ECBD3D3}" srcOrd="0" destOrd="0" presId="urn:microsoft.com/office/officeart/2005/8/layout/cycle2"/>
    <dgm:cxn modelId="{0AB64A41-CAF9-4C62-BC24-486EDB6837F0}" type="presOf" srcId="{C5588AE4-3CAF-429D-90AC-C2365BED54BC}" destId="{93BAA018-52A2-414D-B96E-B9C59CB7904D}" srcOrd="0" destOrd="0" presId="urn:microsoft.com/office/officeart/2005/8/layout/cycle2"/>
    <dgm:cxn modelId="{EBEFF2C7-693F-4E18-9256-63D4323EA200}" type="presOf" srcId="{15E7751A-C987-4422-875B-0A3E1C5FAB48}" destId="{F88E92FD-BBC4-497D-963D-80FA0B95AE28}" srcOrd="0" destOrd="0" presId="urn:microsoft.com/office/officeart/2005/8/layout/cycle2"/>
    <dgm:cxn modelId="{3C770DC1-F750-4126-BFB2-188512A8BF98}" type="presOf" srcId="{3C21BFD8-211D-479E-B092-0647257B2D97}" destId="{93701C2B-23CA-45A2-ADF8-5E94C1812EDA}" srcOrd="0" destOrd="0" presId="urn:microsoft.com/office/officeart/2005/8/layout/cycle2"/>
    <dgm:cxn modelId="{34F188D8-2F69-4423-ACF3-4EDC2EC35AAA}" type="presOf" srcId="{3C21BFD8-211D-479E-B092-0647257B2D97}" destId="{27909850-B6EB-455A-9EA3-23BE183CE86A}" srcOrd="1" destOrd="0" presId="urn:microsoft.com/office/officeart/2005/8/layout/cycle2"/>
    <dgm:cxn modelId="{A66FD460-709B-4D51-91BA-7D8F63B63C70}" srcId="{41B4BF2D-67D9-4651-AE16-7C9A542636E5}" destId="{E1C1EA21-838F-47A5-8F66-F75A507AE2E7}" srcOrd="4" destOrd="0" parTransId="{24371A35-E80A-40F2-9225-8F9551ADB344}" sibTransId="{3C21BFD8-211D-479E-B092-0647257B2D97}"/>
    <dgm:cxn modelId="{B582FF44-4927-4ED6-852A-C61FDF4FF58C}" type="presOf" srcId="{F48F02EC-E274-4DC4-B07F-4B49055A11F0}" destId="{28FB034C-9AC3-4E17-90BB-617A56CA807F}" srcOrd="0" destOrd="0" presId="urn:microsoft.com/office/officeart/2005/8/layout/cycle2"/>
    <dgm:cxn modelId="{FA89075C-8DBD-4531-BBAB-F8A7F2CB7BB6}" type="presOf" srcId="{4E53CA0E-5880-4126-A8D7-6172330489B8}" destId="{544F624C-9B22-4332-9640-B96C9CF26A6D}" srcOrd="1" destOrd="0" presId="urn:microsoft.com/office/officeart/2005/8/layout/cycle2"/>
    <dgm:cxn modelId="{8AD6A5BF-BD15-4EFB-9B56-0CAD3607B468}" type="presOf" srcId="{E1C1EA21-838F-47A5-8F66-F75A507AE2E7}" destId="{4923F7D2-489A-4906-AD7F-78F097B4C175}" srcOrd="0" destOrd="0" presId="urn:microsoft.com/office/officeart/2005/8/layout/cycle2"/>
    <dgm:cxn modelId="{748F8868-5D0C-46DF-893E-30D788B75AA3}" srcId="{41B4BF2D-67D9-4651-AE16-7C9A542636E5}" destId="{2302C17B-562B-4D67-8759-11070C6EEB46}" srcOrd="1" destOrd="0" parTransId="{D95DFB88-C03A-4215-AAE3-912634D1B0C5}" sibTransId="{E05EBCDE-8B72-4FCB-8BB3-88B7439A3BDE}"/>
    <dgm:cxn modelId="{DAAA6E34-73C6-4BD0-A3CC-D2111409B943}" type="presOf" srcId="{AD47FBEE-5978-4D4C-B497-F9C52B240540}" destId="{2B83A586-DF9F-421B-BCF9-AA09D97B12CE}" srcOrd="1" destOrd="0" presId="urn:microsoft.com/office/officeart/2005/8/layout/cycle2"/>
    <dgm:cxn modelId="{6F9AD97C-195C-4C91-AF5A-BF57FE3CD1D3}" srcId="{41B4BF2D-67D9-4651-AE16-7C9A542636E5}" destId="{15E7751A-C987-4422-875B-0A3E1C5FAB48}" srcOrd="0" destOrd="0" parTransId="{620F0811-64D0-40F3-BC3E-D967DA53A946}" sibTransId="{4E53CA0E-5880-4126-A8D7-6172330489B8}"/>
    <dgm:cxn modelId="{10EBF18B-08C3-4305-AE12-98C5ED8F4EBA}" type="presParOf" srcId="{0F1207AE-3887-4E5F-B09B-D19825265AF3}" destId="{F88E92FD-BBC4-497D-963D-80FA0B95AE28}" srcOrd="0" destOrd="0" presId="urn:microsoft.com/office/officeart/2005/8/layout/cycle2"/>
    <dgm:cxn modelId="{CC15A582-F044-45EB-9EE9-052547D5B766}" type="presParOf" srcId="{0F1207AE-3887-4E5F-B09B-D19825265AF3}" destId="{FEFB7B2F-53E1-49F5-AA1C-B5A7D58A056E}" srcOrd="1" destOrd="0" presId="urn:microsoft.com/office/officeart/2005/8/layout/cycle2"/>
    <dgm:cxn modelId="{AB74C59F-8219-448F-B0BC-345ED4477301}" type="presParOf" srcId="{FEFB7B2F-53E1-49F5-AA1C-B5A7D58A056E}" destId="{544F624C-9B22-4332-9640-B96C9CF26A6D}" srcOrd="0" destOrd="0" presId="urn:microsoft.com/office/officeart/2005/8/layout/cycle2"/>
    <dgm:cxn modelId="{8B0FCD8D-9F6B-49FB-8B8B-8231E7F710BC}" type="presParOf" srcId="{0F1207AE-3887-4E5F-B09B-D19825265AF3}" destId="{FED2AFDD-34CE-4B6D-841C-B52BBB7FAAA0}" srcOrd="2" destOrd="0" presId="urn:microsoft.com/office/officeart/2005/8/layout/cycle2"/>
    <dgm:cxn modelId="{A8767CFE-E69F-4719-A57E-EA8BB4705628}" type="presParOf" srcId="{0F1207AE-3887-4E5F-B09B-D19825265AF3}" destId="{EE6A16CC-2050-4992-A73B-696F41E7FAF3}" srcOrd="3" destOrd="0" presId="urn:microsoft.com/office/officeart/2005/8/layout/cycle2"/>
    <dgm:cxn modelId="{E553504C-35ED-4FCB-9F6E-3594DF2E316B}" type="presParOf" srcId="{EE6A16CC-2050-4992-A73B-696F41E7FAF3}" destId="{FDA2137B-30BB-45A4-8793-245C8537CC65}" srcOrd="0" destOrd="0" presId="urn:microsoft.com/office/officeart/2005/8/layout/cycle2"/>
    <dgm:cxn modelId="{A5C08AC9-49C9-470E-A3F4-8CA7F2E0EF02}" type="presParOf" srcId="{0F1207AE-3887-4E5F-B09B-D19825265AF3}" destId="{28FB034C-9AC3-4E17-90BB-617A56CA807F}" srcOrd="4" destOrd="0" presId="urn:microsoft.com/office/officeart/2005/8/layout/cycle2"/>
    <dgm:cxn modelId="{45DAC9F9-AA32-4762-9B95-C9C251A6CAC3}" type="presParOf" srcId="{0F1207AE-3887-4E5F-B09B-D19825265AF3}" destId="{FFB8A81F-7667-49BD-BBE4-CB563ECBD3D3}" srcOrd="5" destOrd="0" presId="urn:microsoft.com/office/officeart/2005/8/layout/cycle2"/>
    <dgm:cxn modelId="{F1269FCD-2D36-4C28-9AD1-1D2B3546D5F2}" type="presParOf" srcId="{FFB8A81F-7667-49BD-BBE4-CB563ECBD3D3}" destId="{ABCBF0A5-048F-4F63-AC04-B61AFE0EB39F}" srcOrd="0" destOrd="0" presId="urn:microsoft.com/office/officeart/2005/8/layout/cycle2"/>
    <dgm:cxn modelId="{09A2A9B6-E70C-4A6D-A0F9-5B2E79B828A3}" type="presParOf" srcId="{0F1207AE-3887-4E5F-B09B-D19825265AF3}" destId="{93BAA018-52A2-414D-B96E-B9C59CB7904D}" srcOrd="6" destOrd="0" presId="urn:microsoft.com/office/officeart/2005/8/layout/cycle2"/>
    <dgm:cxn modelId="{9714B127-9D9B-409D-BADD-19F2126A39D6}" type="presParOf" srcId="{0F1207AE-3887-4E5F-B09B-D19825265AF3}" destId="{9F4D168B-3EBF-4E37-AA4F-169A11CC1255}" srcOrd="7" destOrd="0" presId="urn:microsoft.com/office/officeart/2005/8/layout/cycle2"/>
    <dgm:cxn modelId="{BDC7E556-BE93-45CA-83DA-E2557ACE9DC3}" type="presParOf" srcId="{9F4D168B-3EBF-4E37-AA4F-169A11CC1255}" destId="{2B83A586-DF9F-421B-BCF9-AA09D97B12CE}" srcOrd="0" destOrd="0" presId="urn:microsoft.com/office/officeart/2005/8/layout/cycle2"/>
    <dgm:cxn modelId="{6CB1EB84-77AE-43B5-A79D-9E853E5031EA}" type="presParOf" srcId="{0F1207AE-3887-4E5F-B09B-D19825265AF3}" destId="{4923F7D2-489A-4906-AD7F-78F097B4C175}" srcOrd="8" destOrd="0" presId="urn:microsoft.com/office/officeart/2005/8/layout/cycle2"/>
    <dgm:cxn modelId="{F5CAE18F-443F-4BD4-9A7A-705C93D7AABB}" type="presParOf" srcId="{0F1207AE-3887-4E5F-B09B-D19825265AF3}" destId="{93701C2B-23CA-45A2-ADF8-5E94C1812EDA}" srcOrd="9" destOrd="0" presId="urn:microsoft.com/office/officeart/2005/8/layout/cycle2"/>
    <dgm:cxn modelId="{4EC7723C-5BDB-4834-98E9-B05BCCA99AEA}" type="presParOf" srcId="{93701C2B-23CA-45A2-ADF8-5E94C1812EDA}" destId="{27909850-B6EB-455A-9EA3-23BE183CE8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matrix1#1" loCatId="matrix" qsTypeId="urn:microsoft.com/office/officeart/2005/8/quickstyle/3d6#1" qsCatId="3D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zh-CN" altLang="en-US" dirty="0" smtClean="0"/>
            <a:t>旋转</a:t>
          </a:r>
          <a:endParaRPr lang="zh-CN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zh-CN" altLang="en-US" dirty="0" smtClean="0"/>
            <a:t>插入</a:t>
          </a:r>
          <a:endParaRPr lang="zh-CN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zh-CN" altLang="en-US" dirty="0" smtClean="0"/>
            <a:t>查找确切值</a:t>
          </a:r>
          <a:endParaRPr lang="zh-CN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zh-CN" altLang="en-US" dirty="0" smtClean="0"/>
            <a:t>按排位查找</a:t>
          </a:r>
          <a:endParaRPr lang="zh-CN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zh-CN" altLang="en-US" dirty="0" smtClean="0"/>
            <a:t>删除</a:t>
          </a:r>
          <a:endParaRPr lang="zh-CN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BFC31097-458E-4F60-9C82-108FD60BDAB0}" type="pres">
      <dgm:prSet presAssocID="{105D35E0-9A5D-4EB8-8A48-4ED52D2D6EA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221CBED-D293-43F5-BC03-AAC365EA0A4C}" type="pres">
      <dgm:prSet presAssocID="{105D35E0-9A5D-4EB8-8A48-4ED52D2D6EAC}" presName="matrix" presStyleCnt="0"/>
      <dgm:spPr/>
      <dgm:t>
        <a:bodyPr/>
        <a:lstStyle>
          <a:extLst/>
        </a:lstStyle>
        <a:p>
          <a:endParaRPr lang="zh-CN"/>
        </a:p>
      </dgm:t>
    </dgm:pt>
    <dgm:pt modelId="{FFB9287B-8E97-4F8F-B24C-D9F2A4B775E7}" type="pres">
      <dgm:prSet presAssocID="{105D35E0-9A5D-4EB8-8A48-4ED52D2D6EAC}" presName="tile1" presStyleLbl="node1" presStyleIdx="0" presStyleCnt="4"/>
      <dgm:spPr/>
      <dgm:t>
        <a:bodyPr/>
        <a:lstStyle>
          <a:extLst/>
        </a:lstStyle>
        <a:p>
          <a:endParaRPr lang="zh-CN"/>
        </a:p>
      </dgm:t>
    </dgm:pt>
    <dgm:pt modelId="{19A5FE15-19D2-4AF0-857B-79ACE9A0464C}" type="pres">
      <dgm:prSet presAssocID="{105D35E0-9A5D-4EB8-8A48-4ED52D2D6EA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A1B2E022-D947-4A36-9425-E70251C9DC27}" type="pres">
      <dgm:prSet presAssocID="{105D35E0-9A5D-4EB8-8A48-4ED52D2D6EAC}" presName="tile2" presStyleLbl="node1" presStyleIdx="1" presStyleCnt="4"/>
      <dgm:spPr/>
      <dgm:t>
        <a:bodyPr/>
        <a:lstStyle>
          <a:extLst/>
        </a:lstStyle>
        <a:p>
          <a:endParaRPr lang="zh-CN"/>
        </a:p>
      </dgm:t>
    </dgm:pt>
    <dgm:pt modelId="{9F35149E-0314-4C0F-BF5A-644C750C05EB}" type="pres">
      <dgm:prSet presAssocID="{105D35E0-9A5D-4EB8-8A48-4ED52D2D6EA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906459C7-473F-4025-96D9-132B0F109E5D}" type="pres">
      <dgm:prSet presAssocID="{105D35E0-9A5D-4EB8-8A48-4ED52D2D6EAC}" presName="tile3" presStyleLbl="node1" presStyleIdx="2" presStyleCnt="4"/>
      <dgm:spPr/>
      <dgm:t>
        <a:bodyPr/>
        <a:lstStyle>
          <a:extLst/>
        </a:lstStyle>
        <a:p>
          <a:endParaRPr lang="zh-CN"/>
        </a:p>
      </dgm:t>
    </dgm:pt>
    <dgm:pt modelId="{A41ED008-30D3-4CD3-B843-9A1634C34588}" type="pres">
      <dgm:prSet presAssocID="{105D35E0-9A5D-4EB8-8A48-4ED52D2D6EA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F013E633-9EB5-4600-B43A-0DAC78F0D6C6}" type="pres">
      <dgm:prSet presAssocID="{105D35E0-9A5D-4EB8-8A48-4ED52D2D6EAC}" presName="tile4" presStyleLbl="node1" presStyleIdx="3" presStyleCnt="4"/>
      <dgm:spPr/>
      <dgm:t>
        <a:bodyPr/>
        <a:lstStyle>
          <a:extLst/>
        </a:lstStyle>
        <a:p>
          <a:endParaRPr lang="zh-CN"/>
        </a:p>
      </dgm:t>
    </dgm:pt>
    <dgm:pt modelId="{449187C2-A2EB-4C6F-B55F-00A2FFFAF56A}" type="pres">
      <dgm:prSet presAssocID="{105D35E0-9A5D-4EB8-8A48-4ED52D2D6EA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DD53D959-CC82-417F-9E8B-65A2DCA788A7}" type="pres">
      <dgm:prSet presAssocID="{105D35E0-9A5D-4EB8-8A48-4ED52D2D6EA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>
          <a:extLst/>
        </a:lstStyle>
        <a:p>
          <a:endParaRPr lang="zh-CN"/>
        </a:p>
      </dgm:t>
    </dgm:pt>
  </dgm:ptLst>
  <dgm:cxnLst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83B0342C-0415-48B1-A07C-7631DA09FBDD}" type="presOf" srcId="{E7099059-3858-4031-AA26-70F1AE740B29}" destId="{F013E633-9EB5-4600-B43A-0DAC78F0D6C6}" srcOrd="0" destOrd="0" presId="urn:microsoft.com/office/officeart/2005/8/layout/matrix1#1"/>
    <dgm:cxn modelId="{F48F9638-30FB-4823-A65E-29ECBCD0EB85}" type="presOf" srcId="{F4DD7773-E0F0-4CA0-AE12-39FE24E2D38B}" destId="{906459C7-473F-4025-96D9-132B0F109E5D}" srcOrd="0" destOrd="0" presId="urn:microsoft.com/office/officeart/2005/8/layout/matrix1#1"/>
    <dgm:cxn modelId="{523F0F96-2E13-4A75-8880-8DC7F2CFA50F}" type="presOf" srcId="{1D5437B4-AE63-4725-B3BF-757CE9D3B51A}" destId="{A1B2E022-D947-4A36-9425-E70251C9DC27}" srcOrd="0" destOrd="0" presId="urn:microsoft.com/office/officeart/2005/8/layout/matrix1#1"/>
    <dgm:cxn modelId="{9A15B572-6443-4CB5-9DB7-C2DA2C20F0EF}" type="presOf" srcId="{F4DD7773-E0F0-4CA0-AE12-39FE24E2D38B}" destId="{A41ED008-30D3-4CD3-B843-9A1634C34588}" srcOrd="1" destOrd="0" presId="urn:microsoft.com/office/officeart/2005/8/layout/matrix1#1"/>
    <dgm:cxn modelId="{F983A079-C47A-4515-9BC1-FCF9664E08D7}" type="presOf" srcId="{F9A846BA-06FB-46AF-80ED-5EA0073A08FA}" destId="{DD53D959-CC82-417F-9E8B-65A2DCA788A7}" srcOrd="0" destOrd="0" presId="urn:microsoft.com/office/officeart/2005/8/layout/matrix1#1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EC870D04-017C-447D-9FEB-BFEDEAB67349}" type="presOf" srcId="{1D5437B4-AE63-4725-B3BF-757CE9D3B51A}" destId="{9F35149E-0314-4C0F-BF5A-644C750C05EB}" srcOrd="1" destOrd="0" presId="urn:microsoft.com/office/officeart/2005/8/layout/matrix1#1"/>
    <dgm:cxn modelId="{89E0046E-6286-450F-B431-897652F95A5B}" type="presOf" srcId="{105D35E0-9A5D-4EB8-8A48-4ED52D2D6EAC}" destId="{BFC31097-458E-4F60-9C82-108FD60BDAB0}" srcOrd="0" destOrd="0" presId="urn:microsoft.com/office/officeart/2005/8/layout/matrix1#1"/>
    <dgm:cxn modelId="{84DC0828-609A-4A86-86FB-DF05EA41DF00}" type="presOf" srcId="{F158A836-9807-4BB5-96D7-55AAE48F5E54}" destId="{FFB9287B-8E97-4F8F-B24C-D9F2A4B775E7}" srcOrd="0" destOrd="0" presId="urn:microsoft.com/office/officeart/2005/8/layout/matrix1#1"/>
    <dgm:cxn modelId="{E18A3094-6D1E-437A-B38E-083E492593C4}" type="presOf" srcId="{E7099059-3858-4031-AA26-70F1AE740B29}" destId="{449187C2-A2EB-4C6F-B55F-00A2FFFAF56A}" srcOrd="1" destOrd="0" presId="urn:microsoft.com/office/officeart/2005/8/layout/matrix1#1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3CAA4589-9986-4597-A2FA-03137979A7CB}" type="presOf" srcId="{F158A836-9807-4BB5-96D7-55AAE48F5E54}" destId="{19A5FE15-19D2-4AF0-857B-79ACE9A0464C}" srcOrd="1" destOrd="0" presId="urn:microsoft.com/office/officeart/2005/8/layout/matrix1#1"/>
    <dgm:cxn modelId="{FE61A7A7-A3A2-4513-AD34-73859DD4C166}" type="presParOf" srcId="{BFC31097-458E-4F60-9C82-108FD60BDAB0}" destId="{1221CBED-D293-43F5-BC03-AAC365EA0A4C}" srcOrd="0" destOrd="0" presId="urn:microsoft.com/office/officeart/2005/8/layout/matrix1#1"/>
    <dgm:cxn modelId="{D303042A-E9A1-4FCF-867D-CF9C22F07B50}" type="presParOf" srcId="{1221CBED-D293-43F5-BC03-AAC365EA0A4C}" destId="{FFB9287B-8E97-4F8F-B24C-D9F2A4B775E7}" srcOrd="0" destOrd="0" presId="urn:microsoft.com/office/officeart/2005/8/layout/matrix1#1"/>
    <dgm:cxn modelId="{F988793F-B353-494A-975E-DB813C7403DF}" type="presParOf" srcId="{1221CBED-D293-43F5-BC03-AAC365EA0A4C}" destId="{19A5FE15-19D2-4AF0-857B-79ACE9A0464C}" srcOrd="1" destOrd="0" presId="urn:microsoft.com/office/officeart/2005/8/layout/matrix1#1"/>
    <dgm:cxn modelId="{C3C5933A-932B-4131-9141-E87D500677BF}" type="presParOf" srcId="{1221CBED-D293-43F5-BC03-AAC365EA0A4C}" destId="{A1B2E022-D947-4A36-9425-E70251C9DC27}" srcOrd="2" destOrd="0" presId="urn:microsoft.com/office/officeart/2005/8/layout/matrix1#1"/>
    <dgm:cxn modelId="{34A2FD55-0B57-4F5D-8799-917532D207D8}" type="presParOf" srcId="{1221CBED-D293-43F5-BC03-AAC365EA0A4C}" destId="{9F35149E-0314-4C0F-BF5A-644C750C05EB}" srcOrd="3" destOrd="0" presId="urn:microsoft.com/office/officeart/2005/8/layout/matrix1#1"/>
    <dgm:cxn modelId="{32F29C17-27B1-462A-B36E-8AC4AE1BFA0C}" type="presParOf" srcId="{1221CBED-D293-43F5-BC03-AAC365EA0A4C}" destId="{906459C7-473F-4025-96D9-132B0F109E5D}" srcOrd="4" destOrd="0" presId="urn:microsoft.com/office/officeart/2005/8/layout/matrix1#1"/>
    <dgm:cxn modelId="{215E0F2E-4062-463F-8F32-731DF0250D4C}" type="presParOf" srcId="{1221CBED-D293-43F5-BC03-AAC365EA0A4C}" destId="{A41ED008-30D3-4CD3-B843-9A1634C34588}" srcOrd="5" destOrd="0" presId="urn:microsoft.com/office/officeart/2005/8/layout/matrix1#1"/>
    <dgm:cxn modelId="{C1995E1F-C4A7-4932-A253-471A072CEB3F}" type="presParOf" srcId="{1221CBED-D293-43F5-BC03-AAC365EA0A4C}" destId="{F013E633-9EB5-4600-B43A-0DAC78F0D6C6}" srcOrd="6" destOrd="0" presId="urn:microsoft.com/office/officeart/2005/8/layout/matrix1#1"/>
    <dgm:cxn modelId="{A3FEC2F2-9901-4F51-B995-F4CEF0916F09}" type="presParOf" srcId="{1221CBED-D293-43F5-BC03-AAC365EA0A4C}" destId="{449187C2-A2EB-4C6F-B55F-00A2FFFAF56A}" srcOrd="7" destOrd="0" presId="urn:microsoft.com/office/officeart/2005/8/layout/matrix1#1"/>
    <dgm:cxn modelId="{210DBA1D-891B-4E86-B557-80D3E5A145DE}" type="presParOf" srcId="{BFC31097-458E-4F60-9C82-108FD60BDAB0}" destId="{DD53D959-CC82-417F-9E8B-65A2DCA788A7}" srcOrd="1" destOrd="0" presId="urn:microsoft.com/office/officeart/2005/8/layout/matrix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5D35E0-9A5D-4EB8-8A48-4ED52D2D6EAC}" type="doc">
      <dgm:prSet loTypeId="urn:microsoft.com/office/officeart/2005/8/layout/hierarchy4#2" loCatId="hierarchy" qsTypeId="urn:microsoft.com/office/officeart/2005/8/quickstyle/3d5#1" qsCatId="3D" csTypeId="urn:microsoft.com/office/officeart/2005/8/colors/colorful1" csCatId="colorful" phldr="1"/>
      <dgm:spPr/>
      <dgm:t>
        <a:bodyPr/>
        <a:lstStyle>
          <a:extLst/>
        </a:lstStyle>
        <a:p>
          <a:endParaRPr lang="zh-CN"/>
        </a:p>
      </dgm:t>
    </dgm:pt>
    <dgm:pt modelId="{F9A846BA-06FB-46AF-80ED-5EA0073A08FA}">
      <dgm:prSet phldrT="[Text]"/>
      <dgm:spPr/>
      <dgm:t>
        <a:bodyPr/>
        <a:lstStyle>
          <a:extLst/>
        </a:lstStyle>
        <a:p>
          <a:r>
            <a:rPr lang="zh-CN" altLang="en-US" dirty="0" smtClean="0"/>
            <a:t>你可以自己实现了吗</a:t>
          </a:r>
          <a:endParaRPr lang="zh-CN" dirty="0"/>
        </a:p>
      </dgm:t>
    </dgm:pt>
    <dgm:pt modelId="{867140E2-327F-4343-AA77-39B40F758E20}" type="par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D054D334-137E-4116-BF8C-3B5A64D95A38}" type="sibTrans" cxnId="{E0A59ECF-A5D6-4165-81D6-37160CDE59E0}">
      <dgm:prSet/>
      <dgm:spPr/>
      <dgm:t>
        <a:bodyPr/>
        <a:lstStyle>
          <a:extLst/>
        </a:lstStyle>
        <a:p>
          <a:endParaRPr lang="zh-CN"/>
        </a:p>
      </dgm:t>
    </dgm:pt>
    <dgm:pt modelId="{F158A836-9807-4BB5-96D7-55AAE48F5E54}">
      <dgm:prSet phldrT="[Text]"/>
      <dgm:spPr/>
      <dgm:t>
        <a:bodyPr/>
        <a:lstStyle>
          <a:extLst/>
        </a:lstStyle>
        <a:p>
          <a:r>
            <a:rPr lang="zh-CN" altLang="en-US" dirty="0" smtClean="0"/>
            <a:t>旋转</a:t>
          </a:r>
          <a:endParaRPr lang="zh-CN" dirty="0"/>
        </a:p>
      </dgm:t>
    </dgm:pt>
    <dgm:pt modelId="{558C0938-D0E9-4B08-AF25-06F808A3FD1D}" type="par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641FD4FB-DEB5-4BAD-8DE6-FF7449A706FD}" type="sibTrans" cxnId="{5DEF2495-9985-44C6-8EDA-3F14AE904248}">
      <dgm:prSet/>
      <dgm:spPr/>
      <dgm:t>
        <a:bodyPr/>
        <a:lstStyle>
          <a:extLst/>
        </a:lstStyle>
        <a:p>
          <a:endParaRPr lang="zh-CN"/>
        </a:p>
      </dgm:t>
    </dgm:pt>
    <dgm:pt modelId="{1D5437B4-AE63-4725-B3BF-757CE9D3B51A}">
      <dgm:prSet phldrT="[Text]"/>
      <dgm:spPr/>
      <dgm:t>
        <a:bodyPr/>
        <a:lstStyle>
          <a:extLst/>
        </a:lstStyle>
        <a:p>
          <a:r>
            <a:rPr lang="zh-CN" altLang="en-US" dirty="0" smtClean="0"/>
            <a:t>查找</a:t>
          </a:r>
          <a:endParaRPr lang="zh-CN" dirty="0"/>
        </a:p>
      </dgm:t>
    </dgm:pt>
    <dgm:pt modelId="{EE3EA5B9-D085-48DC-A4C9-23E6FD27D486}" type="par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77151872-762C-4E0C-84E2-38FC583BA821}" type="sibTrans" cxnId="{1890C31B-6C5A-492A-B02D-6A7C8BDE111A}">
      <dgm:prSet/>
      <dgm:spPr/>
      <dgm:t>
        <a:bodyPr/>
        <a:lstStyle>
          <a:extLst/>
        </a:lstStyle>
        <a:p>
          <a:endParaRPr lang="zh-CN"/>
        </a:p>
      </dgm:t>
    </dgm:pt>
    <dgm:pt modelId="{F4DD7773-E0F0-4CA0-AE12-39FE24E2D38B}">
      <dgm:prSet phldrT="[Text]"/>
      <dgm:spPr/>
      <dgm:t>
        <a:bodyPr/>
        <a:lstStyle>
          <a:extLst/>
        </a:lstStyle>
        <a:p>
          <a:r>
            <a:rPr lang="zh-CN" altLang="en-US" dirty="0" smtClean="0"/>
            <a:t>维护</a:t>
          </a:r>
          <a:r>
            <a:rPr lang="en-US" altLang="zh-CN" dirty="0" smtClean="0"/>
            <a:t>size</a:t>
          </a:r>
          <a:endParaRPr lang="zh-CN" dirty="0"/>
        </a:p>
      </dgm:t>
    </dgm:pt>
    <dgm:pt modelId="{5EB1A185-9242-4C2E-BC90-611B22CE7796}" type="par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BDF0DF6A-C77C-48ED-8BA1-44B4EE5AE580}" type="sibTrans" cxnId="{71F9C174-A9A7-4C4B-82AD-F0A584F94B69}">
      <dgm:prSet/>
      <dgm:spPr/>
      <dgm:t>
        <a:bodyPr/>
        <a:lstStyle>
          <a:extLst/>
        </a:lstStyle>
        <a:p>
          <a:endParaRPr lang="zh-CN"/>
        </a:p>
      </dgm:t>
    </dgm:pt>
    <dgm:pt modelId="{E7099059-3858-4031-AA26-70F1AE740B29}">
      <dgm:prSet phldrT="[Text]"/>
      <dgm:spPr/>
      <dgm:t>
        <a:bodyPr/>
        <a:lstStyle>
          <a:extLst/>
        </a:lstStyle>
        <a:p>
          <a:r>
            <a:rPr lang="zh-CN" altLang="en-US" dirty="0" smtClean="0"/>
            <a:t>删除</a:t>
          </a:r>
          <a:endParaRPr lang="zh-CN" dirty="0"/>
        </a:p>
      </dgm:t>
    </dgm:pt>
    <dgm:pt modelId="{2AD9F856-1FCF-4306-9F3B-5565B9795A99}" type="par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05C988DA-E2F2-414D-AFF5-AF61883FBE3F}" type="sibTrans" cxnId="{C6BE03DB-B2D6-41F0-AD77-FF31B62F1DBE}">
      <dgm:prSet/>
      <dgm:spPr/>
      <dgm:t>
        <a:bodyPr/>
        <a:lstStyle>
          <a:extLst/>
        </a:lstStyle>
        <a:p>
          <a:endParaRPr lang="zh-CN"/>
        </a:p>
      </dgm:t>
    </dgm:pt>
    <dgm:pt modelId="{31F49077-DBE9-44A1-A1DC-E5B1FCF7A0AB}" type="pres">
      <dgm:prSet presAssocID="{105D35E0-9A5D-4EB8-8A48-4ED52D2D6E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C18E4812-C36C-4299-A23F-F302133DE763}" type="pres">
      <dgm:prSet presAssocID="{F9A846BA-06FB-46AF-80ED-5EA0073A08FA}" presName="vertOne" presStyleCnt="0"/>
      <dgm:spPr/>
      <dgm:t>
        <a:bodyPr/>
        <a:lstStyle>
          <a:extLst/>
        </a:lstStyle>
        <a:p>
          <a:endParaRPr lang="zh-CN"/>
        </a:p>
      </dgm:t>
    </dgm:pt>
    <dgm:pt modelId="{C09C4BAB-D6A7-468D-B07E-BB5310B681B1}" type="pres">
      <dgm:prSet presAssocID="{F9A846BA-06FB-46AF-80ED-5EA0073A08FA}" presName="txOne" presStyleLbl="node0" presStyleIdx="0" presStyleCnt="1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18A19349-6365-47F8-835F-0C81437E72A0}" type="pres">
      <dgm:prSet presAssocID="{F9A846BA-06FB-46AF-80ED-5EA0073A08FA}" presName="parTransOne" presStyleCnt="0"/>
      <dgm:spPr/>
      <dgm:t>
        <a:bodyPr/>
        <a:lstStyle>
          <a:extLst/>
        </a:lstStyle>
        <a:p>
          <a:endParaRPr lang="zh-CN"/>
        </a:p>
      </dgm:t>
    </dgm:pt>
    <dgm:pt modelId="{C5AC6143-59D1-4B00-BB54-9411E2A2B7A8}" type="pres">
      <dgm:prSet presAssocID="{F9A846BA-06FB-46AF-80ED-5EA0073A08FA}" presName="horzOne" presStyleCnt="0"/>
      <dgm:spPr/>
      <dgm:t>
        <a:bodyPr/>
        <a:lstStyle>
          <a:extLst/>
        </a:lstStyle>
        <a:p>
          <a:endParaRPr lang="zh-CN"/>
        </a:p>
      </dgm:t>
    </dgm:pt>
    <dgm:pt modelId="{4A9763C1-EDA1-45C9-8C0D-0D8BCFBFE4CE}" type="pres">
      <dgm:prSet presAssocID="{F158A836-9807-4BB5-96D7-55AAE48F5E54}" presName="vertTwo" presStyleCnt="0"/>
      <dgm:spPr/>
      <dgm:t>
        <a:bodyPr/>
        <a:lstStyle>
          <a:extLst/>
        </a:lstStyle>
        <a:p>
          <a:endParaRPr lang="zh-CN"/>
        </a:p>
      </dgm:t>
    </dgm:pt>
    <dgm:pt modelId="{65D17466-8AE6-4EF6-80A3-4A2D022A1AF2}" type="pres">
      <dgm:prSet presAssocID="{F158A836-9807-4BB5-96D7-55AAE48F5E54}" presName="txTwo" presStyleLbl="node2" presStyleIdx="0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43B90D46-2F30-46ED-8AD5-00925FB7223A}" type="pres">
      <dgm:prSet presAssocID="{F158A836-9807-4BB5-96D7-55AAE48F5E54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5265AFDA-E228-4DDC-9FDB-99B5739E8799}" type="pres">
      <dgm:prSet presAssocID="{F158A836-9807-4BB5-96D7-55AAE48F5E54}" presName="horzTwo" presStyleCnt="0"/>
      <dgm:spPr/>
      <dgm:t>
        <a:bodyPr/>
        <a:lstStyle>
          <a:extLst/>
        </a:lstStyle>
        <a:p>
          <a:endParaRPr lang="zh-CN"/>
        </a:p>
      </dgm:t>
    </dgm:pt>
    <dgm:pt modelId="{34141CC7-894D-4C91-ABB5-790C952BBCF1}" type="pres">
      <dgm:prSet presAssocID="{641FD4FB-DEB5-4BAD-8DE6-FF7449A706FD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4DBD85E0-526A-433E-AA20-844244992F90}" type="pres">
      <dgm:prSet presAssocID="{1D5437B4-AE63-4725-B3BF-757CE9D3B51A}" presName="vertTwo" presStyleCnt="0"/>
      <dgm:spPr/>
      <dgm:t>
        <a:bodyPr/>
        <a:lstStyle>
          <a:extLst/>
        </a:lstStyle>
        <a:p>
          <a:endParaRPr lang="zh-CN"/>
        </a:p>
      </dgm:t>
    </dgm:pt>
    <dgm:pt modelId="{D1C32F7D-B459-45E7-8599-1C37444288A4}" type="pres">
      <dgm:prSet presAssocID="{1D5437B4-AE63-4725-B3BF-757CE9D3B51A}" presName="txTwo" presStyleLbl="node2" presStyleIdx="1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5D2D5C49-3FCA-409B-A2C5-D92FC98F2CAA}" type="pres">
      <dgm:prSet presAssocID="{1D5437B4-AE63-4725-B3BF-757CE9D3B51A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626C0D09-BFC6-4CE1-B7D1-362C534ADE8D}" type="pres">
      <dgm:prSet presAssocID="{1D5437B4-AE63-4725-B3BF-757CE9D3B51A}" presName="horzTwo" presStyleCnt="0"/>
      <dgm:spPr/>
      <dgm:t>
        <a:bodyPr/>
        <a:lstStyle>
          <a:extLst/>
        </a:lstStyle>
        <a:p>
          <a:endParaRPr lang="zh-CN"/>
        </a:p>
      </dgm:t>
    </dgm:pt>
    <dgm:pt modelId="{446599AB-B680-4B28-82B7-0593C47118C8}" type="pres">
      <dgm:prSet presAssocID="{77151872-762C-4E0C-84E2-38FC583BA821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65C5EE98-B3C9-4E5C-8CBF-883A24D98EC7}" type="pres">
      <dgm:prSet presAssocID="{F4DD7773-E0F0-4CA0-AE12-39FE24E2D38B}" presName="vertTwo" presStyleCnt="0"/>
      <dgm:spPr/>
      <dgm:t>
        <a:bodyPr/>
        <a:lstStyle>
          <a:extLst/>
        </a:lstStyle>
        <a:p>
          <a:endParaRPr lang="zh-CN"/>
        </a:p>
      </dgm:t>
    </dgm:pt>
    <dgm:pt modelId="{5C53023D-DA3B-429C-A637-D4C76DD550B7}" type="pres">
      <dgm:prSet presAssocID="{F4DD7773-E0F0-4CA0-AE12-39FE24E2D38B}" presName="txTwo" presStyleLbl="node2" presStyleIdx="2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8D10DD1F-A51D-4898-B8C6-0BEA1FF0195A}" type="pres">
      <dgm:prSet presAssocID="{F4DD7773-E0F0-4CA0-AE12-39FE24E2D38B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58BE194D-6F64-4005-9BF5-B80B19E05BEF}" type="pres">
      <dgm:prSet presAssocID="{F4DD7773-E0F0-4CA0-AE12-39FE24E2D38B}" presName="horzTwo" presStyleCnt="0"/>
      <dgm:spPr/>
      <dgm:t>
        <a:bodyPr/>
        <a:lstStyle>
          <a:extLst/>
        </a:lstStyle>
        <a:p>
          <a:endParaRPr lang="zh-CN"/>
        </a:p>
      </dgm:t>
    </dgm:pt>
    <dgm:pt modelId="{D7003DC4-A656-4909-B2FF-FAA6419ACEC7}" type="pres">
      <dgm:prSet presAssocID="{BDF0DF6A-C77C-48ED-8BA1-44B4EE5AE580}" presName="sibSpaceTwo" presStyleCnt="0"/>
      <dgm:spPr/>
      <dgm:t>
        <a:bodyPr/>
        <a:lstStyle>
          <a:extLst/>
        </a:lstStyle>
        <a:p>
          <a:endParaRPr lang="zh-CN"/>
        </a:p>
      </dgm:t>
    </dgm:pt>
    <dgm:pt modelId="{12A9463C-744C-4DE4-8E88-C6444D940494}" type="pres">
      <dgm:prSet presAssocID="{E7099059-3858-4031-AA26-70F1AE740B29}" presName="vertTwo" presStyleCnt="0"/>
      <dgm:spPr/>
      <dgm:t>
        <a:bodyPr/>
        <a:lstStyle>
          <a:extLst/>
        </a:lstStyle>
        <a:p>
          <a:endParaRPr lang="zh-CN"/>
        </a:p>
      </dgm:t>
    </dgm:pt>
    <dgm:pt modelId="{71888359-F0DC-489E-B35A-9F5289C4BFFD}" type="pres">
      <dgm:prSet presAssocID="{E7099059-3858-4031-AA26-70F1AE740B29}" presName="txTwo" presStyleLbl="node2" presStyleIdx="3" presStyleCnt="4">
        <dgm:presLayoutVars>
          <dgm:chPref val="3"/>
        </dgm:presLayoutVars>
      </dgm:prSet>
      <dgm:spPr/>
      <dgm:t>
        <a:bodyPr/>
        <a:lstStyle>
          <a:extLst/>
        </a:lstStyle>
        <a:p>
          <a:endParaRPr lang="zh-CN"/>
        </a:p>
      </dgm:t>
    </dgm:pt>
    <dgm:pt modelId="{4D76A402-D8DD-43C1-A7CD-A27840BCC8B9}" type="pres">
      <dgm:prSet presAssocID="{E7099059-3858-4031-AA26-70F1AE740B29}" presName="parTransTwo" presStyleCnt="0"/>
      <dgm:spPr/>
      <dgm:t>
        <a:bodyPr/>
        <a:lstStyle>
          <a:extLst/>
        </a:lstStyle>
        <a:p>
          <a:endParaRPr lang="zh-CN"/>
        </a:p>
      </dgm:t>
    </dgm:pt>
    <dgm:pt modelId="{856176A2-0199-4FA6-AC46-6B8D767AB282}" type="pres">
      <dgm:prSet presAssocID="{E7099059-3858-4031-AA26-70F1AE740B29}" presName="horzTwo" presStyleCnt="0"/>
      <dgm:spPr/>
      <dgm:t>
        <a:bodyPr/>
        <a:lstStyle>
          <a:extLst/>
        </a:lstStyle>
        <a:p>
          <a:endParaRPr lang="zh-CN"/>
        </a:p>
      </dgm:t>
    </dgm:pt>
  </dgm:ptLst>
  <dgm:cxnLst>
    <dgm:cxn modelId="{77ECA4F6-222A-4392-9631-810129090796}" type="presOf" srcId="{F158A836-9807-4BB5-96D7-55AAE48F5E54}" destId="{65D17466-8AE6-4EF6-80A3-4A2D022A1AF2}" srcOrd="0" destOrd="0" presId="urn:microsoft.com/office/officeart/2005/8/layout/hierarchy4#2"/>
    <dgm:cxn modelId="{7DADF4A3-01CF-44AB-B22D-12966F7A757F}" type="presOf" srcId="{E7099059-3858-4031-AA26-70F1AE740B29}" destId="{71888359-F0DC-489E-B35A-9F5289C4BFFD}" srcOrd="0" destOrd="0" presId="urn:microsoft.com/office/officeart/2005/8/layout/hierarchy4#2"/>
    <dgm:cxn modelId="{71F9C174-A9A7-4C4B-82AD-F0A584F94B69}" srcId="{F9A846BA-06FB-46AF-80ED-5EA0073A08FA}" destId="{F4DD7773-E0F0-4CA0-AE12-39FE24E2D38B}" srcOrd="2" destOrd="0" parTransId="{5EB1A185-9242-4C2E-BC90-611B22CE7796}" sibTransId="{BDF0DF6A-C77C-48ED-8BA1-44B4EE5AE580}"/>
    <dgm:cxn modelId="{29E6389A-95A4-4601-AAE6-0D1F2035B251}" type="presOf" srcId="{105D35E0-9A5D-4EB8-8A48-4ED52D2D6EAC}" destId="{31F49077-DBE9-44A1-A1DC-E5B1FCF7A0AB}" srcOrd="0" destOrd="0" presId="urn:microsoft.com/office/officeart/2005/8/layout/hierarchy4#2"/>
    <dgm:cxn modelId="{4CF0A864-B5D8-42BA-9101-F66B8F6945DD}" type="presOf" srcId="{1D5437B4-AE63-4725-B3BF-757CE9D3B51A}" destId="{D1C32F7D-B459-45E7-8599-1C37444288A4}" srcOrd="0" destOrd="0" presId="urn:microsoft.com/office/officeart/2005/8/layout/hierarchy4#2"/>
    <dgm:cxn modelId="{E0A59ECF-A5D6-4165-81D6-37160CDE59E0}" srcId="{105D35E0-9A5D-4EB8-8A48-4ED52D2D6EAC}" destId="{F9A846BA-06FB-46AF-80ED-5EA0073A08FA}" srcOrd="0" destOrd="0" parTransId="{867140E2-327F-4343-AA77-39B40F758E20}" sibTransId="{D054D334-137E-4116-BF8C-3B5A64D95A38}"/>
    <dgm:cxn modelId="{5DEF2495-9985-44C6-8EDA-3F14AE904248}" srcId="{F9A846BA-06FB-46AF-80ED-5EA0073A08FA}" destId="{F158A836-9807-4BB5-96D7-55AAE48F5E54}" srcOrd="0" destOrd="0" parTransId="{558C0938-D0E9-4B08-AF25-06F808A3FD1D}" sibTransId="{641FD4FB-DEB5-4BAD-8DE6-FF7449A706FD}"/>
    <dgm:cxn modelId="{C6BE03DB-B2D6-41F0-AD77-FF31B62F1DBE}" srcId="{F9A846BA-06FB-46AF-80ED-5EA0073A08FA}" destId="{E7099059-3858-4031-AA26-70F1AE740B29}" srcOrd="3" destOrd="0" parTransId="{2AD9F856-1FCF-4306-9F3B-5565B9795A99}" sibTransId="{05C988DA-E2F2-414D-AFF5-AF61883FBE3F}"/>
    <dgm:cxn modelId="{1890C31B-6C5A-492A-B02D-6A7C8BDE111A}" srcId="{F9A846BA-06FB-46AF-80ED-5EA0073A08FA}" destId="{1D5437B4-AE63-4725-B3BF-757CE9D3B51A}" srcOrd="1" destOrd="0" parTransId="{EE3EA5B9-D085-48DC-A4C9-23E6FD27D486}" sibTransId="{77151872-762C-4E0C-84E2-38FC583BA821}"/>
    <dgm:cxn modelId="{180DAC74-716C-4B91-927A-EB59F07C3D47}" type="presOf" srcId="{F9A846BA-06FB-46AF-80ED-5EA0073A08FA}" destId="{C09C4BAB-D6A7-468D-B07E-BB5310B681B1}" srcOrd="0" destOrd="0" presId="urn:microsoft.com/office/officeart/2005/8/layout/hierarchy4#2"/>
    <dgm:cxn modelId="{F0D93C89-B981-4EC7-A158-B41F12973EF1}" type="presOf" srcId="{F4DD7773-E0F0-4CA0-AE12-39FE24E2D38B}" destId="{5C53023D-DA3B-429C-A637-D4C76DD550B7}" srcOrd="0" destOrd="0" presId="urn:microsoft.com/office/officeart/2005/8/layout/hierarchy4#2"/>
    <dgm:cxn modelId="{6E5FF87A-EF21-4C6F-973C-4194F1A84FC1}" type="presParOf" srcId="{31F49077-DBE9-44A1-A1DC-E5B1FCF7A0AB}" destId="{C18E4812-C36C-4299-A23F-F302133DE763}" srcOrd="0" destOrd="0" presId="urn:microsoft.com/office/officeart/2005/8/layout/hierarchy4#2"/>
    <dgm:cxn modelId="{9FF011B4-BE67-4925-835E-2F8D1C1ED733}" type="presParOf" srcId="{C18E4812-C36C-4299-A23F-F302133DE763}" destId="{C09C4BAB-D6A7-468D-B07E-BB5310B681B1}" srcOrd="0" destOrd="0" presId="urn:microsoft.com/office/officeart/2005/8/layout/hierarchy4#2"/>
    <dgm:cxn modelId="{AC0D0812-CB6B-4A67-B4E7-D96496C7D9CC}" type="presParOf" srcId="{C18E4812-C36C-4299-A23F-F302133DE763}" destId="{18A19349-6365-47F8-835F-0C81437E72A0}" srcOrd="1" destOrd="0" presId="urn:microsoft.com/office/officeart/2005/8/layout/hierarchy4#2"/>
    <dgm:cxn modelId="{C0BA2F4A-470D-4EFC-9780-18BE46D59070}" type="presParOf" srcId="{C18E4812-C36C-4299-A23F-F302133DE763}" destId="{C5AC6143-59D1-4B00-BB54-9411E2A2B7A8}" srcOrd="2" destOrd="0" presId="urn:microsoft.com/office/officeart/2005/8/layout/hierarchy4#2"/>
    <dgm:cxn modelId="{6ED225B3-B8BE-45E7-80BE-93729EED8A23}" type="presParOf" srcId="{C5AC6143-59D1-4B00-BB54-9411E2A2B7A8}" destId="{4A9763C1-EDA1-45C9-8C0D-0D8BCFBFE4CE}" srcOrd="0" destOrd="0" presId="urn:microsoft.com/office/officeart/2005/8/layout/hierarchy4#2"/>
    <dgm:cxn modelId="{450595F5-D4DC-4058-B727-CD0E3956EDAC}" type="presParOf" srcId="{4A9763C1-EDA1-45C9-8C0D-0D8BCFBFE4CE}" destId="{65D17466-8AE6-4EF6-80A3-4A2D022A1AF2}" srcOrd="0" destOrd="0" presId="urn:microsoft.com/office/officeart/2005/8/layout/hierarchy4#2"/>
    <dgm:cxn modelId="{38CD89B1-83FF-4663-A14A-2A4C52E5B64D}" type="presParOf" srcId="{4A9763C1-EDA1-45C9-8C0D-0D8BCFBFE4CE}" destId="{43B90D46-2F30-46ED-8AD5-00925FB7223A}" srcOrd="1" destOrd="0" presId="urn:microsoft.com/office/officeart/2005/8/layout/hierarchy4#2"/>
    <dgm:cxn modelId="{27B99D7E-4548-4DEB-909F-344F804FC9D8}" type="presParOf" srcId="{4A9763C1-EDA1-45C9-8C0D-0D8BCFBFE4CE}" destId="{5265AFDA-E228-4DDC-9FDB-99B5739E8799}" srcOrd="2" destOrd="0" presId="urn:microsoft.com/office/officeart/2005/8/layout/hierarchy4#2"/>
    <dgm:cxn modelId="{EF38F944-8C9F-4954-BB72-7F867490F0B3}" type="presParOf" srcId="{C5AC6143-59D1-4B00-BB54-9411E2A2B7A8}" destId="{34141CC7-894D-4C91-ABB5-790C952BBCF1}" srcOrd="1" destOrd="0" presId="urn:microsoft.com/office/officeart/2005/8/layout/hierarchy4#2"/>
    <dgm:cxn modelId="{3784D0A2-8710-4959-AA26-D018E401D58C}" type="presParOf" srcId="{C5AC6143-59D1-4B00-BB54-9411E2A2B7A8}" destId="{4DBD85E0-526A-433E-AA20-844244992F90}" srcOrd="2" destOrd="0" presId="urn:microsoft.com/office/officeart/2005/8/layout/hierarchy4#2"/>
    <dgm:cxn modelId="{AE638A02-8094-4149-9179-1045F88C748E}" type="presParOf" srcId="{4DBD85E0-526A-433E-AA20-844244992F90}" destId="{D1C32F7D-B459-45E7-8599-1C37444288A4}" srcOrd="0" destOrd="0" presId="urn:microsoft.com/office/officeart/2005/8/layout/hierarchy4#2"/>
    <dgm:cxn modelId="{20A13AAD-F9A6-4E8B-ADB9-CCBB6E16B5C7}" type="presParOf" srcId="{4DBD85E0-526A-433E-AA20-844244992F90}" destId="{5D2D5C49-3FCA-409B-A2C5-D92FC98F2CAA}" srcOrd="1" destOrd="0" presId="urn:microsoft.com/office/officeart/2005/8/layout/hierarchy4#2"/>
    <dgm:cxn modelId="{EAA06C8F-EDE7-4BFB-87A2-5961BDD3F696}" type="presParOf" srcId="{4DBD85E0-526A-433E-AA20-844244992F90}" destId="{626C0D09-BFC6-4CE1-B7D1-362C534ADE8D}" srcOrd="2" destOrd="0" presId="urn:microsoft.com/office/officeart/2005/8/layout/hierarchy4#2"/>
    <dgm:cxn modelId="{F9115974-EE6D-4AC2-BD32-6C93ED3418E5}" type="presParOf" srcId="{C5AC6143-59D1-4B00-BB54-9411E2A2B7A8}" destId="{446599AB-B680-4B28-82B7-0593C47118C8}" srcOrd="3" destOrd="0" presId="urn:microsoft.com/office/officeart/2005/8/layout/hierarchy4#2"/>
    <dgm:cxn modelId="{53233DDF-6171-4BBA-8DFF-16F34E3716C7}" type="presParOf" srcId="{C5AC6143-59D1-4B00-BB54-9411E2A2B7A8}" destId="{65C5EE98-B3C9-4E5C-8CBF-883A24D98EC7}" srcOrd="4" destOrd="0" presId="urn:microsoft.com/office/officeart/2005/8/layout/hierarchy4#2"/>
    <dgm:cxn modelId="{F0EDF3FA-A321-4EF3-BAAD-134579E2D43A}" type="presParOf" srcId="{65C5EE98-B3C9-4E5C-8CBF-883A24D98EC7}" destId="{5C53023D-DA3B-429C-A637-D4C76DD550B7}" srcOrd="0" destOrd="0" presId="urn:microsoft.com/office/officeart/2005/8/layout/hierarchy4#2"/>
    <dgm:cxn modelId="{D05A455C-0951-42B1-89C0-E453166528D3}" type="presParOf" srcId="{65C5EE98-B3C9-4E5C-8CBF-883A24D98EC7}" destId="{8D10DD1F-A51D-4898-B8C6-0BEA1FF0195A}" srcOrd="1" destOrd="0" presId="urn:microsoft.com/office/officeart/2005/8/layout/hierarchy4#2"/>
    <dgm:cxn modelId="{E03824CE-8E66-4F15-AA15-BDF9F25A9865}" type="presParOf" srcId="{65C5EE98-B3C9-4E5C-8CBF-883A24D98EC7}" destId="{58BE194D-6F64-4005-9BF5-B80B19E05BEF}" srcOrd="2" destOrd="0" presId="urn:microsoft.com/office/officeart/2005/8/layout/hierarchy4#2"/>
    <dgm:cxn modelId="{D40EB434-6C38-4AA0-9B40-BA305AE0C07C}" type="presParOf" srcId="{C5AC6143-59D1-4B00-BB54-9411E2A2B7A8}" destId="{D7003DC4-A656-4909-B2FF-FAA6419ACEC7}" srcOrd="5" destOrd="0" presId="urn:microsoft.com/office/officeart/2005/8/layout/hierarchy4#2"/>
    <dgm:cxn modelId="{A80C1538-E05C-41DA-B046-76ABDC68A714}" type="presParOf" srcId="{C5AC6143-59D1-4B00-BB54-9411E2A2B7A8}" destId="{12A9463C-744C-4DE4-8E88-C6444D940494}" srcOrd="6" destOrd="0" presId="urn:microsoft.com/office/officeart/2005/8/layout/hierarchy4#2"/>
    <dgm:cxn modelId="{8BE0C5ED-7405-4FAC-BB29-761F084712C1}" type="presParOf" srcId="{12A9463C-744C-4DE4-8E88-C6444D940494}" destId="{71888359-F0DC-489E-B35A-9F5289C4BFFD}" srcOrd="0" destOrd="0" presId="urn:microsoft.com/office/officeart/2005/8/layout/hierarchy4#2"/>
    <dgm:cxn modelId="{3C14A752-CB66-4049-A241-F473D96D64BF}" type="presParOf" srcId="{12A9463C-744C-4DE4-8E88-C6444D940494}" destId="{4D76A402-D8DD-43C1-A7CD-A27840BCC8B9}" srcOrd="1" destOrd="0" presId="urn:microsoft.com/office/officeart/2005/8/layout/hierarchy4#2"/>
    <dgm:cxn modelId="{C4C5EB46-2279-4376-A887-D1CF26B156B2}" type="presParOf" srcId="{12A9463C-744C-4DE4-8E88-C6444D940494}" destId="{856176A2-0199-4FA6-AC46-6B8D767AB282}" srcOrd="2" destOrd="0" presId="urn:microsoft.com/office/officeart/2005/8/layout/hierarchy4#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A84575-E6C1-46B0-8E26-34DD72E41B25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849CC0-C0CB-4A76-9630-B4B88DE7F14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 smtClean="0"/>
            <a:t>NOI</a:t>
          </a:r>
          <a:endParaRPr lang="zh-CN" altLang="en-US" dirty="0"/>
        </a:p>
      </dgm:t>
    </dgm:pt>
    <dgm:pt modelId="{968E41FD-39FA-4614-A055-B856B85C86AB}" type="parTrans" cxnId="{2FE0AC9A-C7DC-4658-8103-B40DC0F69258}">
      <dgm:prSet/>
      <dgm:spPr/>
      <dgm:t>
        <a:bodyPr/>
        <a:lstStyle/>
        <a:p>
          <a:endParaRPr lang="zh-CN" altLang="en-US"/>
        </a:p>
      </dgm:t>
    </dgm:pt>
    <dgm:pt modelId="{8156094D-EF92-4D4A-BD81-3D679DF3B574}" type="sibTrans" cxnId="{2FE0AC9A-C7DC-4658-8103-B40DC0F69258}">
      <dgm:prSet/>
      <dgm:spPr/>
      <dgm:t>
        <a:bodyPr/>
        <a:lstStyle/>
        <a:p>
          <a:endParaRPr lang="zh-CN" altLang="en-US"/>
        </a:p>
      </dgm:t>
    </dgm:pt>
    <dgm:pt modelId="{205ABEED-7B1D-4AF0-8A37-CFA2C2568307}">
      <dgm:prSet phldrT="[文本]"/>
      <dgm:spPr/>
      <dgm:t>
        <a:bodyPr/>
        <a:lstStyle/>
        <a:p>
          <a:r>
            <a:rPr lang="zh-CN" altLang="en-US" dirty="0" smtClean="0"/>
            <a:t>显而易见的题目</a:t>
          </a:r>
          <a:endParaRPr lang="zh-CN" altLang="en-US" dirty="0"/>
        </a:p>
      </dgm:t>
    </dgm:pt>
    <dgm:pt modelId="{7B1DF4C9-E76D-4D08-A9DA-2871ED153588}" type="parTrans" cxnId="{7E8E076D-46F7-404C-A625-1FF20465B139}">
      <dgm:prSet/>
      <dgm:spPr/>
      <dgm:t>
        <a:bodyPr/>
        <a:lstStyle/>
        <a:p>
          <a:endParaRPr lang="zh-CN" altLang="en-US"/>
        </a:p>
      </dgm:t>
    </dgm:pt>
    <dgm:pt modelId="{1CF53CBF-065A-4245-959A-63956F20F8F5}" type="sibTrans" cxnId="{7E8E076D-46F7-404C-A625-1FF20465B139}">
      <dgm:prSet/>
      <dgm:spPr/>
      <dgm:t>
        <a:bodyPr/>
        <a:lstStyle/>
        <a:p>
          <a:endParaRPr lang="zh-CN" altLang="en-US"/>
        </a:p>
      </dgm:t>
    </dgm:pt>
    <dgm:pt modelId="{D8F20E0E-E5BD-40CA-95F8-5F06FA945041}">
      <dgm:prSet phldrT="[文本]"/>
      <dgm:spPr/>
      <dgm:t>
        <a:bodyPr/>
        <a:lstStyle/>
        <a:p>
          <a:r>
            <a:rPr lang="zh-CN" altLang="en-US" dirty="0" smtClean="0"/>
            <a:t>维护其他的算法</a:t>
          </a:r>
          <a:endParaRPr lang="zh-CN" altLang="en-US" dirty="0"/>
        </a:p>
      </dgm:t>
    </dgm:pt>
    <dgm:pt modelId="{39DEB96D-8DD5-4C86-901C-C8DAA5220CC3}" type="parTrans" cxnId="{1584186C-083C-481F-B2AE-5DB7F07F2A42}">
      <dgm:prSet/>
      <dgm:spPr/>
      <dgm:t>
        <a:bodyPr/>
        <a:lstStyle/>
        <a:p>
          <a:endParaRPr lang="zh-CN" altLang="en-US"/>
        </a:p>
      </dgm:t>
    </dgm:pt>
    <dgm:pt modelId="{BCB78DFA-9131-45A5-8CF4-ECE806F1C8FC}" type="sibTrans" cxnId="{1584186C-083C-481F-B2AE-5DB7F07F2A42}">
      <dgm:prSet/>
      <dgm:spPr/>
      <dgm:t>
        <a:bodyPr/>
        <a:lstStyle/>
        <a:p>
          <a:endParaRPr lang="zh-CN" altLang="en-US"/>
        </a:p>
      </dgm:t>
    </dgm:pt>
    <dgm:pt modelId="{6603354B-91D9-4ED3-AC98-DF9ABE962A0F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IOI</a:t>
          </a:r>
          <a:endParaRPr lang="zh-CN" altLang="en-US" dirty="0"/>
        </a:p>
      </dgm:t>
    </dgm:pt>
    <dgm:pt modelId="{7E8B7116-021A-4B7B-94E2-091BDC7D682E}" type="parTrans" cxnId="{5271F62E-66E0-4B48-A91B-DAAAFAB17267}">
      <dgm:prSet/>
      <dgm:spPr/>
      <dgm:t>
        <a:bodyPr/>
        <a:lstStyle/>
        <a:p>
          <a:endParaRPr lang="zh-CN" altLang="en-US"/>
        </a:p>
      </dgm:t>
    </dgm:pt>
    <dgm:pt modelId="{4437F139-75F8-4270-B4C4-DED805737703}" type="sibTrans" cxnId="{5271F62E-66E0-4B48-A91B-DAAAFAB17267}">
      <dgm:prSet/>
      <dgm:spPr/>
      <dgm:t>
        <a:bodyPr/>
        <a:lstStyle/>
        <a:p>
          <a:endParaRPr lang="zh-CN" altLang="en-US"/>
        </a:p>
      </dgm:t>
    </dgm:pt>
    <dgm:pt modelId="{EE13F6CC-84D9-4904-973B-F8DC4D09A4F2}">
      <dgm:prSet phldrT="[文本]"/>
      <dgm:spPr/>
      <dgm:t>
        <a:bodyPr/>
        <a:lstStyle/>
        <a:p>
          <a:r>
            <a:rPr lang="zh-CN" altLang="en-US" dirty="0" smtClean="0"/>
            <a:t>不常见</a:t>
          </a:r>
          <a:endParaRPr lang="zh-CN" altLang="en-US" dirty="0"/>
        </a:p>
      </dgm:t>
    </dgm:pt>
    <dgm:pt modelId="{645FCDDA-941A-4BC8-BF11-8CEB90E83A27}" type="parTrans" cxnId="{F04FDD49-5589-427F-B784-FEF5773D2330}">
      <dgm:prSet/>
      <dgm:spPr/>
      <dgm:t>
        <a:bodyPr/>
        <a:lstStyle/>
        <a:p>
          <a:endParaRPr lang="zh-CN" altLang="en-US"/>
        </a:p>
      </dgm:t>
    </dgm:pt>
    <dgm:pt modelId="{1A4A04F4-3AAC-42D4-9E61-2A0465C98D98}" type="sibTrans" cxnId="{F04FDD49-5589-427F-B784-FEF5773D2330}">
      <dgm:prSet/>
      <dgm:spPr/>
      <dgm:t>
        <a:bodyPr/>
        <a:lstStyle/>
        <a:p>
          <a:endParaRPr lang="zh-CN" altLang="en-US"/>
        </a:p>
      </dgm:t>
    </dgm:pt>
    <dgm:pt modelId="{039F8A42-3D35-4699-9640-E0B8D7094E9A}">
      <dgm:prSet phldrT="[文本]"/>
      <dgm:spPr/>
      <dgm:t>
        <a:bodyPr/>
        <a:lstStyle/>
        <a:p>
          <a:r>
            <a:rPr lang="zh-CN" altLang="en-US" dirty="0" smtClean="0"/>
            <a:t>（我没见过</a:t>
          </a:r>
          <a:r>
            <a:rPr lang="en-US" altLang="zh-CN" dirty="0" smtClean="0"/>
            <a:t>= =|||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41455C8-BDB9-4933-8EE1-C4872A017346}" type="parTrans" cxnId="{DDA332CE-6FAE-41B1-8A0D-1C39F4B88A10}">
      <dgm:prSet/>
      <dgm:spPr/>
      <dgm:t>
        <a:bodyPr/>
        <a:lstStyle/>
        <a:p>
          <a:endParaRPr lang="zh-CN" altLang="en-US"/>
        </a:p>
      </dgm:t>
    </dgm:pt>
    <dgm:pt modelId="{5D9F9857-985C-448F-8D0C-564BC81440BE}" type="sibTrans" cxnId="{DDA332CE-6FAE-41B1-8A0D-1C39F4B88A10}">
      <dgm:prSet/>
      <dgm:spPr/>
      <dgm:t>
        <a:bodyPr/>
        <a:lstStyle/>
        <a:p>
          <a:endParaRPr lang="zh-CN" altLang="en-US"/>
        </a:p>
      </dgm:t>
    </dgm:pt>
    <dgm:pt modelId="{6DEBA5DB-810D-4A17-BDCD-90B2620E8478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 smtClean="0"/>
            <a:t>CTSC</a:t>
          </a:r>
          <a:endParaRPr lang="zh-CN" altLang="en-US" dirty="0"/>
        </a:p>
      </dgm:t>
    </dgm:pt>
    <dgm:pt modelId="{99B5015D-8D4B-48B3-A73C-8DC253216B3B}" type="parTrans" cxnId="{6B47106E-38AA-45E0-9457-7E5E1746B7D8}">
      <dgm:prSet/>
      <dgm:spPr/>
      <dgm:t>
        <a:bodyPr/>
        <a:lstStyle/>
        <a:p>
          <a:endParaRPr lang="zh-CN" altLang="en-US"/>
        </a:p>
      </dgm:t>
    </dgm:pt>
    <dgm:pt modelId="{FD2AD465-D1CC-46FB-9A90-D8B112613F3D}" type="sibTrans" cxnId="{6B47106E-38AA-45E0-9457-7E5E1746B7D8}">
      <dgm:prSet/>
      <dgm:spPr/>
      <dgm:t>
        <a:bodyPr/>
        <a:lstStyle/>
        <a:p>
          <a:endParaRPr lang="zh-CN" altLang="en-US"/>
        </a:p>
      </dgm:t>
    </dgm:pt>
    <dgm:pt modelId="{D80FF29B-02FB-4050-BBCD-5027ED1181D3}">
      <dgm:prSet phldrT="[文本]"/>
      <dgm:spPr/>
      <dgm:t>
        <a:bodyPr/>
        <a:lstStyle/>
        <a:p>
          <a:r>
            <a:rPr lang="zh-CN" altLang="en-US" dirty="0" smtClean="0"/>
            <a:t>比较困难 </a:t>
          </a:r>
          <a:endParaRPr lang="zh-CN" altLang="en-US" dirty="0"/>
        </a:p>
      </dgm:t>
    </dgm:pt>
    <dgm:pt modelId="{C479E665-0324-44D2-8B05-43A4A2BCF843}" type="parTrans" cxnId="{3DB54734-BB71-449E-9298-088A4E9D6F54}">
      <dgm:prSet/>
      <dgm:spPr/>
      <dgm:t>
        <a:bodyPr/>
        <a:lstStyle/>
        <a:p>
          <a:endParaRPr lang="zh-CN" altLang="en-US"/>
        </a:p>
      </dgm:t>
    </dgm:pt>
    <dgm:pt modelId="{451CB288-DED2-4335-A17D-4E76B0B96CC4}" type="sibTrans" cxnId="{3DB54734-BB71-449E-9298-088A4E9D6F54}">
      <dgm:prSet/>
      <dgm:spPr/>
      <dgm:t>
        <a:bodyPr/>
        <a:lstStyle/>
        <a:p>
          <a:endParaRPr lang="zh-CN" altLang="en-US"/>
        </a:p>
      </dgm:t>
    </dgm:pt>
    <dgm:pt modelId="{0F7122EA-DC7C-4668-8EEC-EEB07E639E17}">
      <dgm:prSet phldrT="[文本]"/>
      <dgm:spPr/>
      <dgm:t>
        <a:bodyPr/>
        <a:lstStyle/>
        <a:p>
          <a:r>
            <a:rPr lang="en-US" altLang="zh-CN" dirty="0" smtClean="0"/>
            <a:t>(</a:t>
          </a:r>
          <a:r>
            <a:rPr lang="zh-CN" altLang="en-US" dirty="0" smtClean="0"/>
            <a:t>小菜没有做过</a:t>
          </a:r>
          <a:r>
            <a:rPr lang="en-US" altLang="zh-CN" dirty="0" smtClean="0"/>
            <a:t>= =|||)</a:t>
          </a:r>
          <a:endParaRPr lang="zh-CN" altLang="en-US" dirty="0"/>
        </a:p>
      </dgm:t>
    </dgm:pt>
    <dgm:pt modelId="{31EAA24A-F385-49CD-A729-B8332831EEA1}" type="parTrans" cxnId="{A2BFE88E-314B-4253-8EEA-5CDC11A6DFCF}">
      <dgm:prSet/>
      <dgm:spPr/>
      <dgm:t>
        <a:bodyPr/>
        <a:lstStyle/>
        <a:p>
          <a:endParaRPr lang="zh-CN" altLang="en-US"/>
        </a:p>
      </dgm:t>
    </dgm:pt>
    <dgm:pt modelId="{69492C51-7022-4645-9540-D7C59AE260D5}" type="sibTrans" cxnId="{A2BFE88E-314B-4253-8EEA-5CDC11A6DFCF}">
      <dgm:prSet/>
      <dgm:spPr/>
      <dgm:t>
        <a:bodyPr/>
        <a:lstStyle/>
        <a:p>
          <a:endParaRPr lang="zh-CN" altLang="en-US"/>
        </a:p>
      </dgm:t>
    </dgm:pt>
    <dgm:pt modelId="{7670076A-1569-4F98-8BC6-304109D53369}" type="pres">
      <dgm:prSet presAssocID="{1FA84575-E6C1-46B0-8E26-34DD72E41B2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08E2E3-EEFB-464B-BA4F-8DA1CBBAB003}" type="pres">
      <dgm:prSet presAssocID="{82849CC0-C0CB-4A76-9630-B4B88DE7F14E}" presName="composite" presStyleCnt="0"/>
      <dgm:spPr/>
    </dgm:pt>
    <dgm:pt modelId="{508DDF57-6A76-4443-8C7E-B11607641F94}" type="pres">
      <dgm:prSet presAssocID="{82849CC0-C0CB-4A76-9630-B4B88DE7F14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3F4A70-9B70-4C2B-888E-EE45D596A197}" type="pres">
      <dgm:prSet presAssocID="{82849CC0-C0CB-4A76-9630-B4B88DE7F14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8217EF-3F53-4775-97A8-CF8ADC716F40}" type="pres">
      <dgm:prSet presAssocID="{8156094D-EF92-4D4A-BD81-3D679DF3B574}" presName="sp" presStyleCnt="0"/>
      <dgm:spPr/>
    </dgm:pt>
    <dgm:pt modelId="{6BB50144-1DDC-4775-9D81-3537AADFAFBC}" type="pres">
      <dgm:prSet presAssocID="{6603354B-91D9-4ED3-AC98-DF9ABE962A0F}" presName="composite" presStyleCnt="0"/>
      <dgm:spPr/>
    </dgm:pt>
    <dgm:pt modelId="{D1EF3E33-DC8A-4B19-AD67-082CD22DE043}" type="pres">
      <dgm:prSet presAssocID="{6603354B-91D9-4ED3-AC98-DF9ABE962A0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DCA47-E458-4A8F-A5CD-DE15EA114120}" type="pres">
      <dgm:prSet presAssocID="{6603354B-91D9-4ED3-AC98-DF9ABE962A0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B5256C-BCFB-4E7E-9DCD-2FF514C4D950}" type="pres">
      <dgm:prSet presAssocID="{4437F139-75F8-4270-B4C4-DED805737703}" presName="sp" presStyleCnt="0"/>
      <dgm:spPr/>
    </dgm:pt>
    <dgm:pt modelId="{2987BCB2-0D2A-4324-A502-0C7AFEFDA072}" type="pres">
      <dgm:prSet presAssocID="{6DEBA5DB-810D-4A17-BDCD-90B2620E8478}" presName="composite" presStyleCnt="0"/>
      <dgm:spPr/>
    </dgm:pt>
    <dgm:pt modelId="{1C4CFC6E-966A-48DE-B9B5-D0B4A13821B3}" type="pres">
      <dgm:prSet presAssocID="{6DEBA5DB-810D-4A17-BDCD-90B2620E847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3630BC-B06D-46AA-8F04-CD5C397B8AD4}" type="pres">
      <dgm:prSet presAssocID="{6DEBA5DB-810D-4A17-BDCD-90B2620E847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DC9367-9927-4EF3-9047-935AA4F6FC5F}" type="presOf" srcId="{D80FF29B-02FB-4050-BBCD-5027ED1181D3}" destId="{473630BC-B06D-46AA-8F04-CD5C397B8AD4}" srcOrd="0" destOrd="0" presId="urn:microsoft.com/office/officeart/2005/8/layout/chevron2"/>
    <dgm:cxn modelId="{DDA332CE-6FAE-41B1-8A0D-1C39F4B88A10}" srcId="{6603354B-91D9-4ED3-AC98-DF9ABE962A0F}" destId="{039F8A42-3D35-4699-9640-E0B8D7094E9A}" srcOrd="1" destOrd="0" parTransId="{541455C8-BDB9-4933-8EE1-C4872A017346}" sibTransId="{5D9F9857-985C-448F-8D0C-564BC81440BE}"/>
    <dgm:cxn modelId="{F04FDD49-5589-427F-B784-FEF5773D2330}" srcId="{6603354B-91D9-4ED3-AC98-DF9ABE962A0F}" destId="{EE13F6CC-84D9-4904-973B-F8DC4D09A4F2}" srcOrd="0" destOrd="0" parTransId="{645FCDDA-941A-4BC8-BF11-8CEB90E83A27}" sibTransId="{1A4A04F4-3AAC-42D4-9E61-2A0465C98D98}"/>
    <dgm:cxn modelId="{C611F636-EE8A-4122-89C4-A88A55250305}" type="presOf" srcId="{82849CC0-C0CB-4A76-9630-B4B88DE7F14E}" destId="{508DDF57-6A76-4443-8C7E-B11607641F94}" srcOrd="0" destOrd="0" presId="urn:microsoft.com/office/officeart/2005/8/layout/chevron2"/>
    <dgm:cxn modelId="{A2BFE88E-314B-4253-8EEA-5CDC11A6DFCF}" srcId="{6DEBA5DB-810D-4A17-BDCD-90B2620E8478}" destId="{0F7122EA-DC7C-4668-8EEC-EEB07E639E17}" srcOrd="1" destOrd="0" parTransId="{31EAA24A-F385-49CD-A729-B8332831EEA1}" sibTransId="{69492C51-7022-4645-9540-D7C59AE260D5}"/>
    <dgm:cxn modelId="{CBB4CE1D-EE91-4D7C-9A22-C6D2F980259D}" type="presOf" srcId="{6DEBA5DB-810D-4A17-BDCD-90B2620E8478}" destId="{1C4CFC6E-966A-48DE-B9B5-D0B4A13821B3}" srcOrd="0" destOrd="0" presId="urn:microsoft.com/office/officeart/2005/8/layout/chevron2"/>
    <dgm:cxn modelId="{01D7AD88-1784-4D4F-8D90-F5CFCA0FD14E}" type="presOf" srcId="{0F7122EA-DC7C-4668-8EEC-EEB07E639E17}" destId="{473630BC-B06D-46AA-8F04-CD5C397B8AD4}" srcOrd="0" destOrd="1" presId="urn:microsoft.com/office/officeart/2005/8/layout/chevron2"/>
    <dgm:cxn modelId="{A765517E-822A-47AA-ACB1-A0455B8E06E8}" type="presOf" srcId="{D8F20E0E-E5BD-40CA-95F8-5F06FA945041}" destId="{6D3F4A70-9B70-4C2B-888E-EE45D596A197}" srcOrd="0" destOrd="1" presId="urn:microsoft.com/office/officeart/2005/8/layout/chevron2"/>
    <dgm:cxn modelId="{B85E33C7-3CD6-441F-BF9E-ECD06025678C}" type="presOf" srcId="{205ABEED-7B1D-4AF0-8A37-CFA2C2568307}" destId="{6D3F4A70-9B70-4C2B-888E-EE45D596A197}" srcOrd="0" destOrd="0" presId="urn:microsoft.com/office/officeart/2005/8/layout/chevron2"/>
    <dgm:cxn modelId="{2FE0AC9A-C7DC-4658-8103-B40DC0F69258}" srcId="{1FA84575-E6C1-46B0-8E26-34DD72E41B25}" destId="{82849CC0-C0CB-4A76-9630-B4B88DE7F14E}" srcOrd="0" destOrd="0" parTransId="{968E41FD-39FA-4614-A055-B856B85C86AB}" sibTransId="{8156094D-EF92-4D4A-BD81-3D679DF3B574}"/>
    <dgm:cxn modelId="{B13484DA-F084-407C-A641-583AB86192E1}" type="presOf" srcId="{1FA84575-E6C1-46B0-8E26-34DD72E41B25}" destId="{7670076A-1569-4F98-8BC6-304109D53369}" srcOrd="0" destOrd="0" presId="urn:microsoft.com/office/officeart/2005/8/layout/chevron2"/>
    <dgm:cxn modelId="{BE9B3604-D068-4D63-AB78-FAC6FB61BC06}" type="presOf" srcId="{EE13F6CC-84D9-4904-973B-F8DC4D09A4F2}" destId="{BE6DCA47-E458-4A8F-A5CD-DE15EA114120}" srcOrd="0" destOrd="0" presId="urn:microsoft.com/office/officeart/2005/8/layout/chevron2"/>
    <dgm:cxn modelId="{6B47106E-38AA-45E0-9457-7E5E1746B7D8}" srcId="{1FA84575-E6C1-46B0-8E26-34DD72E41B25}" destId="{6DEBA5DB-810D-4A17-BDCD-90B2620E8478}" srcOrd="2" destOrd="0" parTransId="{99B5015D-8D4B-48B3-A73C-8DC253216B3B}" sibTransId="{FD2AD465-D1CC-46FB-9A90-D8B112613F3D}"/>
    <dgm:cxn modelId="{1584186C-083C-481F-B2AE-5DB7F07F2A42}" srcId="{82849CC0-C0CB-4A76-9630-B4B88DE7F14E}" destId="{D8F20E0E-E5BD-40CA-95F8-5F06FA945041}" srcOrd="1" destOrd="0" parTransId="{39DEB96D-8DD5-4C86-901C-C8DAA5220CC3}" sibTransId="{BCB78DFA-9131-45A5-8CF4-ECE806F1C8FC}"/>
    <dgm:cxn modelId="{3E338F59-C2F6-4661-A544-90A09164DD58}" type="presOf" srcId="{039F8A42-3D35-4699-9640-E0B8D7094E9A}" destId="{BE6DCA47-E458-4A8F-A5CD-DE15EA114120}" srcOrd="0" destOrd="1" presId="urn:microsoft.com/office/officeart/2005/8/layout/chevron2"/>
    <dgm:cxn modelId="{5271F62E-66E0-4B48-A91B-DAAAFAB17267}" srcId="{1FA84575-E6C1-46B0-8E26-34DD72E41B25}" destId="{6603354B-91D9-4ED3-AC98-DF9ABE962A0F}" srcOrd="1" destOrd="0" parTransId="{7E8B7116-021A-4B7B-94E2-091BDC7D682E}" sibTransId="{4437F139-75F8-4270-B4C4-DED805737703}"/>
    <dgm:cxn modelId="{FB9A5230-FD84-46A5-BA49-3033F6B81F04}" type="presOf" srcId="{6603354B-91D9-4ED3-AC98-DF9ABE962A0F}" destId="{D1EF3E33-DC8A-4B19-AD67-082CD22DE043}" srcOrd="0" destOrd="0" presId="urn:microsoft.com/office/officeart/2005/8/layout/chevron2"/>
    <dgm:cxn modelId="{3DB54734-BB71-449E-9298-088A4E9D6F54}" srcId="{6DEBA5DB-810D-4A17-BDCD-90B2620E8478}" destId="{D80FF29B-02FB-4050-BBCD-5027ED1181D3}" srcOrd="0" destOrd="0" parTransId="{C479E665-0324-44D2-8B05-43A4A2BCF843}" sibTransId="{451CB288-DED2-4335-A17D-4E76B0B96CC4}"/>
    <dgm:cxn modelId="{7E8E076D-46F7-404C-A625-1FF20465B139}" srcId="{82849CC0-C0CB-4A76-9630-B4B88DE7F14E}" destId="{205ABEED-7B1D-4AF0-8A37-CFA2C2568307}" srcOrd="0" destOrd="0" parTransId="{7B1DF4C9-E76D-4D08-A9DA-2871ED153588}" sibTransId="{1CF53CBF-065A-4245-959A-63956F20F8F5}"/>
    <dgm:cxn modelId="{757F6268-F3EA-48AF-8A7D-60EC78369DAB}" type="presParOf" srcId="{7670076A-1569-4F98-8BC6-304109D53369}" destId="{2D08E2E3-EEFB-464B-BA4F-8DA1CBBAB003}" srcOrd="0" destOrd="0" presId="urn:microsoft.com/office/officeart/2005/8/layout/chevron2"/>
    <dgm:cxn modelId="{4AC2954A-3909-446A-B88A-383355E88C57}" type="presParOf" srcId="{2D08E2E3-EEFB-464B-BA4F-8DA1CBBAB003}" destId="{508DDF57-6A76-4443-8C7E-B11607641F94}" srcOrd="0" destOrd="0" presId="urn:microsoft.com/office/officeart/2005/8/layout/chevron2"/>
    <dgm:cxn modelId="{BCFA54AF-7ECB-4D7B-8541-007C3D9117F8}" type="presParOf" srcId="{2D08E2E3-EEFB-464B-BA4F-8DA1CBBAB003}" destId="{6D3F4A70-9B70-4C2B-888E-EE45D596A197}" srcOrd="1" destOrd="0" presId="urn:microsoft.com/office/officeart/2005/8/layout/chevron2"/>
    <dgm:cxn modelId="{002C566D-07C4-4831-8F30-AF9108FF3CF2}" type="presParOf" srcId="{7670076A-1569-4F98-8BC6-304109D53369}" destId="{C88217EF-3F53-4775-97A8-CF8ADC716F40}" srcOrd="1" destOrd="0" presId="urn:microsoft.com/office/officeart/2005/8/layout/chevron2"/>
    <dgm:cxn modelId="{BC462F4E-1A09-4D7E-B11C-AC910C859BD6}" type="presParOf" srcId="{7670076A-1569-4F98-8BC6-304109D53369}" destId="{6BB50144-1DDC-4775-9D81-3537AADFAFBC}" srcOrd="2" destOrd="0" presId="urn:microsoft.com/office/officeart/2005/8/layout/chevron2"/>
    <dgm:cxn modelId="{59BD4EC9-F481-4079-BF4E-C149F3991DCC}" type="presParOf" srcId="{6BB50144-1DDC-4775-9D81-3537AADFAFBC}" destId="{D1EF3E33-DC8A-4B19-AD67-082CD22DE043}" srcOrd="0" destOrd="0" presId="urn:microsoft.com/office/officeart/2005/8/layout/chevron2"/>
    <dgm:cxn modelId="{6E8B7A5F-DE0C-46A8-B785-1EDA29620888}" type="presParOf" srcId="{6BB50144-1DDC-4775-9D81-3537AADFAFBC}" destId="{BE6DCA47-E458-4A8F-A5CD-DE15EA114120}" srcOrd="1" destOrd="0" presId="urn:microsoft.com/office/officeart/2005/8/layout/chevron2"/>
    <dgm:cxn modelId="{6049165F-2306-48EA-B4F1-FACE7CF7F847}" type="presParOf" srcId="{7670076A-1569-4F98-8BC6-304109D53369}" destId="{06B5256C-BCFB-4E7E-9DCD-2FF514C4D950}" srcOrd="3" destOrd="0" presId="urn:microsoft.com/office/officeart/2005/8/layout/chevron2"/>
    <dgm:cxn modelId="{46673387-FE4A-4308-A694-6E4C61EE54C8}" type="presParOf" srcId="{7670076A-1569-4F98-8BC6-304109D53369}" destId="{2987BCB2-0D2A-4324-A502-0C7AFEFDA072}" srcOrd="4" destOrd="0" presId="urn:microsoft.com/office/officeart/2005/8/layout/chevron2"/>
    <dgm:cxn modelId="{6BF5BE70-6323-475B-9931-94D8DE98F8C1}" type="presParOf" srcId="{2987BCB2-0D2A-4324-A502-0C7AFEFDA072}" destId="{1C4CFC6E-966A-48DE-B9B5-D0B4A13821B3}" srcOrd="0" destOrd="0" presId="urn:microsoft.com/office/officeart/2005/8/layout/chevron2"/>
    <dgm:cxn modelId="{684E3F8B-C9DC-441A-98A9-2EF9B0E0AAB0}" type="presParOf" srcId="{2987BCB2-0D2A-4324-A502-0C7AFEFDA072}" destId="{473630BC-B06D-46AA-8F04-CD5C397B8A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41478" y="28253"/>
          <a:ext cx="357736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Treap</a:t>
          </a:r>
          <a:r>
            <a:rPr lang="zh-CN" altLang="en-US" sz="2500" kern="1200" dirty="0" smtClean="0"/>
            <a:t>的样子和操作</a:t>
          </a:r>
          <a:endParaRPr lang="zh-CN" sz="2500" kern="1200" dirty="0"/>
        </a:p>
      </dsp:txBody>
      <dsp:txXfrm>
        <a:off x="241478" y="28253"/>
        <a:ext cx="3577361" cy="738000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41478" y="1176245"/>
          <a:ext cx="3618353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核心操作：旋转</a:t>
          </a:r>
          <a:endParaRPr lang="zh-CN" sz="2500" kern="1200" dirty="0"/>
        </a:p>
      </dsp:txBody>
      <dsp:txXfrm>
        <a:off x="241478" y="1176245"/>
        <a:ext cx="3618353" cy="738000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20980" y="2296253"/>
          <a:ext cx="3618383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实验可利用性</a:t>
          </a:r>
          <a:endParaRPr lang="zh-CN" sz="2500" kern="1200" dirty="0"/>
        </a:p>
      </dsp:txBody>
      <dsp:txXfrm>
        <a:off x="220980" y="2296253"/>
        <a:ext cx="3618383" cy="738000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41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20980" y="3464481"/>
          <a:ext cx="3594067" cy="738000"/>
        </a:xfrm>
        <a:prstGeom prst="roundRect">
          <a:avLst/>
        </a:prstGeom>
        <a:solidFill>
          <a:schemeClr val="accent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935" tIns="0" rIns="11693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C++</a:t>
          </a:r>
          <a:r>
            <a:rPr lang="zh-CN" altLang="en-US" sz="2500" kern="1200" dirty="0" smtClean="0"/>
            <a:t>实现</a:t>
          </a:r>
          <a:endParaRPr lang="zh-CN" sz="2500" kern="1200" dirty="0"/>
        </a:p>
      </dsp:txBody>
      <dsp:txXfrm>
        <a:off x="220980" y="3464481"/>
        <a:ext cx="3594067" cy="738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8E92FD-BBC4-497D-963D-80FA0B95AE28}">
      <dsp:nvSpPr>
        <dsp:cNvPr id="0" name=""/>
        <dsp:cNvSpPr/>
      </dsp:nvSpPr>
      <dsp:spPr>
        <a:xfrm>
          <a:off x="2361740" y="1071"/>
          <a:ext cx="1205841" cy="12058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我转！</a:t>
          </a:r>
          <a:endParaRPr lang="zh-CN" altLang="en-US" sz="3000" kern="1200" dirty="0"/>
        </a:p>
      </dsp:txBody>
      <dsp:txXfrm>
        <a:off x="2361740" y="1071"/>
        <a:ext cx="1205841" cy="1205841"/>
      </dsp:txXfrm>
    </dsp:sp>
    <dsp:sp modelId="{FEFB7B2F-53E1-49F5-AA1C-B5A7D58A056E}">
      <dsp:nvSpPr>
        <dsp:cNvPr id="0" name=""/>
        <dsp:cNvSpPr/>
      </dsp:nvSpPr>
      <dsp:spPr>
        <a:xfrm rot="2160000">
          <a:off x="3529327" y="926991"/>
          <a:ext cx="319954" cy="406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2160000">
        <a:off x="3529327" y="926991"/>
        <a:ext cx="319954" cy="406971"/>
      </dsp:txXfrm>
    </dsp:sp>
    <dsp:sp modelId="{FED2AFDD-34CE-4B6D-841C-B52BBB7FAAA0}">
      <dsp:nvSpPr>
        <dsp:cNvPr id="0" name=""/>
        <dsp:cNvSpPr/>
      </dsp:nvSpPr>
      <dsp:spPr>
        <a:xfrm>
          <a:off x="3825679" y="1064685"/>
          <a:ext cx="1205841" cy="1205841"/>
        </a:xfrm>
        <a:prstGeom prst="ellipse">
          <a:avLst/>
        </a:prstGeom>
        <a:solidFill>
          <a:schemeClr val="accent5">
            <a:hueOff val="-5330781"/>
            <a:satOff val="3030"/>
            <a:lumOff val="-250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我转</a:t>
          </a:r>
          <a:r>
            <a:rPr lang="en-US" altLang="zh-CN" sz="3000" kern="1200" dirty="0" smtClean="0"/>
            <a:t>!</a:t>
          </a:r>
          <a:endParaRPr lang="zh-CN" altLang="en-US" sz="3000" kern="1200" dirty="0"/>
        </a:p>
      </dsp:txBody>
      <dsp:txXfrm>
        <a:off x="3825679" y="1064685"/>
        <a:ext cx="1205841" cy="1205841"/>
      </dsp:txXfrm>
    </dsp:sp>
    <dsp:sp modelId="{EE6A16CC-2050-4992-A73B-696F41E7FAF3}">
      <dsp:nvSpPr>
        <dsp:cNvPr id="0" name=""/>
        <dsp:cNvSpPr/>
      </dsp:nvSpPr>
      <dsp:spPr>
        <a:xfrm rot="6480000">
          <a:off x="3991833" y="2315990"/>
          <a:ext cx="319954" cy="406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330781"/>
            <a:satOff val="3030"/>
            <a:lumOff val="-250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6480000">
        <a:off x="3991833" y="2315990"/>
        <a:ext cx="319954" cy="406971"/>
      </dsp:txXfrm>
    </dsp:sp>
    <dsp:sp modelId="{28FB034C-9AC3-4E17-90BB-617A56CA807F}">
      <dsp:nvSpPr>
        <dsp:cNvPr id="0" name=""/>
        <dsp:cNvSpPr/>
      </dsp:nvSpPr>
      <dsp:spPr>
        <a:xfrm>
          <a:off x="3266504" y="2785649"/>
          <a:ext cx="1205841" cy="1205841"/>
        </a:xfrm>
        <a:prstGeom prst="ellipse">
          <a:avLst/>
        </a:prstGeom>
        <a:solidFill>
          <a:schemeClr val="accent5">
            <a:hueOff val="-10661562"/>
            <a:satOff val="6060"/>
            <a:lumOff val="-500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我转</a:t>
          </a:r>
          <a:r>
            <a:rPr lang="en-US" altLang="zh-CN" sz="3000" kern="1200" dirty="0" smtClean="0"/>
            <a:t>!</a:t>
          </a:r>
          <a:endParaRPr lang="zh-CN" altLang="en-US" sz="3000" kern="1200" dirty="0"/>
        </a:p>
      </dsp:txBody>
      <dsp:txXfrm>
        <a:off x="3266504" y="2785649"/>
        <a:ext cx="1205841" cy="1205841"/>
      </dsp:txXfrm>
    </dsp:sp>
    <dsp:sp modelId="{FFB8A81F-7667-49BD-BBE4-CB563ECBD3D3}">
      <dsp:nvSpPr>
        <dsp:cNvPr id="0" name=""/>
        <dsp:cNvSpPr/>
      </dsp:nvSpPr>
      <dsp:spPr>
        <a:xfrm rot="10800000">
          <a:off x="2813739" y="3185083"/>
          <a:ext cx="319954" cy="406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661562"/>
            <a:satOff val="6060"/>
            <a:lumOff val="-500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2813739" y="3185083"/>
        <a:ext cx="319954" cy="406971"/>
      </dsp:txXfrm>
    </dsp:sp>
    <dsp:sp modelId="{93BAA018-52A2-414D-B96E-B9C59CB7904D}">
      <dsp:nvSpPr>
        <dsp:cNvPr id="0" name=""/>
        <dsp:cNvSpPr/>
      </dsp:nvSpPr>
      <dsp:spPr>
        <a:xfrm>
          <a:off x="1456976" y="2785649"/>
          <a:ext cx="1205841" cy="1205841"/>
        </a:xfrm>
        <a:prstGeom prst="ellipse">
          <a:avLst/>
        </a:prstGeom>
        <a:solidFill>
          <a:schemeClr val="accent5">
            <a:hueOff val="-15992344"/>
            <a:satOff val="9089"/>
            <a:lumOff val="-750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我转</a:t>
          </a:r>
          <a:r>
            <a:rPr lang="en-US" altLang="zh-CN" sz="3000" kern="1200" dirty="0" smtClean="0"/>
            <a:t>!</a:t>
          </a:r>
          <a:endParaRPr lang="zh-CN" altLang="en-US" sz="3000" kern="1200" dirty="0"/>
        </a:p>
      </dsp:txBody>
      <dsp:txXfrm>
        <a:off x="1456976" y="2785649"/>
        <a:ext cx="1205841" cy="1205841"/>
      </dsp:txXfrm>
    </dsp:sp>
    <dsp:sp modelId="{9F4D168B-3EBF-4E37-AA4F-169A11CC1255}">
      <dsp:nvSpPr>
        <dsp:cNvPr id="0" name=""/>
        <dsp:cNvSpPr/>
      </dsp:nvSpPr>
      <dsp:spPr>
        <a:xfrm rot="15120000">
          <a:off x="1623130" y="2333214"/>
          <a:ext cx="319954" cy="406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5992344"/>
            <a:satOff val="9089"/>
            <a:lumOff val="-750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5120000">
        <a:off x="1623130" y="2333214"/>
        <a:ext cx="319954" cy="406971"/>
      </dsp:txXfrm>
    </dsp:sp>
    <dsp:sp modelId="{4923F7D2-489A-4906-AD7F-78F097B4C175}">
      <dsp:nvSpPr>
        <dsp:cNvPr id="0" name=""/>
        <dsp:cNvSpPr/>
      </dsp:nvSpPr>
      <dsp:spPr>
        <a:xfrm>
          <a:off x="897801" y="1064685"/>
          <a:ext cx="1205841" cy="1205841"/>
        </a:xfrm>
        <a:prstGeom prst="ellipse">
          <a:avLst/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我转</a:t>
          </a:r>
          <a:r>
            <a:rPr lang="en-US" altLang="zh-CN" sz="3000" kern="1200" dirty="0" smtClean="0"/>
            <a:t>!</a:t>
          </a:r>
          <a:endParaRPr lang="zh-CN" altLang="en-US" sz="3000" kern="1200" dirty="0"/>
        </a:p>
      </dsp:txBody>
      <dsp:txXfrm>
        <a:off x="897801" y="1064685"/>
        <a:ext cx="1205841" cy="1205841"/>
      </dsp:txXfrm>
    </dsp:sp>
    <dsp:sp modelId="{93701C2B-23CA-45A2-ADF8-5E94C1812EDA}">
      <dsp:nvSpPr>
        <dsp:cNvPr id="0" name=""/>
        <dsp:cNvSpPr/>
      </dsp:nvSpPr>
      <dsp:spPr>
        <a:xfrm rot="19440000">
          <a:off x="2065388" y="937636"/>
          <a:ext cx="319954" cy="4069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9440000">
        <a:off x="2065388" y="937636"/>
        <a:ext cx="319954" cy="4069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B9287B-8E97-4F8F-B24C-D9F2A4B775E7}">
      <dsp:nvSpPr>
        <dsp:cNvPr id="0" name=""/>
        <dsp:cNvSpPr/>
      </dsp:nvSpPr>
      <dsp:spPr>
        <a:xfrm rot="16200000">
          <a:off x="-196715" y="196715"/>
          <a:ext cx="3212831" cy="28194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插入</a:t>
          </a:r>
          <a:endParaRPr lang="zh-CN" sz="4600" kern="1200" dirty="0"/>
        </a:p>
      </dsp:txBody>
      <dsp:txXfrm rot="16200000">
        <a:off x="204888" y="-204888"/>
        <a:ext cx="2409623" cy="2819400"/>
      </dsp:txXfrm>
    </dsp:sp>
    <dsp:sp modelId="{A1B2E022-D947-4A36-9425-E70251C9DC27}">
      <dsp:nvSpPr>
        <dsp:cNvPr id="0" name=""/>
        <dsp:cNvSpPr/>
      </dsp:nvSpPr>
      <dsp:spPr>
        <a:xfrm>
          <a:off x="2819400" y="0"/>
          <a:ext cx="2819400" cy="3212831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152" tIns="175260" rIns="175260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查找确切值</a:t>
          </a:r>
          <a:endParaRPr lang="zh-CN" sz="4600" kern="1200" dirty="0"/>
        </a:p>
      </dsp:txBody>
      <dsp:txXfrm>
        <a:off x="2819400" y="0"/>
        <a:ext cx="2819400" cy="2409623"/>
      </dsp:txXfrm>
    </dsp:sp>
    <dsp:sp modelId="{906459C7-473F-4025-96D9-132B0F109E5D}">
      <dsp:nvSpPr>
        <dsp:cNvPr id="0" name=""/>
        <dsp:cNvSpPr/>
      </dsp:nvSpPr>
      <dsp:spPr>
        <a:xfrm rot="10800000">
          <a:off x="0" y="3212831"/>
          <a:ext cx="2819400" cy="3212831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327152" rIns="327152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按排位查找</a:t>
          </a:r>
          <a:endParaRPr lang="zh-CN" sz="4600" kern="1200" dirty="0"/>
        </a:p>
      </dsp:txBody>
      <dsp:txXfrm rot="10800000">
        <a:off x="0" y="4016038"/>
        <a:ext cx="2819400" cy="2409623"/>
      </dsp:txXfrm>
    </dsp:sp>
    <dsp:sp modelId="{F013E633-9EB5-4600-B43A-0DAC78F0D6C6}">
      <dsp:nvSpPr>
        <dsp:cNvPr id="0" name=""/>
        <dsp:cNvSpPr/>
      </dsp:nvSpPr>
      <dsp:spPr>
        <a:xfrm rot="5400000">
          <a:off x="2622684" y="3409546"/>
          <a:ext cx="3212831" cy="28194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删除</a:t>
          </a:r>
          <a:endParaRPr lang="zh-CN" sz="4600" kern="1200" dirty="0"/>
        </a:p>
      </dsp:txBody>
      <dsp:txXfrm rot="5400000">
        <a:off x="3024288" y="3811150"/>
        <a:ext cx="2409623" cy="2819400"/>
      </dsp:txXfrm>
    </dsp:sp>
    <dsp:sp modelId="{DD53D959-CC82-417F-9E8B-65A2DCA788A7}">
      <dsp:nvSpPr>
        <dsp:cNvPr id="0" name=""/>
        <dsp:cNvSpPr/>
      </dsp:nvSpPr>
      <dsp:spPr>
        <a:xfrm>
          <a:off x="1973579" y="2409623"/>
          <a:ext cx="1691640" cy="1606415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旋转</a:t>
          </a:r>
          <a:endParaRPr lang="zh-CN" sz="4600" kern="1200" dirty="0"/>
        </a:p>
      </dsp:txBody>
      <dsp:txXfrm>
        <a:off x="1973579" y="2409623"/>
        <a:ext cx="1691640" cy="160641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9C4BAB-D6A7-468D-B07E-BB5310B681B1}">
      <dsp:nvSpPr>
        <dsp:cNvPr id="0" name=""/>
        <dsp:cNvSpPr/>
      </dsp:nvSpPr>
      <dsp:spPr>
        <a:xfrm>
          <a:off x="3050" y="938"/>
          <a:ext cx="6242298" cy="2010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你可以自己实现了吗</a:t>
          </a:r>
          <a:endParaRPr lang="zh-CN" sz="5000" kern="1200" dirty="0"/>
        </a:p>
      </dsp:txBody>
      <dsp:txXfrm>
        <a:off x="3050" y="938"/>
        <a:ext cx="6242298" cy="2010702"/>
      </dsp:txXfrm>
    </dsp:sp>
    <dsp:sp modelId="{65D17466-8AE6-4EF6-80A3-4A2D022A1AF2}">
      <dsp:nvSpPr>
        <dsp:cNvPr id="0" name=""/>
        <dsp:cNvSpPr/>
      </dsp:nvSpPr>
      <dsp:spPr>
        <a:xfrm>
          <a:off x="4059" y="2212907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旋转</a:t>
          </a:r>
          <a:endParaRPr lang="zh-CN" sz="4100" kern="1200" dirty="0"/>
        </a:p>
      </dsp:txBody>
      <dsp:txXfrm>
        <a:off x="4059" y="2212907"/>
        <a:ext cx="1467610" cy="2010702"/>
      </dsp:txXfrm>
    </dsp:sp>
    <dsp:sp modelId="{D1C32F7D-B459-45E7-8599-1C37444288A4}">
      <dsp:nvSpPr>
        <dsp:cNvPr id="0" name=""/>
        <dsp:cNvSpPr/>
      </dsp:nvSpPr>
      <dsp:spPr>
        <a:xfrm>
          <a:off x="159494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查找</a:t>
          </a:r>
          <a:endParaRPr lang="zh-CN" sz="4100" kern="1200" dirty="0"/>
        </a:p>
      </dsp:txBody>
      <dsp:txXfrm>
        <a:off x="1594949" y="2212908"/>
        <a:ext cx="1467610" cy="2010702"/>
      </dsp:txXfrm>
    </dsp:sp>
    <dsp:sp modelId="{5C53023D-DA3B-429C-A637-D4C76DD550B7}">
      <dsp:nvSpPr>
        <dsp:cNvPr id="0" name=""/>
        <dsp:cNvSpPr/>
      </dsp:nvSpPr>
      <dsp:spPr>
        <a:xfrm>
          <a:off x="318583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维护</a:t>
          </a:r>
          <a:r>
            <a:rPr lang="en-US" altLang="zh-CN" sz="4100" kern="1200" dirty="0" smtClean="0"/>
            <a:t>size</a:t>
          </a:r>
          <a:endParaRPr lang="zh-CN" sz="4100" kern="1200" dirty="0"/>
        </a:p>
      </dsp:txBody>
      <dsp:txXfrm>
        <a:off x="3185839" y="2212908"/>
        <a:ext cx="1467610" cy="2010702"/>
      </dsp:txXfrm>
    </dsp:sp>
    <dsp:sp modelId="{71888359-F0DC-489E-B35A-9F5289C4BFFD}">
      <dsp:nvSpPr>
        <dsp:cNvPr id="0" name=""/>
        <dsp:cNvSpPr/>
      </dsp:nvSpPr>
      <dsp:spPr>
        <a:xfrm>
          <a:off x="4776729" y="2212908"/>
          <a:ext cx="1467610" cy="2010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删除</a:t>
          </a:r>
          <a:endParaRPr lang="zh-CN" sz="4100" kern="1200" dirty="0"/>
        </a:p>
      </dsp:txBody>
      <dsp:txXfrm>
        <a:off x="4776729" y="2212908"/>
        <a:ext cx="1467610" cy="201070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8DDF57-6A76-4443-8C7E-B11607641F94}">
      <dsp:nvSpPr>
        <dsp:cNvPr id="0" name=""/>
        <dsp:cNvSpPr/>
      </dsp:nvSpPr>
      <dsp:spPr>
        <a:xfrm rot="5400000">
          <a:off x="-149078" y="150130"/>
          <a:ext cx="993858" cy="695700"/>
        </a:xfrm>
        <a:prstGeom prst="chevron">
          <a:avLst/>
        </a:prstGeom>
        <a:solidFill>
          <a:srgbClr val="00B05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NOI</a:t>
          </a:r>
          <a:endParaRPr lang="zh-CN" altLang="en-US" sz="1900" kern="1200" dirty="0"/>
        </a:p>
      </dsp:txBody>
      <dsp:txXfrm rot="5400000">
        <a:off x="-149078" y="150130"/>
        <a:ext cx="993858" cy="695700"/>
      </dsp:txXfrm>
    </dsp:sp>
    <dsp:sp modelId="{6D3F4A70-9B70-4C2B-888E-EE45D596A197}">
      <dsp:nvSpPr>
        <dsp:cNvPr id="0" name=""/>
        <dsp:cNvSpPr/>
      </dsp:nvSpPr>
      <dsp:spPr>
        <a:xfrm rot="5400000">
          <a:off x="1596482" y="-899729"/>
          <a:ext cx="646007" cy="244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显而易见的题目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维护其他的算法</a:t>
          </a:r>
          <a:endParaRPr lang="zh-CN" altLang="en-US" sz="1500" kern="1200" dirty="0"/>
        </a:p>
      </dsp:txBody>
      <dsp:txXfrm rot="5400000">
        <a:off x="1596482" y="-899729"/>
        <a:ext cx="646007" cy="2447571"/>
      </dsp:txXfrm>
    </dsp:sp>
    <dsp:sp modelId="{D1EF3E33-DC8A-4B19-AD67-082CD22DE043}">
      <dsp:nvSpPr>
        <dsp:cNvPr id="0" name=""/>
        <dsp:cNvSpPr/>
      </dsp:nvSpPr>
      <dsp:spPr>
        <a:xfrm rot="5400000">
          <a:off x="-149078" y="1005488"/>
          <a:ext cx="993858" cy="695700"/>
        </a:xfrm>
        <a:prstGeom prst="chevron">
          <a:avLst/>
        </a:prstGeom>
        <a:solidFill>
          <a:srgbClr val="00B0F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IOI</a:t>
          </a:r>
          <a:endParaRPr lang="zh-CN" altLang="en-US" sz="1900" kern="1200" dirty="0"/>
        </a:p>
      </dsp:txBody>
      <dsp:txXfrm rot="5400000">
        <a:off x="-149078" y="1005488"/>
        <a:ext cx="993858" cy="695700"/>
      </dsp:txXfrm>
    </dsp:sp>
    <dsp:sp modelId="{BE6DCA47-E458-4A8F-A5CD-DE15EA114120}">
      <dsp:nvSpPr>
        <dsp:cNvPr id="0" name=""/>
        <dsp:cNvSpPr/>
      </dsp:nvSpPr>
      <dsp:spPr>
        <a:xfrm rot="5400000">
          <a:off x="1596482" y="-44371"/>
          <a:ext cx="646007" cy="244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不常见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（我没见过</a:t>
          </a:r>
          <a:r>
            <a:rPr lang="en-US" altLang="zh-CN" sz="1500" kern="1200" dirty="0" smtClean="0"/>
            <a:t>= =|||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</dsp:txBody>
      <dsp:txXfrm rot="5400000">
        <a:off x="1596482" y="-44371"/>
        <a:ext cx="646007" cy="2447571"/>
      </dsp:txXfrm>
    </dsp:sp>
    <dsp:sp modelId="{1C4CFC6E-966A-48DE-B9B5-D0B4A13821B3}">
      <dsp:nvSpPr>
        <dsp:cNvPr id="0" name=""/>
        <dsp:cNvSpPr/>
      </dsp:nvSpPr>
      <dsp:spPr>
        <a:xfrm rot="5400000">
          <a:off x="-149078" y="1860846"/>
          <a:ext cx="993858" cy="695700"/>
        </a:xfrm>
        <a:prstGeom prst="chevron">
          <a:avLst/>
        </a:prstGeom>
        <a:solidFill>
          <a:srgbClr val="FF00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CTSC</a:t>
          </a:r>
          <a:endParaRPr lang="zh-CN" altLang="en-US" sz="1900" kern="1200" dirty="0"/>
        </a:p>
      </dsp:txBody>
      <dsp:txXfrm rot="5400000">
        <a:off x="-149078" y="1860846"/>
        <a:ext cx="993858" cy="695700"/>
      </dsp:txXfrm>
    </dsp:sp>
    <dsp:sp modelId="{473630BC-B06D-46AA-8F04-CD5C397B8AD4}">
      <dsp:nvSpPr>
        <dsp:cNvPr id="0" name=""/>
        <dsp:cNvSpPr/>
      </dsp:nvSpPr>
      <dsp:spPr>
        <a:xfrm rot="5400000">
          <a:off x="1596482" y="810986"/>
          <a:ext cx="646007" cy="2447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比较困难 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小菜没有做过</a:t>
          </a:r>
          <a:r>
            <a:rPr lang="en-US" altLang="zh-CN" sz="1500" kern="1200" dirty="0" smtClean="0"/>
            <a:t>= =|||)</a:t>
          </a:r>
          <a:endParaRPr lang="zh-CN" altLang="en-US" sz="1500" kern="1200" dirty="0"/>
        </a:p>
      </dsp:txBody>
      <dsp:txXfrm rot="5400000">
        <a:off x="1596482" y="810986"/>
        <a:ext cx="646007" cy="244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#1" minVer="12.0">
  <dgm:title val=""/>
  <dgm:desc val=""/>
  <dgm:catLst>
    <dgm:cat type="matrix" pri="2000"/>
  </dgm:catLst>
  <dgm:sampData>
    <dgm:dataModel>
      <dgm:ptLst>
        <dgm:pt modelId="0" type="doc">
          <dgm:prSet phldr="1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100"/>
    </dgm:constrLst>
    <dgm:choose name="Name1">
      <dgm:if name="Name2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3">
              <dgm:if name="Name4" func="var" arg="dir" op="equ" val="norm">
                <dgm:presOf axis="ch ch desOrSelf" ptType="node node node" st="1 1 1" cnt="1 1 0"/>
              </dgm:if>
              <dgm:else name="Name5">
                <dgm:presOf axis="ch ch desOrSelf" ptType="node node node" st="1 2 1" cnt="1 1 0"/>
              </dgm:else>
            </dgm:choose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6">
              <dgm:if name="Name7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8">
                <dgm:alg type="tx"/>
              </dgm:else>
            </dgm:choose>
            <dgm:shape xmlns:r="http://schemas.openxmlformats.org/officeDocument/2006/relationships" rot="270" type="round1Rect" r:blip="" hideGeom="1">
              <dgm:adjLst>
                <dgm:adj idx="1" val="0.2"/>
              </dgm:adjLst>
            </dgm:shape>
            <dgm:choose name="Name9">
              <dgm:if name="Name10" func="var" arg="dir" op="equ" val="norm">
                <dgm:presOf axis="ch ch desOrSelf" ptType="node node node" st="1 1 1" cnt="1 1 0"/>
              </dgm:if>
              <dgm:else name="Name11">
                <dgm:presOf axis="ch ch desOrSelf" ptType="node node node" st="1 2 1" cnt="1 1 0"/>
              </dgm:else>
            </dgm:choose>
            <dgm:constrLst>
              <dgm:constr type="t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2">
              <dgm:if name="Name13" func="var" arg="dir" op="equ" val="norm">
                <dgm:presOf axis="ch ch desOrSelf" ptType="node node node" st="1 2 1" cnt="1 1 0"/>
              </dgm:if>
              <dgm:else name="Name14">
                <dgm:presOf axis="ch ch desOrSelf" ptType="node node node" st="1 1 1" cnt="1 1 0"/>
              </dgm:else>
            </dgm:choose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5">
              <dgm:if name="Name1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7">
                <dgm:alg type="tx"/>
              </dgm:else>
            </dgm:choose>
            <dgm:shape xmlns:r="http://schemas.openxmlformats.org/officeDocument/2006/relationships" type="round1Rect" r:blip="" hideGeom="1">
              <dgm:adjLst/>
            </dgm:shape>
            <dgm:choose name="Name18">
              <dgm:if name="Name19" func="var" arg="dir" op="equ" val="norm">
                <dgm:presOf axis="ch ch desOrSelf" ptType="node node node" st="1 2 1" cnt="1 1 0"/>
              </dgm:if>
              <dgm:else name="Name20">
                <dgm:presOf axis="ch ch desOrSelf" ptType="node node node" st="1 1 1" cnt="1 1 0"/>
              </dgm:else>
            </dgm:choose>
            <dgm:constrLst>
              <dgm:constr type="t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1">
              <dgm:if name="Name22" func="var" arg="dir" op="equ" val="norm">
                <dgm:presOf axis="ch ch desOrSelf" ptType="node node node" st="1 3 1" cnt="1 1 0"/>
              </dgm:if>
              <dgm:else name="Name23">
                <dgm:presOf axis="ch ch desOrSelf" ptType="node node node" st="1 4 1" cnt="1 1 0"/>
              </dgm:else>
            </dgm:choose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4">
              <dgm:if name="Name2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6">
                <dgm:alg type="tx"/>
              </dgm:else>
            </dgm:choose>
            <dgm:shape xmlns:r="http://schemas.openxmlformats.org/officeDocument/2006/relationships" rot="180" type="round1Rect" r:blip="" hideGeom="1">
              <dgm:adjLst/>
            </dgm:shape>
            <dgm:choose name="Name27">
              <dgm:if name="Name28" func="var" arg="dir" op="equ" val="norm">
                <dgm:presOf axis="ch ch desOrSelf" ptType="node node node" st="1 3 1" cnt="1 1 0"/>
              </dgm:if>
              <dgm:else name="Name29">
                <dgm:presOf axis="ch ch desOrSelf" ptType="node node node" st="1 4 1" cnt="1 1 0"/>
              </dgm:else>
            </dgm:choose>
            <dgm:constrLst>
              <dgm:constr type="bMarg" refType="primFontSz" fact="0.3"/>
              <dgm:constr type="lMarg" refType="primFontSz" fact="0.3"/>
            </dgm:constrLst>
            <dgm:ruleLst>
              <dgm:rule type="primFontSz" val="2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30">
              <dgm:if name="Name31" func="var" arg="dir" op="equ" val="norm">
                <dgm:presOf axis="ch ch desOrSelf" ptType="node node node" st="1 4 1" cnt="1 1 0"/>
              </dgm:if>
              <dgm:else name="Name32">
                <dgm:presOf axis="ch ch desOrSelf" ptType="node node node" st="1 3 1" cnt="1 1 0"/>
              </dgm:else>
            </dgm:choose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3">
              <dgm:if name="Name3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5">
                <dgm:alg type="tx"/>
              </dgm:else>
            </dgm:choose>
            <dgm:shape xmlns:r="http://schemas.openxmlformats.org/officeDocument/2006/relationships" rot="90" type="round1Rect" r:blip="" hideGeom="1">
              <dgm:adjLst/>
            </dgm:shape>
            <dgm:choose name="Name36">
              <dgm:if name="Name37" func="var" arg="dir" op="equ" val="norm">
                <dgm:presOf axis="ch ch desOrSelf" ptType="node node node" st="1 4 1" cnt="1 1 0"/>
              </dgm:if>
              <dgm:else name="Name38">
                <dgm:presOf axis="ch ch desOrSelf" ptType="node node node" st="1 3 1" cnt="1 1 0"/>
              </dgm:else>
            </dgm:choose>
            <dgm:constrLst>
              <dgm:constr type="bMarg" refType="primFontSz" fact="0.3"/>
              <dgm:constr type="rMarg" refType="primFontSz" fact="0.3"/>
            </dgm:constrLst>
            <dgm:ruleLst>
              <dgm:rule type="primFontSz" val="2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</dgm:if>
      <dgm:else name="Name3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#2" minVer="12.0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h" for="des" ptType="node" op="equ"/>
      <dgm:constr type="primFontSz" for="des" forName="txOne" val="100"/>
      <dgm:constr type="primFontSz" for="des" forName="txTwo" val="100"/>
      <dgm:constr type="primFontSz" for="des" forName="txTwo" refType="primFontSz" refFor="des" refForName="txOne" op="lte"/>
      <dgm:constr type="primFontSz" for="des" forName="txThree" val="100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100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horzOne" refType="w"/>
          <dgm:constr type="w" for="ch" forName="txOne" refType="w" refFor="ch" refForName="horzOne" op="equ"/>
          <dgm:constr type="h" for="ch" forName="txOne" refType="w" refFor="ch" refForName="txOne" fact="0.56"/>
          <dgm:constr type="userH" for="des" ptType="node" refType="h" refFor="ch" refForName="txOne" op="equ"/>
        </dgm:constrLst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2" fact="NaN" max="NaN"/>
          </dgm:ruleLst>
        </dgm:layoutNode>
        <dgm:layoutNode name="parTransOne">
          <dgm:alg type="sp"/>
          <dgm:shape xmlns:r="http://schemas.openxmlformats.org/officeDocument/2006/relationships" r:blip="">
            <dgm:adjLst/>
          </dgm:shape>
          <dgm:presOf/>
          <dgm:constrLst/>
        </dgm:layoutNode>
        <dgm:layoutNode name="horzOne">
          <dgm:choose name="Name5">
            <dgm:if name="Name6" func="var" arg="dir" op="equ" val="norm">
              <dgm:alg type="lin">
                <dgm:param type="linDir" val="fromL"/>
                <dgm:param type="nodeVertAlign" val="t"/>
              </dgm:alg>
            </dgm:if>
            <dgm:else name="Name7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vertTwo" refType="w"/>
          </dgm:constrLst>
          <dgm:forEach name="Name8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horzTwo" refType="w"/>
                <dgm:constr type="w" for="ch" forName="txTwo" refType="w" refFor="ch" refForName="horzTwo" op="equ"/>
              </dgm:constrLst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2" fact="NaN" max="NaN"/>
                </dgm:ruleLst>
              </dgm:layoutNode>
              <dgm:layoutNode name="parTransTwo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  <dgm:layoutNode name="horzTwo">
                <dgm:choose name="Name9">
                  <dgm:if name="Name10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1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vertThree" refType="w"/>
                </dgm:constrLst>
                <dgm:forEach name="Name12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horzThree" refType="w"/>
                      <dgm:constr type="w" for="ch" forName="txThree" refType="w" refFor="ch" refForName="horzThree" op="equ"/>
                    </dgm:constrLst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2" fact="NaN" max="NaN"/>
                      </dgm:ruleLst>
                    </dgm:layoutNode>
                    <dgm:layoutNode name="parTransThree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</dgm:layoutNode>
                    <dgm:layoutNode name="horzThree">
                      <dgm:choose name="Name13">
                        <dgm:if name="Name14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15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vertFour" refType="w"/>
                      </dgm:constr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horzFour" refType="w" op="equ"/>
                            <dgm:constr type="w" for="ch" forName="txFour" refType="w" refFor="ch" refForName="horzFour" op="equ"/>
                          </dgm:constrLst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2" fact="NaN" max="NaN"/>
                            </dgm:ruleLst>
                          </dgm:layoutNode>
                          <dgm:layoutNode name="parTransFour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</dgm:layoutNode>
                          <dgm:layoutNode name="horzFour">
                            <dgm:choose name="Name16">
                              <dgm:if name="Name17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18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vertFour" refType="w"/>
                            </dgm:constrLst>
                            <dgm:forEach name="Name19" ref="repeat"/>
                          </dgm:layoutNode>
                        </dgm:layoutNode>
                        <dgm:choose name="Name20">
                          <dgm:if name="Name21" axis="self" ptType="node" func="revPos" op="gte" val="2">
                            <dgm:forEach name="Name22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>
                                  <dgm:constr type="w" val="15"/>
                                </dgm:constrLst>
                              </dgm:layoutNode>
                            </dgm:forEach>
                          </dgm:if>
                          <dgm:else name="Name23"/>
                        </dgm:choose>
                      </dgm:forEach>
                    </dgm:layoutNode>
                  </dgm:layoutNode>
                  <dgm:choose name="Name24">
                    <dgm:if name="Name25" axis="self" ptType="node" func="revPos" op="gte" val="2">
                      <dgm:forEach name="Name26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val="15"/>
                          </dgm:constrLst>
                        </dgm:layoutNode>
                      </dgm:forEach>
                    </dgm:if>
                    <dgm:else name="Name27"/>
                  </dgm:choose>
                </dgm:forEach>
              </dgm:layoutNode>
            </dgm:layoutNode>
            <dgm:choose name="Name28">
              <dgm:if name="Name29" axis="self" ptType="node" func="revPos" op="gte" val="2">
                <dgm:forEach name="Name30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val="15"/>
                    </dgm:constrLst>
                  </dgm:layoutNode>
                </dgm:forEach>
              </dgm:if>
              <dgm:else name="Name31"/>
            </dgm:choose>
          </dgm:forEach>
        </dgm:layoutNode>
      </dgm:layoutNode>
      <dgm:choose name="Name32">
        <dgm:if name="Name33" axis="self" ptType="node" func="revPos" op="gte" val="2">
          <dgm:forEach name="Name34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>
                <dgm:constr type="w" val="15"/>
              </dgm:constrLst>
            </dgm:layoutNode>
          </dgm:forEach>
        </dgm:if>
        <dgm:else name="Name3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3-D Style 6"/>
  <dgm:desc val="3-D Style 6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3-D Style 5"/>
  <dgm:desc val="3-D Style 5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C238408C-6839-46EE-8131-EDA75C487F2E}" type="datetimeFigureOut">
              <a:rPr/>
              <a:pPr/>
              <a:t>2006-6-30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zh-CN" sz="38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2006-6-30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pPr/>
              <a:t>4/16/2010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zh-CN" sz="1200">
                <a:solidFill>
                  <a:schemeClr val="tx2"/>
                </a:solidFill>
              </a:rPr>
              <a:pPr algn="l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advent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1.adventoplab@gmai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基本</a:t>
            </a:r>
            <a:r>
              <a:rPr lang="en-US" altLang="zh-CN" dirty="0" smtClean="0"/>
              <a:t>TREAP</a:t>
            </a:r>
            <a:r>
              <a:rPr lang="en-US" altLang="zh-CN" dirty="0" smtClean="0">
                <a:solidFill>
                  <a:schemeClr val="accent1"/>
                </a:solidFill>
              </a:rPr>
              <a:t> 2010</a:t>
            </a:r>
            <a:endParaRPr lang="zh-CN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3929059" y="1371600"/>
            <a:ext cx="4757742" cy="700078"/>
          </a:xfrm>
        </p:spPr>
        <p:txBody>
          <a:bodyPr>
            <a:normAutofit fontScale="85000" lnSpcReduction="20000"/>
          </a:bodyPr>
          <a:lstStyle>
            <a:extLst/>
          </a:lstStyle>
          <a:p>
            <a:r>
              <a:rPr lang="zh-CN" altLang="en-US" dirty="0" smtClean="0"/>
              <a:t>介绍一种最基本的性价比很高的自平衡二叉树</a:t>
            </a:r>
            <a:endParaRPr lang="en-US" altLang="zh-CN" dirty="0" smtClean="0"/>
          </a:p>
          <a:p>
            <a:r>
              <a:rPr lang="zh-CN" altLang="en-US" dirty="0" smtClean="0"/>
              <a:t>适用于初学者：需要静态树和堆的基础</a:t>
            </a:r>
            <a:endParaRPr lang="en-US" altLang="zh-CN" dirty="0" smtClean="0"/>
          </a:p>
          <a:p>
            <a:r>
              <a:rPr lang="zh-CN" altLang="en-US" dirty="0" smtClean="0"/>
              <a:t>（仅供入门）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43504" y="5357826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作者：</a:t>
            </a:r>
            <a:r>
              <a:rPr lang="en-US" altLang="zh-CN" dirty="0" err="1" smtClean="0"/>
              <a:t>ADVENTop</a:t>
            </a:r>
            <a:endParaRPr lang="en-US" altLang="zh-CN" dirty="0" smtClean="0"/>
          </a:p>
          <a:p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3"/>
              </a:rPr>
              <a:t>Http://hi.baidu.com/adventop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752600" y="216170"/>
          <a:ext cx="5638800" cy="642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14744" y="642918"/>
            <a:ext cx="19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插入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平衡树的插入与静态树一样，采用二分迭代的方式，稍微与之不同的是插入后需要进行调整，也就是旋转操作。事实上，我们先要把节点插到正确的位置上，再沿着原路回溯调整即可。</a:t>
            </a:r>
            <a:endParaRPr lang="en-US" altLang="zh-CN" dirty="0" smtClean="0"/>
          </a:p>
          <a:p>
            <a:r>
              <a:rPr lang="zh-CN" altLang="en-US" dirty="0" smtClean="0"/>
              <a:t>如：插入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，随机的权重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zh-CN" altLang="en-US" dirty="0" smtClean="0"/>
              <a:t>要经过两次调整。</a:t>
            </a:r>
            <a:endParaRPr lang="zh-CN" dirty="0"/>
          </a:p>
        </p:txBody>
      </p:sp>
      <p:grpSp>
        <p:nvGrpSpPr>
          <p:cNvPr id="49" name="组合 34"/>
          <p:cNvGrpSpPr/>
          <p:nvPr/>
        </p:nvGrpSpPr>
        <p:grpSpPr>
          <a:xfrm>
            <a:off x="6286512" y="1000108"/>
            <a:ext cx="1000132" cy="714380"/>
            <a:chOff x="6286512" y="1000108"/>
            <a:chExt cx="1000132" cy="71438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86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solidFill>
              <a:srgbClr val="7030A0"/>
            </a:solidFill>
          </p:grpSpPr>
          <p:sp>
            <p:nvSpPr>
              <p:cNvPr id="88" name="矩形 87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1(</a:t>
                </a:r>
                <a:r>
                  <a:rPr lang="zh-CN" altLang="en-US" dirty="0" smtClean="0"/>
                  <a:t>权重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6444466" y="1000108"/>
              <a:ext cx="627864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1360</a:t>
              </a:r>
            </a:p>
          </p:txBody>
        </p:sp>
      </p:grpSp>
      <p:grpSp>
        <p:nvGrpSpPr>
          <p:cNvPr id="50" name="组合 35"/>
          <p:cNvGrpSpPr/>
          <p:nvPr/>
        </p:nvGrpSpPr>
        <p:grpSpPr>
          <a:xfrm>
            <a:off x="5357818" y="2357430"/>
            <a:ext cx="1000132" cy="714380"/>
            <a:chOff x="6286512" y="1000108"/>
            <a:chExt cx="1000132" cy="714380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82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84" name="矩形 83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b="1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444466" y="1000108"/>
              <a:ext cx="609590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 670</a:t>
              </a:r>
            </a:p>
          </p:txBody>
        </p:sp>
      </p:grpSp>
      <p:grpSp>
        <p:nvGrpSpPr>
          <p:cNvPr id="51" name="组合 40"/>
          <p:cNvGrpSpPr/>
          <p:nvPr/>
        </p:nvGrpSpPr>
        <p:grpSpPr>
          <a:xfrm>
            <a:off x="7215206" y="2357430"/>
            <a:ext cx="1000132" cy="714380"/>
            <a:chOff x="6286512" y="1000108"/>
            <a:chExt cx="1000132" cy="714380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78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80" name="矩形 79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890</a:t>
                </a:r>
                <a:endParaRPr lang="zh-CN" alt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444466" y="1000108"/>
              <a:ext cx="638445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6760</a:t>
              </a:r>
            </a:p>
          </p:txBody>
        </p:sp>
      </p:grpSp>
      <p:grpSp>
        <p:nvGrpSpPr>
          <p:cNvPr id="52" name="组合 45"/>
          <p:cNvGrpSpPr/>
          <p:nvPr/>
        </p:nvGrpSpPr>
        <p:grpSpPr>
          <a:xfrm>
            <a:off x="4643438" y="3571876"/>
            <a:ext cx="1000132" cy="714380"/>
            <a:chOff x="6286512" y="1000108"/>
            <a:chExt cx="1000132" cy="714380"/>
          </a:xfrm>
          <a:solidFill>
            <a:srgbClr val="0070C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74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76" name="矩形 75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18</a:t>
                </a:r>
                <a:endParaRPr lang="zh-CN" altLang="en-US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6444466" y="1000108"/>
              <a:ext cx="526876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  13</a:t>
              </a:r>
            </a:p>
          </p:txBody>
        </p:sp>
      </p:grpSp>
      <p:grpSp>
        <p:nvGrpSpPr>
          <p:cNvPr id="54" name="组合 55"/>
          <p:cNvGrpSpPr/>
          <p:nvPr/>
        </p:nvGrpSpPr>
        <p:grpSpPr>
          <a:xfrm>
            <a:off x="7929586" y="3571876"/>
            <a:ext cx="1000132" cy="714380"/>
            <a:chOff x="6286512" y="1000108"/>
            <a:chExt cx="1000132" cy="714380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66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68" name="矩形 67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990</a:t>
                </a:r>
                <a:endParaRPr lang="zh-CN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6444466" y="1000108"/>
              <a:ext cx="671979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9999</a:t>
              </a:r>
            </a:p>
          </p:txBody>
        </p:sp>
      </p:grpSp>
      <p:cxnSp>
        <p:nvCxnSpPr>
          <p:cNvPr id="56" name="直接连接符 55"/>
          <p:cNvCxnSpPr/>
          <p:nvPr/>
        </p:nvCxnSpPr>
        <p:spPr>
          <a:xfrm rot="5400000">
            <a:off x="6179355" y="1893083"/>
            <a:ext cx="500066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>
            <a:off x="5179223" y="3178967"/>
            <a:ext cx="500066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5400000">
            <a:off x="5965041" y="4393413"/>
            <a:ext cx="500066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143636" y="3214686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143768" y="1928802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929586" y="3214686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rot="5400000">
            <a:off x="6036479" y="189308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6200000" flipH="1">
            <a:off x="6929454" y="185736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5400000">
            <a:off x="5107785" y="317896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16200000" flipH="1">
            <a:off x="6072198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16200000" flipH="1">
            <a:off x="7929586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4857752" y="928670"/>
            <a:ext cx="1009656" cy="723904"/>
            <a:chOff x="5000628" y="1214422"/>
            <a:chExt cx="1009656" cy="723904"/>
          </a:xfrm>
        </p:grpSpPr>
        <p:sp>
          <p:nvSpPr>
            <p:cNvPr id="102" name="矩形 101"/>
            <p:cNvSpPr/>
            <p:nvPr/>
          </p:nvSpPr>
          <p:spPr>
            <a:xfrm>
              <a:off x="5010152" y="1581136"/>
              <a:ext cx="1000132" cy="35719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effectLst>
                    <a:reflection blurRad="6350" stA="60000" endA="900" endPos="60000" dist="29997" dir="5400000" sy="-100000" algn="bl" rotWithShape="0"/>
                  </a:effectLst>
                </a:rPr>
                <a:t>6</a:t>
              </a:r>
              <a:endParaRPr lang="zh-CN" altLang="en-US" dirty="0">
                <a:effectLst>
                  <a:reflection blurRad="6350" stA="60000" endA="900" endPos="60000" dist="29997" dir="5400000" sy="-100000" algn="bl" rotWithShape="0"/>
                </a:effectLst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000628" y="1214422"/>
              <a:ext cx="1000132" cy="35719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effectLst>
                    <a:reflection blurRad="6350" stA="60000" endA="900" endPos="60000" dist="29997" dir="5400000" sy="-100000" algn="bl" rotWithShape="0"/>
                  </a:effectLst>
                </a:rPr>
                <a:t>2</a:t>
              </a:r>
              <a:endParaRPr lang="zh-CN" altLang="en-US" dirty="0">
                <a:effectLst>
                  <a:reflection blurRad="6350" stA="60000" endA="900" endPos="60000" dist="29997" dir="5400000" sy="-100000" algn="bl" rotWithShape="0"/>
                </a:effectLst>
              </a:endParaRPr>
            </a:p>
          </p:txBody>
        </p:sp>
      </p:grpSp>
      <p:cxnSp>
        <p:nvCxnSpPr>
          <p:cNvPr id="105" name="直接箭头连接符 104"/>
          <p:cNvCxnSpPr/>
          <p:nvPr/>
        </p:nvCxnSpPr>
        <p:spPr>
          <a:xfrm rot="5400000">
            <a:off x="4607719" y="439341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/>
          <p:cNvSpPr/>
          <p:nvPr/>
        </p:nvSpPr>
        <p:spPr>
          <a:xfrm>
            <a:off x="6072198" y="3571876"/>
            <a:ext cx="1000132" cy="92869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子树</a:t>
            </a:r>
            <a:endParaRPr lang="zh-CN" altLang="en-US" dirty="0"/>
          </a:p>
        </p:txBody>
      </p:sp>
      <p:cxnSp>
        <p:nvCxnSpPr>
          <p:cNvPr id="107" name="直接箭头连接符 106"/>
          <p:cNvCxnSpPr/>
          <p:nvPr/>
        </p:nvCxnSpPr>
        <p:spPr>
          <a:xfrm rot="16200000" flipH="1">
            <a:off x="5214942" y="435769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页脚占位符 10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本张幻灯片包含动作，请直接放映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51526E-7 L -0.09427 0.573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1191 0.19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57377 L -0.02344 0.385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4884E-6 L 0.11805 0.19912 " pathEditMode="relative" ptsTypes="AA">
                                      <p:cBhvr>
                                        <p:cTn id="3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8.51064E-7 L 0.11025 0.19935 " pathEditMode="relative" ptsTypes="AA">
                                      <p:cBhvr>
                                        <p:cTn id="3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88529E-7 L 0.09566 0.177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34783E-7 L 0.09913 0.199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4 0.38506 L 0.05521 0.21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942E-6 L 0.09688 -0.1625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查找（确切值）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查找确切数值与静态树一样，充分利用树结构进行二分查找，可以在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的时间内出解，查找不涉及任何的有关于旋转的操作：</a:t>
            </a:r>
            <a:endParaRPr lang="en-US" altLang="zh-CN" dirty="0" smtClean="0"/>
          </a:p>
          <a:p>
            <a:r>
              <a:rPr lang="zh-CN" altLang="en-US" dirty="0" smtClean="0"/>
              <a:t>查找</a:t>
            </a:r>
            <a:r>
              <a:rPr lang="en-US" altLang="zh-CN" dirty="0" smtClean="0"/>
              <a:t>690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，大于</a:t>
            </a:r>
            <a:r>
              <a:rPr lang="en-US" altLang="zh-CN" dirty="0" smtClean="0"/>
              <a:t>690</a:t>
            </a:r>
            <a:r>
              <a:rPr lang="zh-CN" altLang="en-US" dirty="0" smtClean="0"/>
              <a:t>，看左子树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670</a:t>
            </a:r>
            <a:r>
              <a:rPr lang="zh-CN" altLang="en-US" dirty="0" smtClean="0"/>
              <a:t>，小于</a:t>
            </a:r>
            <a:r>
              <a:rPr lang="en-US" altLang="zh-CN" dirty="0" smtClean="0"/>
              <a:t>690</a:t>
            </a:r>
            <a:r>
              <a:rPr lang="zh-CN" altLang="en-US" dirty="0" smtClean="0"/>
              <a:t>，看右子树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770</a:t>
            </a:r>
            <a:r>
              <a:rPr lang="zh-CN" altLang="en-US" dirty="0" smtClean="0"/>
              <a:t>，大于</a:t>
            </a:r>
            <a:r>
              <a:rPr lang="en-US" altLang="zh-CN" dirty="0" smtClean="0"/>
              <a:t>690</a:t>
            </a:r>
            <a:r>
              <a:rPr lang="zh-CN" altLang="en-US" dirty="0" smtClean="0"/>
              <a:t>，看左子树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690,</a:t>
            </a:r>
            <a:r>
              <a:rPr lang="zh-CN" altLang="en-US" dirty="0" smtClean="0"/>
              <a:t>匹配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4643438" y="1000108"/>
            <a:ext cx="4286280" cy="4500594"/>
            <a:chOff x="4643438" y="1000108"/>
            <a:chExt cx="4286280" cy="4500594"/>
          </a:xfrm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48" name="组合 34"/>
            <p:cNvGrpSpPr/>
            <p:nvPr/>
          </p:nvGrpSpPr>
          <p:grpSpPr>
            <a:xfrm>
              <a:off x="6286512" y="1000108"/>
              <a:ext cx="1000132" cy="714380"/>
              <a:chOff x="6286512" y="1000108"/>
              <a:chExt cx="1000132" cy="714380"/>
            </a:xfrm>
          </p:grpSpPr>
          <p:grpSp>
            <p:nvGrpSpPr>
              <p:cNvPr id="85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solidFill>
                <a:srgbClr val="7030A0"/>
              </a:solidFill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7(</a:t>
                  </a:r>
                  <a:r>
                    <a:rPr lang="zh-CN" altLang="en-US" dirty="0" smtClean="0"/>
                    <a:t>权重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444466" y="1000108"/>
                <a:ext cx="627864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1360</a:t>
                </a:r>
              </a:p>
            </p:txBody>
          </p:sp>
        </p:grpSp>
        <p:grpSp>
          <p:nvGrpSpPr>
            <p:cNvPr id="49" name="组合 35"/>
            <p:cNvGrpSpPr/>
            <p:nvPr/>
          </p:nvGrpSpPr>
          <p:grpSpPr>
            <a:xfrm>
              <a:off x="5357818" y="2357430"/>
              <a:ext cx="1000132" cy="714380"/>
              <a:chOff x="6286512" y="1000108"/>
              <a:chExt cx="1000132" cy="71438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81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b="1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6444466" y="1000108"/>
                <a:ext cx="609590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670</a:t>
                </a:r>
              </a:p>
            </p:txBody>
          </p:sp>
        </p:grpSp>
        <p:grpSp>
          <p:nvGrpSpPr>
            <p:cNvPr id="50" name="组合 40"/>
            <p:cNvGrpSpPr/>
            <p:nvPr/>
          </p:nvGrpSpPr>
          <p:grpSpPr>
            <a:xfrm>
              <a:off x="7215206" y="2357430"/>
              <a:ext cx="1000132" cy="714380"/>
              <a:chOff x="6286512" y="1000108"/>
              <a:chExt cx="1000132" cy="714380"/>
            </a:xfrm>
            <a:solidFill>
              <a:srgbClr val="00B0F0"/>
            </a:solidFill>
          </p:grpSpPr>
          <p:grpSp>
            <p:nvGrpSpPr>
              <p:cNvPr id="77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890</a:t>
                  </a:r>
                  <a:endParaRPr lang="zh-CN" altLang="en-US" dirty="0"/>
                </a:p>
              </p:txBody>
            </p:sp>
          </p:grpSp>
          <p:sp>
            <p:nvSpPr>
              <p:cNvPr id="78" name="TextBox 77"/>
              <p:cNvSpPr txBox="1"/>
              <p:nvPr/>
            </p:nvSpPr>
            <p:spPr>
              <a:xfrm>
                <a:off x="6444466" y="1000108"/>
                <a:ext cx="638445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6760</a:t>
                </a:r>
              </a:p>
            </p:txBody>
          </p:sp>
        </p:grpSp>
        <p:grpSp>
          <p:nvGrpSpPr>
            <p:cNvPr id="51" name="组合 45"/>
            <p:cNvGrpSpPr/>
            <p:nvPr/>
          </p:nvGrpSpPr>
          <p:grpSpPr>
            <a:xfrm>
              <a:off x="4643438" y="3571876"/>
              <a:ext cx="1000132" cy="714380"/>
              <a:chOff x="6286512" y="1000108"/>
              <a:chExt cx="1000132" cy="714380"/>
            </a:xfrm>
            <a:solidFill>
              <a:srgbClr val="0070C0"/>
            </a:solidFill>
          </p:grpSpPr>
          <p:grpSp>
            <p:nvGrpSpPr>
              <p:cNvPr id="73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18</a:t>
                  </a:r>
                  <a:endParaRPr lang="zh-CN" altLang="en-US" dirty="0"/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6444466" y="1000108"/>
                <a:ext cx="526876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 13</a:t>
                </a:r>
              </a:p>
            </p:txBody>
          </p:sp>
        </p:grpSp>
        <p:grpSp>
          <p:nvGrpSpPr>
            <p:cNvPr id="52" name="组合 50"/>
            <p:cNvGrpSpPr/>
            <p:nvPr/>
          </p:nvGrpSpPr>
          <p:grpSpPr>
            <a:xfrm>
              <a:off x="6072198" y="3571876"/>
              <a:ext cx="1000132" cy="714380"/>
              <a:chOff x="6286512" y="1000108"/>
              <a:chExt cx="1000132" cy="714380"/>
            </a:xfrm>
            <a:solidFill>
              <a:srgbClr val="FF0000"/>
            </a:solidFill>
          </p:grpSpPr>
          <p:grpSp>
            <p:nvGrpSpPr>
              <p:cNvPr id="69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71" name="矩形 70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444466" y="10001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770</a:t>
                </a:r>
              </a:p>
            </p:txBody>
          </p:sp>
        </p:grpSp>
        <p:grpSp>
          <p:nvGrpSpPr>
            <p:cNvPr id="53" name="组合 55"/>
            <p:cNvGrpSpPr/>
            <p:nvPr/>
          </p:nvGrpSpPr>
          <p:grpSpPr>
            <a:xfrm>
              <a:off x="7929586" y="3571876"/>
              <a:ext cx="1000132" cy="714380"/>
              <a:chOff x="6286512" y="1000108"/>
              <a:chExt cx="1000132" cy="714380"/>
            </a:xfrm>
            <a:solidFill>
              <a:srgbClr val="00B050"/>
            </a:solidFill>
          </p:grpSpPr>
          <p:grpSp>
            <p:nvGrpSpPr>
              <p:cNvPr id="65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990</a:t>
                  </a:r>
                  <a:endParaRPr lang="zh-CN" altLang="en-US" dirty="0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6444466" y="1000108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9999</a:t>
                </a:r>
              </a:p>
            </p:txBody>
          </p:sp>
        </p:grpSp>
        <p:grpSp>
          <p:nvGrpSpPr>
            <p:cNvPr id="54" name="组合 60"/>
            <p:cNvGrpSpPr/>
            <p:nvPr/>
          </p:nvGrpSpPr>
          <p:grpSpPr>
            <a:xfrm>
              <a:off x="5357818" y="4786322"/>
              <a:ext cx="1000132" cy="714380"/>
              <a:chOff x="6286512" y="1000108"/>
              <a:chExt cx="1000132" cy="714380"/>
            </a:xfrm>
            <a:solidFill>
              <a:schemeClr val="accent4">
                <a:lumMod val="75000"/>
              </a:schemeClr>
            </a:solidFill>
          </p:grpSpPr>
          <p:grpSp>
            <p:nvGrpSpPr>
              <p:cNvPr id="61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63" name="矩形 62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465</a:t>
                  </a:r>
                  <a:endParaRPr lang="zh-CN" altLang="en-US" dirty="0"/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6444466" y="1000108"/>
                <a:ext cx="593432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690</a:t>
                </a: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rot="5400000">
              <a:off x="6179355" y="1893083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5179223" y="3178967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5400000">
              <a:off x="5965041" y="4393413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143636" y="3214686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143768" y="1928802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929586" y="3214686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接箭头连接符 89"/>
          <p:cNvCxnSpPr/>
          <p:nvPr/>
        </p:nvCxnSpPr>
        <p:spPr>
          <a:xfrm rot="5400000">
            <a:off x="6036479" y="189308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rot="16200000" flipH="1">
            <a:off x="6929454" y="185736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5107785" y="317896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965041" y="439341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16200000" flipH="1">
            <a:off x="6072198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6200000" flipH="1">
            <a:off x="7929586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右箭头 97"/>
          <p:cNvSpPr/>
          <p:nvPr/>
        </p:nvSpPr>
        <p:spPr>
          <a:xfrm>
            <a:off x="5072066" y="1142984"/>
            <a:ext cx="1143008" cy="566163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89" name="页脚占位符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本张幻灯片包含动作，请直接放映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92414E-6 L -0.06997 0.18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97 0.18686 L 0.01666 0.36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3654 L -0.07778 0.533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9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查找（基于排名）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zh-CN" altLang="en-US" sz="1600" dirty="0" smtClean="0"/>
              <a:t>查找排位单从原本的</a:t>
            </a:r>
            <a:r>
              <a:rPr lang="en-US" altLang="zh-CN" sz="1600" dirty="0" smtClean="0"/>
              <a:t>Treap</a:t>
            </a:r>
            <a:r>
              <a:rPr lang="zh-CN" altLang="en-US" sz="1600" dirty="0" smtClean="0"/>
              <a:t>是做不到的，而是需要再维护一个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域，他的值代表他的下面一共有多少个节点，设当前节点为</a:t>
            </a:r>
            <a:r>
              <a:rPr lang="en-US" altLang="zh-CN" sz="1600" dirty="0" smtClean="0"/>
              <a:t>X,</a:t>
            </a:r>
            <a:r>
              <a:rPr lang="zh-CN" altLang="en-US" sz="1600" dirty="0" smtClean="0"/>
              <a:t>则有</a:t>
            </a:r>
            <a:r>
              <a:rPr lang="en-US" altLang="zh-CN" sz="1600" dirty="0" err="1" smtClean="0"/>
              <a:t>X.size</a:t>
            </a:r>
            <a:r>
              <a:rPr lang="en-US" altLang="zh-CN" sz="1600" dirty="0" smtClean="0"/>
              <a:t>=X.</a:t>
            </a:r>
            <a:r>
              <a:rPr lang="zh-CN" altLang="en-US" sz="1600" dirty="0" smtClean="0"/>
              <a:t>左儿子</a:t>
            </a:r>
            <a:r>
              <a:rPr lang="en-US" altLang="zh-CN" sz="1600" dirty="0" smtClean="0"/>
              <a:t>.Size+ X.</a:t>
            </a:r>
            <a:r>
              <a:rPr lang="zh-CN" altLang="en-US" sz="1600" dirty="0" smtClean="0"/>
              <a:t>右儿子</a:t>
            </a:r>
            <a:r>
              <a:rPr lang="en-US" altLang="zh-CN" sz="1600" dirty="0" smtClean="0"/>
              <a:t>.Size+1;</a:t>
            </a:r>
            <a:r>
              <a:rPr lang="zh-CN" altLang="en-US" sz="1600" dirty="0" smtClean="0"/>
              <a:t>那么这样我们就可以方便的查看排名了，为什么？因为我知道左右子树的</a:t>
            </a:r>
            <a:r>
              <a:rPr lang="en-US" altLang="zh-CN" sz="1600" dirty="0" smtClean="0"/>
              <a:t>Size ,</a:t>
            </a:r>
            <a:r>
              <a:rPr lang="zh-CN" altLang="en-US" sz="1600" dirty="0" smtClean="0"/>
              <a:t>就可以很方便的知道自己在以自己为根的树中的</a:t>
            </a:r>
            <a:r>
              <a:rPr lang="en-US" altLang="zh-CN" sz="1600" dirty="0" smtClean="0"/>
              <a:t>Rank</a:t>
            </a:r>
            <a:r>
              <a:rPr lang="zh-CN" altLang="en-US" sz="1600" dirty="0" smtClean="0"/>
              <a:t>了。因此迭代下去就能知道确切位置，维护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的方法是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在插入删除的同时即时维护。计算排位：</a:t>
            </a:r>
            <a:r>
              <a:rPr lang="en-US" altLang="zh-CN" sz="1600" dirty="0" smtClean="0"/>
              <a:t>Rank=</a:t>
            </a:r>
            <a:r>
              <a:rPr lang="en-US" altLang="zh-CN" sz="1600" dirty="0" err="1" smtClean="0"/>
              <a:t>X.size-X.right.size</a:t>
            </a:r>
            <a:endParaRPr lang="en-US" altLang="zh-CN" sz="1600" dirty="0" smtClean="0"/>
          </a:p>
          <a:p>
            <a:pPr lvl="0">
              <a:defRPr/>
            </a:pPr>
            <a:r>
              <a:rPr lang="zh-CN" altLang="en-US" sz="1600" dirty="0" smtClean="0"/>
              <a:t>查找第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小的：当前</a:t>
            </a:r>
            <a:r>
              <a:rPr lang="en-US" altLang="zh-CN" sz="1600" dirty="0" smtClean="0"/>
              <a:t>Rank=4;</a:t>
            </a:r>
          </a:p>
          <a:p>
            <a:pPr lvl="0">
              <a:defRPr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查看</a:t>
            </a:r>
            <a:r>
              <a:rPr lang="en-US" altLang="zh-CN" sz="1600" dirty="0" smtClean="0"/>
              <a:t>Root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Rank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5,</a:t>
            </a:r>
            <a:r>
              <a:rPr lang="zh-CN" altLang="en-US" sz="1600" dirty="0" smtClean="0"/>
              <a:t>说明待查值在左子树中，迭代，</a:t>
            </a:r>
            <a:r>
              <a:rPr lang="en-US" altLang="zh-CN" sz="1600" dirty="0" smtClean="0"/>
              <a:t>Rank</a:t>
            </a:r>
            <a:r>
              <a:rPr lang="zh-CN" altLang="en-US" sz="1600" dirty="0" smtClean="0"/>
              <a:t>不变。</a:t>
            </a:r>
            <a:endParaRPr lang="en-US" altLang="zh-CN" sz="1600" dirty="0" smtClean="0"/>
          </a:p>
          <a:p>
            <a:pPr lvl="0">
              <a:defRPr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查看</a:t>
            </a:r>
            <a:r>
              <a:rPr lang="en-US" altLang="zh-CN" sz="1600" dirty="0" smtClean="0"/>
              <a:t>670</a:t>
            </a:r>
            <a:r>
              <a:rPr lang="zh-CN" altLang="en-US" sz="1600" dirty="0" smtClean="0"/>
              <a:t>的左子树为</a:t>
            </a:r>
            <a:r>
              <a:rPr lang="en-US" altLang="zh-CN" sz="1600" dirty="0" smtClean="0"/>
              <a:t>1,</a:t>
            </a:r>
            <a:r>
              <a:rPr lang="zh-CN" altLang="en-US" sz="1600" dirty="0" smtClean="0"/>
              <a:t>说明在右子树中，因为在</a:t>
            </a:r>
            <a:r>
              <a:rPr lang="en-US" altLang="zh-CN" sz="1600" dirty="0" smtClean="0"/>
              <a:t>670</a:t>
            </a:r>
            <a:r>
              <a:rPr lang="zh-CN" altLang="en-US" sz="1600" dirty="0" smtClean="0"/>
              <a:t>这棵树中，</a:t>
            </a:r>
            <a:r>
              <a:rPr lang="en-US" altLang="zh-CN" sz="1600" dirty="0" smtClean="0"/>
              <a:t>670</a:t>
            </a:r>
            <a:r>
              <a:rPr lang="zh-CN" altLang="en-US" sz="1600" dirty="0" smtClean="0"/>
              <a:t>排第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4&gt;2.</a:t>
            </a:r>
            <a:r>
              <a:rPr lang="zh-CN" altLang="en-US" sz="1600" dirty="0" smtClean="0"/>
              <a:t>所以相当于在右子树找排在第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的，待查的</a:t>
            </a:r>
            <a:r>
              <a:rPr lang="en-US" altLang="zh-CN" sz="1600" dirty="0" smtClean="0"/>
              <a:t>Rank=</a:t>
            </a:r>
            <a:r>
              <a:rPr lang="zh-CN" altLang="en-US" sz="1600" dirty="0" smtClean="0"/>
              <a:t>当前</a:t>
            </a:r>
            <a:r>
              <a:rPr lang="en-US" altLang="zh-CN" sz="1600" dirty="0" smtClean="0"/>
              <a:t>Rank-Rank</a:t>
            </a:r>
            <a:r>
              <a:rPr lang="en-US" altLang="zh-CN" sz="1100" dirty="0" smtClean="0"/>
              <a:t>670</a:t>
            </a:r>
            <a:r>
              <a:rPr lang="en-US" altLang="zh-CN" sz="1700" dirty="0" smtClean="0"/>
              <a:t>;(</a:t>
            </a:r>
            <a:r>
              <a:rPr lang="zh-CN" altLang="en-US" sz="1700" dirty="0" smtClean="0"/>
              <a:t>请仔细理解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，继续迭代。</a:t>
            </a:r>
            <a:endParaRPr lang="en-US" altLang="zh-CN" sz="1700" dirty="0" smtClean="0"/>
          </a:p>
          <a:p>
            <a:pPr lvl="0">
              <a:defRPr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查看</a:t>
            </a:r>
            <a:r>
              <a:rPr lang="en-US" altLang="zh-CN" sz="1600" dirty="0" smtClean="0"/>
              <a:t>770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Rank</a:t>
            </a:r>
            <a:r>
              <a:rPr lang="en-US" altLang="zh-CN" sz="1100" dirty="0" smtClean="0"/>
              <a:t>770</a:t>
            </a:r>
            <a:r>
              <a:rPr lang="en-US" altLang="zh-CN" sz="1600" dirty="0" smtClean="0"/>
              <a:t>=Rank;</a:t>
            </a:r>
            <a:r>
              <a:rPr lang="zh-CN" altLang="en-US" sz="1600" dirty="0" smtClean="0"/>
              <a:t>找到，退出。</a:t>
            </a:r>
            <a:endParaRPr lang="en-US" altLang="zh-CN" sz="16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4643438" y="1000108"/>
            <a:ext cx="4286280" cy="4500594"/>
            <a:chOff x="4643438" y="1000108"/>
            <a:chExt cx="4286280" cy="4500594"/>
          </a:xfrm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8" name="组合 34"/>
            <p:cNvGrpSpPr/>
            <p:nvPr/>
          </p:nvGrpSpPr>
          <p:grpSpPr>
            <a:xfrm>
              <a:off x="6286512" y="1000108"/>
              <a:ext cx="1000132" cy="714380"/>
              <a:chOff x="6286512" y="1000108"/>
              <a:chExt cx="1000132" cy="714380"/>
            </a:xfrm>
          </p:grpSpPr>
          <p:grpSp>
            <p:nvGrpSpPr>
              <p:cNvPr id="45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solidFill>
                <a:srgbClr val="7030A0"/>
              </a:solidFill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7(Size)</a:t>
                  </a:r>
                  <a:endParaRPr lang="zh-CN" altLang="en-US" dirty="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6444466" y="1000108"/>
                <a:ext cx="627864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1360</a:t>
                </a:r>
              </a:p>
            </p:txBody>
          </p:sp>
        </p:grpSp>
        <p:grpSp>
          <p:nvGrpSpPr>
            <p:cNvPr id="9" name="组合 35"/>
            <p:cNvGrpSpPr/>
            <p:nvPr/>
          </p:nvGrpSpPr>
          <p:grpSpPr>
            <a:xfrm>
              <a:off x="5357818" y="2357430"/>
              <a:ext cx="1000132" cy="714380"/>
              <a:chOff x="6286512" y="1000108"/>
              <a:chExt cx="1000132" cy="71438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41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 smtClean="0"/>
                    <a:t>4</a:t>
                  </a:r>
                  <a:endParaRPr lang="zh-CN" altLang="en-US" b="1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444466" y="1000108"/>
                <a:ext cx="609590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670</a:t>
                </a:r>
              </a:p>
            </p:txBody>
          </p:sp>
        </p:grpSp>
        <p:grpSp>
          <p:nvGrpSpPr>
            <p:cNvPr id="10" name="组合 40"/>
            <p:cNvGrpSpPr/>
            <p:nvPr/>
          </p:nvGrpSpPr>
          <p:grpSpPr>
            <a:xfrm>
              <a:off x="7215206" y="2357430"/>
              <a:ext cx="1000132" cy="714380"/>
              <a:chOff x="6286512" y="1000108"/>
              <a:chExt cx="1000132" cy="714380"/>
            </a:xfrm>
            <a:solidFill>
              <a:srgbClr val="00B0F0"/>
            </a:solidFill>
          </p:grpSpPr>
          <p:grpSp>
            <p:nvGrpSpPr>
              <p:cNvPr id="37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444466" y="1000108"/>
                <a:ext cx="638445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6760</a:t>
                </a:r>
              </a:p>
            </p:txBody>
          </p:sp>
        </p:grpSp>
        <p:grpSp>
          <p:nvGrpSpPr>
            <p:cNvPr id="11" name="组合 45"/>
            <p:cNvGrpSpPr/>
            <p:nvPr/>
          </p:nvGrpSpPr>
          <p:grpSpPr>
            <a:xfrm>
              <a:off x="4643438" y="3571876"/>
              <a:ext cx="1000132" cy="714380"/>
              <a:chOff x="6286512" y="1000108"/>
              <a:chExt cx="1000132" cy="714380"/>
            </a:xfrm>
            <a:solidFill>
              <a:srgbClr val="0070C0"/>
            </a:solidFill>
          </p:grpSpPr>
          <p:grpSp>
            <p:nvGrpSpPr>
              <p:cNvPr id="33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444466" y="1000108"/>
                <a:ext cx="526876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 13</a:t>
                </a:r>
              </a:p>
            </p:txBody>
          </p:sp>
        </p:grpSp>
        <p:grpSp>
          <p:nvGrpSpPr>
            <p:cNvPr id="12" name="组合 50"/>
            <p:cNvGrpSpPr/>
            <p:nvPr/>
          </p:nvGrpSpPr>
          <p:grpSpPr>
            <a:xfrm>
              <a:off x="6072198" y="3571876"/>
              <a:ext cx="1000132" cy="714380"/>
              <a:chOff x="6286512" y="1000108"/>
              <a:chExt cx="1000132" cy="714380"/>
            </a:xfrm>
            <a:solidFill>
              <a:srgbClr val="FF0000"/>
            </a:solidFill>
          </p:grpSpPr>
          <p:grpSp>
            <p:nvGrpSpPr>
              <p:cNvPr id="29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444466" y="1000108"/>
                <a:ext cx="548548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770</a:t>
                </a:r>
              </a:p>
            </p:txBody>
          </p:sp>
        </p:grpSp>
        <p:grpSp>
          <p:nvGrpSpPr>
            <p:cNvPr id="13" name="组合 55"/>
            <p:cNvGrpSpPr/>
            <p:nvPr/>
          </p:nvGrpSpPr>
          <p:grpSpPr>
            <a:xfrm>
              <a:off x="7929586" y="3571876"/>
              <a:ext cx="1000132" cy="714380"/>
              <a:chOff x="6286512" y="1000108"/>
              <a:chExt cx="1000132" cy="714380"/>
            </a:xfrm>
            <a:solidFill>
              <a:srgbClr val="00B050"/>
            </a:solidFill>
          </p:grpSpPr>
          <p:grpSp>
            <p:nvGrpSpPr>
              <p:cNvPr id="25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6444466" y="1000108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9999</a:t>
                </a:r>
              </a:p>
            </p:txBody>
          </p:sp>
        </p:grpSp>
        <p:grpSp>
          <p:nvGrpSpPr>
            <p:cNvPr id="14" name="组合 60"/>
            <p:cNvGrpSpPr/>
            <p:nvPr/>
          </p:nvGrpSpPr>
          <p:grpSpPr>
            <a:xfrm>
              <a:off x="5357818" y="4786322"/>
              <a:ext cx="1000132" cy="714380"/>
              <a:chOff x="6286512" y="1000108"/>
              <a:chExt cx="1000132" cy="714380"/>
            </a:xfrm>
            <a:solidFill>
              <a:schemeClr val="accent4">
                <a:lumMod val="75000"/>
              </a:schemeClr>
            </a:solidFill>
          </p:grpSpPr>
          <p:grpSp>
            <p:nvGrpSpPr>
              <p:cNvPr id="21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6444466" y="1000108"/>
                <a:ext cx="593432" cy="3693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690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 rot="5400000">
              <a:off x="6179355" y="1893083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5179223" y="3178967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5965041" y="4393413"/>
              <a:ext cx="500066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143636" y="3214686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143768" y="1928802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929586" y="3214686"/>
              <a:ext cx="432228" cy="428628"/>
            </a:xfrm>
            <a:prstGeom prst="lin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rot="5400000">
            <a:off x="6036479" y="189308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rot="16200000" flipH="1">
            <a:off x="6929454" y="185736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5107785" y="317896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>
            <a:off x="5965041" y="4393413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6072198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16200000" flipH="1">
            <a:off x="7929586" y="314324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5072066" y="1142984"/>
            <a:ext cx="1143008" cy="566163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56" name="页脚占位符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本张幻灯片包含动作，请直接放映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3876E-7 L -0.04723 0.20976 " pathEditMode="relative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20976 L 0.01666 0.375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删除操作比较特殊，因为直接删除并且合并子树，不能保证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后仍能平衡，所以我们采用旋转的办法，让被删除的节点旋转到叶节点，然后删除。过程中，比较两个儿子，谁的权重小，则当父亲。（只有一个儿子直接旋转，不必判断）如果左儿子“轻”，则进行左旋，反之亦然。</a:t>
            </a:r>
            <a:endParaRPr lang="en-US" altLang="zh-CN" dirty="0" smtClean="0"/>
          </a:p>
          <a:p>
            <a:r>
              <a:rPr lang="zh-CN" altLang="en-US" dirty="0" smtClean="0"/>
              <a:t>如图：删除</a:t>
            </a:r>
            <a:r>
              <a:rPr lang="en-US" altLang="zh-CN" dirty="0" smtClean="0"/>
              <a:t>Root.</a:t>
            </a:r>
            <a:endParaRPr lang="zh-CN" altLang="en-US" dirty="0"/>
          </a:p>
        </p:txBody>
      </p:sp>
      <p:grpSp>
        <p:nvGrpSpPr>
          <p:cNvPr id="6" name="组合 34"/>
          <p:cNvGrpSpPr/>
          <p:nvPr/>
        </p:nvGrpSpPr>
        <p:grpSpPr>
          <a:xfrm>
            <a:off x="6286512" y="1571612"/>
            <a:ext cx="1000132" cy="714380"/>
            <a:chOff x="6286512" y="1000108"/>
            <a:chExt cx="1000132" cy="714380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43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solidFill>
              <a:srgbClr val="7030A0"/>
            </a:solidFill>
          </p:grpSpPr>
          <p:sp>
            <p:nvSpPr>
              <p:cNvPr id="45" name="矩形 44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1(</a:t>
                </a:r>
                <a:r>
                  <a:rPr lang="zh-CN" altLang="en-US" dirty="0" smtClean="0"/>
                  <a:t>权重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444466" y="1000108"/>
              <a:ext cx="627864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1360</a:t>
              </a:r>
            </a:p>
          </p:txBody>
        </p:sp>
      </p:grpSp>
      <p:grpSp>
        <p:nvGrpSpPr>
          <p:cNvPr id="7" name="组合 35"/>
          <p:cNvGrpSpPr/>
          <p:nvPr/>
        </p:nvGrpSpPr>
        <p:grpSpPr>
          <a:xfrm>
            <a:off x="5357818" y="2928934"/>
            <a:ext cx="1000132" cy="714380"/>
            <a:chOff x="6286512" y="1000108"/>
            <a:chExt cx="1000132" cy="714380"/>
          </a:xfrm>
          <a:solidFill>
            <a:schemeClr val="accent1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39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41" name="矩形 40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7</a:t>
                </a:r>
                <a:endParaRPr lang="zh-CN" altLang="en-US" b="1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44466" y="1000108"/>
              <a:ext cx="609590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 670</a:t>
              </a:r>
            </a:p>
          </p:txBody>
        </p:sp>
      </p:grpSp>
      <p:grpSp>
        <p:nvGrpSpPr>
          <p:cNvPr id="8" name="组合 40"/>
          <p:cNvGrpSpPr/>
          <p:nvPr/>
        </p:nvGrpSpPr>
        <p:grpSpPr>
          <a:xfrm>
            <a:off x="7215206" y="2928934"/>
            <a:ext cx="1000132" cy="714380"/>
            <a:chOff x="6286512" y="1000108"/>
            <a:chExt cx="1000132" cy="714380"/>
          </a:xfrm>
          <a:solidFill>
            <a:srgbClr val="00B0F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35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37" name="矩形 36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444466" y="1000108"/>
              <a:ext cx="638445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6760</a:t>
              </a:r>
            </a:p>
          </p:txBody>
        </p:sp>
      </p:grpSp>
      <p:grpSp>
        <p:nvGrpSpPr>
          <p:cNvPr id="10" name="组合 50"/>
          <p:cNvGrpSpPr/>
          <p:nvPr/>
        </p:nvGrpSpPr>
        <p:grpSpPr>
          <a:xfrm>
            <a:off x="6072198" y="4143380"/>
            <a:ext cx="1000132" cy="714380"/>
            <a:chOff x="6286512" y="1000108"/>
            <a:chExt cx="1000132" cy="714380"/>
          </a:xfrm>
          <a:solidFill>
            <a:srgbClr val="FF000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27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29" name="矩形 28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</a:t>
                </a:r>
                <a:endParaRPr lang="zh-CN" alt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444466" y="1000108"/>
              <a:ext cx="548548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770</a:t>
              </a:r>
            </a:p>
          </p:txBody>
        </p:sp>
      </p:grpSp>
      <p:grpSp>
        <p:nvGrpSpPr>
          <p:cNvPr id="11" name="组合 55"/>
          <p:cNvGrpSpPr/>
          <p:nvPr/>
        </p:nvGrpSpPr>
        <p:grpSpPr>
          <a:xfrm>
            <a:off x="7929586" y="4143380"/>
            <a:ext cx="1000132" cy="714380"/>
            <a:chOff x="6286512" y="1000108"/>
            <a:chExt cx="1000132" cy="714380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23" name="组合 14"/>
            <p:cNvGrpSpPr/>
            <p:nvPr/>
          </p:nvGrpSpPr>
          <p:grpSpPr>
            <a:xfrm>
              <a:off x="6286512" y="1071546"/>
              <a:ext cx="1000132" cy="642942"/>
              <a:chOff x="5572132" y="2000240"/>
              <a:chExt cx="1428760" cy="642942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5572132" y="2000240"/>
                <a:ext cx="1428760" cy="64294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72132" y="2285992"/>
                <a:ext cx="1428760" cy="35719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990</a:t>
                </a:r>
                <a:endParaRPr lang="zh-CN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444466" y="1000108"/>
              <a:ext cx="671979" cy="369332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9999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 rot="5400000">
            <a:off x="6179355" y="2464587"/>
            <a:ext cx="500066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5179223" y="3750471"/>
            <a:ext cx="500066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43636" y="3786190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43768" y="2500306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29586" y="3786190"/>
            <a:ext cx="432228" cy="428628"/>
          </a:xfrm>
          <a:prstGeom prst="lin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6036479" y="246458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H="1">
            <a:off x="6929454" y="2428868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5107785" y="3750471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6200000" flipH="1">
            <a:off x="6072198" y="371475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16200000" flipH="1">
            <a:off x="7929586" y="371475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等腰三角形 53"/>
          <p:cNvSpPr/>
          <p:nvPr/>
        </p:nvSpPr>
        <p:spPr>
          <a:xfrm>
            <a:off x="4572000" y="4071942"/>
            <a:ext cx="1000132" cy="92869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子树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rot="16200000" flipH="1">
            <a:off x="6536545" y="1821645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>
            <a:off x="6786578" y="321468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16200000" flipH="1">
            <a:off x="6679421" y="4750603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29190" y="55721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929190" y="5929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原树仍然平衡</a:t>
            </a:r>
            <a:endParaRPr lang="zh-CN" altLang="en-US" dirty="0"/>
          </a:p>
        </p:txBody>
      </p:sp>
      <p:sp>
        <p:nvSpPr>
          <p:cNvPr id="69" name="页脚占位符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本张幻灯片包含动作，请直接放映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58 0.09436 " pathEditMode="relative" ptsTypes="AA">
                                      <p:cBhvr>
                                        <p:cTn id="1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3876E-7 L 0.02361 0.09459 " pathEditMode="relative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3784E-6 L 0.02118 0.0936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40426E-6 L 0.09566 -0.3147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3 -0.23081 " pathEditMode="relative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0481E-7 L 0.07135 -0.255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21E-6 L 0.07552 -0.282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2322E-6 L -0.03767 -0.09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42 -0.08395 " pathEditMode="relative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 0.00602 L -0.06632 -0.077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7 0.0215 L -0.0467 -0.0624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4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-0.00416 L -0.05226 -0.1047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9459 L -0.03941 0.28354 " pathEditMode="relative" ptsTypes="AA">
                                      <p:cBhvr>
                                        <p:cTn id="6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7 -0.0932 L -0.0691 0.0851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8 0.09366 L -0.01823 0.271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0.28145 L 0.04913 0.5437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1 0.08511 L 0.00955 -0.0617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1447800" y="1447800"/>
          <a:ext cx="6248400" cy="442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到此请尝试实现一下，再看后面的内容</a:t>
            </a:r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深度测试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本测试主要为了明显的显示出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相对于普通检索树的优化，其中</a:t>
            </a:r>
            <a:r>
              <a:rPr lang="en-US" altLang="zh-CN" dirty="0" smtClean="0"/>
              <a:t>1-6</a:t>
            </a:r>
            <a:r>
              <a:rPr lang="zh-CN" altLang="en-US" dirty="0" smtClean="0"/>
              <a:t>是随机数据，</a:t>
            </a:r>
            <a:r>
              <a:rPr lang="en-US" altLang="zh-CN" dirty="0" smtClean="0"/>
              <a:t>7-10</a:t>
            </a:r>
            <a:r>
              <a:rPr lang="zh-CN" altLang="en-US" dirty="0" smtClean="0"/>
              <a:t>是特殊数据。特殊数据可以使普通的</a:t>
            </a:r>
            <a:r>
              <a:rPr lang="en-US" altLang="zh-CN" dirty="0" smtClean="0"/>
              <a:t>BST</a:t>
            </a:r>
            <a:r>
              <a:rPr lang="zh-CN" altLang="en-US" dirty="0" smtClean="0"/>
              <a:t>退化为链状。（注：本测试限于条件，仅供参考。）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数据简析：可见基本维持在</a:t>
            </a:r>
            <a:r>
              <a:rPr lang="en-US" altLang="zh-CN" dirty="0" smtClean="0"/>
              <a:t>log2N</a:t>
            </a:r>
            <a:r>
              <a:rPr lang="zh-CN" altLang="en-US" dirty="0" smtClean="0"/>
              <a:t>的两倍左右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可以看作</a:t>
            </a:r>
            <a:r>
              <a:rPr lang="en-US" altLang="zh-CN" dirty="0" smtClean="0"/>
              <a:t>C*log2N</a:t>
            </a:r>
            <a:r>
              <a:rPr lang="zh-CN" altLang="en-US" dirty="0" smtClean="0"/>
              <a:t>，根据实验数据显示，</a:t>
            </a:r>
            <a:r>
              <a:rPr lang="en-US" altLang="zh-CN" dirty="0" smtClean="0"/>
              <a:t>C≈2.3.</a:t>
            </a:r>
            <a:r>
              <a:rPr lang="zh-CN" altLang="en-US" dirty="0" smtClean="0"/>
              <a:t>对时间影响不大</a:t>
            </a:r>
            <a:r>
              <a:rPr lang="en-US" altLang="zh-CN" dirty="0" smtClean="0"/>
              <a:t>.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3429000" y="1435100"/>
          <a:ext cx="5486400" cy="4079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/>
                        <a:t>编号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/>
                        <a:t>数据规模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/>
                        <a:t>平均最大深度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22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26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5000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32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/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50000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39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/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100000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u="none" strike="noStrike"/>
                        <a:t>*</a:t>
                      </a:r>
                      <a:r>
                        <a:rPr lang="en-US" altLang="zh-CN" sz="1800" u="none" strike="noStrike"/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1000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25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u="none" strike="noStrike"/>
                        <a:t>*</a:t>
                      </a:r>
                      <a:r>
                        <a:rPr lang="en-US" altLang="zh-CN" sz="1800" u="none" strike="noStrike"/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5000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30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u="none" strike="noStrike"/>
                        <a:t>*</a:t>
                      </a:r>
                      <a:r>
                        <a:rPr lang="en-US" altLang="zh-CN" sz="1800" u="none" strike="noStrike"/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/>
                        <a:t>10000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800" u="none" strike="noStrike" dirty="0"/>
                        <a:t>*</a:t>
                      </a:r>
                      <a:r>
                        <a:rPr lang="en-US" altLang="zh-CN" sz="1800" u="none" strike="noStrike" dirty="0"/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800" u="none" strike="noStrike" dirty="0"/>
                        <a:t>50000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/>
                        <a:t>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如何改进实现？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Treap</a:t>
            </a:r>
            <a:r>
              <a:rPr lang="zh-CN" altLang="en-US" dirty="0" smtClean="0"/>
              <a:t>虽然简单，但是仍然有很多不必要的框架。</a:t>
            </a:r>
            <a:endParaRPr lang="zh-CN" altLang="en-US" dirty="0"/>
          </a:p>
        </p:txBody>
      </p:sp>
      <p:sp>
        <p:nvSpPr>
          <p:cNvPr id="9" name="内容占位符 5"/>
          <p:cNvSpPr txBox="1">
            <a:spLocks/>
          </p:cNvSpPr>
          <p:nvPr/>
        </p:nvSpPr>
        <p:spPr>
          <a:xfrm>
            <a:off x="571472" y="2000240"/>
            <a:ext cx="4714908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你</a:t>
            </a:r>
            <a:r>
              <a:rPr lang="zh-CN" altLang="en-US" sz="1600" dirty="0" smtClean="0">
                <a:solidFill>
                  <a:srgbClr val="FFFFFF"/>
                </a:solidFill>
              </a:rPr>
              <a:t>的核心代码</a:t>
            </a:r>
            <a:r>
              <a:rPr lang="en-US" altLang="zh-CN" sz="1600" dirty="0" smtClean="0">
                <a:solidFill>
                  <a:srgbClr val="FFFFFF"/>
                </a:solidFill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</a:rPr>
              <a:t>旋转，插入，删除，*查找</a:t>
            </a:r>
            <a:r>
              <a:rPr lang="en-US" altLang="zh-CN" sz="1600" dirty="0" smtClean="0">
                <a:solidFill>
                  <a:srgbClr val="FFFFFF"/>
                </a:solidFill>
              </a:rPr>
              <a:t>)</a:t>
            </a:r>
            <a:r>
              <a:rPr lang="zh-CN" altLang="en-US" sz="1600" dirty="0" smtClean="0">
                <a:solidFill>
                  <a:srgbClr val="FFFFFF"/>
                </a:solidFill>
              </a:rPr>
              <a:t>有多长？</a:t>
            </a:r>
            <a:r>
              <a:rPr lang="en-US" altLang="zh-CN" sz="1600" dirty="0" smtClean="0">
                <a:solidFill>
                  <a:srgbClr val="FFFFFF"/>
                </a:solidFill>
              </a:rPr>
              <a:t>90,100,150……?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插入的时候总要对根节点特殊判断，删除也是如此，可不可简化？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仔细观察左旋和右旋，他们满足什么关系？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对于结点的</a:t>
            </a:r>
            <a:r>
              <a:rPr lang="en-US" altLang="zh-CN" sz="1600" dirty="0" smtClean="0">
                <a:solidFill>
                  <a:srgbClr val="FFFFFF"/>
                </a:solidFill>
              </a:rPr>
              <a:t>Rank</a:t>
            </a:r>
            <a:r>
              <a:rPr lang="zh-CN" altLang="en-US" sz="1600" dirty="0" smtClean="0">
                <a:solidFill>
                  <a:srgbClr val="FFFFFF"/>
                </a:solidFill>
              </a:rPr>
              <a:t>的维护也是需要很多判断，比如叶子结点就不能直接使用先前的公式计算，因为它没有儿子（如果你是使用指针实现的话）。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我们需要记录父亲吗？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Arial" pitchFamily="34" charset="0"/>
              <a:buChar char="•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指针越界是不是很麻烦？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。。。。。。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tabLst/>
              <a:defRPr/>
            </a:pP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好好考虑考虑上述问题，你还有什么实现上的苦恼？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dirty="0" smtClean="0"/>
              <a:t>*因为按照确切值查找与</a:t>
            </a:r>
            <a:r>
              <a:rPr kumimoji="0" lang="en-US" altLang="zh-CN" dirty="0" smtClean="0"/>
              <a:t>BST</a:t>
            </a:r>
            <a:r>
              <a:rPr kumimoji="0" lang="zh-CN" altLang="en-US" dirty="0" smtClean="0"/>
              <a:t>一样，所以后面的查找泛指按照排位查找</a:t>
            </a:r>
            <a:endParaRPr kumimoji="0" lang="zh-CN" dirty="0"/>
          </a:p>
        </p:txBody>
      </p:sp>
      <p:pic>
        <p:nvPicPr>
          <p:cNvPr id="1026" name="Picture 2" descr="C:\Program Files\Microsoft Office\MEDIA\CAGCAT10\j02854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21955">
            <a:off x="6085875" y="3299596"/>
            <a:ext cx="2403104" cy="2404327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CAGCAT10\j0298897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214290"/>
            <a:ext cx="1806854" cy="1578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自顶向下实现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引入超级根和超级子孙，并且观察旋转的规律。自顶向下实现。</a:t>
            </a:r>
          </a:p>
          <a:p>
            <a:endParaRPr lang="zh-CN" altLang="en-US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571472" y="2000240"/>
            <a:ext cx="4714908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tabLst/>
              <a:defRPr/>
            </a:pPr>
            <a:r>
              <a:rPr lang="zh-CN" altLang="en-US" sz="1600" noProof="0" dirty="0" smtClean="0">
                <a:solidFill>
                  <a:srgbClr val="FFFFFF"/>
                </a:solidFill>
              </a:rPr>
              <a:t>核心代码可以只有</a:t>
            </a:r>
            <a:r>
              <a:rPr lang="en-US" altLang="zh-CN" sz="1600" noProof="0" dirty="0" smtClean="0">
                <a:solidFill>
                  <a:srgbClr val="FFFFFF"/>
                </a:solidFill>
              </a:rPr>
              <a:t>40</a:t>
            </a:r>
            <a:r>
              <a:rPr lang="zh-CN" altLang="en-US" sz="1600" noProof="0" dirty="0" smtClean="0">
                <a:solidFill>
                  <a:srgbClr val="FFFFFF"/>
                </a:solidFill>
              </a:rPr>
              <a:t>行，总长度可以限定在</a:t>
            </a:r>
            <a:r>
              <a:rPr lang="en-US" altLang="zh-CN" sz="1600" noProof="0" dirty="0" smtClean="0">
                <a:solidFill>
                  <a:srgbClr val="FFFFFF"/>
                </a:solidFill>
              </a:rPr>
              <a:t>60</a:t>
            </a:r>
            <a:r>
              <a:rPr lang="zh-CN" altLang="en-US" sz="1600" noProof="0" dirty="0" smtClean="0">
                <a:solidFill>
                  <a:srgbClr val="FFFFFF"/>
                </a:solidFill>
              </a:rPr>
              <a:t>行。</a:t>
            </a:r>
            <a:endParaRPr lang="en-US" altLang="zh-CN" sz="1600" noProof="0" dirty="0" smtClean="0">
              <a:solidFill>
                <a:srgbClr val="FFFFFF"/>
              </a:solidFill>
            </a:endParaRPr>
          </a:p>
          <a:p>
            <a:pPr marL="370332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首先，根据树最基本的递归定义，我们完全不必要记录父亲，实现时直接自顶向下</a:t>
            </a:r>
            <a:r>
              <a:rPr lang="zh-CN" altLang="en-US" sz="1600" dirty="0" smtClean="0">
                <a:solidFill>
                  <a:srgbClr val="FFFFFF"/>
                </a:solidFill>
              </a:rPr>
              <a:t>。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370332" lvl="0" indent="-342900">
              <a:buSzPct val="95000"/>
              <a:buFont typeface="+mj-lt"/>
              <a:buAutoNum type="arabicPeriod"/>
              <a:defRPr/>
            </a:pPr>
            <a:r>
              <a:rPr lang="zh-CN" altLang="en-US" sz="1600" dirty="0" smtClean="0"/>
              <a:t>引入超级根和超级子孙</a:t>
            </a:r>
            <a:r>
              <a:rPr lang="en-US" altLang="zh-CN" sz="1600" dirty="0" smtClean="0"/>
              <a:t>.(</a:t>
            </a:r>
            <a:r>
              <a:rPr lang="zh-CN" altLang="en-US" sz="1600" dirty="0" smtClean="0"/>
              <a:t>他们是什么？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超级根就是一个数值无限大，权重无限小的一个节点，这样他就总会待在最上面好处就是，当真正的跟不存在时，再次插入新的节点，不必很麻烦的重定义为新的根。超级子孙就是一个与超级根恰恰相反的节点，定义它的</a:t>
            </a:r>
            <a:r>
              <a:rPr lang="en-US" altLang="zh-CN" sz="1600" dirty="0" smtClean="0"/>
              <a:t>size=0,</a:t>
            </a:r>
            <a:r>
              <a:rPr lang="zh-CN" altLang="en-US" sz="1600" dirty="0" smtClean="0"/>
              <a:t>这样真正的叶子结点更新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时，不必担心指针越界。</a:t>
            </a:r>
            <a:endParaRPr lang="en-US" altLang="zh-CN" sz="1600" dirty="0" smtClean="0"/>
          </a:p>
          <a:p>
            <a:pPr marL="370332" lvl="0" indent="-342900">
              <a:buSzPct val="95000"/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旋转是互逆的运算，可不可以压缩成一个？当然！</a:t>
            </a:r>
            <a:r>
              <a:rPr lang="en-US" altLang="zh-CN" sz="1600" dirty="0" smtClean="0">
                <a:solidFill>
                  <a:srgbClr val="FFFFFF"/>
                </a:solidFill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</a:rPr>
              <a:t>具体请看后面的代码，相信你一下就可以明白（</a:t>
            </a:r>
            <a:r>
              <a:rPr lang="en-US" altLang="zh-CN" sz="1600" dirty="0" smtClean="0">
                <a:solidFill>
                  <a:srgbClr val="FFFFFF"/>
                </a:solidFill>
              </a:rPr>
              <a:t>^o^</a:t>
            </a:r>
            <a:r>
              <a:rPr lang="zh-CN" altLang="en-US" sz="1600" dirty="0" smtClean="0">
                <a:solidFill>
                  <a:srgbClr val="FFFFFF"/>
                </a:solidFill>
              </a:rPr>
              <a:t>）</a:t>
            </a:r>
            <a:r>
              <a:rPr lang="en-US" altLang="zh-CN" sz="1600" dirty="0" smtClean="0">
                <a:solidFill>
                  <a:srgbClr val="FFFFFF"/>
                </a:solidFill>
              </a:rPr>
              <a:t>)</a:t>
            </a:r>
          </a:p>
          <a:p>
            <a:pPr marL="370332" lvl="0" indent="-342900">
              <a:buSzPct val="95000"/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删除也要自顶向下，</a:t>
            </a:r>
            <a:r>
              <a:rPr lang="en-US" altLang="zh-CN" sz="1600" dirty="0" smtClean="0">
                <a:solidFill>
                  <a:srgbClr val="FFFFFF"/>
                </a:solidFill>
              </a:rPr>
              <a:t>size </a:t>
            </a:r>
            <a:r>
              <a:rPr lang="zh-CN" altLang="en-US" sz="1600" dirty="0" smtClean="0">
                <a:solidFill>
                  <a:srgbClr val="FFFFFF"/>
                </a:solidFill>
              </a:rPr>
              <a:t>随时更新。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370332" lvl="0" indent="-342900">
              <a:buSzPct val="95000"/>
              <a:defRPr/>
            </a:pPr>
            <a:endParaRPr lang="en-US" altLang="zh-CN" sz="1600" dirty="0" smtClean="0">
              <a:solidFill>
                <a:srgbClr val="FFFFFF"/>
              </a:solidFill>
            </a:endParaRPr>
          </a:p>
          <a:p>
            <a:pPr marL="370332" lvl="0" indent="-342900">
              <a:buSzPct val="95000"/>
              <a:defRPr/>
            </a:pPr>
            <a:r>
              <a:rPr lang="zh-CN" altLang="en-US" sz="1600" dirty="0" smtClean="0">
                <a:solidFill>
                  <a:srgbClr val="FFFFFF"/>
                </a:solidFill>
              </a:rPr>
              <a:t>综上，代码很简洁了。实现一下吧！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370332" lvl="0" indent="-342900">
              <a:buSzPct val="95000"/>
              <a:buFont typeface="+mj-lt"/>
              <a:buAutoNum type="arabicPeriod"/>
              <a:defRPr/>
            </a:pPr>
            <a:endParaRPr lang="en-US" altLang="zh-CN" sz="1600" dirty="0" smtClean="0">
              <a:solidFill>
                <a:srgbClr val="FFFFFF"/>
              </a:solidFill>
            </a:endParaRPr>
          </a:p>
          <a:p>
            <a:pPr marL="370332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+mj-lt"/>
              <a:buAutoNum type="arabicPeriod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8" y="2857496"/>
            <a:ext cx="2815194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事实上，超级根只要权重为无穷</a:t>
            </a:r>
            <a:endParaRPr lang="en-US" altLang="zh-CN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小就不会下来，之所以把值也改</a:t>
            </a:r>
            <a:endParaRPr lang="en-US" altLang="zh-CN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为无限大，是因为在排位时，他</a:t>
            </a:r>
            <a:endParaRPr lang="en-US" altLang="zh-CN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总排在第</a:t>
            </a:r>
            <a:r>
              <a:rPr lang="en-US" altLang="zh-CN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N+1</a:t>
            </a:r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位，因为他是最大的</a:t>
            </a:r>
            <a:endParaRPr lang="en-US" altLang="zh-CN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这样就不会影响</a:t>
            </a:r>
            <a:r>
              <a:rPr lang="en-US" altLang="zh-CN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Rank</a:t>
            </a:r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了。</a:t>
            </a:r>
            <a:endParaRPr lang="zh-CN" altLang="en-US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8" y="4429132"/>
            <a:ext cx="28793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删除时如何保证正确更新</a:t>
            </a:r>
            <a:r>
              <a:rPr lang="en-US" altLang="zh-CN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size?</a:t>
            </a:r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需要</a:t>
            </a:r>
            <a:endParaRPr lang="en-US" altLang="zh-CN" sz="14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 sz="14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记录什么？请思考。</a:t>
            </a:r>
            <a:endParaRPr lang="zh-CN" altLang="en-US" sz="1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定义</a:t>
            </a:r>
            <a:endParaRPr 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00100" y="928670"/>
            <a:ext cx="75846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92D050"/>
                </a:solidFill>
              </a:rPr>
              <a:t>#include&lt;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cstdlib</a:t>
            </a:r>
            <a:r>
              <a:rPr lang="en-US" altLang="zh-CN" sz="2400" dirty="0" smtClean="0">
                <a:solidFill>
                  <a:srgbClr val="92D050"/>
                </a:solidFill>
              </a:rPr>
              <a:t>&gt;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#include&lt;</a:t>
            </a:r>
            <a:r>
              <a:rPr lang="en-US" altLang="zh-CN" sz="2400" dirty="0" err="1" smtClean="0">
                <a:solidFill>
                  <a:srgbClr val="92D050"/>
                </a:solidFill>
              </a:rPr>
              <a:t>ctime</a:t>
            </a:r>
            <a:r>
              <a:rPr lang="en-US" altLang="zh-CN" sz="2400" dirty="0" smtClean="0">
                <a:solidFill>
                  <a:srgbClr val="92D050"/>
                </a:solidFill>
              </a:rPr>
              <a:t>&gt;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#define MAX 99999999;//</a:t>
            </a:r>
            <a:r>
              <a:rPr lang="zh-CN" altLang="en-US" sz="2400" dirty="0" smtClean="0">
                <a:solidFill>
                  <a:srgbClr val="92D050"/>
                </a:solidFill>
              </a:rPr>
              <a:t>极限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struct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treapnode</a:t>
            </a:r>
            <a:r>
              <a:rPr lang="en-US" altLang="zh-CN" sz="2400" dirty="0" smtClean="0">
                <a:solidFill>
                  <a:srgbClr val="92D050"/>
                </a:solidFill>
              </a:rPr>
              <a:t>{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C00000"/>
                </a:solidFill>
              </a:rPr>
              <a:t> long </a:t>
            </a:r>
            <a:r>
              <a:rPr lang="en-US" altLang="zh-CN" sz="2400" dirty="0" err="1" smtClean="0"/>
              <a:t>weight,size,key</a:t>
            </a:r>
            <a:r>
              <a:rPr lang="en-US" altLang="zh-CN" sz="2400" dirty="0" smtClean="0"/>
              <a:t>;</a:t>
            </a:r>
            <a:r>
              <a:rPr lang="en-US" altLang="zh-CN" sz="2400" dirty="0" smtClean="0">
                <a:solidFill>
                  <a:srgbClr val="92D050"/>
                </a:solidFill>
              </a:rPr>
              <a:t>//</a:t>
            </a:r>
            <a:r>
              <a:rPr lang="zh-CN" altLang="en-US" sz="2400" dirty="0" smtClean="0">
                <a:solidFill>
                  <a:srgbClr val="92D050"/>
                </a:solidFill>
              </a:rPr>
              <a:t>分别为权重，子树大小，关键字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treapnode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>
                <a:solidFill>
                  <a:srgbClr val="92D050"/>
                </a:solidFill>
              </a:rPr>
              <a:t>[</a:t>
            </a:r>
            <a:r>
              <a:rPr lang="en-US" altLang="zh-CN" sz="2400" dirty="0" smtClean="0">
                <a:solidFill>
                  <a:srgbClr val="FF3399"/>
                </a:solidFill>
              </a:rPr>
              <a:t>2</a:t>
            </a:r>
            <a:r>
              <a:rPr lang="en-US" altLang="zh-CN" sz="2400" dirty="0" smtClean="0">
                <a:solidFill>
                  <a:srgbClr val="92D050"/>
                </a:solidFill>
              </a:rPr>
              <a:t>]</a:t>
            </a:r>
            <a:r>
              <a:rPr lang="en-US" altLang="zh-CN" sz="2400" dirty="0" smtClean="0"/>
              <a:t>; </a:t>
            </a:r>
            <a:r>
              <a:rPr lang="en-US" altLang="zh-CN" sz="2400" dirty="0" smtClean="0">
                <a:solidFill>
                  <a:srgbClr val="92D050"/>
                </a:solidFill>
              </a:rPr>
              <a:t>//</a:t>
            </a:r>
            <a:r>
              <a:rPr lang="zh-CN" altLang="en-US" sz="2400" dirty="0" smtClean="0">
                <a:solidFill>
                  <a:srgbClr val="92D050"/>
                </a:solidFill>
              </a:rPr>
              <a:t>两个儿子，</a:t>
            </a:r>
            <a:r>
              <a:rPr lang="en-US" altLang="zh-CN" sz="2400" dirty="0" smtClean="0">
                <a:solidFill>
                  <a:srgbClr val="92D050"/>
                </a:solidFill>
              </a:rPr>
              <a:t>0</a:t>
            </a:r>
            <a:r>
              <a:rPr lang="zh-CN" altLang="en-US" sz="2400" dirty="0" smtClean="0">
                <a:solidFill>
                  <a:srgbClr val="92D050"/>
                </a:solidFill>
              </a:rPr>
              <a:t>左</a:t>
            </a:r>
            <a:r>
              <a:rPr lang="en-US" altLang="zh-CN" sz="2400" dirty="0" smtClean="0">
                <a:solidFill>
                  <a:srgbClr val="92D050"/>
                </a:solidFill>
              </a:rPr>
              <a:t>,1</a:t>
            </a:r>
            <a:r>
              <a:rPr lang="zh-CN" altLang="en-US" sz="2400" dirty="0" smtClean="0">
                <a:solidFill>
                  <a:srgbClr val="92D050"/>
                </a:solidFill>
              </a:rPr>
              <a:t>右。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bool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del; </a:t>
            </a:r>
            <a:r>
              <a:rPr lang="en-US" altLang="zh-CN" sz="2400" dirty="0" smtClean="0">
                <a:solidFill>
                  <a:srgbClr val="92D050"/>
                </a:solidFill>
              </a:rPr>
              <a:t>//</a:t>
            </a:r>
            <a:r>
              <a:rPr lang="zh-CN" altLang="en-US" sz="2400" dirty="0" smtClean="0">
                <a:solidFill>
                  <a:srgbClr val="92D050"/>
                </a:solidFill>
              </a:rPr>
              <a:t>如果删除，则标记。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>
                <a:solidFill>
                  <a:srgbClr val="92D050"/>
                </a:solidFill>
              </a:rPr>
              <a:t>}</a:t>
            </a:r>
            <a:r>
              <a:rPr lang="en-US" altLang="zh-CN" sz="2400" dirty="0" smtClean="0"/>
              <a:t>*root,*</a:t>
            </a:r>
            <a:r>
              <a:rPr lang="en-US" altLang="zh-CN" sz="2400" dirty="0" err="1" smtClean="0"/>
              <a:t>nullnode</a:t>
            </a:r>
            <a:r>
              <a:rPr lang="en-US" altLang="zh-CN" sz="2400" dirty="0" smtClean="0"/>
              <a:t>; </a:t>
            </a:r>
            <a:r>
              <a:rPr lang="en-US" altLang="zh-CN" sz="2400" dirty="0" smtClean="0">
                <a:solidFill>
                  <a:srgbClr val="92D050"/>
                </a:solidFill>
              </a:rPr>
              <a:t>//</a:t>
            </a:r>
            <a:r>
              <a:rPr lang="zh-CN" altLang="en-US" sz="2400" dirty="0" smtClean="0">
                <a:solidFill>
                  <a:srgbClr val="92D050"/>
                </a:solidFill>
              </a:rPr>
              <a:t>超级根和超级子孙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</a:rPr>
              <a:t>typedef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treapnode</a:t>
            </a:r>
            <a:r>
              <a:rPr lang="en-US" altLang="zh-CN" sz="2400" dirty="0" smtClean="0"/>
              <a:t> *node;  </a:t>
            </a:r>
            <a:r>
              <a:rPr lang="en-US" altLang="zh-CN" sz="2400" i="1" dirty="0" smtClean="0">
                <a:solidFill>
                  <a:srgbClr val="00B050"/>
                </a:solidFill>
              </a:rPr>
              <a:t>//define as a pointer</a:t>
            </a:r>
            <a:endParaRPr lang="zh-CN" altLang="zh-CN" sz="2400" dirty="0" smtClean="0">
              <a:solidFill>
                <a:srgbClr val="00B05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85814" y="442898"/>
            <a:ext cx="7772400" cy="914400"/>
          </a:xfrm>
        </p:spPr>
        <p:txBody>
          <a:bodyPr/>
          <a:lstStyle/>
          <a:p>
            <a:r>
              <a:rPr lang="zh-CN" altLang="en-US" dirty="0" smtClean="0"/>
              <a:t>引言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为何要用平衡树，它是什么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介绍：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大家知道：一般的二叉检索树不能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的保证对于所有的数据均能有</a:t>
            </a:r>
            <a:r>
              <a:rPr lang="en-US" altLang="zh-CN" dirty="0" smtClean="0"/>
              <a:t>log2N</a:t>
            </a:r>
            <a:r>
              <a:rPr lang="zh-CN" altLang="en-US" dirty="0" smtClean="0"/>
              <a:t>的查找时间（如右图）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很显然查找的时间复杂度退化为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。因为这时数据关系为链状，树的二分的性质不再体现。所以一种能够自动打破并且避免这种现象的方式应运而生，也就是要介绍的自平衡树。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429520" y="1357298"/>
            <a:ext cx="857256" cy="8572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143636" y="3357562"/>
            <a:ext cx="642942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858016" y="2500306"/>
            <a:ext cx="642942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57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5500694" y="4286256"/>
            <a:ext cx="642942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23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929190" y="5286388"/>
            <a:ext cx="642942" cy="64294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rot="5400000">
            <a:off x="7322364" y="2250272"/>
            <a:ext cx="285752" cy="21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679422" y="3178966"/>
            <a:ext cx="285752" cy="21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5965042" y="4036222"/>
            <a:ext cx="285752" cy="21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5393538" y="5036354"/>
            <a:ext cx="285752" cy="2143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714356"/>
            <a:ext cx="75768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bst</a:t>
            </a:r>
            <a:r>
              <a:rPr lang="en-US" altLang="zh-CN" sz="2000" dirty="0" smtClean="0">
                <a:solidFill>
                  <a:srgbClr val="92D050"/>
                </a:solidFill>
              </a:rPr>
              <a:t>{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public:</a:t>
            </a:r>
            <a:endParaRPr lang="zh-CN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void</a:t>
            </a:r>
            <a:r>
              <a:rPr lang="en-US" altLang="zh-CN" sz="2000" dirty="0" smtClean="0"/>
              <a:t> Refresh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tree</a:t>
            </a:r>
            <a:r>
              <a:rPr lang="en-US" altLang="zh-CN" sz="2000" dirty="0" smtClean="0">
                <a:solidFill>
                  <a:srgbClr val="92D050"/>
                </a:solidFill>
              </a:rPr>
              <a:t>){} //</a:t>
            </a:r>
            <a:r>
              <a:rPr lang="zh-CN" altLang="en-US" sz="2000" dirty="0" smtClean="0">
                <a:solidFill>
                  <a:srgbClr val="92D050"/>
                </a:solidFill>
              </a:rPr>
              <a:t>要更新的结点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void</a:t>
            </a:r>
            <a:r>
              <a:rPr lang="en-US" altLang="zh-CN" sz="2000" dirty="0" smtClean="0"/>
              <a:t> init</a:t>
            </a:r>
            <a:r>
              <a:rPr lang="en-US" altLang="zh-CN" sz="2000" dirty="0" smtClean="0">
                <a:solidFill>
                  <a:srgbClr val="92D050"/>
                </a:solidFill>
              </a:rPr>
              <a:t>(){}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node </a:t>
            </a:r>
            <a:r>
              <a:rPr lang="en-US" altLang="zh-CN" sz="2000" dirty="0" err="1" smtClean="0"/>
              <a:t>newnode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rgbClr val="C00000"/>
                </a:solidFill>
              </a:rPr>
              <a:t>long</a:t>
            </a:r>
            <a:r>
              <a:rPr lang="en-US" altLang="zh-CN" sz="2000" dirty="0" smtClean="0"/>
              <a:t> key</a:t>
            </a:r>
            <a:r>
              <a:rPr lang="en-US" altLang="zh-CN" sz="2000" dirty="0" smtClean="0">
                <a:solidFill>
                  <a:srgbClr val="92D050"/>
                </a:solidFill>
              </a:rPr>
              <a:t>){} //</a:t>
            </a:r>
            <a:r>
              <a:rPr lang="zh-CN" altLang="en-US" sz="2000" dirty="0" smtClean="0">
                <a:solidFill>
                  <a:srgbClr val="92D050"/>
                </a:solidFill>
              </a:rPr>
              <a:t>以</a:t>
            </a:r>
            <a:r>
              <a:rPr lang="en-US" altLang="zh-CN" sz="2000" dirty="0" smtClean="0">
                <a:solidFill>
                  <a:srgbClr val="92D050"/>
                </a:solidFill>
              </a:rPr>
              <a:t>key</a:t>
            </a:r>
            <a:r>
              <a:rPr lang="zh-CN" altLang="en-US" sz="2000" dirty="0" smtClean="0">
                <a:solidFill>
                  <a:srgbClr val="92D050"/>
                </a:solidFill>
              </a:rPr>
              <a:t>为关键字新建一个结点，</a:t>
            </a:r>
            <a:endParaRPr lang="en-US" altLang="zh-CN" sz="2000" dirty="0" smtClean="0">
              <a:solidFill>
                <a:srgbClr val="92D050"/>
              </a:solidFill>
            </a:endParaRPr>
          </a:p>
          <a:p>
            <a:r>
              <a:rPr lang="zh-CN" altLang="en-US" sz="2000" dirty="0" smtClean="0">
                <a:solidFill>
                  <a:srgbClr val="92D050"/>
                </a:solidFill>
              </a:rPr>
              <a:t>并返回他的指针。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void</a:t>
            </a:r>
            <a:r>
              <a:rPr lang="en-US" altLang="zh-CN" sz="2000" dirty="0" smtClean="0"/>
              <a:t> rotate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&amp;</a:t>
            </a:r>
            <a:r>
              <a:rPr lang="en-US" altLang="zh-CN" sz="2000" dirty="0" err="1" smtClean="0"/>
              <a:t>tree,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/>
              <a:t> child</a:t>
            </a:r>
            <a:r>
              <a:rPr lang="en-US" altLang="zh-CN" sz="2000" dirty="0" smtClean="0">
                <a:solidFill>
                  <a:srgbClr val="92D050"/>
                </a:solidFill>
              </a:rPr>
              <a:t>){}//</a:t>
            </a:r>
            <a:r>
              <a:rPr lang="zh-CN" altLang="en-US" sz="2000" dirty="0" smtClean="0">
                <a:solidFill>
                  <a:srgbClr val="92D050"/>
                </a:solidFill>
              </a:rPr>
              <a:t>父亲节点以及孩子的编号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C00000"/>
                </a:solidFill>
              </a:rPr>
              <a:t>void</a:t>
            </a:r>
            <a:r>
              <a:rPr lang="en-US" altLang="zh-CN" sz="2000" dirty="0" smtClean="0"/>
              <a:t> insert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</a:t>
            </a:r>
            <a:r>
              <a:rPr lang="en-US" altLang="zh-CN" sz="2000" dirty="0" err="1" smtClean="0"/>
              <a:t>ins,node</a:t>
            </a:r>
            <a:r>
              <a:rPr lang="en-US" altLang="zh-CN" sz="2000" dirty="0" smtClean="0"/>
              <a:t> &amp;index</a:t>
            </a:r>
            <a:r>
              <a:rPr lang="en-US" altLang="zh-CN" sz="2000" dirty="0" smtClean="0">
                <a:solidFill>
                  <a:srgbClr val="92D050"/>
                </a:solidFill>
              </a:rPr>
              <a:t>){}//</a:t>
            </a:r>
            <a:r>
              <a:rPr lang="zh-CN" altLang="en-US" sz="2000" dirty="0" smtClean="0">
                <a:solidFill>
                  <a:srgbClr val="92D050"/>
                </a:solidFill>
              </a:rPr>
              <a:t>待加入结点和父亲指针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node </a:t>
            </a:r>
            <a:r>
              <a:rPr lang="en-US" altLang="zh-CN" sz="2000" dirty="0" err="1" smtClean="0"/>
              <a:t>findk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</a:t>
            </a:r>
            <a:r>
              <a:rPr lang="en-US" altLang="zh-CN" sz="2000" dirty="0" err="1" smtClean="0"/>
              <a:t>index,node</a:t>
            </a:r>
            <a:r>
              <a:rPr lang="en-US" altLang="zh-CN" sz="2000" dirty="0" smtClean="0"/>
              <a:t> &amp;</a:t>
            </a:r>
            <a:r>
              <a:rPr lang="en-US" altLang="zh-CN" sz="2000" dirty="0" err="1" smtClean="0"/>
              <a:t>parent,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long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rank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,bool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isdel</a:t>
            </a:r>
            <a:r>
              <a:rPr lang="en-US" altLang="zh-CN" sz="2000" dirty="0" smtClean="0">
                <a:solidFill>
                  <a:srgbClr val="92D050"/>
                </a:solidFill>
              </a:rPr>
              <a:t>){}</a:t>
            </a:r>
          </a:p>
          <a:p>
            <a:r>
              <a:rPr lang="en-US" altLang="zh-CN" sz="2000" dirty="0" smtClean="0">
                <a:solidFill>
                  <a:srgbClr val="92D050"/>
                </a:solidFill>
              </a:rPr>
              <a:t>//</a:t>
            </a:r>
            <a:r>
              <a:rPr lang="zh-CN" altLang="en-US" sz="2000" dirty="0" smtClean="0">
                <a:solidFill>
                  <a:srgbClr val="92D050"/>
                </a:solidFill>
              </a:rPr>
              <a:t>当前结点</a:t>
            </a:r>
            <a:r>
              <a:rPr lang="en-US" altLang="zh-CN" sz="2000" dirty="0" smtClean="0">
                <a:solidFill>
                  <a:srgbClr val="92D050"/>
                </a:solidFill>
              </a:rPr>
              <a:t>index,</a:t>
            </a:r>
            <a:r>
              <a:rPr lang="zh-CN" altLang="en-US" sz="2000" dirty="0" smtClean="0">
                <a:solidFill>
                  <a:srgbClr val="92D050"/>
                </a:solidFill>
              </a:rPr>
              <a:t>父亲</a:t>
            </a:r>
            <a:r>
              <a:rPr lang="en-US" altLang="zh-CN" sz="2000" dirty="0" smtClean="0">
                <a:solidFill>
                  <a:srgbClr val="92D050"/>
                </a:solidFill>
              </a:rPr>
              <a:t>parent,</a:t>
            </a:r>
            <a:r>
              <a:rPr lang="zh-CN" altLang="en-US" sz="2000" dirty="0" smtClean="0">
                <a:solidFill>
                  <a:srgbClr val="92D050"/>
                </a:solidFill>
              </a:rPr>
              <a:t>待查找排位，是否要删除</a:t>
            </a:r>
            <a:r>
              <a:rPr lang="en-US" altLang="zh-CN" sz="2000" dirty="0" err="1" smtClean="0">
                <a:solidFill>
                  <a:srgbClr val="92D050"/>
                </a:solidFill>
              </a:rPr>
              <a:t>isdel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 inline </a:t>
            </a:r>
            <a:r>
              <a:rPr lang="en-US" altLang="zh-CN" sz="2000" dirty="0" smtClean="0">
                <a:solidFill>
                  <a:srgbClr val="C00000"/>
                </a:solidFill>
              </a:rPr>
              <a:t>void </a:t>
            </a:r>
            <a:r>
              <a:rPr lang="en-US" altLang="zh-CN" sz="2000" dirty="0" smtClean="0"/>
              <a:t>Delete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</a:t>
            </a:r>
            <a:r>
              <a:rPr lang="en-US" altLang="zh-CN" sz="2000" dirty="0" err="1" smtClean="0"/>
              <a:t>delnode,node</a:t>
            </a:r>
            <a:r>
              <a:rPr lang="en-US" altLang="zh-CN" sz="2000" dirty="0" smtClean="0"/>
              <a:t> parent</a:t>
            </a:r>
            <a:r>
              <a:rPr lang="en-US" altLang="zh-CN" sz="2000" dirty="0" smtClean="0">
                <a:solidFill>
                  <a:srgbClr val="92D050"/>
                </a:solidFill>
              </a:rPr>
              <a:t>){}//</a:t>
            </a:r>
            <a:r>
              <a:rPr lang="zh-CN" altLang="en-US" sz="2000" dirty="0" smtClean="0">
                <a:solidFill>
                  <a:srgbClr val="92D050"/>
                </a:solidFill>
              </a:rPr>
              <a:t>待删除结点，父亲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rgbClr val="92D050"/>
                </a:solidFill>
              </a:rPr>
              <a:t>}</a:t>
            </a:r>
            <a:r>
              <a:rPr lang="en-US" altLang="zh-CN" sz="2000" dirty="0" err="1" smtClean="0"/>
              <a:t>treap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预处理及更新</a:t>
            </a:r>
            <a:r>
              <a:rPr lang="en-US" altLang="zh-CN" dirty="0" smtClean="0"/>
              <a:t>size</a:t>
            </a:r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642918"/>
            <a:ext cx="78518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void </a:t>
            </a:r>
            <a:r>
              <a:rPr lang="en-US" altLang="zh-CN" sz="2000" dirty="0" smtClean="0"/>
              <a:t>init</a:t>
            </a:r>
            <a:r>
              <a:rPr lang="en-US" altLang="zh-CN" sz="2000" dirty="0" smtClean="0">
                <a:solidFill>
                  <a:srgbClr val="92D050"/>
                </a:solidFill>
              </a:rPr>
              <a:t>(){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srand</a:t>
            </a:r>
            <a:r>
              <a:rPr lang="en-US" altLang="zh-CN" sz="2000" dirty="0" smtClean="0">
                <a:solidFill>
                  <a:srgbClr val="92D050"/>
                </a:solidFill>
              </a:rPr>
              <a:t>((</a:t>
            </a:r>
            <a:r>
              <a:rPr lang="en-US" altLang="zh-CN" sz="2000" dirty="0" smtClean="0">
                <a:solidFill>
                  <a:srgbClr val="00B0F0"/>
                </a:solidFill>
              </a:rPr>
              <a:t>unsigned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/>
              <a:t>time(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rgbClr val="92D050"/>
                </a:solidFill>
              </a:rPr>
              <a:t>))</a:t>
            </a:r>
            <a:r>
              <a:rPr lang="en-US" altLang="zh-CN" sz="2000" dirty="0" smtClean="0"/>
              <a:t>;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//important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 root=</a:t>
            </a:r>
            <a:r>
              <a:rPr lang="en-US" altLang="zh-CN" sz="2000" dirty="0" smtClean="0">
                <a:solidFill>
                  <a:srgbClr val="00B0F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treapnode;nullnode</a:t>
            </a:r>
            <a:r>
              <a:rPr lang="en-US" altLang="zh-CN" sz="2000" dirty="0" smtClean="0"/>
              <a:t>=</a:t>
            </a:r>
            <a:r>
              <a:rPr lang="en-US" altLang="zh-CN" sz="2000" dirty="0" smtClean="0">
                <a:solidFill>
                  <a:srgbClr val="00B0F0"/>
                </a:solidFill>
              </a:rPr>
              <a:t>new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treapnode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-&gt;size=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-&gt;weight= root-&gt;key=MAX;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root-&gt;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/>
              <a:t>]=root-&gt;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root-&gt;del=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/>
              <a:t>-&gt;del=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false</a:t>
            </a:r>
            <a:r>
              <a:rPr lang="en-US" altLang="zh-CN" sz="2000" dirty="0" smtClean="0"/>
              <a:t>;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//important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 root-&gt;weight=</a:t>
            </a:r>
            <a:r>
              <a:rPr lang="en-US" altLang="zh-CN" sz="2000" dirty="0" smtClean="0">
                <a:solidFill>
                  <a:srgbClr val="FF3399"/>
                </a:solidFill>
              </a:rPr>
              <a:t>-1</a:t>
            </a:r>
            <a:r>
              <a:rPr lang="en-US" altLang="zh-CN" sz="2000" dirty="0" smtClean="0"/>
              <a:t>;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//always be head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 Refresh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root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92D050"/>
                </a:solidFill>
              </a:rPr>
              <a:t> }</a:t>
            </a:r>
          </a:p>
          <a:p>
            <a:r>
              <a:rPr lang="zh-CN" altLang="zh-CN" sz="2000" dirty="0" smtClean="0"/>
              <a:t> </a:t>
            </a:r>
            <a:r>
              <a:rPr lang="en-US" altLang="zh-CN" sz="2000" b="1" dirty="0" smtClean="0"/>
              <a:t>inline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void</a:t>
            </a:r>
            <a:r>
              <a:rPr lang="en-US" altLang="zh-CN" sz="2000" dirty="0" smtClean="0"/>
              <a:t> Refresh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node tree</a:t>
            </a:r>
            <a:r>
              <a:rPr lang="en-US" altLang="zh-CN" sz="2000" dirty="0" smtClean="0">
                <a:solidFill>
                  <a:srgbClr val="92D050"/>
                </a:solidFill>
              </a:rPr>
              <a:t>){</a:t>
            </a:r>
          </a:p>
          <a:p>
            <a:r>
              <a:rPr lang="en-US" altLang="zh-CN" sz="2000" dirty="0" smtClean="0"/>
              <a:t>	tree-&gt;size=tree-&gt;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/>
              <a:t>]-&gt;</a:t>
            </a:r>
            <a:r>
              <a:rPr lang="en-US" altLang="zh-CN" sz="2000" dirty="0" err="1" smtClean="0"/>
              <a:t>size+tree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/>
              <a:t>]-&gt;size+(tree-&gt;del?0:1);</a:t>
            </a:r>
          </a:p>
          <a:p>
            <a:r>
              <a:rPr lang="en-US" altLang="zh-CN" sz="2000" dirty="0" smtClean="0">
                <a:solidFill>
                  <a:srgbClr val="92D050"/>
                </a:solidFill>
              </a:rPr>
              <a:t>}//tree-&gt;del</a:t>
            </a:r>
            <a:r>
              <a:rPr lang="zh-CN" altLang="en-US" sz="2000" dirty="0" smtClean="0">
                <a:solidFill>
                  <a:srgbClr val="92D050"/>
                </a:solidFill>
              </a:rPr>
              <a:t>为</a:t>
            </a:r>
            <a:r>
              <a:rPr lang="en-US" altLang="zh-CN" sz="2000" dirty="0" smtClean="0">
                <a:solidFill>
                  <a:srgbClr val="92D050"/>
                </a:solidFill>
              </a:rPr>
              <a:t>true</a:t>
            </a:r>
            <a:r>
              <a:rPr lang="zh-CN" altLang="en-US" sz="2000" dirty="0" smtClean="0">
                <a:solidFill>
                  <a:srgbClr val="92D050"/>
                </a:solidFill>
              </a:rPr>
              <a:t>则不更新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endParaRPr lang="zh-CN" altLang="en-US" sz="2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创建新节点</a:t>
            </a:r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14480" y="1214422"/>
            <a:ext cx="535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</a:t>
            </a:r>
            <a:r>
              <a:rPr lang="en-US" altLang="zh-CN" sz="2400" b="1" dirty="0" smtClean="0"/>
              <a:t>inline</a:t>
            </a:r>
            <a:r>
              <a:rPr lang="en-US" altLang="zh-CN" sz="2400" dirty="0" smtClean="0"/>
              <a:t> node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long</a:t>
            </a:r>
            <a:r>
              <a:rPr lang="en-US" altLang="zh-CN" sz="2400" dirty="0" smtClean="0"/>
              <a:t> key</a:t>
            </a:r>
            <a:r>
              <a:rPr lang="en-US" altLang="zh-CN" sz="2400" dirty="0" smtClean="0">
                <a:solidFill>
                  <a:srgbClr val="92D050"/>
                </a:solidFill>
              </a:rPr>
              <a:t>){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/>
              <a:t>        node tree=</a:t>
            </a:r>
            <a:r>
              <a:rPr lang="en-US" altLang="zh-CN" sz="2400" dirty="0" smtClean="0">
                <a:solidFill>
                  <a:srgbClr val="00B0F0"/>
                </a:solidFill>
              </a:rPr>
              <a:t>new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treapnode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r>
              <a:rPr lang="en-US" altLang="zh-CN" sz="2400" dirty="0" smtClean="0"/>
              <a:t>        tree-&gt;key=key;</a:t>
            </a:r>
            <a:endParaRPr lang="zh-CN" altLang="zh-CN" sz="2400" dirty="0" smtClean="0"/>
          </a:p>
          <a:p>
            <a:r>
              <a:rPr lang="en-US" altLang="zh-CN" sz="2400" dirty="0" smtClean="0"/>
              <a:t>        tree-&gt;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FF3399"/>
                </a:solidFill>
              </a:rPr>
              <a:t>0</a:t>
            </a:r>
            <a:r>
              <a:rPr lang="en-US" altLang="zh-CN" sz="2400" dirty="0" smtClean="0"/>
              <a:t>]=tree-&gt;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FF3399"/>
                </a:solidFill>
              </a:rPr>
              <a:t>1</a:t>
            </a:r>
            <a:r>
              <a:rPr lang="en-US" altLang="zh-CN" sz="2400" dirty="0" smtClean="0"/>
              <a:t>]=</a:t>
            </a:r>
            <a:r>
              <a:rPr lang="en-US" altLang="zh-CN" sz="2400" dirty="0" err="1" smtClean="0"/>
              <a:t>nullnode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r>
              <a:rPr lang="en-US" altLang="zh-CN" sz="2400" dirty="0" smtClean="0"/>
              <a:t>        tree-&gt;weight=rand</a:t>
            </a:r>
            <a:r>
              <a:rPr lang="en-US" altLang="zh-CN" sz="2400" dirty="0" smtClean="0">
                <a:solidFill>
                  <a:srgbClr val="92D050"/>
                </a:solidFill>
              </a:rPr>
              <a:t>()</a:t>
            </a:r>
            <a:r>
              <a:rPr lang="en-US" altLang="zh-CN" sz="2400" dirty="0" smtClean="0">
                <a:solidFill>
                  <a:srgbClr val="FF3399"/>
                </a:solidFill>
              </a:rPr>
              <a:t>%</a:t>
            </a:r>
            <a:r>
              <a:rPr lang="en-US" altLang="zh-CN" sz="2400" dirty="0" smtClean="0"/>
              <a:t>MAX;</a:t>
            </a:r>
            <a:endParaRPr lang="zh-CN" altLang="zh-CN" sz="2400" dirty="0" smtClean="0"/>
          </a:p>
          <a:p>
            <a:r>
              <a:rPr lang="en-US" altLang="zh-CN" sz="2400" dirty="0" smtClean="0"/>
              <a:t>        tree-&gt;del=</a:t>
            </a:r>
            <a:r>
              <a:rPr lang="en-US" altLang="zh-CN" sz="2400" b="1" dirty="0" smtClean="0"/>
              <a:t>false</a:t>
            </a:r>
            <a:r>
              <a:rPr lang="en-US" altLang="zh-CN" sz="2400" dirty="0" smtClean="0"/>
              <a:t>; </a:t>
            </a:r>
            <a:r>
              <a:rPr lang="en-US" altLang="zh-CN" sz="2400" i="1" dirty="0" smtClean="0">
                <a:solidFill>
                  <a:srgbClr val="92D050"/>
                </a:solidFill>
              </a:rPr>
              <a:t>//important</a:t>
            </a:r>
            <a:endParaRPr lang="zh-CN" altLang="zh-CN" sz="2400" dirty="0" smtClean="0">
              <a:solidFill>
                <a:srgbClr val="92D050"/>
              </a:solidFill>
            </a:endParaRPr>
          </a:p>
          <a:p>
            <a:r>
              <a:rPr lang="en-US" altLang="zh-CN" sz="2400" dirty="0" smtClean="0"/>
              <a:t>        Refresh</a:t>
            </a:r>
            <a:r>
              <a:rPr lang="en-US" altLang="zh-CN" sz="2400" dirty="0" smtClean="0">
                <a:solidFill>
                  <a:srgbClr val="92D050"/>
                </a:solidFill>
              </a:rPr>
              <a:t>(</a:t>
            </a:r>
            <a:r>
              <a:rPr lang="en-US" altLang="zh-CN" sz="2400" dirty="0" smtClean="0"/>
              <a:t>tree</a:t>
            </a:r>
            <a:r>
              <a:rPr lang="en-US" altLang="zh-CN" sz="2400" dirty="0" smtClean="0">
                <a:solidFill>
                  <a:srgbClr val="92D050"/>
                </a:solidFill>
              </a:rPr>
              <a:t>)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r>
              <a:rPr lang="en-US" altLang="zh-CN" sz="2400" dirty="0" smtClean="0"/>
              <a:t>        return tree;</a:t>
            </a:r>
            <a:endParaRPr lang="zh-CN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92D050"/>
                </a:solidFill>
              </a:rPr>
              <a:t>}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6B19C"/>
            </a:gs>
            <a:gs pos="30000">
              <a:srgbClr val="D49E6C"/>
            </a:gs>
            <a:gs pos="70000">
              <a:srgbClr val="A65528"/>
            </a:gs>
            <a:gs pos="100000">
              <a:srgbClr val="66301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旋转</a:t>
            </a:r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500174"/>
            <a:ext cx="75009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inline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void</a:t>
            </a:r>
            <a:r>
              <a:rPr lang="en-US" altLang="zh-CN" sz="2800" dirty="0" smtClean="0"/>
              <a:t> rotate</a:t>
            </a:r>
            <a:r>
              <a:rPr lang="en-US" altLang="zh-CN" sz="2800" dirty="0" smtClean="0">
                <a:solidFill>
                  <a:srgbClr val="92D050"/>
                </a:solidFill>
              </a:rPr>
              <a:t>(</a:t>
            </a:r>
            <a:r>
              <a:rPr lang="en-US" altLang="zh-CN" sz="2800" dirty="0" smtClean="0"/>
              <a:t>node &amp;</a:t>
            </a:r>
            <a:r>
              <a:rPr lang="en-US" altLang="zh-CN" sz="2800" dirty="0" err="1" smtClean="0"/>
              <a:t>tree,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/>
              <a:t> child</a:t>
            </a:r>
            <a:r>
              <a:rPr lang="en-US" altLang="zh-CN" sz="2800" dirty="0" smtClean="0">
                <a:solidFill>
                  <a:srgbClr val="92D050"/>
                </a:solidFill>
              </a:rPr>
              <a:t>){</a:t>
            </a:r>
            <a:endParaRPr lang="zh-CN" altLang="zh-CN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/>
              <a:t>        node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=tree-&gt;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[child];</a:t>
            </a:r>
            <a:endParaRPr lang="zh-CN" altLang="zh-CN" sz="2800" dirty="0" smtClean="0"/>
          </a:p>
          <a:p>
            <a:r>
              <a:rPr lang="en-US" altLang="zh-CN" sz="2800" dirty="0" smtClean="0"/>
              <a:t>        tree-&gt;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[child]=tree-&gt;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[child]-&gt;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[!child];</a:t>
            </a:r>
            <a:endParaRPr lang="zh-CN" altLang="zh-CN" sz="2800" dirty="0" smtClean="0"/>
          </a:p>
          <a:p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[!child]=tree;</a:t>
            </a:r>
            <a:endParaRPr lang="zh-CN" altLang="zh-CN" sz="2800" dirty="0" smtClean="0"/>
          </a:p>
          <a:p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-&gt;size=tree-&gt;</a:t>
            </a:r>
            <a:r>
              <a:rPr lang="en-US" altLang="zh-CN" sz="2800" dirty="0" err="1" smtClean="0"/>
              <a:t>size;Refresh</a:t>
            </a:r>
            <a:r>
              <a:rPr lang="en-US" altLang="zh-CN" sz="2800" dirty="0" smtClean="0">
                <a:solidFill>
                  <a:srgbClr val="92D050"/>
                </a:solidFill>
              </a:rPr>
              <a:t>(</a:t>
            </a:r>
            <a:r>
              <a:rPr lang="en-US" altLang="zh-CN" sz="2800" dirty="0" smtClean="0"/>
              <a:t>tree</a:t>
            </a:r>
            <a:r>
              <a:rPr lang="en-US" altLang="zh-CN" sz="2800" dirty="0" smtClean="0">
                <a:solidFill>
                  <a:srgbClr val="92D050"/>
                </a:solidFill>
              </a:rPr>
              <a:t>)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r>
              <a:rPr lang="en-US" altLang="zh-CN" sz="2800" dirty="0" smtClean="0"/>
              <a:t>        tree=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; </a:t>
            </a:r>
            <a:r>
              <a:rPr lang="en-US" altLang="zh-CN" sz="2800" i="1" dirty="0" smtClean="0">
                <a:solidFill>
                  <a:srgbClr val="92D050"/>
                </a:solidFill>
              </a:rPr>
              <a:t>//important</a:t>
            </a:r>
            <a:endParaRPr lang="zh-CN" altLang="zh-CN" sz="2800" dirty="0" smtClean="0">
              <a:solidFill>
                <a:srgbClr val="92D050"/>
              </a:solidFill>
            </a:endParaRPr>
          </a:p>
          <a:p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92D050"/>
                </a:solidFill>
              </a:rPr>
              <a:t> } //</a:t>
            </a:r>
            <a:r>
              <a:rPr lang="zh-CN" altLang="en-US" sz="2800" dirty="0" smtClean="0">
                <a:solidFill>
                  <a:srgbClr val="92D050"/>
                </a:solidFill>
              </a:rPr>
              <a:t>可以手动推敲一下这段代码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0100" y="1857364"/>
            <a:ext cx="78581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void insert(node </a:t>
            </a:r>
            <a:r>
              <a:rPr lang="en-US" altLang="zh-CN" sz="2000" dirty="0" err="1" smtClean="0"/>
              <a:t>ins,node</a:t>
            </a:r>
            <a:r>
              <a:rPr lang="en-US" altLang="zh-CN" sz="2000" dirty="0" smtClean="0"/>
              <a:t> &amp;index</a:t>
            </a:r>
            <a:r>
              <a:rPr lang="en-US" altLang="zh-CN" sz="2000" dirty="0" smtClean="0">
                <a:solidFill>
                  <a:srgbClr val="92D050"/>
                </a:solidFill>
              </a:rPr>
              <a:t>){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 if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index==</a:t>
            </a:r>
            <a:r>
              <a:rPr lang="en-US" altLang="zh-CN" sz="2000" dirty="0" err="1" smtClean="0"/>
              <a:t>nullnode</a:t>
            </a:r>
            <a:r>
              <a:rPr lang="en-US" altLang="zh-CN" sz="2000" dirty="0" smtClean="0">
                <a:solidFill>
                  <a:srgbClr val="92D050"/>
                </a:solidFill>
              </a:rPr>
              <a:t>){</a:t>
            </a:r>
            <a:r>
              <a:rPr lang="en-US" altLang="zh-CN" sz="2000" dirty="0" smtClean="0"/>
              <a:t>index=</a:t>
            </a:r>
            <a:r>
              <a:rPr lang="en-US" altLang="zh-CN" sz="2000" dirty="0" err="1" smtClean="0"/>
              <a:t>ins;return</a:t>
            </a:r>
            <a:r>
              <a:rPr lang="en-US" altLang="zh-CN" sz="2000" dirty="0" smtClean="0"/>
              <a:t>;</a:t>
            </a:r>
            <a:r>
              <a:rPr lang="en-US" altLang="zh-CN" sz="2000" dirty="0" smtClean="0">
                <a:solidFill>
                  <a:srgbClr val="92D050"/>
                </a:solidFill>
              </a:rPr>
              <a:t>}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child=ins-&gt;key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index-&gt;key;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insert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err="1" smtClean="0"/>
              <a:t>ins,index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[child]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if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index-&gt;weight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index-&gt;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[child]-&gt;weight</a:t>
            </a:r>
            <a:r>
              <a:rPr lang="en-US" altLang="zh-CN" sz="2000" dirty="0" smtClean="0">
                <a:solidFill>
                  <a:srgbClr val="92D050"/>
                </a:solidFill>
              </a:rPr>
              <a:t>) </a:t>
            </a:r>
            <a:r>
              <a:rPr lang="en-US" altLang="zh-CN" sz="2000" dirty="0" smtClean="0"/>
              <a:t> rotate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err="1" smtClean="0"/>
              <a:t>index,child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     Refresh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/>
              <a:t>index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/>
              <a:t>;</a:t>
            </a:r>
            <a:endParaRPr lang="zh-CN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92D050"/>
                </a:solidFill>
              </a:rPr>
              <a:t> }</a:t>
            </a:r>
            <a:endParaRPr lang="zh-CN" altLang="zh-CN" sz="2000" dirty="0" smtClean="0">
              <a:solidFill>
                <a:srgbClr val="92D050"/>
              </a:solidFill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914400" y="3352800"/>
            <a:ext cx="7772400" cy="1974059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lvl="0">
              <a:spcBef>
                <a:spcPct val="0"/>
              </a:spcBef>
            </a:pPr>
            <a:r>
              <a:rPr kumimoji="0" lang="zh-CN" altLang="en-US" sz="4000" b="1" i="0" u="none" strike="noStrike" kern="1200" cap="all" spc="-150" normalizeH="0" baseline="0" noProof="0" dirty="0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实现</a:t>
            </a:r>
            <a:r>
              <a:rPr kumimoji="0" lang="en-US" altLang="zh-CN" sz="4000" b="1" i="0" u="none" strike="noStrike" kern="1200" cap="all" spc="-150" normalizeH="0" baseline="0" noProof="0" dirty="0" smtClean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—</a:t>
            </a:r>
            <a:r>
              <a:rPr lang="zh-CN" altLang="en-US" sz="4000" dirty="0" smtClean="0"/>
              <a:t>插入</a:t>
            </a:r>
            <a:endParaRPr kumimoji="0" lang="zh-CN" sz="4000" b="1" i="0" u="none" strike="noStrike" kern="1200" cap="all" spc="-150" normalizeH="0" baseline="0" noProof="0" dirty="0">
              <a:ln/>
              <a:solidFill>
                <a:schemeClr val="tx1"/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查找（基于排位）</a:t>
            </a:r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7858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node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findk</a:t>
            </a:r>
            <a:r>
              <a:rPr lang="en-US" altLang="zh-CN" sz="2000" dirty="0" smtClean="0">
                <a:solidFill>
                  <a:schemeClr val="bg1"/>
                </a:solidFill>
              </a:rPr>
              <a:t>(node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index,node</a:t>
            </a:r>
            <a:r>
              <a:rPr lang="en-US" altLang="zh-CN" sz="2000" dirty="0" smtClean="0">
                <a:solidFill>
                  <a:schemeClr val="bg1"/>
                </a:solidFill>
              </a:rPr>
              <a:t> &amp;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parent,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long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rank,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bool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isdel</a:t>
            </a:r>
            <a:r>
              <a:rPr lang="en-US" altLang="zh-CN" sz="2000" dirty="0" smtClean="0">
                <a:solidFill>
                  <a:srgbClr val="00B050"/>
                </a:solidFill>
              </a:rPr>
              <a:t>){</a:t>
            </a:r>
            <a:endParaRPr lang="zh-CN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if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</a:rPr>
              <a:t>index==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nullnode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</a:rPr>
              <a:t> return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nullnode</a:t>
            </a:r>
            <a:r>
              <a:rPr lang="en-US" altLang="zh-CN" sz="2000" dirty="0" smtClean="0">
                <a:solidFill>
                  <a:schemeClr val="bg1"/>
                </a:solidFill>
              </a:rPr>
              <a:t>; 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//do not find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node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finddel</a:t>
            </a:r>
            <a:r>
              <a:rPr lang="en-US" altLang="zh-CN" sz="2000" dirty="0" smtClean="0">
                <a:solidFill>
                  <a:schemeClr val="bg1"/>
                </a:solidFill>
              </a:rPr>
              <a:t>=index;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long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val</a:t>
            </a:r>
            <a:r>
              <a:rPr lang="en-US" altLang="zh-CN" sz="2000" dirty="0" smtClean="0">
                <a:solidFill>
                  <a:schemeClr val="bg1"/>
                </a:solidFill>
              </a:rPr>
              <a:t>=index-&gt;size</a:t>
            </a:r>
            <a:r>
              <a:rPr lang="en-US" altLang="zh-CN" sz="2000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smtClean="0">
                <a:solidFill>
                  <a:schemeClr val="bg1"/>
                </a:solidFill>
              </a:rPr>
              <a:t>index-&gt;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</a:t>
            </a:r>
            <a:r>
              <a:rPr lang="en-US" altLang="zh-CN" sz="2000" dirty="0" smtClean="0">
                <a:solidFill>
                  <a:schemeClr val="bg1"/>
                </a:solidFill>
              </a:rPr>
              <a:t>[1]-&gt;size;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if(rank!=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val</a:t>
            </a:r>
            <a:r>
              <a:rPr lang="en-US" altLang="zh-CN" sz="2000" dirty="0" smtClean="0">
                <a:solidFill>
                  <a:srgbClr val="92D050"/>
                </a:solidFill>
              </a:rPr>
              <a:t>){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   parent=index;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   if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</a:rPr>
              <a:t>rank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val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finddel</a:t>
            </a:r>
            <a:r>
              <a:rPr lang="en-US" altLang="zh-CN" sz="2000" dirty="0" smtClean="0">
                <a:solidFill>
                  <a:schemeClr val="bg1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findk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</a:rPr>
              <a:t>index-&gt;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</a:t>
            </a:r>
            <a:r>
              <a:rPr lang="en-US" altLang="zh-CN" sz="2000" dirty="0" smtClean="0">
                <a:solidFill>
                  <a:schemeClr val="bg1"/>
                </a:solidFill>
              </a:rPr>
              <a:t>[0],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parent,rank,isdel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   else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finddel</a:t>
            </a:r>
            <a:r>
              <a:rPr lang="en-US" altLang="zh-CN" sz="2000" dirty="0" smtClean="0">
                <a:solidFill>
                  <a:schemeClr val="bg1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findk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</a:rPr>
              <a:t>index-&gt;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ch</a:t>
            </a:r>
            <a:r>
              <a:rPr lang="en-US" altLang="zh-CN" sz="2000" dirty="0" smtClean="0">
                <a:solidFill>
                  <a:schemeClr val="bg1"/>
                </a:solidFill>
              </a:rPr>
              <a:t>[1],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parent,rank-val,isdel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000" dirty="0" smtClean="0">
                <a:solidFill>
                  <a:srgbClr val="92D050"/>
                </a:solidFill>
              </a:rPr>
              <a:t> }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else if(index-&gt;weight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chemeClr val="bg1"/>
                </a:solidFill>
              </a:rPr>
              <a:t>0) return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nullnode</a:t>
            </a:r>
            <a:r>
              <a:rPr lang="en-US" altLang="zh-CN" sz="2000" dirty="0" smtClean="0">
                <a:solidFill>
                  <a:schemeClr val="bg1"/>
                </a:solidFill>
              </a:rPr>
              <a:t>; 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//cannot be super root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else if(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isdel</a:t>
            </a:r>
            <a:r>
              <a:rPr lang="en-US" altLang="zh-CN" sz="2000" dirty="0" smtClean="0">
                <a:solidFill>
                  <a:schemeClr val="bg1"/>
                </a:solidFill>
              </a:rPr>
              <a:t>) index-&gt;del=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true</a:t>
            </a:r>
            <a:r>
              <a:rPr lang="en-US" altLang="zh-CN" sz="2000" dirty="0" smtClean="0">
                <a:solidFill>
                  <a:schemeClr val="bg1"/>
                </a:solidFill>
              </a:rPr>
              <a:t>; </a:t>
            </a:r>
            <a:r>
              <a:rPr lang="en-US" altLang="zh-CN" sz="2000" i="1" dirty="0" smtClean="0">
                <a:solidFill>
                  <a:srgbClr val="92D050"/>
                </a:solidFill>
              </a:rPr>
              <a:t>//mark it to delete</a:t>
            </a:r>
            <a:endParaRPr lang="zh-CN" altLang="zh-CN" sz="2000" dirty="0" smtClean="0">
              <a:solidFill>
                <a:srgbClr val="92D050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Refresh</a:t>
            </a:r>
            <a:r>
              <a:rPr lang="en-US" altLang="zh-CN" sz="2000" dirty="0" smtClean="0">
                <a:solidFill>
                  <a:srgbClr val="92D050"/>
                </a:solidFill>
              </a:rPr>
              <a:t>(</a:t>
            </a:r>
            <a:r>
              <a:rPr lang="en-US" altLang="zh-CN" sz="2000" dirty="0" smtClean="0">
                <a:solidFill>
                  <a:schemeClr val="bg1"/>
                </a:solidFill>
              </a:rPr>
              <a:t>index</a:t>
            </a:r>
            <a:r>
              <a:rPr lang="en-US" altLang="zh-CN" sz="2000" dirty="0" smtClean="0">
                <a:solidFill>
                  <a:srgbClr val="92D050"/>
                </a:solidFill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return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finddel</a:t>
            </a:r>
            <a:r>
              <a:rPr lang="en-US" altLang="zh-CN" sz="2000" dirty="0" smtClean="0">
                <a:solidFill>
                  <a:schemeClr val="bg1"/>
                </a:solidFill>
              </a:rPr>
              <a:t>;</a:t>
            </a:r>
            <a:endParaRPr lang="zh-CN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92D050"/>
                </a:solidFill>
              </a:rPr>
              <a:t>    }</a:t>
            </a:r>
            <a:endParaRPr lang="zh-CN" altLang="zh-CN" sz="2000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删除</a:t>
            </a:r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8215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en-US" altLang="zh-CN" b="1" dirty="0" smtClean="0"/>
              <a:t>inline</a:t>
            </a:r>
            <a:r>
              <a:rPr lang="en-US" altLang="zh-CN" dirty="0" smtClean="0"/>
              <a:t> void Delete(node </a:t>
            </a:r>
            <a:r>
              <a:rPr lang="en-US" altLang="zh-CN" dirty="0" err="1" smtClean="0"/>
              <a:t>delnode,node</a:t>
            </a:r>
            <a:r>
              <a:rPr lang="en-US" altLang="zh-CN" dirty="0" smtClean="0"/>
              <a:t> parent</a:t>
            </a:r>
            <a:r>
              <a:rPr lang="en-US" altLang="zh-CN" dirty="0" smtClean="0">
                <a:solidFill>
                  <a:srgbClr val="92D050"/>
                </a:solidFill>
              </a:rPr>
              <a:t>){</a:t>
            </a:r>
            <a:endParaRPr lang="zh-CN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        node temp=</a:t>
            </a:r>
            <a:r>
              <a:rPr lang="en-US" altLang="zh-CN" dirty="0" err="1" smtClean="0"/>
              <a:t>delnode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while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temp-&gt;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]!=</a:t>
            </a:r>
            <a:r>
              <a:rPr lang="en-US" altLang="zh-CN" dirty="0" err="1" smtClean="0"/>
              <a:t>nullnode</a:t>
            </a:r>
            <a:r>
              <a:rPr lang="en-US" altLang="zh-CN" dirty="0" smtClean="0"/>
              <a:t> || temp-&gt;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]!=</a:t>
            </a:r>
            <a:r>
              <a:rPr lang="en-US" altLang="zh-CN" dirty="0" err="1" smtClean="0"/>
              <a:t>nullnode</a:t>
            </a:r>
            <a:r>
              <a:rPr lang="en-US" altLang="zh-CN" dirty="0" smtClean="0">
                <a:solidFill>
                  <a:srgbClr val="92D050"/>
                </a:solidFill>
              </a:rPr>
              <a:t>){</a:t>
            </a:r>
            <a:endParaRPr lang="zh-CN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            if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temp-&gt;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]-&gt;weight&lt;temp-&gt;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]-&gt;weight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r>
              <a:rPr lang="en-US" altLang="zh-CN" dirty="0" smtClean="0"/>
              <a:t> rotate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delnode,0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else rotate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delnode,1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    if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]==temp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r>
              <a:rPr lang="en-US" altLang="zh-CN" dirty="0" smtClean="0"/>
              <a:t> parent=parent-&gt;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delnode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else parent=parent-&gt;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delnode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delnode</a:t>
            </a:r>
            <a:r>
              <a:rPr lang="en-US" altLang="zh-CN" dirty="0" smtClean="0"/>
              <a:t>=temp;</a:t>
            </a:r>
            <a:endParaRPr lang="zh-CN" altLang="zh-CN" dirty="0" smtClean="0"/>
          </a:p>
          <a:p>
            <a:r>
              <a:rPr lang="en-US" altLang="zh-CN" dirty="0" smtClean="0"/>
              <a:t>        }</a:t>
            </a:r>
            <a:endParaRPr lang="zh-CN" altLang="zh-CN" dirty="0" smtClean="0"/>
          </a:p>
          <a:p>
            <a:r>
              <a:rPr lang="en-US" altLang="zh-CN" dirty="0" smtClean="0"/>
              <a:t>        if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en-US" altLang="zh-CN" dirty="0" smtClean="0"/>
              <a:t>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]==temp</a:t>
            </a:r>
            <a:r>
              <a:rPr lang="en-US" altLang="zh-CN" dirty="0" smtClean="0">
                <a:solidFill>
                  <a:srgbClr val="92D050"/>
                </a:solidFill>
              </a:rPr>
              <a:t>)</a:t>
            </a:r>
            <a:r>
              <a:rPr lang="en-US" altLang="zh-CN" dirty="0" smtClean="0"/>
              <a:t> 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0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nullnode;else</a:t>
            </a:r>
            <a:r>
              <a:rPr lang="en-US" altLang="zh-CN" dirty="0" smtClean="0"/>
              <a:t> parent-&gt;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nullnode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需要先调用查找，找到确切位置，再删除</a:t>
            </a:r>
            <a:endParaRPr kumimoji="0"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Treap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适用性</a:t>
            </a:r>
            <a:endParaRPr lang="zh-CN" altLang="en-US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571472" y="2000240"/>
            <a:ext cx="4214842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题目推荐：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sz="2000" noProof="0" dirty="0" smtClean="0">
                <a:solidFill>
                  <a:srgbClr val="FFFFFF"/>
                </a:solidFill>
              </a:rPr>
              <a:t>1.NOI2004</a:t>
            </a:r>
            <a:r>
              <a:rPr lang="zh-CN" altLang="en-US" sz="2000" noProof="0" dirty="0" smtClean="0">
                <a:solidFill>
                  <a:srgbClr val="FFFFFF"/>
                </a:solidFill>
              </a:rPr>
              <a:t>郁闷的出纳员</a:t>
            </a:r>
            <a:endParaRPr lang="en-US" altLang="zh-CN" sz="2000" noProof="0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2.NOI2006</a:t>
            </a:r>
            <a:r>
              <a:rPr kumimoji="0" lang="zh-CN" altLang="en-US" sz="200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生日快乐</a:t>
            </a:r>
            <a:endParaRPr kumimoji="0" lang="en-US" altLang="zh-CN" sz="2000" i="0" u="none" strike="noStrike" kern="120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>
              <a:buSzPct val="95000"/>
              <a:defRPr/>
            </a:pPr>
            <a:r>
              <a:rPr lang="en-US" altLang="zh-CN" sz="2000" dirty="0" smtClean="0">
                <a:solidFill>
                  <a:srgbClr val="FFFFFF"/>
                </a:solidFill>
              </a:rPr>
              <a:t>3.</a:t>
            </a:r>
            <a:r>
              <a:rPr lang="zh-CN" altLang="zh-CN" sz="2000" dirty="0" smtClean="0"/>
              <a:t>宠物收养所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营业额统计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zh-CN" altLang="en-US" sz="2000" dirty="0" smtClean="0">
                <a:solidFill>
                  <a:srgbClr val="FFFFFF"/>
                </a:solidFill>
              </a:rPr>
              <a:t>其他的维护用途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sz="2000" dirty="0" smtClean="0">
                <a:solidFill>
                  <a:srgbClr val="FFFFFF"/>
                </a:solidFill>
              </a:rPr>
              <a:t>1.</a:t>
            </a:r>
            <a:r>
              <a:rPr lang="zh-CN" altLang="en-US" sz="2000" dirty="0" smtClean="0">
                <a:solidFill>
                  <a:srgbClr val="FFFFFF"/>
                </a:solidFill>
              </a:rPr>
              <a:t>维护网络流</a:t>
            </a:r>
            <a:r>
              <a:rPr lang="en-US" altLang="zh-CN" sz="2000" dirty="0" smtClean="0">
                <a:solidFill>
                  <a:srgbClr val="FFFFFF"/>
                </a:solidFill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</a:rPr>
              <a:t>请参考</a:t>
            </a:r>
            <a:r>
              <a:rPr lang="en-US" altLang="zh-CN" sz="2000" dirty="0" err="1" smtClean="0">
                <a:solidFill>
                  <a:srgbClr val="FFFFFF"/>
                </a:solidFill>
              </a:rPr>
              <a:t>WinterCamp</a:t>
            </a:r>
            <a:r>
              <a:rPr lang="zh-CN" altLang="en-US" sz="2000" dirty="0" smtClean="0">
                <a:solidFill>
                  <a:srgbClr val="FFFFFF"/>
                </a:solidFill>
              </a:rPr>
              <a:t>论文</a:t>
            </a:r>
            <a:r>
              <a:rPr lang="en-US" altLang="zh-CN" sz="2000" dirty="0" smtClean="0">
                <a:solidFill>
                  <a:srgbClr val="FFFFFF"/>
                </a:solidFill>
              </a:rPr>
              <a:t>)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357818" y="3714752"/>
          <a:ext cx="3143272" cy="270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总结</a:t>
            </a:r>
            <a:endParaRPr lang="zh-CN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>
            <a:extLst/>
          </a:lstStyle>
          <a:p>
            <a:r>
              <a:rPr lang="en-US" altLang="zh-CN" dirty="0" err="1" smtClean="0"/>
              <a:t>Treap</a:t>
            </a:r>
            <a:r>
              <a:rPr lang="zh-CN" altLang="en-US" dirty="0" smtClean="0"/>
              <a:t>的优点：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实现简单，无任何繁杂的判断，代码量少。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效率</a:t>
            </a:r>
            <a:r>
              <a:rPr lang="zh-CN" altLang="en-US" dirty="0" smtClean="0"/>
              <a:t>相当出色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可以适用于一些基本问题。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对于维护性的问题，性价比尤为出众。（我们没必要仅仅为了维护而写一个</a:t>
            </a:r>
            <a:r>
              <a:rPr lang="en-US" altLang="zh-CN" dirty="0" smtClean="0"/>
              <a:t>AVL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好调试。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加一些操作就可以扩展为</a:t>
            </a:r>
            <a:r>
              <a:rPr lang="en-US" altLang="zh-CN" dirty="0" smtClean="0"/>
              <a:t>Splay.</a:t>
            </a:r>
            <a:endParaRPr lang="en-US" altLang="zh-CN" b="1" dirty="0" smtClean="0"/>
          </a:p>
        </p:txBody>
      </p:sp>
      <p:graphicFrame>
        <p:nvGraphicFramePr>
          <p:cNvPr id="7" name="图表 6"/>
          <p:cNvGraphicFramePr/>
          <p:nvPr/>
        </p:nvGraphicFramePr>
        <p:xfrm>
          <a:off x="4071934" y="1714488"/>
          <a:ext cx="5072066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9256" y="5786454"/>
            <a:ext cx="280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Treap</a:t>
            </a:r>
            <a:r>
              <a:rPr lang="zh-CN" altLang="en-US" dirty="0" smtClean="0"/>
              <a:t>的用途有一定的局限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其他平衡树</a:t>
            </a:r>
            <a:endParaRPr lang="zh-CN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1428728" y="1428736"/>
            <a:ext cx="6643734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如果你已经熟悉了</a:t>
            </a:r>
            <a:r>
              <a:rPr lang="en-US" altLang="zh-CN" dirty="0" err="1" smtClean="0">
                <a:solidFill>
                  <a:srgbClr val="FFFFFF"/>
                </a:solidFill>
              </a:rPr>
              <a:t>Treap</a:t>
            </a:r>
            <a:r>
              <a:rPr lang="en-US" altLang="zh-CN" dirty="0" smtClean="0">
                <a:solidFill>
                  <a:srgbClr val="FFFFFF"/>
                </a:solidFill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</a:rPr>
              <a:t>那么可以学以下的两种平衡树了：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1.Splay,</a:t>
            </a:r>
            <a:r>
              <a:rPr lang="zh-CN" altLang="en-US" dirty="0" smtClean="0">
                <a:solidFill>
                  <a:srgbClr val="FFFFFF"/>
                </a:solidFill>
              </a:rPr>
              <a:t>尤其擅长特殊操作，不过效率低。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2.SBT.</a:t>
            </a:r>
            <a:r>
              <a:rPr lang="zh-CN" altLang="en-US" dirty="0" smtClean="0">
                <a:solidFill>
                  <a:srgbClr val="FFFFFF"/>
                </a:solidFill>
              </a:rPr>
              <a:t>同样性价比很高</a:t>
            </a:r>
            <a:r>
              <a:rPr lang="en-US" altLang="zh-CN" dirty="0" smtClean="0">
                <a:solidFill>
                  <a:srgbClr val="FFFFFF"/>
                </a:solidFill>
              </a:rPr>
              <a:t>.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高级的平衡树：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1.AVL,</a:t>
            </a:r>
            <a:r>
              <a:rPr lang="zh-CN" altLang="en-US" dirty="0" smtClean="0">
                <a:solidFill>
                  <a:srgbClr val="FFFFFF"/>
                </a:solidFill>
              </a:rPr>
              <a:t>效率首屈一指。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2.Red-Black.</a:t>
            </a:r>
            <a:r>
              <a:rPr lang="zh-CN" altLang="en-US" dirty="0" smtClean="0">
                <a:solidFill>
                  <a:srgbClr val="FFFFFF"/>
                </a:solidFill>
              </a:rPr>
              <a:t>实现很难。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3.K-d tree,</a:t>
            </a:r>
            <a:r>
              <a:rPr lang="zh-CN" altLang="en-US" dirty="0" smtClean="0">
                <a:solidFill>
                  <a:srgbClr val="FFFFFF"/>
                </a:solidFill>
              </a:rPr>
              <a:t>适用于多维。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4.B </a:t>
            </a:r>
            <a:r>
              <a:rPr lang="en-US" altLang="zh-CN" dirty="0" err="1" smtClean="0">
                <a:solidFill>
                  <a:srgbClr val="FFFFFF"/>
                </a:solidFill>
              </a:rPr>
              <a:t>tree,MS</a:t>
            </a:r>
            <a:r>
              <a:rPr lang="zh-CN" altLang="en-US" dirty="0" smtClean="0">
                <a:solidFill>
                  <a:srgbClr val="FFFFFF"/>
                </a:solidFill>
              </a:rPr>
              <a:t>适用于磁盘中的大规模数据，竞赛很少见。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5.AA-tree.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平衡树是什么样子的？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关于平衡树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平衡树的完美形式是在进行了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</a:t>
            </a:r>
            <a:r>
              <a:rPr lang="zh-CN" altLang="en-US" dirty="0" smtClean="0"/>
              <a:t>很大）次操作之后，树的最大深度保持在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左右，这样最大检索时间自然限定在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。平衡树有很多种，目前综合能力最强用途最广的仍然是</a:t>
            </a:r>
            <a:r>
              <a:rPr lang="en-US" altLang="zh-CN" dirty="0" smtClean="0"/>
              <a:t>AVL</a:t>
            </a:r>
            <a:r>
              <a:rPr lang="zh-CN" altLang="en-US" dirty="0" smtClean="0"/>
              <a:t>。（但是限于难度，我们对他不做过多介绍），他有很多变种，如红黑树，</a:t>
            </a:r>
            <a:r>
              <a:rPr lang="en-US" altLang="zh-CN" dirty="0" smtClean="0"/>
              <a:t>Splay</a:t>
            </a:r>
            <a:r>
              <a:rPr lang="zh-CN" altLang="en-US" dirty="0" smtClean="0"/>
              <a:t>等。最大的优点是：他是</a:t>
            </a:r>
            <a:r>
              <a:rPr lang="en-US" altLang="zh-CN" dirty="0" smtClean="0"/>
              <a:t>*</a:t>
            </a:r>
            <a:r>
              <a:rPr lang="zh-CN" altLang="en-US" dirty="0" smtClean="0"/>
              <a:t>严格的平衡树，也就是时间复杂的是准确的，非期望的。而我们要介绍的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则是非严格的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他的机理完全取决于一个随机种子。（不过大量事实证明，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的可利用价值很高）。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的优点是实现简单，适用于竞赛，接下来我们先看一看</a:t>
            </a:r>
            <a:r>
              <a:rPr lang="en-US" altLang="zh-CN" dirty="0" smtClean="0"/>
              <a:t>Treap.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85984" y="1928802"/>
            <a:ext cx="642942" cy="6429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89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285852" y="2857496"/>
            <a:ext cx="642942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14678" y="2714620"/>
            <a:ext cx="642942" cy="64294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96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28596" y="3786190"/>
            <a:ext cx="642942" cy="642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928794" y="3857628"/>
            <a:ext cx="642942" cy="6429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143372" y="378619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98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214678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97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564357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一棵比较平衡的树，左子树大于右子树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rot="5400000">
            <a:off x="1893075" y="2536025"/>
            <a:ext cx="428628" cy="3571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892943" y="3464719"/>
            <a:ext cx="428628" cy="3571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2928926" y="2428868"/>
            <a:ext cx="357190" cy="3571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857620" y="3429000"/>
            <a:ext cx="357190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3750463" y="4464851"/>
            <a:ext cx="428628" cy="3571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6200000" flipH="1">
            <a:off x="1821637" y="3536157"/>
            <a:ext cx="357190" cy="2857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214678" y="285728"/>
            <a:ext cx="2657468" cy="826289"/>
          </a:xfrm>
        </p:spPr>
        <p:txBody>
          <a:bodyPr/>
          <a:lstStyle>
            <a:extLst/>
          </a:lstStyle>
          <a:p>
            <a:r>
              <a:rPr lang="zh-CN" altLang="en-US" dirty="0" smtClean="0"/>
              <a:t>参考文献</a:t>
            </a:r>
            <a:endParaRPr lang="zh-CN" dirty="0"/>
          </a:p>
        </p:txBody>
      </p:sp>
      <p:sp>
        <p:nvSpPr>
          <p:cNvPr id="3" name="内容占位符 5"/>
          <p:cNvSpPr txBox="1">
            <a:spLocks/>
          </p:cNvSpPr>
          <p:nvPr/>
        </p:nvSpPr>
        <p:spPr>
          <a:xfrm>
            <a:off x="1428728" y="1428736"/>
            <a:ext cx="6643734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1.Nocow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2.《</a:t>
            </a:r>
            <a:r>
              <a:rPr lang="zh-CN" altLang="en-US" dirty="0" smtClean="0">
                <a:solidFill>
                  <a:srgbClr val="FFFFFF"/>
                </a:solidFill>
              </a:rPr>
              <a:t>数据结构与算法分析</a:t>
            </a:r>
            <a:r>
              <a:rPr lang="en-US" altLang="zh-CN" dirty="0" smtClean="0">
                <a:solidFill>
                  <a:srgbClr val="FFFFFF"/>
                </a:solidFill>
              </a:rPr>
              <a:t>(</a:t>
            </a:r>
            <a:r>
              <a:rPr lang="en-US" altLang="zh-CN" dirty="0" err="1" smtClean="0">
                <a:solidFill>
                  <a:srgbClr val="FFFFFF"/>
                </a:solidFill>
              </a:rPr>
              <a:t>c++</a:t>
            </a:r>
            <a:r>
              <a:rPr lang="en-US" altLang="zh-CN" dirty="0" smtClean="0">
                <a:solidFill>
                  <a:srgbClr val="FFFFFF"/>
                </a:solidFill>
              </a:rPr>
              <a:t>)》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</a:rPr>
              <a:t>(</a:t>
            </a:r>
            <a:r>
              <a:rPr lang="zh-CN" altLang="en-US" dirty="0" smtClean="0">
                <a:solidFill>
                  <a:srgbClr val="FFFFFF"/>
                </a:solidFill>
              </a:rPr>
              <a:t>有关于</a:t>
            </a:r>
            <a:r>
              <a:rPr lang="en-US" altLang="zh-CN" dirty="0" err="1" smtClean="0">
                <a:solidFill>
                  <a:srgbClr val="FFFFFF"/>
                </a:solidFill>
              </a:rPr>
              <a:t>Treap</a:t>
            </a:r>
            <a:r>
              <a:rPr lang="zh-CN" altLang="en-US" dirty="0" smtClean="0">
                <a:solidFill>
                  <a:srgbClr val="FFFFFF"/>
                </a:solidFill>
              </a:rPr>
              <a:t>的论文比较少</a:t>
            </a:r>
            <a:r>
              <a:rPr lang="en-US" altLang="zh-CN" dirty="0" smtClean="0">
                <a:solidFill>
                  <a:srgbClr val="FFFFFF"/>
                </a:solidFill>
              </a:rPr>
              <a:t>)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1"/>
          <p:cNvSpPr txBox="1">
            <a:spLocks/>
          </p:cNvSpPr>
          <p:nvPr/>
        </p:nvSpPr>
        <p:spPr>
          <a:xfrm>
            <a:off x="3286116" y="2786058"/>
            <a:ext cx="2657468" cy="826289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cap="all" spc="-150" dirty="0" smtClean="0">
                <a:ln/>
                <a:effectLst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rPr>
              <a:t>谢谢观赏</a:t>
            </a:r>
            <a:endParaRPr kumimoji="0" lang="zh-CN" sz="4000" b="1" i="0" u="none" strike="noStrike" kern="1200" cap="all" spc="-150" normalizeH="0" baseline="0" noProof="0" dirty="0">
              <a:ln/>
              <a:solidFill>
                <a:schemeClr val="tx1"/>
              </a:solidFill>
              <a:effectLst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357290" y="3929066"/>
            <a:ext cx="6643734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又有疑问或者指出错误请联系：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lang="en-US" altLang="zh-CN" dirty="0" smtClean="0">
                <a:solidFill>
                  <a:srgbClr val="FFFFFF"/>
                </a:solidFill>
                <a:hlinkClick r:id="rId3"/>
              </a:rPr>
              <a:t>1.adventoplab@gmail.com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000"/>
              <a:buFont typeface="Wingdings"/>
              <a:buNone/>
              <a:tabLst/>
              <a:defRPr/>
            </a:pP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在我的百度空间上留言。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dirty="0" smtClean="0"/>
              <a:t>基本</a:t>
            </a:r>
            <a:r>
              <a:rPr lang="en-US" altLang="zh-CN" dirty="0" smtClean="0"/>
              <a:t>Treap</a:t>
            </a:r>
            <a:r>
              <a:rPr lang="en-US" altLang="zh-CN" dirty="0" smtClean="0">
                <a:solidFill>
                  <a:schemeClr val="accent1"/>
                </a:solidFill>
              </a:rPr>
              <a:t> 2010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en-US" altLang="zh-CN" dirty="0" smtClean="0"/>
              <a:t>Treap</a:t>
            </a:r>
            <a:r>
              <a:rPr lang="zh-CN" altLang="en-US" dirty="0" smtClean="0"/>
              <a:t>不同于</a:t>
            </a:r>
            <a:r>
              <a:rPr lang="en-US" altLang="zh-CN" dirty="0" smtClean="0"/>
              <a:t>AVL</a:t>
            </a:r>
            <a:r>
              <a:rPr lang="zh-CN" altLang="en-US" dirty="0" smtClean="0"/>
              <a:t>，他必须包含一个辅助的</a:t>
            </a:r>
            <a:r>
              <a:rPr lang="zh-CN" altLang="en-US" b="1" dirty="0" smtClean="0"/>
              <a:t>权重，</a:t>
            </a:r>
            <a:r>
              <a:rPr lang="zh-CN" altLang="en-US" dirty="0" smtClean="0"/>
              <a:t>核心操作也完全依赖于这个</a:t>
            </a:r>
            <a:r>
              <a:rPr lang="zh-CN" altLang="en-US" b="1" dirty="0" smtClean="0"/>
              <a:t>随机</a:t>
            </a:r>
            <a:r>
              <a:rPr lang="zh-CN" altLang="en-US" dirty="0" smtClean="0"/>
              <a:t>的权重。事实上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的核心是通过某个</a:t>
            </a:r>
            <a:r>
              <a:rPr lang="zh-CN" altLang="en-US" b="1" dirty="0" smtClean="0"/>
              <a:t>特殊操作</a:t>
            </a:r>
            <a:r>
              <a:rPr lang="zh-CN" altLang="en-US" dirty="0" smtClean="0"/>
              <a:t>使得由当前的不平衡达到平衡，而当前的不平衡达到平衡对于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来说就是</a:t>
            </a:r>
            <a:r>
              <a:rPr lang="zh-CN" altLang="en-US" b="1" dirty="0" smtClean="0"/>
              <a:t>直接</a:t>
            </a:r>
            <a:r>
              <a:rPr lang="zh-CN" altLang="en-US" dirty="0" smtClean="0"/>
              <a:t>运用那种特殊操作，可是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大大简化了那种操作的维护难度（</a:t>
            </a:r>
            <a:r>
              <a:rPr lang="en-US" altLang="zh-CN" dirty="0" smtClean="0"/>
              <a:t>AVL</a:t>
            </a:r>
            <a:r>
              <a:rPr lang="zh-CN" altLang="en-US" dirty="0" smtClean="0"/>
              <a:t>的维护手段相对繁琐），而简化了难度的好帮手就是与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本身的值无关的权重。好了，下面我们就来探索</a:t>
            </a:r>
            <a:r>
              <a:rPr lang="en-US" altLang="zh-CN" dirty="0" smtClean="0"/>
              <a:t>Treap(</a:t>
            </a:r>
            <a:r>
              <a:rPr lang="zh-CN" altLang="en-US" dirty="0" smtClean="0"/>
              <a:t>本文以实现为主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sz="2400" dirty="0"/>
          </a:p>
          <a:p>
            <a:endParaRPr lang="zh-C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3438" y="1676400"/>
          <a:ext cx="441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Treap</a:t>
            </a:r>
            <a:r>
              <a:rPr lang="zh-CN" altLang="en-US" dirty="0" smtClean="0"/>
              <a:t>的样子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>
            <a:normAutofit lnSpcReduction="10000"/>
          </a:bodyPr>
          <a:lstStyle>
            <a:extLst/>
          </a:lstStyle>
          <a:p>
            <a:pPr>
              <a:lnSpc>
                <a:spcPct val="114000"/>
              </a:lnSpc>
            </a:pPr>
            <a:r>
              <a:rPr lang="zh-CN" altLang="en-US" sz="2400" dirty="0" smtClean="0"/>
              <a:t>显而易见的，你能从中发现什么？（上方是原值，下方是权重）</a:t>
            </a:r>
            <a:r>
              <a:rPr lang="en-US" altLang="zh-CN" sz="2400" dirty="0" smtClean="0"/>
              <a:t>.</a:t>
            </a:r>
          </a:p>
          <a:p>
            <a:pPr>
              <a:lnSpc>
                <a:spcPct val="114000"/>
              </a:lnSpc>
            </a:pPr>
            <a:endParaRPr lang="en-US" altLang="zh-CN" sz="2400" dirty="0" smtClean="0"/>
          </a:p>
          <a:p>
            <a:pPr>
              <a:lnSpc>
                <a:spcPct val="114000"/>
              </a:lnSpc>
            </a:pPr>
            <a:r>
              <a:rPr lang="zh-CN" altLang="en-US" sz="2400" dirty="0" smtClean="0"/>
              <a:t>提示：原值满足一般的二叉排序树的关系；所有的权重仅存在上下层的关系。</a:t>
            </a:r>
            <a:endParaRPr lang="en-US" altLang="zh-CN" sz="2400" dirty="0" smtClean="0"/>
          </a:p>
          <a:p>
            <a:pPr>
              <a:lnSpc>
                <a:spcPct val="114000"/>
              </a:lnSpc>
            </a:pPr>
            <a:endParaRPr lang="en-US" altLang="zh-CN" sz="2400" dirty="0" smtClean="0"/>
          </a:p>
          <a:p>
            <a:pPr>
              <a:lnSpc>
                <a:spcPct val="114000"/>
              </a:lnSpc>
            </a:pPr>
            <a:r>
              <a:rPr lang="zh-CN" altLang="en-US" sz="1600" dirty="0" smtClean="0"/>
              <a:t>很显然：原值就是一棵二叉排序树，而权重则是一个堆。</a:t>
            </a:r>
            <a:endParaRPr lang="en-US" altLang="zh-CN" sz="1600" dirty="0" smtClean="0"/>
          </a:p>
          <a:p>
            <a:pPr>
              <a:lnSpc>
                <a:spcPct val="114000"/>
              </a:lnSpc>
            </a:pPr>
            <a:r>
              <a:rPr lang="en-US" altLang="zh-CN" sz="1600" b="1" dirty="0" err="1" smtClean="0"/>
              <a:t>Treap</a:t>
            </a:r>
            <a:r>
              <a:rPr lang="zh-CN" altLang="en-US" sz="1600" b="1" dirty="0" smtClean="0"/>
              <a:t>的本质是</a:t>
            </a:r>
            <a:r>
              <a:rPr lang="en-US" altLang="zh-CN" sz="1600" b="1" dirty="0" err="1" smtClean="0"/>
              <a:t>BST+Heap</a:t>
            </a:r>
            <a:r>
              <a:rPr lang="en-US" altLang="zh-CN" sz="1600" b="1" dirty="0" smtClean="0"/>
              <a:t>.</a:t>
            </a:r>
            <a:endParaRPr lang="zh-CN" sz="1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4071934" y="428604"/>
            <a:ext cx="4857784" cy="5100673"/>
            <a:chOff x="4643438" y="1000108"/>
            <a:chExt cx="4286280" cy="4500594"/>
          </a:xfrm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</p:grpSpPr>
        <p:grpSp>
          <p:nvGrpSpPr>
            <p:cNvPr id="35" name="组合 34"/>
            <p:cNvGrpSpPr/>
            <p:nvPr/>
          </p:nvGrpSpPr>
          <p:grpSpPr>
            <a:xfrm>
              <a:off x="6286512" y="1000108"/>
              <a:ext cx="1000132" cy="714380"/>
              <a:chOff x="6286512" y="1000108"/>
              <a:chExt cx="1000132" cy="71438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solidFill>
                <a:srgbClr val="7030A0"/>
              </a:solidFill>
            </p:grpSpPr>
            <p:sp>
              <p:nvSpPr>
                <p:cNvPr id="10" name="矩形 9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6444466" y="1000108"/>
                <a:ext cx="627864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1360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357818" y="2357430"/>
              <a:ext cx="1000132" cy="714380"/>
              <a:chOff x="6286512" y="1000108"/>
              <a:chExt cx="1000132" cy="71438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37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</a:t>
                  </a:r>
                  <a:endParaRPr lang="zh-CN" alt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444466" y="1000108"/>
                <a:ext cx="609590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670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215206" y="2357430"/>
              <a:ext cx="1000132" cy="714380"/>
              <a:chOff x="6286512" y="1000108"/>
              <a:chExt cx="1000132" cy="714380"/>
            </a:xfrm>
            <a:solidFill>
              <a:srgbClr val="00B0F0"/>
            </a:solidFill>
          </p:grpSpPr>
          <p:grpSp>
            <p:nvGrpSpPr>
              <p:cNvPr id="42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890</a:t>
                  </a:r>
                  <a:endParaRPr lang="zh-CN" altLang="en-US" dirty="0"/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444466" y="1000108"/>
                <a:ext cx="638445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6760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4643438" y="3571876"/>
              <a:ext cx="1000132" cy="714380"/>
              <a:chOff x="6286512" y="1000108"/>
              <a:chExt cx="1000132" cy="714380"/>
            </a:xfrm>
            <a:solidFill>
              <a:srgbClr val="0070C0"/>
            </a:solidFill>
          </p:grpSpPr>
          <p:grpSp>
            <p:nvGrpSpPr>
              <p:cNvPr id="47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18</a:t>
                  </a:r>
                  <a:endParaRPr lang="zh-CN" altLang="en-US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6444466" y="1000108"/>
                <a:ext cx="526876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  13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072198" y="3571876"/>
              <a:ext cx="1000132" cy="714380"/>
              <a:chOff x="6286512" y="1000108"/>
              <a:chExt cx="1000132" cy="714380"/>
            </a:xfrm>
            <a:solidFill>
              <a:srgbClr val="FF0000"/>
            </a:solidFill>
          </p:grpSpPr>
          <p:grpSp>
            <p:nvGrpSpPr>
              <p:cNvPr id="52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</a:t>
                  </a:r>
                  <a:endParaRPr lang="zh-CN" altLang="en-US" dirty="0"/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444466" y="1000108"/>
                <a:ext cx="548548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770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929586" y="3571876"/>
              <a:ext cx="1000132" cy="714380"/>
              <a:chOff x="6286512" y="1000108"/>
              <a:chExt cx="1000132" cy="714380"/>
            </a:xfrm>
            <a:solidFill>
              <a:srgbClr val="00B050"/>
            </a:solidFill>
          </p:grpSpPr>
          <p:grpSp>
            <p:nvGrpSpPr>
              <p:cNvPr id="57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990</a:t>
                  </a:r>
                  <a:endParaRPr lang="zh-CN" altLang="en-US" dirty="0"/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6444466" y="1000108"/>
                <a:ext cx="671979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9999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357818" y="4786322"/>
              <a:ext cx="1000132" cy="714380"/>
              <a:chOff x="6286512" y="1000108"/>
              <a:chExt cx="1000132" cy="714380"/>
            </a:xfrm>
            <a:solidFill>
              <a:schemeClr val="accent4">
                <a:lumMod val="75000"/>
              </a:schemeClr>
            </a:solidFill>
          </p:grpSpPr>
          <p:grpSp>
            <p:nvGrpSpPr>
              <p:cNvPr id="62" name="组合 14"/>
              <p:cNvGrpSpPr/>
              <p:nvPr/>
            </p:nvGrpSpPr>
            <p:grpSpPr>
              <a:xfrm>
                <a:off x="6286512" y="1071546"/>
                <a:ext cx="1000132" cy="642942"/>
                <a:chOff x="5572132" y="2000240"/>
                <a:chExt cx="1428760" cy="642942"/>
              </a:xfrm>
              <a:grpFill/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5572132" y="2000240"/>
                  <a:ext cx="1428760" cy="642942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572132" y="2285992"/>
                  <a:ext cx="1428760" cy="357190"/>
                </a:xfrm>
                <a:prstGeom prst="rect">
                  <a:avLst/>
                </a:prstGeom>
                <a:grpFill/>
                <a:ln w="34925">
                  <a:solidFill>
                    <a:srgbClr val="FFFFFF"/>
                  </a:solidFill>
                </a:ln>
                <a:effectLst>
                  <a:outerShdw blurRad="317500" dir="2700000" algn="ctr">
                    <a:srgbClr val="000000">
                      <a:alpha val="43000"/>
                    </a:srgbClr>
                  </a:outerShdw>
                </a:effectLst>
                <a:sp3d extrusionH="38100" prstMaterial="clear">
                  <a:bevelT w="260350" h="50800" prst="softRound"/>
                  <a:bevelB prst="softRound"/>
                </a:sp3d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465</a:t>
                  </a:r>
                  <a:endParaRPr lang="zh-CN" altLang="en-US" dirty="0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444466" y="1000108"/>
                <a:ext cx="593432" cy="369332"/>
              </a:xfrm>
              <a:prstGeom prst="rect">
                <a:avLst/>
              </a:prstGeom>
              <a:noFill/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p3d extrusionH="38100" prstMaterial="clear">
                <a:bevelT w="260350" h="50800" prst="softRound"/>
                <a:bevelB prst="softRound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 690</a:t>
                </a:r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 rot="5400000">
              <a:off x="6179355" y="1893083"/>
              <a:ext cx="500066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5400000">
              <a:off x="5179223" y="3178967"/>
              <a:ext cx="500066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5400000">
              <a:off x="5965041" y="4393413"/>
              <a:ext cx="500066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143636" y="3214686"/>
              <a:ext cx="432228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143768" y="1928802"/>
              <a:ext cx="432228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929586" y="3214686"/>
              <a:ext cx="432228" cy="428628"/>
            </a:xfrm>
            <a:prstGeom prst="line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p3d extrusionH="38100" prstMaterial="clear">
              <a:bevelT w="260350" h="50800" prst="softRound"/>
              <a:bevelB prst="softRound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dirty="0" smtClean="0"/>
              <a:t>Treap</a:t>
            </a:r>
            <a:r>
              <a:rPr lang="zh-CN" altLang="en-US" dirty="0" smtClean="0"/>
              <a:t>的操作和机理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714876" y="1571612"/>
            <a:ext cx="4038600" cy="4525963"/>
          </a:xfrm>
        </p:spPr>
        <p:txBody>
          <a:bodyPr/>
          <a:lstStyle>
            <a:extLst/>
          </a:lstStyle>
          <a:p>
            <a:r>
              <a:rPr lang="en-US" altLang="zh-CN" dirty="0" smtClean="0"/>
              <a:t>Treap</a:t>
            </a:r>
            <a:r>
              <a:rPr lang="zh-CN" altLang="en-US" dirty="0" smtClean="0"/>
              <a:t>包含有如下几个操作：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插入：插入一个值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查找：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直接查找（与静态树一样）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根据排名查找（维护一个排名）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删除：删除一个值</a:t>
            </a:r>
            <a:endParaRPr lang="en-US" altLang="zh-CN" dirty="0" smtClean="0"/>
          </a:p>
          <a:p>
            <a:r>
              <a:rPr lang="zh-CN" altLang="en-US" dirty="0" smtClean="0"/>
              <a:t>以上操作的复杂度对于一个严格平衡树来说均是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的，对于</a:t>
            </a:r>
            <a:r>
              <a:rPr lang="en-US" altLang="zh-CN" dirty="0" smtClean="0"/>
              <a:t>Treap</a:t>
            </a:r>
            <a:r>
              <a:rPr lang="zh-CN" altLang="en-US" dirty="0" smtClean="0"/>
              <a:t>我们也近似的认为是这样。</a:t>
            </a:r>
            <a:endParaRPr lang="zh-CN" dirty="0"/>
          </a:p>
          <a:p>
            <a:endParaRPr lang="zh-CN" b="1" dirty="0"/>
          </a:p>
        </p:txBody>
      </p:sp>
      <p:sp>
        <p:nvSpPr>
          <p:cNvPr id="9" name="Rectangle 2"/>
          <p:cNvSpPr>
            <a:spLocks noGrp="1"/>
          </p:cNvSpPr>
          <p:nvPr>
            <p:ph sz="half" idx="1"/>
          </p:nvPr>
        </p:nvSpPr>
        <p:spPr>
          <a:xfrm>
            <a:off x="390524" y="1571612"/>
            <a:ext cx="4038600" cy="4525963"/>
          </a:xfrm>
        </p:spPr>
        <p:txBody>
          <a:bodyPr/>
          <a:lstStyle>
            <a:extLst/>
          </a:lstStyle>
          <a:p>
            <a:r>
              <a:rPr lang="en-US" altLang="zh-CN" dirty="0" smtClean="0"/>
              <a:t>Treap</a:t>
            </a:r>
            <a:r>
              <a:rPr lang="zh-CN" altLang="en-US" dirty="0" smtClean="0"/>
              <a:t>实现的机理：</a:t>
            </a:r>
            <a:endParaRPr lang="en-US" altLang="zh-CN" dirty="0" smtClean="0"/>
          </a:p>
          <a:p>
            <a:r>
              <a:rPr lang="zh-CN" altLang="en-US" dirty="0" smtClean="0"/>
              <a:t>先前我们所谈到特殊操作在这里正是命名为</a:t>
            </a:r>
            <a:r>
              <a:rPr lang="zh-CN" altLang="en-US" b="1" dirty="0" smtClean="0"/>
              <a:t>旋转</a:t>
            </a:r>
            <a:r>
              <a:rPr lang="zh-CN" altLang="en-US" dirty="0" smtClean="0"/>
              <a:t>，旋转的目的就是维护平衡，那么又跟先前的堆有什么关系呢？我们知道堆本身的维护就与旋转有关，设想我们有一些序列恰好可以用堆使其达到一个平衡的状态，这样不就相当于一棵平衡树了吗。而那个序列就是随机的数子，在大部分情况下，经过测试：随机的二叉树是一个平衡树。那么这个概率有多大？之后我们会进行测试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核心操作：旋转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随机是美好的！</a:t>
            </a:r>
            <a:endParaRPr lang="zh-CN" altLang="en-US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3071802" y="2143116"/>
          <a:ext cx="5929322" cy="3992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2428868"/>
            <a:ext cx="24288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Treap</a:t>
            </a:r>
            <a:r>
              <a:rPr lang="zh-CN" altLang="en-US" dirty="0" smtClean="0"/>
              <a:t>的旋转分为两种：左旋和右旋。那么我们需要在什么时机旋转？很显然我们自然希望他在不平衡时旋转，这样他能尽快平衡。但是别忘了，我们的旋转取决于权重，而权重是随机的，因此只有当权重</a:t>
            </a:r>
            <a:r>
              <a:rPr lang="en-US" altLang="zh-CN" dirty="0" smtClean="0"/>
              <a:t>*</a:t>
            </a:r>
            <a:r>
              <a:rPr lang="zh-CN" altLang="en-US" dirty="0" smtClean="0"/>
              <a:t>小于他的父亲时，我们才会去旋转。（大于或小于要看你的堆是最大堆还是最小堆）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>
            <a:extLst/>
          </a:lstStyle>
          <a:p>
            <a:r>
              <a:rPr lang="zh-CN" altLang="en-US" dirty="0" smtClean="0"/>
              <a:t>左旋和右旋</a:t>
            </a:r>
            <a:endParaRPr lang="zh-CN" dirty="0"/>
          </a:p>
        </p:txBody>
      </p:sp>
      <p:sp>
        <p:nvSpPr>
          <p:cNvPr id="9" name="椭圆 8"/>
          <p:cNvSpPr/>
          <p:nvPr/>
        </p:nvSpPr>
        <p:spPr>
          <a:xfrm>
            <a:off x="1785918" y="1571612"/>
            <a:ext cx="121444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2071670" y="2857496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357290" y="3929066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785786" y="5000636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2643174" y="3857628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>
            <a:off x="1785918" y="5000636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2125248" y="2518166"/>
            <a:ext cx="500066" cy="35719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1839497" y="3518299"/>
            <a:ext cx="428629" cy="25003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1125116" y="4661306"/>
            <a:ext cx="428629" cy="25003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1732339" y="4625587"/>
            <a:ext cx="419104" cy="31194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直接连接符 28"/>
          <p:cNvCxnSpPr/>
          <p:nvPr/>
        </p:nvCxnSpPr>
        <p:spPr>
          <a:xfrm rot="16200000" flipH="1">
            <a:off x="2446719" y="3554017"/>
            <a:ext cx="357190" cy="25003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椭圆 41"/>
          <p:cNvSpPr/>
          <p:nvPr/>
        </p:nvSpPr>
        <p:spPr>
          <a:xfrm>
            <a:off x="6072198" y="1571612"/>
            <a:ext cx="1214446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7072330" y="3929066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357950" y="2857496"/>
            <a:ext cx="571504" cy="5715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5643570" y="3786190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6" name="等腰三角形 45"/>
          <p:cNvSpPr/>
          <p:nvPr/>
        </p:nvSpPr>
        <p:spPr>
          <a:xfrm>
            <a:off x="7643834" y="5000636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7" name="等腰三角形 46"/>
          <p:cNvSpPr/>
          <p:nvPr/>
        </p:nvSpPr>
        <p:spPr>
          <a:xfrm>
            <a:off x="6215074" y="4929198"/>
            <a:ext cx="714380" cy="71438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 rot="5400000">
            <a:off x="6411528" y="2518166"/>
            <a:ext cx="500066" cy="35719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9" name="直接连接符 48"/>
          <p:cNvCxnSpPr/>
          <p:nvPr/>
        </p:nvCxnSpPr>
        <p:spPr>
          <a:xfrm rot="5400000">
            <a:off x="6125777" y="3518299"/>
            <a:ext cx="428629" cy="25003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0" name="直接连接符 49"/>
          <p:cNvCxnSpPr/>
          <p:nvPr/>
        </p:nvCxnSpPr>
        <p:spPr>
          <a:xfrm rot="5400000">
            <a:off x="6697280" y="4661306"/>
            <a:ext cx="428629" cy="250033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1" name="直接连接符 50"/>
          <p:cNvCxnSpPr/>
          <p:nvPr/>
        </p:nvCxnSpPr>
        <p:spPr>
          <a:xfrm rot="16200000" flipH="1">
            <a:off x="6804437" y="3554017"/>
            <a:ext cx="419104" cy="311946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7590255" y="4625587"/>
            <a:ext cx="357190" cy="250032"/>
          </a:xfrm>
          <a:prstGeom prst="lin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357554" y="2857496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0800000">
            <a:off x="3428992" y="4286256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57620" y="25003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左旋：向右旋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57620" y="39169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右旋：向左旋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8926" y="6215082"/>
            <a:ext cx="327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请仔细观察</a:t>
            </a:r>
            <a:r>
              <a:rPr lang="en-US" altLang="zh-CN" dirty="0" smtClean="0"/>
              <a:t>X,Y</a:t>
            </a:r>
            <a:r>
              <a:rPr lang="zh-CN" altLang="en-US" dirty="0" smtClean="0"/>
              <a:t>极其子树的变化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extLst/>
          </a:lstStyle>
          <a:p>
            <a:r>
              <a:rPr lang="zh-CN" altLang="en-US" dirty="0" smtClean="0"/>
              <a:t>旋转演示</a:t>
            </a:r>
            <a:endParaRPr lang="zh-CN" dirty="0"/>
          </a:p>
        </p:txBody>
      </p:sp>
      <p:sp>
        <p:nvSpPr>
          <p:cNvPr id="3" name="椭圆 2"/>
          <p:cNvSpPr/>
          <p:nvPr/>
        </p:nvSpPr>
        <p:spPr>
          <a:xfrm>
            <a:off x="5572132" y="714356"/>
            <a:ext cx="1457335" cy="7715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929322" y="2285992"/>
            <a:ext cx="685805" cy="6858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857751" y="3643313"/>
            <a:ext cx="685805" cy="6858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3929058" y="5000636"/>
            <a:ext cx="857256" cy="85725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" name="等腰三角形 6"/>
          <p:cNvSpPr/>
          <p:nvPr/>
        </p:nvSpPr>
        <p:spPr>
          <a:xfrm>
            <a:off x="6858016" y="3571876"/>
            <a:ext cx="857256" cy="85725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>
            <a:off x="5643570" y="5072074"/>
            <a:ext cx="857256" cy="85725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rot="16200000" flipH="1">
            <a:off x="5990043" y="1868081"/>
            <a:ext cx="600082" cy="7144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5322099" y="3107529"/>
            <a:ext cx="642943" cy="42863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429125" y="4500570"/>
            <a:ext cx="714381" cy="42863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 rot="16200000" flipH="1">
            <a:off x="5393537" y="4536289"/>
            <a:ext cx="642944" cy="428630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rot="16200000" flipH="1">
            <a:off x="6679421" y="3036092"/>
            <a:ext cx="571506" cy="500067"/>
          </a:xfrm>
          <a:prstGeom prst="lin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928662" y="542926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首先所有的旋转都要</a:t>
            </a:r>
            <a:endParaRPr lang="en-US" altLang="zh-CN" dirty="0" smtClean="0"/>
          </a:p>
          <a:p>
            <a:r>
              <a:rPr lang="zh-CN" altLang="en-US" dirty="0" smtClean="0"/>
              <a:t>满足当前已经是一棵</a:t>
            </a:r>
            <a:endParaRPr lang="en-US" altLang="zh-CN" dirty="0" smtClean="0"/>
          </a:p>
          <a:p>
            <a:r>
              <a:rPr lang="zh-CN" altLang="en-US" dirty="0" smtClean="0"/>
              <a:t>二叉排序树，旋转前</a:t>
            </a:r>
            <a:endParaRPr lang="en-US" altLang="zh-CN" dirty="0" smtClean="0"/>
          </a:p>
          <a:p>
            <a:r>
              <a:rPr lang="zh-CN" altLang="en-US" dirty="0" smtClean="0"/>
              <a:t>是，旋转后也是。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857232"/>
            <a:ext cx="3153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左旋：</a:t>
            </a:r>
            <a:endParaRPr lang="en-US" altLang="zh-CN" dirty="0" smtClean="0"/>
          </a:p>
          <a:p>
            <a:r>
              <a:rPr lang="en-US" altLang="zh-CN" dirty="0" smtClean="0"/>
              <a:t>1.Y</a:t>
            </a:r>
            <a:r>
              <a:rPr lang="zh-CN" altLang="en-US" dirty="0" smtClean="0"/>
              <a:t>的父亲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的右儿子</a:t>
            </a:r>
            <a:endParaRPr lang="en-US" altLang="zh-CN" dirty="0" smtClean="0"/>
          </a:p>
          <a:p>
            <a:r>
              <a:rPr lang="en-US" altLang="zh-CN" dirty="0" smtClean="0"/>
              <a:t>2.Y</a:t>
            </a:r>
            <a:r>
              <a:rPr lang="zh-CN" altLang="en-US" dirty="0" smtClean="0"/>
              <a:t>的左儿子，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的右儿子不变</a:t>
            </a:r>
            <a:endParaRPr lang="en-US" altLang="zh-CN" dirty="0" smtClean="0"/>
          </a:p>
          <a:p>
            <a:r>
              <a:rPr lang="en-US" altLang="zh-CN" dirty="0" smtClean="0"/>
              <a:t>3.Y</a:t>
            </a:r>
            <a:r>
              <a:rPr lang="zh-CN" altLang="en-US" dirty="0" smtClean="0"/>
              <a:t>的右儿子变为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的左儿子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1025" y="2428868"/>
            <a:ext cx="3153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右旋：</a:t>
            </a:r>
            <a:endParaRPr lang="en-US" altLang="zh-CN" dirty="0" smtClean="0"/>
          </a:p>
          <a:p>
            <a:r>
              <a:rPr lang="en-US" altLang="zh-CN" dirty="0" smtClean="0"/>
              <a:t>1.Y</a:t>
            </a:r>
            <a:r>
              <a:rPr lang="zh-CN" altLang="en-US" dirty="0" smtClean="0"/>
              <a:t>的父亲</a:t>
            </a:r>
            <a:r>
              <a:rPr lang="en-US" altLang="zh-CN" dirty="0" smtClean="0"/>
              <a:t>X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的右儿子</a:t>
            </a:r>
            <a:endParaRPr lang="en-US" altLang="zh-CN" dirty="0" smtClean="0"/>
          </a:p>
          <a:p>
            <a:r>
              <a:rPr lang="en-US" altLang="zh-CN" dirty="0" smtClean="0"/>
              <a:t>2.Y</a:t>
            </a:r>
            <a:r>
              <a:rPr lang="zh-CN" altLang="en-US" dirty="0" smtClean="0"/>
              <a:t>的左儿子，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的右儿子不变</a:t>
            </a:r>
            <a:endParaRPr lang="en-US" altLang="zh-CN" dirty="0" smtClean="0"/>
          </a:p>
          <a:p>
            <a:r>
              <a:rPr lang="en-US" altLang="zh-CN" dirty="0" smtClean="0"/>
              <a:t>3.Y</a:t>
            </a:r>
            <a:r>
              <a:rPr lang="zh-CN" altLang="en-US" dirty="0" smtClean="0"/>
              <a:t>的右儿子变为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的左儿子</a:t>
            </a:r>
          </a:p>
          <a:p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dirty="0" smtClean="0"/>
              <a:t>本张幻灯片包含动作，请直接放映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4209E-6 L 0.13628 0.189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2766E-6 L 0.12118 0.19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1157 L 0.11719 -0.197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-0.01434 L 0.09705 -0.221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16374E-6 L 0.24514 -0.014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148E-6 L 0.20486 0.001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87 0.00139 L 0.00782 -4.0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3 -0.00393 L 0.00104 -0.003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05 -0.22178 L -0.00017 0.012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9 -0.19773 L -0.00573 0.0027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8 0.1901 L 0.00312 0.0011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9 0.18941 L -0.00555 0.000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8" grpId="0"/>
      <p:bldP spid="28" grpId="1"/>
      <p:bldP spid="28" grpId="2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3022</Words>
  <Application>Microsoft Office PowerPoint</Application>
  <PresentationFormat>全屏显示(4:3)</PresentationFormat>
  <Paragraphs>425</Paragraphs>
  <Slides>30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IntroducingPowerPoint2007</vt:lpstr>
      <vt:lpstr>基本TREAP 2010</vt:lpstr>
      <vt:lpstr>引言—为何要用平衡树，它是什么</vt:lpstr>
      <vt:lpstr>平衡树是什么样子的？</vt:lpstr>
      <vt:lpstr>基本Treap 2010</vt:lpstr>
      <vt:lpstr>Treap的样子</vt:lpstr>
      <vt:lpstr>Treap的操作和机理</vt:lpstr>
      <vt:lpstr>核心操作：旋转</vt:lpstr>
      <vt:lpstr>左旋和右旋</vt:lpstr>
      <vt:lpstr>旋转演示</vt:lpstr>
      <vt:lpstr>幻灯片 10</vt:lpstr>
      <vt:lpstr>操作—插入</vt:lpstr>
      <vt:lpstr>操作—查找（确切值）</vt:lpstr>
      <vt:lpstr>操作—查找（基于排名）</vt:lpstr>
      <vt:lpstr>操作—删除</vt:lpstr>
      <vt:lpstr>幻灯片 15</vt:lpstr>
      <vt:lpstr>深度测试</vt:lpstr>
      <vt:lpstr>如何改进实现？</vt:lpstr>
      <vt:lpstr>自顶向下实现</vt:lpstr>
      <vt:lpstr>实现—定义</vt:lpstr>
      <vt:lpstr>实现—架构</vt:lpstr>
      <vt:lpstr>实现—预处理及更新size</vt:lpstr>
      <vt:lpstr>实现—创建新节点</vt:lpstr>
      <vt:lpstr>实现—旋转</vt:lpstr>
      <vt:lpstr>幻灯片 24</vt:lpstr>
      <vt:lpstr>实现—查找（基于排位）</vt:lpstr>
      <vt:lpstr>实现—删除</vt:lpstr>
      <vt:lpstr>Treap分析</vt:lpstr>
      <vt:lpstr>总结</vt:lpstr>
      <vt:lpstr>其他平衡树</vt:lpstr>
      <vt:lpstr>参考文献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2010-04-11T08:49:52Z</dcterms:created>
  <dcterms:modified xsi:type="dcterms:W3CDTF">2010-04-16T14:28:13Z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