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8" r:id="rId2"/>
    <p:sldId id="283" r:id="rId3"/>
    <p:sldId id="284" r:id="rId4"/>
    <p:sldId id="285" r:id="rId5"/>
    <p:sldId id="290" r:id="rId6"/>
    <p:sldId id="286" r:id="rId7"/>
    <p:sldId id="287" r:id="rId8"/>
    <p:sldId id="288" r:id="rId9"/>
    <p:sldId id="289" r:id="rId10"/>
    <p:sldId id="308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81" r:id="rId25"/>
    <p:sldId id="276" r:id="rId26"/>
    <p:sldId id="275" r:id="rId27"/>
    <p:sldId id="309" r:id="rId28"/>
    <p:sldId id="310" r:id="rId29"/>
    <p:sldId id="311" r:id="rId30"/>
    <p:sldId id="312" r:id="rId31"/>
    <p:sldId id="282" r:id="rId32"/>
    <p:sldId id="313" r:id="rId33"/>
    <p:sldId id="314" r:id="rId34"/>
    <p:sldId id="315" r:id="rId35"/>
    <p:sldId id="316" r:id="rId36"/>
    <p:sldId id="292" r:id="rId37"/>
    <p:sldId id="294" r:id="rId38"/>
    <p:sldId id="293" r:id="rId39"/>
    <p:sldId id="296" r:id="rId40"/>
    <p:sldId id="297" r:id="rId41"/>
    <p:sldId id="298" r:id="rId42"/>
    <p:sldId id="299" r:id="rId43"/>
    <p:sldId id="300" r:id="rId44"/>
    <p:sldId id="291" r:id="rId45"/>
    <p:sldId id="301" r:id="rId46"/>
    <p:sldId id="302" r:id="rId47"/>
    <p:sldId id="303" r:id="rId48"/>
    <p:sldId id="260" r:id="rId49"/>
    <p:sldId id="261" r:id="rId50"/>
    <p:sldId id="263" r:id="rId51"/>
    <p:sldId id="264" r:id="rId52"/>
    <p:sldId id="265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335AC0-307C-4DD0-A1C3-4192A496B6E6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44F3578-13B1-470C-8C86-370A27B50FE8}">
      <dgm:prSet/>
      <dgm:spPr/>
      <dgm:t>
        <a:bodyPr/>
        <a:lstStyle/>
        <a:p>
          <a:pPr rtl="0"/>
          <a:r>
            <a:rPr lang="en-US" b="1"/>
            <a:t>Spring</a:t>
          </a:r>
          <a:endParaRPr lang="en-US"/>
        </a:p>
      </dgm:t>
    </dgm:pt>
    <dgm:pt modelId="{56EAEF7D-EE22-4522-8356-706A8F0AC7AB}" type="parTrans" cxnId="{323DA4DD-434B-4CD2-BABA-FB7416F2F7CD}">
      <dgm:prSet/>
      <dgm:spPr/>
      <dgm:t>
        <a:bodyPr/>
        <a:lstStyle/>
        <a:p>
          <a:endParaRPr lang="en-US"/>
        </a:p>
      </dgm:t>
    </dgm:pt>
    <dgm:pt modelId="{7734141D-ED9A-4156-B75B-951CEBB14622}" type="sibTrans" cxnId="{323DA4DD-434B-4CD2-BABA-FB7416F2F7CD}">
      <dgm:prSet/>
      <dgm:spPr/>
      <dgm:t>
        <a:bodyPr/>
        <a:lstStyle/>
        <a:p>
          <a:endParaRPr lang="en-US"/>
        </a:p>
      </dgm:t>
    </dgm:pt>
    <dgm:pt modelId="{3DE5926E-561C-42E0-8756-887AA695813F}">
      <dgm:prSet/>
      <dgm:spPr/>
      <dgm:t>
        <a:bodyPr/>
        <a:lstStyle/>
        <a:p>
          <a:pPr rtl="0"/>
          <a:r>
            <a:rPr lang="en-US" dirty="0"/>
            <a:t>Spring Boot</a:t>
          </a:r>
          <a:r>
            <a:rPr lang="zh-CN" altLang="en-US" dirty="0"/>
            <a:t>用来快速构建</a:t>
          </a:r>
          <a:endParaRPr lang="en-US" dirty="0"/>
        </a:p>
      </dgm:t>
    </dgm:pt>
    <dgm:pt modelId="{0144EA5D-AEE7-4BA3-8FFF-B6E450DCB035}" type="parTrans" cxnId="{A4EA6878-3620-4AF5-9F25-54B221C062F8}">
      <dgm:prSet/>
      <dgm:spPr/>
      <dgm:t>
        <a:bodyPr/>
        <a:lstStyle/>
        <a:p>
          <a:endParaRPr lang="en-US"/>
        </a:p>
      </dgm:t>
    </dgm:pt>
    <dgm:pt modelId="{BF752B76-9566-4E77-ADCB-55DACA83FD57}" type="sibTrans" cxnId="{A4EA6878-3620-4AF5-9F25-54B221C062F8}">
      <dgm:prSet/>
      <dgm:spPr/>
      <dgm:t>
        <a:bodyPr/>
        <a:lstStyle/>
        <a:p>
          <a:endParaRPr lang="en-US"/>
        </a:p>
      </dgm:t>
    </dgm:pt>
    <dgm:pt modelId="{CCDE3E96-841E-4AF1-AE7A-A2ABBFFF59C9}">
      <dgm:prSet/>
      <dgm:spPr/>
      <dgm:t>
        <a:bodyPr/>
        <a:lstStyle/>
        <a:p>
          <a:pPr rtl="0"/>
          <a:r>
            <a:rPr lang="en-US" b="1"/>
            <a:t>Springfox</a:t>
          </a:r>
          <a:endParaRPr lang="en-US"/>
        </a:p>
      </dgm:t>
    </dgm:pt>
    <dgm:pt modelId="{742F3EC7-4B30-42B9-9471-C523936C4A6E}" type="parTrans" cxnId="{CC1EC32E-C115-4FFE-A421-6BE797A43818}">
      <dgm:prSet/>
      <dgm:spPr/>
      <dgm:t>
        <a:bodyPr/>
        <a:lstStyle/>
        <a:p>
          <a:endParaRPr lang="en-US"/>
        </a:p>
      </dgm:t>
    </dgm:pt>
    <dgm:pt modelId="{C115A55A-7A3D-497B-99C2-41338B430448}" type="sibTrans" cxnId="{CC1EC32E-C115-4FFE-A421-6BE797A43818}">
      <dgm:prSet/>
      <dgm:spPr/>
      <dgm:t>
        <a:bodyPr/>
        <a:lstStyle/>
        <a:p>
          <a:endParaRPr lang="en-US"/>
        </a:p>
      </dgm:t>
    </dgm:pt>
    <dgm:pt modelId="{CA904FAF-E9A2-4FA2-85D5-AEFAE3A1F352}">
      <dgm:prSet/>
      <dgm:spPr/>
      <dgm:t>
        <a:bodyPr/>
        <a:lstStyle/>
        <a:p>
          <a:pPr rtl="0"/>
          <a:r>
            <a:rPr lang="zh-CN" altLang="en-US" dirty="0"/>
            <a:t>提供动态的</a:t>
          </a:r>
          <a:r>
            <a:rPr lang="en-US" altLang="zh-CN" dirty="0"/>
            <a:t>API</a:t>
          </a:r>
          <a:r>
            <a:rPr lang="zh-CN" altLang="en-US" dirty="0"/>
            <a:t>文档</a:t>
          </a:r>
          <a:endParaRPr lang="en-US" dirty="0"/>
        </a:p>
      </dgm:t>
    </dgm:pt>
    <dgm:pt modelId="{6B492EEC-B867-4EFA-A6FD-5B3838CBABA4}" type="parTrans" cxnId="{ED3725B3-D996-4DA1-A7DC-74327E29EDEB}">
      <dgm:prSet/>
      <dgm:spPr/>
      <dgm:t>
        <a:bodyPr/>
        <a:lstStyle/>
        <a:p>
          <a:endParaRPr lang="en-US"/>
        </a:p>
      </dgm:t>
    </dgm:pt>
    <dgm:pt modelId="{FC213148-DD95-4204-AB6D-260A196823FB}" type="sibTrans" cxnId="{ED3725B3-D996-4DA1-A7DC-74327E29EDEB}">
      <dgm:prSet/>
      <dgm:spPr/>
      <dgm:t>
        <a:bodyPr/>
        <a:lstStyle/>
        <a:p>
          <a:endParaRPr lang="en-US"/>
        </a:p>
      </dgm:t>
    </dgm:pt>
    <dgm:pt modelId="{B80735F5-00B1-42F8-9FB0-44503F0252AE}">
      <dgm:prSet/>
      <dgm:spPr/>
      <dgm:t>
        <a:bodyPr/>
        <a:lstStyle/>
        <a:p>
          <a:pPr rtl="0"/>
          <a:r>
            <a:rPr lang="en-US"/>
            <a:t>SwaggerUI</a:t>
          </a:r>
        </a:p>
      </dgm:t>
    </dgm:pt>
    <dgm:pt modelId="{FC27A5C1-E7E2-4B39-9242-E5BA25835A0C}" type="parTrans" cxnId="{8EBF2524-BF19-4854-880E-58054D7DB17C}">
      <dgm:prSet/>
      <dgm:spPr/>
      <dgm:t>
        <a:bodyPr/>
        <a:lstStyle/>
        <a:p>
          <a:endParaRPr lang="en-US"/>
        </a:p>
      </dgm:t>
    </dgm:pt>
    <dgm:pt modelId="{EF97BEF7-3620-4356-8496-FF8C0DB52F5E}" type="sibTrans" cxnId="{8EBF2524-BF19-4854-880E-58054D7DB17C}">
      <dgm:prSet/>
      <dgm:spPr/>
      <dgm:t>
        <a:bodyPr/>
        <a:lstStyle/>
        <a:p>
          <a:endParaRPr lang="en-US"/>
        </a:p>
      </dgm:t>
    </dgm:pt>
    <dgm:pt modelId="{92C627C4-8D67-45F3-84E0-F782BF60AD9F}">
      <dgm:prSet/>
      <dgm:spPr/>
      <dgm:t>
        <a:bodyPr/>
        <a:lstStyle/>
        <a:p>
          <a:pPr rtl="0"/>
          <a:r>
            <a:rPr lang="zh-CN" altLang="en-US" dirty="0"/>
            <a:t>可以从浏览器访问</a:t>
          </a:r>
          <a:r>
            <a:rPr lang="en-US" altLang="zh-CN" dirty="0"/>
            <a:t>API</a:t>
          </a:r>
          <a:endParaRPr lang="en-US" dirty="0"/>
        </a:p>
      </dgm:t>
    </dgm:pt>
    <dgm:pt modelId="{7670162F-F93E-4529-AEE6-1C3FAD6B1FB6}" type="parTrans" cxnId="{A8B7B515-C51B-4609-B620-1489C7DC75A5}">
      <dgm:prSet/>
      <dgm:spPr/>
      <dgm:t>
        <a:bodyPr/>
        <a:lstStyle/>
        <a:p>
          <a:endParaRPr lang="en-US"/>
        </a:p>
      </dgm:t>
    </dgm:pt>
    <dgm:pt modelId="{C73F507A-44F3-4C25-9BE1-09AB57E16258}" type="sibTrans" cxnId="{A8B7B515-C51B-4609-B620-1489C7DC75A5}">
      <dgm:prSet/>
      <dgm:spPr/>
      <dgm:t>
        <a:bodyPr/>
        <a:lstStyle/>
        <a:p>
          <a:endParaRPr lang="en-US"/>
        </a:p>
      </dgm:t>
    </dgm:pt>
    <dgm:pt modelId="{53809625-6F70-4774-A5B0-38E66E49A803}">
      <dgm:prSet/>
      <dgm:spPr/>
      <dgm:t>
        <a:bodyPr/>
        <a:lstStyle/>
        <a:p>
          <a:pPr rtl="0"/>
          <a:r>
            <a:rPr lang="en-US" dirty="0"/>
            <a:t>Swagger </a:t>
          </a:r>
          <a:r>
            <a:rPr lang="en-US" dirty="0" err="1"/>
            <a:t>Codegen</a:t>
          </a:r>
          <a:endParaRPr lang="en-US" dirty="0"/>
        </a:p>
      </dgm:t>
    </dgm:pt>
    <dgm:pt modelId="{49507B31-03F5-4E5B-8EBC-93653A8262B8}" type="parTrans" cxnId="{2AC0236E-D1CE-4E86-846B-A7AE245FC881}">
      <dgm:prSet/>
      <dgm:spPr/>
      <dgm:t>
        <a:bodyPr/>
        <a:lstStyle/>
        <a:p>
          <a:endParaRPr lang="en-US"/>
        </a:p>
      </dgm:t>
    </dgm:pt>
    <dgm:pt modelId="{94AD8F87-0A1D-4524-8345-51E23394897B}" type="sibTrans" cxnId="{2AC0236E-D1CE-4E86-846B-A7AE245FC881}">
      <dgm:prSet/>
      <dgm:spPr/>
      <dgm:t>
        <a:bodyPr/>
        <a:lstStyle/>
        <a:p>
          <a:endParaRPr lang="en-US"/>
        </a:p>
      </dgm:t>
    </dgm:pt>
    <dgm:pt modelId="{790C100C-544F-480A-B3C0-D808F52B1A93}">
      <dgm:prSet/>
      <dgm:spPr/>
      <dgm:t>
        <a:bodyPr/>
        <a:lstStyle/>
        <a:p>
          <a:pPr rtl="0"/>
          <a:r>
            <a:rPr lang="zh-CN" altLang="en-US" dirty="0"/>
            <a:t>生成客户端的代码桩</a:t>
          </a:r>
          <a:endParaRPr lang="en-US" dirty="0"/>
        </a:p>
      </dgm:t>
    </dgm:pt>
    <dgm:pt modelId="{44C9747A-DF6C-40E1-ADE9-861715454A6D}" type="parTrans" cxnId="{D5A8C37F-5A31-4F0D-A045-C2453070D7AD}">
      <dgm:prSet/>
      <dgm:spPr/>
      <dgm:t>
        <a:bodyPr/>
        <a:lstStyle/>
        <a:p>
          <a:endParaRPr lang="en-US"/>
        </a:p>
      </dgm:t>
    </dgm:pt>
    <dgm:pt modelId="{6C069623-CEA6-48DE-9968-B71B165D5095}" type="sibTrans" cxnId="{D5A8C37F-5A31-4F0D-A045-C2453070D7AD}">
      <dgm:prSet/>
      <dgm:spPr/>
      <dgm:t>
        <a:bodyPr/>
        <a:lstStyle/>
        <a:p>
          <a:endParaRPr lang="en-US"/>
        </a:p>
      </dgm:t>
    </dgm:pt>
    <dgm:pt modelId="{BBA09962-72B2-47B5-B16D-73181F1248FA}" type="pres">
      <dgm:prSet presAssocID="{E4335AC0-307C-4DD0-A1C3-4192A496B6E6}" presName="linear" presStyleCnt="0">
        <dgm:presLayoutVars>
          <dgm:dir/>
          <dgm:animLvl val="lvl"/>
          <dgm:resizeHandles val="exact"/>
        </dgm:presLayoutVars>
      </dgm:prSet>
      <dgm:spPr/>
    </dgm:pt>
    <dgm:pt modelId="{C16A98CB-5C48-4C0E-A6ED-00417D55A64C}" type="pres">
      <dgm:prSet presAssocID="{E44F3578-13B1-470C-8C86-370A27B50FE8}" presName="parentLin" presStyleCnt="0"/>
      <dgm:spPr/>
    </dgm:pt>
    <dgm:pt modelId="{7A7D6413-BAEE-4861-9220-AE407841F4D0}" type="pres">
      <dgm:prSet presAssocID="{E44F3578-13B1-470C-8C86-370A27B50FE8}" presName="parentLeftMargin" presStyleLbl="node1" presStyleIdx="0" presStyleCnt="4"/>
      <dgm:spPr/>
    </dgm:pt>
    <dgm:pt modelId="{22D3371F-C562-4027-A3E3-CA37FF949FDE}" type="pres">
      <dgm:prSet presAssocID="{E44F3578-13B1-470C-8C86-370A27B50FE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9D5176C-B7C2-4645-AED7-CE2F51709AFA}" type="pres">
      <dgm:prSet presAssocID="{E44F3578-13B1-470C-8C86-370A27B50FE8}" presName="negativeSpace" presStyleCnt="0"/>
      <dgm:spPr/>
    </dgm:pt>
    <dgm:pt modelId="{5CA38ABE-C580-48C1-AD17-5A399DF83024}" type="pres">
      <dgm:prSet presAssocID="{E44F3578-13B1-470C-8C86-370A27B50FE8}" presName="childText" presStyleLbl="conFgAcc1" presStyleIdx="0" presStyleCnt="4">
        <dgm:presLayoutVars>
          <dgm:bulletEnabled val="1"/>
        </dgm:presLayoutVars>
      </dgm:prSet>
      <dgm:spPr/>
    </dgm:pt>
    <dgm:pt modelId="{E4B9CEBB-CE36-4584-B4BE-AC2CB948517C}" type="pres">
      <dgm:prSet presAssocID="{7734141D-ED9A-4156-B75B-951CEBB14622}" presName="spaceBetweenRectangles" presStyleCnt="0"/>
      <dgm:spPr/>
    </dgm:pt>
    <dgm:pt modelId="{C6F2364D-96D7-4EF3-A16B-7AC4023605C7}" type="pres">
      <dgm:prSet presAssocID="{CCDE3E96-841E-4AF1-AE7A-A2ABBFFF59C9}" presName="parentLin" presStyleCnt="0"/>
      <dgm:spPr/>
    </dgm:pt>
    <dgm:pt modelId="{3210F26E-931D-4A4E-9F81-3A70EF5DD007}" type="pres">
      <dgm:prSet presAssocID="{CCDE3E96-841E-4AF1-AE7A-A2ABBFFF59C9}" presName="parentLeftMargin" presStyleLbl="node1" presStyleIdx="0" presStyleCnt="4"/>
      <dgm:spPr/>
    </dgm:pt>
    <dgm:pt modelId="{886DA6AE-6E66-4DFC-A3E1-DD3D91BB2A32}" type="pres">
      <dgm:prSet presAssocID="{CCDE3E96-841E-4AF1-AE7A-A2ABBFFF59C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AC9EBA5-D1A6-491A-95B4-2E2932EC0E84}" type="pres">
      <dgm:prSet presAssocID="{CCDE3E96-841E-4AF1-AE7A-A2ABBFFF59C9}" presName="negativeSpace" presStyleCnt="0"/>
      <dgm:spPr/>
    </dgm:pt>
    <dgm:pt modelId="{ACB62567-991E-411F-95E7-438E5DBF816E}" type="pres">
      <dgm:prSet presAssocID="{CCDE3E96-841E-4AF1-AE7A-A2ABBFFF59C9}" presName="childText" presStyleLbl="conFgAcc1" presStyleIdx="1" presStyleCnt="4">
        <dgm:presLayoutVars>
          <dgm:bulletEnabled val="1"/>
        </dgm:presLayoutVars>
      </dgm:prSet>
      <dgm:spPr/>
    </dgm:pt>
    <dgm:pt modelId="{D35FE1FA-04DC-4380-B0B6-2F65B2B291E3}" type="pres">
      <dgm:prSet presAssocID="{C115A55A-7A3D-497B-99C2-41338B430448}" presName="spaceBetweenRectangles" presStyleCnt="0"/>
      <dgm:spPr/>
    </dgm:pt>
    <dgm:pt modelId="{A17B9BD9-528F-4809-96F2-EA6000EC0014}" type="pres">
      <dgm:prSet presAssocID="{B80735F5-00B1-42F8-9FB0-44503F0252AE}" presName="parentLin" presStyleCnt="0"/>
      <dgm:spPr/>
    </dgm:pt>
    <dgm:pt modelId="{B2F0BA55-772A-49F0-A058-9AB188DE2F18}" type="pres">
      <dgm:prSet presAssocID="{B80735F5-00B1-42F8-9FB0-44503F0252AE}" presName="parentLeftMargin" presStyleLbl="node1" presStyleIdx="1" presStyleCnt="4"/>
      <dgm:spPr/>
    </dgm:pt>
    <dgm:pt modelId="{47DEE279-1AE2-430B-9A24-B2B41452E47A}" type="pres">
      <dgm:prSet presAssocID="{B80735F5-00B1-42F8-9FB0-44503F0252A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5639D44-2509-4772-9C88-C4B0AA5C035A}" type="pres">
      <dgm:prSet presAssocID="{B80735F5-00B1-42F8-9FB0-44503F0252AE}" presName="negativeSpace" presStyleCnt="0"/>
      <dgm:spPr/>
    </dgm:pt>
    <dgm:pt modelId="{F7E09386-AF45-449C-8F21-FB8C877FE41B}" type="pres">
      <dgm:prSet presAssocID="{B80735F5-00B1-42F8-9FB0-44503F0252AE}" presName="childText" presStyleLbl="conFgAcc1" presStyleIdx="2" presStyleCnt="4">
        <dgm:presLayoutVars>
          <dgm:bulletEnabled val="1"/>
        </dgm:presLayoutVars>
      </dgm:prSet>
      <dgm:spPr/>
    </dgm:pt>
    <dgm:pt modelId="{74C83701-5348-4D82-B758-49A805EB30EA}" type="pres">
      <dgm:prSet presAssocID="{EF97BEF7-3620-4356-8496-FF8C0DB52F5E}" presName="spaceBetweenRectangles" presStyleCnt="0"/>
      <dgm:spPr/>
    </dgm:pt>
    <dgm:pt modelId="{087E2B89-1EE4-4A9A-9085-1A1EF8160F95}" type="pres">
      <dgm:prSet presAssocID="{53809625-6F70-4774-A5B0-38E66E49A803}" presName="parentLin" presStyleCnt="0"/>
      <dgm:spPr/>
    </dgm:pt>
    <dgm:pt modelId="{582DD149-9516-4DC8-8534-02E9554A8D0E}" type="pres">
      <dgm:prSet presAssocID="{53809625-6F70-4774-A5B0-38E66E49A803}" presName="parentLeftMargin" presStyleLbl="node1" presStyleIdx="2" presStyleCnt="4"/>
      <dgm:spPr/>
    </dgm:pt>
    <dgm:pt modelId="{D2011B78-213B-4490-A61A-E99A8B70330E}" type="pres">
      <dgm:prSet presAssocID="{53809625-6F70-4774-A5B0-38E66E49A80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72C6377-E915-46F2-87A2-B7A0081A119B}" type="pres">
      <dgm:prSet presAssocID="{53809625-6F70-4774-A5B0-38E66E49A803}" presName="negativeSpace" presStyleCnt="0"/>
      <dgm:spPr/>
    </dgm:pt>
    <dgm:pt modelId="{EE860389-F149-444F-A421-DF69B09A85E5}" type="pres">
      <dgm:prSet presAssocID="{53809625-6F70-4774-A5B0-38E66E49A80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8E29EE0-73CF-4A28-93C6-5E3D461CD256}" type="presOf" srcId="{CA904FAF-E9A2-4FA2-85D5-AEFAE3A1F352}" destId="{ACB62567-991E-411F-95E7-438E5DBF816E}" srcOrd="0" destOrd="0" presId="urn:microsoft.com/office/officeart/2005/8/layout/list1"/>
    <dgm:cxn modelId="{5C38CAE2-BC3D-4DC6-A6A0-2AA206777E60}" type="presOf" srcId="{53809625-6F70-4774-A5B0-38E66E49A803}" destId="{D2011B78-213B-4490-A61A-E99A8B70330E}" srcOrd="1" destOrd="0" presId="urn:microsoft.com/office/officeart/2005/8/layout/list1"/>
    <dgm:cxn modelId="{C4FFBCF3-E3F6-495B-95CD-C9BDD240DEC2}" type="presOf" srcId="{CCDE3E96-841E-4AF1-AE7A-A2ABBFFF59C9}" destId="{886DA6AE-6E66-4DFC-A3E1-DD3D91BB2A32}" srcOrd="1" destOrd="0" presId="urn:microsoft.com/office/officeart/2005/8/layout/list1"/>
    <dgm:cxn modelId="{2AC0236E-D1CE-4E86-846B-A7AE245FC881}" srcId="{E4335AC0-307C-4DD0-A1C3-4192A496B6E6}" destId="{53809625-6F70-4774-A5B0-38E66E49A803}" srcOrd="3" destOrd="0" parTransId="{49507B31-03F5-4E5B-8EBC-93653A8262B8}" sibTransId="{94AD8F87-0A1D-4524-8345-51E23394897B}"/>
    <dgm:cxn modelId="{6EC35BE1-6BDD-49F1-8F5E-32AE8E9542E5}" type="presOf" srcId="{3DE5926E-561C-42E0-8756-887AA695813F}" destId="{5CA38ABE-C580-48C1-AD17-5A399DF83024}" srcOrd="0" destOrd="0" presId="urn:microsoft.com/office/officeart/2005/8/layout/list1"/>
    <dgm:cxn modelId="{9044B631-AC42-4AAC-B074-79E86241D0D0}" type="presOf" srcId="{B80735F5-00B1-42F8-9FB0-44503F0252AE}" destId="{47DEE279-1AE2-430B-9A24-B2B41452E47A}" srcOrd="1" destOrd="0" presId="urn:microsoft.com/office/officeart/2005/8/layout/list1"/>
    <dgm:cxn modelId="{A4EA6878-3620-4AF5-9F25-54B221C062F8}" srcId="{E44F3578-13B1-470C-8C86-370A27B50FE8}" destId="{3DE5926E-561C-42E0-8756-887AA695813F}" srcOrd="0" destOrd="0" parTransId="{0144EA5D-AEE7-4BA3-8FFF-B6E450DCB035}" sibTransId="{BF752B76-9566-4E77-ADCB-55DACA83FD57}"/>
    <dgm:cxn modelId="{B0F4C5DF-79F3-43F4-A052-1BCEA4A23D06}" type="presOf" srcId="{E44F3578-13B1-470C-8C86-370A27B50FE8}" destId="{22D3371F-C562-4027-A3E3-CA37FF949FDE}" srcOrd="1" destOrd="0" presId="urn:microsoft.com/office/officeart/2005/8/layout/list1"/>
    <dgm:cxn modelId="{B6C2DE5E-2CD9-4F3E-8194-B2A3CC86F8BF}" type="presOf" srcId="{CCDE3E96-841E-4AF1-AE7A-A2ABBFFF59C9}" destId="{3210F26E-931D-4A4E-9F81-3A70EF5DD007}" srcOrd="0" destOrd="0" presId="urn:microsoft.com/office/officeart/2005/8/layout/list1"/>
    <dgm:cxn modelId="{2F205ED3-79B8-48B7-88F2-BB55B877524E}" type="presOf" srcId="{E44F3578-13B1-470C-8C86-370A27B50FE8}" destId="{7A7D6413-BAEE-4861-9220-AE407841F4D0}" srcOrd="0" destOrd="0" presId="urn:microsoft.com/office/officeart/2005/8/layout/list1"/>
    <dgm:cxn modelId="{8756C29F-3C19-409C-B306-9F5AAE6891B1}" type="presOf" srcId="{B80735F5-00B1-42F8-9FB0-44503F0252AE}" destId="{B2F0BA55-772A-49F0-A058-9AB188DE2F18}" srcOrd="0" destOrd="0" presId="urn:microsoft.com/office/officeart/2005/8/layout/list1"/>
    <dgm:cxn modelId="{CC1EC32E-C115-4FFE-A421-6BE797A43818}" srcId="{E4335AC0-307C-4DD0-A1C3-4192A496B6E6}" destId="{CCDE3E96-841E-4AF1-AE7A-A2ABBFFF59C9}" srcOrd="1" destOrd="0" parTransId="{742F3EC7-4B30-42B9-9471-C523936C4A6E}" sibTransId="{C115A55A-7A3D-497B-99C2-41338B430448}"/>
    <dgm:cxn modelId="{FDA4F34A-BDE7-46CD-A0E1-96D84B910DA5}" type="presOf" srcId="{790C100C-544F-480A-B3C0-D808F52B1A93}" destId="{EE860389-F149-444F-A421-DF69B09A85E5}" srcOrd="0" destOrd="0" presId="urn:microsoft.com/office/officeart/2005/8/layout/list1"/>
    <dgm:cxn modelId="{F28BDC90-233A-4700-899D-0C2A80D55E21}" type="presOf" srcId="{E4335AC0-307C-4DD0-A1C3-4192A496B6E6}" destId="{BBA09962-72B2-47B5-B16D-73181F1248FA}" srcOrd="0" destOrd="0" presId="urn:microsoft.com/office/officeart/2005/8/layout/list1"/>
    <dgm:cxn modelId="{ED3725B3-D996-4DA1-A7DC-74327E29EDEB}" srcId="{CCDE3E96-841E-4AF1-AE7A-A2ABBFFF59C9}" destId="{CA904FAF-E9A2-4FA2-85D5-AEFAE3A1F352}" srcOrd="0" destOrd="0" parTransId="{6B492EEC-B867-4EFA-A6FD-5B3838CBABA4}" sibTransId="{FC213148-DD95-4204-AB6D-260A196823FB}"/>
    <dgm:cxn modelId="{323DA4DD-434B-4CD2-BABA-FB7416F2F7CD}" srcId="{E4335AC0-307C-4DD0-A1C3-4192A496B6E6}" destId="{E44F3578-13B1-470C-8C86-370A27B50FE8}" srcOrd="0" destOrd="0" parTransId="{56EAEF7D-EE22-4522-8356-706A8F0AC7AB}" sibTransId="{7734141D-ED9A-4156-B75B-951CEBB14622}"/>
    <dgm:cxn modelId="{A8B7B515-C51B-4609-B620-1489C7DC75A5}" srcId="{B80735F5-00B1-42F8-9FB0-44503F0252AE}" destId="{92C627C4-8D67-45F3-84E0-F782BF60AD9F}" srcOrd="0" destOrd="0" parTransId="{7670162F-F93E-4529-AEE6-1C3FAD6B1FB6}" sibTransId="{C73F507A-44F3-4C25-9BE1-09AB57E16258}"/>
    <dgm:cxn modelId="{8EDA9CE3-1877-427D-9398-115E271FFB74}" type="presOf" srcId="{92C627C4-8D67-45F3-84E0-F782BF60AD9F}" destId="{F7E09386-AF45-449C-8F21-FB8C877FE41B}" srcOrd="0" destOrd="0" presId="urn:microsoft.com/office/officeart/2005/8/layout/list1"/>
    <dgm:cxn modelId="{B1582C8B-16A8-4E61-A997-0FFE8A8FF4DC}" type="presOf" srcId="{53809625-6F70-4774-A5B0-38E66E49A803}" destId="{582DD149-9516-4DC8-8534-02E9554A8D0E}" srcOrd="0" destOrd="0" presId="urn:microsoft.com/office/officeart/2005/8/layout/list1"/>
    <dgm:cxn modelId="{8EBF2524-BF19-4854-880E-58054D7DB17C}" srcId="{E4335AC0-307C-4DD0-A1C3-4192A496B6E6}" destId="{B80735F5-00B1-42F8-9FB0-44503F0252AE}" srcOrd="2" destOrd="0" parTransId="{FC27A5C1-E7E2-4B39-9242-E5BA25835A0C}" sibTransId="{EF97BEF7-3620-4356-8496-FF8C0DB52F5E}"/>
    <dgm:cxn modelId="{D5A8C37F-5A31-4F0D-A045-C2453070D7AD}" srcId="{53809625-6F70-4774-A5B0-38E66E49A803}" destId="{790C100C-544F-480A-B3C0-D808F52B1A93}" srcOrd="0" destOrd="0" parTransId="{44C9747A-DF6C-40E1-ADE9-861715454A6D}" sibTransId="{6C069623-CEA6-48DE-9968-B71B165D5095}"/>
    <dgm:cxn modelId="{02EAD7AC-6785-41F8-B6E6-68F50B20CCB4}" type="presParOf" srcId="{BBA09962-72B2-47B5-B16D-73181F1248FA}" destId="{C16A98CB-5C48-4C0E-A6ED-00417D55A64C}" srcOrd="0" destOrd="0" presId="urn:microsoft.com/office/officeart/2005/8/layout/list1"/>
    <dgm:cxn modelId="{E8B60625-A3E2-4B4B-9461-2EC74C37D8FD}" type="presParOf" srcId="{C16A98CB-5C48-4C0E-A6ED-00417D55A64C}" destId="{7A7D6413-BAEE-4861-9220-AE407841F4D0}" srcOrd="0" destOrd="0" presId="urn:microsoft.com/office/officeart/2005/8/layout/list1"/>
    <dgm:cxn modelId="{2855D018-3553-4375-810E-9293B399EC40}" type="presParOf" srcId="{C16A98CB-5C48-4C0E-A6ED-00417D55A64C}" destId="{22D3371F-C562-4027-A3E3-CA37FF949FDE}" srcOrd="1" destOrd="0" presId="urn:microsoft.com/office/officeart/2005/8/layout/list1"/>
    <dgm:cxn modelId="{E97A288B-88F1-4F4E-A5A1-75780C897B74}" type="presParOf" srcId="{BBA09962-72B2-47B5-B16D-73181F1248FA}" destId="{89D5176C-B7C2-4645-AED7-CE2F51709AFA}" srcOrd="1" destOrd="0" presId="urn:microsoft.com/office/officeart/2005/8/layout/list1"/>
    <dgm:cxn modelId="{361071E5-702B-45AB-BA5A-73DA59C22185}" type="presParOf" srcId="{BBA09962-72B2-47B5-B16D-73181F1248FA}" destId="{5CA38ABE-C580-48C1-AD17-5A399DF83024}" srcOrd="2" destOrd="0" presId="urn:microsoft.com/office/officeart/2005/8/layout/list1"/>
    <dgm:cxn modelId="{2199A958-C12D-42BB-B7D9-2ADC13D25BCA}" type="presParOf" srcId="{BBA09962-72B2-47B5-B16D-73181F1248FA}" destId="{E4B9CEBB-CE36-4584-B4BE-AC2CB948517C}" srcOrd="3" destOrd="0" presId="urn:microsoft.com/office/officeart/2005/8/layout/list1"/>
    <dgm:cxn modelId="{5BE782B0-7392-49B7-8B2B-CFB903580F2D}" type="presParOf" srcId="{BBA09962-72B2-47B5-B16D-73181F1248FA}" destId="{C6F2364D-96D7-4EF3-A16B-7AC4023605C7}" srcOrd="4" destOrd="0" presId="urn:microsoft.com/office/officeart/2005/8/layout/list1"/>
    <dgm:cxn modelId="{BF6B64C6-DFE2-4FE7-A80D-63CE11542F65}" type="presParOf" srcId="{C6F2364D-96D7-4EF3-A16B-7AC4023605C7}" destId="{3210F26E-931D-4A4E-9F81-3A70EF5DD007}" srcOrd="0" destOrd="0" presId="urn:microsoft.com/office/officeart/2005/8/layout/list1"/>
    <dgm:cxn modelId="{0595838F-5CFD-4F34-94AB-CFCF785119B4}" type="presParOf" srcId="{C6F2364D-96D7-4EF3-A16B-7AC4023605C7}" destId="{886DA6AE-6E66-4DFC-A3E1-DD3D91BB2A32}" srcOrd="1" destOrd="0" presId="urn:microsoft.com/office/officeart/2005/8/layout/list1"/>
    <dgm:cxn modelId="{53DD0E5E-E2AD-4951-A560-A2662B585167}" type="presParOf" srcId="{BBA09962-72B2-47B5-B16D-73181F1248FA}" destId="{2AC9EBA5-D1A6-491A-95B4-2E2932EC0E84}" srcOrd="5" destOrd="0" presId="urn:microsoft.com/office/officeart/2005/8/layout/list1"/>
    <dgm:cxn modelId="{D48ABAF9-2944-4835-999D-E6647FE81107}" type="presParOf" srcId="{BBA09962-72B2-47B5-B16D-73181F1248FA}" destId="{ACB62567-991E-411F-95E7-438E5DBF816E}" srcOrd="6" destOrd="0" presId="urn:microsoft.com/office/officeart/2005/8/layout/list1"/>
    <dgm:cxn modelId="{A17DE3D8-7480-4F5C-A380-B3D81EA3CECA}" type="presParOf" srcId="{BBA09962-72B2-47B5-B16D-73181F1248FA}" destId="{D35FE1FA-04DC-4380-B0B6-2F65B2B291E3}" srcOrd="7" destOrd="0" presId="urn:microsoft.com/office/officeart/2005/8/layout/list1"/>
    <dgm:cxn modelId="{BCFB5359-2264-4CF9-99CA-7D535F405C01}" type="presParOf" srcId="{BBA09962-72B2-47B5-B16D-73181F1248FA}" destId="{A17B9BD9-528F-4809-96F2-EA6000EC0014}" srcOrd="8" destOrd="0" presId="urn:microsoft.com/office/officeart/2005/8/layout/list1"/>
    <dgm:cxn modelId="{EE1725C7-F879-4E7D-8BDC-E9B196214C3F}" type="presParOf" srcId="{A17B9BD9-528F-4809-96F2-EA6000EC0014}" destId="{B2F0BA55-772A-49F0-A058-9AB188DE2F18}" srcOrd="0" destOrd="0" presId="urn:microsoft.com/office/officeart/2005/8/layout/list1"/>
    <dgm:cxn modelId="{3A0AFE9C-9F58-4502-8753-E26261E3F104}" type="presParOf" srcId="{A17B9BD9-528F-4809-96F2-EA6000EC0014}" destId="{47DEE279-1AE2-430B-9A24-B2B41452E47A}" srcOrd="1" destOrd="0" presId="urn:microsoft.com/office/officeart/2005/8/layout/list1"/>
    <dgm:cxn modelId="{967CE4A3-A336-4239-970E-84E2681EE3BD}" type="presParOf" srcId="{BBA09962-72B2-47B5-B16D-73181F1248FA}" destId="{C5639D44-2509-4772-9C88-C4B0AA5C035A}" srcOrd="9" destOrd="0" presId="urn:microsoft.com/office/officeart/2005/8/layout/list1"/>
    <dgm:cxn modelId="{2B90706D-B966-48A8-9E63-ACF25B9A79B4}" type="presParOf" srcId="{BBA09962-72B2-47B5-B16D-73181F1248FA}" destId="{F7E09386-AF45-449C-8F21-FB8C877FE41B}" srcOrd="10" destOrd="0" presId="urn:microsoft.com/office/officeart/2005/8/layout/list1"/>
    <dgm:cxn modelId="{09B357A3-5FF0-4F87-A29A-1460376C002C}" type="presParOf" srcId="{BBA09962-72B2-47B5-B16D-73181F1248FA}" destId="{74C83701-5348-4D82-B758-49A805EB30EA}" srcOrd="11" destOrd="0" presId="urn:microsoft.com/office/officeart/2005/8/layout/list1"/>
    <dgm:cxn modelId="{1BAB1872-9CCB-434A-A705-57F3288991BF}" type="presParOf" srcId="{BBA09962-72B2-47B5-B16D-73181F1248FA}" destId="{087E2B89-1EE4-4A9A-9085-1A1EF8160F95}" srcOrd="12" destOrd="0" presId="urn:microsoft.com/office/officeart/2005/8/layout/list1"/>
    <dgm:cxn modelId="{1A9B7355-225E-4312-99B8-B96A6E60E5A7}" type="presParOf" srcId="{087E2B89-1EE4-4A9A-9085-1A1EF8160F95}" destId="{582DD149-9516-4DC8-8534-02E9554A8D0E}" srcOrd="0" destOrd="0" presId="urn:microsoft.com/office/officeart/2005/8/layout/list1"/>
    <dgm:cxn modelId="{51E42A3E-6FAE-4705-A501-16F1DBE278BA}" type="presParOf" srcId="{087E2B89-1EE4-4A9A-9085-1A1EF8160F95}" destId="{D2011B78-213B-4490-A61A-E99A8B70330E}" srcOrd="1" destOrd="0" presId="urn:microsoft.com/office/officeart/2005/8/layout/list1"/>
    <dgm:cxn modelId="{C3171BE7-CD86-4400-8BB6-B77160ECA893}" type="presParOf" srcId="{BBA09962-72B2-47B5-B16D-73181F1248FA}" destId="{E72C6377-E915-46F2-87A2-B7A0081A119B}" srcOrd="13" destOrd="0" presId="urn:microsoft.com/office/officeart/2005/8/layout/list1"/>
    <dgm:cxn modelId="{387EE4FD-95B7-4DD2-BFCB-DD3DA88F9897}" type="presParOf" srcId="{BBA09962-72B2-47B5-B16D-73181F1248FA}" destId="{EE860389-F149-444F-A421-DF69B09A85E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38ABE-C580-48C1-AD17-5A399DF83024}">
      <dsp:nvSpPr>
        <dsp:cNvPr id="0" name=""/>
        <dsp:cNvSpPr/>
      </dsp:nvSpPr>
      <dsp:spPr>
        <a:xfrm>
          <a:off x="0" y="362197"/>
          <a:ext cx="7762581" cy="768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2463" tIns="333248" rIns="602463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Spring Boot</a:t>
          </a:r>
          <a:r>
            <a:rPr lang="zh-CN" altLang="en-US" sz="1600" kern="1200" dirty="0"/>
            <a:t>用来快速构建</a:t>
          </a:r>
          <a:endParaRPr lang="en-US" sz="1600" kern="1200" dirty="0"/>
        </a:p>
      </dsp:txBody>
      <dsp:txXfrm>
        <a:off x="0" y="362197"/>
        <a:ext cx="7762581" cy="768599"/>
      </dsp:txXfrm>
    </dsp:sp>
    <dsp:sp modelId="{22D3371F-C562-4027-A3E3-CA37FF949FDE}">
      <dsp:nvSpPr>
        <dsp:cNvPr id="0" name=""/>
        <dsp:cNvSpPr/>
      </dsp:nvSpPr>
      <dsp:spPr>
        <a:xfrm>
          <a:off x="388129" y="126037"/>
          <a:ext cx="5433806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385" tIns="0" rIns="205385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Spring</a:t>
          </a:r>
          <a:endParaRPr lang="en-US" sz="1600" kern="1200"/>
        </a:p>
      </dsp:txBody>
      <dsp:txXfrm>
        <a:off x="411186" y="149094"/>
        <a:ext cx="5387692" cy="426206"/>
      </dsp:txXfrm>
    </dsp:sp>
    <dsp:sp modelId="{ACB62567-991E-411F-95E7-438E5DBF816E}">
      <dsp:nvSpPr>
        <dsp:cNvPr id="0" name=""/>
        <dsp:cNvSpPr/>
      </dsp:nvSpPr>
      <dsp:spPr>
        <a:xfrm>
          <a:off x="0" y="1453357"/>
          <a:ext cx="7762581" cy="768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2463" tIns="333248" rIns="602463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提供动态的</a:t>
          </a:r>
          <a:r>
            <a:rPr lang="en-US" altLang="zh-CN" sz="1600" kern="1200" dirty="0"/>
            <a:t>API</a:t>
          </a:r>
          <a:r>
            <a:rPr lang="zh-CN" altLang="en-US" sz="1600" kern="1200" dirty="0"/>
            <a:t>文档</a:t>
          </a:r>
          <a:endParaRPr lang="en-US" sz="1600" kern="1200" dirty="0"/>
        </a:p>
      </dsp:txBody>
      <dsp:txXfrm>
        <a:off x="0" y="1453357"/>
        <a:ext cx="7762581" cy="768599"/>
      </dsp:txXfrm>
    </dsp:sp>
    <dsp:sp modelId="{886DA6AE-6E66-4DFC-A3E1-DD3D91BB2A32}">
      <dsp:nvSpPr>
        <dsp:cNvPr id="0" name=""/>
        <dsp:cNvSpPr/>
      </dsp:nvSpPr>
      <dsp:spPr>
        <a:xfrm>
          <a:off x="388129" y="1217197"/>
          <a:ext cx="5433806" cy="47232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385" tIns="0" rIns="205385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Springfox</a:t>
          </a:r>
          <a:endParaRPr lang="en-US" sz="1600" kern="1200"/>
        </a:p>
      </dsp:txBody>
      <dsp:txXfrm>
        <a:off x="411186" y="1240254"/>
        <a:ext cx="5387692" cy="426206"/>
      </dsp:txXfrm>
    </dsp:sp>
    <dsp:sp modelId="{F7E09386-AF45-449C-8F21-FB8C877FE41B}">
      <dsp:nvSpPr>
        <dsp:cNvPr id="0" name=""/>
        <dsp:cNvSpPr/>
      </dsp:nvSpPr>
      <dsp:spPr>
        <a:xfrm>
          <a:off x="0" y="2544517"/>
          <a:ext cx="7762581" cy="768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2463" tIns="333248" rIns="602463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可以从浏览器访问</a:t>
          </a:r>
          <a:r>
            <a:rPr lang="en-US" altLang="zh-CN" sz="1600" kern="1200" dirty="0"/>
            <a:t>API</a:t>
          </a:r>
          <a:endParaRPr lang="en-US" sz="1600" kern="1200" dirty="0"/>
        </a:p>
      </dsp:txBody>
      <dsp:txXfrm>
        <a:off x="0" y="2544517"/>
        <a:ext cx="7762581" cy="768599"/>
      </dsp:txXfrm>
    </dsp:sp>
    <dsp:sp modelId="{47DEE279-1AE2-430B-9A24-B2B41452E47A}">
      <dsp:nvSpPr>
        <dsp:cNvPr id="0" name=""/>
        <dsp:cNvSpPr/>
      </dsp:nvSpPr>
      <dsp:spPr>
        <a:xfrm>
          <a:off x="388129" y="2308357"/>
          <a:ext cx="5433806" cy="47232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385" tIns="0" rIns="205385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SwaggerUI</a:t>
          </a:r>
        </a:p>
      </dsp:txBody>
      <dsp:txXfrm>
        <a:off x="411186" y="2331414"/>
        <a:ext cx="5387692" cy="426206"/>
      </dsp:txXfrm>
    </dsp:sp>
    <dsp:sp modelId="{EE860389-F149-444F-A421-DF69B09A85E5}">
      <dsp:nvSpPr>
        <dsp:cNvPr id="0" name=""/>
        <dsp:cNvSpPr/>
      </dsp:nvSpPr>
      <dsp:spPr>
        <a:xfrm>
          <a:off x="0" y="3635677"/>
          <a:ext cx="7762581" cy="768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2463" tIns="333248" rIns="602463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生成客户端的代码桩</a:t>
          </a:r>
          <a:endParaRPr lang="en-US" sz="1600" kern="1200" dirty="0"/>
        </a:p>
      </dsp:txBody>
      <dsp:txXfrm>
        <a:off x="0" y="3635677"/>
        <a:ext cx="7762581" cy="768599"/>
      </dsp:txXfrm>
    </dsp:sp>
    <dsp:sp modelId="{D2011B78-213B-4490-A61A-E99A8B70330E}">
      <dsp:nvSpPr>
        <dsp:cNvPr id="0" name=""/>
        <dsp:cNvSpPr/>
      </dsp:nvSpPr>
      <dsp:spPr>
        <a:xfrm>
          <a:off x="388129" y="3399517"/>
          <a:ext cx="5433806" cy="4723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385" tIns="0" rIns="205385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Swagger </a:t>
          </a:r>
          <a:r>
            <a:rPr lang="en-US" sz="1600" kern="1200" dirty="0" err="1"/>
            <a:t>Codegen</a:t>
          </a:r>
          <a:endParaRPr lang="en-US" sz="1600" kern="1200" dirty="0"/>
        </a:p>
      </dsp:txBody>
      <dsp:txXfrm>
        <a:off x="411186" y="3422574"/>
        <a:ext cx="5387692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7EA2-96CA-470A-95CD-717F7EC2C9B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E6F9D4B-CC92-4F54-B190-D20DF803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5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9D4B-CC92-4F54-B190-D20DF803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4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9D4B-CC92-4F54-B190-D20DF803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6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9D4B-CC92-4F54-B190-D20DF803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9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E6F9D4B-CC92-4F54-B190-D20DF803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6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9D4B-CC92-4F54-B190-D20DF803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9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9D4B-CC92-4F54-B190-D20DF803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2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9D4B-CC92-4F54-B190-D20DF803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0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9D4B-CC92-4F54-B190-D20DF803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9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9D4B-CC92-4F54-B190-D20DF803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5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9D4B-CC92-4F54-B190-D20DF803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5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E6F9D4B-CC92-4F54-B190-D20DF803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2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config-server/health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tart.spring.io/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12factor.net/zh_cn/port-binding" TargetMode="External"/><Relationship Id="rId13" Type="http://schemas.openxmlformats.org/officeDocument/2006/relationships/hyperlink" Target="https://12factor.net/zh_cn/admin-processes" TargetMode="External"/><Relationship Id="rId3" Type="http://schemas.openxmlformats.org/officeDocument/2006/relationships/hyperlink" Target="https://12factor.net/zh_cn/dependencies" TargetMode="External"/><Relationship Id="rId7" Type="http://schemas.openxmlformats.org/officeDocument/2006/relationships/hyperlink" Target="https://12factor.net/zh_cn/processes" TargetMode="External"/><Relationship Id="rId12" Type="http://schemas.openxmlformats.org/officeDocument/2006/relationships/hyperlink" Target="https://12factor.net/zh_cn/logs" TargetMode="External"/><Relationship Id="rId2" Type="http://schemas.openxmlformats.org/officeDocument/2006/relationships/hyperlink" Target="https://12factor.net/zh_cn/codebase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12factor.net/zh_cn/build-release-run" TargetMode="External"/><Relationship Id="rId11" Type="http://schemas.openxmlformats.org/officeDocument/2006/relationships/hyperlink" Target="https://12factor.net/zh_cn/dev-prod-parity" TargetMode="External"/><Relationship Id="rId5" Type="http://schemas.openxmlformats.org/officeDocument/2006/relationships/hyperlink" Target="https://12factor.net/zh_cn/backing-services" TargetMode="External"/><Relationship Id="rId10" Type="http://schemas.openxmlformats.org/officeDocument/2006/relationships/hyperlink" Target="https://12factor.net/zh_cn/disposability" TargetMode="External"/><Relationship Id="rId4" Type="http://schemas.openxmlformats.org/officeDocument/2006/relationships/hyperlink" Target="https://12factor.net/zh_cn/config" TargetMode="External"/><Relationship Id="rId9" Type="http://schemas.openxmlformats.org/officeDocument/2006/relationships/hyperlink" Target="https://12factor.net/zh_cn/concurrency" TargetMode="External"/><Relationship Id="rId14" Type="http://schemas.openxmlformats.org/officeDocument/2006/relationships/hyperlink" Target="https://12factor.net/zh_c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4476" y="1422495"/>
            <a:ext cx="11391089" cy="3035808"/>
          </a:xfrm>
        </p:spPr>
        <p:txBody>
          <a:bodyPr/>
          <a:lstStyle/>
          <a:p>
            <a:r>
              <a:rPr lang="en-US" dirty="0"/>
              <a:t>Spring Cloud</a:t>
            </a:r>
          </a:p>
        </p:txBody>
      </p:sp>
    </p:spTree>
    <p:extLst>
      <p:ext uri="{BB962C8B-B14F-4D97-AF65-F5344CB8AC3E}">
        <p14:creationId xmlns:p14="http://schemas.microsoft.com/office/powerpoint/2010/main" val="378684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78" y="17704"/>
            <a:ext cx="10058400" cy="1609344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Swagger</a:t>
            </a:r>
            <a:r>
              <a:rPr lang="zh-CN" altLang="en-US" dirty="0"/>
              <a:t>生成</a:t>
            </a:r>
            <a:r>
              <a:rPr lang="en-US" altLang="zh-CN" dirty="0"/>
              <a:t>API</a:t>
            </a:r>
            <a:r>
              <a:rPr lang="zh-CN" altLang="en-US" dirty="0"/>
              <a:t>文档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26478" y="3239310"/>
            <a:ext cx="6867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DEMO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90777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378" y="0"/>
            <a:ext cx="10058400" cy="1609344"/>
          </a:xfrm>
        </p:spPr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Spring Cloud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1378" y="2013626"/>
            <a:ext cx="10804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Spring Cloud</a:t>
            </a:r>
            <a:r>
              <a:rPr lang="zh-CN" altLang="en-US" dirty="0"/>
              <a:t>是</a:t>
            </a:r>
            <a:r>
              <a:rPr lang="en-US" altLang="zh-CN" dirty="0"/>
              <a:t>Spring</a:t>
            </a:r>
            <a:r>
              <a:rPr lang="zh-CN" altLang="en-US" dirty="0"/>
              <a:t>团队的一个项目，它提供了实现分布式系统所需要的通用模式，以及一套简单易用的</a:t>
            </a:r>
            <a:r>
              <a:rPr lang="en-US" altLang="zh-CN" dirty="0"/>
              <a:t>Spring</a:t>
            </a:r>
            <a:r>
              <a:rPr lang="zh-CN" altLang="en-US" dirty="0"/>
              <a:t>工具集。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它本身并不是一个云的解决方案，它提供了开发以在云上部署为目标的应用的一系列基本的能力。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Spring Cloud</a:t>
            </a:r>
            <a:r>
              <a:rPr lang="zh-CN" altLang="en-US" dirty="0"/>
              <a:t>，开发人员只需要专注于使用</a:t>
            </a:r>
            <a:r>
              <a:rPr lang="en-US" altLang="zh-CN" dirty="0"/>
              <a:t>Spring Boot</a:t>
            </a:r>
            <a:r>
              <a:rPr lang="zh-CN" altLang="en-US" dirty="0"/>
              <a:t>来实现业务逻辑，而像容错、自愈等等分布式系统的基本功能可以做到开箱即用。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92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71" y="226228"/>
            <a:ext cx="10941073" cy="1095121"/>
          </a:xfrm>
        </p:spPr>
        <p:txBody>
          <a:bodyPr/>
          <a:lstStyle/>
          <a:p>
            <a:r>
              <a:rPr lang="en-US" altLang="zh-CN" dirty="0"/>
              <a:t>Spring Cloud</a:t>
            </a:r>
            <a:r>
              <a:rPr lang="zh-CN" altLang="en-US" dirty="0"/>
              <a:t>的组件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1217182" y="1412527"/>
            <a:ext cx="9640904" cy="5135397"/>
            <a:chOff x="1127615" y="1383345"/>
            <a:chExt cx="9640904" cy="5135397"/>
          </a:xfrm>
        </p:grpSpPr>
        <p:sp>
          <p:nvSpPr>
            <p:cNvPr id="3" name="Rectangle 2"/>
            <p:cNvSpPr/>
            <p:nvPr/>
          </p:nvSpPr>
          <p:spPr>
            <a:xfrm>
              <a:off x="1127615" y="3377502"/>
              <a:ext cx="1197296" cy="482364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Distributed Configuration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2534883" y="3377502"/>
              <a:ext cx="1197296" cy="482364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Service Registration &amp; Discovery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42151" y="3377502"/>
              <a:ext cx="1197296" cy="482364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Distributed Messaging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349419" y="3377502"/>
              <a:ext cx="1197296" cy="482364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Routing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756687" y="3377502"/>
              <a:ext cx="1197296" cy="482364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Load Balancing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163955" y="3377502"/>
              <a:ext cx="1197296" cy="482364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Service to Service Calls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571223" y="3377502"/>
              <a:ext cx="1197296" cy="482364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Security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27615" y="2712783"/>
              <a:ext cx="1197296" cy="4823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Config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34883" y="2712783"/>
              <a:ext cx="1197296" cy="4823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Netflix Eureka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42151" y="2712783"/>
              <a:ext cx="1197296" cy="4823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Streams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49419" y="2712783"/>
              <a:ext cx="1197296" cy="4823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Netflix </a:t>
              </a:r>
              <a:r>
                <a:rPr lang="en-US" sz="1000" b="1" dirty="0" err="1">
                  <a:solidFill>
                    <a:schemeClr val="tx1"/>
                  </a:solidFill>
                </a:rPr>
                <a:t>Zuul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56687" y="2712783"/>
              <a:ext cx="1197296" cy="4823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Netflix Ribbon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63955" y="2712783"/>
              <a:ext cx="1197296" cy="4823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Netflix Feign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571223" y="2712783"/>
              <a:ext cx="1197296" cy="4823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Security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7615" y="4706940"/>
              <a:ext cx="1197296" cy="48236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Cluster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34883" y="4706940"/>
              <a:ext cx="1197296" cy="48236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Connectors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42151" y="4706940"/>
              <a:ext cx="1197296" cy="48236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Spring Data </a:t>
              </a:r>
              <a:r>
                <a:rPr lang="en-US" altLang="zh-CN" sz="1000" b="1" dirty="0">
                  <a:solidFill>
                    <a:schemeClr val="tx1"/>
                  </a:solidFill>
                </a:rPr>
                <a:t>Flow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49419" y="4706940"/>
              <a:ext cx="1197296" cy="48236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Sleuth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756687" y="4706940"/>
              <a:ext cx="1197296" cy="48236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Netflix </a:t>
              </a:r>
              <a:r>
                <a:rPr lang="en-US" sz="1000" b="1" dirty="0" err="1">
                  <a:solidFill>
                    <a:schemeClr val="tx1"/>
                  </a:solidFill>
                </a:rPr>
                <a:t>Hystrix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27615" y="4042221"/>
              <a:ext cx="1197296" cy="482364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Global Locks, Leadership Election &amp; Cluster State 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34883" y="4042221"/>
              <a:ext cx="1197296" cy="482364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Cloud Support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942151" y="4042221"/>
              <a:ext cx="1197296" cy="482364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Big Data Support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49419" y="4042221"/>
              <a:ext cx="1197296" cy="482364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Distributed Tracing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56687" y="4042221"/>
              <a:ext cx="1197296" cy="482364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Circuit Breakers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127615" y="2048064"/>
              <a:ext cx="1197296" cy="48236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Spring Cloud Bus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34883" y="2048064"/>
              <a:ext cx="1197296" cy="48236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Consul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27615" y="1383345"/>
              <a:ext cx="1197296" cy="48236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Netflix </a:t>
              </a:r>
              <a:r>
                <a:rPr lang="en-US" sz="1000" b="1" dirty="0" err="1">
                  <a:solidFill>
                    <a:schemeClr val="tx1"/>
                  </a:solidFill>
                </a:rPr>
                <a:t>Archaius</a:t>
              </a:r>
              <a:r>
                <a:rPr lang="en-US" sz="1000" b="1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34883" y="1383345"/>
              <a:ext cx="1197296" cy="48236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Zookeeper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534883" y="6036378"/>
              <a:ext cx="1197296" cy="48236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Cloud Foundry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34883" y="5371659"/>
              <a:ext cx="1197296" cy="48236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AWS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8745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923" y="0"/>
            <a:ext cx="11712297" cy="16093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Spring Cloud </a:t>
            </a:r>
            <a:r>
              <a:rPr lang="zh-CN" altLang="en-US" dirty="0">
                <a:latin typeface="Arial" panose="020B0604020202020204" pitchFamily="34" charset="0"/>
              </a:rPr>
              <a:t>和</a:t>
            </a:r>
            <a:r>
              <a:rPr lang="en-US" dirty="0">
                <a:latin typeface="Arial" panose="020B0604020202020204" pitchFamily="34" charset="0"/>
              </a:rPr>
              <a:t> Netflix OSS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5736" y="1799617"/>
            <a:ext cx="10398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Spring Cloud</a:t>
            </a:r>
            <a:r>
              <a:rPr lang="zh-CN" altLang="en-US" dirty="0"/>
              <a:t>提供了比</a:t>
            </a:r>
            <a:r>
              <a:rPr lang="en-US" altLang="zh-CN" dirty="0"/>
              <a:t>Netflix OSS</a:t>
            </a:r>
            <a:r>
              <a:rPr lang="zh-CN" altLang="en-US" dirty="0"/>
              <a:t>更高一层的抽象，并使它对于</a:t>
            </a:r>
            <a:r>
              <a:rPr lang="en-US" altLang="zh-CN" dirty="0"/>
              <a:t>Spring</a:t>
            </a:r>
            <a:r>
              <a:rPr lang="zh-CN" altLang="en-US" dirty="0"/>
              <a:t>开来人员来说更加友好、易用。它同时也提供了声明的机制，可以与</a:t>
            </a:r>
            <a:r>
              <a:rPr lang="en-US" altLang="zh-CN" dirty="0"/>
              <a:t>Spring Boot</a:t>
            </a:r>
            <a:r>
              <a:rPr lang="zh-CN" altLang="en-US" dirty="0"/>
              <a:t>和</a:t>
            </a:r>
            <a:r>
              <a:rPr lang="en-US" altLang="zh-CN" dirty="0"/>
              <a:t>Spring Framework</a:t>
            </a:r>
            <a:r>
              <a:rPr lang="zh-CN" altLang="en-US" dirty="0"/>
              <a:t>更好的集成。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01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56" y="0"/>
            <a:ext cx="10058400" cy="1609344"/>
          </a:xfrm>
        </p:spPr>
        <p:txBody>
          <a:bodyPr/>
          <a:lstStyle/>
          <a:p>
            <a:r>
              <a:rPr lang="en-US" altLang="zh-CN" dirty="0"/>
              <a:t>Spring Cloud Config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5464" y="1352145"/>
            <a:ext cx="10668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Spring Cloud Config Server</a:t>
            </a:r>
            <a:r>
              <a:rPr lang="zh-CN" altLang="en-US" dirty="0"/>
              <a:t>是外置的配置服务器，应用和服务可以在其中存放、读取和管理所有的运行时配置信息。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002" y="2245772"/>
            <a:ext cx="70389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34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640" y="0"/>
            <a:ext cx="10058400" cy="1609344"/>
          </a:xfrm>
        </p:spPr>
        <p:txBody>
          <a:bodyPr/>
          <a:lstStyle/>
          <a:p>
            <a:r>
              <a:rPr lang="en-US" altLang="zh-CN" dirty="0"/>
              <a:t>Spring Cloud Config Server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642" y="1597767"/>
            <a:ext cx="6560570" cy="33827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4672" y="5194570"/>
            <a:ext cx="10077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Spring Cloud</a:t>
            </a:r>
            <a:r>
              <a:rPr lang="zh-CN" altLang="en-US" sz="1400" dirty="0"/>
              <a:t>使用</a:t>
            </a:r>
            <a:r>
              <a:rPr lang="en-US" altLang="zh-CN" sz="1400" dirty="0"/>
              <a:t>bootstrap context</a:t>
            </a:r>
            <a:r>
              <a:rPr lang="zh-CN" altLang="en-US" sz="1400" dirty="0"/>
              <a:t>，它是主应用的父</a:t>
            </a:r>
            <a:r>
              <a:rPr lang="en-US" altLang="zh-CN" sz="1400" dirty="0"/>
              <a:t>context</a:t>
            </a:r>
            <a:r>
              <a:rPr lang="zh-CN" altLang="en-US" sz="1400" dirty="0"/>
              <a:t>。</a:t>
            </a:r>
            <a:r>
              <a:rPr lang="en-US" altLang="zh-CN" sz="1400" dirty="0"/>
              <a:t>Bootstrap context</a:t>
            </a:r>
            <a:r>
              <a:rPr lang="zh-CN" altLang="en-US" sz="1400" dirty="0"/>
              <a:t>负责从</a:t>
            </a:r>
            <a:r>
              <a:rPr lang="en-US" altLang="zh-CN" sz="1400" dirty="0"/>
              <a:t>config server</a:t>
            </a:r>
            <a:r>
              <a:rPr lang="zh-CN" altLang="en-US" sz="1400" dirty="0"/>
              <a:t>加载所有的配置信息。</a:t>
            </a:r>
            <a:r>
              <a:rPr lang="en-US" altLang="zh-CN" sz="1400" dirty="0"/>
              <a:t>Bootstrap context</a:t>
            </a:r>
            <a:r>
              <a:rPr lang="zh-CN" altLang="en-US" sz="1400" dirty="0"/>
              <a:t>会在</a:t>
            </a:r>
            <a:r>
              <a:rPr lang="en-US" altLang="zh-CN" sz="1400" dirty="0" err="1"/>
              <a:t>classpath</a:t>
            </a:r>
            <a:r>
              <a:rPr lang="zh-CN" altLang="en-US" sz="1400" dirty="0"/>
              <a:t>中查找</a:t>
            </a:r>
            <a:r>
              <a:rPr lang="en-US" altLang="zh-CN" sz="1400" dirty="0" err="1"/>
              <a:t>bootstrap.yaml</a:t>
            </a:r>
            <a:r>
              <a:rPr lang="zh-CN" altLang="en-US" sz="1400" dirty="0"/>
              <a:t>或</a:t>
            </a:r>
            <a:r>
              <a:rPr lang="en-US" altLang="zh-CN" sz="1400" dirty="0" err="1"/>
              <a:t>bootstrap.properties</a:t>
            </a:r>
            <a:r>
              <a:rPr lang="zh-CN" altLang="en-US" sz="1400" dirty="0"/>
              <a:t>以便获得启动时所需要的必需的配置信息。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0225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367" y="0"/>
            <a:ext cx="10058400" cy="1609344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处理配置变更（手动）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7395" y="1605064"/>
            <a:ext cx="75389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更改</a:t>
            </a:r>
            <a:r>
              <a:rPr lang="en-US" altLang="zh-CN" dirty="0"/>
              <a:t>properties</a:t>
            </a:r>
            <a:r>
              <a:rPr lang="zh-CN" altLang="en-US" dirty="0"/>
              <a:t>文件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</a:t>
            </a:r>
            <a:r>
              <a:rPr lang="en-US" altLang="zh-CN" dirty="0"/>
              <a:t>properties</a:t>
            </a:r>
            <a:r>
              <a:rPr lang="zh-CN" altLang="en-US" dirty="0"/>
              <a:t>文件提交到</a:t>
            </a:r>
            <a:r>
              <a:rPr lang="en-US" altLang="zh-CN" dirty="0" err="1"/>
              <a:t>Git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刷新</a:t>
            </a:r>
            <a:r>
              <a:rPr lang="en-US" altLang="zh-CN" dirty="0"/>
              <a:t>config server</a:t>
            </a:r>
            <a:r>
              <a:rPr lang="zh-CN" altLang="en-US" dirty="0"/>
              <a:t>查看最新值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查看</a:t>
            </a:r>
            <a:r>
              <a:rPr lang="en-US" altLang="zh-CN" dirty="0"/>
              <a:t>service</a:t>
            </a:r>
            <a:r>
              <a:rPr lang="zh-CN" altLang="en-US" dirty="0"/>
              <a:t>端是否已经获得最新值（应该保持旧值）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调用</a:t>
            </a:r>
            <a:r>
              <a:rPr lang="en-US" altLang="zh-CN" dirty="0"/>
              <a:t>service</a:t>
            </a:r>
            <a:r>
              <a:rPr lang="zh-CN" altLang="en-US" dirty="0"/>
              <a:t>的</a:t>
            </a:r>
            <a:r>
              <a:rPr lang="en-US" altLang="zh-CN" dirty="0"/>
              <a:t>/refresh</a:t>
            </a:r>
            <a:r>
              <a:rPr lang="zh-CN" altLang="en-US" dirty="0"/>
              <a:t>，再查看是否已经获得最新值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539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12" y="0"/>
            <a:ext cx="11624748" cy="1609344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Spring Cloud Bus</a:t>
            </a:r>
            <a:r>
              <a:rPr lang="zh-CN" altLang="en-US" dirty="0"/>
              <a:t>自动推送配置变更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256" y="1693018"/>
            <a:ext cx="8277488" cy="447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99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94" y="0"/>
            <a:ext cx="10058400" cy="1609344"/>
          </a:xfrm>
        </p:spPr>
        <p:txBody>
          <a:bodyPr/>
          <a:lstStyle/>
          <a:p>
            <a:r>
              <a:rPr lang="en-US" altLang="zh-CN" dirty="0"/>
              <a:t>Config Server</a:t>
            </a:r>
            <a:r>
              <a:rPr lang="zh-CN" altLang="en-US" dirty="0"/>
              <a:t>的高可用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510" y="1769724"/>
            <a:ext cx="8504702" cy="364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68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06" y="0"/>
            <a:ext cx="10058400" cy="1609344"/>
          </a:xfrm>
        </p:spPr>
        <p:txBody>
          <a:bodyPr/>
          <a:lstStyle/>
          <a:p>
            <a:r>
              <a:rPr lang="zh-CN" altLang="en-US" dirty="0"/>
              <a:t>监控</a:t>
            </a:r>
            <a:r>
              <a:rPr lang="en-US" altLang="zh-CN" dirty="0"/>
              <a:t>Config Server</a:t>
            </a:r>
            <a:r>
              <a:rPr lang="zh-CN" altLang="en-US" dirty="0"/>
              <a:t>的健康状态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3038" y="1789889"/>
            <a:ext cx="7538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可以使用</a:t>
            </a:r>
            <a:r>
              <a:rPr lang="en-US" altLang="zh-CN" dirty="0"/>
              <a:t>Actuator</a:t>
            </a:r>
            <a:r>
              <a:rPr lang="zh-CN" altLang="en-US" dirty="0"/>
              <a:t>的</a:t>
            </a:r>
            <a:r>
              <a:rPr lang="en-US" altLang="zh-CN" dirty="0"/>
              <a:t>health endpoint</a:t>
            </a:r>
            <a:r>
              <a:rPr lang="zh-CN" altLang="en-US" dirty="0"/>
              <a:t>来监控：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>
                <a:hlinkClick r:id="rId2"/>
              </a:rPr>
              <a:t>http://localhost:8888/config-server/health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35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44" y="0"/>
            <a:ext cx="10058400" cy="1609344"/>
          </a:xfrm>
        </p:spPr>
        <p:txBody>
          <a:bodyPr/>
          <a:lstStyle/>
          <a:p>
            <a:r>
              <a:rPr lang="en-US" dirty="0"/>
              <a:t>Spring Boot</a:t>
            </a:r>
            <a:r>
              <a:rPr lang="zh-CN" altLang="en-US" dirty="0"/>
              <a:t>简介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8485" y="1449421"/>
            <a:ext cx="1062260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Spring Boot </a:t>
            </a:r>
            <a:r>
              <a:rPr lang="zh-CN" altLang="en-US" sz="2400" dirty="0"/>
              <a:t>将很多新的特性带入到了</a:t>
            </a:r>
            <a:r>
              <a:rPr lang="en-US" altLang="zh-CN" sz="2400" dirty="0"/>
              <a:t>Spring</a:t>
            </a:r>
            <a:r>
              <a:rPr lang="zh-CN" altLang="en-US" sz="2400" dirty="0"/>
              <a:t>应用开发之中，其中最重要的是以下四个方面：</a:t>
            </a:r>
            <a:endParaRPr lang="en-US" altLang="zh-CN" sz="2400" dirty="0"/>
          </a:p>
          <a:p>
            <a:endParaRPr lang="en-US" altLang="zh-CN" dirty="0"/>
          </a:p>
          <a:p>
            <a:r>
              <a:rPr lang="en-US" dirty="0"/>
              <a:t>■ </a:t>
            </a:r>
            <a:r>
              <a:rPr lang="zh-CN" altLang="en-US" dirty="0"/>
              <a:t>自动配置（</a:t>
            </a:r>
            <a:r>
              <a:rPr lang="en-US" altLang="zh-CN" i="1" dirty="0"/>
              <a:t>Automatic Configuration</a:t>
            </a:r>
            <a:r>
              <a:rPr lang="zh-CN" altLang="en-US" dirty="0"/>
              <a:t>）</a:t>
            </a:r>
            <a:r>
              <a:rPr lang="en-US" dirty="0"/>
              <a:t>—</a:t>
            </a:r>
            <a:r>
              <a:rPr lang="zh-CN" altLang="en-US" dirty="0"/>
              <a:t>针对很多</a:t>
            </a:r>
            <a:r>
              <a:rPr lang="en-US" dirty="0"/>
              <a:t>Spring</a:t>
            </a:r>
            <a:r>
              <a:rPr lang="zh-CN" altLang="en-US" dirty="0"/>
              <a:t>应用程序的常见功能，</a:t>
            </a:r>
            <a:r>
              <a:rPr lang="en-US" altLang="zh-CN" dirty="0"/>
              <a:t>Spring</a:t>
            </a:r>
            <a:r>
              <a:rPr lang="en-US" dirty="0"/>
              <a:t> Boot</a:t>
            </a:r>
            <a:r>
              <a:rPr lang="zh-CN" altLang="en-US" dirty="0"/>
              <a:t>能自动提供相关配置。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■ </a:t>
            </a:r>
            <a:r>
              <a:rPr lang="zh-CN" altLang="en-US" dirty="0"/>
              <a:t>起步依赖（</a:t>
            </a:r>
            <a:r>
              <a:rPr lang="en-US" i="1" dirty="0"/>
              <a:t>Starter dependencies</a:t>
            </a:r>
            <a:r>
              <a:rPr lang="zh-CN" altLang="en-US" dirty="0"/>
              <a:t> ）</a:t>
            </a:r>
            <a:r>
              <a:rPr lang="en-US" dirty="0"/>
              <a:t>—</a:t>
            </a:r>
            <a:r>
              <a:rPr lang="zh-CN" altLang="en-US" dirty="0"/>
              <a:t>告诉</a:t>
            </a:r>
            <a:r>
              <a:rPr lang="en-US" altLang="zh-CN" dirty="0"/>
              <a:t>Spring Boot</a:t>
            </a:r>
            <a:r>
              <a:rPr lang="zh-CN" altLang="en-US" dirty="0"/>
              <a:t>需要什么功能，它就能引入需要的库。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■ </a:t>
            </a:r>
            <a:r>
              <a:rPr lang="zh-CN" altLang="en-US" dirty="0"/>
              <a:t>命令行工具（</a:t>
            </a:r>
            <a:r>
              <a:rPr lang="en-US" i="1" dirty="0"/>
              <a:t>The command-line interface</a:t>
            </a:r>
            <a:r>
              <a:rPr lang="zh-CN" altLang="en-US" dirty="0"/>
              <a:t> ）</a:t>
            </a:r>
            <a:r>
              <a:rPr lang="en-US" dirty="0"/>
              <a:t>—</a:t>
            </a:r>
            <a:r>
              <a:rPr lang="zh-CN" altLang="en-US" dirty="0"/>
              <a:t>这是</a:t>
            </a:r>
            <a:r>
              <a:rPr lang="en-US" altLang="zh-CN" dirty="0"/>
              <a:t>Spring Boot</a:t>
            </a:r>
            <a:r>
              <a:rPr lang="zh-CN" altLang="en-US" dirty="0"/>
              <a:t>的可选特性，借此你只需要写代码就能完成完整的应用程序，无需传统项目构建。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■ </a:t>
            </a:r>
            <a:r>
              <a:rPr lang="en-US" i="1" dirty="0"/>
              <a:t>The Actuator</a:t>
            </a:r>
            <a:r>
              <a:rPr lang="en-US" dirty="0"/>
              <a:t>—</a:t>
            </a:r>
            <a:r>
              <a:rPr lang="zh-CN" altLang="en-US" dirty="0"/>
              <a:t>让你能够深入了解正在运行中的</a:t>
            </a:r>
            <a:r>
              <a:rPr lang="en-US" altLang="zh-CN" dirty="0"/>
              <a:t>Spring Boot</a:t>
            </a:r>
            <a:r>
              <a:rPr lang="zh-CN" altLang="en-US" dirty="0"/>
              <a:t>应用程序的情况。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286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95" y="0"/>
            <a:ext cx="10058400" cy="1609344"/>
          </a:xfrm>
        </p:spPr>
        <p:txBody>
          <a:bodyPr/>
          <a:lstStyle/>
          <a:p>
            <a:r>
              <a:rPr lang="zh-CN" altLang="en-US" dirty="0"/>
              <a:t>服务注册和发现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28408" y="1498060"/>
            <a:ext cx="699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为什么需要服务注册和发现？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44" y="2241147"/>
            <a:ext cx="64103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62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550" y="0"/>
            <a:ext cx="10058400" cy="1609344"/>
          </a:xfrm>
        </p:spPr>
        <p:txBody>
          <a:bodyPr/>
          <a:lstStyle/>
          <a:p>
            <a:r>
              <a:rPr lang="zh-CN" altLang="en-US" dirty="0"/>
              <a:t>理解</a:t>
            </a:r>
            <a:r>
              <a:rPr lang="en-US" altLang="zh-CN" dirty="0"/>
              <a:t>Eureka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448" y="1750978"/>
            <a:ext cx="7575647" cy="406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14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95" y="0"/>
            <a:ext cx="10058400" cy="1609344"/>
          </a:xfrm>
        </p:spPr>
        <p:txBody>
          <a:bodyPr/>
          <a:lstStyle/>
          <a:p>
            <a:r>
              <a:rPr lang="zh-CN" altLang="en-US" dirty="0"/>
              <a:t>创建一个</a:t>
            </a:r>
            <a:r>
              <a:rPr lang="en-US" altLang="zh-CN" dirty="0"/>
              <a:t>Eureka server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72392" y="3307404"/>
            <a:ext cx="5437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Demo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1221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05" y="0"/>
            <a:ext cx="10058400" cy="1609344"/>
          </a:xfrm>
        </p:spPr>
        <p:txBody>
          <a:bodyPr/>
          <a:lstStyle/>
          <a:p>
            <a:r>
              <a:rPr lang="en-US" altLang="zh-CN" dirty="0"/>
              <a:t>Eureka Server</a:t>
            </a:r>
            <a:r>
              <a:rPr lang="zh-CN" altLang="en-US" dirty="0"/>
              <a:t>的高可用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986" y="1577603"/>
            <a:ext cx="6614027" cy="394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71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461" y="0"/>
            <a:ext cx="10058400" cy="1609344"/>
          </a:xfrm>
        </p:spPr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网关：</a:t>
            </a:r>
            <a:r>
              <a:rPr lang="en-US" altLang="zh-CN" dirty="0" err="1"/>
              <a:t>Zuul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516" y="1701631"/>
            <a:ext cx="7394210" cy="395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19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95" y="0"/>
            <a:ext cx="10058400" cy="1609344"/>
          </a:xfrm>
        </p:spPr>
        <p:txBody>
          <a:bodyPr/>
          <a:lstStyle/>
          <a:p>
            <a:r>
              <a:rPr lang="zh-CN" altLang="en-US" dirty="0"/>
              <a:t>客户端负载均衡：</a:t>
            </a:r>
            <a:r>
              <a:rPr lang="en-US" altLang="zh-CN" dirty="0"/>
              <a:t>Ribbon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990" y="2117185"/>
            <a:ext cx="6935698" cy="297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10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184" y="243191"/>
            <a:ext cx="11812816" cy="1609344"/>
          </a:xfrm>
        </p:spPr>
        <p:txBody>
          <a:bodyPr/>
          <a:lstStyle/>
          <a:p>
            <a:r>
              <a:rPr lang="zh-CN" altLang="en-US" dirty="0"/>
              <a:t>将</a:t>
            </a:r>
            <a:r>
              <a:rPr lang="en-US" dirty="0"/>
              <a:t>Feign</a:t>
            </a:r>
            <a:r>
              <a:rPr lang="zh-CN" altLang="en-US" dirty="0"/>
              <a:t>作为一个声明式的</a:t>
            </a:r>
            <a:r>
              <a:rPr lang="en-US" altLang="zh-CN" dirty="0"/>
              <a:t>REST</a:t>
            </a:r>
            <a:r>
              <a:rPr lang="zh-CN" altLang="en-US" dirty="0"/>
              <a:t>客户端来使用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31837" y="2957804"/>
            <a:ext cx="4478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3466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13" y="18101"/>
            <a:ext cx="11050617" cy="1609344"/>
          </a:xfrm>
        </p:spPr>
        <p:txBody>
          <a:bodyPr/>
          <a:lstStyle/>
          <a:p>
            <a:r>
              <a:rPr lang="zh-CN" altLang="en-US" dirty="0"/>
              <a:t>为什么需要断路器（</a:t>
            </a:r>
            <a:r>
              <a:rPr lang="en-US" altLang="zh-CN" dirty="0"/>
              <a:t>Circuit Breaker</a:t>
            </a:r>
            <a:r>
              <a:rPr lang="zh-CN" altLang="en-US" dirty="0"/>
              <a:t>）</a:t>
            </a:r>
            <a:endParaRPr lang="en-US" dirty="0"/>
          </a:p>
        </p:txBody>
      </p:sp>
      <p:pic>
        <p:nvPicPr>
          <p:cNvPr id="4" name="Picture 6" descr="https://amandeepbatra.files.wordpress.com/2014/12/c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893" y="1548648"/>
            <a:ext cx="4835437" cy="348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2326" y="1890152"/>
            <a:ext cx="58024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Service A</a:t>
            </a:r>
            <a:r>
              <a:rPr lang="zh-CN" altLang="en-US" dirty="0"/>
              <a:t>提供了一个</a:t>
            </a:r>
            <a:r>
              <a:rPr lang="en-US" altLang="zh-CN" dirty="0"/>
              <a:t>Rest API</a:t>
            </a:r>
            <a:r>
              <a:rPr lang="zh-CN" altLang="en-US" dirty="0"/>
              <a:t>，它依赖于</a:t>
            </a:r>
            <a:r>
              <a:rPr lang="en-US" altLang="zh-CN" dirty="0"/>
              <a:t>Service B(</a:t>
            </a:r>
            <a:r>
              <a:rPr lang="zh-CN" altLang="en-US" dirty="0"/>
              <a:t>也是</a:t>
            </a:r>
            <a:r>
              <a:rPr lang="en-US" altLang="zh-CN" dirty="0"/>
              <a:t>Rest</a:t>
            </a:r>
            <a:r>
              <a:rPr lang="zh-CN" altLang="en-US" dirty="0"/>
              <a:t>接口</a:t>
            </a:r>
            <a:r>
              <a:rPr lang="en-US" altLang="zh-CN" dirty="0"/>
              <a:t>)</a:t>
            </a:r>
            <a:r>
              <a:rPr lang="zh-CN" altLang="en-US" dirty="0"/>
              <a:t>、数据库和文件存储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Service A</a:t>
            </a:r>
            <a:r>
              <a:rPr lang="zh-CN" altLang="en-US" dirty="0"/>
              <a:t>远程调用</a:t>
            </a:r>
            <a:r>
              <a:rPr lang="en-US" altLang="zh-CN" dirty="0"/>
              <a:t>Service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Service B</a:t>
            </a:r>
            <a:r>
              <a:rPr lang="zh-CN" altLang="en-US" dirty="0"/>
              <a:t>的响应时间由于网络中断</a:t>
            </a:r>
            <a:r>
              <a:rPr lang="en-US" altLang="zh-CN" dirty="0"/>
              <a:t>/</a:t>
            </a:r>
            <a:r>
              <a:rPr lang="zh-CN" altLang="en-US" dirty="0"/>
              <a:t>抖动、或者服务本身的问题而增加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Service A</a:t>
            </a:r>
            <a:r>
              <a:rPr lang="zh-CN" altLang="en-US" dirty="0"/>
              <a:t>的响应时间因此而超过了</a:t>
            </a:r>
            <a:r>
              <a:rPr lang="en-US" altLang="zh-CN" dirty="0"/>
              <a:t>SLA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许多客户端可能会继续访问这个没有响应的服务，最终耗尽了所有关键资源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因此而导致多个关联系统的失败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21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13" y="18101"/>
            <a:ext cx="11050617" cy="1609344"/>
          </a:xfrm>
        </p:spPr>
        <p:txBody>
          <a:bodyPr/>
          <a:lstStyle/>
          <a:p>
            <a:r>
              <a:rPr lang="zh-CN" altLang="en-US" dirty="0"/>
              <a:t>使用断路器来解决上述问题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/>
        </p:nvSpPr>
        <p:spPr>
          <a:xfrm>
            <a:off x="293480" y="1806891"/>
            <a:ext cx="6191296" cy="3860037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182563" indent="-182563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449263" indent="-266700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898525" indent="-273050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1074738" indent="-176213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1800" dirty="0"/>
              <a:t>一起使用断路器和</a:t>
            </a:r>
            <a:r>
              <a:rPr lang="en-US" altLang="zh-CN" sz="1800" dirty="0"/>
              <a:t>Health checker</a:t>
            </a:r>
          </a:p>
          <a:p>
            <a:pPr lvl="1"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1800" dirty="0"/>
              <a:t>每个调用</a:t>
            </a:r>
            <a:r>
              <a:rPr lang="en-US" altLang="zh-CN" sz="1800" dirty="0"/>
              <a:t>Service A</a:t>
            </a:r>
            <a:r>
              <a:rPr lang="zh-CN" altLang="en-US" sz="1800" dirty="0"/>
              <a:t>的请求都要先经过断路器</a:t>
            </a:r>
            <a:endParaRPr lang="en-US" altLang="zh-CN" sz="1800" dirty="0"/>
          </a:p>
          <a:p>
            <a:pPr lvl="1"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1800" dirty="0"/>
              <a:t>断路器会通过</a:t>
            </a:r>
            <a:r>
              <a:rPr lang="en-US" altLang="zh-CN" sz="1800" dirty="0"/>
              <a:t>Health checker</a:t>
            </a:r>
            <a:r>
              <a:rPr lang="zh-CN" altLang="en-US" sz="1800" dirty="0"/>
              <a:t>来检查所有相关服务的健康状态</a:t>
            </a:r>
            <a:endParaRPr lang="en-US" altLang="zh-CN" sz="1800" dirty="0"/>
          </a:p>
          <a:p>
            <a:pPr lvl="1"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1800" dirty="0"/>
              <a:t>如果整体健康状态不良，断路器会断开回路</a:t>
            </a:r>
            <a:endParaRPr lang="en-US" altLang="zh-CN" sz="1800" dirty="0"/>
          </a:p>
          <a:p>
            <a:pPr lvl="1"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1800" dirty="0"/>
              <a:t>返回</a:t>
            </a:r>
            <a:r>
              <a:rPr lang="en-US" altLang="zh-CN" sz="1800" dirty="0"/>
              <a:t>5xx</a:t>
            </a:r>
            <a:r>
              <a:rPr lang="zh-CN" altLang="en-US" sz="1800" dirty="0"/>
              <a:t>响应给客户端</a:t>
            </a:r>
            <a:endParaRPr lang="en-US" altLang="zh-CN" sz="1800" dirty="0"/>
          </a:p>
          <a:p>
            <a:pPr lvl="1"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1800" dirty="0"/>
              <a:t>客户端延迟一段时间后会重试这个请求</a:t>
            </a:r>
            <a:endParaRPr lang="en-US" sz="2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en-US" sz="2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en-US" sz="2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https://amandeepbatra.files.wordpress.com/2014/12/service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14" y="1878788"/>
            <a:ext cx="5350434" cy="245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49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13" y="18101"/>
            <a:ext cx="11050617" cy="1609344"/>
          </a:xfrm>
        </p:spPr>
        <p:txBody>
          <a:bodyPr/>
          <a:lstStyle/>
          <a:p>
            <a:r>
              <a:rPr lang="zh-CN" altLang="en-US" dirty="0"/>
              <a:t>使用断路器来解决上述问题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/>
        </p:nvSpPr>
        <p:spPr>
          <a:xfrm>
            <a:off x="293480" y="1806891"/>
            <a:ext cx="6191296" cy="3860037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182563" indent="-182563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449263" indent="-266700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898525" indent="-273050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1074738" indent="-176213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1800" dirty="0"/>
              <a:t>一起使用断路器和</a:t>
            </a:r>
            <a:r>
              <a:rPr lang="en-US" altLang="zh-CN" sz="1800" dirty="0"/>
              <a:t>Health checker</a:t>
            </a:r>
          </a:p>
          <a:p>
            <a:pPr lvl="1"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1800" dirty="0"/>
              <a:t>每个调用</a:t>
            </a:r>
            <a:r>
              <a:rPr lang="en-US" altLang="zh-CN" sz="1800" dirty="0"/>
              <a:t>Service A</a:t>
            </a:r>
            <a:r>
              <a:rPr lang="zh-CN" altLang="en-US" sz="1800" dirty="0"/>
              <a:t>的请求都要先经过断路器</a:t>
            </a:r>
            <a:endParaRPr lang="en-US" altLang="zh-CN" sz="1800" dirty="0"/>
          </a:p>
          <a:p>
            <a:pPr lvl="1"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1800" dirty="0"/>
              <a:t>断路器会通过</a:t>
            </a:r>
            <a:r>
              <a:rPr lang="en-US" altLang="zh-CN" sz="1800" dirty="0"/>
              <a:t>Health checker</a:t>
            </a:r>
            <a:r>
              <a:rPr lang="zh-CN" altLang="en-US" sz="1800" dirty="0"/>
              <a:t>来检查所有相关服务的健康状态</a:t>
            </a:r>
            <a:endParaRPr lang="en-US" altLang="zh-CN" sz="1800" dirty="0"/>
          </a:p>
          <a:p>
            <a:pPr lvl="1"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1800" dirty="0"/>
              <a:t>如果整体健康状态不良，断路器会断开回路</a:t>
            </a:r>
            <a:endParaRPr lang="en-US" altLang="zh-CN" sz="1800" dirty="0"/>
          </a:p>
          <a:p>
            <a:pPr lvl="1"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1800" dirty="0"/>
              <a:t>返回</a:t>
            </a:r>
            <a:r>
              <a:rPr lang="en-US" altLang="zh-CN" sz="1800" dirty="0"/>
              <a:t>5xx</a:t>
            </a:r>
            <a:r>
              <a:rPr lang="zh-CN" altLang="en-US" sz="1800" dirty="0"/>
              <a:t>响应给客户端</a:t>
            </a:r>
            <a:endParaRPr lang="en-US" altLang="zh-CN" sz="1800" dirty="0"/>
          </a:p>
          <a:p>
            <a:pPr lvl="1"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1800" dirty="0"/>
              <a:t>客户端延迟一段时间后会重试这个请求</a:t>
            </a:r>
            <a:endParaRPr lang="en-US" sz="2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en-US" sz="2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en-US" sz="2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https://amandeepbatra.files.wordpress.com/2014/12/service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14" y="1878788"/>
            <a:ext cx="5350434" cy="245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92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05" y="7977"/>
            <a:ext cx="10778442" cy="1609344"/>
          </a:xfrm>
        </p:spPr>
        <p:txBody>
          <a:bodyPr/>
          <a:lstStyle/>
          <a:p>
            <a:r>
              <a:rPr lang="en-US" altLang="zh-CN" dirty="0"/>
              <a:t>Spring Boot </a:t>
            </a:r>
            <a:r>
              <a:rPr lang="en-US" altLang="zh-CN"/>
              <a:t>– Automatic </a:t>
            </a:r>
            <a:r>
              <a:rPr lang="en-US" altLang="zh-CN" dirty="0"/>
              <a:t>Configuration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29" y="1395513"/>
            <a:ext cx="6010275" cy="962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43" y="2497877"/>
            <a:ext cx="5162550" cy="1638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715" y="4357396"/>
            <a:ext cx="10217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 Boot</a:t>
            </a:r>
            <a:r>
              <a:rPr lang="zh-CN" altLang="en-US" dirty="0"/>
              <a:t>会为这些常见的配置场景进行自动配置。如果在</a:t>
            </a:r>
            <a:r>
              <a:rPr lang="en-US" altLang="zh-CN" dirty="0" err="1"/>
              <a:t>classpath</a:t>
            </a:r>
            <a:r>
              <a:rPr lang="zh-CN" altLang="en-US" dirty="0"/>
              <a:t>中发现</a:t>
            </a:r>
            <a:r>
              <a:rPr lang="en-US" altLang="zh-CN" dirty="0"/>
              <a:t>H2</a:t>
            </a:r>
            <a:r>
              <a:rPr lang="zh-CN" altLang="en-US" dirty="0"/>
              <a:t>数据库的驱动，就会自动创建一个</a:t>
            </a:r>
            <a:r>
              <a:rPr lang="en-US" altLang="zh-CN" dirty="0"/>
              <a:t>H2</a:t>
            </a:r>
            <a:r>
              <a:rPr lang="zh-CN" altLang="en-US" dirty="0"/>
              <a:t>的数据源；如果在</a:t>
            </a:r>
            <a:r>
              <a:rPr lang="en-US" altLang="zh-CN" dirty="0" err="1"/>
              <a:t>classpath</a:t>
            </a:r>
            <a:r>
              <a:rPr lang="zh-CN" altLang="en-US" dirty="0"/>
              <a:t>中发现</a:t>
            </a:r>
            <a:r>
              <a:rPr lang="en-US" altLang="zh-CN" dirty="0" err="1"/>
              <a:t>JdbcTemplate</a:t>
            </a:r>
            <a:r>
              <a:rPr lang="zh-CN" altLang="en-US" dirty="0"/>
              <a:t>，那么还会自动创建一个</a:t>
            </a:r>
            <a:r>
              <a:rPr lang="en-US" altLang="zh-CN" dirty="0" err="1"/>
              <a:t>JdbcTemplate</a:t>
            </a:r>
            <a:r>
              <a:rPr lang="zh-CN" altLang="en-US" dirty="0"/>
              <a:t>的</a:t>
            </a:r>
            <a:r>
              <a:rPr lang="en-US" altLang="zh-CN" dirty="0"/>
              <a:t>Bean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640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358" y="8771"/>
            <a:ext cx="11209238" cy="1609344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Spring cloud </a:t>
            </a:r>
            <a:r>
              <a:rPr lang="en-US" altLang="zh-CN" dirty="0" err="1"/>
              <a:t>Hystrix</a:t>
            </a:r>
            <a:r>
              <a:rPr lang="zh-CN" altLang="en-US" dirty="0"/>
              <a:t>进行容错管理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79028" y="1618115"/>
            <a:ext cx="4957589" cy="517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 err="1"/>
              <a:t>Hystrix</a:t>
            </a:r>
            <a:r>
              <a:rPr lang="zh-CN" altLang="en-US" dirty="0"/>
              <a:t>设计为隔离对远程系统、服务和第三方库的访问</a:t>
            </a:r>
            <a:endParaRPr lang="en-US" altLang="zh-CN" dirty="0"/>
          </a:p>
          <a:p>
            <a:pPr marL="742950" lvl="1" indent="-285750"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dirty="0"/>
              <a:t>可以阻止级联失败，并在复杂的分布式系统中实现弹性</a:t>
            </a:r>
            <a:endParaRPr lang="en-US" dirty="0"/>
          </a:p>
          <a:p>
            <a:endParaRPr lang="en-US" sz="2400" dirty="0">
              <a:solidFill>
                <a:schemeClr val="tx1"/>
              </a:solidFill>
              <a:ea typeface="+mj-ea"/>
              <a:cs typeface="+mj-cs"/>
            </a:endParaRPr>
          </a:p>
          <a:p>
            <a:endParaRPr lang="en-US" sz="2400" dirty="0">
              <a:solidFill>
                <a:schemeClr val="tx1"/>
              </a:solidFill>
              <a:ea typeface="+mj-ea"/>
              <a:cs typeface="+mj-cs"/>
            </a:endParaRPr>
          </a:p>
          <a:p>
            <a:endParaRPr lang="en-US" sz="2400" dirty="0">
              <a:solidFill>
                <a:schemeClr val="tx1"/>
              </a:solidFill>
              <a:ea typeface="+mj-ea"/>
              <a:cs typeface="+mj-cs"/>
            </a:endParaRPr>
          </a:p>
          <a:p>
            <a:endParaRPr lang="en-US" sz="2400" dirty="0">
              <a:solidFill>
                <a:schemeClr val="tx1"/>
              </a:solidFill>
              <a:ea typeface="+mj-ea"/>
              <a:cs typeface="+mj-cs"/>
            </a:endParaRPr>
          </a:p>
          <a:p>
            <a:endParaRPr lang="en-US" sz="2400" dirty="0">
              <a:solidFill>
                <a:schemeClr val="tx1"/>
              </a:solidFill>
              <a:ea typeface="+mj-ea"/>
              <a:cs typeface="+mj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10839507" y="2982867"/>
            <a:ext cx="591425" cy="179923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Service 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5400000">
            <a:off x="6186211" y="3233031"/>
            <a:ext cx="628556" cy="133603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Service 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84708" y="3085411"/>
            <a:ext cx="1806846" cy="165726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13054" y="4175155"/>
            <a:ext cx="990890" cy="24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Success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72039" y="3202316"/>
            <a:ext cx="174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Circuit Breaker</a:t>
            </a:r>
          </a:p>
          <a:p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7985299" y="3896875"/>
            <a:ext cx="1166479" cy="66971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Health Check</a:t>
            </a:r>
          </a:p>
        </p:txBody>
      </p:sp>
      <p:pic>
        <p:nvPicPr>
          <p:cNvPr id="17" name="Picture 2" descr="http://blog.josephwilk.net/images/hys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489" y="1634302"/>
            <a:ext cx="3585030" cy="10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>
            <a:off x="7168505" y="3764604"/>
            <a:ext cx="516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513054" y="3764604"/>
            <a:ext cx="722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9491554" y="4036979"/>
            <a:ext cx="744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168505" y="4036979"/>
            <a:ext cx="516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563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550" y="0"/>
            <a:ext cx="10058400" cy="1609344"/>
          </a:xfrm>
        </p:spPr>
        <p:txBody>
          <a:bodyPr/>
          <a:lstStyle/>
          <a:p>
            <a:r>
              <a:rPr lang="en-US" altLang="zh-CN" dirty="0"/>
              <a:t>Streams for reactive Microservices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31837" y="2957804"/>
            <a:ext cx="4478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32919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366" y="0"/>
            <a:ext cx="10058400" cy="1609344"/>
          </a:xfrm>
        </p:spPr>
        <p:txBody>
          <a:bodyPr/>
          <a:lstStyle/>
          <a:p>
            <a:r>
              <a:rPr lang="en-US" altLang="zh-CN" dirty="0" err="1"/>
              <a:t>Hystrix</a:t>
            </a:r>
            <a:r>
              <a:rPr lang="en-US" altLang="zh-CN" dirty="0"/>
              <a:t> dashboard</a:t>
            </a:r>
            <a:endParaRPr lang="en-US" dirty="0"/>
          </a:p>
        </p:txBody>
      </p:sp>
      <p:pic>
        <p:nvPicPr>
          <p:cNvPr id="3" name="Picture 2" descr="http://3.bp.blogspot.com/-SC4iuKO8l4o/UMOTss3b4TI/AAAAAAAAAdY/w2-_vX0Vqwg/s1600/dashboard-annoted-circuit-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275" y="1385078"/>
            <a:ext cx="7365245" cy="47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957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358" y="148730"/>
            <a:ext cx="11209238" cy="1609344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Spring cloud Turbine</a:t>
            </a:r>
            <a:r>
              <a:rPr lang="zh-CN" altLang="en-US" dirty="0"/>
              <a:t>聚合</a:t>
            </a:r>
            <a:r>
              <a:rPr lang="en-US" altLang="zh-CN" dirty="0" err="1"/>
              <a:t>hystrix</a:t>
            </a:r>
            <a:r>
              <a:rPr lang="en-US" altLang="zh-CN" dirty="0"/>
              <a:t> Streams</a:t>
            </a:r>
            <a:endParaRPr lang="en-US" dirty="0"/>
          </a:p>
        </p:txBody>
      </p:sp>
      <p:pic>
        <p:nvPicPr>
          <p:cNvPr id="3" name="Picture 3" descr="Image result for turbine aggreg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63" y="1897765"/>
            <a:ext cx="7688678" cy="456515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840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697" y="0"/>
            <a:ext cx="11489156" cy="1609344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Spring cloud sleuth</a:t>
            </a:r>
            <a:r>
              <a:rPr lang="zh-CN" altLang="en-US" dirty="0"/>
              <a:t>进行链路追踪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335" y="2834599"/>
            <a:ext cx="8653880" cy="121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62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697" y="0"/>
            <a:ext cx="11489156" cy="1609344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sleuth &amp; </a:t>
            </a:r>
            <a:r>
              <a:rPr lang="en-US" altLang="zh-CN" dirty="0" err="1"/>
              <a:t>Zipkin</a:t>
            </a:r>
            <a:r>
              <a:rPr lang="zh-CN" altLang="en-US" dirty="0"/>
              <a:t>进行链路追踪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13176" y="3023118"/>
            <a:ext cx="4861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Demo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76520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366" y="27432"/>
            <a:ext cx="10058400" cy="1609344"/>
          </a:xfrm>
        </p:spPr>
        <p:txBody>
          <a:bodyPr/>
          <a:lstStyle/>
          <a:p>
            <a:r>
              <a:rPr lang="zh-CN" altLang="en-US" dirty="0"/>
              <a:t>自动扩、缩容的好处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2352" y="2196613"/>
            <a:ext cx="9769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高可用和容错（</a:t>
            </a:r>
            <a:r>
              <a:rPr lang="en-US" altLang="zh-CN" dirty="0"/>
              <a:t>High Availability &amp; Fault Tolerant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增加了伸缩性（</a:t>
            </a:r>
            <a:r>
              <a:rPr lang="en-US" altLang="zh-CN" dirty="0"/>
              <a:t>Scalability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更好的资源利用率、节约成本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81930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705" y="8771"/>
            <a:ext cx="10058400" cy="1609344"/>
          </a:xfrm>
        </p:spPr>
        <p:txBody>
          <a:bodyPr/>
          <a:lstStyle/>
          <a:p>
            <a:r>
              <a:rPr lang="zh-CN" altLang="en-US" dirty="0"/>
              <a:t>自动扩、缩容的模型（</a:t>
            </a:r>
            <a:r>
              <a:rPr lang="en-US" altLang="zh-CN" dirty="0"/>
              <a:t>1/2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54359" y="1618115"/>
            <a:ext cx="655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基于整个应用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443" y="2240867"/>
            <a:ext cx="5293063" cy="38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477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705" y="8771"/>
            <a:ext cx="10058400" cy="1609344"/>
          </a:xfrm>
        </p:spPr>
        <p:txBody>
          <a:bodyPr/>
          <a:lstStyle/>
          <a:p>
            <a:r>
              <a:rPr lang="zh-CN" altLang="en-US" dirty="0"/>
              <a:t>自动扩、缩容的模型（</a:t>
            </a:r>
            <a:r>
              <a:rPr lang="en-US" altLang="zh-CN" dirty="0"/>
              <a:t>2/2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5028" y="1618115"/>
            <a:ext cx="655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基于基础设施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2579252"/>
            <a:ext cx="9368310" cy="25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914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705" y="8771"/>
            <a:ext cx="10058400" cy="1609344"/>
          </a:xfrm>
        </p:spPr>
        <p:txBody>
          <a:bodyPr/>
          <a:lstStyle/>
          <a:p>
            <a:r>
              <a:rPr lang="zh-CN" altLang="en-US" dirty="0"/>
              <a:t>自动扩、缩容的方式（</a:t>
            </a:r>
            <a:r>
              <a:rPr lang="en-US" altLang="zh-CN" dirty="0"/>
              <a:t>1/5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5028" y="1618115"/>
            <a:ext cx="655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根据资源使用情况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53" y="2571446"/>
            <a:ext cx="8309009" cy="294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4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05" y="7977"/>
            <a:ext cx="10778442" cy="1609344"/>
          </a:xfrm>
        </p:spPr>
        <p:txBody>
          <a:bodyPr/>
          <a:lstStyle/>
          <a:p>
            <a:r>
              <a:rPr lang="en-US" altLang="zh-CN" dirty="0"/>
              <a:t>Spring Boot – </a:t>
            </a:r>
            <a:r>
              <a:rPr lang="en-US" dirty="0"/>
              <a:t>STARTER DEPENDENCIES(1/2)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3143" y="1771227"/>
            <a:ext cx="1058230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向项目中添加依赖是一件富有挑战的事情：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需要什么库？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它的</a:t>
            </a:r>
            <a:r>
              <a:rPr lang="en-US" altLang="zh-CN" dirty="0"/>
              <a:t>group</a:t>
            </a:r>
            <a:r>
              <a:rPr lang="zh-CN" altLang="en-US" dirty="0"/>
              <a:t>和</a:t>
            </a:r>
            <a:r>
              <a:rPr lang="en-US" altLang="zh-CN" dirty="0"/>
              <a:t>artifact</a:t>
            </a:r>
            <a:r>
              <a:rPr lang="zh-CN" altLang="en-US" dirty="0"/>
              <a:t>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需要哪个版本？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哪个版本不会和项目中的其他依赖冲突？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hlinkClick r:id="rId2"/>
              </a:rPr>
              <a:t>http://start.spring.io/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216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705" y="8771"/>
            <a:ext cx="10058400" cy="1609344"/>
          </a:xfrm>
        </p:spPr>
        <p:txBody>
          <a:bodyPr/>
          <a:lstStyle/>
          <a:p>
            <a:r>
              <a:rPr lang="zh-CN" altLang="en-US" dirty="0"/>
              <a:t>自动扩、缩容的方式（</a:t>
            </a:r>
            <a:r>
              <a:rPr lang="en-US" altLang="zh-CN" dirty="0"/>
              <a:t>2/5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5028" y="1618115"/>
            <a:ext cx="655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根据特定的时间周期</a:t>
            </a:r>
            <a:r>
              <a:rPr lang="en-US" altLang="zh-CN" sz="2800" dirty="0"/>
              <a:t>/</a:t>
            </a:r>
            <a:r>
              <a:rPr lang="zh-CN" altLang="en-US" sz="2800" dirty="0"/>
              <a:t>窗口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57" y="2496157"/>
            <a:ext cx="8727267" cy="277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36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705" y="8771"/>
            <a:ext cx="10058400" cy="1609344"/>
          </a:xfrm>
        </p:spPr>
        <p:txBody>
          <a:bodyPr/>
          <a:lstStyle/>
          <a:p>
            <a:r>
              <a:rPr lang="zh-CN" altLang="en-US" dirty="0"/>
              <a:t>自动扩、缩容的方式（</a:t>
            </a:r>
            <a:r>
              <a:rPr lang="en-US" altLang="zh-CN" dirty="0"/>
              <a:t>3/5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5028" y="1618115"/>
            <a:ext cx="655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根据消息队列的长度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709" y="2141335"/>
            <a:ext cx="7340938" cy="387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330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705" y="8771"/>
            <a:ext cx="10058400" cy="1609344"/>
          </a:xfrm>
        </p:spPr>
        <p:txBody>
          <a:bodyPr/>
          <a:lstStyle/>
          <a:p>
            <a:r>
              <a:rPr lang="zh-CN" altLang="en-US" dirty="0"/>
              <a:t>自动扩、缩容的方式（</a:t>
            </a:r>
            <a:r>
              <a:rPr lang="en-US" altLang="zh-CN" dirty="0"/>
              <a:t>4/5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5028" y="1618115"/>
            <a:ext cx="655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根据业务参数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756" y="2325113"/>
            <a:ext cx="7087613" cy="370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665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705" y="8771"/>
            <a:ext cx="10058400" cy="1609344"/>
          </a:xfrm>
        </p:spPr>
        <p:txBody>
          <a:bodyPr/>
          <a:lstStyle/>
          <a:p>
            <a:r>
              <a:rPr lang="zh-CN" altLang="en-US" dirty="0"/>
              <a:t>自动扩、缩容的方式（</a:t>
            </a:r>
            <a:r>
              <a:rPr lang="en-US" altLang="zh-CN" dirty="0"/>
              <a:t>5/5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5028" y="1618115"/>
            <a:ext cx="655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预测性扩、缩容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175657" y="2612571"/>
            <a:ext cx="866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预测引擎会根据历史信息、当前的趋势等等去预测将要发生的流量变化，并以此作为扩、缩容的依据。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参考实现：</a:t>
            </a:r>
            <a:r>
              <a:rPr lang="en-US" altLang="zh-CN" dirty="0"/>
              <a:t>Netflix </a:t>
            </a:r>
            <a:r>
              <a:rPr lang="en-US" altLang="zh-CN" dirty="0" err="1"/>
              <a:t>Scryer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0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57" y="0"/>
            <a:ext cx="10058400" cy="1609344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Spring Cloud</a:t>
            </a:r>
            <a:r>
              <a:rPr lang="zh-CN" altLang="en-US" dirty="0"/>
              <a:t>自动扩、缩容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598" y="1724834"/>
            <a:ext cx="6977752" cy="386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450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464" y="130629"/>
            <a:ext cx="11517743" cy="1609344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Spring Cloud</a:t>
            </a:r>
            <a:r>
              <a:rPr lang="zh-CN" altLang="en-US" dirty="0"/>
              <a:t>自动扩、缩容需要的能力模型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774" y="1652424"/>
            <a:ext cx="6811490" cy="496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83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465" y="0"/>
            <a:ext cx="11219164" cy="1609344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Spring Cloud</a:t>
            </a:r>
            <a:r>
              <a:rPr lang="zh-CN" altLang="en-US" dirty="0"/>
              <a:t>自动扩、缩容的流程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967" y="1609344"/>
            <a:ext cx="6914037" cy="459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189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366" y="8771"/>
            <a:ext cx="10058400" cy="1609344"/>
          </a:xfrm>
        </p:spPr>
        <p:txBody>
          <a:bodyPr/>
          <a:lstStyle/>
          <a:p>
            <a:r>
              <a:rPr lang="zh-CN" altLang="en-US" dirty="0"/>
              <a:t>日志管理的挑战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6449" y="1866122"/>
            <a:ext cx="103476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日志写入磁盘的</a:t>
            </a:r>
            <a:r>
              <a:rPr lang="en-US" altLang="zh-CN" dirty="0"/>
              <a:t>IO</a:t>
            </a:r>
            <a:r>
              <a:rPr lang="zh-CN" altLang="en-US" dirty="0"/>
              <a:t>操作会拖慢应用程序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磁盘必须保证一定可用的可用容量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磁盘写满会导致整个应用不可用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许多日志框架提供了在运行时修改参数，以决定以何种粒度输出日志的方法。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日志里有很多重要的、高价值的信息值得去分析、挖掘，限制应用输出的日志条数，从一定程度上也限制了了解应用行为的能力。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云上部署时的问题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914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80" y="0"/>
            <a:ext cx="10058400" cy="1609344"/>
          </a:xfrm>
        </p:spPr>
        <p:txBody>
          <a:bodyPr/>
          <a:lstStyle/>
          <a:p>
            <a:r>
              <a:rPr lang="zh-CN" altLang="en-US" dirty="0"/>
              <a:t>什么是微服务？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5464" y="2062065"/>
            <a:ext cx="10095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微服务是用来创建</a:t>
            </a:r>
            <a:r>
              <a:rPr lang="en-US" altLang="zh-CN" dirty="0"/>
              <a:t>IT</a:t>
            </a:r>
            <a:r>
              <a:rPr lang="zh-CN" altLang="en-US" dirty="0"/>
              <a:t>系统的一种架构形式或者方式，它在使系统具有各种业务能力的同时，还能够做到自治、自包含和松耦合。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74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694" y="19800"/>
            <a:ext cx="10058400" cy="1609344"/>
          </a:xfrm>
        </p:spPr>
        <p:txBody>
          <a:bodyPr/>
          <a:lstStyle/>
          <a:p>
            <a:r>
              <a:rPr lang="zh-CN" altLang="en-US" dirty="0"/>
              <a:t>实现微服务的原则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9128" y="1655110"/>
            <a:ext cx="166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单一职责</a:t>
            </a:r>
            <a:endParaRPr lang="en-US" altLang="zh-CN" dirty="0"/>
          </a:p>
        </p:txBody>
      </p:sp>
      <p:sp>
        <p:nvSpPr>
          <p:cNvPr id="4" name="Rectangle 3"/>
          <p:cNvSpPr/>
          <p:nvPr/>
        </p:nvSpPr>
        <p:spPr>
          <a:xfrm>
            <a:off x="709128" y="2267339"/>
            <a:ext cx="1489323" cy="22206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1528" y="2419740"/>
            <a:ext cx="1181282" cy="4934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客户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1528" y="3065551"/>
            <a:ext cx="1181282" cy="4934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产品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1528" y="3774580"/>
            <a:ext cx="1181282" cy="4934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订单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66465" y="2419740"/>
            <a:ext cx="1181282" cy="4934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客户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66465" y="3065551"/>
            <a:ext cx="1181282" cy="4934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产品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66465" y="3774580"/>
            <a:ext cx="1181282" cy="4934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订单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21073" y="1629144"/>
            <a:ext cx="166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自治</a:t>
            </a:r>
            <a:endParaRPr lang="en-US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709128" y="4737432"/>
            <a:ext cx="2062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多职责的单体应用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972430" y="4737431"/>
            <a:ext cx="2062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单一职责的微服务</a:t>
            </a:r>
            <a:endParaRPr lang="en-US" sz="1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693" y="2009121"/>
            <a:ext cx="6353175" cy="38671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21073" y="5876271"/>
            <a:ext cx="2062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单体应用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9334963" y="5900392"/>
            <a:ext cx="2062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微服务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9558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05" y="7977"/>
            <a:ext cx="10778442" cy="1609344"/>
          </a:xfrm>
        </p:spPr>
        <p:txBody>
          <a:bodyPr/>
          <a:lstStyle/>
          <a:p>
            <a:r>
              <a:rPr lang="en-US" altLang="zh-CN" dirty="0"/>
              <a:t>Spring Boot – </a:t>
            </a:r>
            <a:r>
              <a:rPr lang="en-US" dirty="0"/>
              <a:t>STARTER DEPENDENCIES(</a:t>
            </a:r>
            <a:r>
              <a:rPr lang="en-US" altLang="zh-CN" dirty="0"/>
              <a:t>2/2)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05" y="2648457"/>
            <a:ext cx="5762625" cy="20669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Arrow: Right 4"/>
          <p:cNvSpPr/>
          <p:nvPr/>
        </p:nvSpPr>
        <p:spPr>
          <a:xfrm>
            <a:off x="6381345" y="3169621"/>
            <a:ext cx="311286" cy="758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80180" y="3343365"/>
            <a:ext cx="5116749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org.springframework.boot:spring-boot-starter-web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712068" y="4970834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不使用</a:t>
            </a:r>
            <a:r>
              <a:rPr lang="en-US" altLang="zh-CN" dirty="0"/>
              <a:t>Spring Boot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42052" y="4949311"/>
            <a:ext cx="239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Spring Boot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005" y="1945532"/>
            <a:ext cx="1143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Spring MVC</a:t>
            </a:r>
            <a:r>
              <a:rPr lang="zh-CN" altLang="en-US" dirty="0"/>
              <a:t>构建一个</a:t>
            </a:r>
            <a:r>
              <a:rPr lang="en-US" altLang="zh-CN" dirty="0"/>
              <a:t>Restful API</a:t>
            </a:r>
            <a:r>
              <a:rPr lang="zh-CN" altLang="en-US" dirty="0"/>
              <a:t>，数据传输格式为</a:t>
            </a:r>
            <a:r>
              <a:rPr lang="en-US" altLang="zh-CN" dirty="0"/>
              <a:t>JSON</a:t>
            </a:r>
            <a:r>
              <a:rPr lang="zh-CN" altLang="en-US" dirty="0"/>
              <a:t>，使用嵌入式</a:t>
            </a:r>
            <a:r>
              <a:rPr lang="en-US" altLang="zh-CN" dirty="0"/>
              <a:t>Tomcat</a:t>
            </a:r>
            <a:r>
              <a:rPr lang="zh-CN" altLang="en-US" dirty="0"/>
              <a:t>来提供服务：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8531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42" y="0"/>
            <a:ext cx="10058400" cy="1609344"/>
          </a:xfrm>
        </p:spPr>
        <p:txBody>
          <a:bodyPr/>
          <a:lstStyle/>
          <a:p>
            <a:r>
              <a:rPr lang="en-US" altLang="zh-CN" dirty="0"/>
              <a:t>Microservices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90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550" y="144164"/>
            <a:ext cx="10058400" cy="1609344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Relationship </a:t>
            </a:r>
            <a:r>
              <a:rPr lang="en-US" altLang="zh-CN">
                <a:latin typeface="Arial" panose="020B0604020202020204" pitchFamily="34" charset="0"/>
              </a:rPr>
              <a:t>with SOA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761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85" y="0"/>
            <a:ext cx="10058400" cy="1609344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Twelve factors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38307" y="1235413"/>
            <a:ext cx="459828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hlinkClick r:id="rId2"/>
              </a:rPr>
              <a:t>I. </a:t>
            </a:r>
            <a:r>
              <a:rPr lang="zh-CN" altLang="en-US" b="1" dirty="0">
                <a:hlinkClick r:id="rId2"/>
              </a:rPr>
              <a:t>基准代码</a:t>
            </a:r>
            <a:endParaRPr lang="zh-CN" altLang="en-US" b="1" dirty="0"/>
          </a:p>
          <a:p>
            <a:r>
              <a:rPr lang="zh-CN" altLang="en-US" dirty="0"/>
              <a:t>一份基准代码，多份部署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b="1" dirty="0">
                <a:hlinkClick r:id="rId3"/>
              </a:rPr>
              <a:t>II. </a:t>
            </a:r>
            <a:r>
              <a:rPr lang="zh-CN" altLang="en-US" b="1" dirty="0">
                <a:hlinkClick r:id="rId3"/>
              </a:rPr>
              <a:t>打包依赖</a:t>
            </a:r>
            <a:endParaRPr lang="zh-CN" altLang="en-US" b="1" dirty="0"/>
          </a:p>
          <a:p>
            <a:r>
              <a:rPr lang="zh-CN" altLang="en-US" dirty="0"/>
              <a:t>显式声明依赖关系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b="1" dirty="0">
                <a:hlinkClick r:id="rId4"/>
              </a:rPr>
              <a:t>III. </a:t>
            </a:r>
            <a:r>
              <a:rPr lang="zh-CN" altLang="en-US" b="1" dirty="0">
                <a:hlinkClick r:id="rId4"/>
              </a:rPr>
              <a:t>配置</a:t>
            </a:r>
            <a:endParaRPr lang="zh-CN" altLang="en-US" b="1" dirty="0"/>
          </a:p>
          <a:p>
            <a:r>
              <a:rPr lang="zh-CN" altLang="en-US" dirty="0"/>
              <a:t>在环境中存储配置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b="1" dirty="0">
                <a:hlinkClick r:id="rId5"/>
              </a:rPr>
              <a:t>IV. </a:t>
            </a:r>
            <a:r>
              <a:rPr lang="zh-CN" altLang="en-US" b="1" dirty="0">
                <a:hlinkClick r:id="rId5"/>
              </a:rPr>
              <a:t>后端服务</a:t>
            </a:r>
            <a:endParaRPr lang="zh-CN" altLang="en-US" b="1" dirty="0"/>
          </a:p>
          <a:p>
            <a:r>
              <a:rPr lang="zh-CN" altLang="en-US" dirty="0"/>
              <a:t>把后端服务当作附加资源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b="1" dirty="0">
                <a:hlinkClick r:id="rId6"/>
              </a:rPr>
              <a:t>V. </a:t>
            </a:r>
            <a:r>
              <a:rPr lang="zh-CN" altLang="en-US" b="1" dirty="0">
                <a:hlinkClick r:id="rId6"/>
              </a:rPr>
              <a:t>构建，发布，运行</a:t>
            </a:r>
            <a:endParaRPr lang="zh-CN" altLang="en-US" b="1" dirty="0"/>
          </a:p>
          <a:p>
            <a:r>
              <a:rPr lang="zh-CN" altLang="en-US" dirty="0"/>
              <a:t>严格分离构建和运行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b="1" dirty="0">
                <a:hlinkClick r:id="rId7"/>
              </a:rPr>
              <a:t>VI. </a:t>
            </a:r>
            <a:r>
              <a:rPr lang="zh-CN" altLang="en-US" b="1" dirty="0">
                <a:hlinkClick r:id="rId7"/>
              </a:rPr>
              <a:t>进程</a:t>
            </a:r>
            <a:endParaRPr lang="zh-CN" altLang="en-US" b="1" dirty="0"/>
          </a:p>
          <a:p>
            <a:r>
              <a:rPr lang="zh-CN" altLang="en-US" dirty="0"/>
              <a:t>以一个或多个无状态进程运行应用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61890" y="1235413"/>
            <a:ext cx="48249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hlinkClick r:id="rId8"/>
              </a:rPr>
              <a:t>VII. </a:t>
            </a:r>
            <a:r>
              <a:rPr lang="zh-CN" altLang="en-US" b="1" dirty="0">
                <a:hlinkClick r:id="rId8"/>
              </a:rPr>
              <a:t>端口绑定</a:t>
            </a:r>
            <a:endParaRPr lang="zh-CN" altLang="en-US" b="1" dirty="0"/>
          </a:p>
          <a:p>
            <a:r>
              <a:rPr lang="zh-CN" altLang="en-US" dirty="0"/>
              <a:t>通过端口绑定提供服务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b="1" dirty="0">
                <a:hlinkClick r:id="rId9"/>
              </a:rPr>
              <a:t>VIII. </a:t>
            </a:r>
            <a:r>
              <a:rPr lang="zh-CN" altLang="en-US" b="1" dirty="0">
                <a:hlinkClick r:id="rId9"/>
              </a:rPr>
              <a:t>并发</a:t>
            </a:r>
            <a:endParaRPr lang="zh-CN" altLang="en-US" b="1" dirty="0"/>
          </a:p>
          <a:p>
            <a:r>
              <a:rPr lang="zh-CN" altLang="en-US" dirty="0"/>
              <a:t>通过进程模型进行扩展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b="1" dirty="0">
                <a:hlinkClick r:id="rId10"/>
              </a:rPr>
              <a:t>IX. </a:t>
            </a:r>
            <a:r>
              <a:rPr lang="zh-CN" altLang="en-US" b="1" dirty="0">
                <a:hlinkClick r:id="rId10"/>
              </a:rPr>
              <a:t>易处理</a:t>
            </a:r>
            <a:endParaRPr lang="zh-CN" altLang="en-US" b="1" dirty="0"/>
          </a:p>
          <a:p>
            <a:r>
              <a:rPr lang="zh-CN" altLang="en-US" dirty="0"/>
              <a:t>快速启动和优雅终止可最大化健壮性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b="1" dirty="0">
                <a:hlinkClick r:id="rId11"/>
              </a:rPr>
              <a:t>X. </a:t>
            </a:r>
            <a:r>
              <a:rPr lang="zh-CN" altLang="en-US" b="1" dirty="0">
                <a:hlinkClick r:id="rId11"/>
              </a:rPr>
              <a:t>开发环境与线上环境等价</a:t>
            </a:r>
            <a:endParaRPr lang="zh-CN" altLang="en-US" b="1" dirty="0"/>
          </a:p>
          <a:p>
            <a:r>
              <a:rPr lang="zh-CN" altLang="en-US" dirty="0"/>
              <a:t>尽可能的保持开发，预发布，线上环境相同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b="1" dirty="0">
                <a:hlinkClick r:id="rId12"/>
              </a:rPr>
              <a:t>XI. </a:t>
            </a:r>
            <a:r>
              <a:rPr lang="zh-CN" altLang="en-US" b="1" dirty="0">
                <a:hlinkClick r:id="rId12"/>
              </a:rPr>
              <a:t>日志</a:t>
            </a:r>
            <a:endParaRPr lang="zh-CN" altLang="en-US" b="1" dirty="0"/>
          </a:p>
          <a:p>
            <a:r>
              <a:rPr lang="zh-CN" altLang="en-US" dirty="0"/>
              <a:t>把日志当作事件流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b="1" dirty="0">
                <a:hlinkClick r:id="rId13"/>
              </a:rPr>
              <a:t>XII. </a:t>
            </a:r>
            <a:r>
              <a:rPr lang="zh-CN" altLang="en-US" b="1" dirty="0">
                <a:hlinkClick r:id="rId13"/>
              </a:rPr>
              <a:t>管理进程</a:t>
            </a:r>
            <a:endParaRPr lang="zh-CN" altLang="en-US" b="1" dirty="0"/>
          </a:p>
          <a:p>
            <a:r>
              <a:rPr lang="zh-CN" altLang="en-US" dirty="0"/>
              <a:t>后台管理任务当作一次性进程运行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5464" y="6186791"/>
            <a:ext cx="617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14"/>
              </a:rPr>
              <a:t>https://12factor.net/zh_cn/</a:t>
            </a:r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398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04" y="260896"/>
            <a:ext cx="11225915" cy="1609344"/>
          </a:xfrm>
        </p:spPr>
        <p:txBody>
          <a:bodyPr/>
          <a:lstStyle/>
          <a:p>
            <a:r>
              <a:rPr lang="en-US" altLang="zh-CN" dirty="0"/>
              <a:t>Spring Boot – </a:t>
            </a:r>
            <a:r>
              <a:rPr lang="en-US" dirty="0"/>
              <a:t>THE COMMAND-LINE INTERFACE (CLI)</a:t>
            </a:r>
          </a:p>
        </p:txBody>
      </p:sp>
    </p:spTree>
    <p:extLst>
      <p:ext uri="{BB962C8B-B14F-4D97-AF65-F5344CB8AC3E}">
        <p14:creationId xmlns:p14="http://schemas.microsoft.com/office/powerpoint/2010/main" val="52349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638" y="0"/>
            <a:ext cx="11225915" cy="1609344"/>
          </a:xfrm>
        </p:spPr>
        <p:txBody>
          <a:bodyPr/>
          <a:lstStyle/>
          <a:p>
            <a:r>
              <a:rPr lang="en-US" altLang="zh-CN" dirty="0"/>
              <a:t>Spring Boot – </a:t>
            </a:r>
            <a:r>
              <a:rPr lang="en-US" dirty="0"/>
              <a:t>THE ACTUATOR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4477" y="1391055"/>
            <a:ext cx="1059342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Actuator</a:t>
            </a:r>
            <a:r>
              <a:rPr lang="zh-CN" altLang="en-US" sz="2400" dirty="0"/>
              <a:t>提供了在运行时检视应用程序内部情况的能力：</a:t>
            </a:r>
            <a:endParaRPr lang="en-US" altLang="zh-CN" sz="2400" dirty="0"/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Spring</a:t>
            </a:r>
            <a:r>
              <a:rPr lang="zh-CN" altLang="en-US" dirty="0"/>
              <a:t>应用程序上下文里配置的</a:t>
            </a:r>
            <a:r>
              <a:rPr lang="en-US" altLang="zh-CN" dirty="0"/>
              <a:t>bean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Spring Boot</a:t>
            </a:r>
            <a:r>
              <a:rPr lang="zh-CN" altLang="en-US" dirty="0"/>
              <a:t>的自动配置做的决策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应用程序获取到的环境变量、系统属性、配置属性和命令行参数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应用程序里线程的当前状态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应用程序最近处理过的</a:t>
            </a:r>
            <a:r>
              <a:rPr lang="en-US" altLang="zh-CN" dirty="0"/>
              <a:t>HTTP</a:t>
            </a:r>
            <a:r>
              <a:rPr lang="zh-CN" altLang="en-US" dirty="0"/>
              <a:t>请求的追踪情况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各种和内存用量、垃圾回收、</a:t>
            </a:r>
            <a:r>
              <a:rPr lang="en-US" altLang="zh-CN" dirty="0"/>
              <a:t>Web</a:t>
            </a:r>
            <a:r>
              <a:rPr lang="zh-CN" altLang="en-US" dirty="0"/>
              <a:t>请求以及数据源用量相关的指标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953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638" y="0"/>
            <a:ext cx="11225915" cy="1609344"/>
          </a:xfrm>
        </p:spPr>
        <p:txBody>
          <a:bodyPr/>
          <a:lstStyle/>
          <a:p>
            <a:r>
              <a:rPr lang="en-US" altLang="zh-CN" dirty="0"/>
              <a:t>Spring Boot</a:t>
            </a:r>
            <a:r>
              <a:rPr lang="zh-CN" altLang="en-US" dirty="0"/>
              <a:t>不是什么？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4477" y="1410511"/>
            <a:ext cx="106615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Spring Boot</a:t>
            </a:r>
            <a:r>
              <a:rPr lang="zh-CN" altLang="en-US" dirty="0"/>
              <a:t>不是应用服务器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Spring Boot</a:t>
            </a:r>
            <a:r>
              <a:rPr lang="zh-CN" altLang="en-US" dirty="0"/>
              <a:t>也没有实现诸如</a:t>
            </a:r>
            <a:r>
              <a:rPr lang="en-US" altLang="zh-CN" dirty="0"/>
              <a:t>JPA</a:t>
            </a:r>
            <a:r>
              <a:rPr lang="zh-CN" altLang="en-US" dirty="0"/>
              <a:t>或</a:t>
            </a:r>
            <a:r>
              <a:rPr lang="en-US" altLang="zh-CN" dirty="0"/>
              <a:t>JMS</a:t>
            </a:r>
            <a:r>
              <a:rPr lang="zh-CN" altLang="en-US" dirty="0"/>
              <a:t>之类的企业级</a:t>
            </a:r>
            <a:r>
              <a:rPr lang="en-US" altLang="zh-CN" dirty="0"/>
              <a:t>Java</a:t>
            </a:r>
            <a:r>
              <a:rPr lang="zh-CN" altLang="en-US" dirty="0"/>
              <a:t>规范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Spring Boot</a:t>
            </a:r>
            <a:r>
              <a:rPr lang="zh-CN" altLang="en-US" dirty="0"/>
              <a:t>没有引入任何形式的代码生成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22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78" y="17704"/>
            <a:ext cx="10058400" cy="1609344"/>
          </a:xfrm>
        </p:spPr>
        <p:txBody>
          <a:bodyPr/>
          <a:lstStyle/>
          <a:p>
            <a:r>
              <a:rPr lang="en-US" altLang="zh-CN" dirty="0"/>
              <a:t>Swagger</a:t>
            </a:r>
            <a:r>
              <a:rPr lang="zh-CN" altLang="en-US" dirty="0"/>
              <a:t>技术栈</a:t>
            </a:r>
            <a:endParaRPr lang="en-US" dirty="0"/>
          </a:p>
        </p:txBody>
      </p:sp>
      <p:graphicFrame>
        <p:nvGraphicFramePr>
          <p:cNvPr id="14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814013"/>
              </p:ext>
            </p:extLst>
          </p:nvPr>
        </p:nvGraphicFramePr>
        <p:xfrm>
          <a:off x="1801296" y="1459937"/>
          <a:ext cx="7762581" cy="4530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171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9870</TotalTime>
  <Words>2435</Words>
  <Application>Microsoft Office PowerPoint</Application>
  <PresentationFormat>Widescreen</PresentationFormat>
  <Paragraphs>251</Paragraphs>
  <Slides>52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方正姚体</vt:lpstr>
      <vt:lpstr>Arial</vt:lpstr>
      <vt:lpstr>Rockwell</vt:lpstr>
      <vt:lpstr>Rockwell Condensed</vt:lpstr>
      <vt:lpstr>Wingdings</vt:lpstr>
      <vt:lpstr>Wood Type</vt:lpstr>
      <vt:lpstr>Spring Cloud</vt:lpstr>
      <vt:lpstr>Spring Boot简介</vt:lpstr>
      <vt:lpstr>Spring Boot – Automatic Configuration</vt:lpstr>
      <vt:lpstr>Spring Boot – STARTER DEPENDENCIES(1/2)</vt:lpstr>
      <vt:lpstr>Spring Boot – STARTER DEPENDENCIES(2/2)</vt:lpstr>
      <vt:lpstr>Spring Boot – THE COMMAND-LINE INTERFACE (CLI)</vt:lpstr>
      <vt:lpstr>Spring Boot – THE ACTUATOR</vt:lpstr>
      <vt:lpstr>Spring Boot不是什么？</vt:lpstr>
      <vt:lpstr>Swagger技术栈</vt:lpstr>
      <vt:lpstr>使用Swagger生成API文档</vt:lpstr>
      <vt:lpstr>什么是Spring Cloud</vt:lpstr>
      <vt:lpstr>Spring Cloud的组件</vt:lpstr>
      <vt:lpstr>Spring Cloud 和 Netflix OSS</vt:lpstr>
      <vt:lpstr>Spring Cloud Config</vt:lpstr>
      <vt:lpstr>Spring Cloud Config Server</vt:lpstr>
      <vt:lpstr>处理配置变更（手动）</vt:lpstr>
      <vt:lpstr>使用Spring Cloud Bus自动推送配置变更</vt:lpstr>
      <vt:lpstr>Config Server的高可用</vt:lpstr>
      <vt:lpstr>监控Config Server的健康状态</vt:lpstr>
      <vt:lpstr>服务注册和发现</vt:lpstr>
      <vt:lpstr>理解Eureka</vt:lpstr>
      <vt:lpstr>创建一个Eureka server</vt:lpstr>
      <vt:lpstr>Eureka Server的高可用</vt:lpstr>
      <vt:lpstr>API网关：Zuul</vt:lpstr>
      <vt:lpstr>客户端负载均衡：Ribbon</vt:lpstr>
      <vt:lpstr>将Feign作为一个声明式的REST客户端来使用</vt:lpstr>
      <vt:lpstr>为什么需要断路器（Circuit Breaker）</vt:lpstr>
      <vt:lpstr>使用断路器来解决上述问题</vt:lpstr>
      <vt:lpstr>使用断路器来解决上述问题</vt:lpstr>
      <vt:lpstr>使用Spring cloud Hystrix进行容错管理</vt:lpstr>
      <vt:lpstr>Streams for reactive Microservices</vt:lpstr>
      <vt:lpstr>Hystrix dashboard</vt:lpstr>
      <vt:lpstr>使用Spring cloud Turbine聚合hystrix Streams</vt:lpstr>
      <vt:lpstr>使用Spring cloud sleuth进行链路追踪</vt:lpstr>
      <vt:lpstr>使用sleuth &amp; Zipkin进行链路追踪</vt:lpstr>
      <vt:lpstr>自动扩、缩容的好处</vt:lpstr>
      <vt:lpstr>自动扩、缩容的模型（1/2）</vt:lpstr>
      <vt:lpstr>自动扩、缩容的模型（2/2）</vt:lpstr>
      <vt:lpstr>自动扩、缩容的方式（1/5）</vt:lpstr>
      <vt:lpstr>自动扩、缩容的方式（2/5）</vt:lpstr>
      <vt:lpstr>自动扩、缩容的方式（3/5）</vt:lpstr>
      <vt:lpstr>自动扩、缩容的方式（4/5）</vt:lpstr>
      <vt:lpstr>自动扩、缩容的方式（5/5）</vt:lpstr>
      <vt:lpstr>使用Spring Cloud自动扩、缩容</vt:lpstr>
      <vt:lpstr>使用Spring Cloud自动扩、缩容需要的能力模型</vt:lpstr>
      <vt:lpstr>使用Spring Cloud自动扩、缩容的流程</vt:lpstr>
      <vt:lpstr>日志管理的挑战</vt:lpstr>
      <vt:lpstr>什么是微服务？</vt:lpstr>
      <vt:lpstr>实现微服务的原则</vt:lpstr>
      <vt:lpstr>Microservices Benefits</vt:lpstr>
      <vt:lpstr>Relationship with SOA</vt:lpstr>
      <vt:lpstr>Twelve factors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Y. B.</dc:creator>
  <cp:lastModifiedBy>Lin, Y. B.</cp:lastModifiedBy>
  <cp:revision>128</cp:revision>
  <dcterms:created xsi:type="dcterms:W3CDTF">2017-05-24T09:52:01Z</dcterms:created>
  <dcterms:modified xsi:type="dcterms:W3CDTF">2017-06-01T05:45:41Z</dcterms:modified>
</cp:coreProperties>
</file>