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508" r:id="rId2"/>
    <p:sldId id="509" r:id="rId3"/>
    <p:sldId id="510" r:id="rId4"/>
    <p:sldId id="511" r:id="rId5"/>
    <p:sldId id="725" r:id="rId6"/>
    <p:sldId id="744" r:id="rId7"/>
    <p:sldId id="745" r:id="rId8"/>
    <p:sldId id="746" r:id="rId9"/>
    <p:sldId id="747" r:id="rId10"/>
    <p:sldId id="748" r:id="rId11"/>
    <p:sldId id="749" r:id="rId12"/>
    <p:sldId id="750" r:id="rId13"/>
    <p:sldId id="751" r:id="rId14"/>
    <p:sldId id="752" r:id="rId15"/>
    <p:sldId id="754" r:id="rId16"/>
    <p:sldId id="753" r:id="rId17"/>
    <p:sldId id="755" r:id="rId18"/>
    <p:sldId id="756" r:id="rId19"/>
    <p:sldId id="757" r:id="rId20"/>
    <p:sldId id="759" r:id="rId21"/>
    <p:sldId id="758" r:id="rId22"/>
    <p:sldId id="761" r:id="rId23"/>
    <p:sldId id="293" r:id="rId24"/>
    <p:sldId id="294" r:id="rId25"/>
    <p:sldId id="762" r:id="rId26"/>
    <p:sldId id="541" r:id="rId27"/>
    <p:sldId id="585" r:id="rId28"/>
    <p:sldId id="764" r:id="rId29"/>
    <p:sldId id="765" r:id="rId30"/>
    <p:sldId id="587" r:id="rId31"/>
    <p:sldId id="76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78F2197-370A-4472-ABAD-91C5F4ABEC6C}">
          <p14:sldIdLst>
            <p14:sldId id="508"/>
            <p14:sldId id="509"/>
            <p14:sldId id="510"/>
          </p14:sldIdLst>
        </p14:section>
        <p14:section name="Sample Exam Questions" id="{5EE438C9-6591-46B8-85FB-5413E75CFE14}">
          <p14:sldIdLst>
            <p14:sldId id="511"/>
            <p14:sldId id="725"/>
            <p14:sldId id="744"/>
            <p14:sldId id="745"/>
            <p14:sldId id="746"/>
            <p14:sldId id="747"/>
            <p14:sldId id="748"/>
            <p14:sldId id="749"/>
            <p14:sldId id="750"/>
            <p14:sldId id="751"/>
            <p14:sldId id="752"/>
          </p14:sldIdLst>
        </p14:section>
        <p14:section name="QA Engineer profession explained" id="{31EAE67E-FF47-461F-A91F-F8678DBD7495}">
          <p14:sldIdLst>
            <p14:sldId id="754"/>
            <p14:sldId id="753"/>
            <p14:sldId id="755"/>
            <p14:sldId id="756"/>
            <p14:sldId id="757"/>
            <p14:sldId id="759"/>
            <p14:sldId id="758"/>
          </p14:sldIdLst>
        </p14:section>
        <p14:section name="QA Curriculum @ SoftUni" id="{3F7B9F12-3131-4656-AF20-959AEACF6DD9}">
          <p14:sldIdLst>
            <p14:sldId id="761"/>
            <p14:sldId id="293"/>
            <p14:sldId id="294"/>
          </p14:sldIdLst>
        </p14:section>
        <p14:section name="Q&amp;A Section" id="{E865BD97-2EF6-4963-9C2E-C880029EFB48}">
          <p14:sldIdLst>
            <p14:sldId id="762"/>
          </p14:sldIdLst>
        </p14:section>
        <p14:section name="Conclusion" id="{77206464-B36D-44E6-818E-5CD87938DFD7}">
          <p14:sldIdLst>
            <p14:sldId id="541"/>
            <p14:sldId id="585"/>
            <p14:sldId id="764"/>
            <p14:sldId id="765"/>
            <p14:sldId id="587"/>
            <p14:sldId id="7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3E26823-B139-557A-F7E1-69EECF37B8F6}" name="Angel Georgiev" initials="AG" userId="Angel Georgiev" providerId="None"/>
  <p188:author id="{07BBEE9E-F694-9718-1033-FA0D921862C0}" name="Miroslava Dimitrova" initials="MD" userId="S::Miroslava.Dimitrova@ibm.com::85517347-f7ec-4ee1-a5c2-f81e604ff0f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AC9"/>
    <a:srgbClr val="FFC30B"/>
    <a:srgbClr val="FEE227"/>
    <a:srgbClr val="15171C"/>
    <a:srgbClr val="F2A40D"/>
    <a:srgbClr val="FBD323"/>
    <a:srgbClr val="FCE422"/>
    <a:srgbClr val="EBE997"/>
    <a:srgbClr val="F6FA4C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5214" autoAdjust="0"/>
  </p:normalViewPr>
  <p:slideViewPr>
    <p:cSldViewPr showGuides="1">
      <p:cViewPr varScale="1">
        <p:scale>
          <a:sx n="86" d="100"/>
          <a:sy n="86" d="100"/>
        </p:scale>
        <p:origin x="557" y="72"/>
      </p:cViewPr>
      <p:guideLst/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51" d="100"/>
          <a:sy n="51" d="100"/>
        </p:scale>
        <p:origin x="1836" y="2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8/10/relationships/authors" Target="author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30.3.2023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1869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6100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651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511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560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65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56219" y="1628999"/>
            <a:ext cx="71558" cy="3600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509653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26000" y="1353867"/>
            <a:ext cx="7069236" cy="4973134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449001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379426" y="1584000"/>
            <a:ext cx="71558" cy="3600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1868" y="1353867"/>
            <a:ext cx="3734132" cy="238914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marL="1347788" indent="0" latinLnBrk="0">
              <a:buNone/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0247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3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7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621945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141448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163245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542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245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924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8014828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rgbClr val="234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589241"/>
            <a:ext cx="10961783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rgbClr val="38808C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109" y="4725144"/>
            <a:ext cx="10961783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rgbClr val="44556C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2081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817644CC-5E1F-DFF4-7A6B-8C272BF500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0357" y="406336"/>
            <a:ext cx="1915704" cy="559235"/>
          </a:xfrm>
          <a:prstGeom prst="rect">
            <a:avLst/>
          </a:prstGeom>
        </p:spPr>
      </p:pic>
      <p:sp>
        <p:nvSpPr>
          <p:cNvPr id="11" name="Rectangle Top">
            <a:extLst>
              <a:ext uri="{FF2B5EF4-FFF2-40B4-BE49-F238E27FC236}">
                <a16:creationId xmlns:a16="http://schemas.microsoft.com/office/drawing/2014/main" id="{01F089CE-CD5E-04FF-069F-0CBCCDE27720}"/>
              </a:ext>
            </a:extLst>
          </p:cNvPr>
          <p:cNvSpPr/>
          <p:nvPr userDrawn="1"/>
        </p:nvSpPr>
        <p:spPr>
          <a:xfrm>
            <a:off x="0" y="-6376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29768C21-11CA-4EA5-95E5-4DC2B9864F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42" y="282907"/>
            <a:ext cx="1915704" cy="559235"/>
          </a:xfrm>
          <a:prstGeom prst="rect">
            <a:avLst/>
          </a:prstGeom>
        </p:spPr>
      </p:pic>
      <p:sp>
        <p:nvSpPr>
          <p:cNvPr id="14" name="Slide Title">
            <a:extLst>
              <a:ext uri="{FF2B5EF4-FFF2-40B4-BE49-F238E27FC236}">
                <a16:creationId xmlns:a16="http://schemas.microsoft.com/office/drawing/2014/main" id="{ACB9BDA3-6C3A-F88D-7119-97EBCA63C293}"/>
              </a:ext>
            </a:extLst>
          </p:cNvPr>
          <p:cNvSpPr txBox="1">
            <a:spLocks/>
          </p:cNvSpPr>
          <p:nvPr userDrawn="1"/>
        </p:nvSpPr>
        <p:spPr>
          <a:xfrm>
            <a:off x="139224" y="82853"/>
            <a:ext cx="9715594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0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94" r:id="rId11"/>
    <p:sldLayoutId id="2147483695" r:id="rId12"/>
    <p:sldLayoutId id="2147483686" r:id="rId13"/>
    <p:sldLayoutId id="2147483687" r:id="rId14"/>
    <p:sldLayoutId id="2147483696" r:id="rId15"/>
    <p:sldLayoutId id="2147483711" r:id="rId16"/>
    <p:sldLayoutId id="2147483714" r:id="rId17"/>
    <p:sldLayoutId id="2147483715" r:id="rId18"/>
    <p:sldLayoutId id="2147483716" r:id="rId19"/>
    <p:sldLayoutId id="2147483718" r:id="rId20"/>
    <p:sldLayoutId id="2147483719" r:id="rId21"/>
    <p:sldLayoutId id="2147483720" r:id="rId22"/>
  </p:sldLayoutIdLs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qa/curriculum" TargetMode="External"/><Relationship Id="rId2" Type="http://schemas.openxmlformats.org/officeDocument/2006/relationships/hyperlink" Target="https://softuni.bg/courses/programming-basics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3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28.jpeg"/><Relationship Id="rId21" Type="http://schemas.openxmlformats.org/officeDocument/2006/relationships/image" Target="../media/image37.png"/><Relationship Id="rId7" Type="http://schemas.openxmlformats.org/officeDocument/2006/relationships/image" Target="../media/image30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5.png"/><Relationship Id="rId25" Type="http://schemas.openxmlformats.org/officeDocument/2006/relationships/image" Target="../media/image39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1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2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29.png"/><Relationship Id="rId15" Type="http://schemas.openxmlformats.org/officeDocument/2006/relationships/image" Target="../media/image34.jpeg"/><Relationship Id="rId23" Type="http://schemas.openxmlformats.org/officeDocument/2006/relationships/image" Target="../media/image38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6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1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3191" y="6189117"/>
            <a:ext cx="2950749" cy="654081"/>
          </a:xfrm>
        </p:spPr>
        <p:txBody>
          <a:bodyPr/>
          <a:lstStyle/>
          <a:p>
            <a:pPr lvl="0"/>
            <a:r>
              <a:rPr lang="en-US" sz="1800" u="sng" dirty="0">
                <a:solidFill>
                  <a:schemeClr val="tx1"/>
                </a:solidFill>
                <a:ea typeface="Calibri"/>
                <a:cs typeface="Calibri"/>
                <a:sym typeface="Calibri"/>
                <a:hlinkClick r:id="rId2"/>
              </a:rPr>
              <a:t>http://softuni.bg</a:t>
            </a:r>
            <a:endParaRPr lang="en-US" sz="1800" dirty="0">
              <a:solidFill>
                <a:schemeClr val="tx1"/>
              </a:solidFill>
              <a:ea typeface="Calibri"/>
              <a:cs typeface="Calibri"/>
              <a:sym typeface="Calibri"/>
            </a:endParaRPr>
          </a:p>
          <a:p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3191" y="5754671"/>
            <a:ext cx="2950749" cy="705697"/>
          </a:xfrm>
        </p:spPr>
        <p:txBody>
          <a:bodyPr/>
          <a:lstStyle/>
          <a:p>
            <a:pPr lvl="0"/>
            <a:r>
              <a:rPr lang="en-US" sz="2000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Software University</a:t>
            </a:r>
          </a:p>
          <a:p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580251" y="5459207"/>
            <a:ext cx="2950749" cy="444793"/>
          </a:xfrm>
        </p:spPr>
        <p:txBody>
          <a:bodyPr/>
          <a:lstStyle/>
          <a:p>
            <a:pPr lvl="0"/>
            <a:r>
              <a:rPr lang="en-US" sz="2400" dirty="0">
                <a:ea typeface="Calibri"/>
                <a:cs typeface="Calibri"/>
                <a:sym typeface="Calibri"/>
              </a:rPr>
              <a:t>Technical Trainers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580251" y="4914000"/>
            <a:ext cx="2950749" cy="595445"/>
          </a:xfrm>
        </p:spPr>
        <p:txBody>
          <a:bodyPr/>
          <a:lstStyle/>
          <a:p>
            <a:pPr lvl="0"/>
            <a:r>
              <a:rPr lang="en-US" sz="2800" dirty="0">
                <a:ea typeface="Calibri"/>
                <a:cs typeface="Calibri"/>
                <a:sym typeface="Calibri"/>
              </a:rPr>
              <a:t>SoftUni Team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4182" y="459000"/>
            <a:ext cx="11083636" cy="882654"/>
          </a:xfrm>
        </p:spPr>
        <p:txBody>
          <a:bodyPr>
            <a:normAutofit/>
          </a:bodyPr>
          <a:lstStyle/>
          <a:p>
            <a:r>
              <a:rPr lang="en-US" sz="4800" dirty="0">
                <a:ea typeface="Calibri"/>
                <a:cs typeface="Calibri"/>
                <a:sym typeface="Calibri"/>
              </a:rPr>
              <a:t>QA Basics: Exam Preparation</a:t>
            </a:r>
            <a:endParaRPr lang="bg-B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3361B1-4DA9-4A68-9E08-EAEBA8592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00" y="2748685"/>
            <a:ext cx="2033400" cy="2033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09624B-6314-E7DF-CA46-86C93BCAA5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8500" y="2577544"/>
            <a:ext cx="2295000" cy="229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550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41808-DD26-446E-81E8-39BD28B850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One of the fields on a form contains a text box which accepts numeric values in the range of </a:t>
            </a:r>
            <a:r>
              <a:rPr lang="en-US" b="1" dirty="0"/>
              <a:t>18 to 25</a:t>
            </a:r>
            <a:r>
              <a:rPr lang="en-US" dirty="0"/>
              <a:t>. Which test will be </a:t>
            </a:r>
            <a:r>
              <a:rPr lang="en-US" b="1" dirty="0"/>
              <a:t>negative</a:t>
            </a:r>
            <a:r>
              <a:rPr lang="en-US" dirty="0"/>
              <a:t>?</a:t>
            </a:r>
          </a:p>
          <a:p>
            <a:pPr marL="957262" lvl="1" indent="-514350">
              <a:buFont typeface="+mj-lt"/>
              <a:buAutoNum type="alphaUcPeriod"/>
            </a:pPr>
            <a:r>
              <a:rPr lang="en-US" sz="3000" dirty="0"/>
              <a:t>19</a:t>
            </a:r>
          </a:p>
          <a:p>
            <a:pPr marL="957262" lvl="1" indent="-514350">
              <a:buFont typeface="+mj-lt"/>
              <a:buAutoNum type="alphaUcPeriod"/>
            </a:pPr>
            <a:r>
              <a:rPr lang="en-US" sz="3000" dirty="0"/>
              <a:t>21</a:t>
            </a:r>
          </a:p>
          <a:p>
            <a:pPr marL="957262" lvl="1" indent="-514350">
              <a:buFont typeface="+mj-lt"/>
              <a:buAutoNum type="alphaUcPeriod"/>
            </a:pPr>
            <a:r>
              <a:rPr lang="en-US" sz="3000" dirty="0"/>
              <a:t>25</a:t>
            </a:r>
          </a:p>
          <a:p>
            <a:pPr marL="957262" lvl="1" indent="-514350">
              <a:buFont typeface="+mj-lt"/>
              <a:buAutoNum type="alphaUcPeriod"/>
            </a:pPr>
            <a:r>
              <a:rPr lang="en-US" sz="3000" dirty="0"/>
              <a:t>17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3C41CA-0584-4FAA-BAA3-6786DA3A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5FECE1-F036-427A-816B-E085905A4F54}"/>
              </a:ext>
            </a:extLst>
          </p:cNvPr>
          <p:cNvSpPr/>
          <p:nvPr/>
        </p:nvSpPr>
        <p:spPr bwMode="auto">
          <a:xfrm>
            <a:off x="585680" y="4869000"/>
            <a:ext cx="586740" cy="586740"/>
          </a:xfrm>
          <a:prstGeom prst="ellipse">
            <a:avLst/>
          </a:prstGeom>
          <a:solidFill>
            <a:srgbClr val="234465">
              <a:alpha val="10196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F35EE8-52DF-A150-6F09-2585B4FB5150}"/>
              </a:ext>
            </a:extLst>
          </p:cNvPr>
          <p:cNvSpPr txBox="1"/>
          <p:nvPr/>
        </p:nvSpPr>
        <p:spPr>
          <a:xfrm>
            <a:off x="570524" y="5814000"/>
            <a:ext cx="6875476" cy="7327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Hint: </a:t>
            </a:r>
            <a:r>
              <a:rPr lang="en-US" sz="3200" dirty="0"/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87592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41808-DD26-446E-81E8-39BD28B850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Which of the following </a:t>
            </a:r>
            <a:r>
              <a:rPr lang="en-US" b="1" dirty="0"/>
              <a:t>requirements</a:t>
            </a:r>
            <a:r>
              <a:rPr lang="en-US" dirty="0"/>
              <a:t> is </a:t>
            </a:r>
            <a:r>
              <a:rPr lang="en-US" b="1" dirty="0"/>
              <a:t>testable</a:t>
            </a:r>
            <a:r>
              <a:rPr lang="en-US" dirty="0"/>
              <a:t>: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The safety-critical parts of the system shall contain </a:t>
            </a:r>
            <a:r>
              <a:rPr lang="en-US" b="1" dirty="0"/>
              <a:t>0 faults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The system shall be built to be </a:t>
            </a:r>
            <a:r>
              <a:rPr lang="en-US" b="1" dirty="0"/>
              <a:t>very fast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The system shall be </a:t>
            </a:r>
            <a:r>
              <a:rPr lang="en-US" b="1" dirty="0"/>
              <a:t>user friendly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The response time shall be less than </a:t>
            </a:r>
            <a:r>
              <a:rPr lang="en-US" b="1" dirty="0"/>
              <a:t>one second </a:t>
            </a:r>
            <a:r>
              <a:rPr lang="en-US" dirty="0"/>
              <a:t>for the </a:t>
            </a:r>
            <a:r>
              <a:rPr lang="en-US" b="1" dirty="0"/>
              <a:t>specified load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3C41CA-0584-4FAA-BAA3-6786DA3A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5FECE1-F036-427A-816B-E085905A4F54}"/>
              </a:ext>
            </a:extLst>
          </p:cNvPr>
          <p:cNvSpPr/>
          <p:nvPr/>
        </p:nvSpPr>
        <p:spPr bwMode="auto">
          <a:xfrm>
            <a:off x="577425" y="3877260"/>
            <a:ext cx="586740" cy="586740"/>
          </a:xfrm>
          <a:prstGeom prst="ellipse">
            <a:avLst/>
          </a:prstGeom>
          <a:solidFill>
            <a:srgbClr val="234465">
              <a:alpha val="10196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50B3EF-AA7B-AF55-D127-6A6A2C81BEC7}"/>
              </a:ext>
            </a:extLst>
          </p:cNvPr>
          <p:cNvSpPr txBox="1"/>
          <p:nvPr/>
        </p:nvSpPr>
        <p:spPr>
          <a:xfrm>
            <a:off x="570524" y="5814000"/>
            <a:ext cx="6875476" cy="7327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Hint: </a:t>
            </a:r>
            <a:r>
              <a:rPr lang="en-US" sz="3200" dirty="0"/>
              <a:t>What could cause defects?</a:t>
            </a:r>
          </a:p>
        </p:txBody>
      </p:sp>
    </p:spTree>
    <p:extLst>
      <p:ext uri="{BB962C8B-B14F-4D97-AF65-F5344CB8AC3E}">
        <p14:creationId xmlns:p14="http://schemas.microsoft.com/office/powerpoint/2010/main" val="143493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41808-DD26-446E-81E8-39BD28B850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b="1" dirty="0"/>
              <a:t>testing activities </a:t>
            </a:r>
            <a:r>
              <a:rPr lang="en-US" dirty="0"/>
              <a:t>should </a:t>
            </a:r>
            <a:r>
              <a:rPr lang="en-US" b="1" dirty="0"/>
              <a:t>start</a:t>
            </a:r>
            <a:r>
              <a:rPr lang="en-US" dirty="0"/>
              <a:t>: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When the requirements have been officially signed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As soon as the code is written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Before the debugging stage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As soon as possible in the development life cycle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3C41CA-0584-4FAA-BAA3-6786DA3A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8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5FECE1-F036-427A-816B-E085905A4F54}"/>
              </a:ext>
            </a:extLst>
          </p:cNvPr>
          <p:cNvSpPr/>
          <p:nvPr/>
        </p:nvSpPr>
        <p:spPr bwMode="auto">
          <a:xfrm>
            <a:off x="577425" y="3879000"/>
            <a:ext cx="586740" cy="586740"/>
          </a:xfrm>
          <a:prstGeom prst="ellipse">
            <a:avLst/>
          </a:prstGeom>
          <a:solidFill>
            <a:srgbClr val="234465">
              <a:alpha val="10196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D7ADCE-2F60-E2E1-5FBD-9CE1391E5CDA}"/>
              </a:ext>
            </a:extLst>
          </p:cNvPr>
          <p:cNvSpPr txBox="1"/>
          <p:nvPr/>
        </p:nvSpPr>
        <p:spPr>
          <a:xfrm>
            <a:off x="570524" y="5814000"/>
            <a:ext cx="6875476" cy="7327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Hint: </a:t>
            </a:r>
            <a:r>
              <a:rPr lang="en-US" sz="3200" dirty="0"/>
              <a:t>Software Testing Process</a:t>
            </a:r>
          </a:p>
        </p:txBody>
      </p:sp>
    </p:spTree>
    <p:extLst>
      <p:ext uri="{BB962C8B-B14F-4D97-AF65-F5344CB8AC3E}">
        <p14:creationId xmlns:p14="http://schemas.microsoft.com/office/powerpoint/2010/main" val="330815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41808-DD26-446E-81E8-39BD28B850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bug tracking system</a:t>
            </a:r>
            <a:r>
              <a:rPr lang="en-US" dirty="0"/>
              <a:t>: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is of limited value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should be used only by the test team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is a valuable source of project information during testing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only records defects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3C41CA-0584-4FAA-BAA3-6786DA3A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9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5FECE1-F036-427A-816B-E085905A4F54}"/>
              </a:ext>
            </a:extLst>
          </p:cNvPr>
          <p:cNvSpPr/>
          <p:nvPr/>
        </p:nvSpPr>
        <p:spPr bwMode="auto">
          <a:xfrm>
            <a:off x="570524" y="3213933"/>
            <a:ext cx="586740" cy="586740"/>
          </a:xfrm>
          <a:prstGeom prst="ellipse">
            <a:avLst/>
          </a:prstGeom>
          <a:solidFill>
            <a:srgbClr val="234465">
              <a:alpha val="10196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92147D-203B-798C-A8EF-FE6D81B96270}"/>
              </a:ext>
            </a:extLst>
          </p:cNvPr>
          <p:cNvSpPr txBox="1"/>
          <p:nvPr/>
        </p:nvSpPr>
        <p:spPr>
          <a:xfrm>
            <a:off x="570524" y="5814000"/>
            <a:ext cx="6875476" cy="7327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Hint: </a:t>
            </a:r>
            <a:r>
              <a:rPr lang="en-US" sz="3200" dirty="0"/>
              <a:t>Bugs and Bug Tracking lecture</a:t>
            </a:r>
          </a:p>
        </p:txBody>
      </p:sp>
    </p:spTree>
    <p:extLst>
      <p:ext uri="{BB962C8B-B14F-4D97-AF65-F5344CB8AC3E}">
        <p14:creationId xmlns:p14="http://schemas.microsoft.com/office/powerpoint/2010/main" val="353568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41808-DD26-446E-81E8-39BD28B850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Why should </a:t>
            </a:r>
            <a:r>
              <a:rPr lang="en-US" b="1" dirty="0"/>
              <a:t>expected results </a:t>
            </a:r>
            <a:r>
              <a:rPr lang="en-US" dirty="0"/>
              <a:t>be defined </a:t>
            </a:r>
            <a:r>
              <a:rPr lang="en-US" b="1" dirty="0"/>
              <a:t>before execution</a:t>
            </a:r>
            <a:r>
              <a:rPr lang="en-US" dirty="0"/>
              <a:t>?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To reduce the possibility of incorrect results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To assist in automation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To improve system efficiency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To improve design of the software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3C41CA-0584-4FAA-BAA3-6786DA3A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10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5FECE1-F036-427A-816B-E085905A4F54}"/>
              </a:ext>
            </a:extLst>
          </p:cNvPr>
          <p:cNvSpPr/>
          <p:nvPr/>
        </p:nvSpPr>
        <p:spPr bwMode="auto">
          <a:xfrm>
            <a:off x="577425" y="1899000"/>
            <a:ext cx="586740" cy="586740"/>
          </a:xfrm>
          <a:prstGeom prst="ellipse">
            <a:avLst/>
          </a:prstGeom>
          <a:solidFill>
            <a:srgbClr val="234465">
              <a:alpha val="10196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9A06DB-AE64-ACC4-6CCB-C2E7D050A6E4}"/>
              </a:ext>
            </a:extLst>
          </p:cNvPr>
          <p:cNvSpPr txBox="1"/>
          <p:nvPr/>
        </p:nvSpPr>
        <p:spPr>
          <a:xfrm>
            <a:off x="570524" y="5814000"/>
            <a:ext cx="6875476" cy="7327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Hint: </a:t>
            </a:r>
            <a:r>
              <a:rPr lang="en-US" sz="3200" dirty="0"/>
              <a:t>Bugs and Bug Tracking lecture</a:t>
            </a:r>
          </a:p>
        </p:txBody>
      </p:sp>
    </p:spTree>
    <p:extLst>
      <p:ext uri="{BB962C8B-B14F-4D97-AF65-F5344CB8AC3E}">
        <p14:creationId xmlns:p14="http://schemas.microsoft.com/office/powerpoint/2010/main" val="14618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B1496F-89C8-4589-9213-7E1868272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109" y="4877544"/>
            <a:ext cx="10961783" cy="78038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QA Engineer Profession Explained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06EAA9-6CD4-A250-C9E5-190A8965D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900" y="1449000"/>
            <a:ext cx="2344200" cy="23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97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41808-DD26-446E-81E8-39BD28B850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i="0" dirty="0">
                <a:effectLst/>
              </a:rPr>
              <a:t>A </a:t>
            </a:r>
            <a:r>
              <a:rPr lang="en-US" i="0" dirty="0">
                <a:solidFill>
                  <a:schemeClr val="tx2"/>
                </a:solidFill>
                <a:effectLst/>
              </a:rPr>
              <a:t>QA engineer </a:t>
            </a:r>
            <a:r>
              <a:rPr lang="en-US" b="1" i="0" dirty="0">
                <a:solidFill>
                  <a:schemeClr val="accent1"/>
                </a:solidFill>
                <a:effectLst/>
              </a:rPr>
              <a:t>monitors</a:t>
            </a:r>
            <a:r>
              <a:rPr lang="en-US" b="0" i="0" dirty="0">
                <a:solidFill>
                  <a:schemeClr val="accent1"/>
                </a:solidFill>
                <a:effectLst/>
              </a:rPr>
              <a:t> </a:t>
            </a:r>
            <a:r>
              <a:rPr lang="en-US" b="1" i="0" dirty="0">
                <a:solidFill>
                  <a:schemeClr val="bg1"/>
                </a:solidFill>
                <a:effectLst/>
              </a:rPr>
              <a:t>every phase </a:t>
            </a:r>
            <a:r>
              <a:rPr lang="en-US" b="0" i="0" dirty="0">
                <a:effectLst/>
              </a:rPr>
              <a:t>of the software development process, including:</a:t>
            </a:r>
          </a:p>
          <a:p>
            <a:pPr lvl="1"/>
            <a:r>
              <a:rPr lang="en-US" b="0" i="0" dirty="0">
                <a:effectLst/>
              </a:rPr>
              <a:t>design</a:t>
            </a:r>
          </a:p>
          <a:p>
            <a:pPr lvl="1"/>
            <a:r>
              <a:rPr lang="en-US" b="0" i="0" dirty="0">
                <a:effectLst/>
              </a:rPr>
              <a:t>development</a:t>
            </a:r>
          </a:p>
          <a:p>
            <a:pPr lvl="1"/>
            <a:r>
              <a:rPr lang="en-US" b="0" i="0" dirty="0">
                <a:effectLst/>
              </a:rPr>
              <a:t>testing</a:t>
            </a:r>
          </a:p>
          <a:p>
            <a:pPr lvl="1"/>
            <a:r>
              <a:rPr lang="en-US" b="0" i="0" dirty="0">
                <a:effectLst/>
              </a:rPr>
              <a:t>debugging</a:t>
            </a:r>
          </a:p>
          <a:p>
            <a:pPr lvl="1"/>
            <a:r>
              <a:rPr lang="en-US" b="0" i="0" dirty="0">
                <a:effectLst/>
              </a:rPr>
              <a:t>delivery</a:t>
            </a:r>
          </a:p>
          <a:p>
            <a:pPr>
              <a:buClr>
                <a:schemeClr val="tx1"/>
              </a:buClr>
            </a:pPr>
            <a:r>
              <a:rPr lang="en-US" b="1" i="0" dirty="0">
                <a:solidFill>
                  <a:schemeClr val="accent1"/>
                </a:solidFill>
                <a:effectLst/>
              </a:rPr>
              <a:t>Maintains</a:t>
            </a:r>
            <a:r>
              <a:rPr lang="en-US" b="0" i="0" dirty="0">
                <a:effectLst/>
              </a:rPr>
              <a:t> the </a:t>
            </a:r>
            <a:r>
              <a:rPr lang="en-US" b="1" i="0" dirty="0">
                <a:solidFill>
                  <a:schemeClr val="bg1"/>
                </a:solidFill>
                <a:effectLst/>
              </a:rPr>
              <a:t>quality standards </a:t>
            </a:r>
            <a:r>
              <a:rPr lang="en-US" b="0" i="0" dirty="0">
                <a:effectLst/>
              </a:rPr>
              <a:t>of the software at every stage and ensure the </a:t>
            </a:r>
            <a:r>
              <a:rPr lang="en-US" b="1" i="0" dirty="0">
                <a:solidFill>
                  <a:schemeClr val="bg1"/>
                </a:solidFill>
                <a:effectLst/>
              </a:rPr>
              <a:t>final product </a:t>
            </a:r>
            <a:r>
              <a:rPr lang="en-US" b="0" i="0" dirty="0">
                <a:effectLst/>
              </a:rPr>
              <a:t>meets the </a:t>
            </a:r>
            <a:r>
              <a:rPr lang="en-US" b="1" i="0" dirty="0">
                <a:solidFill>
                  <a:schemeClr val="bg1"/>
                </a:solidFill>
                <a:effectLst/>
              </a:rPr>
              <a:t>requirements</a:t>
            </a:r>
            <a:r>
              <a:rPr lang="en-US" b="0" i="0" dirty="0">
                <a:effectLst/>
              </a:rPr>
              <a:t>.</a:t>
            </a:r>
          </a:p>
          <a:p>
            <a:pPr>
              <a:buClr>
                <a:schemeClr val="tx1"/>
              </a:buClr>
            </a:pPr>
            <a:r>
              <a:rPr lang="en-US" b="1" i="0" dirty="0">
                <a:solidFill>
                  <a:schemeClr val="bg1"/>
                </a:solidFill>
                <a:effectLst/>
              </a:rPr>
              <a:t>Defines the tests to verify </a:t>
            </a:r>
            <a:r>
              <a:rPr lang="en-US" b="0" i="0" dirty="0">
                <a:effectLst/>
              </a:rPr>
              <a:t>that the software does not have any </a:t>
            </a:r>
            <a:r>
              <a:rPr lang="en-US" b="1" i="0" dirty="0">
                <a:solidFill>
                  <a:schemeClr val="bg1"/>
                </a:solidFill>
                <a:effectLst/>
              </a:rPr>
              <a:t>technical shortcomings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3C41CA-0584-4FAA-BAA3-6786DA3A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QA Engineer Do?</a:t>
            </a:r>
          </a:p>
        </p:txBody>
      </p:sp>
    </p:spTree>
    <p:extLst>
      <p:ext uri="{BB962C8B-B14F-4D97-AF65-F5344CB8AC3E}">
        <p14:creationId xmlns:p14="http://schemas.microsoft.com/office/powerpoint/2010/main" val="367326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41808-DD26-446E-81E8-39BD28B850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</a:rPr>
              <a:t>Here is a list of </a:t>
            </a:r>
            <a:r>
              <a:rPr lang="en-US" b="1" i="0" dirty="0">
                <a:solidFill>
                  <a:schemeClr val="bg1"/>
                </a:solidFill>
                <a:effectLst/>
              </a:rPr>
              <a:t>typical tasks </a:t>
            </a:r>
            <a:r>
              <a:rPr lang="en-US" b="0" i="0" dirty="0">
                <a:effectLst/>
              </a:rPr>
              <a:t>of a QA specialist:</a:t>
            </a:r>
          </a:p>
          <a:p>
            <a:pPr lvl="1">
              <a:buClr>
                <a:schemeClr val="tx1"/>
              </a:buClr>
            </a:pPr>
            <a:r>
              <a:rPr lang="en-US" b="1" i="0" dirty="0">
                <a:solidFill>
                  <a:schemeClr val="accent1"/>
                </a:solidFill>
                <a:effectLst/>
              </a:rPr>
              <a:t>Checking</a:t>
            </a:r>
            <a:r>
              <a:rPr lang="en-US" b="0" i="0" dirty="0">
                <a:effectLst/>
              </a:rPr>
              <a:t> if the </a:t>
            </a:r>
            <a:r>
              <a:rPr lang="en-US" b="1" i="0" dirty="0">
                <a:solidFill>
                  <a:schemeClr val="accent1"/>
                </a:solidFill>
                <a:effectLst/>
              </a:rPr>
              <a:t>product</a:t>
            </a:r>
            <a:r>
              <a:rPr lang="en-US" b="0" i="0" dirty="0">
                <a:effectLst/>
              </a:rPr>
              <a:t> complies with the requirements</a:t>
            </a:r>
          </a:p>
          <a:p>
            <a:pPr lvl="1">
              <a:buClr>
                <a:schemeClr val="tx1"/>
              </a:buClr>
            </a:pPr>
            <a:r>
              <a:rPr lang="en-US" b="1" i="0" dirty="0">
                <a:solidFill>
                  <a:schemeClr val="accent1"/>
                </a:solidFill>
                <a:effectLst/>
              </a:rPr>
              <a:t>Assessing risks</a:t>
            </a:r>
          </a:p>
          <a:p>
            <a:pPr lvl="1">
              <a:buClr>
                <a:schemeClr val="tx1"/>
              </a:buClr>
            </a:pPr>
            <a:r>
              <a:rPr lang="en-US" b="1" i="0" dirty="0">
                <a:solidFill>
                  <a:schemeClr val="accent1"/>
                </a:solidFill>
                <a:effectLst/>
              </a:rPr>
              <a:t>Planning ideas </a:t>
            </a:r>
            <a:r>
              <a:rPr lang="en-US" b="0" i="0" dirty="0">
                <a:effectLst/>
              </a:rPr>
              <a:t>to </a:t>
            </a:r>
            <a:r>
              <a:rPr lang="en-US" b="1" i="0" dirty="0">
                <a:solidFill>
                  <a:schemeClr val="accent1"/>
                </a:solidFill>
                <a:effectLst/>
              </a:rPr>
              <a:t>improve</a:t>
            </a:r>
            <a:r>
              <a:rPr lang="en-US" b="0" i="0" dirty="0">
                <a:effectLst/>
              </a:rPr>
              <a:t> product quality</a:t>
            </a:r>
          </a:p>
          <a:p>
            <a:pPr lvl="1">
              <a:buClr>
                <a:schemeClr val="tx1"/>
              </a:buClr>
            </a:pPr>
            <a:r>
              <a:rPr lang="en-US" b="1" i="0" dirty="0">
                <a:solidFill>
                  <a:schemeClr val="accent1"/>
                </a:solidFill>
                <a:effectLst/>
              </a:rPr>
              <a:t>Designing </a:t>
            </a:r>
            <a:r>
              <a:rPr lang="en-US" i="0" dirty="0">
                <a:solidFill>
                  <a:schemeClr val="tx2"/>
                </a:solidFill>
                <a:effectLst/>
              </a:rPr>
              <a:t>tests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accent1"/>
                </a:solidFill>
              </a:rPr>
              <a:t>Executing</a:t>
            </a:r>
            <a:r>
              <a:rPr lang="en-US" dirty="0"/>
              <a:t> manual and automation tests</a:t>
            </a:r>
            <a:endParaRPr lang="en-US" b="0" i="0" dirty="0">
              <a:effectLst/>
            </a:endParaRPr>
          </a:p>
          <a:p>
            <a:pPr lvl="1">
              <a:buClr>
                <a:schemeClr val="tx1"/>
              </a:buClr>
            </a:pPr>
            <a:r>
              <a:rPr lang="en-US" b="1" i="0" dirty="0">
                <a:solidFill>
                  <a:schemeClr val="accent1"/>
                </a:solidFill>
                <a:effectLst/>
              </a:rPr>
              <a:t>Analyzing</a:t>
            </a:r>
            <a:r>
              <a:rPr lang="en-US" b="0" i="0" dirty="0">
                <a:effectLst/>
              </a:rPr>
              <a:t> the test results</a:t>
            </a:r>
            <a:endParaRPr lang="en-US" b="1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3C41CA-0584-4FAA-BAA3-6786DA3A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 Tasks</a:t>
            </a:r>
          </a:p>
        </p:txBody>
      </p:sp>
    </p:spTree>
    <p:extLst>
      <p:ext uri="{BB962C8B-B14F-4D97-AF65-F5344CB8AC3E}">
        <p14:creationId xmlns:p14="http://schemas.microsoft.com/office/powerpoint/2010/main" val="207525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41808-DD26-446E-81E8-39BD28B850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algn="l" fontAlgn="base"/>
            <a:r>
              <a:rPr lang="en-US" sz="3200" b="0" i="0" dirty="0">
                <a:solidFill>
                  <a:schemeClr val="tx2"/>
                </a:solidFill>
                <a:effectLst/>
                <a:cs typeface="Heebo" pitchFamily="2" charset="-79"/>
              </a:rPr>
              <a:t>There are</a:t>
            </a:r>
            <a:r>
              <a:rPr lang="en-US" sz="3200" b="1" i="0" dirty="0">
                <a:solidFill>
                  <a:schemeClr val="tx2"/>
                </a:solidFill>
                <a:effectLst/>
                <a:cs typeface="Heebo" pitchFamily="2" charset="-79"/>
              </a:rPr>
              <a:t> </a:t>
            </a:r>
            <a:r>
              <a:rPr lang="en-US" sz="3200" b="1" i="0" dirty="0">
                <a:solidFill>
                  <a:schemeClr val="accent1"/>
                </a:solidFill>
                <a:effectLst/>
                <a:cs typeface="Heebo" pitchFamily="2" charset="-79"/>
              </a:rPr>
              <a:t>four main QA roles</a:t>
            </a:r>
            <a:r>
              <a:rPr lang="en-US" sz="3200" b="0" i="0" dirty="0">
                <a:solidFill>
                  <a:schemeClr val="tx2"/>
                </a:solidFill>
                <a:effectLst/>
                <a:cs typeface="Heebo" pitchFamily="2" charset="-79"/>
              </a:rPr>
              <a:t>:</a:t>
            </a:r>
          </a:p>
          <a:p>
            <a:pPr lvl="1" fontAlgn="base">
              <a:buClr>
                <a:schemeClr val="tx1"/>
              </a:buClr>
            </a:pPr>
            <a:r>
              <a:rPr lang="en-US" sz="3000" b="1" i="0" dirty="0">
                <a:solidFill>
                  <a:schemeClr val="accent1"/>
                </a:solidFill>
                <a:effectLst/>
                <a:cs typeface="Heebo" pitchFamily="2" charset="-79"/>
              </a:rPr>
              <a:t>Test Analyst</a:t>
            </a:r>
            <a:r>
              <a:rPr lang="en-US" sz="3000" dirty="0">
                <a:solidFill>
                  <a:schemeClr val="accent1"/>
                </a:solidFill>
                <a:cs typeface="Heebo" pitchFamily="2" charset="-79"/>
              </a:rPr>
              <a:t> -</a:t>
            </a:r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 engaged in static testing of requirements and checks them for completeness and consistency</a:t>
            </a:r>
          </a:p>
          <a:p>
            <a:pPr lvl="1" fontAlgn="base">
              <a:buClr>
                <a:schemeClr val="tx1"/>
              </a:buClr>
            </a:pPr>
            <a:r>
              <a:rPr lang="en-US" sz="3000" b="1" i="0" dirty="0">
                <a:solidFill>
                  <a:schemeClr val="accent1"/>
                </a:solidFill>
                <a:effectLst/>
                <a:cs typeface="Heebo" pitchFamily="2" charset="-79"/>
              </a:rPr>
              <a:t>Test Designer</a:t>
            </a:r>
            <a:r>
              <a:rPr lang="en-US" sz="3000" b="0" i="0" dirty="0">
                <a:solidFill>
                  <a:schemeClr val="accent1"/>
                </a:solidFill>
                <a:effectLst/>
                <a:cs typeface="Heebo" pitchFamily="2" charset="-79"/>
              </a:rPr>
              <a:t> - </a:t>
            </a:r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creates a set of tests based on requirements and plans configurations that are necessary for testing</a:t>
            </a:r>
          </a:p>
          <a:p>
            <a:pPr lvl="1" fontAlgn="base">
              <a:buClr>
                <a:schemeClr val="tx1"/>
              </a:buClr>
            </a:pPr>
            <a:r>
              <a:rPr lang="en-US" sz="3000" b="1" i="0" dirty="0">
                <a:solidFill>
                  <a:schemeClr val="accent1"/>
                </a:solidFill>
                <a:effectLst/>
                <a:cs typeface="Heebo" pitchFamily="2" charset="-79"/>
              </a:rPr>
              <a:t>Test Executor</a:t>
            </a:r>
            <a:r>
              <a:rPr lang="en-US" sz="3000" b="0" i="0" dirty="0">
                <a:solidFill>
                  <a:schemeClr val="accent1"/>
                </a:solidFill>
                <a:effectLst/>
                <a:cs typeface="Heebo" pitchFamily="2" charset="-79"/>
              </a:rPr>
              <a:t> </a:t>
            </a:r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performs pre-planned tests, describes and documents the found errors, and steps for reproducing (or fixing) them</a:t>
            </a:r>
          </a:p>
          <a:p>
            <a:pPr lvl="1" fontAlgn="base">
              <a:buClr>
                <a:schemeClr val="tx1"/>
              </a:buClr>
            </a:pPr>
            <a:r>
              <a:rPr lang="en-US" sz="3000" b="1" i="0" dirty="0">
                <a:solidFill>
                  <a:schemeClr val="accent1"/>
                </a:solidFill>
                <a:effectLst/>
                <a:cs typeface="Heebo" pitchFamily="2" charset="-79"/>
              </a:rPr>
              <a:t>Test Manager</a:t>
            </a:r>
            <a:r>
              <a:rPr lang="en-US" sz="3000" b="0" i="0" dirty="0">
                <a:solidFill>
                  <a:schemeClr val="accent1"/>
                </a:solidFill>
                <a:effectLst/>
                <a:cs typeface="Heebo" pitchFamily="2" charset="-79"/>
              </a:rPr>
              <a:t> - </a:t>
            </a:r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plans and monitors work related to testing such as deadlines, schedule, controlling requirements to tests, setting tasks, communicating with stakeholders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3C41CA-0584-4FAA-BAA3-6786DA3A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 Roles</a:t>
            </a:r>
          </a:p>
        </p:txBody>
      </p:sp>
    </p:spTree>
    <p:extLst>
      <p:ext uri="{BB962C8B-B14F-4D97-AF65-F5344CB8AC3E}">
        <p14:creationId xmlns:p14="http://schemas.microsoft.com/office/powerpoint/2010/main" val="252969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41808-DD26-446E-81E8-39BD28B850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algn="l" fontAlgn="base"/>
            <a:r>
              <a:rPr lang="en-US" sz="3200" b="0" i="0" dirty="0">
                <a:solidFill>
                  <a:schemeClr val="tx2"/>
                </a:solidFill>
                <a:effectLst/>
                <a:cs typeface="Heebo" pitchFamily="2" charset="-79"/>
              </a:rPr>
              <a:t> A typical </a:t>
            </a:r>
            <a:r>
              <a:rPr lang="en-US" sz="3200" b="1" i="0" dirty="0">
                <a:solidFill>
                  <a:schemeClr val="accent1"/>
                </a:solidFill>
                <a:effectLst/>
                <a:cs typeface="Heebo" pitchFamily="2" charset="-79"/>
              </a:rPr>
              <a:t>workday</a:t>
            </a:r>
            <a:r>
              <a:rPr lang="en-US" sz="3200" b="0" i="0" dirty="0">
                <a:solidFill>
                  <a:schemeClr val="tx2"/>
                </a:solidFill>
                <a:effectLst/>
                <a:cs typeface="Heebo" pitchFamily="2" charset="-79"/>
              </a:rPr>
              <a:t> of a QA specialist consists of several duties. Here are some of them:</a:t>
            </a:r>
          </a:p>
          <a:p>
            <a:pPr lvl="1" fontAlgn="base"/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Writing </a:t>
            </a:r>
            <a:r>
              <a:rPr lang="en-US" sz="3000" b="1" i="0" dirty="0">
                <a:solidFill>
                  <a:schemeClr val="accent1"/>
                </a:solidFill>
                <a:effectLst/>
                <a:cs typeface="Heebo" pitchFamily="2" charset="-79"/>
              </a:rPr>
              <a:t>test cases</a:t>
            </a:r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, </a:t>
            </a:r>
            <a:r>
              <a:rPr lang="en-US" sz="3000" b="1" i="0" dirty="0">
                <a:solidFill>
                  <a:schemeClr val="bg1"/>
                </a:solidFill>
                <a:effectLst/>
                <a:cs typeface="Heebo" pitchFamily="2" charset="-79"/>
              </a:rPr>
              <a:t>running</a:t>
            </a:r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 </a:t>
            </a:r>
            <a:r>
              <a:rPr lang="en-US" sz="3000" b="1" i="0" dirty="0">
                <a:solidFill>
                  <a:schemeClr val="accent1"/>
                </a:solidFill>
                <a:effectLst/>
                <a:cs typeface="Heebo" pitchFamily="2" charset="-79"/>
              </a:rPr>
              <a:t>tests</a:t>
            </a:r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, </a:t>
            </a:r>
            <a:r>
              <a:rPr lang="en-US" sz="3000" b="1" i="0" dirty="0">
                <a:solidFill>
                  <a:schemeClr val="accent1"/>
                </a:solidFill>
                <a:effectLst/>
                <a:cs typeface="Heebo" pitchFamily="2" charset="-79"/>
              </a:rPr>
              <a:t>documenting errors </a:t>
            </a:r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(depending on the phase of the project)</a:t>
            </a:r>
          </a:p>
          <a:p>
            <a:pPr lvl="1" fontAlgn="base"/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Checking the </a:t>
            </a:r>
            <a:r>
              <a:rPr lang="en-US" sz="3000" b="1" i="0" dirty="0">
                <a:solidFill>
                  <a:schemeClr val="accent1"/>
                </a:solidFill>
                <a:effectLst/>
                <a:cs typeface="Heebo" pitchFamily="2" charset="-79"/>
              </a:rPr>
              <a:t>bug tracking system </a:t>
            </a:r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for the fixed errors</a:t>
            </a:r>
          </a:p>
          <a:p>
            <a:pPr lvl="1" fontAlgn="base"/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Conducting </a:t>
            </a:r>
            <a:r>
              <a:rPr lang="en-US" sz="3000" b="1" i="0" dirty="0">
                <a:solidFill>
                  <a:schemeClr val="accent1"/>
                </a:solidFill>
                <a:effectLst/>
                <a:cs typeface="Heebo" pitchFamily="2" charset="-79"/>
              </a:rPr>
              <a:t>meetups</a:t>
            </a:r>
          </a:p>
          <a:p>
            <a:pPr lvl="1" fontAlgn="base"/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Learning the </a:t>
            </a:r>
            <a:r>
              <a:rPr lang="en-US" sz="3000" b="1" i="0" dirty="0">
                <a:solidFill>
                  <a:schemeClr val="accent1"/>
                </a:solidFill>
                <a:effectLst/>
                <a:cs typeface="Heebo" pitchFamily="2" charset="-79"/>
              </a:rPr>
              <a:t>requirements</a:t>
            </a:r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 and their </a:t>
            </a:r>
            <a:r>
              <a:rPr lang="en-US" sz="3000" b="1" i="0" dirty="0">
                <a:solidFill>
                  <a:schemeClr val="accent1"/>
                </a:solidFill>
                <a:effectLst/>
                <a:cs typeface="Heebo" pitchFamily="2" charset="-79"/>
              </a:rPr>
              <a:t>clarification</a:t>
            </a:r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 with the </a:t>
            </a:r>
            <a:r>
              <a:rPr lang="en-US" sz="3000" b="1" i="0" dirty="0">
                <a:solidFill>
                  <a:schemeClr val="accent1"/>
                </a:solidFill>
                <a:effectLst/>
                <a:cs typeface="Heebo" pitchFamily="2" charset="-79"/>
              </a:rPr>
              <a:t>customer</a:t>
            </a:r>
          </a:p>
          <a:p>
            <a:pPr lvl="1" fontAlgn="base"/>
            <a:r>
              <a:rPr lang="en-US" sz="3000" b="1" i="0" dirty="0">
                <a:solidFill>
                  <a:schemeClr val="accent1"/>
                </a:solidFill>
                <a:effectLst/>
                <a:cs typeface="Heebo" pitchFamily="2" charset="-79"/>
              </a:rPr>
              <a:t>Communicating</a:t>
            </a:r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 with </a:t>
            </a:r>
            <a:r>
              <a:rPr lang="en-US" sz="3000" b="1" i="0" dirty="0">
                <a:solidFill>
                  <a:schemeClr val="accent1"/>
                </a:solidFill>
                <a:effectLst/>
                <a:cs typeface="Heebo" pitchFamily="2" charset="-79"/>
              </a:rPr>
              <a:t>developers</a:t>
            </a:r>
          </a:p>
          <a:p>
            <a:pPr lvl="1" fontAlgn="base"/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Writing test </a:t>
            </a:r>
            <a:r>
              <a:rPr lang="en-US" sz="3000" b="1" i="0" dirty="0">
                <a:solidFill>
                  <a:schemeClr val="accent1"/>
                </a:solidFill>
                <a:effectLst/>
                <a:cs typeface="Heebo" pitchFamily="2" charset="-79"/>
              </a:rPr>
              <a:t>documentation</a:t>
            </a:r>
            <a:endParaRPr lang="en-US" sz="2800" b="1" i="0" dirty="0">
              <a:solidFill>
                <a:schemeClr val="accent1"/>
              </a:solidFill>
              <a:effectLst/>
              <a:cs typeface="Heebo" pitchFamily="2" charset="-79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3C41CA-0584-4FAA-BAA3-6786DA3A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workday of a QA Engineer</a:t>
            </a:r>
          </a:p>
        </p:txBody>
      </p:sp>
    </p:spTree>
    <p:extLst>
      <p:ext uri="{BB962C8B-B14F-4D97-AF65-F5344CB8AC3E}">
        <p14:creationId xmlns:p14="http://schemas.microsoft.com/office/powerpoint/2010/main" val="319233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ym typeface="Calibri"/>
              </a:rPr>
              <a:pPr/>
              <a:t>2</a:t>
            </a:fld>
            <a:endParaRPr lang="en-US">
              <a:sym typeface="Calibri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ym typeface="Calibri"/>
              </a:rPr>
              <a:t>Sample Exam Questions</a:t>
            </a:r>
          </a:p>
          <a:p>
            <a:r>
              <a:rPr lang="en-US" b="1" dirty="0">
                <a:sym typeface="Calibri"/>
              </a:rPr>
              <a:t>QA Engineer Profession </a:t>
            </a:r>
            <a:r>
              <a:rPr lang="en-US" dirty="0">
                <a:sym typeface="Calibri"/>
              </a:rPr>
              <a:t>Explained</a:t>
            </a:r>
          </a:p>
          <a:p>
            <a:pPr lvl="1"/>
            <a:r>
              <a:rPr lang="en-US" dirty="0"/>
              <a:t>What Does a </a:t>
            </a:r>
            <a:r>
              <a:rPr lang="en-US" b="1" dirty="0"/>
              <a:t>QA Engineer Do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Job Description</a:t>
            </a:r>
          </a:p>
          <a:p>
            <a:pPr lvl="1"/>
            <a:r>
              <a:rPr lang="en-US" dirty="0"/>
              <a:t>Roles and </a:t>
            </a:r>
            <a:r>
              <a:rPr lang="en-US" dirty="0">
                <a:sym typeface="Calibri"/>
              </a:rPr>
              <a:t>Duties</a:t>
            </a:r>
          </a:p>
          <a:p>
            <a:r>
              <a:rPr lang="en-US" dirty="0">
                <a:sym typeface="Calibri"/>
              </a:rPr>
              <a:t>The</a:t>
            </a:r>
            <a:r>
              <a:rPr lang="en-US" b="1" dirty="0">
                <a:sym typeface="Calibri"/>
              </a:rPr>
              <a:t> QA Curriculum @ SoftUni</a:t>
            </a:r>
          </a:p>
          <a:p>
            <a:r>
              <a:rPr lang="en-US" b="1" dirty="0">
                <a:sym typeface="Calibri"/>
              </a:rPr>
              <a:t>Q&amp;A </a:t>
            </a:r>
            <a:r>
              <a:rPr lang="en-US" dirty="0">
                <a:sym typeface="Calibri"/>
              </a:rPr>
              <a:t>Session</a:t>
            </a:r>
          </a:p>
          <a:p>
            <a:pPr marL="0" indent="0">
              <a:buNone/>
            </a:pPr>
            <a:endParaRPr lang="en-US" b="1" dirty="0">
              <a:sym typeface="Calibri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Calibri"/>
              </a:rPr>
              <a:t>Table of Contents</a:t>
            </a:r>
            <a:endParaRPr lang="en-US" dirty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704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41808-DD26-446E-81E8-39BD28B850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algn="l" fontAlgn="base"/>
            <a:r>
              <a:rPr lang="en-US" sz="3400" b="0" i="0" dirty="0">
                <a:solidFill>
                  <a:schemeClr val="tx2"/>
                </a:solidFill>
                <a:effectLst/>
                <a:cs typeface="Heebo" pitchFamily="2" charset="-79"/>
              </a:rPr>
              <a:t> QAs should:</a:t>
            </a:r>
          </a:p>
          <a:p>
            <a:pPr lvl="1" fontAlgn="base"/>
            <a:r>
              <a:rPr lang="en-US" sz="3200" b="0" i="0" dirty="0">
                <a:solidFill>
                  <a:schemeClr val="tx2"/>
                </a:solidFill>
                <a:effectLst/>
                <a:cs typeface="Heebo" pitchFamily="2" charset="-79"/>
              </a:rPr>
              <a:t>Have a </a:t>
            </a:r>
            <a:r>
              <a:rPr lang="en-US" sz="3200" b="1" i="0" dirty="0">
                <a:solidFill>
                  <a:schemeClr val="accent1"/>
                </a:solidFill>
                <a:effectLst/>
                <a:cs typeface="Heebo" pitchFamily="2" charset="-79"/>
              </a:rPr>
              <a:t>broad IT knowledge </a:t>
            </a:r>
            <a:r>
              <a:rPr lang="en-US" sz="3200" b="0" i="0" dirty="0">
                <a:solidFill>
                  <a:schemeClr val="tx2"/>
                </a:solidFill>
                <a:effectLst/>
                <a:cs typeface="Heebo" pitchFamily="2" charset="-79"/>
              </a:rPr>
              <a:t>and be </a:t>
            </a:r>
            <a:r>
              <a:rPr lang="en-US" sz="3200" b="1" i="0" dirty="0">
                <a:solidFill>
                  <a:schemeClr val="accent1"/>
                </a:solidFill>
                <a:effectLst/>
                <a:cs typeface="Heebo" pitchFamily="2" charset="-79"/>
              </a:rPr>
              <a:t>eager to learn </a:t>
            </a:r>
            <a:r>
              <a:rPr lang="en-US" sz="3200" b="0" i="0" dirty="0">
                <a:solidFill>
                  <a:schemeClr val="tx2"/>
                </a:solidFill>
                <a:effectLst/>
                <a:cs typeface="Heebo" pitchFamily="2" charset="-79"/>
              </a:rPr>
              <a:t>new things</a:t>
            </a:r>
          </a:p>
          <a:p>
            <a:pPr lvl="1" fontAlgn="base"/>
            <a:r>
              <a:rPr lang="en-US" sz="3200" b="0" i="0" dirty="0">
                <a:solidFill>
                  <a:schemeClr val="tx2"/>
                </a:solidFill>
                <a:effectLst/>
                <a:cs typeface="Heebo" pitchFamily="2" charset="-79"/>
              </a:rPr>
              <a:t>Be </a:t>
            </a:r>
            <a:r>
              <a:rPr lang="en-US" sz="3200" b="1" i="0" dirty="0">
                <a:solidFill>
                  <a:schemeClr val="accent1"/>
                </a:solidFill>
                <a:effectLst/>
                <a:cs typeface="Heebo" pitchFamily="2" charset="-79"/>
              </a:rPr>
              <a:t>able to communicate </a:t>
            </a:r>
            <a:r>
              <a:rPr lang="en-US" sz="3200" b="0" i="0" dirty="0">
                <a:solidFill>
                  <a:schemeClr val="tx2"/>
                </a:solidFill>
                <a:effectLst/>
                <a:cs typeface="Heebo" pitchFamily="2" charset="-79"/>
              </a:rPr>
              <a:t>(the quality of communication in the development team directly affects the quality of the software)</a:t>
            </a:r>
          </a:p>
          <a:p>
            <a:pPr lvl="1" fontAlgn="base"/>
            <a:r>
              <a:rPr lang="en-US" sz="3200" b="0" i="0" dirty="0">
                <a:solidFill>
                  <a:schemeClr val="tx2"/>
                </a:solidFill>
                <a:effectLst/>
                <a:cs typeface="Heebo" pitchFamily="2" charset="-79"/>
              </a:rPr>
              <a:t>Be </a:t>
            </a:r>
            <a:r>
              <a:rPr lang="en-US" sz="3200" b="1" i="0" dirty="0">
                <a:solidFill>
                  <a:schemeClr val="accent1"/>
                </a:solidFill>
                <a:effectLst/>
                <a:cs typeface="Heebo" pitchFamily="2" charset="-79"/>
              </a:rPr>
              <a:t>attentive to details</a:t>
            </a:r>
            <a:r>
              <a:rPr lang="en-US" sz="3200" b="0" i="0" dirty="0">
                <a:solidFill>
                  <a:schemeClr val="tx2"/>
                </a:solidFill>
                <a:effectLst/>
                <a:cs typeface="Heebo" pitchFamily="2" charset="-79"/>
              </a:rPr>
              <a:t>, be </a:t>
            </a:r>
            <a:r>
              <a:rPr lang="en-US" sz="3200" b="1" i="0" dirty="0">
                <a:solidFill>
                  <a:schemeClr val="accent1"/>
                </a:solidFill>
                <a:effectLst/>
                <a:cs typeface="Heebo" pitchFamily="2" charset="-79"/>
              </a:rPr>
              <a:t>diligent</a:t>
            </a:r>
            <a:r>
              <a:rPr lang="en-US" sz="3200" b="0" i="0" dirty="0">
                <a:solidFill>
                  <a:schemeClr val="tx2"/>
                </a:solidFill>
                <a:effectLst/>
                <a:cs typeface="Heebo" pitchFamily="2" charset="-79"/>
              </a:rPr>
              <a:t>, </a:t>
            </a:r>
            <a:r>
              <a:rPr lang="en-US" sz="3200" b="1" i="0" dirty="0">
                <a:solidFill>
                  <a:schemeClr val="accent1"/>
                </a:solidFill>
                <a:effectLst/>
                <a:cs typeface="Heebo" pitchFamily="2" charset="-79"/>
              </a:rPr>
              <a:t>responsible</a:t>
            </a:r>
            <a:r>
              <a:rPr lang="en-US" sz="3200" b="0" i="0" dirty="0">
                <a:solidFill>
                  <a:schemeClr val="tx2"/>
                </a:solidFill>
                <a:effectLst/>
                <a:cs typeface="Heebo" pitchFamily="2" charset="-79"/>
              </a:rPr>
              <a:t>, and </a:t>
            </a:r>
            <a:r>
              <a:rPr lang="en-US" sz="3200" b="1" i="0" dirty="0">
                <a:solidFill>
                  <a:schemeClr val="accent1"/>
                </a:solidFill>
                <a:effectLst/>
                <a:cs typeface="Heebo" pitchFamily="2" charset="-79"/>
              </a:rPr>
              <a:t>persistent</a:t>
            </a:r>
          </a:p>
          <a:p>
            <a:pPr lvl="1" fontAlgn="base"/>
            <a:r>
              <a:rPr lang="en-US" sz="3200" b="0" i="0" dirty="0">
                <a:solidFill>
                  <a:schemeClr val="tx2"/>
                </a:solidFill>
                <a:effectLst/>
                <a:cs typeface="Heebo" pitchFamily="2" charset="-79"/>
              </a:rPr>
              <a:t>Possess </a:t>
            </a:r>
            <a:r>
              <a:rPr lang="en-US" sz="3200" b="1" i="0" dirty="0">
                <a:solidFill>
                  <a:schemeClr val="accent1"/>
                </a:solidFill>
                <a:effectLst/>
                <a:cs typeface="Heebo" pitchFamily="2" charset="-79"/>
              </a:rPr>
              <a:t>analytical skills</a:t>
            </a:r>
            <a:r>
              <a:rPr lang="en-US" sz="3200" b="0" i="0" dirty="0">
                <a:solidFill>
                  <a:schemeClr val="tx2"/>
                </a:solidFill>
                <a:effectLst/>
                <a:cs typeface="Heebo" pitchFamily="2" charset="-79"/>
              </a:rPr>
              <a:t>, be able to </a:t>
            </a:r>
            <a:r>
              <a:rPr lang="en-US" sz="3200" b="1" i="0" dirty="0">
                <a:solidFill>
                  <a:schemeClr val="accent1"/>
                </a:solidFill>
                <a:effectLst/>
                <a:cs typeface="Heebo" pitchFamily="2" charset="-79"/>
              </a:rPr>
              <a:t>model</a:t>
            </a:r>
            <a:r>
              <a:rPr lang="en-US" sz="3200" b="0" i="0" dirty="0">
                <a:solidFill>
                  <a:schemeClr val="tx2"/>
                </a:solidFill>
                <a:effectLst/>
                <a:cs typeface="Heebo" pitchFamily="2" charset="-79"/>
              </a:rPr>
              <a:t> and </a:t>
            </a:r>
            <a:r>
              <a:rPr lang="en-US" sz="3200" b="1" i="0" dirty="0">
                <a:solidFill>
                  <a:schemeClr val="accent1"/>
                </a:solidFill>
                <a:effectLst/>
                <a:cs typeface="Heebo" pitchFamily="2" charset="-79"/>
              </a:rPr>
              <a:t>work</a:t>
            </a:r>
            <a:r>
              <a:rPr lang="en-US" sz="3200" b="0" i="0" dirty="0">
                <a:solidFill>
                  <a:schemeClr val="tx2"/>
                </a:solidFill>
                <a:effectLst/>
                <a:cs typeface="Heebo" pitchFamily="2" charset="-79"/>
              </a:rPr>
              <a:t> with </a:t>
            </a:r>
            <a:r>
              <a:rPr lang="en-US" sz="3200" b="1" i="0" dirty="0">
                <a:solidFill>
                  <a:schemeClr val="accent1"/>
                </a:solidFill>
                <a:effectLst/>
                <a:cs typeface="Heebo" pitchFamily="2" charset="-79"/>
              </a:rPr>
              <a:t>abstractions</a:t>
            </a:r>
          </a:p>
          <a:p>
            <a:pPr lvl="1" fontAlgn="base"/>
            <a:r>
              <a:rPr lang="en-US" sz="3200" b="0" i="0" dirty="0">
                <a:solidFill>
                  <a:schemeClr val="tx2"/>
                </a:solidFill>
                <a:effectLst/>
                <a:cs typeface="Heebo" pitchFamily="2" charset="-79"/>
              </a:rPr>
              <a:t>Have a </a:t>
            </a:r>
            <a:r>
              <a:rPr lang="en-US" sz="3200" b="1" i="0" dirty="0">
                <a:solidFill>
                  <a:schemeClr val="accent1"/>
                </a:solidFill>
                <a:effectLst/>
                <a:cs typeface="Heebo" pitchFamily="2" charset="-79"/>
              </a:rPr>
              <a:t>critical mindset </a:t>
            </a:r>
            <a:r>
              <a:rPr lang="en-US" sz="3200" b="0" i="0" dirty="0">
                <a:solidFill>
                  <a:schemeClr val="tx2"/>
                </a:solidFill>
                <a:effectLst/>
                <a:cs typeface="Heebo" pitchFamily="2" charset="-79"/>
              </a:rPr>
              <a:t>aimed to find errors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3C41CA-0584-4FAA-BAA3-6786DA3A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 and personal qualities</a:t>
            </a:r>
          </a:p>
        </p:txBody>
      </p:sp>
    </p:spTree>
    <p:extLst>
      <p:ext uri="{BB962C8B-B14F-4D97-AF65-F5344CB8AC3E}">
        <p14:creationId xmlns:p14="http://schemas.microsoft.com/office/powerpoint/2010/main" val="352446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41808-DD26-446E-81E8-39BD28B850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algn="l" fontAlgn="base"/>
            <a:r>
              <a:rPr lang="en-US" sz="3200" b="0" i="0" dirty="0">
                <a:solidFill>
                  <a:schemeClr val="tx2"/>
                </a:solidFill>
                <a:effectLst/>
                <a:cs typeface="Heebo" pitchFamily="2" charset="-79"/>
              </a:rPr>
              <a:t>The main areas for </a:t>
            </a:r>
            <a:r>
              <a:rPr lang="en-US" sz="3200" b="1" i="0" dirty="0">
                <a:solidFill>
                  <a:schemeClr val="accent1"/>
                </a:solidFill>
                <a:effectLst/>
                <a:cs typeface="Heebo" pitchFamily="2" charset="-79"/>
              </a:rPr>
              <a:t>professional development </a:t>
            </a:r>
            <a:r>
              <a:rPr lang="en-US" sz="3200" b="0" i="0" dirty="0">
                <a:solidFill>
                  <a:schemeClr val="tx2"/>
                </a:solidFill>
                <a:effectLst/>
                <a:cs typeface="Heebo" pitchFamily="2" charset="-79"/>
              </a:rPr>
              <a:t>in the QA career:</a:t>
            </a:r>
          </a:p>
          <a:p>
            <a:pPr algn="l" fontAlgn="base"/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Explore new areas and </a:t>
            </a:r>
            <a:r>
              <a:rPr lang="en-US" sz="3000" b="1" i="0" dirty="0">
                <a:solidFill>
                  <a:schemeClr val="accent1"/>
                </a:solidFill>
                <a:effectLst/>
                <a:cs typeface="Heebo" pitchFamily="2" charset="-79"/>
              </a:rPr>
              <a:t>grow as a QA</a:t>
            </a:r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: junior QA -&gt; middle QA -&gt; senior QA -&gt; QA team lead -&gt; QA-manager -&gt; Head of QA department.</a:t>
            </a:r>
          </a:p>
          <a:p>
            <a:pPr algn="l" fontAlgn="base"/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If you are interested in automation and want to know what a QA </a:t>
            </a:r>
            <a:r>
              <a:rPr lang="en-US" sz="3000" b="1" i="0" dirty="0">
                <a:solidFill>
                  <a:schemeClr val="accent1"/>
                </a:solidFill>
                <a:effectLst/>
                <a:cs typeface="Heebo" pitchFamily="2" charset="-79"/>
              </a:rPr>
              <a:t>automation engineer </a:t>
            </a:r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does, there’s an option to master automated testing and move along this direction. It requires </a:t>
            </a:r>
            <a:r>
              <a:rPr lang="en-US" sz="3000" b="1" i="0" dirty="0">
                <a:solidFill>
                  <a:schemeClr val="accent1"/>
                </a:solidFill>
                <a:effectLst/>
                <a:cs typeface="Heebo" pitchFamily="2" charset="-79"/>
              </a:rPr>
              <a:t>deeper technical knowledge.</a:t>
            </a:r>
          </a:p>
          <a:p>
            <a:pPr algn="l" fontAlgn="base"/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Upgrade your qualification to a </a:t>
            </a:r>
            <a:r>
              <a:rPr lang="en-US" sz="3000" b="1" i="0" dirty="0">
                <a:solidFill>
                  <a:schemeClr val="accent1"/>
                </a:solidFill>
                <a:effectLst/>
                <a:cs typeface="Heebo" pitchFamily="2" charset="-79"/>
              </a:rPr>
              <a:t>Business Analyst </a:t>
            </a:r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or a </a:t>
            </a:r>
            <a:r>
              <a:rPr lang="en-US" sz="3000" b="1" i="0" dirty="0">
                <a:solidFill>
                  <a:schemeClr val="accent1"/>
                </a:solidFill>
                <a:effectLst/>
                <a:cs typeface="Heebo" pitchFamily="2" charset="-79"/>
              </a:rPr>
              <a:t>developer</a:t>
            </a:r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.</a:t>
            </a:r>
          </a:p>
          <a:p>
            <a:pPr algn="l" fontAlgn="base"/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Having gained </a:t>
            </a:r>
            <a:r>
              <a:rPr lang="en-US" sz="3000" b="1" i="0" dirty="0">
                <a:solidFill>
                  <a:schemeClr val="accent1"/>
                </a:solidFill>
                <a:effectLst/>
                <a:cs typeface="Heebo" pitchFamily="2" charset="-79"/>
              </a:rPr>
              <a:t>enough experience</a:t>
            </a:r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, you can grow into a </a:t>
            </a:r>
            <a:r>
              <a:rPr lang="en-US" sz="3000" b="1" i="0" dirty="0">
                <a:solidFill>
                  <a:schemeClr val="accent1"/>
                </a:solidFill>
                <a:effectLst/>
                <a:cs typeface="Heebo" pitchFamily="2" charset="-79"/>
              </a:rPr>
              <a:t>Project Manager</a:t>
            </a:r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, then into a </a:t>
            </a:r>
            <a:r>
              <a:rPr lang="en-US" sz="3000" b="1" i="0" dirty="0">
                <a:solidFill>
                  <a:schemeClr val="accent1"/>
                </a:solidFill>
                <a:effectLst/>
                <a:cs typeface="Heebo" pitchFamily="2" charset="-79"/>
              </a:rPr>
              <a:t>Senior Project Manager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3C41CA-0584-4FAA-BAA3-6786DA3A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career prospects of QA specialists</a:t>
            </a:r>
          </a:p>
        </p:txBody>
      </p:sp>
    </p:spTree>
    <p:extLst>
      <p:ext uri="{BB962C8B-B14F-4D97-AF65-F5344CB8AC3E}">
        <p14:creationId xmlns:p14="http://schemas.microsoft.com/office/powerpoint/2010/main" val="363735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19024-79E6-E33E-2745-B445B5D0F8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Become a QA Automation Engineer and Start a Job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B1496F-89C8-4589-9213-7E1868272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001" y="4725144"/>
            <a:ext cx="11060892" cy="78038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sym typeface="Calibri"/>
              </a:rPr>
              <a:t>The QA Curriculum and Opportunities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613922-5914-1FAF-8F3B-0C6507B87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500" y="1179000"/>
            <a:ext cx="2655000" cy="26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83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2A7B0A-9F77-4827-AD1A-9EE049E2C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QA Engineering: Educational Program</a:t>
            </a:r>
            <a:endParaRPr lang="en-US" dirty="0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B5FB43A8-8250-4A4D-974C-F5CE90022F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764" y="1219200"/>
            <a:ext cx="11998472" cy="520106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b="1" dirty="0"/>
              <a:t> </a:t>
            </a:r>
            <a:endParaRPr lang="bg-BG" b="1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5043" y1="30565" x2="7189" y2="36301"/>
                        <a14:foregroundMark x1="26556" y1="8219" x2="28004" y2="11644"/>
                        <a14:foregroundMark x1="5043" y1="62586" x2="6491" y2="41438"/>
                        <a14:foregroundMark x1="34818" y1="47175" x2="33745" y2="43750"/>
                        <a14:foregroundMark x1="42328" y1="40240" x2="42006" y2="35103"/>
                        <a14:foregroundMark x1="40182" y1="63185" x2="40558" y2="58562"/>
                        <a14:foregroundMark x1="48444" y1="56849" x2="48444" y2="51712"/>
                        <a14:foregroundMark x1="45923" y1="79195" x2="45923" y2="74058"/>
                        <a14:foregroundMark x1="53112" y1="71147" x2="56330" y2="66010"/>
                        <a14:foregroundMark x1="53112" y1="91182" x2="53112" y2="87757"/>
                        <a14:foregroundMark x1="60998" y1="85531" x2="62071" y2="80908"/>
                        <a14:backgroundMark x1="41631" y1="11644" x2="74249" y2="11644"/>
                        <a14:backgroundMark x1="11159" y1="76370" x2="25483" y2="8030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76000" y="1761492"/>
            <a:ext cx="7815000" cy="489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42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Curriculum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44768" y="3024000"/>
            <a:ext cx="148322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b="1" dirty="0">
                <a:solidFill>
                  <a:schemeClr val="bg1"/>
                </a:solidFill>
              </a:rPr>
              <a:t>4 </a:t>
            </a:r>
            <a:r>
              <a:rPr lang="en-GB" sz="2600" b="1" dirty="0">
                <a:solidFill>
                  <a:schemeClr val="bg1"/>
                </a:solidFill>
              </a:rPr>
              <a:t>months</a:t>
            </a:r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65660" y="1322539"/>
            <a:ext cx="126509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b="1" dirty="0"/>
              <a:t>Entry</a:t>
            </a:r>
            <a:br>
              <a:rPr lang="en-GB" sz="2600" b="1" dirty="0"/>
            </a:br>
            <a:r>
              <a:rPr lang="en-GB" sz="2600" b="1" dirty="0"/>
              <a:t>Module</a:t>
            </a:r>
            <a:endParaRPr lang="en-US" sz="2600" b="1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1589" y="2394000"/>
            <a:ext cx="12188825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589" y="5004902"/>
            <a:ext cx="12188825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65660" y="5253264"/>
            <a:ext cx="246241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b="1" dirty="0"/>
              <a:t>Professional Modules</a:t>
            </a:r>
            <a:endParaRPr lang="en-US" sz="26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10177818" y="1548270"/>
            <a:ext cx="13501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b="1" dirty="0">
                <a:solidFill>
                  <a:schemeClr val="bg1"/>
                </a:solidFill>
              </a:rPr>
              <a:t>1 </a:t>
            </a:r>
            <a:r>
              <a:rPr lang="en-GB" sz="2600" b="1" dirty="0">
                <a:solidFill>
                  <a:schemeClr val="bg1"/>
                </a:solidFill>
              </a:rPr>
              <a:t>month</a:t>
            </a:r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027136" y="5509730"/>
            <a:ext cx="165154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b="1" dirty="0">
                <a:solidFill>
                  <a:schemeClr val="bg1"/>
                </a:solidFill>
              </a:rPr>
              <a:t>12 </a:t>
            </a:r>
            <a:r>
              <a:rPr lang="en-GB" sz="2600" b="1" dirty="0">
                <a:solidFill>
                  <a:schemeClr val="bg1"/>
                </a:solidFill>
              </a:rPr>
              <a:t>months</a:t>
            </a:r>
            <a:endParaRPr lang="en-US" sz="2600" b="1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5973235" y="2178978"/>
            <a:ext cx="0" cy="5750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8">
            <a:hlinkClick r:id="rId2"/>
            <a:extLst>
              <a:ext uri="{FF2B5EF4-FFF2-40B4-BE49-F238E27FC236}">
                <a16:creationId xmlns:a16="http://schemas.microsoft.com/office/drawing/2014/main" id="{9FE2E8DE-501E-4EA6-A799-3C38927A94AD}"/>
              </a:ext>
            </a:extLst>
          </p:cNvPr>
          <p:cNvSpPr/>
          <p:nvPr/>
        </p:nvSpPr>
        <p:spPr>
          <a:xfrm>
            <a:off x="3073424" y="1396895"/>
            <a:ext cx="6045522" cy="706802"/>
          </a:xfrm>
          <a:prstGeom prst="roundRect">
            <a:avLst>
              <a:gd name="adj" fmla="val 811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08000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cs typeface="Consolas" pitchFamily="49" charset="0"/>
              </a:rPr>
              <a:t>QA Basics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2DE052-D7A4-4280-AD0B-E0060535767D}"/>
              </a:ext>
            </a:extLst>
          </p:cNvPr>
          <p:cNvSpPr txBox="1"/>
          <p:nvPr/>
        </p:nvSpPr>
        <p:spPr>
          <a:xfrm>
            <a:off x="651000" y="2799000"/>
            <a:ext cx="214840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b="1" dirty="0"/>
              <a:t>Fundamentals</a:t>
            </a:r>
            <a:br>
              <a:rPr lang="en-GB" sz="2600" b="1" dirty="0"/>
            </a:br>
            <a:r>
              <a:rPr lang="en-GB" sz="2600" b="1" dirty="0"/>
              <a:t>Module</a:t>
            </a:r>
            <a:endParaRPr lang="en-US" sz="2600" b="1" dirty="0"/>
          </a:p>
        </p:txBody>
      </p:sp>
      <p:sp>
        <p:nvSpPr>
          <p:cNvPr id="21" name="Rounded Rectangle 8">
            <a:extLst>
              <a:ext uri="{FF2B5EF4-FFF2-40B4-BE49-F238E27FC236}">
                <a16:creationId xmlns:a16="http://schemas.microsoft.com/office/drawing/2014/main" id="{1B9F98C2-75C2-475C-8648-8F7F958186C5}"/>
              </a:ext>
            </a:extLst>
          </p:cNvPr>
          <p:cNvSpPr/>
          <p:nvPr/>
        </p:nvSpPr>
        <p:spPr>
          <a:xfrm>
            <a:off x="2924260" y="5377161"/>
            <a:ext cx="1836832" cy="835866"/>
          </a:xfrm>
          <a:prstGeom prst="roundRect">
            <a:avLst>
              <a:gd name="adj" fmla="val 811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08000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cs typeface="Consolas" pitchFamily="49" charset="0"/>
              </a:rPr>
              <a:t>Programming for QA</a:t>
            </a:r>
          </a:p>
        </p:txBody>
      </p:sp>
      <p:sp>
        <p:nvSpPr>
          <p:cNvPr id="2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70F73DE-2AAF-4196-9E98-8252A1131656}"/>
              </a:ext>
            </a:extLst>
          </p:cNvPr>
          <p:cNvSpPr txBox="1"/>
          <p:nvPr/>
        </p:nvSpPr>
        <p:spPr>
          <a:xfrm>
            <a:off x="2917861" y="6322334"/>
            <a:ext cx="611074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https://softuni.bg/qa/curriculum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1" name="Rounded Rectangle 8">
            <a:hlinkClick r:id="rId2"/>
            <a:extLst>
              <a:ext uri="{FF2B5EF4-FFF2-40B4-BE49-F238E27FC236}">
                <a16:creationId xmlns:a16="http://schemas.microsoft.com/office/drawing/2014/main" id="{C15E3C1A-D90D-A206-AA5E-2992736E8799}"/>
              </a:ext>
            </a:extLst>
          </p:cNvPr>
          <p:cNvSpPr/>
          <p:nvPr/>
        </p:nvSpPr>
        <p:spPr>
          <a:xfrm>
            <a:off x="3073239" y="2796879"/>
            <a:ext cx="6045522" cy="1352121"/>
          </a:xfrm>
          <a:prstGeom prst="roundRect">
            <a:avLst>
              <a:gd name="adj" fmla="val 811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08000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cs typeface="Consolas" pitchFamily="49" charset="0"/>
              </a:rPr>
              <a:t>QA Fundamentals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cs typeface="Consolas" pitchFamily="49" charset="0"/>
              </a:rPr>
              <a:t>Software Technologies Fundamentals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cs typeface="Consolas" pitchFamily="49" charset="0"/>
              </a:rPr>
              <a:t>QA Fundamentals and Manual Testing</a:t>
            </a:r>
          </a:p>
        </p:txBody>
      </p:sp>
      <p:sp>
        <p:nvSpPr>
          <p:cNvPr id="13" name="Rounded Rectangle 8">
            <a:extLst>
              <a:ext uri="{FF2B5EF4-FFF2-40B4-BE49-F238E27FC236}">
                <a16:creationId xmlns:a16="http://schemas.microsoft.com/office/drawing/2014/main" id="{0EF33862-6BE3-176F-7D0D-8B8FF041457C}"/>
              </a:ext>
            </a:extLst>
          </p:cNvPr>
          <p:cNvSpPr/>
          <p:nvPr/>
        </p:nvSpPr>
        <p:spPr>
          <a:xfrm>
            <a:off x="5071258" y="5377161"/>
            <a:ext cx="1836832" cy="835866"/>
          </a:xfrm>
          <a:prstGeom prst="roundRect">
            <a:avLst>
              <a:gd name="adj" fmla="val 811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08000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cs typeface="Consolas" pitchFamily="49" charset="0"/>
              </a:rPr>
              <a:t>Back-End Test Automation</a:t>
            </a:r>
          </a:p>
        </p:txBody>
      </p:sp>
      <p:sp>
        <p:nvSpPr>
          <p:cNvPr id="14" name="Rounded Rectangle 8">
            <a:extLst>
              <a:ext uri="{FF2B5EF4-FFF2-40B4-BE49-F238E27FC236}">
                <a16:creationId xmlns:a16="http://schemas.microsoft.com/office/drawing/2014/main" id="{682BF7D5-2F0D-028E-A919-4D419461E896}"/>
              </a:ext>
            </a:extLst>
          </p:cNvPr>
          <p:cNvSpPr/>
          <p:nvPr/>
        </p:nvSpPr>
        <p:spPr>
          <a:xfrm>
            <a:off x="7281929" y="5375879"/>
            <a:ext cx="1836832" cy="835866"/>
          </a:xfrm>
          <a:prstGeom prst="roundRect">
            <a:avLst>
              <a:gd name="adj" fmla="val 811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08000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cs typeface="Consolas" pitchFamily="49" charset="0"/>
              </a:rPr>
              <a:t>Front-End Test Automation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401C26A-5F42-3D7D-4FF1-F743C3FC1890}"/>
              </a:ext>
            </a:extLst>
          </p:cNvPr>
          <p:cNvCxnSpPr>
            <a:cxnSpLocks/>
          </p:cNvCxnSpPr>
          <p:nvPr/>
        </p:nvCxnSpPr>
        <p:spPr>
          <a:xfrm>
            <a:off x="5989674" y="4224418"/>
            <a:ext cx="4244" cy="10945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3E31B0C-362D-F6D6-90F3-2E6DC5892EAF}"/>
              </a:ext>
            </a:extLst>
          </p:cNvPr>
          <p:cNvCxnSpPr/>
          <p:nvPr/>
        </p:nvCxnSpPr>
        <p:spPr>
          <a:xfrm>
            <a:off x="3842676" y="4766773"/>
            <a:ext cx="420674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2C5113B-65DC-0E52-01F0-290E0BA372F0}"/>
              </a:ext>
            </a:extLst>
          </p:cNvPr>
          <p:cNvCxnSpPr>
            <a:cxnSpLocks/>
          </p:cNvCxnSpPr>
          <p:nvPr/>
        </p:nvCxnSpPr>
        <p:spPr>
          <a:xfrm>
            <a:off x="8031000" y="4766773"/>
            <a:ext cx="0" cy="499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7E0B69-7DE2-CE22-6DAF-3D949371273F}"/>
              </a:ext>
            </a:extLst>
          </p:cNvPr>
          <p:cNvCxnSpPr>
            <a:cxnSpLocks/>
          </p:cNvCxnSpPr>
          <p:nvPr/>
        </p:nvCxnSpPr>
        <p:spPr>
          <a:xfrm>
            <a:off x="3861875" y="4774201"/>
            <a:ext cx="0" cy="499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4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2" grpId="0"/>
      <p:bldP spid="84" grpId="0"/>
      <p:bldP spid="20" grpId="0"/>
      <p:bldP spid="21" grpId="0" animBg="1"/>
      <p:bldP spid="11" grpId="0" animBg="1"/>
      <p:bldP spid="13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B1496F-89C8-4589-9213-7E1868272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109" y="4877544"/>
            <a:ext cx="10961783" cy="780383"/>
          </a:xfrm>
        </p:spPr>
        <p:txBody>
          <a:bodyPr/>
          <a:lstStyle/>
          <a:p>
            <a:r>
              <a:rPr lang="en-US" dirty="0"/>
              <a:t>Q &amp; A Session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7AA855-67DB-6B83-B34F-8AEF32C0A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900" y="1359000"/>
            <a:ext cx="2524200" cy="25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1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5763"/>
            <a:ext cx="7581212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3" y="1419225"/>
            <a:ext cx="8632995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8" y="3276600"/>
            <a:ext cx="2882677" cy="31205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CFF63CD-D28B-C408-0420-39A43C547E87}"/>
              </a:ext>
            </a:extLst>
          </p:cNvPr>
          <p:cNvSpPr txBox="1"/>
          <p:nvPr/>
        </p:nvSpPr>
        <p:spPr>
          <a:xfrm>
            <a:off x="852326" y="1796650"/>
            <a:ext cx="7581211" cy="340465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457200" indent="-457200" defTabSz="1218438">
              <a:lnSpc>
                <a:spcPct val="105000"/>
              </a:lnSpc>
              <a:spcAft>
                <a:spcPts val="600"/>
              </a:spcAft>
              <a:buClr>
                <a:schemeClr val="bg2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sym typeface="Calibri"/>
              </a:rPr>
              <a:t>Exam preparation: </a:t>
            </a:r>
            <a:r>
              <a:rPr lang="en-US" sz="3200" dirty="0">
                <a:solidFill>
                  <a:schemeClr val="bg2"/>
                </a:solidFill>
                <a:sym typeface="Calibri"/>
              </a:rPr>
              <a:t>Solving sample questions</a:t>
            </a:r>
          </a:p>
          <a:p>
            <a:pPr marL="457200" indent="-457200" defTabSz="1218438">
              <a:lnSpc>
                <a:spcPct val="105000"/>
              </a:lnSpc>
              <a:spcAft>
                <a:spcPts val="600"/>
              </a:spcAft>
              <a:buClr>
                <a:schemeClr val="bg2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sym typeface="Calibri"/>
              </a:rPr>
              <a:t>QA profession: </a:t>
            </a:r>
            <a:r>
              <a:rPr lang="en-US" sz="3200" dirty="0">
                <a:solidFill>
                  <a:schemeClr val="bg2"/>
                </a:solidFill>
                <a:sym typeface="Calibri"/>
              </a:rPr>
              <a:t>What does a QA engineer do?</a:t>
            </a:r>
          </a:p>
          <a:p>
            <a:pPr marL="457200" indent="-457200" defTabSz="1218438">
              <a:lnSpc>
                <a:spcPct val="105000"/>
              </a:lnSpc>
              <a:spcAft>
                <a:spcPts val="600"/>
              </a:spcAft>
              <a:buClr>
                <a:schemeClr val="bg2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sym typeface="Calibri"/>
              </a:rPr>
              <a:t>QA curriculum: </a:t>
            </a:r>
            <a:r>
              <a:rPr lang="en-US" sz="3200" dirty="0">
                <a:solidFill>
                  <a:schemeClr val="bg2"/>
                </a:solidFill>
                <a:sym typeface="Calibri"/>
              </a:rPr>
              <a:t>Your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sym typeface="Calibri"/>
              </a:rPr>
              <a:t> </a:t>
            </a:r>
            <a:r>
              <a:rPr lang="en-US" sz="3200" dirty="0">
                <a:solidFill>
                  <a:schemeClr val="bg2"/>
                </a:solidFill>
                <a:sym typeface="Calibri"/>
              </a:rPr>
              <a:t>QA path</a:t>
            </a:r>
          </a:p>
          <a:p>
            <a:pPr marL="457200" indent="-457200" defTabSz="1218438">
              <a:lnSpc>
                <a:spcPct val="105000"/>
              </a:lnSpc>
              <a:spcAft>
                <a:spcPts val="600"/>
              </a:spcAft>
              <a:buClr>
                <a:schemeClr val="bg2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sym typeface="Calibri"/>
              </a:rPr>
              <a:t>Q &amp; A Session</a:t>
            </a:r>
            <a:r>
              <a:rPr lang="en-US" sz="3200" dirty="0">
                <a:solidFill>
                  <a:schemeClr val="bg1">
                    <a:lumMod val="60000"/>
                    <a:lumOff val="40000"/>
                  </a:schemeClr>
                </a:solidFill>
                <a:sym typeface="Calibri"/>
              </a:rPr>
              <a:t>: </a:t>
            </a:r>
            <a:r>
              <a:rPr lang="en-US" sz="3200" dirty="0">
                <a:solidFill>
                  <a:schemeClr val="bg2"/>
                </a:solidFill>
                <a:sym typeface="Calibri"/>
              </a:rPr>
              <a:t>Your questions answered</a:t>
            </a:r>
            <a:endParaRPr lang="en-US" sz="3200" b="1" dirty="0">
              <a:solidFill>
                <a:schemeClr val="bg1">
                  <a:lumMod val="40000"/>
                  <a:lumOff val="60000"/>
                </a:schemeClr>
              </a:solidFill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459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0928464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81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61789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561BD-1601-4293-BF90-60C955360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6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2000" b="1" dirty="0"/>
            </a:br>
            <a:r>
              <a:rPr lang="en-US" sz="10000" b="1" dirty="0"/>
              <a:t>#QA-Basics</a:t>
            </a:r>
          </a:p>
          <a:p>
            <a:pPr marL="0" indent="0" algn="ctr">
              <a:buNone/>
            </a:pPr>
            <a:endParaRPr lang="en-US" sz="100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Have Questions?</a:t>
            </a:r>
          </a:p>
        </p:txBody>
      </p:sp>
    </p:spTree>
    <p:extLst>
      <p:ext uri="{BB962C8B-B14F-4D97-AF65-F5344CB8AC3E}">
        <p14:creationId xmlns:p14="http://schemas.microsoft.com/office/powerpoint/2010/main" val="24758562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https://about.softuni.bg/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730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buClr>
                <a:schemeClr val="tx1"/>
              </a:buClr>
            </a:pPr>
            <a:r>
              <a:rPr lang="en-US" sz="3000" noProof="1">
                <a:solidFill>
                  <a:srgbClr val="FFA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solidFill>
                  <a:srgbClr val="FFA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about.softuni.bg</a:t>
            </a:r>
            <a:r>
              <a:rPr lang="en-US" sz="3000" noProof="1">
                <a:solidFill>
                  <a:srgbClr val="FFA000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buClr>
                <a:schemeClr val="tx1"/>
              </a:buClr>
            </a:pPr>
            <a:r>
              <a:rPr lang="en-US" sz="3000" noProof="1">
                <a:solidFill>
                  <a:srgbClr val="FFA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softuni.foundation</a:t>
            </a:r>
            <a:endParaRPr lang="en-US" sz="3000" noProof="1">
              <a:solidFill>
                <a:srgbClr val="FFA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>
              <a:buClr>
                <a:schemeClr val="tx1"/>
              </a:buClr>
            </a:pPr>
            <a:r>
              <a:rPr lang="en-US" sz="3000" noProof="1">
                <a:solidFill>
                  <a:srgbClr val="FFA0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facebook.com/SoftwareUniversity</a:t>
            </a:r>
            <a:endParaRPr lang="en-US" sz="3000" noProof="1">
              <a:solidFill>
                <a:srgbClr val="FFA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>
              <a:buClr>
                <a:schemeClr val="tx1"/>
              </a:buClr>
            </a:pPr>
            <a:r>
              <a:rPr lang="en-US" sz="3000" dirty="0">
                <a:solidFill>
                  <a:srgbClr val="FFA00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forum.softuni.bg</a:t>
            </a:r>
            <a:endParaRPr lang="en-US" sz="3000" noProof="1">
              <a:solidFill>
                <a:srgbClr val="FFA000"/>
              </a:solidFill>
            </a:endParaRPr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78323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B1496F-89C8-4589-9213-7E1868272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109" y="4877544"/>
            <a:ext cx="10961783" cy="78038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Sample Exam Questions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6D48A0-1945-F9DB-6709-316A75395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201" y="1404000"/>
            <a:ext cx="2451598" cy="245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55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41808-DD26-446E-81E8-39BD28B850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test scenario </a:t>
            </a:r>
            <a:r>
              <a:rPr lang="en-US" dirty="0"/>
              <a:t>contains </a:t>
            </a:r>
            <a:r>
              <a:rPr lang="en-US" b="1" dirty="0"/>
              <a:t>multiple</a:t>
            </a:r>
            <a:r>
              <a:rPr lang="en-US" dirty="0"/>
              <a:t>: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Test drivers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Test cycles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Test cases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Test controls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3C41CA-0584-4FAA-BAA3-6786DA3A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5FECE1-F036-427A-816B-E085905A4F54}"/>
              </a:ext>
            </a:extLst>
          </p:cNvPr>
          <p:cNvSpPr/>
          <p:nvPr/>
        </p:nvSpPr>
        <p:spPr bwMode="auto">
          <a:xfrm>
            <a:off x="577425" y="3213525"/>
            <a:ext cx="586740" cy="586740"/>
          </a:xfrm>
          <a:prstGeom prst="ellipse">
            <a:avLst/>
          </a:prstGeom>
          <a:solidFill>
            <a:srgbClr val="234465">
              <a:alpha val="10196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83677A-95E7-759C-78B3-A4F60E4756AD}"/>
              </a:ext>
            </a:extLst>
          </p:cNvPr>
          <p:cNvSpPr txBox="1"/>
          <p:nvPr/>
        </p:nvSpPr>
        <p:spPr>
          <a:xfrm>
            <a:off x="577424" y="5805625"/>
            <a:ext cx="6868576" cy="7327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Hint: </a:t>
            </a:r>
            <a:r>
              <a:rPr lang="en-US" sz="3200" dirty="0"/>
              <a:t>Quality Assurance Intro lecture</a:t>
            </a:r>
          </a:p>
        </p:txBody>
      </p:sp>
    </p:spTree>
    <p:extLst>
      <p:ext uri="{BB962C8B-B14F-4D97-AF65-F5344CB8AC3E}">
        <p14:creationId xmlns:p14="http://schemas.microsoft.com/office/powerpoint/2010/main" val="238890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41808-DD26-446E-81E8-39BD28B850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following </a:t>
            </a:r>
            <a:r>
              <a:rPr lang="en-US" b="1" dirty="0"/>
              <a:t>statement</a:t>
            </a:r>
            <a:r>
              <a:rPr lang="en-US" dirty="0"/>
              <a:t> can be applied to which test level: "Testing must confirm that </a:t>
            </a:r>
            <a:r>
              <a:rPr lang="en-US" b="1" dirty="0"/>
              <a:t>components collaborate </a:t>
            </a:r>
            <a:r>
              <a:rPr lang="en-US" dirty="0"/>
              <a:t>correctly"?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Integration testing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Acceptance testing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Non-functional testing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Functional testing</a:t>
            </a:r>
          </a:p>
          <a:p>
            <a:pPr marL="946350" lvl="1" indent="-514350">
              <a:buFont typeface="+mj-lt"/>
              <a:buAutoNum type="alphaUcPeriod"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3C41CA-0584-4FAA-BAA3-6786DA3A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5FECE1-F036-427A-816B-E085905A4F54}"/>
              </a:ext>
            </a:extLst>
          </p:cNvPr>
          <p:cNvSpPr/>
          <p:nvPr/>
        </p:nvSpPr>
        <p:spPr bwMode="auto">
          <a:xfrm>
            <a:off x="570525" y="2455425"/>
            <a:ext cx="586740" cy="586740"/>
          </a:xfrm>
          <a:prstGeom prst="ellipse">
            <a:avLst/>
          </a:prstGeom>
          <a:solidFill>
            <a:srgbClr val="234465">
              <a:alpha val="10196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9C459E-6F54-3F96-92E7-FB844F6743E4}"/>
              </a:ext>
            </a:extLst>
          </p:cNvPr>
          <p:cNvSpPr txBox="1"/>
          <p:nvPr/>
        </p:nvSpPr>
        <p:spPr>
          <a:xfrm>
            <a:off x="570524" y="5814000"/>
            <a:ext cx="6875476" cy="7327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Hint: </a:t>
            </a:r>
            <a:r>
              <a:rPr lang="en-US" sz="3200" dirty="0"/>
              <a:t>Components collaborate</a:t>
            </a:r>
          </a:p>
        </p:txBody>
      </p:sp>
    </p:spTree>
    <p:extLst>
      <p:ext uri="{BB962C8B-B14F-4D97-AF65-F5344CB8AC3E}">
        <p14:creationId xmlns:p14="http://schemas.microsoft.com/office/powerpoint/2010/main" val="338212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41808-DD26-446E-81E8-39BD28B850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testing is </a:t>
            </a:r>
            <a:r>
              <a:rPr lang="en-US" b="1" dirty="0"/>
              <a:t>NOT</a:t>
            </a:r>
            <a:r>
              <a:rPr lang="en-US" dirty="0"/>
              <a:t> a way: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To </a:t>
            </a:r>
            <a:r>
              <a:rPr lang="en-US" b="1" dirty="0"/>
              <a:t>evaluate</a:t>
            </a:r>
            <a:r>
              <a:rPr lang="en-US" dirty="0"/>
              <a:t> the </a:t>
            </a:r>
            <a:r>
              <a:rPr lang="en-US" b="1" dirty="0"/>
              <a:t>features</a:t>
            </a:r>
            <a:r>
              <a:rPr lang="en-US" dirty="0"/>
              <a:t> of the software item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To </a:t>
            </a:r>
            <a:r>
              <a:rPr lang="en-US" b="1" dirty="0"/>
              <a:t>find all </a:t>
            </a:r>
            <a:r>
              <a:rPr lang="en-US" dirty="0"/>
              <a:t>the </a:t>
            </a:r>
            <a:r>
              <a:rPr lang="en-US" b="1" dirty="0"/>
              <a:t>bugs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To </a:t>
            </a:r>
            <a:r>
              <a:rPr lang="en-US" b="1" dirty="0"/>
              <a:t>verify</a:t>
            </a:r>
            <a:r>
              <a:rPr lang="en-US" dirty="0"/>
              <a:t> specified </a:t>
            </a:r>
            <a:r>
              <a:rPr lang="en-US" b="1" dirty="0"/>
              <a:t>requirements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To </a:t>
            </a:r>
            <a:r>
              <a:rPr lang="en-US" b="1" dirty="0"/>
              <a:t>reduce the risk </a:t>
            </a:r>
            <a:r>
              <a:rPr lang="en-US" dirty="0"/>
              <a:t>of software </a:t>
            </a:r>
            <a:r>
              <a:rPr lang="en-US" b="1" dirty="0"/>
              <a:t>failure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3C41CA-0584-4FAA-BAA3-6786DA3A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5FECE1-F036-427A-816B-E085905A4F54}"/>
              </a:ext>
            </a:extLst>
          </p:cNvPr>
          <p:cNvSpPr/>
          <p:nvPr/>
        </p:nvSpPr>
        <p:spPr bwMode="auto">
          <a:xfrm>
            <a:off x="570525" y="2564475"/>
            <a:ext cx="586740" cy="586740"/>
          </a:xfrm>
          <a:prstGeom prst="ellipse">
            <a:avLst/>
          </a:prstGeom>
          <a:solidFill>
            <a:srgbClr val="234465">
              <a:alpha val="10196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BEE75C-C1DA-88FE-3FC9-5D22182C953F}"/>
              </a:ext>
            </a:extLst>
          </p:cNvPr>
          <p:cNvSpPr txBox="1"/>
          <p:nvPr/>
        </p:nvSpPr>
        <p:spPr>
          <a:xfrm>
            <a:off x="570524" y="5814000"/>
            <a:ext cx="6875476" cy="7327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Hint: </a:t>
            </a:r>
            <a:r>
              <a:rPr lang="en-US" sz="3200" dirty="0"/>
              <a:t>Seven testing principles</a:t>
            </a:r>
          </a:p>
        </p:txBody>
      </p:sp>
    </p:spTree>
    <p:extLst>
      <p:ext uri="{BB962C8B-B14F-4D97-AF65-F5344CB8AC3E}">
        <p14:creationId xmlns:p14="http://schemas.microsoft.com/office/powerpoint/2010/main" val="423334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41808-DD26-446E-81E8-39BD28B850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500" dirty="0"/>
              <a:t>Software testing process </a:t>
            </a:r>
            <a:r>
              <a:rPr lang="en-US" sz="3500" b="1" dirty="0"/>
              <a:t>includes</a:t>
            </a:r>
            <a:r>
              <a:rPr lang="en-US" sz="3500" dirty="0"/>
              <a:t>:</a:t>
            </a:r>
            <a:endParaRPr lang="bg-BG" sz="3500" dirty="0"/>
          </a:p>
          <a:p>
            <a:pPr marL="957262" lvl="1" indent="-514350">
              <a:buFont typeface="+mj-lt"/>
              <a:buAutoNum type="arabicPeriod"/>
            </a:pPr>
            <a:r>
              <a:rPr lang="en-US" sz="3400" dirty="0"/>
              <a:t>Test </a:t>
            </a:r>
            <a:r>
              <a:rPr lang="en-US" sz="3400" b="1" dirty="0"/>
              <a:t>design</a:t>
            </a:r>
          </a:p>
          <a:p>
            <a:pPr marL="957262" lvl="1" indent="-514350">
              <a:buFont typeface="+mj-lt"/>
              <a:buAutoNum type="arabicPeriod"/>
            </a:pPr>
            <a:r>
              <a:rPr lang="en-US" sz="3400" dirty="0"/>
              <a:t>Test </a:t>
            </a:r>
            <a:r>
              <a:rPr lang="en-US" sz="3400" b="1" dirty="0"/>
              <a:t>planning</a:t>
            </a:r>
          </a:p>
          <a:p>
            <a:pPr marL="957262" lvl="1" indent="-514350">
              <a:buFont typeface="+mj-lt"/>
              <a:buAutoNum type="arabicPeriod"/>
            </a:pPr>
            <a:r>
              <a:rPr lang="en-US" sz="3400" dirty="0"/>
              <a:t>Test </a:t>
            </a:r>
            <a:r>
              <a:rPr lang="en-US" sz="3400" b="1" dirty="0"/>
              <a:t>reporting</a:t>
            </a:r>
          </a:p>
          <a:p>
            <a:pPr marL="957262" lvl="1" indent="-514350">
              <a:buFont typeface="+mj-lt"/>
              <a:buAutoNum type="arabicPeriod"/>
            </a:pPr>
            <a:r>
              <a:rPr lang="en-US" sz="3400" dirty="0"/>
              <a:t>Test </a:t>
            </a:r>
            <a:r>
              <a:rPr lang="en-US" sz="3400" b="1" dirty="0"/>
              <a:t>execution</a:t>
            </a:r>
            <a:endParaRPr lang="bg-BG" sz="3400" b="1" dirty="0"/>
          </a:p>
          <a:p>
            <a:pPr marL="0" indent="0">
              <a:buNone/>
            </a:pPr>
            <a:r>
              <a:rPr lang="en-US" sz="3500" dirty="0"/>
              <a:t>Choose the correct order, that these are performed.</a:t>
            </a:r>
            <a:endParaRPr lang="bg-BG" sz="3500" dirty="0"/>
          </a:p>
          <a:p>
            <a:pPr marL="957262" lvl="1" indent="-514350">
              <a:buFont typeface="+mj-lt"/>
              <a:buAutoNum type="alphaUcPeriod"/>
            </a:pPr>
            <a:r>
              <a:rPr lang="en-US" dirty="0"/>
              <a:t>2, 3, 1, 4</a:t>
            </a:r>
            <a:endParaRPr lang="bg-BG" dirty="0"/>
          </a:p>
          <a:p>
            <a:pPr marL="957262" lvl="1" indent="-514350">
              <a:buFont typeface="+mj-lt"/>
              <a:buAutoNum type="alphaUcPeriod"/>
            </a:pPr>
            <a:r>
              <a:rPr lang="en-US" dirty="0"/>
              <a:t>2, 1, 4, 3</a:t>
            </a:r>
            <a:endParaRPr lang="bg-BG" dirty="0"/>
          </a:p>
          <a:p>
            <a:pPr marL="957262" lvl="1" indent="-514350">
              <a:buFont typeface="+mj-lt"/>
              <a:buAutoNum type="alphaUcPeriod"/>
            </a:pPr>
            <a:r>
              <a:rPr lang="en-US" dirty="0"/>
              <a:t>1, 3, 4, 2</a:t>
            </a:r>
            <a:endParaRPr lang="bg-BG" dirty="0"/>
          </a:p>
          <a:p>
            <a:pPr marL="957262" lvl="1" indent="-514350">
              <a:buFont typeface="+mj-lt"/>
              <a:buAutoNum type="alphaUcPeriod"/>
            </a:pPr>
            <a:r>
              <a:rPr lang="en-US" dirty="0"/>
              <a:t>2, 3, 4, 1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3C41CA-0584-4FAA-BAA3-6786DA3A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5FECE1-F036-427A-816B-E085905A4F54}"/>
              </a:ext>
            </a:extLst>
          </p:cNvPr>
          <p:cNvSpPr/>
          <p:nvPr/>
        </p:nvSpPr>
        <p:spPr bwMode="auto">
          <a:xfrm>
            <a:off x="561000" y="5004000"/>
            <a:ext cx="586740" cy="586740"/>
          </a:xfrm>
          <a:prstGeom prst="ellipse">
            <a:avLst/>
          </a:prstGeom>
          <a:solidFill>
            <a:srgbClr val="234465">
              <a:alpha val="10196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BE8452-235D-62E7-1005-7A38C8162DEB}"/>
              </a:ext>
            </a:extLst>
          </p:cNvPr>
          <p:cNvSpPr txBox="1"/>
          <p:nvPr/>
        </p:nvSpPr>
        <p:spPr>
          <a:xfrm>
            <a:off x="5031553" y="5769000"/>
            <a:ext cx="6442200" cy="7327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Hint: </a:t>
            </a:r>
            <a:r>
              <a:rPr lang="en-US" sz="3200" dirty="0"/>
              <a:t>Quality Assurance Intro lecture</a:t>
            </a:r>
          </a:p>
        </p:txBody>
      </p:sp>
    </p:spTree>
    <p:extLst>
      <p:ext uri="{BB962C8B-B14F-4D97-AF65-F5344CB8AC3E}">
        <p14:creationId xmlns:p14="http://schemas.microsoft.com/office/powerpoint/2010/main" val="175701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41808-DD26-446E-81E8-39BD28B850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Which of the following list contains only </a:t>
            </a:r>
            <a:r>
              <a:rPr lang="en-US" b="1" dirty="0"/>
              <a:t>non-functional</a:t>
            </a:r>
            <a:r>
              <a:rPr lang="en-US" dirty="0"/>
              <a:t> tests: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Security testing, reliability testing, performance testing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Testing various configurations, beta testing, unit testing</a:t>
            </a:r>
            <a:endParaRPr lang="bg-BG" dirty="0"/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Stress testing, component testing, portability testing</a:t>
            </a:r>
            <a:endParaRPr lang="bg-BG" dirty="0"/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System testing, performance testing, alpha testing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3C41CA-0584-4FAA-BAA3-6786DA3A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5FECE1-F036-427A-816B-E085905A4F54}"/>
              </a:ext>
            </a:extLst>
          </p:cNvPr>
          <p:cNvSpPr/>
          <p:nvPr/>
        </p:nvSpPr>
        <p:spPr bwMode="auto">
          <a:xfrm>
            <a:off x="575520" y="1899000"/>
            <a:ext cx="586740" cy="586740"/>
          </a:xfrm>
          <a:prstGeom prst="ellipse">
            <a:avLst/>
          </a:prstGeom>
          <a:solidFill>
            <a:srgbClr val="234465">
              <a:alpha val="10196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D9556F-78D7-700F-D6AF-F77AB9FAA75B}"/>
              </a:ext>
            </a:extLst>
          </p:cNvPr>
          <p:cNvSpPr txBox="1"/>
          <p:nvPr/>
        </p:nvSpPr>
        <p:spPr>
          <a:xfrm>
            <a:off x="570524" y="5814000"/>
            <a:ext cx="6875476" cy="7327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Hint: </a:t>
            </a:r>
            <a:r>
              <a:rPr lang="en-US" sz="3200" dirty="0"/>
              <a:t>Test Levels and Test Types lecture</a:t>
            </a:r>
          </a:p>
        </p:txBody>
      </p:sp>
    </p:spTree>
    <p:extLst>
      <p:ext uri="{BB962C8B-B14F-4D97-AF65-F5344CB8AC3E}">
        <p14:creationId xmlns:p14="http://schemas.microsoft.com/office/powerpoint/2010/main" val="339724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1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60663</TotalTime>
  <Words>1281</Words>
  <Application>Microsoft Office PowerPoint</Application>
  <PresentationFormat>Widescreen</PresentationFormat>
  <Paragraphs>204</Paragraphs>
  <Slides>31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맑은 고딕</vt:lpstr>
      <vt:lpstr>Arial</vt:lpstr>
      <vt:lpstr>Calibri</vt:lpstr>
      <vt:lpstr>Consolas</vt:lpstr>
      <vt:lpstr>Heebo</vt:lpstr>
      <vt:lpstr>Wingdings</vt:lpstr>
      <vt:lpstr>Wingdings 2</vt:lpstr>
      <vt:lpstr>SoftUni</vt:lpstr>
      <vt:lpstr>QA Basics: Exam Preparation</vt:lpstr>
      <vt:lpstr>Table of Contents</vt:lpstr>
      <vt:lpstr>You Have Questions?</vt:lpstr>
      <vt:lpstr>Sample Exam Questions</vt:lpstr>
      <vt:lpstr>Question 1</vt:lpstr>
      <vt:lpstr>Question 2</vt:lpstr>
      <vt:lpstr>Question 3</vt:lpstr>
      <vt:lpstr>Question 4</vt:lpstr>
      <vt:lpstr>Question 5</vt:lpstr>
      <vt:lpstr>Question 6</vt:lpstr>
      <vt:lpstr>Question 7</vt:lpstr>
      <vt:lpstr>Question 8</vt:lpstr>
      <vt:lpstr>Question 9</vt:lpstr>
      <vt:lpstr>Question 10</vt:lpstr>
      <vt:lpstr>QA Engineer Profession Explained</vt:lpstr>
      <vt:lpstr>What Does a QA Engineer Do?</vt:lpstr>
      <vt:lpstr>QA Tasks</vt:lpstr>
      <vt:lpstr>QA Roles</vt:lpstr>
      <vt:lpstr>A workday of a QA Engineer</vt:lpstr>
      <vt:lpstr>Skills and personal qualities</vt:lpstr>
      <vt:lpstr>The career prospects of QA specialists</vt:lpstr>
      <vt:lpstr>The QA Curriculum and Opportunities</vt:lpstr>
      <vt:lpstr>QA Engineering: Educational Program</vt:lpstr>
      <vt:lpstr>Curriculum</vt:lpstr>
      <vt:lpstr>Q &amp; A Session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Quality Assurance: Introduction</dc:title>
  <dc:subject>Software Development</dc:subject>
  <dc:creator>Software University</dc:creator>
  <cp:keywords>QA, SoftUni; Software University; programming; coding; computer programming; software development; software engineering; software technologies; digital skills; technical skills; training; course</cp:keywords>
  <dc:description>QA Automation Course © SoftUni – https://softuni.org
© Software University – https://softuni.bg
Copyrighted document. Unauthorized copy, reproduction or use is not permitted.</dc:description>
  <cp:lastModifiedBy>Admin</cp:lastModifiedBy>
  <cp:revision>338</cp:revision>
  <dcterms:created xsi:type="dcterms:W3CDTF">2018-05-23T13:08:44Z</dcterms:created>
  <dcterms:modified xsi:type="dcterms:W3CDTF">2023-03-30T01:04:55Z</dcterms:modified>
  <cp:category>quality assurance;computer programming;programming;software development;software engineering</cp:category>
</cp:coreProperties>
</file>