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3" r:id="rId2"/>
  </p:sldMasterIdLst>
  <p:notesMasterIdLst>
    <p:notesMasterId r:id="rId17"/>
  </p:notesMasterIdLst>
  <p:sldIdLst>
    <p:sldId id="257" r:id="rId3"/>
    <p:sldId id="258" r:id="rId4"/>
    <p:sldId id="259" r:id="rId5"/>
    <p:sldId id="288" r:id="rId6"/>
    <p:sldId id="289" r:id="rId7"/>
    <p:sldId id="285" r:id="rId8"/>
    <p:sldId id="273" r:id="rId9"/>
    <p:sldId id="286" r:id="rId10"/>
    <p:sldId id="267" r:id="rId11"/>
    <p:sldId id="263" r:id="rId12"/>
    <p:sldId id="291" r:id="rId13"/>
    <p:sldId id="287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orient="horz" pos="3969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4671">
          <p15:clr>
            <a:srgbClr val="A4A3A4"/>
          </p15:clr>
        </p15:guide>
        <p15:guide id="5" pos="7491">
          <p15:clr>
            <a:srgbClr val="A4A3A4"/>
          </p15:clr>
        </p15:guide>
        <p15:guide id="6" pos="2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EF9"/>
    <a:srgbClr val="7FDDF9"/>
    <a:srgbClr val="A7E7FB"/>
    <a:srgbClr val="8FDFFB"/>
    <a:srgbClr val="98E3FA"/>
    <a:srgbClr val="AEE8FC"/>
    <a:srgbClr val="CBF0FD"/>
    <a:srgbClr val="DEF6FE"/>
    <a:srgbClr val="009999"/>
    <a:srgbClr val="55A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56" y="108"/>
      </p:cViewPr>
      <p:guideLst>
        <p:guide orient="horz" pos="2131"/>
        <p:guide orient="horz" pos="3969"/>
        <p:guide orient="horz" pos="799"/>
        <p:guide pos="4671"/>
        <p:guide pos="7491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notesViewPr>
    <p:cSldViewPr snapToGrid="0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8773-F792-431F-806D-E0373739A28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33AF-4CE8-4044-A947-A135159D31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alphaModFix amt="6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506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8507705" y="3744686"/>
            <a:ext cx="3684295" cy="3113315"/>
            <a:chOff x="1" y="2756098"/>
            <a:chExt cx="3779331" cy="4101903"/>
          </a:xfrm>
        </p:grpSpPr>
        <p:sp>
          <p:nvSpPr>
            <p:cNvPr id="8" name="任意多边形: 形状 7"/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 flipH="1">
            <a:off x="0" y="-1"/>
            <a:ext cx="3238500" cy="4362450"/>
            <a:chOff x="1" y="2756098"/>
            <a:chExt cx="3779331" cy="4101903"/>
          </a:xfrm>
        </p:grpSpPr>
        <p:sp>
          <p:nvSpPr>
            <p:cNvPr id="16" name="任意多边形: 形状 15"/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>
            <a:off x="10153649" y="5135548"/>
            <a:ext cx="2038350" cy="1722453"/>
            <a:chOff x="1" y="2756098"/>
            <a:chExt cx="3779331" cy="4101903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 rot="10800000" flipH="1">
            <a:off x="0" y="-1"/>
            <a:ext cx="1600200" cy="2155564"/>
            <a:chOff x="1" y="2756098"/>
            <a:chExt cx="3779331" cy="4101903"/>
          </a:xfrm>
        </p:grpSpPr>
        <p:sp>
          <p:nvSpPr>
            <p:cNvPr id="16" name="任意多边形: 形状 15"/>
            <p:cNvSpPr/>
            <p:nvPr/>
          </p:nvSpPr>
          <p:spPr>
            <a:xfrm>
              <a:off x="1" y="2756098"/>
              <a:ext cx="3779331" cy="4101903"/>
            </a:xfrm>
            <a:custGeom>
              <a:avLst/>
              <a:gdLst>
                <a:gd name="connsiteX0" fmla="*/ 0 w 3779331"/>
                <a:gd name="connsiteY0" fmla="*/ 0 h 4101903"/>
                <a:gd name="connsiteX1" fmla="*/ 73009 w 3779331"/>
                <a:gd name="connsiteY1" fmla="*/ 29290 h 4101903"/>
                <a:gd name="connsiteX2" fmla="*/ 1411944 w 3779331"/>
                <a:gd name="connsiteY2" fmla="*/ 2145822 h 4101903"/>
                <a:gd name="connsiteX3" fmla="*/ 3220190 w 3779331"/>
                <a:gd name="connsiteY3" fmla="*/ 3054874 h 4101903"/>
                <a:gd name="connsiteX4" fmla="*/ 3757011 w 3779331"/>
                <a:gd name="connsiteY4" fmla="*/ 3909766 h 4101903"/>
                <a:gd name="connsiteX5" fmla="*/ 3779331 w 3779331"/>
                <a:gd name="connsiteY5" fmla="*/ 4101903 h 4101903"/>
                <a:gd name="connsiteX6" fmla="*/ 0 w 3779331"/>
                <a:gd name="connsiteY6" fmla="*/ 4101903 h 410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79331" h="4101903">
                  <a:moveTo>
                    <a:pt x="0" y="0"/>
                  </a:moveTo>
                  <a:lnTo>
                    <a:pt x="73009" y="29290"/>
                  </a:lnTo>
                  <a:cubicBezTo>
                    <a:pt x="1195331" y="514774"/>
                    <a:pt x="824141" y="1474199"/>
                    <a:pt x="1411944" y="2145822"/>
                  </a:cubicBezTo>
                  <a:cubicBezTo>
                    <a:pt x="1653993" y="2422918"/>
                    <a:pt x="2543330" y="2546681"/>
                    <a:pt x="3220190" y="3054874"/>
                  </a:cubicBezTo>
                  <a:cubicBezTo>
                    <a:pt x="3522751" y="3282137"/>
                    <a:pt x="3696856" y="3588548"/>
                    <a:pt x="3757011" y="3909766"/>
                  </a:cubicBezTo>
                  <a:lnTo>
                    <a:pt x="3779331" y="4101903"/>
                  </a:lnTo>
                  <a:lnTo>
                    <a:pt x="0" y="4101903"/>
                  </a:lnTo>
                  <a:close/>
                </a:path>
              </a:pathLst>
            </a:custGeom>
            <a:solidFill>
              <a:srgbClr val="8FDFFB">
                <a:alpha val="18824"/>
              </a:srgbClr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" y="2844664"/>
              <a:ext cx="2949291" cy="4013336"/>
            </a:xfrm>
            <a:custGeom>
              <a:avLst/>
              <a:gdLst>
                <a:gd name="connsiteX0" fmla="*/ 0 w 2949291"/>
                <a:gd name="connsiteY0" fmla="*/ 0 h 4013336"/>
                <a:gd name="connsiteX1" fmla="*/ 3907 w 2949291"/>
                <a:gd name="connsiteY1" fmla="*/ 2203 h 4013336"/>
                <a:gd name="connsiteX2" fmla="*/ 436083 w 2949291"/>
                <a:gd name="connsiteY2" fmla="*/ 412201 h 4013336"/>
                <a:gd name="connsiteX3" fmla="*/ 961800 w 2949291"/>
                <a:gd name="connsiteY3" fmla="*/ 2234685 h 4013336"/>
                <a:gd name="connsiteX4" fmla="*/ 2502805 w 2949291"/>
                <a:gd name="connsiteY4" fmla="*/ 3246689 h 4013336"/>
                <a:gd name="connsiteX5" fmla="*/ 2928205 w 2949291"/>
                <a:gd name="connsiteY5" fmla="*/ 3922985 h 4013336"/>
                <a:gd name="connsiteX6" fmla="*/ 2949291 w 2949291"/>
                <a:gd name="connsiteY6" fmla="*/ 4013336 h 4013336"/>
                <a:gd name="connsiteX7" fmla="*/ 0 w 2949291"/>
                <a:gd name="connsiteY7" fmla="*/ 4013336 h 40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49291" h="4013336">
                  <a:moveTo>
                    <a:pt x="0" y="0"/>
                  </a:moveTo>
                  <a:lnTo>
                    <a:pt x="3907" y="2203"/>
                  </a:lnTo>
                  <a:cubicBezTo>
                    <a:pt x="181849" y="115458"/>
                    <a:pt x="329296" y="251200"/>
                    <a:pt x="436083" y="412201"/>
                  </a:cubicBezTo>
                  <a:cubicBezTo>
                    <a:pt x="845704" y="1026632"/>
                    <a:pt x="655131" y="1859016"/>
                    <a:pt x="961800" y="2234685"/>
                  </a:cubicBezTo>
                  <a:cubicBezTo>
                    <a:pt x="1319944" y="2672781"/>
                    <a:pt x="2100852" y="2832688"/>
                    <a:pt x="2502805" y="3246689"/>
                  </a:cubicBezTo>
                  <a:cubicBezTo>
                    <a:pt x="2805093" y="3556370"/>
                    <a:pt x="2877584" y="3721272"/>
                    <a:pt x="2928205" y="3922985"/>
                  </a:cubicBezTo>
                  <a:lnTo>
                    <a:pt x="2949291" y="4013336"/>
                  </a:lnTo>
                  <a:lnTo>
                    <a:pt x="0" y="4013336"/>
                  </a:lnTo>
                  <a:close/>
                </a:path>
              </a:pathLst>
            </a:custGeom>
            <a:solidFill>
              <a:srgbClr val="A7E7FB"/>
            </a:solidFill>
            <a:ln w="7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组合 305"/>
          <p:cNvGrpSpPr/>
          <p:nvPr/>
        </p:nvGrpSpPr>
        <p:grpSpPr>
          <a:xfrm>
            <a:off x="2332526" y="1798362"/>
            <a:ext cx="7526949" cy="3198153"/>
            <a:chOff x="2332526" y="1412354"/>
            <a:chExt cx="7526949" cy="3198153"/>
          </a:xfrm>
        </p:grpSpPr>
        <p:sp>
          <p:nvSpPr>
            <p:cNvPr id="307" name="圆角矩形 6"/>
            <p:cNvSpPr>
              <a:spLocks noChangeArrowheads="1"/>
            </p:cNvSpPr>
            <p:nvPr userDrawn="1"/>
          </p:nvSpPr>
          <p:spPr bwMode="auto">
            <a:xfrm>
              <a:off x="3767082" y="3518254"/>
              <a:ext cx="4657837" cy="413047"/>
            </a:xfrm>
            <a:prstGeom prst="roundRect">
              <a:avLst>
                <a:gd name="adj" fmla="val 50000"/>
              </a:avLst>
            </a:prstGeom>
            <a:solidFill>
              <a:srgbClr val="55CEF9"/>
            </a:solidFill>
            <a:ln w="19050"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cs typeface="+mn-ea"/>
                  <a:sym typeface="+mn-lt"/>
                </a:rPr>
                <a:t>[Hide]</a:t>
              </a:r>
            </a:p>
          </p:txBody>
        </p:sp>
        <p:sp>
          <p:nvSpPr>
            <p:cNvPr id="308" name="文本框 307"/>
            <p:cNvSpPr txBox="1"/>
            <p:nvPr userDrawn="1"/>
          </p:nvSpPr>
          <p:spPr>
            <a:xfrm>
              <a:off x="3990295" y="4241175"/>
              <a:ext cx="415530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指导老师：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[hide]</a:t>
              </a: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         答辩人：</a:t>
              </a:r>
              <a:r>
                <a:rPr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[hide]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矩形 308"/>
            <p:cNvSpPr/>
            <p:nvPr userDrawn="1"/>
          </p:nvSpPr>
          <p:spPr bwMode="auto">
            <a:xfrm>
              <a:off x="2332526" y="1412354"/>
              <a:ext cx="7526949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6000" b="1" kern="100" spc="300" dirty="0">
                  <a:solidFill>
                    <a:srgbClr val="55CEF9"/>
                  </a:solidFill>
                  <a:cs typeface="+mn-ea"/>
                  <a:sym typeface="+mn-lt"/>
                </a:rPr>
                <a:t>中小微企业信贷决策模型及算法研究</a:t>
              </a:r>
            </a:p>
          </p:txBody>
        </p:sp>
      </p:grpSp>
    </p:spTree>
  </p:cSld>
  <p:clrMapOvr>
    <a:masterClrMapping/>
  </p:clrMapOvr>
  <p:transition advTm="1254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960" y="2162810"/>
            <a:ext cx="3588385" cy="1112520"/>
          </a:xfrm>
          <a:prstGeom prst="rect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1620" y="3910315"/>
            <a:ext cx="5160059" cy="922020"/>
            <a:chOff x="6424155" y="3910315"/>
            <a:chExt cx="5160059" cy="922020"/>
          </a:xfrm>
        </p:grpSpPr>
        <p:sp>
          <p:nvSpPr>
            <p:cNvPr id="6" name="文本框 5"/>
            <p:cNvSpPr txBox="1"/>
            <p:nvPr/>
          </p:nvSpPr>
          <p:spPr>
            <a:xfrm>
              <a:off x="6794500" y="3910315"/>
              <a:ext cx="4789714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蓝本企业信贷因子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蓝本企业信誉评级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6424155" y="4137954"/>
              <a:ext cx="332245" cy="332245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1620" y="4915084"/>
            <a:ext cx="5189088" cy="506730"/>
            <a:chOff x="6424155" y="3910315"/>
            <a:chExt cx="5189088" cy="506730"/>
          </a:xfrm>
        </p:grpSpPr>
        <p:sp>
          <p:nvSpPr>
            <p:cNvPr id="10" name="椭圆 9"/>
            <p:cNvSpPr/>
            <p:nvPr/>
          </p:nvSpPr>
          <p:spPr>
            <a:xfrm>
              <a:off x="6424155" y="4038259"/>
              <a:ext cx="332245" cy="332245"/>
            </a:xfrm>
            <a:prstGeom prst="ellipse">
              <a:avLst/>
            </a:prstGeom>
            <a:solidFill>
              <a:srgbClr val="7FD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794500" y="3910315"/>
              <a:ext cx="4818743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申请信贷企业信誉因子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47485" y="518378"/>
            <a:ext cx="4297045" cy="661135"/>
            <a:chOff x="3947485" y="518378"/>
            <a:chExt cx="4297045" cy="661135"/>
          </a:xfrm>
        </p:grpSpPr>
        <p:sp>
          <p:nvSpPr>
            <p:cNvPr id="12" name="矩形 11"/>
            <p:cNvSpPr/>
            <p:nvPr/>
          </p:nvSpPr>
          <p:spPr>
            <a:xfrm>
              <a:off x="3947485" y="518378"/>
              <a:ext cx="42970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SVM(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支持向量机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)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应用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45" y="1452245"/>
            <a:ext cx="8104505" cy="317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1057275" y="2233295"/>
            <a:ext cx="2519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x=</a:t>
            </a:r>
            <a:r>
              <a:rPr lang="zh-CN" altLang="en-US"/>
              <a:t>训练集</a:t>
            </a:r>
          </a:p>
          <a:p>
            <a:r>
              <a:rPr lang="en-US" altLang="zh-CN"/>
              <a:t>y=</a:t>
            </a:r>
            <a:r>
              <a:rPr lang="zh-CN" altLang="en-US"/>
              <a:t>训练组数</a:t>
            </a:r>
          </a:p>
          <a:p>
            <a:r>
              <a:rPr lang="en-US" altLang="zh-CN"/>
              <a:t>z=</a:t>
            </a:r>
            <a:r>
              <a:rPr lang="zh-CN" altLang="en-US"/>
              <a:t>平均绝对误差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95" y="5375275"/>
            <a:ext cx="1641475" cy="12776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81500" y="5861050"/>
            <a:ext cx="114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归一化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72150" y="5861050"/>
            <a:ext cx="35534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申请信贷企业信誉预测</a:t>
            </a:r>
          </a:p>
        </p:txBody>
      </p:sp>
    </p:spTree>
    <p:custDataLst>
      <p:tags r:id="rId1"/>
    </p:custDataLst>
  </p:cSld>
  <p:clrMapOvr>
    <a:masterClrMapping/>
  </p:clrMapOvr>
  <p:transition advTm="258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175768" y="518378"/>
            <a:ext cx="3840480" cy="661135"/>
            <a:chOff x="4175768" y="518378"/>
            <a:chExt cx="3840480" cy="661135"/>
          </a:xfrm>
        </p:grpSpPr>
        <p:sp>
          <p:nvSpPr>
            <p:cNvPr id="41" name="矩形 40"/>
            <p:cNvSpPr/>
            <p:nvPr/>
          </p:nvSpPr>
          <p:spPr>
            <a:xfrm>
              <a:off x="4175768" y="518378"/>
              <a:ext cx="3840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突发因素及贷款额度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3008630"/>
            <a:ext cx="5151120" cy="1264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43730" y="2178685"/>
            <a:ext cx="369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信誉评级</a:t>
            </a:r>
            <a:r>
              <a:rPr lang="en-US" altLang="zh-CN"/>
              <a:t>A</a:t>
            </a:r>
            <a:r>
              <a:rPr lang="zh-CN" altLang="en-US"/>
              <a:t>企业贷款份额系数例子：</a:t>
            </a:r>
          </a:p>
        </p:txBody>
      </p:sp>
    </p:spTree>
    <p:custDataLst>
      <p:tags r:id="rId1"/>
    </p:custDataLst>
  </p:cSld>
  <p:clrMapOvr>
    <a:masterClrMapping/>
  </p:clrMapOvr>
  <p:transition advTm="428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2" y="1883787"/>
            <a:ext cx="2621280" cy="3090427"/>
            <a:chOff x="4785362" y="2093715"/>
            <a:chExt cx="2621280" cy="3090427"/>
          </a:xfrm>
        </p:grpSpPr>
        <p:sp>
          <p:nvSpPr>
            <p:cNvPr id="4" name="矩形 3"/>
            <p:cNvSpPr/>
            <p:nvPr/>
          </p:nvSpPr>
          <p:spPr>
            <a:xfrm>
              <a:off x="4785362" y="3260378"/>
              <a:ext cx="262128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决策总结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4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438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5598161" y="518378"/>
            <a:ext cx="995680" cy="661135"/>
            <a:chOff x="5598161" y="518378"/>
            <a:chExt cx="995680" cy="661135"/>
          </a:xfrm>
        </p:grpSpPr>
        <p:sp>
          <p:nvSpPr>
            <p:cNvPr id="41" name="矩形 40"/>
            <p:cNvSpPr/>
            <p:nvPr/>
          </p:nvSpPr>
          <p:spPr>
            <a:xfrm>
              <a:off x="5598161" y="518378"/>
              <a:ext cx="9956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08493" y="2067688"/>
            <a:ext cx="10247570" cy="1358798"/>
            <a:chOff x="976743" y="2108719"/>
            <a:chExt cx="10247570" cy="1358798"/>
          </a:xfrm>
          <a:solidFill>
            <a:schemeClr val="bg1"/>
          </a:solidFill>
        </p:grpSpPr>
        <p:sp>
          <p:nvSpPr>
            <p:cNvPr id="48" name="Freeform 5"/>
            <p:cNvSpPr/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55CE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9" name="Freeform 6"/>
            <p:cNvSpPr/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55CE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7FDD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 flipV="1">
              <a:off x="6087319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7FDD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2" name="Freeform 9"/>
            <p:cNvSpPr/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55CE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/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55CE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7FDD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5" name="Freeform 12"/>
            <p:cNvSpPr/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7FDD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56" name="Shape 2309"/>
            <p:cNvSpPr/>
            <p:nvPr/>
          </p:nvSpPr>
          <p:spPr>
            <a:xfrm>
              <a:off x="1869307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FDD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58" name="Shape 2309"/>
            <p:cNvSpPr/>
            <p:nvPr/>
          </p:nvSpPr>
          <p:spPr>
            <a:xfrm>
              <a:off x="4432749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5CE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60" name="Shape 2309"/>
            <p:cNvSpPr/>
            <p:nvPr/>
          </p:nvSpPr>
          <p:spPr>
            <a:xfrm>
              <a:off x="6976828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FDD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62" name="Shape 2309"/>
            <p:cNvSpPr/>
            <p:nvPr/>
          </p:nvSpPr>
          <p:spPr>
            <a:xfrm>
              <a:off x="9541726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5CE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68" name="矩形 106"/>
          <p:cNvSpPr>
            <a:spLocks noChangeArrowheads="1"/>
          </p:cNvSpPr>
          <p:nvPr/>
        </p:nvSpPr>
        <p:spPr bwMode="auto">
          <a:xfrm>
            <a:off x="1454543" y="4039778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融熵</a:t>
            </a: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244993" y="4460465"/>
            <a:ext cx="1971675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平衡银行风险与收益</a:t>
            </a:r>
          </a:p>
        </p:txBody>
      </p:sp>
      <p:sp>
        <p:nvSpPr>
          <p:cNvPr id="70" name="矩形 108"/>
          <p:cNvSpPr>
            <a:spLocks noChangeArrowheads="1"/>
          </p:cNvSpPr>
          <p:nvPr/>
        </p:nvSpPr>
        <p:spPr bwMode="auto">
          <a:xfrm>
            <a:off x="4094480" y="4039870"/>
            <a:ext cx="186309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logistics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回归</a:t>
            </a:r>
          </a:p>
        </p:txBody>
      </p:sp>
      <p:sp>
        <p:nvSpPr>
          <p:cNvPr id="71" name="矩形 47"/>
          <p:cNvSpPr>
            <a:spLocks noChangeArrowheads="1"/>
          </p:cNvSpPr>
          <p:nvPr/>
        </p:nvSpPr>
        <p:spPr bwMode="auto">
          <a:xfrm>
            <a:off x="3884930" y="4460240"/>
            <a:ext cx="2331085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总结企业的信贷因子</a:t>
            </a:r>
          </a:p>
        </p:txBody>
      </p:sp>
      <p:sp>
        <p:nvSpPr>
          <p:cNvPr id="72" name="矩形 110"/>
          <p:cNvSpPr>
            <a:spLocks noChangeArrowheads="1"/>
          </p:cNvSpPr>
          <p:nvPr/>
        </p:nvSpPr>
        <p:spPr bwMode="auto">
          <a:xfrm>
            <a:off x="9373235" y="4039870"/>
            <a:ext cx="188214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突发因素</a:t>
            </a:r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9163685" y="4460240"/>
            <a:ext cx="214630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突发危机调整，分级份额</a:t>
            </a:r>
          </a:p>
        </p:txBody>
      </p:sp>
      <p:sp>
        <p:nvSpPr>
          <p:cNvPr id="74" name="矩形 112"/>
          <p:cNvSpPr>
            <a:spLocks noChangeArrowheads="1"/>
          </p:cNvSpPr>
          <p:nvPr/>
        </p:nvSpPr>
        <p:spPr bwMode="auto">
          <a:xfrm>
            <a:off x="6734568" y="4039778"/>
            <a:ext cx="1550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SVM</a:t>
            </a: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6523431" y="4460465"/>
            <a:ext cx="1971675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预测企业信誉评级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9465" y="228092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33595" y="228092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6930" y="228092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40265" y="2280920"/>
            <a:ext cx="45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4</a:t>
            </a:r>
          </a:p>
        </p:txBody>
      </p:sp>
    </p:spTree>
    <p:custDataLst>
      <p:tags r:id="rId1"/>
    </p:custDataLst>
  </p:cSld>
  <p:clrMapOvr>
    <a:masterClrMapping/>
  </p:clrMapOvr>
  <p:transition advTm="527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2332990" y="2921000"/>
            <a:ext cx="7526655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kern="100" spc="300" dirty="0">
                <a:solidFill>
                  <a:srgbClr val="55CEF9"/>
                </a:solidFill>
                <a:cs typeface="+mn-ea"/>
                <a:sym typeface="+mn-lt"/>
              </a:rPr>
              <a:t>演示完毕，谢谢观看</a:t>
            </a:r>
          </a:p>
        </p:txBody>
      </p:sp>
    </p:spTree>
  </p:cSld>
  <p:clrMapOvr>
    <a:masterClrMapping/>
  </p:clrMapOvr>
  <p:transition advTm="814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170851" y="1130327"/>
            <a:ext cx="4063037" cy="845982"/>
            <a:chOff x="4940872" y="831519"/>
            <a:chExt cx="4063037" cy="845982"/>
          </a:xfrm>
        </p:grpSpPr>
        <p:sp>
          <p:nvSpPr>
            <p:cNvPr id="25" name="文本框 24"/>
            <p:cNvSpPr txBox="1"/>
            <p:nvPr/>
          </p:nvSpPr>
          <p:spPr>
            <a:xfrm>
              <a:off x="5137803" y="831519"/>
              <a:ext cx="165941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75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dist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77435" y="1215836"/>
              <a:ext cx="2126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</a:t>
              </a:r>
              <a:endPara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4940872" y="1016645"/>
              <a:ext cx="0" cy="478517"/>
            </a:xfrm>
            <a:prstGeom prst="line">
              <a:avLst/>
            </a:prstGeom>
            <a:ln w="63500" cap="rnd">
              <a:solidFill>
                <a:srgbClr val="7FDD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630680" y="2854646"/>
            <a:ext cx="8827771" cy="2362910"/>
            <a:chOff x="1069270" y="3216596"/>
            <a:chExt cx="9975597" cy="2362910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9270" y="3216596"/>
              <a:ext cx="4527297" cy="702181"/>
              <a:chOff x="5664453" y="1460617"/>
              <a:chExt cx="4527297" cy="702181"/>
            </a:xfrm>
          </p:grpSpPr>
          <p:sp>
            <p:nvSpPr>
              <p:cNvPr id="29" name="圆角矩形 51"/>
              <p:cNvSpPr/>
              <p:nvPr/>
            </p:nvSpPr>
            <p:spPr>
              <a:xfrm>
                <a:off x="6641456" y="1460617"/>
                <a:ext cx="3550294" cy="702181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rgbClr val="7FDD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决策前言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664453" y="1460617"/>
                <a:ext cx="780046" cy="702181"/>
              </a:xfrm>
              <a:prstGeom prst="ellipse">
                <a:avLst/>
              </a:prstGeom>
              <a:solidFill>
                <a:srgbClr val="55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1</a:t>
                </a:r>
                <a:endParaRPr lang="zh-CN" altLang="en-US" sz="2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69270" y="4877325"/>
              <a:ext cx="4527297" cy="702181"/>
              <a:chOff x="5664453" y="2587946"/>
              <a:chExt cx="4527297" cy="702181"/>
            </a:xfrm>
          </p:grpSpPr>
          <p:sp>
            <p:nvSpPr>
              <p:cNvPr id="32" name="圆角矩形 65"/>
              <p:cNvSpPr/>
              <p:nvPr/>
            </p:nvSpPr>
            <p:spPr>
              <a:xfrm>
                <a:off x="6641456" y="2587946"/>
                <a:ext cx="3550294" cy="702181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rgbClr val="7FDD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决策额度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664453" y="2587946"/>
                <a:ext cx="780046" cy="702181"/>
              </a:xfrm>
              <a:prstGeom prst="ellipse">
                <a:avLst/>
              </a:prstGeom>
              <a:solidFill>
                <a:srgbClr val="55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3</a:t>
                </a:r>
                <a:endParaRPr lang="zh-CN" altLang="en-US" sz="2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517570" y="3216596"/>
              <a:ext cx="4527297" cy="702181"/>
              <a:chOff x="5664453" y="3715274"/>
              <a:chExt cx="4527297" cy="702181"/>
            </a:xfrm>
          </p:grpSpPr>
          <p:sp>
            <p:nvSpPr>
              <p:cNvPr id="35" name="圆角矩形 66"/>
              <p:cNvSpPr/>
              <p:nvPr/>
            </p:nvSpPr>
            <p:spPr>
              <a:xfrm>
                <a:off x="6641456" y="3715274"/>
                <a:ext cx="3550294" cy="702181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rgbClr val="7FDD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决策利率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664453" y="3715274"/>
                <a:ext cx="780046" cy="702181"/>
              </a:xfrm>
              <a:prstGeom prst="ellipse">
                <a:avLst/>
              </a:prstGeom>
              <a:solidFill>
                <a:srgbClr val="55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2</a:t>
                </a:r>
                <a:endParaRPr lang="zh-CN" altLang="en-US" sz="2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517570" y="4877324"/>
              <a:ext cx="4527297" cy="702182"/>
              <a:chOff x="5664453" y="4842603"/>
              <a:chExt cx="4527297" cy="702182"/>
            </a:xfrm>
          </p:grpSpPr>
          <p:sp>
            <p:nvSpPr>
              <p:cNvPr id="38" name="圆角矩形 67"/>
              <p:cNvSpPr/>
              <p:nvPr/>
            </p:nvSpPr>
            <p:spPr>
              <a:xfrm>
                <a:off x="6641456" y="4842604"/>
                <a:ext cx="3550294" cy="702181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rgbClr val="7FDD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决策总结</a:t>
                </a: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5664453" y="4842603"/>
                <a:ext cx="780046" cy="702181"/>
              </a:xfrm>
              <a:prstGeom prst="ellipse">
                <a:avLst/>
              </a:prstGeom>
              <a:solidFill>
                <a:srgbClr val="55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cs typeface="+mn-ea"/>
                    <a:sym typeface="+mn-lt"/>
                  </a:rPr>
                  <a:t>4</a:t>
                </a:r>
                <a:endParaRPr lang="zh-CN" altLang="en-US" sz="2800" b="1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advTm="633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1" y="1883787"/>
            <a:ext cx="2621280" cy="3090427"/>
            <a:chOff x="4785361" y="2093715"/>
            <a:chExt cx="2621280" cy="3090427"/>
          </a:xfrm>
        </p:grpSpPr>
        <p:sp>
          <p:nvSpPr>
            <p:cNvPr id="4" name="矩形 3"/>
            <p:cNvSpPr/>
            <p:nvPr/>
          </p:nvSpPr>
          <p:spPr>
            <a:xfrm>
              <a:off x="4785361" y="3260378"/>
              <a:ext cx="262128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决策前言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1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358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582172" y="518378"/>
            <a:ext cx="3027680" cy="661135"/>
            <a:chOff x="4582172" y="518378"/>
            <a:chExt cx="3027680" cy="661135"/>
          </a:xfrm>
        </p:grpSpPr>
        <p:sp>
          <p:nvSpPr>
            <p:cNvPr id="11" name="矩形 10"/>
            <p:cNvSpPr/>
            <p:nvPr/>
          </p:nvSpPr>
          <p:spPr>
            <a:xfrm>
              <a:off x="4582172" y="518378"/>
              <a:ext cx="30276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背景及研究目的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7858125" y="2108201"/>
            <a:ext cx="3133725" cy="3555998"/>
          </a:xfrm>
          <a:prstGeom prst="rect">
            <a:avLst/>
          </a:prstGeom>
          <a:solidFill>
            <a:srgbClr val="7FD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9834" y="2108201"/>
            <a:ext cx="3133725" cy="3555998"/>
          </a:xfrm>
          <a:prstGeom prst="rect">
            <a:avLst/>
          </a:prstGeom>
          <a:solidFill>
            <a:srgbClr val="55C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1473200" y="2627630"/>
            <a:ext cx="2006600" cy="553720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zh-CN" altLang="en-US" sz="3600" spc="-150" dirty="0">
                <a:solidFill>
                  <a:schemeClr val="bg1"/>
                </a:solidFill>
                <a:cs typeface="+mn-ea"/>
                <a:sym typeface="+mn-lt"/>
              </a:rPr>
              <a:t>企业特点</a:t>
            </a:r>
          </a:p>
        </p:txBody>
      </p:sp>
      <p:sp>
        <p:nvSpPr>
          <p:cNvPr id="19" name="矩形 18"/>
          <p:cNvSpPr/>
          <p:nvPr/>
        </p:nvSpPr>
        <p:spPr>
          <a:xfrm>
            <a:off x="1219835" y="3994150"/>
            <a:ext cx="2753995" cy="1048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规模小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缺巨资</a:t>
            </a:r>
            <a:r>
              <a:rPr lang="en-US" altLang="zh-CN" sz="2400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灵活</a:t>
            </a:r>
          </a:p>
        </p:txBody>
      </p:sp>
      <p:sp>
        <p:nvSpPr>
          <p:cNvPr id="20" name="文本框 10"/>
          <p:cNvSpPr txBox="1"/>
          <p:nvPr/>
        </p:nvSpPr>
        <p:spPr>
          <a:xfrm>
            <a:off x="8233410" y="2627630"/>
            <a:ext cx="2785745" cy="553720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zh-CN" altLang="en-US" sz="3600" spc="-150" dirty="0">
                <a:solidFill>
                  <a:schemeClr val="bg1"/>
                </a:solidFill>
                <a:cs typeface="+mn-ea"/>
                <a:sym typeface="+mn-lt"/>
              </a:rPr>
              <a:t>体系目的</a:t>
            </a:r>
          </a:p>
        </p:txBody>
      </p:sp>
      <p:sp>
        <p:nvSpPr>
          <p:cNvPr id="22" name="矩形 21"/>
          <p:cNvSpPr/>
          <p:nvPr/>
        </p:nvSpPr>
        <p:spPr>
          <a:xfrm>
            <a:off x="8308926" y="399440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起步晚</a:t>
            </a:r>
          </a:p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缺体系</a:t>
            </a:r>
          </a:p>
          <a:p>
            <a:pPr algn="ctr"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cs typeface="+mn-ea"/>
                <a:sym typeface="+mn-lt"/>
              </a:rPr>
              <a:t>需收益</a:t>
            </a:r>
          </a:p>
          <a:p>
            <a:pPr algn="ctr">
              <a:lnSpc>
                <a:spcPct val="120000"/>
              </a:lnSpc>
            </a:pP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2041525"/>
            <a:ext cx="4259580" cy="3680460"/>
          </a:xfrm>
          <a:prstGeom prst="rect">
            <a:avLst/>
          </a:prstGeom>
        </p:spPr>
      </p:pic>
    </p:spTree>
  </p:cSld>
  <p:clrMapOvr>
    <a:masterClrMapping/>
  </p:clrMapOvr>
  <p:transition advTm="179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99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/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582168" y="518378"/>
            <a:ext cx="3027680" cy="661135"/>
            <a:chOff x="4582168" y="518378"/>
            <a:chExt cx="3027680" cy="661135"/>
          </a:xfrm>
        </p:grpSpPr>
        <p:sp>
          <p:nvSpPr>
            <p:cNvPr id="26" name="矩形 25"/>
            <p:cNvSpPr/>
            <p:nvPr/>
          </p:nvSpPr>
          <p:spPr>
            <a:xfrm>
              <a:off x="4582168" y="518378"/>
              <a:ext cx="30276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国内外研究现状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1711011" y="1578043"/>
            <a:ext cx="232156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Logistic回归模型</a:t>
            </a: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1711325" y="2593975"/>
            <a:ext cx="2898140" cy="1271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AhelegbeyDF和GiudiciP运用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logistics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回归模型预测P2P借贷企业违约情况相比KMV更加精准</a:t>
            </a:r>
          </a:p>
        </p:txBody>
      </p:sp>
      <p:sp>
        <p:nvSpPr>
          <p:cNvPr id="61" name="矩形 60"/>
          <p:cNvSpPr/>
          <p:nvPr/>
        </p:nvSpPr>
        <p:spPr>
          <a:xfrm>
            <a:off x="8106911" y="1578043"/>
            <a:ext cx="2388870" cy="42862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SVM(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支持向量机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62" name="矩形 47"/>
          <p:cNvSpPr>
            <a:spLocks noChangeArrowheads="1"/>
          </p:cNvSpPr>
          <p:nvPr/>
        </p:nvSpPr>
        <p:spPr bwMode="auto">
          <a:xfrm>
            <a:off x="7538085" y="2593975"/>
            <a:ext cx="3004185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Horta和Camanho运用SVM模型提前预测出承包商财务状况，预测分析优于LR模型模型</a:t>
            </a: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7538085" y="4389120"/>
            <a:ext cx="3004185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Heo和Yang运用SVM模型预测韩国承包商财务，发现先回归降维因子应用效果更佳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2527935"/>
            <a:ext cx="2928620" cy="2230755"/>
          </a:xfrm>
          <a:prstGeom prst="rect">
            <a:avLst/>
          </a:prstGeom>
        </p:spPr>
      </p:pic>
      <p:sp>
        <p:nvSpPr>
          <p:cNvPr id="3" name="矩形 47"/>
          <p:cNvSpPr>
            <a:spLocks noChangeArrowheads="1"/>
          </p:cNvSpPr>
          <p:nvPr/>
        </p:nvSpPr>
        <p:spPr bwMode="auto">
          <a:xfrm>
            <a:off x="1711325" y="4389120"/>
            <a:ext cx="2898775" cy="97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于立勇、詹捷辉运用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logistics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回归模型预测了银行的违规情况</a:t>
            </a:r>
          </a:p>
        </p:txBody>
      </p:sp>
    </p:spTree>
  </p:cSld>
  <p:clrMapOvr>
    <a:masterClrMapping/>
  </p:clrMapOvr>
  <p:transition advTm="98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1" grpId="0"/>
      <p:bldP spid="62" grpId="0"/>
      <p:bldP spid="6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1" y="1883787"/>
            <a:ext cx="2621280" cy="3090427"/>
            <a:chOff x="4785361" y="2093715"/>
            <a:chExt cx="2621280" cy="3090427"/>
          </a:xfrm>
        </p:grpSpPr>
        <p:sp>
          <p:nvSpPr>
            <p:cNvPr id="4" name="矩形 3"/>
            <p:cNvSpPr/>
            <p:nvPr/>
          </p:nvSpPr>
          <p:spPr>
            <a:xfrm>
              <a:off x="4785361" y="3260378"/>
              <a:ext cx="262128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决策利率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361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7862" y="2443444"/>
            <a:ext cx="4976716" cy="1279001"/>
            <a:chOff x="6315573" y="2042832"/>
            <a:chExt cx="4976716" cy="1279001"/>
          </a:xfrm>
        </p:grpSpPr>
        <p:grpSp>
          <p:nvGrpSpPr>
            <p:cNvPr id="10" name="组合 9"/>
            <p:cNvGrpSpPr/>
            <p:nvPr/>
          </p:nvGrpSpPr>
          <p:grpSpPr>
            <a:xfrm>
              <a:off x="7126433" y="2042832"/>
              <a:ext cx="4165856" cy="1279001"/>
              <a:chOff x="1016000" y="1900535"/>
              <a:chExt cx="4165856" cy="127900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016000" y="1900535"/>
                <a:ext cx="10972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必要性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16000" y="2349591"/>
                <a:ext cx="4165856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双向选择</a:t>
                </a:r>
                <a:b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动态平衡</a:t>
                </a: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6315573" y="2267360"/>
              <a:ext cx="787074" cy="787074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1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42772" y="2451658"/>
            <a:ext cx="4976716" cy="1279001"/>
            <a:chOff x="6315573" y="2042832"/>
            <a:chExt cx="4976716" cy="1279001"/>
          </a:xfrm>
        </p:grpSpPr>
        <p:grpSp>
          <p:nvGrpSpPr>
            <p:cNvPr id="6" name="组合 5"/>
            <p:cNvGrpSpPr/>
            <p:nvPr/>
          </p:nvGrpSpPr>
          <p:grpSpPr>
            <a:xfrm>
              <a:off x="7126433" y="2042832"/>
              <a:ext cx="4165856" cy="1279001"/>
              <a:chOff x="1016000" y="1900535"/>
              <a:chExt cx="4165856" cy="127900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16000" y="1900535"/>
                <a:ext cx="10972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充分性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016000" y="2349591"/>
                <a:ext cx="4165856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经济效益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动态调整</a:t>
                </a: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6315573" y="2267360"/>
              <a:ext cx="787074" cy="787074"/>
            </a:xfrm>
            <a:prstGeom prst="ellipse">
              <a:avLst/>
            </a:prstGeom>
            <a:solidFill>
              <a:srgbClr val="7FD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cs typeface="+mn-ea"/>
                  <a:sym typeface="+mn-lt"/>
                </a:rPr>
                <a:t>2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19629" y="4107543"/>
            <a:ext cx="4586514" cy="0"/>
          </a:xfrm>
          <a:prstGeom prst="line">
            <a:avLst/>
          </a:prstGeom>
          <a:ln>
            <a:solidFill>
              <a:srgbClr val="55CEF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72573" y="518378"/>
            <a:ext cx="4246880" cy="661135"/>
            <a:chOff x="3972573" y="518378"/>
            <a:chExt cx="4246880" cy="661135"/>
          </a:xfrm>
        </p:grpSpPr>
        <p:sp>
          <p:nvSpPr>
            <p:cNvPr id="15" name="矩形 14"/>
            <p:cNvSpPr/>
            <p:nvPr/>
          </p:nvSpPr>
          <p:spPr>
            <a:xfrm>
              <a:off x="3972573" y="518378"/>
              <a:ext cx="42468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融熵及利率选择的决策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855" y="2451735"/>
            <a:ext cx="6212205" cy="368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6812915" y="1988185"/>
            <a:ext cx="322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未流失客户年利率融熵表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574800" y="4319905"/>
            <a:ext cx="2306320" cy="1803400"/>
            <a:chOff x="3876366" y="2102043"/>
            <a:chExt cx="4192874" cy="3043726"/>
          </a:xfrm>
          <a:solidFill>
            <a:srgbClr val="55CEF9"/>
          </a:solidFill>
        </p:grpSpPr>
        <p:grpSp>
          <p:nvGrpSpPr>
            <p:cNvPr id="35" name="Group 11"/>
            <p:cNvGrpSpPr/>
            <p:nvPr/>
          </p:nvGrpSpPr>
          <p:grpSpPr>
            <a:xfrm>
              <a:off x="6197306" y="3719446"/>
              <a:ext cx="1871934" cy="1408423"/>
              <a:chOff x="3275012" y="2168525"/>
              <a:chExt cx="3154363" cy="2373313"/>
            </a:xfrm>
            <a:grpFill/>
          </p:grpSpPr>
          <p:sp>
            <p:nvSpPr>
              <p:cNvPr id="52" name="Freeform 5"/>
              <p:cNvSpPr/>
              <p:nvPr/>
            </p:nvSpPr>
            <p:spPr bwMode="auto">
              <a:xfrm>
                <a:off x="3275012" y="2443163"/>
                <a:ext cx="3122613" cy="2098675"/>
              </a:xfrm>
              <a:custGeom>
                <a:avLst/>
                <a:gdLst/>
                <a:ahLst/>
                <a:cxnLst>
                  <a:cxn ang="0">
                    <a:pos x="1380" y="721"/>
                  </a:cxn>
                  <a:cxn ang="0">
                    <a:pos x="1375" y="732"/>
                  </a:cxn>
                  <a:cxn ang="0">
                    <a:pos x="1339" y="790"/>
                  </a:cxn>
                  <a:cxn ang="0">
                    <a:pos x="1319" y="816"/>
                  </a:cxn>
                  <a:cxn ang="0">
                    <a:pos x="1303" y="834"/>
                  </a:cxn>
                  <a:cxn ang="0">
                    <a:pos x="1238" y="889"/>
                  </a:cxn>
                  <a:cxn ang="0">
                    <a:pos x="1223" y="899"/>
                  </a:cxn>
                  <a:cxn ang="0">
                    <a:pos x="1080" y="921"/>
                  </a:cxn>
                  <a:cxn ang="0">
                    <a:pos x="1044" y="916"/>
                  </a:cxn>
                  <a:cxn ang="0">
                    <a:pos x="786" y="819"/>
                  </a:cxn>
                  <a:cxn ang="0">
                    <a:pos x="416" y="587"/>
                  </a:cxn>
                  <a:cxn ang="0">
                    <a:pos x="269" y="477"/>
                  </a:cxn>
                  <a:cxn ang="0">
                    <a:pos x="219" y="437"/>
                  </a:cxn>
                  <a:cxn ang="0">
                    <a:pos x="203" y="425"/>
                  </a:cxn>
                  <a:cxn ang="0">
                    <a:pos x="203" y="426"/>
                  </a:cxn>
                  <a:cxn ang="0">
                    <a:pos x="106" y="540"/>
                  </a:cxn>
                  <a:cxn ang="0">
                    <a:pos x="0" y="0"/>
                  </a:cxn>
                  <a:cxn ang="0">
                    <a:pos x="563" y="0"/>
                  </a:cxn>
                  <a:cxn ang="0">
                    <a:pos x="489" y="89"/>
                  </a:cxn>
                  <a:cxn ang="0">
                    <a:pos x="465" y="117"/>
                  </a:cxn>
                  <a:cxn ang="0">
                    <a:pos x="480" y="130"/>
                  </a:cxn>
                  <a:cxn ang="0">
                    <a:pos x="638" y="280"/>
                  </a:cxn>
                  <a:cxn ang="0">
                    <a:pos x="1028" y="602"/>
                  </a:cxn>
                  <a:cxn ang="0">
                    <a:pos x="1045" y="615"/>
                  </a:cxn>
                  <a:cxn ang="0">
                    <a:pos x="1080" y="639"/>
                  </a:cxn>
                  <a:cxn ang="0">
                    <a:pos x="1195" y="708"/>
                  </a:cxn>
                  <a:cxn ang="0">
                    <a:pos x="1250" y="733"/>
                  </a:cxn>
                  <a:cxn ang="0">
                    <a:pos x="1303" y="746"/>
                  </a:cxn>
                  <a:cxn ang="0">
                    <a:pos x="1315" y="748"/>
                  </a:cxn>
                  <a:cxn ang="0">
                    <a:pos x="1342" y="746"/>
                  </a:cxn>
                  <a:cxn ang="0">
                    <a:pos x="1370" y="732"/>
                  </a:cxn>
                  <a:cxn ang="0">
                    <a:pos x="1380" y="721"/>
                  </a:cxn>
                </a:cxnLst>
                <a:rect l="0" t="0" r="r" b="b"/>
                <a:pathLst>
                  <a:path w="1380" h="926">
                    <a:moveTo>
                      <a:pt x="1380" y="721"/>
                    </a:moveTo>
                    <a:cubicBezTo>
                      <a:pt x="1379" y="724"/>
                      <a:pt x="1377" y="728"/>
                      <a:pt x="1375" y="732"/>
                    </a:cubicBezTo>
                    <a:cubicBezTo>
                      <a:pt x="1364" y="752"/>
                      <a:pt x="1352" y="772"/>
                      <a:pt x="1339" y="790"/>
                    </a:cubicBezTo>
                    <a:cubicBezTo>
                      <a:pt x="1333" y="799"/>
                      <a:pt x="1326" y="807"/>
                      <a:pt x="1319" y="816"/>
                    </a:cubicBezTo>
                    <a:cubicBezTo>
                      <a:pt x="1314" y="822"/>
                      <a:pt x="1308" y="828"/>
                      <a:pt x="1303" y="834"/>
                    </a:cubicBezTo>
                    <a:cubicBezTo>
                      <a:pt x="1283" y="854"/>
                      <a:pt x="1261" y="873"/>
                      <a:pt x="1238" y="889"/>
                    </a:cubicBezTo>
                    <a:cubicBezTo>
                      <a:pt x="1233" y="893"/>
                      <a:pt x="1228" y="896"/>
                      <a:pt x="1223" y="899"/>
                    </a:cubicBezTo>
                    <a:cubicBezTo>
                      <a:pt x="1185" y="919"/>
                      <a:pt x="1137" y="926"/>
                      <a:pt x="1080" y="921"/>
                    </a:cubicBezTo>
                    <a:cubicBezTo>
                      <a:pt x="1068" y="920"/>
                      <a:pt x="1056" y="918"/>
                      <a:pt x="1044" y="916"/>
                    </a:cubicBezTo>
                    <a:cubicBezTo>
                      <a:pt x="971" y="903"/>
                      <a:pt x="884" y="871"/>
                      <a:pt x="786" y="819"/>
                    </a:cubicBezTo>
                    <a:cubicBezTo>
                      <a:pt x="416" y="587"/>
                      <a:pt x="416" y="587"/>
                      <a:pt x="416" y="587"/>
                    </a:cubicBezTo>
                    <a:cubicBezTo>
                      <a:pt x="269" y="477"/>
                      <a:pt x="269" y="477"/>
                      <a:pt x="269" y="477"/>
                    </a:cubicBezTo>
                    <a:cubicBezTo>
                      <a:pt x="253" y="464"/>
                      <a:pt x="236" y="451"/>
                      <a:pt x="219" y="437"/>
                    </a:cubicBezTo>
                    <a:cubicBezTo>
                      <a:pt x="213" y="433"/>
                      <a:pt x="208" y="429"/>
                      <a:pt x="203" y="425"/>
                    </a:cubicBezTo>
                    <a:cubicBezTo>
                      <a:pt x="203" y="426"/>
                      <a:pt x="203" y="426"/>
                      <a:pt x="203" y="426"/>
                    </a:cubicBezTo>
                    <a:cubicBezTo>
                      <a:pt x="106" y="540"/>
                      <a:pt x="106" y="540"/>
                      <a:pt x="106" y="5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489" y="89"/>
                      <a:pt x="489" y="89"/>
                      <a:pt x="489" y="89"/>
                    </a:cubicBezTo>
                    <a:cubicBezTo>
                      <a:pt x="465" y="117"/>
                      <a:pt x="465" y="117"/>
                      <a:pt x="465" y="117"/>
                    </a:cubicBezTo>
                    <a:cubicBezTo>
                      <a:pt x="470" y="121"/>
                      <a:pt x="474" y="125"/>
                      <a:pt x="480" y="130"/>
                    </a:cubicBezTo>
                    <a:cubicBezTo>
                      <a:pt x="535" y="183"/>
                      <a:pt x="588" y="233"/>
                      <a:pt x="638" y="280"/>
                    </a:cubicBezTo>
                    <a:cubicBezTo>
                      <a:pt x="1028" y="602"/>
                      <a:pt x="1028" y="602"/>
                      <a:pt x="1028" y="602"/>
                    </a:cubicBezTo>
                    <a:cubicBezTo>
                      <a:pt x="1045" y="615"/>
                      <a:pt x="1045" y="615"/>
                      <a:pt x="1045" y="615"/>
                    </a:cubicBezTo>
                    <a:cubicBezTo>
                      <a:pt x="1057" y="623"/>
                      <a:pt x="1069" y="631"/>
                      <a:pt x="1080" y="639"/>
                    </a:cubicBezTo>
                    <a:cubicBezTo>
                      <a:pt x="1123" y="668"/>
                      <a:pt x="1161" y="691"/>
                      <a:pt x="1195" y="708"/>
                    </a:cubicBezTo>
                    <a:cubicBezTo>
                      <a:pt x="1215" y="718"/>
                      <a:pt x="1233" y="726"/>
                      <a:pt x="1250" y="733"/>
                    </a:cubicBezTo>
                    <a:cubicBezTo>
                      <a:pt x="1269" y="740"/>
                      <a:pt x="1287" y="744"/>
                      <a:pt x="1303" y="746"/>
                    </a:cubicBezTo>
                    <a:cubicBezTo>
                      <a:pt x="1307" y="747"/>
                      <a:pt x="1311" y="747"/>
                      <a:pt x="1315" y="748"/>
                    </a:cubicBezTo>
                    <a:cubicBezTo>
                      <a:pt x="1325" y="748"/>
                      <a:pt x="1334" y="747"/>
                      <a:pt x="1342" y="746"/>
                    </a:cubicBezTo>
                    <a:cubicBezTo>
                      <a:pt x="1353" y="743"/>
                      <a:pt x="1362" y="739"/>
                      <a:pt x="1370" y="732"/>
                    </a:cubicBezTo>
                    <a:cubicBezTo>
                      <a:pt x="1374" y="729"/>
                      <a:pt x="1377" y="725"/>
                      <a:pt x="1380" y="721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6"/>
              <p:cNvSpPr/>
              <p:nvPr/>
            </p:nvSpPr>
            <p:spPr bwMode="auto">
              <a:xfrm>
                <a:off x="4848225" y="2198688"/>
                <a:ext cx="1541463" cy="1885950"/>
              </a:xfrm>
              <a:custGeom>
                <a:avLst/>
                <a:gdLst/>
                <a:ahLst/>
                <a:cxnLst>
                  <a:cxn ang="0">
                    <a:pos x="558" y="810"/>
                  </a:cxn>
                  <a:cxn ang="0">
                    <a:pos x="514" y="661"/>
                  </a:cxn>
                  <a:cxn ang="0">
                    <a:pos x="500" y="634"/>
                  </a:cxn>
                  <a:cxn ang="0">
                    <a:pos x="24" y="26"/>
                  </a:cxn>
                  <a:cxn ang="0">
                    <a:pos x="0" y="0"/>
                  </a:cxn>
                  <a:cxn ang="0">
                    <a:pos x="30" y="26"/>
                  </a:cxn>
                  <a:cxn ang="0">
                    <a:pos x="545" y="530"/>
                  </a:cxn>
                  <a:cxn ang="0">
                    <a:pos x="608" y="613"/>
                  </a:cxn>
                  <a:cxn ang="0">
                    <a:pos x="638" y="661"/>
                  </a:cxn>
                  <a:cxn ang="0">
                    <a:pos x="650" y="682"/>
                  </a:cxn>
                  <a:cxn ang="0">
                    <a:pos x="675" y="745"/>
                  </a:cxn>
                  <a:cxn ang="0">
                    <a:pos x="679" y="788"/>
                  </a:cxn>
                  <a:cxn ang="0">
                    <a:pos x="666" y="818"/>
                  </a:cxn>
                  <a:cxn ang="0">
                    <a:pos x="638" y="832"/>
                  </a:cxn>
                  <a:cxn ang="0">
                    <a:pos x="620" y="831"/>
                  </a:cxn>
                  <a:cxn ang="0">
                    <a:pos x="608" y="829"/>
                  </a:cxn>
                  <a:cxn ang="0">
                    <a:pos x="598" y="826"/>
                  </a:cxn>
                  <a:cxn ang="0">
                    <a:pos x="558" y="810"/>
                  </a:cxn>
                </a:cxnLst>
                <a:rect l="0" t="0" r="r" b="b"/>
                <a:pathLst>
                  <a:path w="681" h="832">
                    <a:moveTo>
                      <a:pt x="558" y="810"/>
                    </a:moveTo>
                    <a:cubicBezTo>
                      <a:pt x="558" y="770"/>
                      <a:pt x="543" y="721"/>
                      <a:pt x="514" y="661"/>
                    </a:cubicBezTo>
                    <a:cubicBezTo>
                      <a:pt x="510" y="652"/>
                      <a:pt x="505" y="643"/>
                      <a:pt x="500" y="634"/>
                    </a:cubicBezTo>
                    <a:cubicBezTo>
                      <a:pt x="422" y="486"/>
                      <a:pt x="263" y="284"/>
                      <a:pt x="24" y="26"/>
                    </a:cubicBezTo>
                    <a:cubicBezTo>
                      <a:pt x="16" y="17"/>
                      <a:pt x="8" y="9"/>
                      <a:pt x="0" y="0"/>
                    </a:cubicBezTo>
                    <a:cubicBezTo>
                      <a:pt x="10" y="9"/>
                      <a:pt x="20" y="17"/>
                      <a:pt x="30" y="26"/>
                    </a:cubicBezTo>
                    <a:cubicBezTo>
                      <a:pt x="266" y="231"/>
                      <a:pt x="437" y="399"/>
                      <a:pt x="545" y="530"/>
                    </a:cubicBezTo>
                    <a:cubicBezTo>
                      <a:pt x="569" y="559"/>
                      <a:pt x="590" y="587"/>
                      <a:pt x="608" y="613"/>
                    </a:cubicBezTo>
                    <a:cubicBezTo>
                      <a:pt x="619" y="630"/>
                      <a:pt x="630" y="646"/>
                      <a:pt x="638" y="661"/>
                    </a:cubicBezTo>
                    <a:cubicBezTo>
                      <a:pt x="643" y="668"/>
                      <a:pt x="646" y="675"/>
                      <a:pt x="650" y="682"/>
                    </a:cubicBezTo>
                    <a:cubicBezTo>
                      <a:pt x="662" y="705"/>
                      <a:pt x="670" y="726"/>
                      <a:pt x="675" y="745"/>
                    </a:cubicBezTo>
                    <a:cubicBezTo>
                      <a:pt x="680" y="763"/>
                      <a:pt x="681" y="777"/>
                      <a:pt x="679" y="788"/>
                    </a:cubicBezTo>
                    <a:cubicBezTo>
                      <a:pt x="676" y="799"/>
                      <a:pt x="672" y="809"/>
                      <a:pt x="666" y="818"/>
                    </a:cubicBezTo>
                    <a:cubicBezTo>
                      <a:pt x="660" y="827"/>
                      <a:pt x="651" y="832"/>
                      <a:pt x="638" y="832"/>
                    </a:cubicBezTo>
                    <a:cubicBezTo>
                      <a:pt x="632" y="832"/>
                      <a:pt x="626" y="832"/>
                      <a:pt x="620" y="831"/>
                    </a:cubicBezTo>
                    <a:cubicBezTo>
                      <a:pt x="616" y="831"/>
                      <a:pt x="612" y="830"/>
                      <a:pt x="608" y="829"/>
                    </a:cubicBezTo>
                    <a:cubicBezTo>
                      <a:pt x="604" y="828"/>
                      <a:pt x="601" y="827"/>
                      <a:pt x="598" y="826"/>
                    </a:cubicBezTo>
                    <a:cubicBezTo>
                      <a:pt x="584" y="821"/>
                      <a:pt x="571" y="816"/>
                      <a:pt x="558" y="810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7"/>
              <p:cNvSpPr>
                <a:spLocks noEditPoints="1"/>
              </p:cNvSpPr>
              <p:nvPr/>
            </p:nvSpPr>
            <p:spPr bwMode="auto">
              <a:xfrm>
                <a:off x="3275012" y="2168525"/>
                <a:ext cx="3154363" cy="1970088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19" y="106"/>
                  </a:cxn>
                  <a:cxn ang="0">
                    <a:pos x="547" y="106"/>
                  </a:cxn>
                  <a:cxn ang="0">
                    <a:pos x="563" y="121"/>
                  </a:cxn>
                  <a:cxn ang="0">
                    <a:pos x="0" y="121"/>
                  </a:cxn>
                  <a:cxn ang="0">
                    <a:pos x="1380" y="842"/>
                  </a:cxn>
                  <a:cxn ang="0">
                    <a:pos x="1370" y="853"/>
                  </a:cxn>
                  <a:cxn ang="0">
                    <a:pos x="1342" y="867"/>
                  </a:cxn>
                  <a:cxn ang="0">
                    <a:pos x="1315" y="869"/>
                  </a:cxn>
                  <a:cxn ang="0">
                    <a:pos x="1303" y="867"/>
                  </a:cxn>
                  <a:cxn ang="0">
                    <a:pos x="1250" y="854"/>
                  </a:cxn>
                  <a:cxn ang="0">
                    <a:pos x="1195" y="829"/>
                  </a:cxn>
                  <a:cxn ang="0">
                    <a:pos x="1080" y="760"/>
                  </a:cxn>
                  <a:cxn ang="0">
                    <a:pos x="1045" y="736"/>
                  </a:cxn>
                  <a:cxn ang="0">
                    <a:pos x="1028" y="723"/>
                  </a:cxn>
                  <a:cxn ang="0">
                    <a:pos x="638" y="401"/>
                  </a:cxn>
                  <a:cxn ang="0">
                    <a:pos x="480" y="251"/>
                  </a:cxn>
                  <a:cxn ang="0">
                    <a:pos x="465" y="238"/>
                  </a:cxn>
                  <a:cxn ang="0">
                    <a:pos x="489" y="210"/>
                  </a:cxn>
                  <a:cxn ang="0">
                    <a:pos x="1044" y="691"/>
                  </a:cxn>
                  <a:cxn ang="0">
                    <a:pos x="1119" y="745"/>
                  </a:cxn>
                  <a:cxn ang="0">
                    <a:pos x="1195" y="793"/>
                  </a:cxn>
                  <a:cxn ang="0">
                    <a:pos x="1235" y="814"/>
                  </a:cxn>
                  <a:cxn ang="0">
                    <a:pos x="1253" y="823"/>
                  </a:cxn>
                  <a:cxn ang="0">
                    <a:pos x="1293" y="839"/>
                  </a:cxn>
                  <a:cxn ang="0">
                    <a:pos x="1303" y="842"/>
                  </a:cxn>
                  <a:cxn ang="0">
                    <a:pos x="1315" y="844"/>
                  </a:cxn>
                  <a:cxn ang="0">
                    <a:pos x="1333" y="845"/>
                  </a:cxn>
                  <a:cxn ang="0">
                    <a:pos x="1361" y="831"/>
                  </a:cxn>
                  <a:cxn ang="0">
                    <a:pos x="1374" y="801"/>
                  </a:cxn>
                  <a:cxn ang="0">
                    <a:pos x="1370" y="758"/>
                  </a:cxn>
                  <a:cxn ang="0">
                    <a:pos x="1345" y="695"/>
                  </a:cxn>
                  <a:cxn ang="0">
                    <a:pos x="1333" y="674"/>
                  </a:cxn>
                  <a:cxn ang="0">
                    <a:pos x="1303" y="626"/>
                  </a:cxn>
                  <a:cxn ang="0">
                    <a:pos x="1240" y="543"/>
                  </a:cxn>
                  <a:cxn ang="0">
                    <a:pos x="725" y="39"/>
                  </a:cxn>
                  <a:cxn ang="0">
                    <a:pos x="695" y="13"/>
                  </a:cxn>
                  <a:cxn ang="0">
                    <a:pos x="682" y="0"/>
                  </a:cxn>
                  <a:cxn ang="0">
                    <a:pos x="728" y="39"/>
                  </a:cxn>
                  <a:cxn ang="0">
                    <a:pos x="945" y="234"/>
                  </a:cxn>
                  <a:cxn ang="0">
                    <a:pos x="1247" y="543"/>
                  </a:cxn>
                  <a:cxn ang="0">
                    <a:pos x="1303" y="613"/>
                  </a:cxn>
                  <a:cxn ang="0">
                    <a:pos x="1344" y="674"/>
                  </a:cxn>
                  <a:cxn ang="0">
                    <a:pos x="1356" y="695"/>
                  </a:cxn>
                  <a:cxn ang="0">
                    <a:pos x="1384" y="758"/>
                  </a:cxn>
                  <a:cxn ang="0">
                    <a:pos x="1392" y="793"/>
                  </a:cxn>
                  <a:cxn ang="0">
                    <a:pos x="1392" y="792"/>
                  </a:cxn>
                  <a:cxn ang="0">
                    <a:pos x="1380" y="842"/>
                  </a:cxn>
                </a:cxnLst>
                <a:rect l="0" t="0" r="r" b="b"/>
                <a:pathLst>
                  <a:path w="1394" h="869">
                    <a:moveTo>
                      <a:pt x="0" y="121"/>
                    </a:moveTo>
                    <a:cubicBezTo>
                      <a:pt x="19" y="106"/>
                      <a:pt x="19" y="106"/>
                      <a:pt x="19" y="106"/>
                    </a:cubicBezTo>
                    <a:cubicBezTo>
                      <a:pt x="547" y="106"/>
                      <a:pt x="547" y="106"/>
                      <a:pt x="547" y="106"/>
                    </a:cubicBezTo>
                    <a:cubicBezTo>
                      <a:pt x="563" y="121"/>
                      <a:pt x="563" y="121"/>
                      <a:pt x="563" y="121"/>
                    </a:cubicBezTo>
                    <a:lnTo>
                      <a:pt x="0" y="121"/>
                    </a:lnTo>
                    <a:close/>
                    <a:moveTo>
                      <a:pt x="1380" y="842"/>
                    </a:moveTo>
                    <a:cubicBezTo>
                      <a:pt x="1377" y="846"/>
                      <a:pt x="1374" y="850"/>
                      <a:pt x="1370" y="853"/>
                    </a:cubicBezTo>
                    <a:cubicBezTo>
                      <a:pt x="1362" y="860"/>
                      <a:pt x="1353" y="864"/>
                      <a:pt x="1342" y="867"/>
                    </a:cubicBezTo>
                    <a:cubicBezTo>
                      <a:pt x="1334" y="868"/>
                      <a:pt x="1325" y="869"/>
                      <a:pt x="1315" y="869"/>
                    </a:cubicBezTo>
                    <a:cubicBezTo>
                      <a:pt x="1311" y="868"/>
                      <a:pt x="1307" y="868"/>
                      <a:pt x="1303" y="867"/>
                    </a:cubicBezTo>
                    <a:cubicBezTo>
                      <a:pt x="1287" y="865"/>
                      <a:pt x="1269" y="861"/>
                      <a:pt x="1250" y="854"/>
                    </a:cubicBezTo>
                    <a:cubicBezTo>
                      <a:pt x="1233" y="847"/>
                      <a:pt x="1215" y="839"/>
                      <a:pt x="1195" y="829"/>
                    </a:cubicBezTo>
                    <a:cubicBezTo>
                      <a:pt x="1161" y="812"/>
                      <a:pt x="1123" y="789"/>
                      <a:pt x="1080" y="760"/>
                    </a:cubicBezTo>
                    <a:cubicBezTo>
                      <a:pt x="1069" y="752"/>
                      <a:pt x="1057" y="744"/>
                      <a:pt x="1045" y="736"/>
                    </a:cubicBezTo>
                    <a:cubicBezTo>
                      <a:pt x="1028" y="723"/>
                      <a:pt x="1028" y="723"/>
                      <a:pt x="1028" y="723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588" y="354"/>
                      <a:pt x="535" y="304"/>
                      <a:pt x="480" y="251"/>
                    </a:cubicBezTo>
                    <a:cubicBezTo>
                      <a:pt x="474" y="246"/>
                      <a:pt x="470" y="242"/>
                      <a:pt x="465" y="238"/>
                    </a:cubicBezTo>
                    <a:cubicBezTo>
                      <a:pt x="489" y="210"/>
                      <a:pt x="489" y="210"/>
                      <a:pt x="489" y="210"/>
                    </a:cubicBezTo>
                    <a:cubicBezTo>
                      <a:pt x="716" y="425"/>
                      <a:pt x="901" y="585"/>
                      <a:pt x="1044" y="691"/>
                    </a:cubicBezTo>
                    <a:cubicBezTo>
                      <a:pt x="1071" y="711"/>
                      <a:pt x="1095" y="729"/>
                      <a:pt x="1119" y="745"/>
                    </a:cubicBezTo>
                    <a:cubicBezTo>
                      <a:pt x="1146" y="763"/>
                      <a:pt x="1172" y="779"/>
                      <a:pt x="1195" y="793"/>
                    </a:cubicBezTo>
                    <a:cubicBezTo>
                      <a:pt x="1209" y="801"/>
                      <a:pt x="1223" y="808"/>
                      <a:pt x="1235" y="814"/>
                    </a:cubicBezTo>
                    <a:cubicBezTo>
                      <a:pt x="1241" y="817"/>
                      <a:pt x="1247" y="820"/>
                      <a:pt x="1253" y="823"/>
                    </a:cubicBezTo>
                    <a:cubicBezTo>
                      <a:pt x="1266" y="829"/>
                      <a:pt x="1279" y="834"/>
                      <a:pt x="1293" y="839"/>
                    </a:cubicBezTo>
                    <a:cubicBezTo>
                      <a:pt x="1296" y="840"/>
                      <a:pt x="1299" y="841"/>
                      <a:pt x="1303" y="842"/>
                    </a:cubicBezTo>
                    <a:cubicBezTo>
                      <a:pt x="1307" y="843"/>
                      <a:pt x="1311" y="844"/>
                      <a:pt x="1315" y="844"/>
                    </a:cubicBezTo>
                    <a:cubicBezTo>
                      <a:pt x="1321" y="845"/>
                      <a:pt x="1327" y="845"/>
                      <a:pt x="1333" y="845"/>
                    </a:cubicBezTo>
                    <a:cubicBezTo>
                      <a:pt x="1346" y="845"/>
                      <a:pt x="1355" y="840"/>
                      <a:pt x="1361" y="831"/>
                    </a:cubicBezTo>
                    <a:cubicBezTo>
                      <a:pt x="1367" y="822"/>
                      <a:pt x="1371" y="812"/>
                      <a:pt x="1374" y="801"/>
                    </a:cubicBezTo>
                    <a:cubicBezTo>
                      <a:pt x="1376" y="790"/>
                      <a:pt x="1375" y="776"/>
                      <a:pt x="1370" y="758"/>
                    </a:cubicBezTo>
                    <a:cubicBezTo>
                      <a:pt x="1365" y="739"/>
                      <a:pt x="1357" y="718"/>
                      <a:pt x="1345" y="695"/>
                    </a:cubicBezTo>
                    <a:cubicBezTo>
                      <a:pt x="1341" y="688"/>
                      <a:pt x="1338" y="681"/>
                      <a:pt x="1333" y="674"/>
                    </a:cubicBezTo>
                    <a:cubicBezTo>
                      <a:pt x="1325" y="659"/>
                      <a:pt x="1314" y="643"/>
                      <a:pt x="1303" y="626"/>
                    </a:cubicBezTo>
                    <a:cubicBezTo>
                      <a:pt x="1285" y="600"/>
                      <a:pt x="1264" y="572"/>
                      <a:pt x="1240" y="543"/>
                    </a:cubicBezTo>
                    <a:cubicBezTo>
                      <a:pt x="1132" y="412"/>
                      <a:pt x="961" y="244"/>
                      <a:pt x="725" y="39"/>
                    </a:cubicBezTo>
                    <a:cubicBezTo>
                      <a:pt x="715" y="30"/>
                      <a:pt x="705" y="22"/>
                      <a:pt x="695" y="13"/>
                    </a:cubicBezTo>
                    <a:cubicBezTo>
                      <a:pt x="691" y="9"/>
                      <a:pt x="686" y="4"/>
                      <a:pt x="682" y="0"/>
                    </a:cubicBezTo>
                    <a:cubicBezTo>
                      <a:pt x="698" y="13"/>
                      <a:pt x="713" y="26"/>
                      <a:pt x="728" y="39"/>
                    </a:cubicBezTo>
                    <a:cubicBezTo>
                      <a:pt x="808" y="108"/>
                      <a:pt x="880" y="173"/>
                      <a:pt x="945" y="234"/>
                    </a:cubicBezTo>
                    <a:cubicBezTo>
                      <a:pt x="1073" y="353"/>
                      <a:pt x="1174" y="456"/>
                      <a:pt x="1247" y="543"/>
                    </a:cubicBezTo>
                    <a:cubicBezTo>
                      <a:pt x="1268" y="568"/>
                      <a:pt x="1286" y="591"/>
                      <a:pt x="1303" y="613"/>
                    </a:cubicBezTo>
                    <a:cubicBezTo>
                      <a:pt x="1318" y="635"/>
                      <a:pt x="1332" y="655"/>
                      <a:pt x="1344" y="674"/>
                    </a:cubicBezTo>
                    <a:cubicBezTo>
                      <a:pt x="1348" y="681"/>
                      <a:pt x="1352" y="688"/>
                      <a:pt x="1356" y="695"/>
                    </a:cubicBezTo>
                    <a:cubicBezTo>
                      <a:pt x="1368" y="718"/>
                      <a:pt x="1378" y="739"/>
                      <a:pt x="1384" y="758"/>
                    </a:cubicBezTo>
                    <a:cubicBezTo>
                      <a:pt x="1388" y="772"/>
                      <a:pt x="1391" y="783"/>
                      <a:pt x="1392" y="793"/>
                    </a:cubicBezTo>
                    <a:cubicBezTo>
                      <a:pt x="1392" y="792"/>
                      <a:pt x="1392" y="792"/>
                      <a:pt x="1392" y="792"/>
                    </a:cubicBezTo>
                    <a:cubicBezTo>
                      <a:pt x="1394" y="808"/>
                      <a:pt x="1390" y="825"/>
                      <a:pt x="1380" y="842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12"/>
            <p:cNvGrpSpPr/>
            <p:nvPr/>
          </p:nvGrpSpPr>
          <p:grpSpPr>
            <a:xfrm flipH="1">
              <a:off x="3876366" y="3737346"/>
              <a:ext cx="1871934" cy="1408423"/>
              <a:chOff x="3275012" y="2168525"/>
              <a:chExt cx="3154363" cy="23733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275012" y="2443163"/>
                <a:ext cx="3122613" cy="2098675"/>
              </a:xfrm>
              <a:custGeom>
                <a:avLst/>
                <a:gdLst/>
                <a:ahLst/>
                <a:cxnLst>
                  <a:cxn ang="0">
                    <a:pos x="1380" y="721"/>
                  </a:cxn>
                  <a:cxn ang="0">
                    <a:pos x="1375" y="732"/>
                  </a:cxn>
                  <a:cxn ang="0">
                    <a:pos x="1339" y="790"/>
                  </a:cxn>
                  <a:cxn ang="0">
                    <a:pos x="1319" y="816"/>
                  </a:cxn>
                  <a:cxn ang="0">
                    <a:pos x="1303" y="834"/>
                  </a:cxn>
                  <a:cxn ang="0">
                    <a:pos x="1238" y="889"/>
                  </a:cxn>
                  <a:cxn ang="0">
                    <a:pos x="1223" y="899"/>
                  </a:cxn>
                  <a:cxn ang="0">
                    <a:pos x="1080" y="921"/>
                  </a:cxn>
                  <a:cxn ang="0">
                    <a:pos x="1044" y="916"/>
                  </a:cxn>
                  <a:cxn ang="0">
                    <a:pos x="786" y="819"/>
                  </a:cxn>
                  <a:cxn ang="0">
                    <a:pos x="416" y="587"/>
                  </a:cxn>
                  <a:cxn ang="0">
                    <a:pos x="269" y="477"/>
                  </a:cxn>
                  <a:cxn ang="0">
                    <a:pos x="219" y="437"/>
                  </a:cxn>
                  <a:cxn ang="0">
                    <a:pos x="203" y="425"/>
                  </a:cxn>
                  <a:cxn ang="0">
                    <a:pos x="203" y="426"/>
                  </a:cxn>
                  <a:cxn ang="0">
                    <a:pos x="106" y="540"/>
                  </a:cxn>
                  <a:cxn ang="0">
                    <a:pos x="0" y="0"/>
                  </a:cxn>
                  <a:cxn ang="0">
                    <a:pos x="563" y="0"/>
                  </a:cxn>
                  <a:cxn ang="0">
                    <a:pos x="489" y="89"/>
                  </a:cxn>
                  <a:cxn ang="0">
                    <a:pos x="465" y="117"/>
                  </a:cxn>
                  <a:cxn ang="0">
                    <a:pos x="480" y="130"/>
                  </a:cxn>
                  <a:cxn ang="0">
                    <a:pos x="638" y="280"/>
                  </a:cxn>
                  <a:cxn ang="0">
                    <a:pos x="1028" y="602"/>
                  </a:cxn>
                  <a:cxn ang="0">
                    <a:pos x="1045" y="615"/>
                  </a:cxn>
                  <a:cxn ang="0">
                    <a:pos x="1080" y="639"/>
                  </a:cxn>
                  <a:cxn ang="0">
                    <a:pos x="1195" y="708"/>
                  </a:cxn>
                  <a:cxn ang="0">
                    <a:pos x="1250" y="733"/>
                  </a:cxn>
                  <a:cxn ang="0">
                    <a:pos x="1303" y="746"/>
                  </a:cxn>
                  <a:cxn ang="0">
                    <a:pos x="1315" y="748"/>
                  </a:cxn>
                  <a:cxn ang="0">
                    <a:pos x="1342" y="746"/>
                  </a:cxn>
                  <a:cxn ang="0">
                    <a:pos x="1370" y="732"/>
                  </a:cxn>
                  <a:cxn ang="0">
                    <a:pos x="1380" y="721"/>
                  </a:cxn>
                </a:cxnLst>
                <a:rect l="0" t="0" r="r" b="b"/>
                <a:pathLst>
                  <a:path w="1380" h="926">
                    <a:moveTo>
                      <a:pt x="1380" y="721"/>
                    </a:moveTo>
                    <a:cubicBezTo>
                      <a:pt x="1379" y="724"/>
                      <a:pt x="1377" y="728"/>
                      <a:pt x="1375" y="732"/>
                    </a:cubicBezTo>
                    <a:cubicBezTo>
                      <a:pt x="1364" y="752"/>
                      <a:pt x="1352" y="772"/>
                      <a:pt x="1339" y="790"/>
                    </a:cubicBezTo>
                    <a:cubicBezTo>
                      <a:pt x="1333" y="799"/>
                      <a:pt x="1326" y="807"/>
                      <a:pt x="1319" y="816"/>
                    </a:cubicBezTo>
                    <a:cubicBezTo>
                      <a:pt x="1314" y="822"/>
                      <a:pt x="1308" y="828"/>
                      <a:pt x="1303" y="834"/>
                    </a:cubicBezTo>
                    <a:cubicBezTo>
                      <a:pt x="1283" y="854"/>
                      <a:pt x="1261" y="873"/>
                      <a:pt x="1238" y="889"/>
                    </a:cubicBezTo>
                    <a:cubicBezTo>
                      <a:pt x="1233" y="893"/>
                      <a:pt x="1228" y="896"/>
                      <a:pt x="1223" y="899"/>
                    </a:cubicBezTo>
                    <a:cubicBezTo>
                      <a:pt x="1185" y="919"/>
                      <a:pt x="1137" y="926"/>
                      <a:pt x="1080" y="921"/>
                    </a:cubicBezTo>
                    <a:cubicBezTo>
                      <a:pt x="1068" y="920"/>
                      <a:pt x="1056" y="918"/>
                      <a:pt x="1044" y="916"/>
                    </a:cubicBezTo>
                    <a:cubicBezTo>
                      <a:pt x="971" y="903"/>
                      <a:pt x="884" y="871"/>
                      <a:pt x="786" y="819"/>
                    </a:cubicBezTo>
                    <a:cubicBezTo>
                      <a:pt x="416" y="587"/>
                      <a:pt x="416" y="587"/>
                      <a:pt x="416" y="587"/>
                    </a:cubicBezTo>
                    <a:cubicBezTo>
                      <a:pt x="269" y="477"/>
                      <a:pt x="269" y="477"/>
                      <a:pt x="269" y="477"/>
                    </a:cubicBezTo>
                    <a:cubicBezTo>
                      <a:pt x="253" y="464"/>
                      <a:pt x="236" y="451"/>
                      <a:pt x="219" y="437"/>
                    </a:cubicBezTo>
                    <a:cubicBezTo>
                      <a:pt x="213" y="433"/>
                      <a:pt x="208" y="429"/>
                      <a:pt x="203" y="425"/>
                    </a:cubicBezTo>
                    <a:cubicBezTo>
                      <a:pt x="203" y="426"/>
                      <a:pt x="203" y="426"/>
                      <a:pt x="203" y="426"/>
                    </a:cubicBezTo>
                    <a:cubicBezTo>
                      <a:pt x="106" y="540"/>
                      <a:pt x="106" y="540"/>
                      <a:pt x="106" y="5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489" y="89"/>
                      <a:pt x="489" y="89"/>
                      <a:pt x="489" y="89"/>
                    </a:cubicBezTo>
                    <a:cubicBezTo>
                      <a:pt x="465" y="117"/>
                      <a:pt x="465" y="117"/>
                      <a:pt x="465" y="117"/>
                    </a:cubicBezTo>
                    <a:cubicBezTo>
                      <a:pt x="470" y="121"/>
                      <a:pt x="474" y="125"/>
                      <a:pt x="480" y="130"/>
                    </a:cubicBezTo>
                    <a:cubicBezTo>
                      <a:pt x="535" y="183"/>
                      <a:pt x="588" y="233"/>
                      <a:pt x="638" y="280"/>
                    </a:cubicBezTo>
                    <a:cubicBezTo>
                      <a:pt x="1028" y="602"/>
                      <a:pt x="1028" y="602"/>
                      <a:pt x="1028" y="602"/>
                    </a:cubicBezTo>
                    <a:cubicBezTo>
                      <a:pt x="1045" y="615"/>
                      <a:pt x="1045" y="615"/>
                      <a:pt x="1045" y="615"/>
                    </a:cubicBezTo>
                    <a:cubicBezTo>
                      <a:pt x="1057" y="623"/>
                      <a:pt x="1069" y="631"/>
                      <a:pt x="1080" y="639"/>
                    </a:cubicBezTo>
                    <a:cubicBezTo>
                      <a:pt x="1123" y="668"/>
                      <a:pt x="1161" y="691"/>
                      <a:pt x="1195" y="708"/>
                    </a:cubicBezTo>
                    <a:cubicBezTo>
                      <a:pt x="1215" y="718"/>
                      <a:pt x="1233" y="726"/>
                      <a:pt x="1250" y="733"/>
                    </a:cubicBezTo>
                    <a:cubicBezTo>
                      <a:pt x="1269" y="740"/>
                      <a:pt x="1287" y="744"/>
                      <a:pt x="1303" y="746"/>
                    </a:cubicBezTo>
                    <a:cubicBezTo>
                      <a:pt x="1307" y="747"/>
                      <a:pt x="1311" y="747"/>
                      <a:pt x="1315" y="748"/>
                    </a:cubicBezTo>
                    <a:cubicBezTo>
                      <a:pt x="1325" y="748"/>
                      <a:pt x="1334" y="747"/>
                      <a:pt x="1342" y="746"/>
                    </a:cubicBezTo>
                    <a:cubicBezTo>
                      <a:pt x="1353" y="743"/>
                      <a:pt x="1362" y="739"/>
                      <a:pt x="1370" y="732"/>
                    </a:cubicBezTo>
                    <a:cubicBezTo>
                      <a:pt x="1374" y="729"/>
                      <a:pt x="1377" y="725"/>
                      <a:pt x="1380" y="721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848225" y="2198688"/>
                <a:ext cx="1541463" cy="1885950"/>
              </a:xfrm>
              <a:custGeom>
                <a:avLst/>
                <a:gdLst/>
                <a:ahLst/>
                <a:cxnLst>
                  <a:cxn ang="0">
                    <a:pos x="558" y="810"/>
                  </a:cxn>
                  <a:cxn ang="0">
                    <a:pos x="514" y="661"/>
                  </a:cxn>
                  <a:cxn ang="0">
                    <a:pos x="500" y="634"/>
                  </a:cxn>
                  <a:cxn ang="0">
                    <a:pos x="24" y="26"/>
                  </a:cxn>
                  <a:cxn ang="0">
                    <a:pos x="0" y="0"/>
                  </a:cxn>
                  <a:cxn ang="0">
                    <a:pos x="30" y="26"/>
                  </a:cxn>
                  <a:cxn ang="0">
                    <a:pos x="545" y="530"/>
                  </a:cxn>
                  <a:cxn ang="0">
                    <a:pos x="608" y="613"/>
                  </a:cxn>
                  <a:cxn ang="0">
                    <a:pos x="638" y="661"/>
                  </a:cxn>
                  <a:cxn ang="0">
                    <a:pos x="650" y="682"/>
                  </a:cxn>
                  <a:cxn ang="0">
                    <a:pos x="675" y="745"/>
                  </a:cxn>
                  <a:cxn ang="0">
                    <a:pos x="679" y="788"/>
                  </a:cxn>
                  <a:cxn ang="0">
                    <a:pos x="666" y="818"/>
                  </a:cxn>
                  <a:cxn ang="0">
                    <a:pos x="638" y="832"/>
                  </a:cxn>
                  <a:cxn ang="0">
                    <a:pos x="620" y="831"/>
                  </a:cxn>
                  <a:cxn ang="0">
                    <a:pos x="608" y="829"/>
                  </a:cxn>
                  <a:cxn ang="0">
                    <a:pos x="598" y="826"/>
                  </a:cxn>
                  <a:cxn ang="0">
                    <a:pos x="558" y="810"/>
                  </a:cxn>
                </a:cxnLst>
                <a:rect l="0" t="0" r="r" b="b"/>
                <a:pathLst>
                  <a:path w="681" h="832">
                    <a:moveTo>
                      <a:pt x="558" y="810"/>
                    </a:moveTo>
                    <a:cubicBezTo>
                      <a:pt x="558" y="770"/>
                      <a:pt x="543" y="721"/>
                      <a:pt x="514" y="661"/>
                    </a:cubicBezTo>
                    <a:cubicBezTo>
                      <a:pt x="510" y="652"/>
                      <a:pt x="505" y="643"/>
                      <a:pt x="500" y="634"/>
                    </a:cubicBezTo>
                    <a:cubicBezTo>
                      <a:pt x="422" y="486"/>
                      <a:pt x="263" y="284"/>
                      <a:pt x="24" y="26"/>
                    </a:cubicBezTo>
                    <a:cubicBezTo>
                      <a:pt x="16" y="17"/>
                      <a:pt x="8" y="9"/>
                      <a:pt x="0" y="0"/>
                    </a:cubicBezTo>
                    <a:cubicBezTo>
                      <a:pt x="10" y="9"/>
                      <a:pt x="20" y="17"/>
                      <a:pt x="30" y="26"/>
                    </a:cubicBezTo>
                    <a:cubicBezTo>
                      <a:pt x="266" y="231"/>
                      <a:pt x="437" y="399"/>
                      <a:pt x="545" y="530"/>
                    </a:cubicBezTo>
                    <a:cubicBezTo>
                      <a:pt x="569" y="559"/>
                      <a:pt x="590" y="587"/>
                      <a:pt x="608" y="613"/>
                    </a:cubicBezTo>
                    <a:cubicBezTo>
                      <a:pt x="619" y="630"/>
                      <a:pt x="630" y="646"/>
                      <a:pt x="638" y="661"/>
                    </a:cubicBezTo>
                    <a:cubicBezTo>
                      <a:pt x="643" y="668"/>
                      <a:pt x="646" y="675"/>
                      <a:pt x="650" y="682"/>
                    </a:cubicBezTo>
                    <a:cubicBezTo>
                      <a:pt x="662" y="705"/>
                      <a:pt x="670" y="726"/>
                      <a:pt x="675" y="745"/>
                    </a:cubicBezTo>
                    <a:cubicBezTo>
                      <a:pt x="680" y="763"/>
                      <a:pt x="681" y="777"/>
                      <a:pt x="679" y="788"/>
                    </a:cubicBezTo>
                    <a:cubicBezTo>
                      <a:pt x="676" y="799"/>
                      <a:pt x="672" y="809"/>
                      <a:pt x="666" y="818"/>
                    </a:cubicBezTo>
                    <a:cubicBezTo>
                      <a:pt x="660" y="827"/>
                      <a:pt x="651" y="832"/>
                      <a:pt x="638" y="832"/>
                    </a:cubicBezTo>
                    <a:cubicBezTo>
                      <a:pt x="632" y="832"/>
                      <a:pt x="626" y="832"/>
                      <a:pt x="620" y="831"/>
                    </a:cubicBezTo>
                    <a:cubicBezTo>
                      <a:pt x="616" y="831"/>
                      <a:pt x="612" y="830"/>
                      <a:pt x="608" y="829"/>
                    </a:cubicBezTo>
                    <a:cubicBezTo>
                      <a:pt x="604" y="828"/>
                      <a:pt x="601" y="827"/>
                      <a:pt x="598" y="826"/>
                    </a:cubicBezTo>
                    <a:cubicBezTo>
                      <a:pt x="584" y="821"/>
                      <a:pt x="571" y="816"/>
                      <a:pt x="558" y="810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>
                <a:spLocks noEditPoints="1"/>
              </p:cNvSpPr>
              <p:nvPr/>
            </p:nvSpPr>
            <p:spPr bwMode="auto">
              <a:xfrm>
                <a:off x="3275012" y="2168525"/>
                <a:ext cx="3154363" cy="1970088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19" y="106"/>
                  </a:cxn>
                  <a:cxn ang="0">
                    <a:pos x="547" y="106"/>
                  </a:cxn>
                  <a:cxn ang="0">
                    <a:pos x="563" y="121"/>
                  </a:cxn>
                  <a:cxn ang="0">
                    <a:pos x="0" y="121"/>
                  </a:cxn>
                  <a:cxn ang="0">
                    <a:pos x="1380" y="842"/>
                  </a:cxn>
                  <a:cxn ang="0">
                    <a:pos x="1370" y="853"/>
                  </a:cxn>
                  <a:cxn ang="0">
                    <a:pos x="1342" y="867"/>
                  </a:cxn>
                  <a:cxn ang="0">
                    <a:pos x="1315" y="869"/>
                  </a:cxn>
                  <a:cxn ang="0">
                    <a:pos x="1303" y="867"/>
                  </a:cxn>
                  <a:cxn ang="0">
                    <a:pos x="1250" y="854"/>
                  </a:cxn>
                  <a:cxn ang="0">
                    <a:pos x="1195" y="829"/>
                  </a:cxn>
                  <a:cxn ang="0">
                    <a:pos x="1080" y="760"/>
                  </a:cxn>
                  <a:cxn ang="0">
                    <a:pos x="1045" y="736"/>
                  </a:cxn>
                  <a:cxn ang="0">
                    <a:pos x="1028" y="723"/>
                  </a:cxn>
                  <a:cxn ang="0">
                    <a:pos x="638" y="401"/>
                  </a:cxn>
                  <a:cxn ang="0">
                    <a:pos x="480" y="251"/>
                  </a:cxn>
                  <a:cxn ang="0">
                    <a:pos x="465" y="238"/>
                  </a:cxn>
                  <a:cxn ang="0">
                    <a:pos x="489" y="210"/>
                  </a:cxn>
                  <a:cxn ang="0">
                    <a:pos x="1044" y="691"/>
                  </a:cxn>
                  <a:cxn ang="0">
                    <a:pos x="1119" y="745"/>
                  </a:cxn>
                  <a:cxn ang="0">
                    <a:pos x="1195" y="793"/>
                  </a:cxn>
                  <a:cxn ang="0">
                    <a:pos x="1235" y="814"/>
                  </a:cxn>
                  <a:cxn ang="0">
                    <a:pos x="1253" y="823"/>
                  </a:cxn>
                  <a:cxn ang="0">
                    <a:pos x="1293" y="839"/>
                  </a:cxn>
                  <a:cxn ang="0">
                    <a:pos x="1303" y="842"/>
                  </a:cxn>
                  <a:cxn ang="0">
                    <a:pos x="1315" y="844"/>
                  </a:cxn>
                  <a:cxn ang="0">
                    <a:pos x="1333" y="845"/>
                  </a:cxn>
                  <a:cxn ang="0">
                    <a:pos x="1361" y="831"/>
                  </a:cxn>
                  <a:cxn ang="0">
                    <a:pos x="1374" y="801"/>
                  </a:cxn>
                  <a:cxn ang="0">
                    <a:pos x="1370" y="758"/>
                  </a:cxn>
                  <a:cxn ang="0">
                    <a:pos x="1345" y="695"/>
                  </a:cxn>
                  <a:cxn ang="0">
                    <a:pos x="1333" y="674"/>
                  </a:cxn>
                  <a:cxn ang="0">
                    <a:pos x="1303" y="626"/>
                  </a:cxn>
                  <a:cxn ang="0">
                    <a:pos x="1240" y="543"/>
                  </a:cxn>
                  <a:cxn ang="0">
                    <a:pos x="725" y="39"/>
                  </a:cxn>
                  <a:cxn ang="0">
                    <a:pos x="695" y="13"/>
                  </a:cxn>
                  <a:cxn ang="0">
                    <a:pos x="682" y="0"/>
                  </a:cxn>
                  <a:cxn ang="0">
                    <a:pos x="728" y="39"/>
                  </a:cxn>
                  <a:cxn ang="0">
                    <a:pos x="945" y="234"/>
                  </a:cxn>
                  <a:cxn ang="0">
                    <a:pos x="1247" y="543"/>
                  </a:cxn>
                  <a:cxn ang="0">
                    <a:pos x="1303" y="613"/>
                  </a:cxn>
                  <a:cxn ang="0">
                    <a:pos x="1344" y="674"/>
                  </a:cxn>
                  <a:cxn ang="0">
                    <a:pos x="1356" y="695"/>
                  </a:cxn>
                  <a:cxn ang="0">
                    <a:pos x="1384" y="758"/>
                  </a:cxn>
                  <a:cxn ang="0">
                    <a:pos x="1392" y="793"/>
                  </a:cxn>
                  <a:cxn ang="0">
                    <a:pos x="1392" y="792"/>
                  </a:cxn>
                  <a:cxn ang="0">
                    <a:pos x="1380" y="842"/>
                  </a:cxn>
                </a:cxnLst>
                <a:rect l="0" t="0" r="r" b="b"/>
                <a:pathLst>
                  <a:path w="1394" h="869">
                    <a:moveTo>
                      <a:pt x="0" y="121"/>
                    </a:moveTo>
                    <a:cubicBezTo>
                      <a:pt x="19" y="106"/>
                      <a:pt x="19" y="106"/>
                      <a:pt x="19" y="106"/>
                    </a:cubicBezTo>
                    <a:cubicBezTo>
                      <a:pt x="547" y="106"/>
                      <a:pt x="547" y="106"/>
                      <a:pt x="547" y="106"/>
                    </a:cubicBezTo>
                    <a:cubicBezTo>
                      <a:pt x="563" y="121"/>
                      <a:pt x="563" y="121"/>
                      <a:pt x="563" y="121"/>
                    </a:cubicBezTo>
                    <a:lnTo>
                      <a:pt x="0" y="121"/>
                    </a:lnTo>
                    <a:close/>
                    <a:moveTo>
                      <a:pt x="1380" y="842"/>
                    </a:moveTo>
                    <a:cubicBezTo>
                      <a:pt x="1377" y="846"/>
                      <a:pt x="1374" y="850"/>
                      <a:pt x="1370" y="853"/>
                    </a:cubicBezTo>
                    <a:cubicBezTo>
                      <a:pt x="1362" y="860"/>
                      <a:pt x="1353" y="864"/>
                      <a:pt x="1342" y="867"/>
                    </a:cubicBezTo>
                    <a:cubicBezTo>
                      <a:pt x="1334" y="868"/>
                      <a:pt x="1325" y="869"/>
                      <a:pt x="1315" y="869"/>
                    </a:cubicBezTo>
                    <a:cubicBezTo>
                      <a:pt x="1311" y="868"/>
                      <a:pt x="1307" y="868"/>
                      <a:pt x="1303" y="867"/>
                    </a:cubicBezTo>
                    <a:cubicBezTo>
                      <a:pt x="1287" y="865"/>
                      <a:pt x="1269" y="861"/>
                      <a:pt x="1250" y="854"/>
                    </a:cubicBezTo>
                    <a:cubicBezTo>
                      <a:pt x="1233" y="847"/>
                      <a:pt x="1215" y="839"/>
                      <a:pt x="1195" y="829"/>
                    </a:cubicBezTo>
                    <a:cubicBezTo>
                      <a:pt x="1161" y="812"/>
                      <a:pt x="1123" y="789"/>
                      <a:pt x="1080" y="760"/>
                    </a:cubicBezTo>
                    <a:cubicBezTo>
                      <a:pt x="1069" y="752"/>
                      <a:pt x="1057" y="744"/>
                      <a:pt x="1045" y="736"/>
                    </a:cubicBezTo>
                    <a:cubicBezTo>
                      <a:pt x="1028" y="723"/>
                      <a:pt x="1028" y="723"/>
                      <a:pt x="1028" y="723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588" y="354"/>
                      <a:pt x="535" y="304"/>
                      <a:pt x="480" y="251"/>
                    </a:cubicBezTo>
                    <a:cubicBezTo>
                      <a:pt x="474" y="246"/>
                      <a:pt x="470" y="242"/>
                      <a:pt x="465" y="238"/>
                    </a:cubicBezTo>
                    <a:cubicBezTo>
                      <a:pt x="489" y="210"/>
                      <a:pt x="489" y="210"/>
                      <a:pt x="489" y="210"/>
                    </a:cubicBezTo>
                    <a:cubicBezTo>
                      <a:pt x="716" y="425"/>
                      <a:pt x="901" y="585"/>
                      <a:pt x="1044" y="691"/>
                    </a:cubicBezTo>
                    <a:cubicBezTo>
                      <a:pt x="1071" y="711"/>
                      <a:pt x="1095" y="729"/>
                      <a:pt x="1119" y="745"/>
                    </a:cubicBezTo>
                    <a:cubicBezTo>
                      <a:pt x="1146" y="763"/>
                      <a:pt x="1172" y="779"/>
                      <a:pt x="1195" y="793"/>
                    </a:cubicBezTo>
                    <a:cubicBezTo>
                      <a:pt x="1209" y="801"/>
                      <a:pt x="1223" y="808"/>
                      <a:pt x="1235" y="814"/>
                    </a:cubicBezTo>
                    <a:cubicBezTo>
                      <a:pt x="1241" y="817"/>
                      <a:pt x="1247" y="820"/>
                      <a:pt x="1253" y="823"/>
                    </a:cubicBezTo>
                    <a:cubicBezTo>
                      <a:pt x="1266" y="829"/>
                      <a:pt x="1279" y="834"/>
                      <a:pt x="1293" y="839"/>
                    </a:cubicBezTo>
                    <a:cubicBezTo>
                      <a:pt x="1296" y="840"/>
                      <a:pt x="1299" y="841"/>
                      <a:pt x="1303" y="842"/>
                    </a:cubicBezTo>
                    <a:cubicBezTo>
                      <a:pt x="1307" y="843"/>
                      <a:pt x="1311" y="844"/>
                      <a:pt x="1315" y="844"/>
                    </a:cubicBezTo>
                    <a:cubicBezTo>
                      <a:pt x="1321" y="845"/>
                      <a:pt x="1327" y="845"/>
                      <a:pt x="1333" y="845"/>
                    </a:cubicBezTo>
                    <a:cubicBezTo>
                      <a:pt x="1346" y="845"/>
                      <a:pt x="1355" y="840"/>
                      <a:pt x="1361" y="831"/>
                    </a:cubicBezTo>
                    <a:cubicBezTo>
                      <a:pt x="1367" y="822"/>
                      <a:pt x="1371" y="812"/>
                      <a:pt x="1374" y="801"/>
                    </a:cubicBezTo>
                    <a:cubicBezTo>
                      <a:pt x="1376" y="790"/>
                      <a:pt x="1375" y="776"/>
                      <a:pt x="1370" y="758"/>
                    </a:cubicBezTo>
                    <a:cubicBezTo>
                      <a:pt x="1365" y="739"/>
                      <a:pt x="1357" y="718"/>
                      <a:pt x="1345" y="695"/>
                    </a:cubicBezTo>
                    <a:cubicBezTo>
                      <a:pt x="1341" y="688"/>
                      <a:pt x="1338" y="681"/>
                      <a:pt x="1333" y="674"/>
                    </a:cubicBezTo>
                    <a:cubicBezTo>
                      <a:pt x="1325" y="659"/>
                      <a:pt x="1314" y="643"/>
                      <a:pt x="1303" y="626"/>
                    </a:cubicBezTo>
                    <a:cubicBezTo>
                      <a:pt x="1285" y="600"/>
                      <a:pt x="1264" y="572"/>
                      <a:pt x="1240" y="543"/>
                    </a:cubicBezTo>
                    <a:cubicBezTo>
                      <a:pt x="1132" y="412"/>
                      <a:pt x="961" y="244"/>
                      <a:pt x="725" y="39"/>
                    </a:cubicBezTo>
                    <a:cubicBezTo>
                      <a:pt x="715" y="30"/>
                      <a:pt x="705" y="22"/>
                      <a:pt x="695" y="13"/>
                    </a:cubicBezTo>
                    <a:cubicBezTo>
                      <a:pt x="691" y="9"/>
                      <a:pt x="686" y="4"/>
                      <a:pt x="682" y="0"/>
                    </a:cubicBezTo>
                    <a:cubicBezTo>
                      <a:pt x="698" y="13"/>
                      <a:pt x="713" y="26"/>
                      <a:pt x="728" y="39"/>
                    </a:cubicBezTo>
                    <a:cubicBezTo>
                      <a:pt x="808" y="108"/>
                      <a:pt x="880" y="173"/>
                      <a:pt x="945" y="234"/>
                    </a:cubicBezTo>
                    <a:cubicBezTo>
                      <a:pt x="1073" y="353"/>
                      <a:pt x="1174" y="456"/>
                      <a:pt x="1247" y="543"/>
                    </a:cubicBezTo>
                    <a:cubicBezTo>
                      <a:pt x="1268" y="568"/>
                      <a:pt x="1286" y="591"/>
                      <a:pt x="1303" y="613"/>
                    </a:cubicBezTo>
                    <a:cubicBezTo>
                      <a:pt x="1318" y="635"/>
                      <a:pt x="1332" y="655"/>
                      <a:pt x="1344" y="674"/>
                    </a:cubicBezTo>
                    <a:cubicBezTo>
                      <a:pt x="1348" y="681"/>
                      <a:pt x="1352" y="688"/>
                      <a:pt x="1356" y="695"/>
                    </a:cubicBezTo>
                    <a:cubicBezTo>
                      <a:pt x="1368" y="718"/>
                      <a:pt x="1378" y="739"/>
                      <a:pt x="1384" y="758"/>
                    </a:cubicBezTo>
                    <a:cubicBezTo>
                      <a:pt x="1388" y="772"/>
                      <a:pt x="1391" y="783"/>
                      <a:pt x="1392" y="793"/>
                    </a:cubicBezTo>
                    <a:cubicBezTo>
                      <a:pt x="1392" y="792"/>
                      <a:pt x="1392" y="792"/>
                      <a:pt x="1392" y="792"/>
                    </a:cubicBezTo>
                    <a:cubicBezTo>
                      <a:pt x="1394" y="808"/>
                      <a:pt x="1390" y="825"/>
                      <a:pt x="1380" y="842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16"/>
            <p:cNvGrpSpPr/>
            <p:nvPr/>
          </p:nvGrpSpPr>
          <p:grpSpPr>
            <a:xfrm flipV="1">
              <a:off x="6197306" y="2102043"/>
              <a:ext cx="1871934" cy="1408423"/>
              <a:chOff x="3275012" y="2168525"/>
              <a:chExt cx="3154363" cy="2373313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275012" y="2443163"/>
                <a:ext cx="3122613" cy="2098675"/>
              </a:xfrm>
              <a:custGeom>
                <a:avLst/>
                <a:gdLst/>
                <a:ahLst/>
                <a:cxnLst>
                  <a:cxn ang="0">
                    <a:pos x="1380" y="721"/>
                  </a:cxn>
                  <a:cxn ang="0">
                    <a:pos x="1375" y="732"/>
                  </a:cxn>
                  <a:cxn ang="0">
                    <a:pos x="1339" y="790"/>
                  </a:cxn>
                  <a:cxn ang="0">
                    <a:pos x="1319" y="816"/>
                  </a:cxn>
                  <a:cxn ang="0">
                    <a:pos x="1303" y="834"/>
                  </a:cxn>
                  <a:cxn ang="0">
                    <a:pos x="1238" y="889"/>
                  </a:cxn>
                  <a:cxn ang="0">
                    <a:pos x="1223" y="899"/>
                  </a:cxn>
                  <a:cxn ang="0">
                    <a:pos x="1080" y="921"/>
                  </a:cxn>
                  <a:cxn ang="0">
                    <a:pos x="1044" y="916"/>
                  </a:cxn>
                  <a:cxn ang="0">
                    <a:pos x="786" y="819"/>
                  </a:cxn>
                  <a:cxn ang="0">
                    <a:pos x="416" y="587"/>
                  </a:cxn>
                  <a:cxn ang="0">
                    <a:pos x="269" y="477"/>
                  </a:cxn>
                  <a:cxn ang="0">
                    <a:pos x="219" y="437"/>
                  </a:cxn>
                  <a:cxn ang="0">
                    <a:pos x="203" y="425"/>
                  </a:cxn>
                  <a:cxn ang="0">
                    <a:pos x="203" y="426"/>
                  </a:cxn>
                  <a:cxn ang="0">
                    <a:pos x="106" y="540"/>
                  </a:cxn>
                  <a:cxn ang="0">
                    <a:pos x="0" y="0"/>
                  </a:cxn>
                  <a:cxn ang="0">
                    <a:pos x="563" y="0"/>
                  </a:cxn>
                  <a:cxn ang="0">
                    <a:pos x="489" y="89"/>
                  </a:cxn>
                  <a:cxn ang="0">
                    <a:pos x="465" y="117"/>
                  </a:cxn>
                  <a:cxn ang="0">
                    <a:pos x="480" y="130"/>
                  </a:cxn>
                  <a:cxn ang="0">
                    <a:pos x="638" y="280"/>
                  </a:cxn>
                  <a:cxn ang="0">
                    <a:pos x="1028" y="602"/>
                  </a:cxn>
                  <a:cxn ang="0">
                    <a:pos x="1045" y="615"/>
                  </a:cxn>
                  <a:cxn ang="0">
                    <a:pos x="1080" y="639"/>
                  </a:cxn>
                  <a:cxn ang="0">
                    <a:pos x="1195" y="708"/>
                  </a:cxn>
                  <a:cxn ang="0">
                    <a:pos x="1250" y="733"/>
                  </a:cxn>
                  <a:cxn ang="0">
                    <a:pos x="1303" y="746"/>
                  </a:cxn>
                  <a:cxn ang="0">
                    <a:pos x="1315" y="748"/>
                  </a:cxn>
                  <a:cxn ang="0">
                    <a:pos x="1342" y="746"/>
                  </a:cxn>
                  <a:cxn ang="0">
                    <a:pos x="1370" y="732"/>
                  </a:cxn>
                  <a:cxn ang="0">
                    <a:pos x="1380" y="721"/>
                  </a:cxn>
                </a:cxnLst>
                <a:rect l="0" t="0" r="r" b="b"/>
                <a:pathLst>
                  <a:path w="1380" h="926">
                    <a:moveTo>
                      <a:pt x="1380" y="721"/>
                    </a:moveTo>
                    <a:cubicBezTo>
                      <a:pt x="1379" y="724"/>
                      <a:pt x="1377" y="728"/>
                      <a:pt x="1375" y="732"/>
                    </a:cubicBezTo>
                    <a:cubicBezTo>
                      <a:pt x="1364" y="752"/>
                      <a:pt x="1352" y="772"/>
                      <a:pt x="1339" y="790"/>
                    </a:cubicBezTo>
                    <a:cubicBezTo>
                      <a:pt x="1333" y="799"/>
                      <a:pt x="1326" y="807"/>
                      <a:pt x="1319" y="816"/>
                    </a:cubicBezTo>
                    <a:cubicBezTo>
                      <a:pt x="1314" y="822"/>
                      <a:pt x="1308" y="828"/>
                      <a:pt x="1303" y="834"/>
                    </a:cubicBezTo>
                    <a:cubicBezTo>
                      <a:pt x="1283" y="854"/>
                      <a:pt x="1261" y="873"/>
                      <a:pt x="1238" y="889"/>
                    </a:cubicBezTo>
                    <a:cubicBezTo>
                      <a:pt x="1233" y="893"/>
                      <a:pt x="1228" y="896"/>
                      <a:pt x="1223" y="899"/>
                    </a:cubicBezTo>
                    <a:cubicBezTo>
                      <a:pt x="1185" y="919"/>
                      <a:pt x="1137" y="926"/>
                      <a:pt x="1080" y="921"/>
                    </a:cubicBezTo>
                    <a:cubicBezTo>
                      <a:pt x="1068" y="920"/>
                      <a:pt x="1056" y="918"/>
                      <a:pt x="1044" y="916"/>
                    </a:cubicBezTo>
                    <a:cubicBezTo>
                      <a:pt x="971" y="903"/>
                      <a:pt x="884" y="871"/>
                      <a:pt x="786" y="819"/>
                    </a:cubicBezTo>
                    <a:cubicBezTo>
                      <a:pt x="416" y="587"/>
                      <a:pt x="416" y="587"/>
                      <a:pt x="416" y="587"/>
                    </a:cubicBezTo>
                    <a:cubicBezTo>
                      <a:pt x="269" y="477"/>
                      <a:pt x="269" y="477"/>
                      <a:pt x="269" y="477"/>
                    </a:cubicBezTo>
                    <a:cubicBezTo>
                      <a:pt x="253" y="464"/>
                      <a:pt x="236" y="451"/>
                      <a:pt x="219" y="437"/>
                    </a:cubicBezTo>
                    <a:cubicBezTo>
                      <a:pt x="213" y="433"/>
                      <a:pt x="208" y="429"/>
                      <a:pt x="203" y="425"/>
                    </a:cubicBezTo>
                    <a:cubicBezTo>
                      <a:pt x="203" y="426"/>
                      <a:pt x="203" y="426"/>
                      <a:pt x="203" y="426"/>
                    </a:cubicBezTo>
                    <a:cubicBezTo>
                      <a:pt x="106" y="540"/>
                      <a:pt x="106" y="540"/>
                      <a:pt x="106" y="5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489" y="89"/>
                      <a:pt x="489" y="89"/>
                      <a:pt x="489" y="89"/>
                    </a:cubicBezTo>
                    <a:cubicBezTo>
                      <a:pt x="465" y="117"/>
                      <a:pt x="465" y="117"/>
                      <a:pt x="465" y="117"/>
                    </a:cubicBezTo>
                    <a:cubicBezTo>
                      <a:pt x="470" y="121"/>
                      <a:pt x="474" y="125"/>
                      <a:pt x="480" y="130"/>
                    </a:cubicBezTo>
                    <a:cubicBezTo>
                      <a:pt x="535" y="183"/>
                      <a:pt x="588" y="233"/>
                      <a:pt x="638" y="280"/>
                    </a:cubicBezTo>
                    <a:cubicBezTo>
                      <a:pt x="1028" y="602"/>
                      <a:pt x="1028" y="602"/>
                      <a:pt x="1028" y="602"/>
                    </a:cubicBezTo>
                    <a:cubicBezTo>
                      <a:pt x="1045" y="615"/>
                      <a:pt x="1045" y="615"/>
                      <a:pt x="1045" y="615"/>
                    </a:cubicBezTo>
                    <a:cubicBezTo>
                      <a:pt x="1057" y="623"/>
                      <a:pt x="1069" y="631"/>
                      <a:pt x="1080" y="639"/>
                    </a:cubicBezTo>
                    <a:cubicBezTo>
                      <a:pt x="1123" y="668"/>
                      <a:pt x="1161" y="691"/>
                      <a:pt x="1195" y="708"/>
                    </a:cubicBezTo>
                    <a:cubicBezTo>
                      <a:pt x="1215" y="718"/>
                      <a:pt x="1233" y="726"/>
                      <a:pt x="1250" y="733"/>
                    </a:cubicBezTo>
                    <a:cubicBezTo>
                      <a:pt x="1269" y="740"/>
                      <a:pt x="1287" y="744"/>
                      <a:pt x="1303" y="746"/>
                    </a:cubicBezTo>
                    <a:cubicBezTo>
                      <a:pt x="1307" y="747"/>
                      <a:pt x="1311" y="747"/>
                      <a:pt x="1315" y="748"/>
                    </a:cubicBezTo>
                    <a:cubicBezTo>
                      <a:pt x="1325" y="748"/>
                      <a:pt x="1334" y="747"/>
                      <a:pt x="1342" y="746"/>
                    </a:cubicBezTo>
                    <a:cubicBezTo>
                      <a:pt x="1353" y="743"/>
                      <a:pt x="1362" y="739"/>
                      <a:pt x="1370" y="732"/>
                    </a:cubicBezTo>
                    <a:cubicBezTo>
                      <a:pt x="1374" y="729"/>
                      <a:pt x="1377" y="725"/>
                      <a:pt x="1380" y="721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848225" y="2198688"/>
                <a:ext cx="1541463" cy="1885950"/>
              </a:xfrm>
              <a:custGeom>
                <a:avLst/>
                <a:gdLst/>
                <a:ahLst/>
                <a:cxnLst>
                  <a:cxn ang="0">
                    <a:pos x="558" y="810"/>
                  </a:cxn>
                  <a:cxn ang="0">
                    <a:pos x="514" y="661"/>
                  </a:cxn>
                  <a:cxn ang="0">
                    <a:pos x="500" y="634"/>
                  </a:cxn>
                  <a:cxn ang="0">
                    <a:pos x="24" y="26"/>
                  </a:cxn>
                  <a:cxn ang="0">
                    <a:pos x="0" y="0"/>
                  </a:cxn>
                  <a:cxn ang="0">
                    <a:pos x="30" y="26"/>
                  </a:cxn>
                  <a:cxn ang="0">
                    <a:pos x="545" y="530"/>
                  </a:cxn>
                  <a:cxn ang="0">
                    <a:pos x="608" y="613"/>
                  </a:cxn>
                  <a:cxn ang="0">
                    <a:pos x="638" y="661"/>
                  </a:cxn>
                  <a:cxn ang="0">
                    <a:pos x="650" y="682"/>
                  </a:cxn>
                  <a:cxn ang="0">
                    <a:pos x="675" y="745"/>
                  </a:cxn>
                  <a:cxn ang="0">
                    <a:pos x="679" y="788"/>
                  </a:cxn>
                  <a:cxn ang="0">
                    <a:pos x="666" y="818"/>
                  </a:cxn>
                  <a:cxn ang="0">
                    <a:pos x="638" y="832"/>
                  </a:cxn>
                  <a:cxn ang="0">
                    <a:pos x="620" y="831"/>
                  </a:cxn>
                  <a:cxn ang="0">
                    <a:pos x="608" y="829"/>
                  </a:cxn>
                  <a:cxn ang="0">
                    <a:pos x="598" y="826"/>
                  </a:cxn>
                  <a:cxn ang="0">
                    <a:pos x="558" y="810"/>
                  </a:cxn>
                </a:cxnLst>
                <a:rect l="0" t="0" r="r" b="b"/>
                <a:pathLst>
                  <a:path w="681" h="832">
                    <a:moveTo>
                      <a:pt x="558" y="810"/>
                    </a:moveTo>
                    <a:cubicBezTo>
                      <a:pt x="558" y="770"/>
                      <a:pt x="543" y="721"/>
                      <a:pt x="514" y="661"/>
                    </a:cubicBezTo>
                    <a:cubicBezTo>
                      <a:pt x="510" y="652"/>
                      <a:pt x="505" y="643"/>
                      <a:pt x="500" y="634"/>
                    </a:cubicBezTo>
                    <a:cubicBezTo>
                      <a:pt x="422" y="486"/>
                      <a:pt x="263" y="284"/>
                      <a:pt x="24" y="26"/>
                    </a:cubicBezTo>
                    <a:cubicBezTo>
                      <a:pt x="16" y="17"/>
                      <a:pt x="8" y="9"/>
                      <a:pt x="0" y="0"/>
                    </a:cubicBezTo>
                    <a:cubicBezTo>
                      <a:pt x="10" y="9"/>
                      <a:pt x="20" y="17"/>
                      <a:pt x="30" y="26"/>
                    </a:cubicBezTo>
                    <a:cubicBezTo>
                      <a:pt x="266" y="231"/>
                      <a:pt x="437" y="399"/>
                      <a:pt x="545" y="530"/>
                    </a:cubicBezTo>
                    <a:cubicBezTo>
                      <a:pt x="569" y="559"/>
                      <a:pt x="590" y="587"/>
                      <a:pt x="608" y="613"/>
                    </a:cubicBezTo>
                    <a:cubicBezTo>
                      <a:pt x="619" y="630"/>
                      <a:pt x="630" y="646"/>
                      <a:pt x="638" y="661"/>
                    </a:cubicBezTo>
                    <a:cubicBezTo>
                      <a:pt x="643" y="668"/>
                      <a:pt x="646" y="675"/>
                      <a:pt x="650" y="682"/>
                    </a:cubicBezTo>
                    <a:cubicBezTo>
                      <a:pt x="662" y="705"/>
                      <a:pt x="670" y="726"/>
                      <a:pt x="675" y="745"/>
                    </a:cubicBezTo>
                    <a:cubicBezTo>
                      <a:pt x="680" y="763"/>
                      <a:pt x="681" y="777"/>
                      <a:pt x="679" y="788"/>
                    </a:cubicBezTo>
                    <a:cubicBezTo>
                      <a:pt x="676" y="799"/>
                      <a:pt x="672" y="809"/>
                      <a:pt x="666" y="818"/>
                    </a:cubicBezTo>
                    <a:cubicBezTo>
                      <a:pt x="660" y="827"/>
                      <a:pt x="651" y="832"/>
                      <a:pt x="638" y="832"/>
                    </a:cubicBezTo>
                    <a:cubicBezTo>
                      <a:pt x="632" y="832"/>
                      <a:pt x="626" y="832"/>
                      <a:pt x="620" y="831"/>
                    </a:cubicBezTo>
                    <a:cubicBezTo>
                      <a:pt x="616" y="831"/>
                      <a:pt x="612" y="830"/>
                      <a:pt x="608" y="829"/>
                    </a:cubicBezTo>
                    <a:cubicBezTo>
                      <a:pt x="604" y="828"/>
                      <a:pt x="601" y="827"/>
                      <a:pt x="598" y="826"/>
                    </a:cubicBezTo>
                    <a:cubicBezTo>
                      <a:pt x="584" y="821"/>
                      <a:pt x="571" y="816"/>
                      <a:pt x="558" y="810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7"/>
              <p:cNvSpPr>
                <a:spLocks noEditPoints="1"/>
              </p:cNvSpPr>
              <p:nvPr/>
            </p:nvSpPr>
            <p:spPr bwMode="auto">
              <a:xfrm>
                <a:off x="3275012" y="2168525"/>
                <a:ext cx="3154363" cy="1970088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19" y="106"/>
                  </a:cxn>
                  <a:cxn ang="0">
                    <a:pos x="547" y="106"/>
                  </a:cxn>
                  <a:cxn ang="0">
                    <a:pos x="563" y="121"/>
                  </a:cxn>
                  <a:cxn ang="0">
                    <a:pos x="0" y="121"/>
                  </a:cxn>
                  <a:cxn ang="0">
                    <a:pos x="1380" y="842"/>
                  </a:cxn>
                  <a:cxn ang="0">
                    <a:pos x="1370" y="853"/>
                  </a:cxn>
                  <a:cxn ang="0">
                    <a:pos x="1342" y="867"/>
                  </a:cxn>
                  <a:cxn ang="0">
                    <a:pos x="1315" y="869"/>
                  </a:cxn>
                  <a:cxn ang="0">
                    <a:pos x="1303" y="867"/>
                  </a:cxn>
                  <a:cxn ang="0">
                    <a:pos x="1250" y="854"/>
                  </a:cxn>
                  <a:cxn ang="0">
                    <a:pos x="1195" y="829"/>
                  </a:cxn>
                  <a:cxn ang="0">
                    <a:pos x="1080" y="760"/>
                  </a:cxn>
                  <a:cxn ang="0">
                    <a:pos x="1045" y="736"/>
                  </a:cxn>
                  <a:cxn ang="0">
                    <a:pos x="1028" y="723"/>
                  </a:cxn>
                  <a:cxn ang="0">
                    <a:pos x="638" y="401"/>
                  </a:cxn>
                  <a:cxn ang="0">
                    <a:pos x="480" y="251"/>
                  </a:cxn>
                  <a:cxn ang="0">
                    <a:pos x="465" y="238"/>
                  </a:cxn>
                  <a:cxn ang="0">
                    <a:pos x="489" y="210"/>
                  </a:cxn>
                  <a:cxn ang="0">
                    <a:pos x="1044" y="691"/>
                  </a:cxn>
                  <a:cxn ang="0">
                    <a:pos x="1119" y="745"/>
                  </a:cxn>
                  <a:cxn ang="0">
                    <a:pos x="1195" y="793"/>
                  </a:cxn>
                  <a:cxn ang="0">
                    <a:pos x="1235" y="814"/>
                  </a:cxn>
                  <a:cxn ang="0">
                    <a:pos x="1253" y="823"/>
                  </a:cxn>
                  <a:cxn ang="0">
                    <a:pos x="1293" y="839"/>
                  </a:cxn>
                  <a:cxn ang="0">
                    <a:pos x="1303" y="842"/>
                  </a:cxn>
                  <a:cxn ang="0">
                    <a:pos x="1315" y="844"/>
                  </a:cxn>
                  <a:cxn ang="0">
                    <a:pos x="1333" y="845"/>
                  </a:cxn>
                  <a:cxn ang="0">
                    <a:pos x="1361" y="831"/>
                  </a:cxn>
                  <a:cxn ang="0">
                    <a:pos x="1374" y="801"/>
                  </a:cxn>
                  <a:cxn ang="0">
                    <a:pos x="1370" y="758"/>
                  </a:cxn>
                  <a:cxn ang="0">
                    <a:pos x="1345" y="695"/>
                  </a:cxn>
                  <a:cxn ang="0">
                    <a:pos x="1333" y="674"/>
                  </a:cxn>
                  <a:cxn ang="0">
                    <a:pos x="1303" y="626"/>
                  </a:cxn>
                  <a:cxn ang="0">
                    <a:pos x="1240" y="543"/>
                  </a:cxn>
                  <a:cxn ang="0">
                    <a:pos x="725" y="39"/>
                  </a:cxn>
                  <a:cxn ang="0">
                    <a:pos x="695" y="13"/>
                  </a:cxn>
                  <a:cxn ang="0">
                    <a:pos x="682" y="0"/>
                  </a:cxn>
                  <a:cxn ang="0">
                    <a:pos x="728" y="39"/>
                  </a:cxn>
                  <a:cxn ang="0">
                    <a:pos x="945" y="234"/>
                  </a:cxn>
                  <a:cxn ang="0">
                    <a:pos x="1247" y="543"/>
                  </a:cxn>
                  <a:cxn ang="0">
                    <a:pos x="1303" y="613"/>
                  </a:cxn>
                  <a:cxn ang="0">
                    <a:pos x="1344" y="674"/>
                  </a:cxn>
                  <a:cxn ang="0">
                    <a:pos x="1356" y="695"/>
                  </a:cxn>
                  <a:cxn ang="0">
                    <a:pos x="1384" y="758"/>
                  </a:cxn>
                  <a:cxn ang="0">
                    <a:pos x="1392" y="793"/>
                  </a:cxn>
                  <a:cxn ang="0">
                    <a:pos x="1392" y="792"/>
                  </a:cxn>
                  <a:cxn ang="0">
                    <a:pos x="1380" y="842"/>
                  </a:cxn>
                </a:cxnLst>
                <a:rect l="0" t="0" r="r" b="b"/>
                <a:pathLst>
                  <a:path w="1394" h="869">
                    <a:moveTo>
                      <a:pt x="0" y="121"/>
                    </a:moveTo>
                    <a:cubicBezTo>
                      <a:pt x="19" y="106"/>
                      <a:pt x="19" y="106"/>
                      <a:pt x="19" y="106"/>
                    </a:cubicBezTo>
                    <a:cubicBezTo>
                      <a:pt x="547" y="106"/>
                      <a:pt x="547" y="106"/>
                      <a:pt x="547" y="106"/>
                    </a:cubicBezTo>
                    <a:cubicBezTo>
                      <a:pt x="563" y="121"/>
                      <a:pt x="563" y="121"/>
                      <a:pt x="563" y="121"/>
                    </a:cubicBezTo>
                    <a:lnTo>
                      <a:pt x="0" y="121"/>
                    </a:lnTo>
                    <a:close/>
                    <a:moveTo>
                      <a:pt x="1380" y="842"/>
                    </a:moveTo>
                    <a:cubicBezTo>
                      <a:pt x="1377" y="846"/>
                      <a:pt x="1374" y="850"/>
                      <a:pt x="1370" y="853"/>
                    </a:cubicBezTo>
                    <a:cubicBezTo>
                      <a:pt x="1362" y="860"/>
                      <a:pt x="1353" y="864"/>
                      <a:pt x="1342" y="867"/>
                    </a:cubicBezTo>
                    <a:cubicBezTo>
                      <a:pt x="1334" y="868"/>
                      <a:pt x="1325" y="869"/>
                      <a:pt x="1315" y="869"/>
                    </a:cubicBezTo>
                    <a:cubicBezTo>
                      <a:pt x="1311" y="868"/>
                      <a:pt x="1307" y="868"/>
                      <a:pt x="1303" y="867"/>
                    </a:cubicBezTo>
                    <a:cubicBezTo>
                      <a:pt x="1287" y="865"/>
                      <a:pt x="1269" y="861"/>
                      <a:pt x="1250" y="854"/>
                    </a:cubicBezTo>
                    <a:cubicBezTo>
                      <a:pt x="1233" y="847"/>
                      <a:pt x="1215" y="839"/>
                      <a:pt x="1195" y="829"/>
                    </a:cubicBezTo>
                    <a:cubicBezTo>
                      <a:pt x="1161" y="812"/>
                      <a:pt x="1123" y="789"/>
                      <a:pt x="1080" y="760"/>
                    </a:cubicBezTo>
                    <a:cubicBezTo>
                      <a:pt x="1069" y="752"/>
                      <a:pt x="1057" y="744"/>
                      <a:pt x="1045" y="736"/>
                    </a:cubicBezTo>
                    <a:cubicBezTo>
                      <a:pt x="1028" y="723"/>
                      <a:pt x="1028" y="723"/>
                      <a:pt x="1028" y="723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588" y="354"/>
                      <a:pt x="535" y="304"/>
                      <a:pt x="480" y="251"/>
                    </a:cubicBezTo>
                    <a:cubicBezTo>
                      <a:pt x="474" y="246"/>
                      <a:pt x="470" y="242"/>
                      <a:pt x="465" y="238"/>
                    </a:cubicBezTo>
                    <a:cubicBezTo>
                      <a:pt x="489" y="210"/>
                      <a:pt x="489" y="210"/>
                      <a:pt x="489" y="210"/>
                    </a:cubicBezTo>
                    <a:cubicBezTo>
                      <a:pt x="716" y="425"/>
                      <a:pt x="901" y="585"/>
                      <a:pt x="1044" y="691"/>
                    </a:cubicBezTo>
                    <a:cubicBezTo>
                      <a:pt x="1071" y="711"/>
                      <a:pt x="1095" y="729"/>
                      <a:pt x="1119" y="745"/>
                    </a:cubicBezTo>
                    <a:cubicBezTo>
                      <a:pt x="1146" y="763"/>
                      <a:pt x="1172" y="779"/>
                      <a:pt x="1195" y="793"/>
                    </a:cubicBezTo>
                    <a:cubicBezTo>
                      <a:pt x="1209" y="801"/>
                      <a:pt x="1223" y="808"/>
                      <a:pt x="1235" y="814"/>
                    </a:cubicBezTo>
                    <a:cubicBezTo>
                      <a:pt x="1241" y="817"/>
                      <a:pt x="1247" y="820"/>
                      <a:pt x="1253" y="823"/>
                    </a:cubicBezTo>
                    <a:cubicBezTo>
                      <a:pt x="1266" y="829"/>
                      <a:pt x="1279" y="834"/>
                      <a:pt x="1293" y="839"/>
                    </a:cubicBezTo>
                    <a:cubicBezTo>
                      <a:pt x="1296" y="840"/>
                      <a:pt x="1299" y="841"/>
                      <a:pt x="1303" y="842"/>
                    </a:cubicBezTo>
                    <a:cubicBezTo>
                      <a:pt x="1307" y="843"/>
                      <a:pt x="1311" y="844"/>
                      <a:pt x="1315" y="844"/>
                    </a:cubicBezTo>
                    <a:cubicBezTo>
                      <a:pt x="1321" y="845"/>
                      <a:pt x="1327" y="845"/>
                      <a:pt x="1333" y="845"/>
                    </a:cubicBezTo>
                    <a:cubicBezTo>
                      <a:pt x="1346" y="845"/>
                      <a:pt x="1355" y="840"/>
                      <a:pt x="1361" y="831"/>
                    </a:cubicBezTo>
                    <a:cubicBezTo>
                      <a:pt x="1367" y="822"/>
                      <a:pt x="1371" y="812"/>
                      <a:pt x="1374" y="801"/>
                    </a:cubicBezTo>
                    <a:cubicBezTo>
                      <a:pt x="1376" y="790"/>
                      <a:pt x="1375" y="776"/>
                      <a:pt x="1370" y="758"/>
                    </a:cubicBezTo>
                    <a:cubicBezTo>
                      <a:pt x="1365" y="739"/>
                      <a:pt x="1357" y="718"/>
                      <a:pt x="1345" y="695"/>
                    </a:cubicBezTo>
                    <a:cubicBezTo>
                      <a:pt x="1341" y="688"/>
                      <a:pt x="1338" y="681"/>
                      <a:pt x="1333" y="674"/>
                    </a:cubicBezTo>
                    <a:cubicBezTo>
                      <a:pt x="1325" y="659"/>
                      <a:pt x="1314" y="643"/>
                      <a:pt x="1303" y="626"/>
                    </a:cubicBezTo>
                    <a:cubicBezTo>
                      <a:pt x="1285" y="600"/>
                      <a:pt x="1264" y="572"/>
                      <a:pt x="1240" y="543"/>
                    </a:cubicBezTo>
                    <a:cubicBezTo>
                      <a:pt x="1132" y="412"/>
                      <a:pt x="961" y="244"/>
                      <a:pt x="725" y="39"/>
                    </a:cubicBezTo>
                    <a:cubicBezTo>
                      <a:pt x="715" y="30"/>
                      <a:pt x="705" y="22"/>
                      <a:pt x="695" y="13"/>
                    </a:cubicBezTo>
                    <a:cubicBezTo>
                      <a:pt x="691" y="9"/>
                      <a:pt x="686" y="4"/>
                      <a:pt x="682" y="0"/>
                    </a:cubicBezTo>
                    <a:cubicBezTo>
                      <a:pt x="698" y="13"/>
                      <a:pt x="713" y="26"/>
                      <a:pt x="728" y="39"/>
                    </a:cubicBezTo>
                    <a:cubicBezTo>
                      <a:pt x="808" y="108"/>
                      <a:pt x="880" y="173"/>
                      <a:pt x="945" y="234"/>
                    </a:cubicBezTo>
                    <a:cubicBezTo>
                      <a:pt x="1073" y="353"/>
                      <a:pt x="1174" y="456"/>
                      <a:pt x="1247" y="543"/>
                    </a:cubicBezTo>
                    <a:cubicBezTo>
                      <a:pt x="1268" y="568"/>
                      <a:pt x="1286" y="591"/>
                      <a:pt x="1303" y="613"/>
                    </a:cubicBezTo>
                    <a:cubicBezTo>
                      <a:pt x="1318" y="635"/>
                      <a:pt x="1332" y="655"/>
                      <a:pt x="1344" y="674"/>
                    </a:cubicBezTo>
                    <a:cubicBezTo>
                      <a:pt x="1348" y="681"/>
                      <a:pt x="1352" y="688"/>
                      <a:pt x="1356" y="695"/>
                    </a:cubicBezTo>
                    <a:cubicBezTo>
                      <a:pt x="1368" y="718"/>
                      <a:pt x="1378" y="739"/>
                      <a:pt x="1384" y="758"/>
                    </a:cubicBezTo>
                    <a:cubicBezTo>
                      <a:pt x="1388" y="772"/>
                      <a:pt x="1391" y="783"/>
                      <a:pt x="1392" y="793"/>
                    </a:cubicBezTo>
                    <a:cubicBezTo>
                      <a:pt x="1392" y="792"/>
                      <a:pt x="1392" y="792"/>
                      <a:pt x="1392" y="792"/>
                    </a:cubicBezTo>
                    <a:cubicBezTo>
                      <a:pt x="1394" y="808"/>
                      <a:pt x="1390" y="825"/>
                      <a:pt x="1380" y="842"/>
                    </a:cubicBezTo>
                    <a:close/>
                  </a:path>
                </a:pathLst>
              </a:custGeom>
              <a:grpFill/>
              <a:ln w="9525">
                <a:solidFill>
                  <a:srgbClr val="7FDD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20"/>
            <p:cNvGrpSpPr/>
            <p:nvPr/>
          </p:nvGrpSpPr>
          <p:grpSpPr>
            <a:xfrm flipH="1" flipV="1">
              <a:off x="3876366" y="2119943"/>
              <a:ext cx="1871934" cy="1408423"/>
              <a:chOff x="3275012" y="2168525"/>
              <a:chExt cx="3154363" cy="2373313"/>
            </a:xfrm>
            <a:grpFill/>
          </p:grpSpPr>
          <p:sp>
            <p:nvSpPr>
              <p:cNvPr id="43" name="Freeform 5"/>
              <p:cNvSpPr/>
              <p:nvPr/>
            </p:nvSpPr>
            <p:spPr bwMode="auto">
              <a:xfrm>
                <a:off x="3275012" y="2443163"/>
                <a:ext cx="3122613" cy="2098675"/>
              </a:xfrm>
              <a:custGeom>
                <a:avLst/>
                <a:gdLst/>
                <a:ahLst/>
                <a:cxnLst>
                  <a:cxn ang="0">
                    <a:pos x="1380" y="721"/>
                  </a:cxn>
                  <a:cxn ang="0">
                    <a:pos x="1375" y="732"/>
                  </a:cxn>
                  <a:cxn ang="0">
                    <a:pos x="1339" y="790"/>
                  </a:cxn>
                  <a:cxn ang="0">
                    <a:pos x="1319" y="816"/>
                  </a:cxn>
                  <a:cxn ang="0">
                    <a:pos x="1303" y="834"/>
                  </a:cxn>
                  <a:cxn ang="0">
                    <a:pos x="1238" y="889"/>
                  </a:cxn>
                  <a:cxn ang="0">
                    <a:pos x="1223" y="899"/>
                  </a:cxn>
                  <a:cxn ang="0">
                    <a:pos x="1080" y="921"/>
                  </a:cxn>
                  <a:cxn ang="0">
                    <a:pos x="1044" y="916"/>
                  </a:cxn>
                  <a:cxn ang="0">
                    <a:pos x="786" y="819"/>
                  </a:cxn>
                  <a:cxn ang="0">
                    <a:pos x="416" y="587"/>
                  </a:cxn>
                  <a:cxn ang="0">
                    <a:pos x="269" y="477"/>
                  </a:cxn>
                  <a:cxn ang="0">
                    <a:pos x="219" y="437"/>
                  </a:cxn>
                  <a:cxn ang="0">
                    <a:pos x="203" y="425"/>
                  </a:cxn>
                  <a:cxn ang="0">
                    <a:pos x="203" y="426"/>
                  </a:cxn>
                  <a:cxn ang="0">
                    <a:pos x="106" y="540"/>
                  </a:cxn>
                  <a:cxn ang="0">
                    <a:pos x="0" y="0"/>
                  </a:cxn>
                  <a:cxn ang="0">
                    <a:pos x="563" y="0"/>
                  </a:cxn>
                  <a:cxn ang="0">
                    <a:pos x="489" y="89"/>
                  </a:cxn>
                  <a:cxn ang="0">
                    <a:pos x="465" y="117"/>
                  </a:cxn>
                  <a:cxn ang="0">
                    <a:pos x="480" y="130"/>
                  </a:cxn>
                  <a:cxn ang="0">
                    <a:pos x="638" y="280"/>
                  </a:cxn>
                  <a:cxn ang="0">
                    <a:pos x="1028" y="602"/>
                  </a:cxn>
                  <a:cxn ang="0">
                    <a:pos x="1045" y="615"/>
                  </a:cxn>
                  <a:cxn ang="0">
                    <a:pos x="1080" y="639"/>
                  </a:cxn>
                  <a:cxn ang="0">
                    <a:pos x="1195" y="708"/>
                  </a:cxn>
                  <a:cxn ang="0">
                    <a:pos x="1250" y="733"/>
                  </a:cxn>
                  <a:cxn ang="0">
                    <a:pos x="1303" y="746"/>
                  </a:cxn>
                  <a:cxn ang="0">
                    <a:pos x="1315" y="748"/>
                  </a:cxn>
                  <a:cxn ang="0">
                    <a:pos x="1342" y="746"/>
                  </a:cxn>
                  <a:cxn ang="0">
                    <a:pos x="1370" y="732"/>
                  </a:cxn>
                  <a:cxn ang="0">
                    <a:pos x="1380" y="721"/>
                  </a:cxn>
                </a:cxnLst>
                <a:rect l="0" t="0" r="r" b="b"/>
                <a:pathLst>
                  <a:path w="1380" h="926">
                    <a:moveTo>
                      <a:pt x="1380" y="721"/>
                    </a:moveTo>
                    <a:cubicBezTo>
                      <a:pt x="1379" y="724"/>
                      <a:pt x="1377" y="728"/>
                      <a:pt x="1375" y="732"/>
                    </a:cubicBezTo>
                    <a:cubicBezTo>
                      <a:pt x="1364" y="752"/>
                      <a:pt x="1352" y="772"/>
                      <a:pt x="1339" y="790"/>
                    </a:cubicBezTo>
                    <a:cubicBezTo>
                      <a:pt x="1333" y="799"/>
                      <a:pt x="1326" y="807"/>
                      <a:pt x="1319" y="816"/>
                    </a:cubicBezTo>
                    <a:cubicBezTo>
                      <a:pt x="1314" y="822"/>
                      <a:pt x="1308" y="828"/>
                      <a:pt x="1303" y="834"/>
                    </a:cubicBezTo>
                    <a:cubicBezTo>
                      <a:pt x="1283" y="854"/>
                      <a:pt x="1261" y="873"/>
                      <a:pt x="1238" y="889"/>
                    </a:cubicBezTo>
                    <a:cubicBezTo>
                      <a:pt x="1233" y="893"/>
                      <a:pt x="1228" y="896"/>
                      <a:pt x="1223" y="899"/>
                    </a:cubicBezTo>
                    <a:cubicBezTo>
                      <a:pt x="1185" y="919"/>
                      <a:pt x="1137" y="926"/>
                      <a:pt x="1080" y="921"/>
                    </a:cubicBezTo>
                    <a:cubicBezTo>
                      <a:pt x="1068" y="920"/>
                      <a:pt x="1056" y="918"/>
                      <a:pt x="1044" y="916"/>
                    </a:cubicBezTo>
                    <a:cubicBezTo>
                      <a:pt x="971" y="903"/>
                      <a:pt x="884" y="871"/>
                      <a:pt x="786" y="819"/>
                    </a:cubicBezTo>
                    <a:cubicBezTo>
                      <a:pt x="416" y="587"/>
                      <a:pt x="416" y="587"/>
                      <a:pt x="416" y="587"/>
                    </a:cubicBezTo>
                    <a:cubicBezTo>
                      <a:pt x="269" y="477"/>
                      <a:pt x="269" y="477"/>
                      <a:pt x="269" y="477"/>
                    </a:cubicBezTo>
                    <a:cubicBezTo>
                      <a:pt x="253" y="464"/>
                      <a:pt x="236" y="451"/>
                      <a:pt x="219" y="437"/>
                    </a:cubicBezTo>
                    <a:cubicBezTo>
                      <a:pt x="213" y="433"/>
                      <a:pt x="208" y="429"/>
                      <a:pt x="203" y="425"/>
                    </a:cubicBezTo>
                    <a:cubicBezTo>
                      <a:pt x="203" y="426"/>
                      <a:pt x="203" y="426"/>
                      <a:pt x="203" y="426"/>
                    </a:cubicBezTo>
                    <a:cubicBezTo>
                      <a:pt x="106" y="540"/>
                      <a:pt x="106" y="540"/>
                      <a:pt x="106" y="5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489" y="89"/>
                      <a:pt x="489" y="89"/>
                      <a:pt x="489" y="89"/>
                    </a:cubicBezTo>
                    <a:cubicBezTo>
                      <a:pt x="465" y="117"/>
                      <a:pt x="465" y="117"/>
                      <a:pt x="465" y="117"/>
                    </a:cubicBezTo>
                    <a:cubicBezTo>
                      <a:pt x="470" y="121"/>
                      <a:pt x="474" y="125"/>
                      <a:pt x="480" y="130"/>
                    </a:cubicBezTo>
                    <a:cubicBezTo>
                      <a:pt x="535" y="183"/>
                      <a:pt x="588" y="233"/>
                      <a:pt x="638" y="280"/>
                    </a:cubicBezTo>
                    <a:cubicBezTo>
                      <a:pt x="1028" y="602"/>
                      <a:pt x="1028" y="602"/>
                      <a:pt x="1028" y="602"/>
                    </a:cubicBezTo>
                    <a:cubicBezTo>
                      <a:pt x="1045" y="615"/>
                      <a:pt x="1045" y="615"/>
                      <a:pt x="1045" y="615"/>
                    </a:cubicBezTo>
                    <a:cubicBezTo>
                      <a:pt x="1057" y="623"/>
                      <a:pt x="1069" y="631"/>
                      <a:pt x="1080" y="639"/>
                    </a:cubicBezTo>
                    <a:cubicBezTo>
                      <a:pt x="1123" y="668"/>
                      <a:pt x="1161" y="691"/>
                      <a:pt x="1195" y="708"/>
                    </a:cubicBezTo>
                    <a:cubicBezTo>
                      <a:pt x="1215" y="718"/>
                      <a:pt x="1233" y="726"/>
                      <a:pt x="1250" y="733"/>
                    </a:cubicBezTo>
                    <a:cubicBezTo>
                      <a:pt x="1269" y="740"/>
                      <a:pt x="1287" y="744"/>
                      <a:pt x="1303" y="746"/>
                    </a:cubicBezTo>
                    <a:cubicBezTo>
                      <a:pt x="1307" y="747"/>
                      <a:pt x="1311" y="747"/>
                      <a:pt x="1315" y="748"/>
                    </a:cubicBezTo>
                    <a:cubicBezTo>
                      <a:pt x="1325" y="748"/>
                      <a:pt x="1334" y="747"/>
                      <a:pt x="1342" y="746"/>
                    </a:cubicBezTo>
                    <a:cubicBezTo>
                      <a:pt x="1353" y="743"/>
                      <a:pt x="1362" y="739"/>
                      <a:pt x="1370" y="732"/>
                    </a:cubicBezTo>
                    <a:cubicBezTo>
                      <a:pt x="1374" y="729"/>
                      <a:pt x="1377" y="725"/>
                      <a:pt x="1380" y="721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4848226" y="2198687"/>
                <a:ext cx="1541463" cy="1885950"/>
              </a:xfrm>
              <a:custGeom>
                <a:avLst/>
                <a:gdLst/>
                <a:ahLst/>
                <a:cxnLst>
                  <a:cxn ang="0">
                    <a:pos x="558" y="810"/>
                  </a:cxn>
                  <a:cxn ang="0">
                    <a:pos x="514" y="661"/>
                  </a:cxn>
                  <a:cxn ang="0">
                    <a:pos x="500" y="634"/>
                  </a:cxn>
                  <a:cxn ang="0">
                    <a:pos x="24" y="26"/>
                  </a:cxn>
                  <a:cxn ang="0">
                    <a:pos x="0" y="0"/>
                  </a:cxn>
                  <a:cxn ang="0">
                    <a:pos x="30" y="26"/>
                  </a:cxn>
                  <a:cxn ang="0">
                    <a:pos x="545" y="530"/>
                  </a:cxn>
                  <a:cxn ang="0">
                    <a:pos x="608" y="613"/>
                  </a:cxn>
                  <a:cxn ang="0">
                    <a:pos x="638" y="661"/>
                  </a:cxn>
                  <a:cxn ang="0">
                    <a:pos x="650" y="682"/>
                  </a:cxn>
                  <a:cxn ang="0">
                    <a:pos x="675" y="745"/>
                  </a:cxn>
                  <a:cxn ang="0">
                    <a:pos x="679" y="788"/>
                  </a:cxn>
                  <a:cxn ang="0">
                    <a:pos x="666" y="818"/>
                  </a:cxn>
                  <a:cxn ang="0">
                    <a:pos x="638" y="832"/>
                  </a:cxn>
                  <a:cxn ang="0">
                    <a:pos x="620" y="831"/>
                  </a:cxn>
                  <a:cxn ang="0">
                    <a:pos x="608" y="829"/>
                  </a:cxn>
                  <a:cxn ang="0">
                    <a:pos x="598" y="826"/>
                  </a:cxn>
                  <a:cxn ang="0">
                    <a:pos x="558" y="810"/>
                  </a:cxn>
                </a:cxnLst>
                <a:rect l="0" t="0" r="r" b="b"/>
                <a:pathLst>
                  <a:path w="681" h="832">
                    <a:moveTo>
                      <a:pt x="558" y="810"/>
                    </a:moveTo>
                    <a:cubicBezTo>
                      <a:pt x="558" y="770"/>
                      <a:pt x="543" y="721"/>
                      <a:pt x="514" y="661"/>
                    </a:cubicBezTo>
                    <a:cubicBezTo>
                      <a:pt x="510" y="652"/>
                      <a:pt x="505" y="643"/>
                      <a:pt x="500" y="634"/>
                    </a:cubicBezTo>
                    <a:cubicBezTo>
                      <a:pt x="422" y="486"/>
                      <a:pt x="263" y="284"/>
                      <a:pt x="24" y="26"/>
                    </a:cubicBezTo>
                    <a:cubicBezTo>
                      <a:pt x="16" y="17"/>
                      <a:pt x="8" y="9"/>
                      <a:pt x="0" y="0"/>
                    </a:cubicBezTo>
                    <a:cubicBezTo>
                      <a:pt x="10" y="9"/>
                      <a:pt x="20" y="17"/>
                      <a:pt x="30" y="26"/>
                    </a:cubicBezTo>
                    <a:cubicBezTo>
                      <a:pt x="266" y="231"/>
                      <a:pt x="437" y="399"/>
                      <a:pt x="545" y="530"/>
                    </a:cubicBezTo>
                    <a:cubicBezTo>
                      <a:pt x="569" y="559"/>
                      <a:pt x="590" y="587"/>
                      <a:pt x="608" y="613"/>
                    </a:cubicBezTo>
                    <a:cubicBezTo>
                      <a:pt x="619" y="630"/>
                      <a:pt x="630" y="646"/>
                      <a:pt x="638" y="661"/>
                    </a:cubicBezTo>
                    <a:cubicBezTo>
                      <a:pt x="643" y="668"/>
                      <a:pt x="646" y="675"/>
                      <a:pt x="650" y="682"/>
                    </a:cubicBezTo>
                    <a:cubicBezTo>
                      <a:pt x="662" y="705"/>
                      <a:pt x="670" y="726"/>
                      <a:pt x="675" y="745"/>
                    </a:cubicBezTo>
                    <a:cubicBezTo>
                      <a:pt x="680" y="763"/>
                      <a:pt x="681" y="777"/>
                      <a:pt x="679" y="788"/>
                    </a:cubicBezTo>
                    <a:cubicBezTo>
                      <a:pt x="676" y="799"/>
                      <a:pt x="672" y="809"/>
                      <a:pt x="666" y="818"/>
                    </a:cubicBezTo>
                    <a:cubicBezTo>
                      <a:pt x="660" y="827"/>
                      <a:pt x="651" y="832"/>
                      <a:pt x="638" y="832"/>
                    </a:cubicBezTo>
                    <a:cubicBezTo>
                      <a:pt x="632" y="832"/>
                      <a:pt x="626" y="832"/>
                      <a:pt x="620" y="831"/>
                    </a:cubicBezTo>
                    <a:cubicBezTo>
                      <a:pt x="616" y="831"/>
                      <a:pt x="612" y="830"/>
                      <a:pt x="608" y="829"/>
                    </a:cubicBezTo>
                    <a:cubicBezTo>
                      <a:pt x="604" y="828"/>
                      <a:pt x="601" y="827"/>
                      <a:pt x="598" y="826"/>
                    </a:cubicBezTo>
                    <a:cubicBezTo>
                      <a:pt x="584" y="821"/>
                      <a:pt x="571" y="816"/>
                      <a:pt x="558" y="810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7"/>
              <p:cNvSpPr>
                <a:spLocks noEditPoints="1"/>
              </p:cNvSpPr>
              <p:nvPr/>
            </p:nvSpPr>
            <p:spPr bwMode="auto">
              <a:xfrm>
                <a:off x="3275012" y="2168525"/>
                <a:ext cx="3154363" cy="1970088"/>
              </a:xfrm>
              <a:custGeom>
                <a:avLst/>
                <a:gdLst/>
                <a:ahLst/>
                <a:cxnLst>
                  <a:cxn ang="0">
                    <a:pos x="0" y="121"/>
                  </a:cxn>
                  <a:cxn ang="0">
                    <a:pos x="19" y="106"/>
                  </a:cxn>
                  <a:cxn ang="0">
                    <a:pos x="547" y="106"/>
                  </a:cxn>
                  <a:cxn ang="0">
                    <a:pos x="563" y="121"/>
                  </a:cxn>
                  <a:cxn ang="0">
                    <a:pos x="0" y="121"/>
                  </a:cxn>
                  <a:cxn ang="0">
                    <a:pos x="1380" y="842"/>
                  </a:cxn>
                  <a:cxn ang="0">
                    <a:pos x="1370" y="853"/>
                  </a:cxn>
                  <a:cxn ang="0">
                    <a:pos x="1342" y="867"/>
                  </a:cxn>
                  <a:cxn ang="0">
                    <a:pos x="1315" y="869"/>
                  </a:cxn>
                  <a:cxn ang="0">
                    <a:pos x="1303" y="867"/>
                  </a:cxn>
                  <a:cxn ang="0">
                    <a:pos x="1250" y="854"/>
                  </a:cxn>
                  <a:cxn ang="0">
                    <a:pos x="1195" y="829"/>
                  </a:cxn>
                  <a:cxn ang="0">
                    <a:pos x="1080" y="760"/>
                  </a:cxn>
                  <a:cxn ang="0">
                    <a:pos x="1045" y="736"/>
                  </a:cxn>
                  <a:cxn ang="0">
                    <a:pos x="1028" y="723"/>
                  </a:cxn>
                  <a:cxn ang="0">
                    <a:pos x="638" y="401"/>
                  </a:cxn>
                  <a:cxn ang="0">
                    <a:pos x="480" y="251"/>
                  </a:cxn>
                  <a:cxn ang="0">
                    <a:pos x="465" y="238"/>
                  </a:cxn>
                  <a:cxn ang="0">
                    <a:pos x="489" y="210"/>
                  </a:cxn>
                  <a:cxn ang="0">
                    <a:pos x="1044" y="691"/>
                  </a:cxn>
                  <a:cxn ang="0">
                    <a:pos x="1119" y="745"/>
                  </a:cxn>
                  <a:cxn ang="0">
                    <a:pos x="1195" y="793"/>
                  </a:cxn>
                  <a:cxn ang="0">
                    <a:pos x="1235" y="814"/>
                  </a:cxn>
                  <a:cxn ang="0">
                    <a:pos x="1253" y="823"/>
                  </a:cxn>
                  <a:cxn ang="0">
                    <a:pos x="1293" y="839"/>
                  </a:cxn>
                  <a:cxn ang="0">
                    <a:pos x="1303" y="842"/>
                  </a:cxn>
                  <a:cxn ang="0">
                    <a:pos x="1315" y="844"/>
                  </a:cxn>
                  <a:cxn ang="0">
                    <a:pos x="1333" y="845"/>
                  </a:cxn>
                  <a:cxn ang="0">
                    <a:pos x="1361" y="831"/>
                  </a:cxn>
                  <a:cxn ang="0">
                    <a:pos x="1374" y="801"/>
                  </a:cxn>
                  <a:cxn ang="0">
                    <a:pos x="1370" y="758"/>
                  </a:cxn>
                  <a:cxn ang="0">
                    <a:pos x="1345" y="695"/>
                  </a:cxn>
                  <a:cxn ang="0">
                    <a:pos x="1333" y="674"/>
                  </a:cxn>
                  <a:cxn ang="0">
                    <a:pos x="1303" y="626"/>
                  </a:cxn>
                  <a:cxn ang="0">
                    <a:pos x="1240" y="543"/>
                  </a:cxn>
                  <a:cxn ang="0">
                    <a:pos x="725" y="39"/>
                  </a:cxn>
                  <a:cxn ang="0">
                    <a:pos x="695" y="13"/>
                  </a:cxn>
                  <a:cxn ang="0">
                    <a:pos x="682" y="0"/>
                  </a:cxn>
                  <a:cxn ang="0">
                    <a:pos x="728" y="39"/>
                  </a:cxn>
                  <a:cxn ang="0">
                    <a:pos x="945" y="234"/>
                  </a:cxn>
                  <a:cxn ang="0">
                    <a:pos x="1247" y="543"/>
                  </a:cxn>
                  <a:cxn ang="0">
                    <a:pos x="1303" y="613"/>
                  </a:cxn>
                  <a:cxn ang="0">
                    <a:pos x="1344" y="674"/>
                  </a:cxn>
                  <a:cxn ang="0">
                    <a:pos x="1356" y="695"/>
                  </a:cxn>
                  <a:cxn ang="0">
                    <a:pos x="1384" y="758"/>
                  </a:cxn>
                  <a:cxn ang="0">
                    <a:pos x="1392" y="793"/>
                  </a:cxn>
                  <a:cxn ang="0">
                    <a:pos x="1392" y="792"/>
                  </a:cxn>
                  <a:cxn ang="0">
                    <a:pos x="1380" y="842"/>
                  </a:cxn>
                </a:cxnLst>
                <a:rect l="0" t="0" r="r" b="b"/>
                <a:pathLst>
                  <a:path w="1394" h="869">
                    <a:moveTo>
                      <a:pt x="0" y="121"/>
                    </a:moveTo>
                    <a:cubicBezTo>
                      <a:pt x="19" y="106"/>
                      <a:pt x="19" y="106"/>
                      <a:pt x="19" y="106"/>
                    </a:cubicBezTo>
                    <a:cubicBezTo>
                      <a:pt x="547" y="106"/>
                      <a:pt x="547" y="106"/>
                      <a:pt x="547" y="106"/>
                    </a:cubicBezTo>
                    <a:cubicBezTo>
                      <a:pt x="563" y="121"/>
                      <a:pt x="563" y="121"/>
                      <a:pt x="563" y="121"/>
                    </a:cubicBezTo>
                    <a:lnTo>
                      <a:pt x="0" y="121"/>
                    </a:lnTo>
                    <a:close/>
                    <a:moveTo>
                      <a:pt x="1380" y="842"/>
                    </a:moveTo>
                    <a:cubicBezTo>
                      <a:pt x="1377" y="846"/>
                      <a:pt x="1374" y="850"/>
                      <a:pt x="1370" y="853"/>
                    </a:cubicBezTo>
                    <a:cubicBezTo>
                      <a:pt x="1362" y="860"/>
                      <a:pt x="1353" y="864"/>
                      <a:pt x="1342" y="867"/>
                    </a:cubicBezTo>
                    <a:cubicBezTo>
                      <a:pt x="1334" y="868"/>
                      <a:pt x="1325" y="869"/>
                      <a:pt x="1315" y="869"/>
                    </a:cubicBezTo>
                    <a:cubicBezTo>
                      <a:pt x="1311" y="868"/>
                      <a:pt x="1307" y="868"/>
                      <a:pt x="1303" y="867"/>
                    </a:cubicBezTo>
                    <a:cubicBezTo>
                      <a:pt x="1287" y="865"/>
                      <a:pt x="1269" y="861"/>
                      <a:pt x="1250" y="854"/>
                    </a:cubicBezTo>
                    <a:cubicBezTo>
                      <a:pt x="1233" y="847"/>
                      <a:pt x="1215" y="839"/>
                      <a:pt x="1195" y="829"/>
                    </a:cubicBezTo>
                    <a:cubicBezTo>
                      <a:pt x="1161" y="812"/>
                      <a:pt x="1123" y="789"/>
                      <a:pt x="1080" y="760"/>
                    </a:cubicBezTo>
                    <a:cubicBezTo>
                      <a:pt x="1069" y="752"/>
                      <a:pt x="1057" y="744"/>
                      <a:pt x="1045" y="736"/>
                    </a:cubicBezTo>
                    <a:cubicBezTo>
                      <a:pt x="1028" y="723"/>
                      <a:pt x="1028" y="723"/>
                      <a:pt x="1028" y="723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588" y="354"/>
                      <a:pt x="535" y="304"/>
                      <a:pt x="480" y="251"/>
                    </a:cubicBezTo>
                    <a:cubicBezTo>
                      <a:pt x="474" y="246"/>
                      <a:pt x="470" y="242"/>
                      <a:pt x="465" y="238"/>
                    </a:cubicBezTo>
                    <a:cubicBezTo>
                      <a:pt x="489" y="210"/>
                      <a:pt x="489" y="210"/>
                      <a:pt x="489" y="210"/>
                    </a:cubicBezTo>
                    <a:cubicBezTo>
                      <a:pt x="716" y="425"/>
                      <a:pt x="901" y="585"/>
                      <a:pt x="1044" y="691"/>
                    </a:cubicBezTo>
                    <a:cubicBezTo>
                      <a:pt x="1071" y="711"/>
                      <a:pt x="1095" y="729"/>
                      <a:pt x="1119" y="745"/>
                    </a:cubicBezTo>
                    <a:cubicBezTo>
                      <a:pt x="1146" y="763"/>
                      <a:pt x="1172" y="779"/>
                      <a:pt x="1195" y="793"/>
                    </a:cubicBezTo>
                    <a:cubicBezTo>
                      <a:pt x="1209" y="801"/>
                      <a:pt x="1223" y="808"/>
                      <a:pt x="1235" y="814"/>
                    </a:cubicBezTo>
                    <a:cubicBezTo>
                      <a:pt x="1241" y="817"/>
                      <a:pt x="1247" y="820"/>
                      <a:pt x="1253" y="823"/>
                    </a:cubicBezTo>
                    <a:cubicBezTo>
                      <a:pt x="1266" y="829"/>
                      <a:pt x="1279" y="834"/>
                      <a:pt x="1293" y="839"/>
                    </a:cubicBezTo>
                    <a:cubicBezTo>
                      <a:pt x="1296" y="840"/>
                      <a:pt x="1299" y="841"/>
                      <a:pt x="1303" y="842"/>
                    </a:cubicBezTo>
                    <a:cubicBezTo>
                      <a:pt x="1307" y="843"/>
                      <a:pt x="1311" y="844"/>
                      <a:pt x="1315" y="844"/>
                    </a:cubicBezTo>
                    <a:cubicBezTo>
                      <a:pt x="1321" y="845"/>
                      <a:pt x="1327" y="845"/>
                      <a:pt x="1333" y="845"/>
                    </a:cubicBezTo>
                    <a:cubicBezTo>
                      <a:pt x="1346" y="845"/>
                      <a:pt x="1355" y="840"/>
                      <a:pt x="1361" y="831"/>
                    </a:cubicBezTo>
                    <a:cubicBezTo>
                      <a:pt x="1367" y="822"/>
                      <a:pt x="1371" y="812"/>
                      <a:pt x="1374" y="801"/>
                    </a:cubicBezTo>
                    <a:cubicBezTo>
                      <a:pt x="1376" y="790"/>
                      <a:pt x="1375" y="776"/>
                      <a:pt x="1370" y="758"/>
                    </a:cubicBezTo>
                    <a:cubicBezTo>
                      <a:pt x="1365" y="739"/>
                      <a:pt x="1357" y="718"/>
                      <a:pt x="1345" y="695"/>
                    </a:cubicBezTo>
                    <a:cubicBezTo>
                      <a:pt x="1341" y="688"/>
                      <a:pt x="1338" y="681"/>
                      <a:pt x="1333" y="674"/>
                    </a:cubicBezTo>
                    <a:cubicBezTo>
                      <a:pt x="1325" y="659"/>
                      <a:pt x="1314" y="643"/>
                      <a:pt x="1303" y="626"/>
                    </a:cubicBezTo>
                    <a:cubicBezTo>
                      <a:pt x="1285" y="600"/>
                      <a:pt x="1264" y="572"/>
                      <a:pt x="1240" y="543"/>
                    </a:cubicBezTo>
                    <a:cubicBezTo>
                      <a:pt x="1132" y="412"/>
                      <a:pt x="961" y="244"/>
                      <a:pt x="725" y="39"/>
                    </a:cubicBezTo>
                    <a:cubicBezTo>
                      <a:pt x="715" y="30"/>
                      <a:pt x="705" y="22"/>
                      <a:pt x="695" y="13"/>
                    </a:cubicBezTo>
                    <a:cubicBezTo>
                      <a:pt x="691" y="9"/>
                      <a:pt x="686" y="4"/>
                      <a:pt x="682" y="0"/>
                    </a:cubicBezTo>
                    <a:cubicBezTo>
                      <a:pt x="698" y="13"/>
                      <a:pt x="713" y="26"/>
                      <a:pt x="728" y="39"/>
                    </a:cubicBezTo>
                    <a:cubicBezTo>
                      <a:pt x="808" y="108"/>
                      <a:pt x="880" y="173"/>
                      <a:pt x="945" y="234"/>
                    </a:cubicBezTo>
                    <a:cubicBezTo>
                      <a:pt x="1073" y="353"/>
                      <a:pt x="1174" y="456"/>
                      <a:pt x="1247" y="543"/>
                    </a:cubicBezTo>
                    <a:cubicBezTo>
                      <a:pt x="1268" y="568"/>
                      <a:pt x="1286" y="591"/>
                      <a:pt x="1303" y="613"/>
                    </a:cubicBezTo>
                    <a:cubicBezTo>
                      <a:pt x="1318" y="635"/>
                      <a:pt x="1332" y="655"/>
                      <a:pt x="1344" y="674"/>
                    </a:cubicBezTo>
                    <a:cubicBezTo>
                      <a:pt x="1348" y="681"/>
                      <a:pt x="1352" y="688"/>
                      <a:pt x="1356" y="695"/>
                    </a:cubicBezTo>
                    <a:cubicBezTo>
                      <a:pt x="1368" y="718"/>
                      <a:pt x="1378" y="739"/>
                      <a:pt x="1384" y="758"/>
                    </a:cubicBezTo>
                    <a:cubicBezTo>
                      <a:pt x="1388" y="772"/>
                      <a:pt x="1391" y="783"/>
                      <a:pt x="1392" y="793"/>
                    </a:cubicBezTo>
                    <a:cubicBezTo>
                      <a:pt x="1392" y="792"/>
                      <a:pt x="1392" y="792"/>
                      <a:pt x="1392" y="792"/>
                    </a:cubicBezTo>
                    <a:cubicBezTo>
                      <a:pt x="1394" y="808"/>
                      <a:pt x="1390" y="825"/>
                      <a:pt x="1380" y="842"/>
                    </a:cubicBezTo>
                    <a:close/>
                  </a:path>
                </a:pathLst>
              </a:custGeom>
              <a:grpFill/>
              <a:ln w="9525">
                <a:solidFill>
                  <a:srgbClr val="55CEF9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Text Placeholder 3"/>
            <p:cNvSpPr txBox="1"/>
            <p:nvPr/>
          </p:nvSpPr>
          <p:spPr>
            <a:xfrm rot="2164606">
              <a:off x="4182289" y="2437496"/>
              <a:ext cx="1112866" cy="414761"/>
            </a:xfrm>
            <a:prstGeom prst="rect">
              <a:avLst/>
            </a:prstGeom>
            <a:grpFill/>
            <a:ln>
              <a:solidFill>
                <a:srgbClr val="55CEF9"/>
              </a:solidFill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id-ID" sz="1600" dirty="0">
                  <a:solidFill>
                    <a:schemeClr val="tx1"/>
                  </a:solidFill>
                  <a:cs typeface="+mn-ea"/>
                  <a:sym typeface="+mn-lt"/>
                </a:rPr>
                <a:t>step</a:t>
              </a:r>
              <a:r>
                <a:rPr lang="id-ID" sz="1600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0" name="Text Placeholder 3"/>
            <p:cNvSpPr txBox="1"/>
            <p:nvPr/>
          </p:nvSpPr>
          <p:spPr>
            <a:xfrm rot="19435394" flipH="1">
              <a:off x="6688547" y="2413918"/>
              <a:ext cx="1101322" cy="414761"/>
            </a:xfrm>
            <a:prstGeom prst="rect">
              <a:avLst/>
            </a:prstGeom>
            <a:grpFill/>
            <a:ln>
              <a:solidFill>
                <a:srgbClr val="7FDDF9"/>
              </a:solidFill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id-ID" sz="1600" dirty="0">
                  <a:solidFill>
                    <a:schemeClr val="tx1"/>
                  </a:solidFill>
                  <a:cs typeface="+mn-ea"/>
                  <a:sym typeface="+mn-lt"/>
                </a:rPr>
                <a:t>step2</a:t>
              </a:r>
            </a:p>
          </p:txBody>
        </p:sp>
        <p:sp>
          <p:nvSpPr>
            <p:cNvPr id="41" name="Text Placeholder 3"/>
            <p:cNvSpPr txBox="1"/>
            <p:nvPr/>
          </p:nvSpPr>
          <p:spPr>
            <a:xfrm rot="19435394" flipH="1">
              <a:off x="4350835" y="4298027"/>
              <a:ext cx="1135955" cy="414761"/>
            </a:xfrm>
            <a:prstGeom prst="rect">
              <a:avLst/>
            </a:prstGeom>
            <a:grpFill/>
            <a:ln>
              <a:solidFill>
                <a:srgbClr val="7FDDF9"/>
              </a:solidFill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id-ID" sz="1600" dirty="0">
                  <a:solidFill>
                    <a:schemeClr val="tx1"/>
                  </a:solidFill>
                  <a:cs typeface="+mn-ea"/>
                  <a:sym typeface="+mn-lt"/>
                </a:rPr>
                <a:t>step3</a:t>
              </a:r>
            </a:p>
          </p:txBody>
        </p:sp>
        <p:sp>
          <p:nvSpPr>
            <p:cNvPr id="42" name="Text Placeholder 3"/>
            <p:cNvSpPr txBox="1"/>
            <p:nvPr/>
          </p:nvSpPr>
          <p:spPr>
            <a:xfrm rot="2164606">
              <a:off x="6701246" y="4428778"/>
              <a:ext cx="970872" cy="414761"/>
            </a:xfrm>
            <a:prstGeom prst="rect">
              <a:avLst/>
            </a:prstGeom>
            <a:grpFill/>
            <a:ln>
              <a:solidFill>
                <a:srgbClr val="55CEF9"/>
              </a:solidFill>
            </a:ln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r>
                <a:rPr lang="en-US" altLang="id-ID" sz="1600" dirty="0">
                  <a:solidFill>
                    <a:schemeClr val="tx1"/>
                  </a:solidFill>
                  <a:cs typeface="+mn-ea"/>
                  <a:sym typeface="+mn-lt"/>
                </a:rPr>
                <a:t>step4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162846" y="4145893"/>
            <a:ext cx="2428480" cy="718582"/>
            <a:chOff x="2136360" y="3893492"/>
            <a:chExt cx="1886136" cy="718582"/>
          </a:xfrm>
        </p:grpSpPr>
        <p:sp>
          <p:nvSpPr>
            <p:cNvPr id="56" name="文本框 55"/>
            <p:cNvSpPr txBox="1"/>
            <p:nvPr/>
          </p:nvSpPr>
          <p:spPr>
            <a:xfrm>
              <a:off x="2136360" y="4262824"/>
              <a:ext cx="188613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defRPr>
              </a:lvl1pPr>
            </a:lstStyle>
            <a:p>
              <a:endParaRPr lang="zh-CN" altLang="en-US" dirty="0"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771679" y="3893492"/>
              <a:ext cx="615498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取极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-162846" y="5867474"/>
            <a:ext cx="2428480" cy="718582"/>
            <a:chOff x="2136360" y="3893492"/>
            <a:chExt cx="1886136" cy="718582"/>
          </a:xfrm>
        </p:grpSpPr>
        <p:sp>
          <p:nvSpPr>
            <p:cNvPr id="59" name="文本框 58"/>
            <p:cNvSpPr txBox="1"/>
            <p:nvPr/>
          </p:nvSpPr>
          <p:spPr>
            <a:xfrm>
              <a:off x="2136360" y="4262824"/>
              <a:ext cx="188613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defRPr>
              </a:lvl1pPr>
            </a:lstStyle>
            <a:p>
              <a:endParaRPr lang="zh-CN" altLang="en-US" dirty="0"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771679" y="3893492"/>
              <a:ext cx="615498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次极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336336" y="4215108"/>
            <a:ext cx="2428480" cy="718582"/>
            <a:chOff x="2136360" y="3893492"/>
            <a:chExt cx="1886136" cy="718582"/>
          </a:xfrm>
        </p:grpSpPr>
        <p:sp>
          <p:nvSpPr>
            <p:cNvPr id="62" name="文本框 61"/>
            <p:cNvSpPr txBox="1"/>
            <p:nvPr/>
          </p:nvSpPr>
          <p:spPr>
            <a:xfrm>
              <a:off x="2136360" y="4262824"/>
              <a:ext cx="188613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defRPr>
              </a:lvl1pPr>
            </a:lstStyle>
            <a:p>
              <a:endParaRPr lang="zh-CN" altLang="en-US" dirty="0"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771680" y="3893492"/>
              <a:ext cx="615498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逆序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286171" y="5867474"/>
            <a:ext cx="2428480" cy="718582"/>
            <a:chOff x="2136360" y="3893492"/>
            <a:chExt cx="1886136" cy="718582"/>
          </a:xfrm>
        </p:grpSpPr>
        <p:sp>
          <p:nvSpPr>
            <p:cNvPr id="65" name="文本框 64"/>
            <p:cNvSpPr txBox="1"/>
            <p:nvPr/>
          </p:nvSpPr>
          <p:spPr>
            <a:xfrm>
              <a:off x="2136360" y="4262824"/>
              <a:ext cx="1886136" cy="3492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</a:defRPr>
              </a:lvl1pPr>
            </a:lstStyle>
            <a:p>
              <a:endParaRPr lang="zh-CN" altLang="en-US" dirty="0"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771680" y="3893492"/>
              <a:ext cx="615498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平摊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93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85362" y="1883787"/>
            <a:ext cx="2621280" cy="3090427"/>
            <a:chOff x="4785362" y="2093715"/>
            <a:chExt cx="2621280" cy="3090427"/>
          </a:xfrm>
        </p:grpSpPr>
        <p:sp>
          <p:nvSpPr>
            <p:cNvPr id="4" name="矩形 3"/>
            <p:cNvSpPr/>
            <p:nvPr/>
          </p:nvSpPr>
          <p:spPr>
            <a:xfrm>
              <a:off x="4785362" y="3260378"/>
              <a:ext cx="2621280" cy="82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决策额度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5666455" y="2093715"/>
              <a:ext cx="859091" cy="859091"/>
            </a:xfrm>
            <a:prstGeom prst="ellipse">
              <a:avLst/>
            </a:prstGeom>
            <a:solidFill>
              <a:srgbClr val="55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cs typeface="+mn-ea"/>
                  <a:sym typeface="+mn-lt"/>
                </a:rPr>
                <a:t>3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6935" y="5184142"/>
              <a:ext cx="738130" cy="0"/>
            </a:xfrm>
            <a:prstGeom prst="line">
              <a:avLst/>
            </a:prstGeom>
            <a:ln w="6350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349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996063" y="518378"/>
            <a:ext cx="4199890" cy="661135"/>
            <a:chOff x="3996063" y="518378"/>
            <a:chExt cx="4199890" cy="661135"/>
          </a:xfrm>
        </p:grpSpPr>
        <p:sp>
          <p:nvSpPr>
            <p:cNvPr id="24" name="矩形 23"/>
            <p:cNvSpPr/>
            <p:nvPr/>
          </p:nvSpPr>
          <p:spPr>
            <a:xfrm>
              <a:off x="3996063" y="518378"/>
              <a:ext cx="419989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Logistic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回归因素选择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772000" y="1179513"/>
              <a:ext cx="648000" cy="0"/>
            </a:xfrm>
            <a:prstGeom prst="line">
              <a:avLst/>
            </a:prstGeom>
            <a:ln w="44450" cap="rnd">
              <a:solidFill>
                <a:srgbClr val="55CEF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1520141" y="2407853"/>
            <a:ext cx="696686" cy="696686"/>
          </a:xfrm>
          <a:prstGeom prst="ellipse">
            <a:avLst/>
          </a:prstGeom>
          <a:solidFill>
            <a:srgbClr val="7FDDF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1520141" y="4432459"/>
            <a:ext cx="696686" cy="696686"/>
          </a:xfrm>
          <a:prstGeom prst="ellipse">
            <a:avLst/>
          </a:prstGeom>
          <a:solidFill>
            <a:srgbClr val="55CEF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6379705" y="2407853"/>
            <a:ext cx="696686" cy="696686"/>
          </a:xfrm>
          <a:prstGeom prst="ellipse">
            <a:avLst/>
          </a:prstGeom>
          <a:solidFill>
            <a:srgbClr val="55CEF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6379705" y="4432459"/>
            <a:ext cx="696686" cy="696686"/>
          </a:xfrm>
          <a:prstGeom prst="ellipse">
            <a:avLst/>
          </a:prstGeom>
          <a:solidFill>
            <a:srgbClr val="7FDDF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1633595" y="2525364"/>
            <a:ext cx="469778" cy="461665"/>
          </a:xfrm>
          <a:prstGeom prst="rect">
            <a:avLst/>
          </a:prstGeom>
          <a:solidFill>
            <a:srgbClr val="7FDD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6493159" y="2525364"/>
            <a:ext cx="469778" cy="461665"/>
          </a:xfrm>
          <a:prstGeom prst="rect">
            <a:avLst/>
          </a:prstGeom>
          <a:solidFill>
            <a:srgbClr val="55CE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1633595" y="4548904"/>
            <a:ext cx="469778" cy="461665"/>
          </a:xfrm>
          <a:prstGeom prst="rect">
            <a:avLst/>
          </a:prstGeom>
          <a:solidFill>
            <a:srgbClr val="55CEF9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6493159" y="4548904"/>
            <a:ext cx="469778" cy="461665"/>
          </a:xfrm>
          <a:prstGeom prst="rect">
            <a:avLst/>
          </a:prstGeom>
          <a:solidFill>
            <a:srgbClr val="7FDD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2330282" y="2184866"/>
            <a:ext cx="1996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资产转化率</a:t>
            </a:r>
          </a:p>
        </p:txBody>
      </p:sp>
      <p:sp>
        <p:nvSpPr>
          <p:cNvPr id="35" name="矩形 34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2330281" y="2627677"/>
            <a:ext cx="382671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企业销项金额与进项金额比值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企业自身资产转换的能力</a:t>
            </a:r>
          </a:p>
        </p:txBody>
      </p:sp>
      <p:sp>
        <p:nvSpPr>
          <p:cNvPr id="36" name="文本框 35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7188032" y="2184866"/>
            <a:ext cx="1996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回扣率</a:t>
            </a:r>
          </a:p>
        </p:txBody>
      </p:sp>
      <p:sp>
        <p:nvSpPr>
          <p:cNvPr id="37" name="矩形 36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7188031" y="2627677"/>
            <a:ext cx="382671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销项负数占所有销项条目比重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企业决策层的差错率</a:t>
            </a:r>
          </a:p>
        </p:txBody>
      </p:sp>
      <p:sp>
        <p:nvSpPr>
          <p:cNvPr id="38" name="文本框 37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2330282" y="4171286"/>
            <a:ext cx="1996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净利润占比</a:t>
            </a:r>
          </a:p>
        </p:txBody>
      </p:sp>
      <p:sp>
        <p:nvSpPr>
          <p:cNvPr id="39" name="矩形 38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2330281" y="4614097"/>
            <a:ext cx="382671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单企业在所有企业中的差额占比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企业在当前环境的竞争力</a:t>
            </a:r>
          </a:p>
        </p:txBody>
      </p:sp>
      <p:sp>
        <p:nvSpPr>
          <p:cNvPr id="40" name="文本框 39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7188032" y="4171286"/>
            <a:ext cx="1996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蓝票率</a:t>
            </a:r>
          </a:p>
        </p:txBody>
      </p:sp>
      <p:sp>
        <p:nvSpPr>
          <p:cNvPr id="41" name="矩形 40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7188031" y="4614097"/>
            <a:ext cx="382671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发票开具的准确度比重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企业经营层的差错率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504" y="65633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35" y="5408930"/>
            <a:ext cx="1641475" cy="12776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28560" y="589470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回归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72830" y="5794375"/>
            <a:ext cx="35534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企业回归信誉因子</a:t>
            </a:r>
          </a:p>
        </p:txBody>
      </p:sp>
    </p:spTree>
    <p:custDataLst>
      <p:tags r:id="rId1"/>
    </p:custDataLst>
  </p:cSld>
  <p:clrMapOvr>
    <a:masterClrMapping/>
  </p:clrMapOvr>
  <p:transition advTm="528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-1.85185E-6 L 4.79167E-6 -0.2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7.40741E-7 L 4.79167E-6 -0.2625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1.85185E-6 L -0.43659 -1.85185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7.40741E-7 L -0.43659 -0.2625 " pathEditMode="relative" rAng="0" ptsTypes="AA">
                                      <p:cBhvr>
                                        <p:cTn id="21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-1312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17" grpId="0"/>
      <p:bldP spid="17" grpId="1"/>
      <p:bldP spid="18" grpId="0"/>
      <p:bldP spid="1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58|1.765|30.4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41|1.174|46.4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69|9.024|2.623|7.493|2.3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89|1.092|10.367|9.734|13.19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kocg2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宽屏</PresentationFormat>
  <Paragraphs>99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医疗医学</dc:title>
  <dc:creator/>
  <cp:keywords>www.1ppt.com</cp:keywords>
  <dc:description>www.1ppt.com</dc:description>
  <cp:lastModifiedBy/>
  <cp:revision>77</cp:revision>
  <dcterms:created xsi:type="dcterms:W3CDTF">2021-05-10T02:06:00Z</dcterms:created>
  <dcterms:modified xsi:type="dcterms:W3CDTF">2023-08-18T06:58:25Z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0BE857B961F94BCB82D9C393DD9FC7CF</vt:lpwstr>
  </property>
  <property fmtid="{D5CDD505-2E9C-101B-9397-08002B2CF9AE}" pid="3" name="KSOProductBuildVer">
    <vt:lpwstr>2052-11.1.0.11411</vt:lpwstr>
  </property>
</Properties>
</file>