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36"/>
  </p:notesMasterIdLst>
  <p:handoutMasterIdLst>
    <p:handoutMasterId r:id="rId37"/>
  </p:handoutMasterIdLst>
  <p:sldIdLst>
    <p:sldId id="286" r:id="rId3"/>
    <p:sldId id="318" r:id="rId4"/>
    <p:sldId id="287" r:id="rId5"/>
    <p:sldId id="317" r:id="rId6"/>
    <p:sldId id="290" r:id="rId7"/>
    <p:sldId id="288" r:id="rId8"/>
    <p:sldId id="289" r:id="rId9"/>
    <p:sldId id="291" r:id="rId10"/>
    <p:sldId id="292" r:id="rId11"/>
    <p:sldId id="293" r:id="rId12"/>
    <p:sldId id="294" r:id="rId13"/>
    <p:sldId id="295" r:id="rId14"/>
    <p:sldId id="296" r:id="rId15"/>
    <p:sldId id="297" r:id="rId16"/>
    <p:sldId id="298" r:id="rId17"/>
    <p:sldId id="299" r:id="rId18"/>
    <p:sldId id="300" r:id="rId19"/>
    <p:sldId id="301" r:id="rId20"/>
    <p:sldId id="303" r:id="rId21"/>
    <p:sldId id="302" r:id="rId22"/>
    <p:sldId id="304" r:id="rId23"/>
    <p:sldId id="305" r:id="rId24"/>
    <p:sldId id="306" r:id="rId25"/>
    <p:sldId id="307" r:id="rId26"/>
    <p:sldId id="309" r:id="rId27"/>
    <p:sldId id="308" r:id="rId28"/>
    <p:sldId id="310" r:id="rId29"/>
    <p:sldId id="311" r:id="rId30"/>
    <p:sldId id="312" r:id="rId31"/>
    <p:sldId id="313" r:id="rId32"/>
    <p:sldId id="314" r:id="rId33"/>
    <p:sldId id="315" r:id="rId34"/>
    <p:sldId id="316" r:id="rId35"/>
  </p:sldIdLst>
  <p:sldSz cx="9144000" cy="6858000" type="screen4x3"/>
  <p:notesSz cx="6735763" cy="9866313"/>
  <p:defaultTextStyle>
    <a:defPPr>
      <a:defRPr lang="ja-JP"/>
    </a:defPPr>
    <a:lvl1pPr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4298">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99"/>
    <a:srgbClr val="FF0066"/>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0909" autoAdjust="0"/>
  </p:normalViewPr>
  <p:slideViewPr>
    <p:cSldViewPr snapToGrid="0">
      <p:cViewPr varScale="1">
        <p:scale>
          <a:sx n="97" d="100"/>
          <a:sy n="97" d="100"/>
        </p:scale>
        <p:origin x="78" y="336"/>
      </p:cViewPr>
      <p:guideLst>
        <p:guide orient="horz" pos="4298"/>
        <p:guide pos="2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t>
          </a:r>
        </a:p>
        <a:p>
          <a:pPr lvl="0" algn="ctr" defTabSz="666750">
            <a:lnSpc>
              <a:spcPct val="90000"/>
            </a:lnSpc>
            <a:spcBef>
              <a:spcPct val="0"/>
            </a:spcBef>
            <a:spcAft>
              <a:spcPct val="35000"/>
            </a:spcAft>
          </a:pPr>
          <a:r>
            <a:rPr lang="en-US" altLang="ja-JP" sz="1500" kern="1200" dirty="0" smtClean="0"/>
            <a:t>F:B,H</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a:t>
          </a:r>
        </a:p>
        <a:p>
          <a:pPr lvl="0" algn="ctr" defTabSz="666750">
            <a:lnSpc>
              <a:spcPct val="90000"/>
            </a:lnSpc>
            <a:spcBef>
              <a:spcPct val="0"/>
            </a:spcBef>
            <a:spcAft>
              <a:spcPct val="35000"/>
            </a:spcAft>
          </a:pPr>
          <a:r>
            <a:rPr lang="en-US" altLang="ja-JP" sz="1500" kern="1200" dirty="0" smtClean="0"/>
            <a:t>F:F,G</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a:t>
          </a:r>
          <a:endParaRPr lang="ja-JP" altLang="en-US" sz="1500" kern="1200" dirty="0"/>
        </a:p>
      </dsp:txBody>
      <dsp:txXfrm>
        <a:off x="2555059" y="1881878"/>
        <a:ext cx="955660" cy="593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a:t>
          </a:r>
        </a:p>
        <a:p>
          <a:pPr lvl="0" algn="ctr" defTabSz="666750">
            <a:lnSpc>
              <a:spcPct val="90000"/>
            </a:lnSpc>
            <a:spcBef>
              <a:spcPct val="0"/>
            </a:spcBef>
            <a:spcAft>
              <a:spcPct val="35000"/>
            </a:spcAft>
          </a:pPr>
          <a:r>
            <a:rPr lang="en-US" altLang="ja-JP" sz="1500" kern="1200" dirty="0" smtClean="0"/>
            <a:t>F:G</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T:C</a:t>
          </a:r>
        </a:p>
        <a:p>
          <a:pPr lvl="0" algn="ctr" defTabSz="666750">
            <a:lnSpc>
              <a:spcPct val="90000"/>
            </a:lnSpc>
            <a:spcBef>
              <a:spcPct val="0"/>
            </a:spcBef>
            <a:spcAft>
              <a:spcPct val="35000"/>
            </a:spcAft>
          </a:pPr>
          <a:r>
            <a:rPr lang="en-US" altLang="ja-JP" sz="1500" kern="1200" dirty="0" smtClean="0"/>
            <a:t>F:H</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F:B,F</a:t>
          </a:r>
          <a:endParaRPr lang="ja-JP" altLang="en-US" sz="1500" kern="1200" dirty="0"/>
        </a:p>
      </dsp:txBody>
      <dsp:txXfrm>
        <a:off x="2555059" y="1881878"/>
        <a:ext cx="955660" cy="593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t>
          </a:r>
        </a:p>
        <a:p>
          <a:pPr lvl="0" algn="ctr" defTabSz="977900">
            <a:lnSpc>
              <a:spcPct val="90000"/>
            </a:lnSpc>
            <a:spcBef>
              <a:spcPct val="0"/>
            </a:spcBef>
            <a:spcAft>
              <a:spcPct val="35000"/>
            </a:spcAft>
          </a:pPr>
          <a:r>
            <a:rPr lang="en-US" altLang="ja-JP" sz="2200" kern="1200" dirty="0" smtClean="0"/>
            <a:t>F:B,H</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a:t>
          </a:r>
        </a:p>
        <a:p>
          <a:pPr lvl="0" algn="ctr" defTabSz="977900">
            <a:lnSpc>
              <a:spcPct val="90000"/>
            </a:lnSpc>
            <a:spcBef>
              <a:spcPct val="0"/>
            </a:spcBef>
            <a:spcAft>
              <a:spcPct val="35000"/>
            </a:spcAft>
          </a:pPr>
          <a:r>
            <a:rPr lang="en-US" altLang="ja-JP" sz="2200" kern="1200" dirty="0" smtClean="0"/>
            <a:t>F:F,G</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a:t>
          </a:r>
          <a:endParaRPr lang="ja-JP" altLang="en-US" sz="2200" kern="1200" dirty="0"/>
        </a:p>
      </dsp:txBody>
      <dsp:txXfrm>
        <a:off x="3720731" y="2556493"/>
        <a:ext cx="1391652" cy="864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a:t>
          </a:r>
        </a:p>
        <a:p>
          <a:pPr lvl="0" algn="ctr" defTabSz="977900">
            <a:lnSpc>
              <a:spcPct val="90000"/>
            </a:lnSpc>
            <a:spcBef>
              <a:spcPct val="0"/>
            </a:spcBef>
            <a:spcAft>
              <a:spcPct val="35000"/>
            </a:spcAft>
          </a:pPr>
          <a:r>
            <a:rPr lang="en-US" altLang="ja-JP" sz="2200" kern="1200" dirty="0" smtClean="0"/>
            <a:t>F:G</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T:C</a:t>
          </a:r>
        </a:p>
        <a:p>
          <a:pPr lvl="0" algn="ctr" defTabSz="977900">
            <a:lnSpc>
              <a:spcPct val="90000"/>
            </a:lnSpc>
            <a:spcBef>
              <a:spcPct val="0"/>
            </a:spcBef>
            <a:spcAft>
              <a:spcPct val="35000"/>
            </a:spcAft>
          </a:pPr>
          <a:r>
            <a:rPr lang="en-US" altLang="ja-JP" sz="2200" kern="1200" dirty="0" smtClean="0"/>
            <a:t>F:H</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F:B,F</a:t>
          </a:r>
          <a:endParaRPr lang="ja-JP" altLang="en-US" sz="2200" kern="1200" dirty="0"/>
        </a:p>
      </dsp:txBody>
      <dsp:txXfrm>
        <a:off x="3720731" y="2556493"/>
        <a:ext cx="1391652" cy="864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5363" name="Rectangle 1027"/>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15364" name="Rectangle 1028"/>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5365" name="Rectangle 1029"/>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04CE1F9-0072-4C60-B68C-56CDCDDAC3F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126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819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127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127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56344A-5263-46BF-BBB7-6010E037FFD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
        <p:nvSpPr>
          <p:cNvPr id="4098"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409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4"/>
          <p:cNvSpPr>
            <a:spLocks noGrp="1" noChangeArrowheads="1"/>
          </p:cNvSpPr>
          <p:nvPr>
            <p:ph type="sldNum" sz="quarter" idx="10"/>
          </p:nvPr>
        </p:nvSpPr>
        <p:spPr>
          <a:xfrm>
            <a:off x="6553200" y="6400800"/>
            <a:ext cx="1905000" cy="457200"/>
          </a:xfrm>
        </p:spPr>
        <p:txBody>
          <a:bodyPr/>
          <a:lstStyle>
            <a:lvl1pPr>
              <a:defRPr/>
            </a:lvl1pPr>
          </a:lstStyle>
          <a:p>
            <a:pPr>
              <a:defRPr/>
            </a:pPr>
            <a:fld id="{8684B079-EC39-4923-838E-03C1BF7FC030}" type="slidenum">
              <a:rPr lang="en-US" altLang="ja-JP"/>
              <a:pPr>
                <a:defRPr/>
              </a:pPr>
              <a:t>‹#›</a:t>
            </a:fld>
            <a:endParaRPr lang="en-US" altLang="ja-JP"/>
          </a:p>
        </p:txBody>
      </p:sp>
      <p:sp>
        <p:nvSpPr>
          <p:cNvPr id="6" name="Rectangle 5"/>
          <p:cNvSpPr>
            <a:spLocks noGrp="1" noChangeArrowheads="1"/>
          </p:cNvSpPr>
          <p:nvPr>
            <p:ph type="dt" sz="half" idx="11"/>
          </p:nvPr>
        </p:nvSpPr>
        <p:spPr/>
        <p:txBody>
          <a:bodyPr/>
          <a:lstStyle>
            <a:lvl1pPr>
              <a:defRPr/>
            </a:lvl1pPr>
          </a:lstStyle>
          <a:p>
            <a:pPr>
              <a:defRPr/>
            </a:pPr>
            <a:endParaRPr lang="en-US" altLang="ja-JP"/>
          </a:p>
        </p:txBody>
      </p:sp>
      <p:sp>
        <p:nvSpPr>
          <p:cNvPr id="7" name="Rectangle 6"/>
          <p:cNvSpPr>
            <a:spLocks noGrp="1" noChangeArrowheads="1"/>
          </p:cNvSpPr>
          <p:nvPr>
            <p:ph type="ftr" sz="quarter" idx="12"/>
          </p:nvPr>
        </p:nvSpPr>
        <p:spPr/>
        <p:txBody>
          <a:bodyPr/>
          <a:lstStyle>
            <a:lvl1pPr>
              <a:defRPr/>
            </a:lvl1pPr>
          </a:lstStyle>
          <a:p>
            <a:pPr>
              <a:defRPr/>
            </a:pPr>
            <a:r>
              <a:rPr lang="en-US" altLang="ja-JP"/>
              <a:t>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18A0DAB5-F7EA-4458-B71B-A05AB5AD9EF8}"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2"/>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2"/>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3C5B3CF4-3C82-4D94-AABA-BF9082E395ED}" type="slidenum">
              <a:rPr lang="en-US" altLang="ja-JP"/>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2"/>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5122"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6"/>
          <p:cNvSpPr>
            <a:spLocks noGrp="1" noChangeArrowheads="1"/>
          </p:cNvSpPr>
          <p:nvPr>
            <p:ph type="sldNum" sz="quarter" idx="10"/>
          </p:nvPr>
        </p:nvSpPr>
        <p:spPr bwMode="auto">
          <a:xfrm>
            <a:off x="8382000" y="6477000"/>
            <a:ext cx="5334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0" sz="1200">
                <a:solidFill>
                  <a:schemeClr val="tx1"/>
                </a:solidFill>
                <a:latin typeface="Times New Roman" pitchFamily="18" charset="0"/>
                <a:ea typeface="ＭＳ ゴシック" pitchFamily="49" charset="-128"/>
              </a:defRPr>
            </a:lvl1pPr>
          </a:lstStyle>
          <a:p>
            <a:pPr>
              <a:defRPr/>
            </a:pPr>
            <a:fld id="{BF27E85D-2036-4FA6-A3B8-07A92B10EE2A}" type="slidenum">
              <a:rPr lang="en-US" altLang="ja-JP"/>
              <a:pPr>
                <a:defRPr/>
              </a:pPr>
              <a:t>‹#›</a:t>
            </a:fld>
            <a:endParaRPr lang="en-US" altLang="ja-JP" dirty="0"/>
          </a:p>
        </p:txBody>
      </p:sp>
      <p:sp>
        <p:nvSpPr>
          <p:cNvPr id="6" name="Rectangle 10"/>
          <p:cNvSpPr>
            <a:spLocks noGrp="1" noChangeArrowheads="1"/>
          </p:cNvSpPr>
          <p:nvPr>
            <p:ph type="dt" sz="half" idx="11"/>
          </p:nvPr>
        </p:nvSpPr>
        <p:spPr/>
        <p:txBody>
          <a:bodyPr/>
          <a:lstStyle>
            <a:lvl1pPr>
              <a:defRPr/>
            </a:lvl1pPr>
          </a:lstStyle>
          <a:p>
            <a:pPr>
              <a:defRPr/>
            </a:pPr>
            <a:fld id="{F2CC377D-EE6A-4025-9208-E428E807F540}" type="datetime1">
              <a:rPr lang="ja-JP" altLang="en-US" smtClean="0"/>
              <a:t>2018/7/18</a:t>
            </a:fld>
            <a:endParaRPr lang="en-US" altLang="ja-JP" dirty="0"/>
          </a:p>
        </p:txBody>
      </p:sp>
      <p:sp>
        <p:nvSpPr>
          <p:cNvPr id="7" name="Rectangle 11"/>
          <p:cNvSpPr>
            <a:spLocks noGrp="1" noChangeArrowheads="1"/>
          </p:cNvSpPr>
          <p:nvPr>
            <p:ph type="ftr" sz="quarter" idx="12"/>
          </p:nvPr>
        </p:nvSpPr>
        <p:spPr/>
        <p:txBody>
          <a:bodyPr/>
          <a:lstStyle>
            <a:lvl1pPr>
              <a:defRPr/>
            </a:lvl1pPr>
          </a:lstStyle>
          <a:p>
            <a:pPr>
              <a:defRPr/>
            </a:pPr>
            <a:endParaRPr lang="en-US" altLang="ja-JP" dirty="0"/>
          </a:p>
        </p:txBody>
      </p:sp>
    </p:spTree>
    <p:extLst>
      <p:ext uri="{BB962C8B-B14F-4D97-AF65-F5344CB8AC3E}">
        <p14:creationId xmlns:p14="http://schemas.microsoft.com/office/powerpoint/2010/main" val="394804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3DC7609-33DD-4B0F-8057-4FDD4B074358}" type="datetime1">
              <a:rPr lang="ja-JP" altLang="en-US" smtClean="0"/>
              <a:t>2018/7/18</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3731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6627C25B-9CEC-468A-BB84-8C6E2A0053CD}" type="datetime1">
              <a:rPr lang="ja-JP" altLang="en-US" smtClean="0"/>
              <a:t>2018/7/18</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3735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8AA8535D-0202-4675-81EE-2D0A26F01593}" type="datetime1">
              <a:rPr lang="ja-JP" altLang="en-US" smtClean="0"/>
              <a:t>2018/7/18</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85752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FC994AE5-0323-4520-B042-3F4FB3F0BA03}" type="datetime1">
              <a:rPr lang="ja-JP" altLang="en-US" smtClean="0"/>
              <a:t>2018/7/18</a:t>
            </a:fld>
            <a:endParaRPr lang="en-US" altLang="ja-JP"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8197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54E09B50-4649-4296-95C7-62F3EF7E7E3A}" type="datetime1">
              <a:rPr lang="ja-JP" altLang="en-US" smtClean="0"/>
              <a:t>2018/7/18</a:t>
            </a:fld>
            <a:endParaRPr lang="en-US" altLang="ja-JP"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729164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8E61AA0-2E75-4760-881B-DBAC2663B53B}" type="datetime1">
              <a:rPr lang="ja-JP" altLang="en-US" smtClean="0"/>
              <a:t>2018/7/18</a:t>
            </a:fld>
            <a:endParaRPr lang="en-US" altLang="ja-JP"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7135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3939DED0-10ED-47CB-AE83-D3F230928A18}" type="datetime1">
              <a:rPr lang="ja-JP" altLang="en-US" smtClean="0"/>
              <a:t>2018/7/18</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4745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B0FBDDDB-AD96-4D52-9DA6-9E6499ECBCCA}" type="slidenum">
              <a:rPr lang="en-US" altLang="ja-JP"/>
              <a:pPr>
                <a:defRPr/>
              </a:pPr>
              <a:t>‹#›</a:t>
            </a:fld>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25AD168D-32C0-43A6-B660-166ADE90230C}" type="datetime1">
              <a:rPr lang="ja-JP" altLang="en-US" smtClean="0"/>
              <a:t>2018/7/18</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516582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99A99565-7123-4242-9D66-C491F79164FC}" type="datetime1">
              <a:rPr lang="ja-JP" altLang="en-US" smtClean="0"/>
              <a:t>2018/7/18</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110374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0"/>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0"/>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985ECBD-DF86-4599-B228-CAE5E7F2FE6D}" type="datetime1">
              <a:rPr lang="ja-JP" altLang="en-US" smtClean="0"/>
              <a:t>2018/7/18</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5422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D8E0DD31-E311-43FD-9039-7D7DBF72C21C}"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4905069-1CE7-4132-BEEB-CBC5F54CF049}"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9" name="Rectangle 6"/>
          <p:cNvSpPr>
            <a:spLocks noGrp="1" noChangeArrowheads="1"/>
          </p:cNvSpPr>
          <p:nvPr>
            <p:ph type="sldNum" sz="quarter" idx="12"/>
          </p:nvPr>
        </p:nvSpPr>
        <p:spPr>
          <a:ln/>
        </p:spPr>
        <p:txBody>
          <a:bodyPr/>
          <a:lstStyle>
            <a:lvl1pPr>
              <a:defRPr/>
            </a:lvl1pPr>
          </a:lstStyle>
          <a:p>
            <a:pPr>
              <a:defRPr/>
            </a:pPr>
            <a:fld id="{D1114FBF-5F85-4624-87E4-D1B90CFFB78E}"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5" name="Rectangle 6"/>
          <p:cNvSpPr>
            <a:spLocks noGrp="1" noChangeArrowheads="1"/>
          </p:cNvSpPr>
          <p:nvPr>
            <p:ph type="sldNum" sz="quarter" idx="12"/>
          </p:nvPr>
        </p:nvSpPr>
        <p:spPr>
          <a:ln/>
        </p:spPr>
        <p:txBody>
          <a:bodyPr/>
          <a:lstStyle>
            <a:lvl1pPr>
              <a:defRPr/>
            </a:lvl1pPr>
          </a:lstStyle>
          <a:p>
            <a:pPr>
              <a:defRPr/>
            </a:pPr>
            <a:fld id="{CFC7F840-8FDF-4F16-BB87-BA862E88309C}"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4" name="Rectangle 6"/>
          <p:cNvSpPr>
            <a:spLocks noGrp="1" noChangeArrowheads="1"/>
          </p:cNvSpPr>
          <p:nvPr>
            <p:ph type="sldNum" sz="quarter" idx="12"/>
          </p:nvPr>
        </p:nvSpPr>
        <p:spPr>
          <a:ln/>
        </p:spPr>
        <p:txBody>
          <a:bodyPr/>
          <a:lstStyle>
            <a:lvl1pPr>
              <a:defRPr/>
            </a:lvl1pPr>
          </a:lstStyle>
          <a:p>
            <a:pPr>
              <a:defRPr/>
            </a:pPr>
            <a:fld id="{1831F78D-9BF2-4B50-838D-C918A96C0A1B}"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6DA51B2A-4412-4D24-9162-EE87D56EAA1A}"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CEAC927-E7D1-49E4-8DA0-5D9BF59E73D9}"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051"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6" name="Rectangle 4"/>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solidFill>
                  <a:srgbClr val="000000"/>
                </a:solidFill>
                <a:latin typeface="+mn-lt"/>
                <a:ea typeface="+mn-ea"/>
              </a:defRPr>
            </a:lvl1pPr>
          </a:lstStyle>
          <a:p>
            <a:pPr>
              <a:defRPr/>
            </a:pPr>
            <a:endParaRPr lang="en-US" altLang="ja-JP"/>
          </a:p>
        </p:txBody>
      </p:sp>
      <p:sp>
        <p:nvSpPr>
          <p:cNvPr id="3077" name="Rectangle 5"/>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solidFill>
                  <a:srgbClr val="000000"/>
                </a:solidFill>
                <a:latin typeface="+mn-lt"/>
                <a:ea typeface="+mn-ea"/>
              </a:defRPr>
            </a:lvl1pPr>
          </a:lstStyle>
          <a:p>
            <a:pPr>
              <a:defRPr/>
            </a:pPr>
            <a:r>
              <a:rPr lang="en-US" altLang="ja-JP"/>
              <a:t>1/7</a:t>
            </a:r>
          </a:p>
        </p:txBody>
      </p:sp>
      <p:sp>
        <p:nvSpPr>
          <p:cNvPr id="3078" name="Rectangle 6"/>
          <p:cNvSpPr>
            <a:spLocks noGrp="1" noChangeArrowheads="1"/>
          </p:cNvSpPr>
          <p:nvPr>
            <p:ph type="sldNum" sz="quarter" idx="4"/>
          </p:nvPr>
        </p:nvSpPr>
        <p:spPr bwMode="auto">
          <a:xfrm>
            <a:off x="65166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solidFill>
                  <a:srgbClr val="000000"/>
                </a:solidFill>
                <a:latin typeface="+mn-lt"/>
                <a:ea typeface="+mn-ea"/>
              </a:defRPr>
            </a:lvl1pPr>
          </a:lstStyle>
          <a:p>
            <a:pPr>
              <a:defRPr/>
            </a:pPr>
            <a:fld id="{76638A54-EF13-47F7-B13D-C053B87EDE3F}" type="slidenum">
              <a:rPr lang="en-US" altLang="ja-JP"/>
              <a:pPr>
                <a:defRPr/>
              </a:pPr>
              <a:t>‹#›</a:t>
            </a:fld>
            <a:endParaRPr lang="en-US" altLang="ja-JP"/>
          </a:p>
        </p:txBody>
      </p:sp>
      <p:sp>
        <p:nvSpPr>
          <p:cNvPr id="3079" name="Rectangle 7"/>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5pPr>
      <a:lvl6pPr marL="457200" algn="l" rtl="0" fontAlgn="base">
        <a:spcBef>
          <a:spcPct val="0"/>
        </a:spcBef>
        <a:spcAft>
          <a:spcPct val="0"/>
        </a:spcAft>
        <a:defRPr kumimoji="1" sz="2800">
          <a:solidFill>
            <a:srgbClr val="003399"/>
          </a:solidFill>
          <a:latin typeface="MS UI Gothic" pitchFamily="50" charset="-128"/>
          <a:ea typeface="MS UI Gothic" pitchFamily="50" charset="-128"/>
        </a:defRPr>
      </a:lvl6pPr>
      <a:lvl7pPr marL="914400" algn="l" rtl="0" fontAlgn="base">
        <a:spcBef>
          <a:spcPct val="0"/>
        </a:spcBef>
        <a:spcAft>
          <a:spcPct val="0"/>
        </a:spcAft>
        <a:defRPr kumimoji="1" sz="2800">
          <a:solidFill>
            <a:srgbClr val="003399"/>
          </a:solidFill>
          <a:latin typeface="MS UI Gothic" pitchFamily="50" charset="-128"/>
          <a:ea typeface="MS UI Gothic" pitchFamily="50" charset="-128"/>
        </a:defRPr>
      </a:lvl7pPr>
      <a:lvl8pPr marL="1371600" algn="l" rtl="0" fontAlgn="base">
        <a:spcBef>
          <a:spcPct val="0"/>
        </a:spcBef>
        <a:spcAft>
          <a:spcPct val="0"/>
        </a:spcAft>
        <a:defRPr kumimoji="1" sz="2800">
          <a:solidFill>
            <a:srgbClr val="003399"/>
          </a:solidFill>
          <a:latin typeface="MS UI Gothic" pitchFamily="50" charset="-128"/>
          <a:ea typeface="MS UI Gothic" pitchFamily="50" charset="-128"/>
        </a:defRPr>
      </a:lvl8pPr>
      <a:lvl9pPr marL="1828800" algn="l" rtl="0" fontAlgn="base">
        <a:spcBef>
          <a:spcPct val="0"/>
        </a:spcBef>
        <a:spcAft>
          <a:spcPct val="0"/>
        </a:spcAft>
        <a:defRPr kumimoji="1" sz="2800">
          <a:solidFill>
            <a:srgbClr val="003399"/>
          </a:solidFill>
          <a:latin typeface="MS UI Gothic" pitchFamily="50" charset="-128"/>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0" sz="1200">
                <a:solidFill>
                  <a:schemeClr val="tx1"/>
                </a:solidFill>
                <a:latin typeface="+mn-lt"/>
                <a:ea typeface="+mn-ea"/>
              </a:defRPr>
            </a:lvl1pPr>
          </a:lstStyle>
          <a:p>
            <a:pPr>
              <a:defRPr/>
            </a:pPr>
            <a:fld id="{77DCDF96-7969-420F-8F31-1D1D35C0250C}" type="datetime1">
              <a:rPr lang="ja-JP" altLang="en-US" smtClean="0"/>
              <a:t>2018/7/18</a:t>
            </a:fld>
            <a:endParaRPr lang="en-US" altLang="ja-JP" dirty="0"/>
          </a:p>
        </p:txBody>
      </p:sp>
      <p:sp>
        <p:nvSpPr>
          <p:cNvPr id="4103" name="Rectangle 7"/>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kumimoji="0" sz="1200">
                <a:solidFill>
                  <a:schemeClr val="tx1"/>
                </a:solidFill>
                <a:latin typeface="+mn-lt"/>
                <a:ea typeface="+mn-ea"/>
              </a:defRPr>
            </a:lvl1pPr>
          </a:lstStyle>
          <a:p>
            <a:pPr>
              <a:defRPr/>
            </a:pPr>
            <a:endParaRPr lang="en-US" altLang="ja-JP" dirty="0"/>
          </a:p>
        </p:txBody>
      </p:sp>
      <p:sp>
        <p:nvSpPr>
          <p:cNvPr id="4110" name="Rectangle 14"/>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4111" name="Rectangle 15"/>
          <p:cNvSpPr>
            <a:spLocks noChangeArrowheads="1"/>
          </p:cNvSpPr>
          <p:nvPr/>
        </p:nvSpPr>
        <p:spPr bwMode="auto">
          <a:xfrm>
            <a:off x="8382000" y="6477000"/>
            <a:ext cx="533400" cy="304800"/>
          </a:xfrm>
          <a:prstGeom prst="rect">
            <a:avLst/>
          </a:prstGeom>
          <a:noFill/>
          <a:ln w="9525">
            <a:noFill/>
            <a:miter lim="800000"/>
            <a:headEnd/>
            <a:tailEnd/>
          </a:ln>
          <a:effectLst/>
        </p:spPr>
        <p:txBody>
          <a:bodyPr/>
          <a:lstStyle/>
          <a:p>
            <a:pPr algn="r">
              <a:lnSpc>
                <a:spcPct val="100000"/>
              </a:lnSpc>
              <a:spcBef>
                <a:spcPct val="0"/>
              </a:spcBef>
              <a:buClrTx/>
              <a:buFontTx/>
              <a:buNone/>
              <a:defRPr/>
            </a:pPr>
            <a:fld id="{7EA24F9D-0401-4294-A6DB-9F807AE3D53C}" type="slidenum">
              <a:rPr kumimoji="0" lang="en-US" altLang="ja-JP" sz="1200">
                <a:solidFill>
                  <a:schemeClr val="tx1"/>
                </a:solidFill>
                <a:latin typeface="Times New Roman" pitchFamily="18" charset="0"/>
                <a:ea typeface="ＭＳ ゴシック" pitchFamily="49" charset="-128"/>
              </a:rPr>
              <a:pPr algn="r">
                <a:lnSpc>
                  <a:spcPct val="100000"/>
                </a:lnSpc>
                <a:spcBef>
                  <a:spcPct val="0"/>
                </a:spcBef>
                <a:buClrTx/>
                <a:buFontTx/>
                <a:buNone/>
                <a:defRPr/>
              </a:pPr>
              <a:t>‹#›</a:t>
            </a:fld>
            <a:endParaRPr kumimoji="0" lang="en-US" altLang="ja-JP" sz="1200" dirty="0">
              <a:solidFill>
                <a:schemeClr val="tx1"/>
              </a:solidFill>
              <a:latin typeface="Times New Roman" pitchFamily="18" charset="0"/>
              <a:ea typeface="ＭＳ ゴシック" pitchFamily="49" charset="-128"/>
            </a:endParaRPr>
          </a:p>
        </p:txBody>
      </p:sp>
    </p:spTree>
    <p:extLst>
      <p:ext uri="{BB962C8B-B14F-4D97-AF65-F5344CB8AC3E}">
        <p14:creationId xmlns:p14="http://schemas.microsoft.com/office/powerpoint/2010/main" val="28145419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2pPr>
      <a:lvl3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3pPr>
      <a:lvl4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4pPr>
      <a:lvl5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5pPr>
      <a:lvl6pPr marL="457200" algn="l" rtl="0" fontAlgn="base">
        <a:spcBef>
          <a:spcPct val="0"/>
        </a:spcBef>
        <a:spcAft>
          <a:spcPct val="0"/>
        </a:spcAft>
        <a:defRPr kumimoji="1" sz="2800">
          <a:solidFill>
            <a:srgbClr val="003399"/>
          </a:solidFill>
          <a:latin typeface="Arial Narrow" pitchFamily="34" charset="0"/>
          <a:ea typeface="MS UI Gothic" pitchFamily="50" charset="-128"/>
        </a:defRPr>
      </a:lvl6pPr>
      <a:lvl7pPr marL="914400" algn="l" rtl="0" fontAlgn="base">
        <a:spcBef>
          <a:spcPct val="0"/>
        </a:spcBef>
        <a:spcAft>
          <a:spcPct val="0"/>
        </a:spcAft>
        <a:defRPr kumimoji="1" sz="2800">
          <a:solidFill>
            <a:srgbClr val="003399"/>
          </a:solidFill>
          <a:latin typeface="Arial Narrow" pitchFamily="34" charset="0"/>
          <a:ea typeface="MS UI Gothic" pitchFamily="50" charset="-128"/>
        </a:defRPr>
      </a:lvl7pPr>
      <a:lvl8pPr marL="1371600" algn="l" rtl="0" fontAlgn="base">
        <a:spcBef>
          <a:spcPct val="0"/>
        </a:spcBef>
        <a:spcAft>
          <a:spcPct val="0"/>
        </a:spcAft>
        <a:defRPr kumimoji="1" sz="2800">
          <a:solidFill>
            <a:srgbClr val="003399"/>
          </a:solidFill>
          <a:latin typeface="Arial Narrow" pitchFamily="34" charset="0"/>
          <a:ea typeface="MS UI Gothic" pitchFamily="50" charset="-128"/>
        </a:defRPr>
      </a:lvl8pPr>
      <a:lvl9pPr marL="1828800" algn="l" rtl="0" fontAlgn="base">
        <a:spcBef>
          <a:spcPct val="0"/>
        </a:spcBef>
        <a:spcAft>
          <a:spcPct val="0"/>
        </a:spcAft>
        <a:defRPr kumimoji="1" sz="2800">
          <a:solidFill>
            <a:srgbClr val="003399"/>
          </a:solidFill>
          <a:latin typeface="Arial Narrow" pitchFamily="34" charset="0"/>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ctrTitle"/>
          </p:nvPr>
        </p:nvSpPr>
        <p:spPr/>
        <p:txBody>
          <a:bodyPr/>
          <a:lstStyle/>
          <a:p>
            <a:pPr algn="ctr"/>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VMS</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で用いられている手法</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18"/>
          <p:cNvSpPr>
            <a:spLocks noChangeArrowheads="1"/>
          </p:cNvSpPr>
          <p:nvPr/>
        </p:nvSpPr>
        <p:spPr bwMode="auto">
          <a:xfrm>
            <a:off x="1" y="4987159"/>
            <a:ext cx="9143999" cy="664797"/>
          </a:xfrm>
          <a:prstGeom prst="rect">
            <a:avLst/>
          </a:prstGeom>
          <a:noFill/>
          <a:ln w="9525">
            <a:noFill/>
            <a:miter lim="800000"/>
            <a:headEnd/>
            <a:tailEnd/>
          </a:ln>
        </p:spPr>
        <p:txBody>
          <a:bodyPr wrap="square" lIns="0" tIns="0" rIns="0" bIns="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lang="en-US" altLang="ja-JP" sz="2400" dirty="0" smtClean="0">
                <a:solidFill>
                  <a:srgbClr val="003399"/>
                </a:solidFill>
                <a:latin typeface="Meiryo UI" pitchFamily="50" charset="-128"/>
                <a:ea typeface="Meiryo UI" pitchFamily="50" charset="-128"/>
                <a:cs typeface="Meiryo UI" pitchFamily="50" charset="-128"/>
              </a:rPr>
              <a:t>2018</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年</a:t>
            </a:r>
            <a:r>
              <a:rPr lang="en-US" altLang="ja-JP" sz="2400" dirty="0" smtClean="0">
                <a:solidFill>
                  <a:srgbClr val="003399"/>
                </a:solidFill>
                <a:latin typeface="Meiryo UI" pitchFamily="50" charset="-128"/>
                <a:ea typeface="Meiryo UI" pitchFamily="50" charset="-128"/>
                <a:cs typeface="Meiryo UI" pitchFamily="50" charset="-128"/>
              </a:rPr>
              <a:t>07</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月</a:t>
            </a:r>
            <a:r>
              <a:rPr lang="en-US" altLang="ja-JP" sz="2400" noProof="0" dirty="0" smtClean="0">
                <a:solidFill>
                  <a:srgbClr val="003399"/>
                </a:solidFill>
                <a:latin typeface="Meiryo UI" pitchFamily="50" charset="-128"/>
                <a:ea typeface="Meiryo UI" pitchFamily="50" charset="-128"/>
                <a:cs typeface="Meiryo UI" pitchFamily="50" charset="-128"/>
              </a:rPr>
              <a:t>xx</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日</a:t>
            </a:r>
            <a:endPar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endParaRPr>
          </a:p>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AI</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t>
            </a:r>
            <a:r>
              <a:rPr kumimoji="1" lang="en-US" altLang="ja-JP" sz="2400" b="0" i="0" u="none" strike="noStrike" kern="1200" cap="none" spc="0" normalizeH="0" baseline="0" noProof="0" dirty="0" err="1" smtClean="0">
                <a:ln>
                  <a:noFill/>
                </a:ln>
                <a:solidFill>
                  <a:srgbClr val="003399"/>
                </a:solidFill>
                <a:effectLst/>
                <a:uLnTx/>
                <a:uFillTx/>
                <a:latin typeface="Meiryo UI" pitchFamily="50" charset="-128"/>
                <a:ea typeface="Meiryo UI" pitchFamily="50" charset="-128"/>
                <a:cs typeface="Meiryo UI" pitchFamily="50" charset="-128"/>
              </a:rPr>
              <a:t>IoT</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分析活用</a:t>
            </a: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WG</a:t>
            </a:r>
          </a:p>
        </p:txBody>
      </p:sp>
      <p:sp>
        <p:nvSpPr>
          <p:cNvPr id="2" name="スライド番号プレースホルダー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27E85D-2036-4FA6-A3B8-07A92B10EE2A}" type="slidenum">
              <a:rPr kumimoji="0" lang="en-US" altLang="ja-JP" sz="1200" b="0" i="0" u="none" strike="noStrike" kern="1200" cap="none" spc="0" normalizeH="0" baseline="0" noProof="0" smtClean="0">
                <a:ln>
                  <a:noFill/>
                </a:ln>
                <a:solidFill>
                  <a:prstClr val="black"/>
                </a:solidFill>
                <a:effectLst/>
                <a:uLnTx/>
                <a:uFillTx/>
                <a:latin typeface="Times New Roman" pitchFamily="18" charset="0"/>
                <a:ea typeface="ＭＳ ゴシック" pitchFamily="49"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ja-JP" sz="1200" b="0" i="0" u="none" strike="noStrike" kern="1200" cap="none" spc="0" normalizeH="0" baseline="0" noProof="0" dirty="0">
              <a:ln>
                <a:noFill/>
              </a:ln>
              <a:solidFill>
                <a:prstClr val="black"/>
              </a:solidFill>
              <a:effectLst/>
              <a:uLnTx/>
              <a:uFillTx/>
              <a:latin typeface="Times New Roman" pitchFamily="18" charset="0"/>
              <a:ea typeface="ＭＳ ゴシック" pitchFamily="49" charset="-128"/>
              <a:cs typeface="+mn-cs"/>
            </a:endParaRPr>
          </a:p>
        </p:txBody>
      </p:sp>
    </p:spTree>
    <p:extLst>
      <p:ext uri="{BB962C8B-B14F-4D97-AF65-F5344CB8AC3E}">
        <p14:creationId xmlns:p14="http://schemas.microsoft.com/office/powerpoint/2010/main" val="283236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改良型</a:t>
            </a:r>
            <a:r>
              <a:rPr lang="en-US" altLang="ja-JP" dirty="0"/>
              <a:t>k-NN</a:t>
            </a:r>
            <a:endParaRPr kumimoji="1" lang="ja-JP" altLang="en-US" dirty="0"/>
          </a:p>
        </p:txBody>
      </p:sp>
      <p:sp>
        <p:nvSpPr>
          <p:cNvPr id="4" name="コンテンツ プレースホルダー 6"/>
          <p:cNvSpPr>
            <a:spLocks noGrp="1"/>
          </p:cNvSpPr>
          <p:nvPr>
            <p:ph idx="1"/>
          </p:nvPr>
        </p:nvSpPr>
        <p:spPr>
          <a:xfrm>
            <a:off x="838200" y="1825625"/>
            <a:ext cx="7834745" cy="4445866"/>
          </a:xfrm>
        </p:spPr>
        <p:txBody>
          <a:bodyPr>
            <a:normAutofit lnSpcReduction="10000"/>
          </a:bodyPr>
          <a:lstStyle/>
          <a:p>
            <a:r>
              <a:rPr lang="ja-JP" altLang="en-US" dirty="0" smtClean="0"/>
              <a:t>誤り削除型</a:t>
            </a:r>
            <a:r>
              <a:rPr lang="en-US" altLang="ja-JP" dirty="0" smtClean="0"/>
              <a:t/>
            </a:r>
            <a:br>
              <a:rPr lang="en-US" altLang="ja-JP" dirty="0" smtClean="0"/>
            </a:br>
            <a:r>
              <a:rPr lang="ja-JP" altLang="en-US" dirty="0" smtClean="0"/>
              <a:t>モデル作成後、誤分類されているデータを</a:t>
            </a:r>
            <a:r>
              <a:rPr lang="ja-JP" altLang="en-US" dirty="0"/>
              <a:t>削除</a:t>
            </a:r>
            <a:r>
              <a:rPr lang="ja-JP" altLang="en-US" dirty="0" smtClean="0"/>
              <a:t>したデータセットを使う</a:t>
            </a:r>
            <a:endParaRPr lang="en-US" altLang="ja-JP" dirty="0" smtClean="0"/>
          </a:p>
          <a:p>
            <a:r>
              <a:rPr lang="ja-JP" altLang="en-US" dirty="0" smtClean="0"/>
              <a:t>圧縮型</a:t>
            </a:r>
            <a:r>
              <a:rPr lang="en-US" altLang="ja-JP" dirty="0" smtClean="0"/>
              <a:t/>
            </a:r>
            <a:br>
              <a:rPr lang="en-US" altLang="ja-JP" dirty="0" smtClean="0"/>
            </a:br>
            <a:r>
              <a:rPr lang="ja-JP" altLang="en-US" dirty="0" smtClean="0"/>
              <a:t>識別に寄与しないデータを削除したデータセットを使う</a:t>
            </a:r>
            <a:endParaRPr lang="en-US" altLang="ja-JP" dirty="0" smtClean="0"/>
          </a:p>
          <a:p>
            <a:r>
              <a:rPr kumimoji="1" lang="ja-JP" altLang="en-US" dirty="0" smtClean="0"/>
              <a:t>分岐限定法</a:t>
            </a:r>
            <a:endParaRPr lang="en-US" altLang="ja-JP" dirty="0"/>
          </a:p>
          <a:p>
            <a:pPr lvl="1"/>
            <a:r>
              <a:rPr kumimoji="1" lang="ja-JP" altLang="en-US" dirty="0" smtClean="0"/>
              <a:t>分岐法：クラスタリングによって木構造のように組織化する</a:t>
            </a:r>
            <a:endParaRPr kumimoji="1" lang="en-US" altLang="ja-JP" dirty="0" smtClean="0"/>
          </a:p>
          <a:p>
            <a:pPr lvl="1"/>
            <a:r>
              <a:rPr lang="ja-JP" altLang="en-US" dirty="0" smtClean="0"/>
              <a:t>限定法：分岐法で作成した木構造をもとに近傍の探索を行う</a:t>
            </a:r>
            <a:endParaRPr kumimoji="1" lang="en-US" altLang="ja-JP" dirty="0" smtClean="0"/>
          </a:p>
          <a:p>
            <a:r>
              <a:rPr lang="ja-JP" altLang="en-US" dirty="0" smtClean="0"/>
              <a:t>近似最近傍探索</a:t>
            </a:r>
            <a:r>
              <a:rPr lang="en-US" altLang="ja-JP" dirty="0" smtClean="0"/>
              <a:t/>
            </a:r>
            <a:br>
              <a:rPr lang="en-US" altLang="ja-JP" dirty="0" smtClean="0"/>
            </a:br>
            <a:r>
              <a:rPr lang="ja-JP" altLang="en-US" dirty="0" smtClean="0"/>
              <a:t>距離についてあらかじめ近似解を設定し、最低限その近似解より距離が小さい点で計算を行う。最近傍よりも少し遠くても許容する。</a:t>
            </a:r>
            <a:endParaRPr kumimoji="1" lang="ja-JP" altLang="en-US" dirty="0"/>
          </a:p>
        </p:txBody>
      </p:sp>
      <p:sp>
        <p:nvSpPr>
          <p:cNvPr id="5" name="正方形/長方形 4"/>
          <p:cNvSpPr/>
          <p:nvPr/>
        </p:nvSpPr>
        <p:spPr>
          <a:xfrm>
            <a:off x="4788068" y="459087"/>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それぞれ何に使われるのか？</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en-US" altLang="ja-JP" sz="1400" dirty="0" smtClean="0">
                <a:solidFill>
                  <a:srgbClr val="FF0000"/>
                </a:solidFill>
                <a:latin typeface="Meiryo UI" panose="020B0604030504040204" pitchFamily="50" charset="-128"/>
                <a:ea typeface="Meiryo UI" panose="020B0604030504040204" pitchFamily="50" charset="-128"/>
              </a:rPr>
              <a:t>VMS</a:t>
            </a:r>
            <a:r>
              <a:rPr kumimoji="1" lang="ja-JP" altLang="en-US" sz="1400" dirty="0" smtClean="0">
                <a:solidFill>
                  <a:srgbClr val="FF0000"/>
                </a:solidFill>
                <a:latin typeface="Meiryo UI" panose="020B0604030504040204" pitchFamily="50" charset="-128"/>
                <a:ea typeface="Meiryo UI" panose="020B0604030504040204" pitchFamily="50" charset="-128"/>
              </a:rPr>
              <a:t>ではサポートしているのか？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も記載する。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6912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lang="ja-JP" altLang="en-US" dirty="0" smtClean="0"/>
              <a:t>分析　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データの規模が大きければより正確な分類をすることができる確率が上がる</a:t>
            </a:r>
            <a:endParaRPr lang="en-US" altLang="ja-JP" dirty="0"/>
          </a:p>
          <a:p>
            <a:r>
              <a:rPr lang="ja-JP" altLang="en-US" dirty="0"/>
              <a:t>シンプルで分かりやすいモデル</a:t>
            </a:r>
            <a:endParaRPr lang="en-US" altLang="ja-JP" dirty="0"/>
          </a:p>
          <a:p>
            <a:endParaRPr lang="en-US" altLang="ja-JP" dirty="0"/>
          </a:p>
          <a:p>
            <a:r>
              <a:rPr lang="ja-JP" altLang="en-US" dirty="0"/>
              <a:t>複数のクラスが異常に混在や比率が異常に偏っている場合などは、分類がうまくいかない場合もある</a:t>
            </a:r>
          </a:p>
          <a:p>
            <a:endParaRPr kumimoji="1" lang="ja-JP" altLang="en-US" dirty="0"/>
          </a:p>
        </p:txBody>
      </p:sp>
      <p:sp>
        <p:nvSpPr>
          <p:cNvPr id="4" name="正方形/長方形 3"/>
          <p:cNvSpPr/>
          <p:nvPr/>
        </p:nvSpPr>
        <p:spPr>
          <a:xfrm>
            <a:off x="4158804" y="4736119"/>
            <a:ext cx="3893574" cy="1310720"/>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シンプルで分かりやすいモデル</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（例として）アルゴリズムが多数決なので、単純で分かりやすいモデル、のように説明を入れる。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580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en-US" altLang="ja-JP" sz="4400" dirty="0" smtClean="0"/>
              <a:t>Support Vector Machine</a:t>
            </a:r>
            <a:endParaRPr kumimoji="1" lang="ja-JP" altLang="en-US" sz="4400" dirty="0"/>
          </a:p>
        </p:txBody>
      </p:sp>
    </p:spTree>
    <p:extLst>
      <p:ext uri="{BB962C8B-B14F-4D97-AF65-F5344CB8AC3E}">
        <p14:creationId xmlns:p14="http://schemas.microsoft.com/office/powerpoint/2010/main" val="23965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SVM</a:t>
            </a:r>
            <a:r>
              <a:rPr lang="ja-JP" altLang="en-US" dirty="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パターン認識用の教師あり機械学習法であり、局所解収束の問題がない</a:t>
            </a:r>
            <a:endParaRPr lang="en-US" altLang="ja-JP" dirty="0"/>
          </a:p>
          <a:p>
            <a:r>
              <a:rPr lang="ja-JP" altLang="en-US" dirty="0"/>
              <a:t>マージン最大化で汎化能力を高めている</a:t>
            </a:r>
            <a:endParaRPr lang="en-US" altLang="ja-JP" dirty="0"/>
          </a:p>
          <a:p>
            <a:endParaRPr lang="ja-JP" altLang="en-US"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89" y="3953040"/>
            <a:ext cx="6724121" cy="2244655"/>
          </a:xfrm>
          <a:prstGeom prst="rect">
            <a:avLst/>
          </a:prstGeom>
        </p:spPr>
      </p:pic>
      <p:sp>
        <p:nvSpPr>
          <p:cNvPr id="5" name="正方形/長方形 4"/>
          <p:cNvSpPr/>
          <p:nvPr/>
        </p:nvSpPr>
        <p:spPr>
          <a:xfrm>
            <a:off x="4866726" y="2562902"/>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最大マージンとは何かの説明を入れる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汎化能力とは何かの注釈を入れる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2765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局所解収束が起こらない</a:t>
            </a:r>
            <a:endParaRPr lang="en-US" altLang="ja-JP" dirty="0"/>
          </a:p>
          <a:p>
            <a:r>
              <a:rPr lang="ja-JP" altLang="en-US" dirty="0"/>
              <a:t>マージン最大化で汎化能力を高め、現在知られている方法では、最も優秀なパターン識別能力を持つとされている（汎化性能が高い）</a:t>
            </a:r>
            <a:endParaRPr lang="en-US" altLang="ja-JP" dirty="0"/>
          </a:p>
          <a:p>
            <a:r>
              <a:rPr lang="ja-JP" altLang="en-US" dirty="0"/>
              <a:t>カーネル・トリックという方法で線形分離不可能な場合でも適用可能になった</a:t>
            </a:r>
            <a:endParaRPr lang="en-US" altLang="ja-JP" dirty="0"/>
          </a:p>
          <a:p>
            <a:endParaRPr lang="en-US" altLang="ja-JP" dirty="0"/>
          </a:p>
          <a:p>
            <a:r>
              <a:rPr lang="ja-JP" altLang="en-US" dirty="0"/>
              <a:t>データを</a:t>
            </a:r>
            <a:r>
              <a:rPr lang="en-US" altLang="ja-JP" dirty="0"/>
              <a:t>2</a:t>
            </a:r>
            <a:r>
              <a:rPr lang="ja-JP" altLang="en-US" dirty="0" err="1"/>
              <a:t>つの</a:t>
            </a:r>
            <a:r>
              <a:rPr lang="ja-JP" altLang="en-US" dirty="0"/>
              <a:t>グループに分割する問題には優れているが、多クラスの分類にそのまま適用できず計算量が多い</a:t>
            </a:r>
            <a:endParaRPr lang="en-US" altLang="ja-JP" dirty="0"/>
          </a:p>
          <a:p>
            <a:endParaRPr kumimoji="1" lang="ja-JP" altLang="en-US" dirty="0"/>
          </a:p>
        </p:txBody>
      </p:sp>
    </p:spTree>
    <p:extLst>
      <p:ext uri="{BB962C8B-B14F-4D97-AF65-F5344CB8AC3E}">
        <p14:creationId xmlns:p14="http://schemas.microsoft.com/office/powerpoint/2010/main" val="1692563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将来予測</a:t>
            </a:r>
            <a:endParaRPr lang="en-US" altLang="ja-JP" sz="2000" dirty="0"/>
          </a:p>
          <a:p>
            <a:pPr lvl="1"/>
            <a:r>
              <a:rPr lang="ja-JP" altLang="en-US" sz="2000" dirty="0"/>
              <a:t>会員登録から、</a:t>
            </a:r>
            <a:r>
              <a:rPr lang="en-US" altLang="ja-JP" sz="2000" dirty="0"/>
              <a:t>1</a:t>
            </a:r>
            <a:r>
              <a:rPr lang="ja-JP" altLang="en-US" sz="2000" dirty="0"/>
              <a:t>か月後のアクティブユーザー数</a:t>
            </a:r>
            <a:endParaRPr lang="en-US" altLang="ja-JP" sz="2000" dirty="0"/>
          </a:p>
          <a:p>
            <a:pPr lvl="2"/>
            <a:r>
              <a:rPr lang="ja-JP" altLang="en-US" sz="2000" dirty="0"/>
              <a:t>ログイン頻度</a:t>
            </a:r>
            <a:endParaRPr lang="en-US" altLang="ja-JP" sz="2000" dirty="0"/>
          </a:p>
          <a:p>
            <a:pPr lvl="2"/>
            <a:r>
              <a:rPr lang="ja-JP" altLang="en-US" sz="2000" dirty="0"/>
              <a:t>どこまで情報を登録したか　など</a:t>
            </a:r>
            <a:endParaRPr lang="en-US" altLang="ja-JP" sz="2000" dirty="0"/>
          </a:p>
          <a:p>
            <a:r>
              <a:rPr lang="ja-JP" altLang="en-US" sz="2000" dirty="0"/>
              <a:t>顧客の反応予測</a:t>
            </a:r>
            <a:endParaRPr lang="en-US" altLang="ja-JP" sz="2000" dirty="0"/>
          </a:p>
          <a:p>
            <a:pPr lvl="1"/>
            <a:r>
              <a:rPr lang="ja-JP" altLang="en-US" sz="2000" dirty="0"/>
              <a:t>特定状況下での購買について（どういった場合に売れるか）</a:t>
            </a:r>
            <a:endParaRPr lang="en-US" altLang="ja-JP" sz="2000" dirty="0"/>
          </a:p>
          <a:p>
            <a:pPr lvl="2"/>
            <a:r>
              <a:rPr lang="ja-JP" altLang="en-US" sz="2000" dirty="0"/>
              <a:t>イベントの有無</a:t>
            </a:r>
            <a:endParaRPr lang="en-US" altLang="ja-JP" sz="2000" dirty="0"/>
          </a:p>
          <a:p>
            <a:pPr lvl="2"/>
            <a:r>
              <a:rPr lang="ja-JP" altLang="en-US" sz="2000" dirty="0"/>
              <a:t>マーケティング手法　など</a:t>
            </a:r>
            <a:endParaRPr lang="en-US" altLang="ja-JP" sz="2000" dirty="0"/>
          </a:p>
          <a:p>
            <a:r>
              <a:rPr lang="ja-JP" altLang="en-US" sz="2000" dirty="0"/>
              <a:t>病気の予測</a:t>
            </a:r>
            <a:endParaRPr lang="en-US" altLang="ja-JP" sz="2000" dirty="0"/>
          </a:p>
          <a:p>
            <a:pPr lvl="1"/>
            <a:r>
              <a:rPr lang="ja-JP" altLang="en-US" sz="2000" dirty="0"/>
              <a:t>特定条件を持った人が病気になりやすいかどうか</a:t>
            </a:r>
            <a:endParaRPr lang="en-US" altLang="ja-JP" sz="2000" dirty="0"/>
          </a:p>
          <a:p>
            <a:pPr lvl="2"/>
            <a:r>
              <a:rPr lang="ja-JP" altLang="en-US" sz="2000" dirty="0"/>
              <a:t>病歴</a:t>
            </a:r>
            <a:endParaRPr lang="en-US" altLang="ja-JP" sz="2000" dirty="0"/>
          </a:p>
          <a:p>
            <a:pPr lvl="2"/>
            <a:r>
              <a:rPr lang="ja-JP" altLang="en-US" sz="2000" dirty="0"/>
              <a:t>両親の病歴</a:t>
            </a:r>
            <a:endParaRPr lang="en-US" altLang="ja-JP" sz="2000" dirty="0"/>
          </a:p>
          <a:p>
            <a:pPr lvl="2"/>
            <a:r>
              <a:rPr lang="ja-JP" altLang="en-US" sz="2000" dirty="0"/>
              <a:t>生活習慣</a:t>
            </a:r>
            <a:endParaRPr lang="en-US" altLang="ja-JP" sz="2000" dirty="0"/>
          </a:p>
          <a:p>
            <a:pPr marL="0" indent="0">
              <a:buNone/>
            </a:pPr>
            <a:endParaRPr lang="en-US" altLang="ja-JP" sz="2000" dirty="0"/>
          </a:p>
          <a:p>
            <a:endParaRPr kumimoji="1" lang="ja-JP" altLang="en-US" sz="2000" dirty="0"/>
          </a:p>
        </p:txBody>
      </p:sp>
      <p:sp>
        <p:nvSpPr>
          <p:cNvPr id="4" name="正方形/長方形 3"/>
          <p:cNvSpPr/>
          <p:nvPr/>
        </p:nvSpPr>
        <p:spPr>
          <a:xfrm>
            <a:off x="3677265" y="5109456"/>
            <a:ext cx="4863485" cy="1625641"/>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ログイン頻度とかどこまで情報を登録したかというのは</a:t>
            </a:r>
            <a:r>
              <a:rPr kumimoji="1" lang="en-US" altLang="ja-JP" sz="1400" dirty="0" smtClean="0">
                <a:solidFill>
                  <a:srgbClr val="FF0000"/>
                </a:solidFill>
                <a:latin typeface="Meiryo UI" panose="020B0604030504040204" pitchFamily="50" charset="-128"/>
                <a:ea typeface="Meiryo UI" panose="020B0604030504040204" pitchFamily="50" charset="-128"/>
              </a:rPr>
              <a:t>Input</a:t>
            </a:r>
            <a:r>
              <a:rPr kumimoji="1" lang="ja-JP" altLang="en-US" sz="1400" dirty="0" smtClean="0">
                <a:solidFill>
                  <a:srgbClr val="FF0000"/>
                </a:solidFill>
                <a:latin typeface="Meiryo UI" panose="020B0604030504040204" pitchFamily="50" charset="-128"/>
                <a:ea typeface="Meiryo UI" panose="020B0604030504040204" pitchFamily="50" charset="-128"/>
              </a:rPr>
              <a:t>データを言っているの？</a:t>
            </a:r>
            <a:r>
              <a:rPr kumimoji="1" lang="en-US" altLang="ja-JP" sz="1400" dirty="0" smtClean="0">
                <a:solidFill>
                  <a:srgbClr val="FF0000"/>
                </a:solidFill>
                <a:latin typeface="Meiryo UI" panose="020B0604030504040204" pitchFamily="50" charset="-128"/>
                <a:ea typeface="Meiryo UI" panose="020B0604030504040204" pitchFamily="50" charset="-128"/>
              </a:rPr>
              <a:t>Yes</a:t>
            </a:r>
            <a:r>
              <a:rPr kumimoji="1" lang="ja-JP" altLang="en-US" sz="1400" dirty="0" smtClean="0">
                <a:solidFill>
                  <a:srgbClr val="FF0000"/>
                </a:solidFill>
                <a:latin typeface="Meiryo UI" panose="020B0604030504040204" pitchFamily="50" charset="-128"/>
                <a:ea typeface="Meiryo UI" panose="020B0604030504040204" pitchFamily="50" charset="-128"/>
              </a:rPr>
              <a:t>の場合</a:t>
            </a:r>
            <a:r>
              <a:rPr kumimoji="1" lang="en-US" altLang="ja-JP" sz="1400" dirty="0" smtClean="0">
                <a:solidFill>
                  <a:srgbClr val="FF0000"/>
                </a:solidFill>
                <a:latin typeface="Meiryo UI" panose="020B0604030504040204" pitchFamily="50" charset="-128"/>
                <a:ea typeface="Meiryo UI" panose="020B0604030504040204" pitchFamily="50" charset="-128"/>
              </a:rPr>
              <a:t>K-NN</a:t>
            </a:r>
            <a:r>
              <a:rPr kumimoji="1" lang="ja-JP" altLang="en-US" sz="1400" dirty="0" smtClean="0">
                <a:solidFill>
                  <a:srgbClr val="FF0000"/>
                </a:solidFill>
                <a:latin typeface="Meiryo UI" panose="020B0604030504040204" pitchFamily="50" charset="-128"/>
                <a:ea typeface="Meiryo UI" panose="020B0604030504040204" pitchFamily="50" charset="-128"/>
              </a:rPr>
              <a:t>では書いていないので、全体を通して体裁を合わせる。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特定状況下での購買というのはわかりにくいので、その中の一例でよい</a:t>
            </a:r>
            <a:r>
              <a:rPr lang="ja-JP" altLang="en-US" sz="1400" dirty="0" smtClean="0">
                <a:solidFill>
                  <a:srgbClr val="FF0000"/>
                </a:solidFill>
                <a:latin typeface="Meiryo UI" panose="020B0604030504040204" pitchFamily="50" charset="-128"/>
                <a:ea typeface="Meiryo UI" panose="020B0604030504040204" pitchFamily="50" charset="-128"/>
              </a:rPr>
              <a:t>ので、その特定状況下を具体的にした表現にする。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6055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入力データと出力結果</a:t>
            </a:r>
            <a:endParaRPr kumimoji="1" lang="ja-JP" altLang="en-US" dirty="0"/>
          </a:p>
        </p:txBody>
      </p:sp>
      <p:sp>
        <p:nvSpPr>
          <p:cNvPr id="4" name="コンテンツ プレースホルダー 4"/>
          <p:cNvSpPr txBox="1">
            <a:spLocks/>
          </p:cNvSpPr>
          <p:nvPr/>
        </p:nvSpPr>
        <p:spPr>
          <a:xfrm>
            <a:off x="539750" y="1306295"/>
            <a:ext cx="6590723"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smtClean="0"/>
              <a:t>学習</a:t>
            </a:r>
            <a:r>
              <a:rPr lang="ja-JP" altLang="en-US" sz="1800" dirty="0"/>
              <a:t>データ</a:t>
            </a:r>
            <a:r>
              <a:rPr lang="ja-JP" altLang="en-US" sz="1800" dirty="0" smtClean="0"/>
              <a:t>　　例：特定の病気になりやすいか</a:t>
            </a:r>
            <a:endParaRPr lang="en-US" altLang="ja-JP" sz="1800" dirty="0" smtClean="0"/>
          </a:p>
        </p:txBody>
      </p:sp>
      <p:sp>
        <p:nvSpPr>
          <p:cNvPr id="5" name="テキスト プレースホルダー 5"/>
          <p:cNvSpPr txBox="1">
            <a:spLocks/>
          </p:cNvSpPr>
          <p:nvPr/>
        </p:nvSpPr>
        <p:spPr>
          <a:xfrm>
            <a:off x="7016750" y="4959837"/>
            <a:ext cx="1212850" cy="45217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US" altLang="ja-JP" dirty="0" smtClean="0"/>
              <a:t>Output</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093727698"/>
              </p:ext>
            </p:extLst>
          </p:nvPr>
        </p:nvGraphicFramePr>
        <p:xfrm>
          <a:off x="646286" y="1697992"/>
          <a:ext cx="7787927" cy="2194560"/>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389238">
                  <a:extLst>
                    <a:ext uri="{9D8B030D-6E8A-4147-A177-3AD203B41FA5}">
                      <a16:colId xmlns:a16="http://schemas.microsoft.com/office/drawing/2014/main" val="1436503738"/>
                    </a:ext>
                  </a:extLst>
                </a:gridCol>
                <a:gridCol w="1722463">
                  <a:extLst>
                    <a:ext uri="{9D8B030D-6E8A-4147-A177-3AD203B41FA5}">
                      <a16:colId xmlns:a16="http://schemas.microsoft.com/office/drawing/2014/main" val="1169349762"/>
                    </a:ext>
                  </a:extLst>
                </a:gridCol>
              </a:tblGrid>
              <a:tr h="347214">
                <a:tc>
                  <a:txBody>
                    <a:bodyPr/>
                    <a:lstStyle/>
                    <a:p>
                      <a:r>
                        <a:rPr kumimoji="1" lang="ja-JP" altLang="en-US" dirty="0" smtClean="0"/>
                        <a:t>教師データ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27258">
                <a:tc>
                  <a:txBody>
                    <a:bodyPr/>
                    <a:lstStyle/>
                    <a:p>
                      <a:r>
                        <a:rPr kumimoji="1" lang="ja-JP" altLang="en-US" dirty="0" smtClean="0"/>
                        <a:t>患者</a:t>
                      </a:r>
                      <a:r>
                        <a:rPr kumimoji="1" lang="en-US" altLang="ja-JP" dirty="0" smtClean="0"/>
                        <a:t>A</a:t>
                      </a:r>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27258">
                <a:tc>
                  <a:txBody>
                    <a:bodyPr/>
                    <a:lstStyle/>
                    <a:p>
                      <a:r>
                        <a:rPr kumimoji="1" lang="ja-JP" altLang="en-US" dirty="0" smtClean="0"/>
                        <a:t>患者</a:t>
                      </a:r>
                      <a:r>
                        <a:rPr kumimoji="1" lang="en-US" altLang="ja-JP" dirty="0" smtClean="0"/>
                        <a:t>B</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27258">
                <a:tc>
                  <a:txBody>
                    <a:bodyPr/>
                    <a:lstStyle/>
                    <a:p>
                      <a:r>
                        <a:rPr kumimoji="1" lang="ja-JP" altLang="en-US" dirty="0" smtClean="0"/>
                        <a:t>患者</a:t>
                      </a:r>
                      <a:r>
                        <a:rPr kumimoji="1" lang="en-US" altLang="ja-JP" dirty="0" smtClean="0"/>
                        <a:t>C</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27258">
                <a:tc>
                  <a:txBody>
                    <a:bodyPr/>
                    <a:lstStyle/>
                    <a:p>
                      <a:r>
                        <a:rPr kumimoji="1" lang="ja-JP" altLang="en-US" dirty="0" smtClean="0"/>
                        <a:t>患者</a:t>
                      </a:r>
                      <a:r>
                        <a:rPr kumimoji="1" lang="en-US" altLang="ja-JP" dirty="0" smtClean="0"/>
                        <a:t>D</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27258">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190457261"/>
              </p:ext>
            </p:extLst>
          </p:nvPr>
        </p:nvGraphicFramePr>
        <p:xfrm>
          <a:off x="646286" y="5406164"/>
          <a:ext cx="7787926" cy="783502"/>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403355">
                  <a:extLst>
                    <a:ext uri="{9D8B030D-6E8A-4147-A177-3AD203B41FA5}">
                      <a16:colId xmlns:a16="http://schemas.microsoft.com/office/drawing/2014/main" val="1436503738"/>
                    </a:ext>
                  </a:extLst>
                </a:gridCol>
                <a:gridCol w="1708345">
                  <a:extLst>
                    <a:ext uri="{9D8B030D-6E8A-4147-A177-3AD203B41FA5}">
                      <a16:colId xmlns:a16="http://schemas.microsoft.com/office/drawing/2014/main" val="1169349762"/>
                    </a:ext>
                  </a:extLst>
                </a:gridCol>
              </a:tblGrid>
              <a:tr h="403342">
                <a:tc>
                  <a:txBody>
                    <a:bodyPr/>
                    <a:lstStyle/>
                    <a:p>
                      <a:r>
                        <a:rPr kumimoji="1" lang="ja-JP" altLang="en-US" dirty="0" smtClean="0"/>
                        <a:t>目的データ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80160">
                <a:tc>
                  <a:txBody>
                    <a:bodyPr/>
                    <a:lstStyle/>
                    <a:p>
                      <a:r>
                        <a:rPr kumimoji="1" lang="ja-JP" altLang="en-US" dirty="0" smtClean="0"/>
                        <a:t>患者</a:t>
                      </a:r>
                      <a:r>
                        <a:rPr kumimoji="1" lang="en-US" altLang="ja-JP" dirty="0" smtClean="0"/>
                        <a:t>X</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8" name="テキスト プレースホルダー 3"/>
          <p:cNvSpPr txBox="1">
            <a:spLocks/>
          </p:cNvSpPr>
          <p:nvPr/>
        </p:nvSpPr>
        <p:spPr bwMode="auto">
          <a:xfrm>
            <a:off x="539750" y="908050"/>
            <a:ext cx="5157787" cy="456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kern="0" dirty="0" smtClean="0"/>
              <a:t>Input</a:t>
            </a:r>
            <a:endParaRPr lang="ja-JP" altLang="en-US" kern="0" dirty="0"/>
          </a:p>
        </p:txBody>
      </p:sp>
      <p:sp>
        <p:nvSpPr>
          <p:cNvPr id="10" name="コンテンツ プレースホルダー 4"/>
          <p:cNvSpPr txBox="1">
            <a:spLocks/>
          </p:cNvSpPr>
          <p:nvPr/>
        </p:nvSpPr>
        <p:spPr>
          <a:xfrm>
            <a:off x="3402186" y="4957149"/>
            <a:ext cx="858664"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Inpu</a:t>
            </a:r>
            <a:r>
              <a:rPr lang="en-US" altLang="ja-JP" sz="2400" b="1" dirty="0"/>
              <a:t>t</a:t>
            </a:r>
            <a:endParaRPr lang="en-US" altLang="ja-JP" sz="1800" b="1" dirty="0" smtClean="0"/>
          </a:p>
        </p:txBody>
      </p:sp>
      <p:sp>
        <p:nvSpPr>
          <p:cNvPr id="9" name="正方形/長方形 8"/>
          <p:cNvSpPr/>
          <p:nvPr/>
        </p:nvSpPr>
        <p:spPr>
          <a:xfrm>
            <a:off x="4647176" y="23839"/>
            <a:ext cx="3893574" cy="1588651"/>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smtClean="0">
                <a:solidFill>
                  <a:srgbClr val="FF0000"/>
                </a:solidFill>
                <a:latin typeface="Meiryo UI" panose="020B0604030504040204" pitchFamily="50" charset="-128"/>
                <a:ea typeface="Meiryo UI" panose="020B0604030504040204" pitchFamily="50" charset="-128"/>
              </a:rPr>
              <a:t>Input</a:t>
            </a:r>
            <a:r>
              <a:rPr kumimoji="1" lang="ja-JP" altLang="en-US" sz="1400" dirty="0" smtClean="0">
                <a:solidFill>
                  <a:srgbClr val="FF0000"/>
                </a:solidFill>
                <a:latin typeface="Meiryo UI" panose="020B0604030504040204" pitchFamily="50" charset="-128"/>
                <a:ea typeface="Meiryo UI" panose="020B0604030504040204" pitchFamily="50" charset="-128"/>
              </a:rPr>
              <a:t>の癌になりやすいか、は癌になった、なっていない、という実績なのでは？そうであれば、なりやすいか、ではなく「癌になった」という表現の方が良いのでは。</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下部</a:t>
            </a:r>
            <a:r>
              <a:rPr lang="ja-JP" altLang="en-US" sz="1400" dirty="0" smtClean="0">
                <a:solidFill>
                  <a:srgbClr val="FF0000"/>
                </a:solidFill>
                <a:latin typeface="Meiryo UI" panose="020B0604030504040204" pitchFamily="50" charset="-128"/>
                <a:ea typeface="Meiryo UI" panose="020B0604030504040204" pitchFamily="50" charset="-128"/>
              </a:rPr>
              <a:t>にあるのは、その学習データを用いた予測なのでは？その説明を書く。</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5312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カーネルトリック</a:t>
            </a:r>
            <a:endParaRPr kumimoji="1" lang="ja-JP" altLang="en-US" dirty="0"/>
          </a:p>
        </p:txBody>
      </p:sp>
      <p:pic>
        <p:nvPicPr>
          <p:cNvPr id="4" name="コンテンツ プレースホルダー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7926" y="3684362"/>
            <a:ext cx="4184647" cy="234186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539750" y="1322025"/>
            <a:ext cx="7921624" cy="830997"/>
          </a:xfrm>
          <a:prstGeom prst="rect">
            <a:avLst/>
          </a:prstGeom>
          <a:noFill/>
        </p:spPr>
        <p:txBody>
          <a:bodyPr wrap="square" rtlCol="0">
            <a:spAutoFit/>
          </a:bodyPr>
          <a:lstStyle/>
          <a:p>
            <a:r>
              <a:rPr kumimoji="1" lang="ja-JP" altLang="en-US" dirty="0" smtClean="0"/>
              <a:t>線形で分離できないデータを高次元に埋め込むことで分離を行えるようにする</a:t>
            </a:r>
            <a:endParaRPr kumimoji="1" lang="ja-JP" altLang="en-US" dirty="0"/>
          </a:p>
        </p:txBody>
      </p:sp>
      <p:sp>
        <p:nvSpPr>
          <p:cNvPr id="6" name="正方形/長方形 5"/>
          <p:cNvSpPr/>
          <p:nvPr/>
        </p:nvSpPr>
        <p:spPr>
          <a:xfrm>
            <a:off x="4685786" y="1845487"/>
            <a:ext cx="3893574" cy="1838875"/>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もう少し説明を付加する。カーネルトリックは</a:t>
            </a:r>
            <a:r>
              <a:rPr kumimoji="1" lang="en-US" altLang="ja-JP" sz="1400" dirty="0" smtClean="0">
                <a:solidFill>
                  <a:srgbClr val="FF0000"/>
                </a:solidFill>
                <a:latin typeface="Meiryo UI" panose="020B0604030504040204" pitchFamily="50" charset="-128"/>
                <a:ea typeface="Meiryo UI" panose="020B0604030504040204" pitchFamily="50" charset="-128"/>
              </a:rPr>
              <a:t>SVM</a:t>
            </a:r>
            <a:r>
              <a:rPr kumimoji="1" lang="ja-JP" altLang="en-US" sz="1400" dirty="0" smtClean="0">
                <a:solidFill>
                  <a:srgbClr val="FF0000"/>
                </a:solidFill>
                <a:latin typeface="Meiryo UI" panose="020B0604030504040204" pitchFamily="50" charset="-128"/>
                <a:ea typeface="Meiryo UI" panose="020B0604030504040204" pitchFamily="50" charset="-128"/>
              </a:rPr>
              <a:t>のアルゴに組み込まれているという話は必要。</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また、図の例でよいので、例えば二次元だと線で分離できないものを、</a:t>
            </a:r>
            <a:r>
              <a:rPr kumimoji="1" lang="en-US" altLang="ja-JP" sz="1400" dirty="0" smtClean="0">
                <a:solidFill>
                  <a:srgbClr val="FF0000"/>
                </a:solidFill>
                <a:latin typeface="Meiryo UI" panose="020B0604030504040204" pitchFamily="50" charset="-128"/>
                <a:ea typeface="Meiryo UI" panose="020B0604030504040204" pitchFamily="50" charset="-128"/>
              </a:rPr>
              <a:t>3</a:t>
            </a:r>
            <a:r>
              <a:rPr kumimoji="1" lang="ja-JP" altLang="en-US" sz="1400" dirty="0" smtClean="0">
                <a:solidFill>
                  <a:srgbClr val="FF0000"/>
                </a:solidFill>
                <a:latin typeface="Meiryo UI" panose="020B0604030504040204" pitchFamily="50" charset="-128"/>
                <a:ea typeface="Meiryo UI" panose="020B0604030504040204" pitchFamily="50" charset="-128"/>
              </a:rPr>
              <a:t>次元化することで面で分離しているというような説明を書く。</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前提知識なく始めてみた人でもわかるような説明が必要。</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6918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pPr>
              <a:lnSpc>
                <a:spcPct val="200000"/>
              </a:lnSpc>
            </a:pPr>
            <a:r>
              <a:rPr lang="en-US" altLang="ja-JP" dirty="0"/>
              <a:t>SVM</a:t>
            </a:r>
            <a:r>
              <a:rPr lang="ja-JP" altLang="en-US" dirty="0"/>
              <a:t>は線形分離をするための線の引き方を決めるもの</a:t>
            </a:r>
            <a:endParaRPr lang="en-US" altLang="ja-JP" dirty="0"/>
          </a:p>
          <a:p>
            <a:pPr>
              <a:lnSpc>
                <a:spcPct val="200000"/>
              </a:lnSpc>
            </a:pPr>
            <a:r>
              <a:rPr lang="ja-JP" altLang="en-US" dirty="0"/>
              <a:t>非線形なデータに対しては、データを多次元空間に埋め込み線形分離を行う</a:t>
            </a:r>
            <a:r>
              <a:rPr lang="en-US" altLang="ja-JP" dirty="0"/>
              <a:t>(</a:t>
            </a:r>
            <a:r>
              <a:rPr lang="ja-JP" altLang="en-US" dirty="0"/>
              <a:t>カーネルトリック</a:t>
            </a:r>
            <a:r>
              <a:rPr lang="en-US" altLang="ja-JP" dirty="0"/>
              <a:t>)</a:t>
            </a:r>
          </a:p>
          <a:p>
            <a:pPr>
              <a:lnSpc>
                <a:spcPct val="200000"/>
              </a:lnSpc>
            </a:pPr>
            <a:r>
              <a:rPr lang="ja-JP" altLang="en-US" dirty="0"/>
              <a:t>最大マージンを取ることでニューラルネットワークと比べ汎化性能が高い</a:t>
            </a:r>
          </a:p>
          <a:p>
            <a:endParaRPr kumimoji="1" lang="ja-JP" altLang="en-US" dirty="0"/>
          </a:p>
        </p:txBody>
      </p:sp>
      <p:sp>
        <p:nvSpPr>
          <p:cNvPr id="4" name="正方形/長方形 3"/>
          <p:cNvSpPr/>
          <p:nvPr/>
        </p:nvSpPr>
        <p:spPr>
          <a:xfrm>
            <a:off x="3382055" y="5496437"/>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ニューラルの話は不要</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13406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ja-JP" altLang="en-US" sz="4400" dirty="0" smtClean="0"/>
              <a:t>決定木（</a:t>
            </a:r>
            <a:r>
              <a:rPr kumimoji="1" lang="en-US" altLang="ja-JP" sz="4400" dirty="0" smtClean="0"/>
              <a:t>Decision Tree</a:t>
            </a:r>
            <a:r>
              <a:rPr kumimoji="1" lang="ja-JP" altLang="en-US" sz="4400" dirty="0" smtClean="0"/>
              <a:t>）</a:t>
            </a:r>
            <a:endParaRPr kumimoji="1" lang="ja-JP" altLang="en-US" sz="4400" dirty="0"/>
          </a:p>
        </p:txBody>
      </p:sp>
    </p:spTree>
    <p:extLst>
      <p:ext uri="{BB962C8B-B14F-4D97-AF65-F5344CB8AC3E}">
        <p14:creationId xmlns:p14="http://schemas.microsoft.com/office/powerpoint/2010/main" val="3591033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改訂履歴</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93733200"/>
              </p:ext>
            </p:extLst>
          </p:nvPr>
        </p:nvGraphicFramePr>
        <p:xfrm>
          <a:off x="1524000" y="13970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55038092"/>
                    </a:ext>
                  </a:extLst>
                </a:gridCol>
                <a:gridCol w="3048000">
                  <a:extLst>
                    <a:ext uri="{9D8B030D-6E8A-4147-A177-3AD203B41FA5}">
                      <a16:colId xmlns:a16="http://schemas.microsoft.com/office/drawing/2014/main" val="2689857740"/>
                    </a:ext>
                  </a:extLst>
                </a:gridCol>
              </a:tblGrid>
              <a:tr h="370840">
                <a:tc>
                  <a:txBody>
                    <a:bodyPr/>
                    <a:lstStyle/>
                    <a:p>
                      <a:r>
                        <a:rPr kumimoji="1" lang="ja-JP" altLang="en-US" dirty="0" smtClean="0"/>
                        <a:t>変更日時</a:t>
                      </a:r>
                      <a:endParaRPr kumimoji="1" lang="ja-JP" altLang="en-US" dirty="0"/>
                    </a:p>
                  </a:txBody>
                  <a:tcPr/>
                </a:tc>
                <a:tc>
                  <a:txBody>
                    <a:bodyPr/>
                    <a:lstStyle/>
                    <a:p>
                      <a:r>
                        <a:rPr kumimoji="1" lang="ja-JP" altLang="en-US" dirty="0" smtClean="0"/>
                        <a:t>変更箇所</a:t>
                      </a:r>
                      <a:endParaRPr kumimoji="1" lang="ja-JP" altLang="en-US" dirty="0"/>
                    </a:p>
                  </a:txBody>
                  <a:tcPr/>
                </a:tc>
                <a:extLst>
                  <a:ext uri="{0D108BD9-81ED-4DB2-BD59-A6C34878D82A}">
                    <a16:rowId xmlns:a16="http://schemas.microsoft.com/office/drawing/2014/main" val="2154969516"/>
                  </a:ext>
                </a:extLst>
              </a:tr>
              <a:tr h="370840">
                <a:tc>
                  <a:txBody>
                    <a:bodyPr/>
                    <a:lstStyle/>
                    <a:p>
                      <a:r>
                        <a:rPr kumimoji="1" lang="en-US" altLang="ja-JP" dirty="0" smtClean="0"/>
                        <a:t>7/17</a:t>
                      </a:r>
                      <a:endParaRPr kumimoji="1" lang="ja-JP" altLang="en-US" dirty="0"/>
                    </a:p>
                  </a:txBody>
                  <a:tcPr/>
                </a:tc>
                <a:tc>
                  <a:txBody>
                    <a:bodyPr/>
                    <a:lstStyle/>
                    <a:p>
                      <a:r>
                        <a:rPr kumimoji="1" lang="ja-JP" altLang="en-US" dirty="0" smtClean="0"/>
                        <a:t>指摘箇所の修正</a:t>
                      </a:r>
                      <a:endParaRPr kumimoji="1" lang="ja-JP" altLang="en-US" dirty="0"/>
                    </a:p>
                  </a:txBody>
                  <a:tcPr/>
                </a:tc>
                <a:extLst>
                  <a:ext uri="{0D108BD9-81ED-4DB2-BD59-A6C34878D82A}">
                    <a16:rowId xmlns:a16="http://schemas.microsoft.com/office/drawing/2014/main" val="246497047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99142082"/>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33243264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9173123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571057754"/>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238784"/>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82533161"/>
                  </a:ext>
                </a:extLst>
              </a:tr>
            </a:tbl>
          </a:graphicData>
        </a:graphic>
      </p:graphicFrame>
      <p:sp>
        <p:nvSpPr>
          <p:cNvPr id="5" name="テキスト ボックス 4"/>
          <p:cNvSpPr txBox="1"/>
          <p:nvPr/>
        </p:nvSpPr>
        <p:spPr>
          <a:xfrm>
            <a:off x="2847109" y="5024582"/>
            <a:ext cx="3449782" cy="461665"/>
          </a:xfrm>
          <a:prstGeom prst="rect">
            <a:avLst/>
          </a:prstGeom>
          <a:noFill/>
        </p:spPr>
        <p:txBody>
          <a:bodyPr wrap="square" rtlCol="0">
            <a:spAutoFit/>
          </a:bodyPr>
          <a:lstStyle/>
          <a:p>
            <a:r>
              <a:rPr kumimoji="1" lang="en-US" altLang="ja-JP" dirty="0" smtClean="0"/>
              <a:t>※</a:t>
            </a:r>
            <a:r>
              <a:rPr kumimoji="1" lang="ja-JP" altLang="en-US" dirty="0" smtClean="0"/>
              <a:t>未完成で編集中です</a:t>
            </a:r>
            <a:endParaRPr kumimoji="1" lang="ja-JP" altLang="en-US" dirty="0"/>
          </a:p>
        </p:txBody>
      </p:sp>
    </p:spTree>
    <p:extLst>
      <p:ext uri="{BB962C8B-B14F-4D97-AF65-F5344CB8AC3E}">
        <p14:creationId xmlns:p14="http://schemas.microsoft.com/office/powerpoint/2010/main" val="4153690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決定木（</a:t>
            </a:r>
            <a:r>
              <a:rPr lang="en-US" altLang="ja-JP" dirty="0"/>
              <a:t>decision tree</a:t>
            </a:r>
            <a:r>
              <a:rPr lang="ja-JP" altLang="en-US" dirty="0"/>
              <a:t>）とは</a:t>
            </a:r>
            <a:endParaRPr kumimoji="1" lang="ja-JP" altLang="en-US" dirty="0"/>
          </a:p>
        </p:txBody>
      </p:sp>
      <p:sp>
        <p:nvSpPr>
          <p:cNvPr id="16" name="正方形/長方形 15"/>
          <p:cNvSpPr/>
          <p:nvPr/>
        </p:nvSpPr>
        <p:spPr>
          <a:xfrm>
            <a:off x="2515833" y="2836500"/>
            <a:ext cx="4390667" cy="30664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1 つの角を切り取り 1 つの角を丸めた四角形 16"/>
          <p:cNvSpPr/>
          <p:nvPr/>
        </p:nvSpPr>
        <p:spPr>
          <a:xfrm>
            <a:off x="34277" y="2974109"/>
            <a:ext cx="1797239" cy="937491"/>
          </a:xfrm>
          <a:prstGeom prst="snip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天気：晴れ</a:t>
            </a:r>
            <a:endParaRPr kumimoji="1" lang="en-US" altLang="ja-JP" dirty="0" smtClean="0"/>
          </a:p>
          <a:p>
            <a:pPr algn="ctr"/>
            <a:r>
              <a:rPr lang="ja-JP" altLang="en-US" dirty="0" smtClean="0"/>
              <a:t>気温：</a:t>
            </a:r>
            <a:r>
              <a:rPr lang="en-US" altLang="ja-JP" dirty="0" smtClean="0"/>
              <a:t>28</a:t>
            </a:r>
            <a:r>
              <a:rPr lang="ja-JP" altLang="en-US" dirty="0" smtClean="0"/>
              <a:t>℃</a:t>
            </a:r>
            <a:endParaRPr kumimoji="1" lang="ja-JP" altLang="en-US" dirty="0"/>
          </a:p>
        </p:txBody>
      </p:sp>
      <p:sp>
        <p:nvSpPr>
          <p:cNvPr id="18" name="対角する 2 つの角を丸めた四角形 17"/>
          <p:cNvSpPr/>
          <p:nvPr/>
        </p:nvSpPr>
        <p:spPr>
          <a:xfrm>
            <a:off x="7502696" y="2977745"/>
            <a:ext cx="1563074" cy="933855"/>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海</a:t>
            </a:r>
            <a:r>
              <a:rPr lang="ja-JP" altLang="en-US" dirty="0" smtClean="0"/>
              <a:t>へ</a:t>
            </a:r>
            <a:r>
              <a:rPr lang="ja-JP" altLang="en-US" dirty="0"/>
              <a:t>行</a:t>
            </a:r>
            <a:r>
              <a:rPr lang="ja-JP" altLang="en-US" dirty="0" smtClean="0"/>
              <a:t>く</a:t>
            </a:r>
            <a:endParaRPr kumimoji="1" lang="ja-JP" altLang="en-US" dirty="0"/>
          </a:p>
        </p:txBody>
      </p:sp>
      <p:sp>
        <p:nvSpPr>
          <p:cNvPr id="19" name="テキスト ボックス 18"/>
          <p:cNvSpPr txBox="1"/>
          <p:nvPr/>
        </p:nvSpPr>
        <p:spPr>
          <a:xfrm>
            <a:off x="539750" y="2213698"/>
            <a:ext cx="646331" cy="369332"/>
          </a:xfrm>
          <a:prstGeom prst="rect">
            <a:avLst/>
          </a:prstGeom>
          <a:noFill/>
        </p:spPr>
        <p:txBody>
          <a:bodyPr wrap="none" rtlCol="0">
            <a:spAutoFit/>
          </a:bodyPr>
          <a:lstStyle/>
          <a:p>
            <a:r>
              <a:rPr kumimoji="1" lang="ja-JP" altLang="en-US" dirty="0" smtClean="0"/>
              <a:t>質問</a:t>
            </a:r>
            <a:endParaRPr kumimoji="1" lang="ja-JP" altLang="en-US" dirty="0"/>
          </a:p>
        </p:txBody>
      </p:sp>
      <p:sp>
        <p:nvSpPr>
          <p:cNvPr id="20" name="テキスト ボックス 19"/>
          <p:cNvSpPr txBox="1"/>
          <p:nvPr/>
        </p:nvSpPr>
        <p:spPr>
          <a:xfrm>
            <a:off x="4165088" y="2213698"/>
            <a:ext cx="877163" cy="369332"/>
          </a:xfrm>
          <a:prstGeom prst="rect">
            <a:avLst/>
          </a:prstGeom>
          <a:noFill/>
        </p:spPr>
        <p:txBody>
          <a:bodyPr wrap="none" rtlCol="0">
            <a:spAutoFit/>
          </a:bodyPr>
          <a:lstStyle/>
          <a:p>
            <a:r>
              <a:rPr kumimoji="1" lang="ja-JP" altLang="en-US" dirty="0" smtClean="0"/>
              <a:t>決定木</a:t>
            </a:r>
            <a:endParaRPr kumimoji="1" lang="ja-JP" altLang="en-US" dirty="0"/>
          </a:p>
        </p:txBody>
      </p:sp>
      <p:sp>
        <p:nvSpPr>
          <p:cNvPr id="21" name="テキスト ボックス 20"/>
          <p:cNvSpPr txBox="1"/>
          <p:nvPr/>
        </p:nvSpPr>
        <p:spPr>
          <a:xfrm>
            <a:off x="7961067" y="2213698"/>
            <a:ext cx="646331" cy="369332"/>
          </a:xfrm>
          <a:prstGeom prst="rect">
            <a:avLst/>
          </a:prstGeom>
          <a:noFill/>
        </p:spPr>
        <p:txBody>
          <a:bodyPr wrap="none" rtlCol="0">
            <a:spAutoFit/>
          </a:bodyPr>
          <a:lstStyle/>
          <a:p>
            <a:r>
              <a:rPr lang="ja-JP" altLang="en-US" dirty="0"/>
              <a:t>判断</a:t>
            </a:r>
            <a:endParaRPr kumimoji="1" lang="ja-JP" altLang="en-US" dirty="0"/>
          </a:p>
        </p:txBody>
      </p:sp>
      <p:sp>
        <p:nvSpPr>
          <p:cNvPr id="22" name="右矢印 21"/>
          <p:cNvSpPr/>
          <p:nvPr/>
        </p:nvSpPr>
        <p:spPr>
          <a:xfrm>
            <a:off x="1879272"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6926719"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5235" y="2974109"/>
            <a:ext cx="4209280" cy="2750008"/>
          </a:xfrm>
          <a:prstGeom prst="rect">
            <a:avLst/>
          </a:prstGeom>
        </p:spPr>
      </p:pic>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047" y="4025718"/>
            <a:ext cx="2101723" cy="2241838"/>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9" y="3911600"/>
            <a:ext cx="1697344" cy="2325129"/>
          </a:xfrm>
          <a:prstGeom prst="rect">
            <a:avLst/>
          </a:prstGeom>
        </p:spPr>
      </p:pic>
      <p:sp>
        <p:nvSpPr>
          <p:cNvPr id="14" name="正方形/長方形 13"/>
          <p:cNvSpPr/>
          <p:nvPr/>
        </p:nvSpPr>
        <p:spPr>
          <a:xfrm>
            <a:off x="4165088" y="933629"/>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決定木とは何か、一行で説明すると何か</a:t>
            </a:r>
            <a:r>
              <a:rPr lang="ja-JP" altLang="en-US" sz="1400" dirty="0" smtClean="0">
                <a:solidFill>
                  <a:srgbClr val="FF0000"/>
                </a:solidFill>
                <a:latin typeface="Meiryo UI" panose="020B0604030504040204" pitchFamily="50" charset="-128"/>
                <a:ea typeface="Meiryo UI" panose="020B0604030504040204" pitchFamily="50" charset="-128"/>
              </a:rPr>
              <a:t>を最初に記載。その上で、</a:t>
            </a:r>
            <a:r>
              <a:rPr kumimoji="1" lang="ja-JP" altLang="en-US" sz="1400" dirty="0" smtClean="0">
                <a:solidFill>
                  <a:srgbClr val="FF0000"/>
                </a:solidFill>
                <a:latin typeface="Meiryo UI" panose="020B0604030504040204" pitchFamily="50" charset="-128"/>
                <a:ea typeface="Meiryo UI" panose="020B0604030504040204" pitchFamily="50" charset="-128"/>
              </a:rPr>
              <a:t>こないだ口頭で説明してくれていた内容のエッセンスを記載。</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35505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1121"/>
            <a:ext cx="8229600" cy="1143000"/>
          </a:xfrm>
        </p:spPr>
        <p:txBody>
          <a:bodyPr/>
          <a:lstStyle/>
          <a:p>
            <a:r>
              <a:rPr lang="ja-JP" altLang="en-US" dirty="0"/>
              <a:t>特徴</a:t>
            </a:r>
            <a:endParaRPr kumimoji="1" lang="ja-JP" altLang="en-US" dirty="0"/>
          </a:p>
        </p:txBody>
      </p:sp>
      <p:sp>
        <p:nvSpPr>
          <p:cNvPr id="4" name="テキスト プレースホルダー 3"/>
          <p:cNvSpPr>
            <a:spLocks noGrp="1"/>
          </p:cNvSpPr>
          <p:nvPr>
            <p:ph type="body" idx="1"/>
          </p:nvPr>
        </p:nvSpPr>
        <p:spPr/>
        <p:txBody>
          <a:bodyPr/>
          <a:lstStyle/>
          <a:p>
            <a:r>
              <a:rPr lang="ja-JP" altLang="en-US" dirty="0" smtClean="0"/>
              <a:t>良い点</a:t>
            </a:r>
            <a:endParaRPr kumimoji="1" lang="ja-JP" altLang="en-US" dirty="0"/>
          </a:p>
        </p:txBody>
      </p:sp>
      <p:sp>
        <p:nvSpPr>
          <p:cNvPr id="5" name="コンテンツ プレースホルダー 4"/>
          <p:cNvSpPr>
            <a:spLocks noGrp="1"/>
          </p:cNvSpPr>
          <p:nvPr>
            <p:ph sz="half" idx="2"/>
          </p:nvPr>
        </p:nvSpPr>
        <p:spPr/>
        <p:txBody>
          <a:bodyPr/>
          <a:lstStyle/>
          <a:p>
            <a:r>
              <a:rPr lang="ja-JP" altLang="en-US" dirty="0"/>
              <a:t>結果に影響を与えている属性を特定することができる</a:t>
            </a:r>
            <a:endParaRPr lang="en-US" altLang="ja-JP" dirty="0"/>
          </a:p>
          <a:p>
            <a:r>
              <a:rPr lang="ja-JP" altLang="en-US" dirty="0"/>
              <a:t>木構造で可読性が高いので説明に適している</a:t>
            </a:r>
            <a:endParaRPr lang="en-US" altLang="ja-JP" dirty="0"/>
          </a:p>
          <a:p>
            <a:r>
              <a:rPr lang="ja-JP" altLang="en-US" dirty="0"/>
              <a:t>説明・目的変数とも連続値、カテゴリ値などを設定可能</a:t>
            </a:r>
            <a:endParaRPr lang="en-US" altLang="ja-JP" dirty="0"/>
          </a:p>
          <a:p>
            <a:r>
              <a:rPr lang="ja-JP" altLang="en-US" dirty="0"/>
              <a:t>データ分布の型を問われない</a:t>
            </a:r>
          </a:p>
          <a:p>
            <a:endParaRPr kumimoji="1" lang="ja-JP" altLang="en-US" dirty="0"/>
          </a:p>
        </p:txBody>
      </p:sp>
      <p:sp>
        <p:nvSpPr>
          <p:cNvPr id="6" name="テキスト プレースホルダー 5"/>
          <p:cNvSpPr>
            <a:spLocks noGrp="1"/>
          </p:cNvSpPr>
          <p:nvPr>
            <p:ph type="body" sz="quarter" idx="3"/>
          </p:nvPr>
        </p:nvSpPr>
        <p:spPr/>
        <p:txBody>
          <a:bodyPr/>
          <a:lstStyle/>
          <a:p>
            <a:r>
              <a:rPr kumimoji="1" lang="ja-JP" altLang="en-US" dirty="0" smtClean="0"/>
              <a:t>悪い点</a:t>
            </a:r>
            <a:endParaRPr kumimoji="1" lang="ja-JP" altLang="en-US" dirty="0"/>
          </a:p>
        </p:txBody>
      </p:sp>
      <p:sp>
        <p:nvSpPr>
          <p:cNvPr id="7" name="コンテンツ プレースホルダー 6"/>
          <p:cNvSpPr>
            <a:spLocks noGrp="1"/>
          </p:cNvSpPr>
          <p:nvPr>
            <p:ph sz="quarter" idx="4"/>
          </p:nvPr>
        </p:nvSpPr>
        <p:spPr/>
        <p:txBody>
          <a:bodyPr/>
          <a:lstStyle/>
          <a:p>
            <a:r>
              <a:rPr lang="ja-JP" altLang="en-US" dirty="0"/>
              <a:t>ノイズに弱く、予想外の結果になる場合もある</a:t>
            </a:r>
            <a:endParaRPr lang="en-US" altLang="ja-JP" dirty="0"/>
          </a:p>
          <a:p>
            <a:r>
              <a:rPr lang="ja-JP" altLang="en-US" dirty="0"/>
              <a:t>データが少し変わると全く違う木になる場合がある</a:t>
            </a:r>
            <a:endParaRPr lang="en-US" altLang="ja-JP" dirty="0"/>
          </a:p>
          <a:p>
            <a:r>
              <a:rPr lang="ja-JP" altLang="en-US" dirty="0"/>
              <a:t>線形性のあるデータに適していない</a:t>
            </a:r>
          </a:p>
          <a:p>
            <a:endParaRPr kumimoji="1" lang="ja-JP" altLang="en-US" dirty="0"/>
          </a:p>
        </p:txBody>
      </p:sp>
      <p:sp>
        <p:nvSpPr>
          <p:cNvPr id="8" name="正方形/長方形 7"/>
          <p:cNvSpPr/>
          <p:nvPr/>
        </p:nvSpPr>
        <p:spPr>
          <a:xfrm>
            <a:off x="3559035" y="5296270"/>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データ分布の型を問われないという意味を記載する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ノイズとは</a:t>
            </a:r>
            <a:r>
              <a:rPr lang="ja-JP" altLang="en-US" sz="1400" dirty="0">
                <a:solidFill>
                  <a:srgbClr val="FF0000"/>
                </a:solidFill>
                <a:latin typeface="Meiryo UI" panose="020B0604030504040204" pitchFamily="50" charset="-128"/>
                <a:ea typeface="Meiryo UI" panose="020B0604030504040204" pitchFamily="50" charset="-128"/>
              </a:rPr>
              <a:t>何</a:t>
            </a:r>
            <a:r>
              <a:rPr lang="ja-JP" altLang="en-US" sz="1400" dirty="0" smtClean="0">
                <a:solidFill>
                  <a:srgbClr val="FF0000"/>
                </a:solidFill>
                <a:latin typeface="Meiryo UI" panose="020B0604030504040204" pitchFamily="50" charset="-128"/>
                <a:ea typeface="Meiryo UI" panose="020B0604030504040204" pitchFamily="50" charset="-128"/>
              </a:rPr>
              <a:t>かを注釈で記載</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en-US" altLang="ja-JP" sz="1400" dirty="0" smtClean="0">
                <a:solidFill>
                  <a:srgbClr val="FF0000"/>
                </a:solidFill>
                <a:latin typeface="Meiryo UI" panose="020B0604030504040204" pitchFamily="50" charset="-128"/>
                <a:ea typeface="Meiryo UI" panose="020B0604030504040204" pitchFamily="50" charset="-128"/>
              </a:rPr>
              <a:t>XXX</a:t>
            </a:r>
            <a:r>
              <a:rPr kumimoji="1" lang="ja-JP" altLang="en-US" sz="1400" dirty="0" smtClean="0">
                <a:solidFill>
                  <a:srgbClr val="FF0000"/>
                </a:solidFill>
                <a:latin typeface="Meiryo UI" panose="020B0604030504040204" pitchFamily="50" charset="-128"/>
                <a:ea typeface="Meiryo UI" panose="020B0604030504040204" pitchFamily="50" charset="-128"/>
              </a:rPr>
              <a:t>なので、線形性のあるデータに適していないと記載する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579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ビジネス領域での用途</a:t>
            </a:r>
            <a:endParaRPr kumimoji="1" lang="ja-JP" altLang="en-US" dirty="0"/>
          </a:p>
        </p:txBody>
      </p:sp>
      <p:sp>
        <p:nvSpPr>
          <p:cNvPr id="7" name="コンテンツ プレースホルダー 6"/>
          <p:cNvSpPr>
            <a:spLocks noGrp="1"/>
          </p:cNvSpPr>
          <p:nvPr>
            <p:ph idx="1"/>
          </p:nvPr>
        </p:nvSpPr>
        <p:spPr/>
        <p:txBody>
          <a:bodyPr/>
          <a:lstStyle/>
          <a:p>
            <a:r>
              <a:rPr lang="ja-JP" altLang="en-US" dirty="0"/>
              <a:t>商品の購入動機の</a:t>
            </a:r>
            <a:r>
              <a:rPr lang="ja-JP" altLang="en-US" dirty="0" smtClean="0"/>
              <a:t>把握</a:t>
            </a:r>
            <a:endParaRPr lang="en-US" altLang="ja-JP" dirty="0" smtClean="0"/>
          </a:p>
          <a:p>
            <a:pPr lvl="1"/>
            <a:r>
              <a:rPr lang="ja-JP" altLang="en-US" dirty="0" smtClean="0"/>
              <a:t>どういった商品をどういった理由で購入したのか</a:t>
            </a:r>
            <a:endParaRPr lang="en-US" altLang="ja-JP" dirty="0"/>
          </a:p>
          <a:p>
            <a:r>
              <a:rPr lang="ja-JP" altLang="en-US" dirty="0"/>
              <a:t>来客予想・供給量の</a:t>
            </a:r>
            <a:r>
              <a:rPr lang="ja-JP" altLang="en-US" dirty="0" smtClean="0"/>
              <a:t>調整</a:t>
            </a:r>
            <a:endParaRPr lang="en-US" altLang="ja-JP" dirty="0" smtClean="0"/>
          </a:p>
          <a:p>
            <a:pPr lvl="1"/>
            <a:r>
              <a:rPr lang="ja-JP" altLang="en-US" dirty="0"/>
              <a:t>今日</a:t>
            </a:r>
            <a:r>
              <a:rPr lang="ja-JP" altLang="en-US" dirty="0" smtClean="0"/>
              <a:t>は</a:t>
            </a:r>
            <a:r>
              <a:rPr lang="ja-JP" altLang="en-US" dirty="0"/>
              <a:t>雨</a:t>
            </a:r>
            <a:r>
              <a:rPr lang="ja-JP" altLang="en-US" dirty="0" smtClean="0"/>
              <a:t>が降ったからお客さんが少なそうだなどの予想</a:t>
            </a:r>
            <a:endParaRPr lang="en-US" altLang="ja-JP" dirty="0"/>
          </a:p>
          <a:p>
            <a:r>
              <a:rPr lang="ja-JP" altLang="en-US" dirty="0"/>
              <a:t>顧客の嗜好、選択基準の把握</a:t>
            </a:r>
            <a:endParaRPr lang="en-US" altLang="ja-JP" dirty="0"/>
          </a:p>
          <a:p>
            <a:pPr lvl="1"/>
            <a:r>
              <a:rPr lang="ja-JP" altLang="en-US" dirty="0" smtClean="0"/>
              <a:t>どういった基準で購入したものを選んでいるのか</a:t>
            </a:r>
            <a:endParaRPr lang="en-US" altLang="ja-JP" dirty="0" smtClean="0"/>
          </a:p>
          <a:p>
            <a:pPr marL="571500" lvl="1" indent="0">
              <a:buNone/>
            </a:pPr>
            <a:endParaRPr lang="en-US" altLang="ja-JP" dirty="0"/>
          </a:p>
          <a:p>
            <a:r>
              <a:rPr lang="ja-JP" altLang="en-US" dirty="0"/>
              <a:t>通信障害や機器故障の原因の</a:t>
            </a:r>
            <a:r>
              <a:rPr lang="ja-JP" altLang="en-US" dirty="0" smtClean="0"/>
              <a:t>把握</a:t>
            </a:r>
            <a:endParaRPr lang="en-US" altLang="ja-JP" dirty="0" smtClean="0"/>
          </a:p>
          <a:p>
            <a:pPr lvl="1"/>
            <a:r>
              <a:rPr lang="ja-JP" altLang="en-US" dirty="0" smtClean="0"/>
              <a:t>どういった原因があったら故障をするのか</a:t>
            </a:r>
            <a:endParaRPr lang="en-US" altLang="ja-JP" dirty="0"/>
          </a:p>
          <a:p>
            <a:r>
              <a:rPr lang="ja-JP" altLang="en-US" dirty="0"/>
              <a:t>不良品を生む要因の把握</a:t>
            </a:r>
            <a:endParaRPr lang="en-US" altLang="ja-JP" dirty="0"/>
          </a:p>
          <a:p>
            <a:pPr lvl="1"/>
            <a:r>
              <a:rPr lang="ja-JP" altLang="en-US" dirty="0"/>
              <a:t>何</a:t>
            </a:r>
            <a:r>
              <a:rPr lang="ja-JP" altLang="en-US" dirty="0" smtClean="0"/>
              <a:t>が</a:t>
            </a:r>
            <a:r>
              <a:rPr lang="ja-JP" altLang="en-US" dirty="0"/>
              <a:t>起</a:t>
            </a:r>
            <a:r>
              <a:rPr lang="ja-JP" altLang="en-US" dirty="0" smtClean="0"/>
              <a:t>きると不良品が起きてしまうのか</a:t>
            </a:r>
            <a:endParaRPr kumimoji="1" lang="ja-JP" altLang="en-US" dirty="0"/>
          </a:p>
        </p:txBody>
      </p:sp>
      <p:sp>
        <p:nvSpPr>
          <p:cNvPr id="4" name="正方形/長方形 3"/>
          <p:cNvSpPr/>
          <p:nvPr/>
        </p:nvSpPr>
        <p:spPr>
          <a:xfrm>
            <a:off x="4674164" y="252322"/>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１つ目と</a:t>
            </a:r>
            <a:r>
              <a:rPr kumimoji="1" lang="en-US" altLang="ja-JP" sz="1400" dirty="0" smtClean="0">
                <a:solidFill>
                  <a:srgbClr val="FF0000"/>
                </a:solidFill>
                <a:latin typeface="Meiryo UI" panose="020B0604030504040204" pitchFamily="50" charset="-128"/>
                <a:ea typeface="Meiryo UI" panose="020B0604030504040204" pitchFamily="50" charset="-128"/>
              </a:rPr>
              <a:t>3</a:t>
            </a:r>
            <a:r>
              <a:rPr kumimoji="1" lang="ja-JP" altLang="en-US" sz="1400" dirty="0" smtClean="0">
                <a:solidFill>
                  <a:srgbClr val="FF0000"/>
                </a:solidFill>
                <a:latin typeface="Meiryo UI" panose="020B0604030504040204" pitchFamily="50" charset="-128"/>
                <a:ea typeface="Meiryo UI" panose="020B0604030504040204" pitchFamily="50" charset="-128"/>
              </a:rPr>
              <a:t>つ目は同じことを言っている？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５つ目は少し具体的に「製造工程における不良品が発生する要因把握」としておきましょう。</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620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28731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処理の効率化</a:t>
            </a:r>
            <a:endParaRPr kumimoji="1" lang="ja-JP" altLang="en-US" dirty="0"/>
          </a:p>
        </p:txBody>
      </p:sp>
      <p:sp>
        <p:nvSpPr>
          <p:cNvPr id="4" name="ドーナツ 3"/>
          <p:cNvSpPr/>
          <p:nvPr/>
        </p:nvSpPr>
        <p:spPr>
          <a:xfrm>
            <a:off x="588433" y="1967346"/>
            <a:ext cx="3863494" cy="4022436"/>
          </a:xfrm>
          <a:prstGeom prst="donut">
            <a:avLst>
              <a:gd name="adj" fmla="val 55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aphicFrame>
        <p:nvGraphicFramePr>
          <p:cNvPr id="5" name="コンテンツ プレースホルダー 13"/>
          <p:cNvGraphicFramePr>
            <a:graphicFrameLocks/>
          </p:cNvGraphicFramePr>
          <p:nvPr>
            <p:extLst>
              <p:ext uri="{D42A27DB-BD31-4B8C-83A1-F6EECF244321}">
                <p14:modId xmlns:p14="http://schemas.microsoft.com/office/powerpoint/2010/main" val="3392252645"/>
              </p:ext>
            </p:extLst>
          </p:nvPr>
        </p:nvGraphicFramePr>
        <p:xfrm>
          <a:off x="838200" y="1975357"/>
          <a:ext cx="3529181" cy="333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コンテンツ プレースホルダー 13"/>
          <p:cNvGraphicFramePr>
            <a:graphicFrameLocks/>
          </p:cNvGraphicFramePr>
          <p:nvPr>
            <p:extLst>
              <p:ext uri="{D42A27DB-BD31-4B8C-83A1-F6EECF244321}">
                <p14:modId xmlns:p14="http://schemas.microsoft.com/office/powerpoint/2010/main" val="460874247"/>
              </p:ext>
            </p:extLst>
          </p:nvPr>
        </p:nvGraphicFramePr>
        <p:xfrm>
          <a:off x="5114637" y="1975356"/>
          <a:ext cx="3529181" cy="33333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テキスト ボックス 6"/>
          <p:cNvSpPr txBox="1"/>
          <p:nvPr/>
        </p:nvSpPr>
        <p:spPr>
          <a:xfrm>
            <a:off x="4998997" y="1313216"/>
            <a:ext cx="2009174" cy="338554"/>
          </a:xfrm>
          <a:prstGeom prst="rect">
            <a:avLst/>
          </a:prstGeom>
          <a:noFill/>
        </p:spPr>
        <p:txBody>
          <a:bodyPr wrap="square" rtlCol="0">
            <a:spAutoFit/>
          </a:bodyPr>
          <a:lstStyle/>
          <a:p>
            <a:r>
              <a:rPr kumimoji="1" lang="en-US" altLang="ja-JP" sz="1600" dirty="0" smtClean="0"/>
              <a:t>B</a:t>
            </a:r>
            <a:r>
              <a:rPr kumimoji="1" lang="ja-JP" altLang="en-US" sz="1600" dirty="0" smtClean="0"/>
              <a:t>：旅行が好き</a:t>
            </a:r>
            <a:endParaRPr kumimoji="1" lang="en-US" altLang="ja-JP" sz="1600" dirty="0" smtClean="0"/>
          </a:p>
        </p:txBody>
      </p:sp>
      <p:sp>
        <p:nvSpPr>
          <p:cNvPr id="8" name="テキスト ボックス 7"/>
          <p:cNvSpPr txBox="1"/>
          <p:nvPr/>
        </p:nvSpPr>
        <p:spPr>
          <a:xfrm>
            <a:off x="588433" y="1313216"/>
            <a:ext cx="2282171" cy="338554"/>
          </a:xfrm>
          <a:prstGeom prst="rect">
            <a:avLst/>
          </a:prstGeom>
          <a:noFill/>
        </p:spPr>
        <p:txBody>
          <a:bodyPr wrap="square" rtlCol="0">
            <a:spAutoFit/>
          </a:bodyPr>
          <a:lstStyle/>
          <a:p>
            <a:r>
              <a:rPr kumimoji="1" lang="en-US" altLang="ja-JP" sz="1600" dirty="0" smtClean="0"/>
              <a:t>A</a:t>
            </a:r>
            <a:r>
              <a:rPr kumimoji="1" lang="ja-JP" altLang="en-US" sz="1600" dirty="0" smtClean="0"/>
              <a:t>：カメラが好き</a:t>
            </a:r>
            <a:endParaRPr kumimoji="1" lang="en-US" altLang="ja-JP" sz="1600" dirty="0" smtClean="0"/>
          </a:p>
        </p:txBody>
      </p:sp>
      <p:sp>
        <p:nvSpPr>
          <p:cNvPr id="9" name="テキスト ボックス 8"/>
          <p:cNvSpPr txBox="1"/>
          <p:nvPr/>
        </p:nvSpPr>
        <p:spPr>
          <a:xfrm>
            <a:off x="1232602" y="3398686"/>
            <a:ext cx="496916" cy="276999"/>
          </a:xfrm>
          <a:prstGeom prst="rect">
            <a:avLst/>
          </a:prstGeom>
          <a:noFill/>
        </p:spPr>
        <p:txBody>
          <a:bodyPr wrap="square" rtlCol="0">
            <a:spAutoFit/>
          </a:bodyPr>
          <a:lstStyle/>
          <a:p>
            <a:r>
              <a:rPr lang="ja-JP" altLang="en-US" sz="1200" dirty="0"/>
              <a:t>嫌</a:t>
            </a:r>
            <a:r>
              <a:rPr lang="ja-JP" altLang="en-US" sz="1200" dirty="0" smtClean="0"/>
              <a:t>い</a:t>
            </a:r>
            <a:endParaRPr kumimoji="1" lang="ja-JP" altLang="en-US" sz="1200" dirty="0"/>
          </a:p>
        </p:txBody>
      </p:sp>
      <p:sp>
        <p:nvSpPr>
          <p:cNvPr id="10" name="テキスト ボックス 9"/>
          <p:cNvSpPr txBox="1"/>
          <p:nvPr/>
        </p:nvSpPr>
        <p:spPr>
          <a:xfrm>
            <a:off x="2520180" y="3840064"/>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1" name="テキスト ボックス 10"/>
          <p:cNvSpPr txBox="1"/>
          <p:nvPr/>
        </p:nvSpPr>
        <p:spPr>
          <a:xfrm>
            <a:off x="3258321" y="3398686"/>
            <a:ext cx="570018"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2" name="テキスト ボックス 11"/>
          <p:cNvSpPr txBox="1"/>
          <p:nvPr/>
        </p:nvSpPr>
        <p:spPr>
          <a:xfrm>
            <a:off x="6791643" y="3847016"/>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3" name="テキスト ボックス 12"/>
          <p:cNvSpPr txBox="1"/>
          <p:nvPr/>
        </p:nvSpPr>
        <p:spPr>
          <a:xfrm>
            <a:off x="7549667" y="3398686"/>
            <a:ext cx="633752"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4" name="テキスト ボックス 13"/>
          <p:cNvSpPr txBox="1"/>
          <p:nvPr/>
        </p:nvSpPr>
        <p:spPr>
          <a:xfrm>
            <a:off x="5497057" y="3398686"/>
            <a:ext cx="483673" cy="276999"/>
          </a:xfrm>
          <a:prstGeom prst="rect">
            <a:avLst/>
          </a:prstGeom>
          <a:noFill/>
        </p:spPr>
        <p:txBody>
          <a:bodyPr wrap="square" rtlCol="0">
            <a:spAutoFit/>
          </a:bodyPr>
          <a:lstStyle/>
          <a:p>
            <a:r>
              <a:rPr lang="ja-JP" altLang="en-US" sz="1200" dirty="0" smtClean="0"/>
              <a:t>嫌い</a:t>
            </a:r>
            <a:endParaRPr kumimoji="1" lang="ja-JP" altLang="en-US" sz="1200" dirty="0"/>
          </a:p>
        </p:txBody>
      </p:sp>
      <p:sp>
        <p:nvSpPr>
          <p:cNvPr id="15" name="テキスト ボックス 14"/>
          <p:cNvSpPr txBox="1"/>
          <p:nvPr/>
        </p:nvSpPr>
        <p:spPr>
          <a:xfrm>
            <a:off x="3828339" y="5570908"/>
            <a:ext cx="2012476" cy="461665"/>
          </a:xfrm>
          <a:prstGeom prst="rect">
            <a:avLst/>
          </a:prstGeom>
          <a:noFill/>
        </p:spPr>
        <p:txBody>
          <a:bodyPr wrap="square" rtlCol="0">
            <a:spAutoFit/>
          </a:bodyPr>
          <a:lstStyle/>
          <a:p>
            <a:r>
              <a:rPr lang="en-US" altLang="ja-JP" sz="1200" dirty="0" smtClean="0"/>
              <a:t>T:</a:t>
            </a:r>
            <a:r>
              <a:rPr lang="ja-JP" altLang="en-US" sz="1200" dirty="0" smtClean="0"/>
              <a:t>カメラを購入した</a:t>
            </a:r>
            <a:endParaRPr lang="en-US" altLang="ja-JP" sz="1200" dirty="0" smtClean="0"/>
          </a:p>
          <a:p>
            <a:r>
              <a:rPr kumimoji="1" lang="en-US" altLang="ja-JP" sz="1200" dirty="0" smtClean="0"/>
              <a:t>F</a:t>
            </a:r>
            <a:r>
              <a:rPr lang="en-US" altLang="ja-JP" sz="1200" dirty="0" smtClean="0"/>
              <a:t>:</a:t>
            </a:r>
            <a:r>
              <a:rPr lang="ja-JP" altLang="en-US" sz="1200" dirty="0"/>
              <a:t>カメラ</a:t>
            </a:r>
            <a:r>
              <a:rPr lang="ja-JP" altLang="en-US" sz="1200" dirty="0" smtClean="0"/>
              <a:t>を購入しなかった</a:t>
            </a:r>
            <a:endParaRPr lang="en-US" altLang="ja-JP" sz="1200" dirty="0" smtClean="0"/>
          </a:p>
        </p:txBody>
      </p:sp>
      <p:sp>
        <p:nvSpPr>
          <p:cNvPr id="16" name="正方形/長方形 15"/>
          <p:cNvSpPr/>
          <p:nvPr/>
        </p:nvSpPr>
        <p:spPr>
          <a:xfrm>
            <a:off x="4750244" y="14154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rgbClr val="FF0000"/>
                </a:solidFill>
                <a:latin typeface="Meiryo UI" panose="020B0604030504040204" pitchFamily="50" charset="-128"/>
                <a:ea typeface="Meiryo UI" panose="020B0604030504040204" pitchFamily="50" charset="-128"/>
              </a:rPr>
              <a:t>A-H</a:t>
            </a:r>
            <a:r>
              <a:rPr lang="ja-JP" altLang="en-US" sz="1400" dirty="0" err="1" smtClean="0">
                <a:solidFill>
                  <a:srgbClr val="FF0000"/>
                </a:solidFill>
                <a:latin typeface="Meiryo UI" panose="020B0604030504040204" pitchFamily="50" charset="-128"/>
                <a:ea typeface="Meiryo UI" panose="020B0604030504040204" pitchFamily="50" charset="-128"/>
              </a:rPr>
              <a:t>までが</a:t>
            </a:r>
            <a:r>
              <a:rPr lang="ja-JP" altLang="en-US" sz="1400" dirty="0" smtClean="0">
                <a:solidFill>
                  <a:srgbClr val="FF0000"/>
                </a:solidFill>
                <a:latin typeface="Meiryo UI" panose="020B0604030504040204" pitchFamily="50" charset="-128"/>
                <a:ea typeface="Meiryo UI" panose="020B0604030504040204" pitchFamily="50" charset="-128"/>
              </a:rPr>
              <a:t>何を指しているのかが分かるようにする</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ja-JP" altLang="en-US" sz="1400" dirty="0">
                <a:solidFill>
                  <a:srgbClr val="FF0000"/>
                </a:solidFill>
                <a:latin typeface="Meiryo UI" panose="020B0604030504040204" pitchFamily="50" charset="-128"/>
                <a:ea typeface="Meiryo UI" panose="020B0604030504040204" pitchFamily="50" charset="-128"/>
              </a:rPr>
              <a:t>注釈</a:t>
            </a:r>
            <a:r>
              <a:rPr kumimoji="1" lang="ja-JP" altLang="en-US" sz="1400" dirty="0" smtClean="0">
                <a:solidFill>
                  <a:srgbClr val="FF0000"/>
                </a:solidFill>
                <a:latin typeface="Meiryo UI" panose="020B0604030504040204" pitchFamily="50" charset="-128"/>
                <a:ea typeface="Meiryo UI" panose="020B0604030504040204" pitchFamily="50" charset="-128"/>
              </a:rPr>
              <a:t>でも</a:t>
            </a:r>
            <a:r>
              <a:rPr kumimoji="1" lang="ja-JP" altLang="en-US" sz="1400" dirty="0">
                <a:solidFill>
                  <a:srgbClr val="FF0000"/>
                </a:solidFill>
                <a:latin typeface="Meiryo UI" panose="020B0604030504040204" pitchFamily="50" charset="-128"/>
                <a:ea typeface="Meiryo UI" panose="020B0604030504040204" pitchFamily="50" charset="-128"/>
              </a:rPr>
              <a:t>良</a:t>
            </a:r>
            <a:r>
              <a:rPr kumimoji="1" lang="ja-JP" altLang="en-US" sz="1400" dirty="0" smtClean="0">
                <a:solidFill>
                  <a:srgbClr val="FF0000"/>
                </a:solidFill>
                <a:latin typeface="Meiryo UI" panose="020B0604030504040204" pitchFamily="50" charset="-128"/>
                <a:ea typeface="Meiryo UI" panose="020B0604030504040204" pitchFamily="50" charset="-128"/>
              </a:rPr>
              <a:t>いので。</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endParaRPr lang="en-US" altLang="ja-JP" sz="1400" dirty="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このページで何を説明したいかが分かるように説明文章を入れる。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8335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560804281"/>
              </p:ext>
            </p:extLst>
          </p:nvPr>
        </p:nvGraphicFramePr>
        <p:xfrm>
          <a:off x="1142259" y="1459335"/>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7" name="テキスト ボックス 6"/>
          <p:cNvSpPr txBox="1"/>
          <p:nvPr/>
        </p:nvSpPr>
        <p:spPr>
          <a:xfrm>
            <a:off x="3597589" y="3951181"/>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4/8</a:t>
            </a:r>
            <a:endParaRPr kumimoji="1" lang="ja-JP" altLang="en-US" dirty="0"/>
          </a:p>
        </p:txBody>
      </p:sp>
      <p:sp>
        <p:nvSpPr>
          <p:cNvPr id="8" name="テキスト ボックス 7"/>
          <p:cNvSpPr txBox="1"/>
          <p:nvPr/>
        </p:nvSpPr>
        <p:spPr>
          <a:xfrm>
            <a:off x="2776323" y="1648751"/>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7627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329582" y="5017528"/>
            <a:ext cx="1412876" cy="461665"/>
          </a:xfrm>
          <a:prstGeom prst="rect">
            <a:avLst/>
          </a:prstGeom>
          <a:solidFill>
            <a:schemeClr val="bg1"/>
          </a:solidFill>
          <a:ln>
            <a:solidFill>
              <a:srgbClr val="FF0000"/>
            </a:solidFill>
          </a:ln>
        </p:spPr>
        <p:txBody>
          <a:bodyPr wrap="square" rtlCol="0">
            <a:spAutoFit/>
          </a:bodyPr>
          <a:lstStyle/>
          <a:p>
            <a:r>
              <a:rPr lang="en-US" altLang="ja-JP" dirty="0" smtClean="0"/>
              <a:t>I(0 , 1)=</a:t>
            </a:r>
            <a:r>
              <a:rPr lang="en-US" altLang="ja-JP" dirty="0"/>
              <a:t>0</a:t>
            </a:r>
            <a:endParaRPr kumimoji="1" lang="ja-JP" altLang="en-US" dirty="0"/>
          </a:p>
        </p:txBody>
      </p:sp>
      <p:sp>
        <p:nvSpPr>
          <p:cNvPr id="11" name="テキスト ボックス 10"/>
          <p:cNvSpPr txBox="1"/>
          <p:nvPr/>
        </p:nvSpPr>
        <p:spPr>
          <a:xfrm>
            <a:off x="4922625" y="5017528"/>
            <a:ext cx="1358901" cy="369332"/>
          </a:xfrm>
          <a:prstGeom prst="rect">
            <a:avLst/>
          </a:prstGeom>
          <a:solidFill>
            <a:schemeClr val="bg1"/>
          </a:solidFill>
          <a:ln>
            <a:solidFill>
              <a:srgbClr val="FF0000"/>
            </a:solidFill>
          </a:ln>
        </p:spPr>
        <p:txBody>
          <a:bodyPr wrap="square" rtlCol="0">
            <a:spAutoFit/>
          </a:bodyPr>
          <a:lstStyle/>
          <a:p>
            <a:r>
              <a:rPr lang="en-US" altLang="ja-JP" dirty="0" smtClean="0"/>
              <a:t>I(1 , 0)=0</a:t>
            </a:r>
            <a:endParaRPr kumimoji="1" lang="ja-JP" altLang="en-US" dirty="0"/>
          </a:p>
        </p:txBody>
      </p:sp>
      <p:sp>
        <p:nvSpPr>
          <p:cNvPr id="12" name="テキスト ボックス 11"/>
          <p:cNvSpPr txBox="1"/>
          <p:nvPr/>
        </p:nvSpPr>
        <p:spPr>
          <a:xfrm>
            <a:off x="1816414" y="6064347"/>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0 + 4/8 * 1 + 2/8 * 0 = 0.5</a:t>
            </a:r>
            <a:endParaRPr kumimoji="1" lang="ja-JP" altLang="en-US" dirty="0"/>
          </a:p>
        </p:txBody>
      </p:sp>
      <p:cxnSp>
        <p:nvCxnSpPr>
          <p:cNvPr id="13" name="直線矢印コネクタ 12"/>
          <p:cNvCxnSpPr/>
          <p:nvPr/>
        </p:nvCxnSpPr>
        <p:spPr>
          <a:xfrm flipV="1">
            <a:off x="7597060" y="1459334"/>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4" name="正方形/長方形 13"/>
          <p:cNvSpPr/>
          <p:nvPr/>
        </p:nvSpPr>
        <p:spPr>
          <a:xfrm>
            <a:off x="6662523" y="3367669"/>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0.5 bits</a:t>
            </a:r>
            <a:endParaRPr kumimoji="1" lang="ja-JP" altLang="en-US" sz="2800" dirty="0"/>
          </a:p>
        </p:txBody>
      </p:sp>
      <p:sp>
        <p:nvSpPr>
          <p:cNvPr id="15" name="テキスト ボックス 14"/>
          <p:cNvSpPr txBox="1"/>
          <p:nvPr/>
        </p:nvSpPr>
        <p:spPr>
          <a:xfrm>
            <a:off x="1142259" y="1648751"/>
            <a:ext cx="450764" cy="584775"/>
          </a:xfrm>
          <a:prstGeom prst="rect">
            <a:avLst/>
          </a:prstGeom>
          <a:noFill/>
        </p:spPr>
        <p:txBody>
          <a:bodyPr wrap="none" rtlCol="0">
            <a:spAutoFit/>
          </a:bodyPr>
          <a:lstStyle/>
          <a:p>
            <a:r>
              <a:rPr kumimoji="1" lang="en-US" altLang="ja-JP" sz="3200" dirty="0" smtClean="0"/>
              <a:t>A</a:t>
            </a:r>
          </a:p>
        </p:txBody>
      </p:sp>
      <p:sp>
        <p:nvSpPr>
          <p:cNvPr id="16" name="正方形/長方形 15"/>
          <p:cNvSpPr/>
          <p:nvPr/>
        </p:nvSpPr>
        <p:spPr>
          <a:xfrm>
            <a:off x="4922625" y="22155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内容の説明文章を入れる</a:t>
            </a:r>
            <a:endParaRPr kumimoji="1" lang="en-US" altLang="ja-JP" sz="1400" dirty="0" smtClean="0">
              <a:solidFill>
                <a:srgbClr val="FF0000"/>
              </a:solidFill>
              <a:latin typeface="Meiryo UI" panose="020B0604030504040204" pitchFamily="50" charset="-128"/>
              <a:ea typeface="Meiryo UI" panose="020B0604030504040204" pitchFamily="50" charset="-128"/>
            </a:endParaRPr>
          </a:p>
          <a:p>
            <a:r>
              <a:rPr lang="ja-JP" altLang="en-US" sz="1400" dirty="0" smtClean="0">
                <a:solidFill>
                  <a:srgbClr val="FF0000"/>
                </a:solidFill>
                <a:latin typeface="Meiryo UI" panose="020B0604030504040204" pitchFamily="50" charset="-128"/>
                <a:ea typeface="Meiryo UI" panose="020B0604030504040204" pitchFamily="50" charset="-128"/>
              </a:rPr>
              <a:t>情報利得とは</a:t>
            </a:r>
            <a:r>
              <a:rPr lang="ja-JP" altLang="en-US" sz="1400" dirty="0">
                <a:solidFill>
                  <a:srgbClr val="FF0000"/>
                </a:solidFill>
                <a:latin typeface="Meiryo UI" panose="020B0604030504040204" pitchFamily="50" charset="-128"/>
                <a:ea typeface="Meiryo UI" panose="020B0604030504040204" pitchFamily="50" charset="-128"/>
              </a:rPr>
              <a:t>何</a:t>
            </a:r>
            <a:r>
              <a:rPr lang="ja-JP" altLang="en-US" sz="1400" dirty="0" smtClean="0">
                <a:solidFill>
                  <a:srgbClr val="FF0000"/>
                </a:solidFill>
                <a:latin typeface="Meiryo UI" panose="020B0604030504040204" pitchFamily="50" charset="-128"/>
                <a:ea typeface="Meiryo UI" panose="020B0604030504040204" pitchFamily="50" charset="-128"/>
              </a:rPr>
              <a:t>かを</a:t>
            </a:r>
            <a:r>
              <a:rPr lang="en-US" altLang="ja-JP" sz="1400" dirty="0" smtClean="0">
                <a:solidFill>
                  <a:srgbClr val="FF0000"/>
                </a:solidFill>
                <a:latin typeface="Meiryo UI" panose="020B0604030504040204" pitchFamily="50" charset="-128"/>
                <a:ea typeface="Meiryo UI" panose="020B0604030504040204" pitchFamily="50" charset="-128"/>
              </a:rPr>
              <a:t>1</a:t>
            </a:r>
            <a:r>
              <a:rPr lang="ja-JP" altLang="en-US" sz="1400" dirty="0" smtClean="0">
                <a:solidFill>
                  <a:srgbClr val="FF0000"/>
                </a:solidFill>
                <a:latin typeface="Meiryo UI" panose="020B0604030504040204" pitchFamily="50" charset="-128"/>
                <a:ea typeface="Meiryo UI" panose="020B0604030504040204" pitchFamily="50" charset="-128"/>
              </a:rPr>
              <a:t>行で説明しておく。（ツリーにおける前ノードの平均情報量から後ノードの平均情報量を引いたもの？）</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7210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218782997"/>
              </p:ext>
            </p:extLst>
          </p:nvPr>
        </p:nvGraphicFramePr>
        <p:xfrm>
          <a:off x="1142259" y="1437301"/>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51813"/>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51813"/>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4</a:t>
            </a:r>
            <a:r>
              <a:rPr kumimoji="1" lang="en-US" altLang="ja-JP" dirty="0" smtClean="0"/>
              <a:t>/8</a:t>
            </a:r>
            <a:endParaRPr kumimoji="1" lang="ja-JP" altLang="en-US" dirty="0"/>
          </a:p>
        </p:txBody>
      </p:sp>
      <p:sp>
        <p:nvSpPr>
          <p:cNvPr id="7" name="テキスト ボックス 6"/>
          <p:cNvSpPr txBox="1"/>
          <p:nvPr/>
        </p:nvSpPr>
        <p:spPr>
          <a:xfrm>
            <a:off x="3597589" y="3929147"/>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2</a:t>
            </a:r>
            <a:r>
              <a:rPr kumimoji="1" lang="en-US" altLang="ja-JP" dirty="0" smtClean="0"/>
              <a:t>/8</a:t>
            </a:r>
            <a:endParaRPr kumimoji="1" lang="ja-JP" altLang="en-US" dirty="0"/>
          </a:p>
        </p:txBody>
      </p:sp>
      <p:sp>
        <p:nvSpPr>
          <p:cNvPr id="8" name="テキスト ボックス 7"/>
          <p:cNvSpPr txBox="1"/>
          <p:nvPr/>
        </p:nvSpPr>
        <p:spPr>
          <a:xfrm>
            <a:off x="2776323" y="162671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5424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816414" y="6042313"/>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1 + 2/8 * 1 + 4/8 * 1 = 1</a:t>
            </a:r>
            <a:endParaRPr kumimoji="1" lang="ja-JP" altLang="en-US" dirty="0"/>
          </a:p>
        </p:txBody>
      </p:sp>
      <p:cxnSp>
        <p:nvCxnSpPr>
          <p:cNvPr id="11" name="直線矢印コネクタ 10"/>
          <p:cNvCxnSpPr/>
          <p:nvPr/>
        </p:nvCxnSpPr>
        <p:spPr>
          <a:xfrm flipV="1">
            <a:off x="7597060" y="1437300"/>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2" name="正方形/長方形 11"/>
          <p:cNvSpPr/>
          <p:nvPr/>
        </p:nvSpPr>
        <p:spPr>
          <a:xfrm>
            <a:off x="6662523" y="3345635"/>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 bits</a:t>
            </a:r>
            <a:endParaRPr kumimoji="1" lang="ja-JP" altLang="en-US" sz="2800" dirty="0"/>
          </a:p>
        </p:txBody>
      </p:sp>
      <p:sp>
        <p:nvSpPr>
          <p:cNvPr id="13" name="テキスト ボックス 12"/>
          <p:cNvSpPr txBox="1"/>
          <p:nvPr/>
        </p:nvSpPr>
        <p:spPr>
          <a:xfrm>
            <a:off x="1142259" y="1626717"/>
            <a:ext cx="463588" cy="584775"/>
          </a:xfrm>
          <a:prstGeom prst="rect">
            <a:avLst/>
          </a:prstGeom>
          <a:noFill/>
        </p:spPr>
        <p:txBody>
          <a:bodyPr wrap="none" rtlCol="0">
            <a:spAutoFit/>
          </a:bodyPr>
          <a:lstStyle/>
          <a:p>
            <a:r>
              <a:rPr lang="en-US" altLang="ja-JP" sz="3200" dirty="0"/>
              <a:t>B</a:t>
            </a:r>
            <a:endParaRPr kumimoji="1" lang="en-US" altLang="ja-JP" sz="3200" dirty="0" smtClean="0"/>
          </a:p>
        </p:txBody>
      </p:sp>
      <p:sp>
        <p:nvSpPr>
          <p:cNvPr id="14" name="テキスト ボックス 13"/>
          <p:cNvSpPr txBox="1"/>
          <p:nvPr/>
        </p:nvSpPr>
        <p:spPr>
          <a:xfrm>
            <a:off x="887740" y="4995494"/>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5" name="テキスト ボックス 14"/>
          <p:cNvSpPr txBox="1"/>
          <p:nvPr/>
        </p:nvSpPr>
        <p:spPr>
          <a:xfrm>
            <a:off x="4605127" y="501889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6" name="正方形/長方形 15"/>
          <p:cNvSpPr/>
          <p:nvPr/>
        </p:nvSpPr>
        <p:spPr>
          <a:xfrm>
            <a:off x="4922625" y="22155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内容の説明文章を入れる</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302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決定木は木であり、ノードに「属性」、葉に「分類結果」</a:t>
            </a:r>
            <a:endParaRPr lang="en-US" altLang="ja-JP" dirty="0"/>
          </a:p>
          <a:p>
            <a:pPr lvl="1"/>
            <a:r>
              <a:rPr lang="ja-JP" altLang="en-US" dirty="0"/>
              <a:t>機械学習・データマイニングで、データの規則性を説明する道具</a:t>
            </a:r>
            <a:endParaRPr lang="en-US" altLang="ja-JP" dirty="0"/>
          </a:p>
          <a:p>
            <a:r>
              <a:rPr lang="ja-JP" altLang="en-US" dirty="0"/>
              <a:t>木構造でわかりやすいので説明するのに便利</a:t>
            </a:r>
            <a:endParaRPr lang="en-US" altLang="ja-JP" dirty="0"/>
          </a:p>
          <a:p>
            <a:r>
              <a:rPr lang="ja-JP" altLang="en-US" dirty="0"/>
              <a:t>ノイズが多いデータなどには適さない（過学習など）</a:t>
            </a:r>
            <a:r>
              <a:rPr lang="en-US" altLang="ja-JP" dirty="0"/>
              <a:t/>
            </a:r>
            <a:br>
              <a:rPr lang="en-US" altLang="ja-JP" dirty="0"/>
            </a:br>
            <a:r>
              <a:rPr lang="ja-JP" altLang="en-US" dirty="0"/>
              <a:t>しかしランダムフォレストなどのアンサンブル学習法を行うことで補うことができる</a:t>
            </a:r>
            <a:endParaRPr lang="en-US" altLang="ja-JP" dirty="0"/>
          </a:p>
          <a:p>
            <a:r>
              <a:rPr lang="ja-JP" altLang="en-US" dirty="0"/>
              <a:t>属性をどの順番で扱うかによって効率が変わるので順番を考える必要がある（情報利得）</a:t>
            </a:r>
            <a:endParaRPr lang="en-US" altLang="ja-JP" dirty="0"/>
          </a:p>
          <a:p>
            <a:endParaRPr kumimoji="1" lang="ja-JP" altLang="en-US" dirty="0"/>
          </a:p>
        </p:txBody>
      </p:sp>
    </p:spTree>
    <p:extLst>
      <p:ext uri="{BB962C8B-B14F-4D97-AF65-F5344CB8AC3E}">
        <p14:creationId xmlns:p14="http://schemas.microsoft.com/office/powerpoint/2010/main" val="322814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Random Forest</a:t>
            </a:r>
            <a:endParaRPr kumimoji="1" lang="ja-JP" altLang="en-US" sz="4400" dirty="0"/>
          </a:p>
        </p:txBody>
      </p:sp>
    </p:spTree>
    <p:extLst>
      <p:ext uri="{BB962C8B-B14F-4D97-AF65-F5344CB8AC3E}">
        <p14:creationId xmlns:p14="http://schemas.microsoft.com/office/powerpoint/2010/main" val="495079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Random Forest</a:t>
            </a:r>
            <a:r>
              <a:rPr lang="ja-JP" altLang="en-US" dirty="0"/>
              <a:t>とは</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決定</a:t>
            </a:r>
            <a:r>
              <a:rPr lang="ja-JP" altLang="en-US" dirty="0"/>
              <a:t>木</a:t>
            </a:r>
            <a:r>
              <a:rPr lang="ja-JP" altLang="en-US" dirty="0" smtClean="0"/>
              <a:t>を複数組み合わせて、各決定木の予測結果を多数決することで結果を得るモデル</a:t>
            </a:r>
            <a:endParaRPr lang="en-US" altLang="ja-JP" dirty="0" smtClean="0"/>
          </a:p>
          <a:p>
            <a:endParaRPr lang="en-US" altLang="ja-JP" dirty="0"/>
          </a:p>
          <a:p>
            <a:r>
              <a:rPr lang="ja-JP" altLang="en-US" dirty="0" smtClean="0"/>
              <a:t>処理の流れ</a:t>
            </a:r>
            <a:endParaRPr lang="en-US" altLang="ja-JP" dirty="0" smtClean="0"/>
          </a:p>
          <a:p>
            <a:pPr marL="928688" lvl="1" indent="-457200">
              <a:buFont typeface="+mj-lt"/>
              <a:buAutoNum type="arabicPeriod"/>
            </a:pPr>
            <a:r>
              <a:rPr lang="ja-JP" altLang="en-US" dirty="0"/>
              <a:t>ランダム</a:t>
            </a:r>
            <a:r>
              <a:rPr lang="ja-JP" altLang="en-US" dirty="0" smtClean="0"/>
              <a:t>にデータ抽出する</a:t>
            </a:r>
            <a:endParaRPr lang="en-US" altLang="ja-JP" dirty="0" smtClean="0"/>
          </a:p>
          <a:p>
            <a:pPr marL="928688" lvl="1" indent="-457200">
              <a:buFont typeface="+mj-lt"/>
              <a:buAutoNum type="arabicPeriod"/>
            </a:pPr>
            <a:r>
              <a:rPr lang="ja-JP" altLang="en-US" dirty="0" smtClean="0"/>
              <a:t>決定</a:t>
            </a:r>
            <a:r>
              <a:rPr lang="ja-JP" altLang="en-US" dirty="0"/>
              <a:t>木</a:t>
            </a:r>
            <a:r>
              <a:rPr lang="ja-JP" altLang="en-US" dirty="0" smtClean="0"/>
              <a:t>を成長させる</a:t>
            </a:r>
            <a:endParaRPr lang="en-US" altLang="ja-JP" dirty="0" smtClean="0"/>
          </a:p>
          <a:p>
            <a:pPr marL="928688" lvl="1" indent="-457200">
              <a:buFont typeface="+mj-lt"/>
              <a:buAutoNum type="arabicPeriod"/>
            </a:pPr>
            <a:r>
              <a:rPr lang="en-US" altLang="ja-JP" dirty="0" smtClean="0"/>
              <a:t>1,2</a:t>
            </a:r>
            <a:r>
              <a:rPr lang="ja-JP" altLang="en-US" dirty="0" smtClean="0"/>
              <a:t>ステップを指定回繰り返す</a:t>
            </a:r>
            <a:endParaRPr lang="en-US" altLang="ja-JP" dirty="0" smtClean="0"/>
          </a:p>
          <a:p>
            <a:pPr marL="928688" lvl="1" indent="-457200">
              <a:buFont typeface="+mj-lt"/>
              <a:buAutoNum type="arabicPeriod"/>
            </a:pPr>
            <a:r>
              <a:rPr lang="ja-JP" altLang="en-US" dirty="0" smtClean="0"/>
              <a:t>予測</a:t>
            </a:r>
            <a:r>
              <a:rPr lang="ja-JP" altLang="en-US" dirty="0"/>
              <a:t>結果</a:t>
            </a:r>
            <a:r>
              <a:rPr lang="ja-JP" altLang="en-US" dirty="0" smtClean="0"/>
              <a:t>を多数決して分類を定める</a:t>
            </a:r>
            <a:endParaRPr lang="ja-JP" altLang="en-US" dirty="0"/>
          </a:p>
          <a:p>
            <a:endParaRPr kumimoji="1" lang="en-US" altLang="ja-JP" dirty="0" smtClean="0"/>
          </a:p>
        </p:txBody>
      </p:sp>
    </p:spTree>
    <p:extLst>
      <p:ext uri="{BB962C8B-B14F-4D97-AF65-F5344CB8AC3E}">
        <p14:creationId xmlns:p14="http://schemas.microsoft.com/office/powerpoint/2010/main" val="84400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750" y="332656"/>
            <a:ext cx="8001000" cy="575394"/>
          </a:xfrm>
        </p:spPr>
        <p:txBody>
          <a:bodyPr/>
          <a:lstStyle/>
          <a:p>
            <a:pPr algn="ctr"/>
            <a:r>
              <a:rPr lang="ja-JP" altLang="en-US" sz="3600" dirty="0" smtClean="0">
                <a:latin typeface="Meiryo UI" panose="020B0604030504040204" pitchFamily="50" charset="-128"/>
                <a:ea typeface="Meiryo UI" panose="020B0604030504040204" pitchFamily="50" charset="-128"/>
                <a:cs typeface="Meiryo"/>
                <a:sym typeface="Meiryo"/>
              </a:rPr>
              <a:t>アジェンダ</a:t>
            </a:r>
            <a:endParaRPr kumimoji="1" lang="ja-JP" altLang="en-US" sz="36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smtClean="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rPr>
              <a:t> </a:t>
            </a:r>
            <a:endParaRPr kumimoji="0" lang="en-US" altLang="ja-JP" sz="1000" b="0" i="0" u="none" strike="noStrike" kern="1200" cap="none" spc="0" normalizeH="0" baseline="0" noProof="0" dirty="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コンテンツ プレースホルダー 11"/>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09128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a:t>
            </a:r>
            <a:r>
              <a:rPr lang="en-US" altLang="ja-JP" dirty="0"/>
              <a:t>Tree</a:t>
            </a:r>
            <a:r>
              <a:rPr lang="ja-JP" altLang="en-US" dirty="0"/>
              <a:t>の作成に際して、ランダムに選択した説明変数を用いるため、多くの説明変数を持つようなデータセット対しても効率的に学習を</a:t>
            </a:r>
            <a:r>
              <a:rPr lang="ja-JP" altLang="en-US" dirty="0" smtClean="0"/>
              <a:t>行える</a:t>
            </a:r>
            <a:endParaRPr lang="en-US" altLang="ja-JP" dirty="0"/>
          </a:p>
          <a:p>
            <a:r>
              <a:rPr lang="ja-JP" altLang="en-US" dirty="0"/>
              <a:t>各</a:t>
            </a:r>
            <a:r>
              <a:rPr lang="en-US" altLang="ja-JP" dirty="0"/>
              <a:t>Tree</a:t>
            </a:r>
            <a:r>
              <a:rPr lang="ja-JP" altLang="en-US" dirty="0"/>
              <a:t>の学習・予測はそれぞれ独立しているため並列化することが可能</a:t>
            </a:r>
          </a:p>
          <a:p>
            <a:endParaRPr kumimoji="1" lang="en-US" altLang="ja-JP" dirty="0" smtClean="0"/>
          </a:p>
          <a:p>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6656" y="2878560"/>
            <a:ext cx="5310909" cy="3430165"/>
          </a:xfrm>
          <a:prstGeom prst="rect">
            <a:avLst/>
          </a:prstGeom>
        </p:spPr>
      </p:pic>
    </p:spTree>
    <p:extLst>
      <p:ext uri="{BB962C8B-B14F-4D97-AF65-F5344CB8AC3E}">
        <p14:creationId xmlns:p14="http://schemas.microsoft.com/office/powerpoint/2010/main" val="2715995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なぜ集団学習するのか</a:t>
            </a:r>
            <a:endParaRPr kumimoji="1" lang="ja-JP" altLang="en-US" dirty="0"/>
          </a:p>
        </p:txBody>
      </p:sp>
      <p:sp>
        <p:nvSpPr>
          <p:cNvPr id="3" name="コンテンツ プレースホルダー 2"/>
          <p:cNvSpPr>
            <a:spLocks noGrp="1"/>
          </p:cNvSpPr>
          <p:nvPr>
            <p:ph idx="1"/>
          </p:nvPr>
        </p:nvSpPr>
        <p:spPr/>
        <p:txBody>
          <a:bodyPr/>
          <a:lstStyle/>
          <a:p>
            <a:r>
              <a:rPr lang="ja-JP" altLang="en-US" dirty="0"/>
              <a:t>ランダムフォレストに限らず、弱学習器（決定木など）では集団学習が有効な場合が多い</a:t>
            </a:r>
            <a:r>
              <a:rPr lang="en-US" altLang="ja-JP" dirty="0"/>
              <a:t/>
            </a:r>
            <a:br>
              <a:rPr lang="en-US" altLang="ja-JP" dirty="0"/>
            </a:br>
            <a:r>
              <a:rPr lang="ja-JP" altLang="en-US" dirty="0"/>
              <a:t>理由：学習データに由来する汎化誤差を下げることができる</a:t>
            </a:r>
            <a:endParaRPr lang="en-US" altLang="ja-JP" dirty="0"/>
          </a:p>
          <a:p>
            <a:endParaRPr lang="en-US" altLang="ja-JP" dirty="0"/>
          </a:p>
          <a:p>
            <a:r>
              <a:rPr lang="ja-JP" altLang="en-US" dirty="0"/>
              <a:t>複雑な表現が可能だが過学習をしてしまいがちなアルゴリズムに向いている</a:t>
            </a:r>
          </a:p>
          <a:p>
            <a:endParaRPr kumimoji="1" lang="ja-JP" altLang="en-US" dirty="0"/>
          </a:p>
        </p:txBody>
      </p:sp>
    </p:spTree>
    <p:extLst>
      <p:ext uri="{BB962C8B-B14F-4D97-AF65-F5344CB8AC3E}">
        <p14:creationId xmlns:p14="http://schemas.microsoft.com/office/powerpoint/2010/main" val="299674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ほかの集団学習との違い</a:t>
            </a:r>
            <a:endParaRPr kumimoji="1" lang="ja-JP" altLang="en-US" dirty="0"/>
          </a:p>
        </p:txBody>
      </p:sp>
      <p:sp>
        <p:nvSpPr>
          <p:cNvPr id="3" name="コンテンツ プレースホルダー 2"/>
          <p:cNvSpPr>
            <a:spLocks noGrp="1"/>
          </p:cNvSpPr>
          <p:nvPr>
            <p:ph idx="1"/>
          </p:nvPr>
        </p:nvSpPr>
        <p:spPr/>
        <p:txBody>
          <a:bodyPr/>
          <a:lstStyle/>
          <a:p>
            <a:r>
              <a:rPr lang="ja-JP" altLang="en-US" dirty="0"/>
              <a:t>学習の際に説明変数をランダムに選んで使う</a:t>
            </a:r>
            <a:endParaRPr lang="en-US" altLang="ja-JP" dirty="0"/>
          </a:p>
          <a:p>
            <a:pPr marL="0" indent="0">
              <a:buNone/>
            </a:pPr>
            <a:r>
              <a:rPr lang="ja-JP" altLang="en-US" dirty="0"/>
              <a:t>理由：説明変数同士に相関があると弱学習器間での相関がうまれ、汎化誤差が下がらない</a:t>
            </a:r>
            <a:endParaRPr lang="en-US" altLang="ja-JP" dirty="0"/>
          </a:p>
          <a:p>
            <a:pPr marL="0" indent="0">
              <a:buNone/>
            </a:pPr>
            <a:r>
              <a:rPr lang="ja-JP" altLang="en-US" dirty="0"/>
              <a:t>ランダムに選ぶことで、相関の低い決定木群を作成することができる</a:t>
            </a:r>
            <a:endParaRPr lang="en-US" altLang="ja-JP" dirty="0"/>
          </a:p>
          <a:p>
            <a:endParaRPr kumimoji="1" lang="ja-JP" altLang="en-US" dirty="0"/>
          </a:p>
        </p:txBody>
      </p:sp>
    </p:spTree>
    <p:extLst>
      <p:ext uri="{BB962C8B-B14F-4D97-AF65-F5344CB8AC3E}">
        <p14:creationId xmlns:p14="http://schemas.microsoft.com/office/powerpoint/2010/main" val="123610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566738" y="1196975"/>
            <a:ext cx="8153516" cy="5111750"/>
          </a:xfrm>
        </p:spPr>
        <p:txBody>
          <a:bodyPr/>
          <a:lstStyle/>
          <a:p>
            <a:r>
              <a:rPr lang="ja-JP" altLang="en-US" dirty="0"/>
              <a:t>メリット</a:t>
            </a:r>
            <a:endParaRPr lang="en-US" altLang="ja-JP" dirty="0"/>
          </a:p>
          <a:p>
            <a:pPr lvl="1"/>
            <a:r>
              <a:rPr lang="ja-JP" altLang="en-US" dirty="0"/>
              <a:t>ノイズに強い</a:t>
            </a:r>
            <a:endParaRPr lang="en-US" altLang="ja-JP" dirty="0"/>
          </a:p>
          <a:p>
            <a:pPr lvl="1"/>
            <a:r>
              <a:rPr lang="ja-JP" altLang="en-US" dirty="0"/>
              <a:t>高精度・表現力が高い</a:t>
            </a:r>
            <a:endParaRPr lang="en-US" altLang="ja-JP" dirty="0"/>
          </a:p>
          <a:p>
            <a:pPr lvl="1"/>
            <a:r>
              <a:rPr lang="ja-JP" altLang="en-US" dirty="0" smtClean="0"/>
              <a:t>並列動作ができるのでデータ量</a:t>
            </a:r>
            <a:r>
              <a:rPr lang="ja-JP" altLang="en-US" dirty="0"/>
              <a:t>が多くても高速に動作する</a:t>
            </a:r>
            <a:endParaRPr lang="en-US" altLang="ja-JP" dirty="0"/>
          </a:p>
          <a:p>
            <a:r>
              <a:rPr lang="ja-JP" altLang="en-US" dirty="0"/>
              <a:t>デメリット</a:t>
            </a:r>
            <a:endParaRPr lang="en-US" altLang="ja-JP" dirty="0"/>
          </a:p>
          <a:p>
            <a:pPr lvl="1"/>
            <a:r>
              <a:rPr lang="ja-JP" altLang="en-US" dirty="0" smtClean="0"/>
              <a:t>決定木に比べてパラメータ</a:t>
            </a:r>
            <a:r>
              <a:rPr lang="ja-JP" altLang="en-US" dirty="0"/>
              <a:t>が多い（木の数や説明変数の数）</a:t>
            </a:r>
            <a:endParaRPr lang="en-US" altLang="ja-JP" dirty="0"/>
          </a:p>
          <a:p>
            <a:pPr lvl="1"/>
            <a:r>
              <a:rPr lang="ja-JP" altLang="en-US" dirty="0"/>
              <a:t>学習データなどをランダムに抽出するので、データが少なすぎるとうまく学習できない</a:t>
            </a:r>
          </a:p>
          <a:p>
            <a:endParaRPr kumimoji="1" lang="ja-JP" altLang="en-US" dirty="0"/>
          </a:p>
        </p:txBody>
      </p:sp>
    </p:spTree>
    <p:extLst>
      <p:ext uri="{BB962C8B-B14F-4D97-AF65-F5344CB8AC3E}">
        <p14:creationId xmlns:p14="http://schemas.microsoft.com/office/powerpoint/2010/main" val="269644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アルゴリズム選択のチートシート</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6738" y="1258665"/>
            <a:ext cx="8001000" cy="4988370"/>
          </a:xfrm>
        </p:spPr>
      </p:pic>
      <p:sp>
        <p:nvSpPr>
          <p:cNvPr id="5" name="正方形/長方形 4"/>
          <p:cNvSpPr/>
          <p:nvPr/>
        </p:nvSpPr>
        <p:spPr>
          <a:xfrm>
            <a:off x="3337816" y="5908481"/>
            <a:ext cx="5229922" cy="338554"/>
          </a:xfrm>
          <a:prstGeom prst="rect">
            <a:avLst/>
          </a:prstGeom>
        </p:spPr>
        <p:txBody>
          <a:bodyPr wrap="square">
            <a:spAutoFit/>
          </a:bodyPr>
          <a:lstStyle/>
          <a:p>
            <a:r>
              <a:rPr lang="ja-JP" altLang="en-US" sz="1600" dirty="0"/>
              <a:t>http://scikit-learn.org/stable/tutorial/machine_learning_map/</a:t>
            </a:r>
          </a:p>
        </p:txBody>
      </p:sp>
      <p:sp>
        <p:nvSpPr>
          <p:cNvPr id="6" name="正方形/長方形 5"/>
          <p:cNvSpPr/>
          <p:nvPr/>
        </p:nvSpPr>
        <p:spPr>
          <a:xfrm>
            <a:off x="4856111" y="35744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rgbClr val="FF0000"/>
                </a:solidFill>
                <a:latin typeface="Meiryo UI" panose="020B0604030504040204" pitchFamily="50" charset="-128"/>
                <a:ea typeface="Meiryo UI" panose="020B0604030504040204" pitchFamily="50" charset="-128"/>
              </a:rPr>
              <a:t>必要かな？（</a:t>
            </a:r>
            <a:r>
              <a:rPr kumimoji="1" lang="en-US" altLang="ja-JP" sz="1400" dirty="0" smtClean="0">
                <a:solidFill>
                  <a:srgbClr val="FF0000"/>
                </a:solidFill>
                <a:latin typeface="Meiryo UI" panose="020B0604030504040204" pitchFamily="50" charset="-128"/>
                <a:ea typeface="Meiryo UI" panose="020B0604030504040204" pitchFamily="50" charset="-128"/>
              </a:rPr>
              <a:t>VMS</a:t>
            </a:r>
            <a:r>
              <a:rPr kumimoji="1" lang="ja-JP" altLang="en-US" sz="1400" dirty="0" smtClean="0">
                <a:solidFill>
                  <a:srgbClr val="FF0000"/>
                </a:solidFill>
                <a:latin typeface="Meiryo UI" panose="020B0604030504040204" pitchFamily="50" charset="-128"/>
                <a:ea typeface="Meiryo UI" panose="020B0604030504040204" pitchFamily="50" charset="-128"/>
              </a:rPr>
              <a:t>がすべてのアルゴリズムを包含しているわけではないので）</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037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K-NN</a:t>
            </a:r>
            <a:r>
              <a:rPr kumimoji="1" lang="ja-JP" altLang="en-US" sz="4400" dirty="0" smtClean="0"/>
              <a:t>分析</a:t>
            </a:r>
            <a:endParaRPr kumimoji="1" lang="ja-JP" altLang="en-US" sz="4400" dirty="0"/>
          </a:p>
        </p:txBody>
      </p:sp>
    </p:spTree>
    <p:extLst>
      <p:ext uri="{BB962C8B-B14F-4D97-AF65-F5344CB8AC3E}">
        <p14:creationId xmlns:p14="http://schemas.microsoft.com/office/powerpoint/2010/main" val="218932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kumimoji="1" lang="ja-JP" altLang="en-US" dirty="0" smtClean="0"/>
              <a:t>分析とは</a:t>
            </a:r>
            <a:endParaRPr kumimoji="1" lang="ja-JP" altLang="en-US" dirty="0"/>
          </a:p>
        </p:txBody>
      </p:sp>
      <p:sp>
        <p:nvSpPr>
          <p:cNvPr id="3" name="コンテンツ プレースホルダー 2"/>
          <p:cNvSpPr>
            <a:spLocks noGrp="1"/>
          </p:cNvSpPr>
          <p:nvPr>
            <p:ph idx="1"/>
          </p:nvPr>
        </p:nvSpPr>
        <p:spPr>
          <a:xfrm>
            <a:off x="566738" y="1196975"/>
            <a:ext cx="4952713" cy="3804683"/>
          </a:xfrm>
        </p:spPr>
        <p:txBody>
          <a:bodyPr/>
          <a:lstStyle/>
          <a:p>
            <a:r>
              <a:rPr lang="ja-JP" altLang="en-US" dirty="0"/>
              <a:t>教師あり学習</a:t>
            </a:r>
          </a:p>
          <a:p>
            <a:r>
              <a:rPr lang="ja-JP" altLang="en-US" dirty="0"/>
              <a:t>回帰や分類を行う際に、似たようなデータを</a:t>
            </a:r>
            <a:r>
              <a:rPr lang="en-US" altLang="ja-JP" dirty="0"/>
              <a:t>k</a:t>
            </a:r>
            <a:r>
              <a:rPr lang="ja-JP" altLang="en-US" dirty="0"/>
              <a:t>個集めてそれらの多数決から目的とする値を求める</a:t>
            </a:r>
            <a:endParaRPr lang="en-US" altLang="ja-JP" dirty="0"/>
          </a:p>
          <a:p>
            <a:endParaRPr lang="en-US" altLang="ja-JP" dirty="0"/>
          </a:p>
          <a:p>
            <a:r>
              <a:rPr lang="ja-JP" altLang="en-US" dirty="0"/>
              <a:t>右図は緑の分類を行おうとしている図である</a:t>
            </a:r>
            <a:endParaRPr lang="en-US" altLang="ja-JP" dirty="0"/>
          </a:p>
          <a:p>
            <a:pPr lvl="1"/>
            <a:r>
              <a:rPr lang="en-US" altLang="ja-JP" dirty="0"/>
              <a:t>k=3</a:t>
            </a:r>
            <a:r>
              <a:rPr lang="ja-JP" altLang="en-US" dirty="0"/>
              <a:t>　三角赤</a:t>
            </a:r>
            <a:endParaRPr lang="en-US" altLang="ja-JP" dirty="0"/>
          </a:p>
          <a:p>
            <a:pPr lvl="1"/>
            <a:r>
              <a:rPr lang="en-US" altLang="ja-JP" dirty="0"/>
              <a:t>k=5</a:t>
            </a:r>
            <a:r>
              <a:rPr lang="ja-JP" altLang="en-US" dirty="0"/>
              <a:t>　四角青</a:t>
            </a:r>
            <a:endParaRPr lang="en-US" altLang="ja-JP"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499" y="2500829"/>
            <a:ext cx="3877501" cy="3498563"/>
          </a:xfrm>
          <a:prstGeom prst="rect">
            <a:avLst/>
          </a:prstGeom>
        </p:spPr>
      </p:pic>
      <p:sp>
        <p:nvSpPr>
          <p:cNvPr id="5" name="正方形/長方形 4"/>
          <p:cNvSpPr/>
          <p:nvPr/>
        </p:nvSpPr>
        <p:spPr>
          <a:xfrm>
            <a:off x="539750" y="529058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黒い円枠の中で三角の赤が２つで四角の青が１つだから</a:t>
            </a:r>
            <a:r>
              <a:rPr lang="en-US" altLang="ja-JP" sz="1400" dirty="0" smtClean="0">
                <a:solidFill>
                  <a:srgbClr val="FF0000"/>
                </a:solidFill>
                <a:latin typeface="Meiryo UI" panose="020B0604030504040204" pitchFamily="50" charset="-128"/>
                <a:ea typeface="Meiryo UI" panose="020B0604030504040204" pitchFamily="50" charset="-128"/>
              </a:rPr>
              <a:t>k=3</a:t>
            </a:r>
            <a:r>
              <a:rPr lang="ja-JP" altLang="en-US" sz="1400" dirty="0" smtClean="0">
                <a:solidFill>
                  <a:srgbClr val="FF0000"/>
                </a:solidFill>
                <a:latin typeface="Meiryo UI" panose="020B0604030504040204" pitchFamily="50" charset="-128"/>
                <a:ea typeface="Meiryo UI" panose="020B0604030504040204" pitchFamily="50" charset="-128"/>
              </a:rPr>
              <a:t>で三角赤に分類される・・・というような丁寧な説明を入れてください。</a:t>
            </a:r>
            <a:r>
              <a:rPr lang="en-US" altLang="ja-JP" sz="1400" dirty="0" smtClean="0">
                <a:solidFill>
                  <a:srgbClr val="FF0000"/>
                </a:solidFill>
                <a:latin typeface="Meiryo UI" panose="020B0604030504040204" pitchFamily="50" charset="-128"/>
                <a:ea typeface="Meiryo UI" panose="020B0604030504040204" pitchFamily="50" charset="-128"/>
              </a:rPr>
              <a:t>k=5</a:t>
            </a:r>
            <a:r>
              <a:rPr lang="ja-JP" altLang="en-US" sz="1400" dirty="0" smtClean="0">
                <a:solidFill>
                  <a:srgbClr val="FF0000"/>
                </a:solidFill>
                <a:latin typeface="Meiryo UI" panose="020B0604030504040204" pitchFamily="50" charset="-128"/>
                <a:ea typeface="Meiryo UI" panose="020B0604030504040204" pitchFamily="50" charset="-128"/>
              </a:rPr>
              <a:t>も同様。</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5790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アルゴリズムが単純</a:t>
            </a:r>
            <a:endParaRPr lang="en-US" altLang="ja-JP" dirty="0"/>
          </a:p>
          <a:p>
            <a:pPr marL="514350" indent="-514350">
              <a:buFont typeface="+mj-lt"/>
              <a:buAutoNum type="arabicPeriod"/>
            </a:pPr>
            <a:r>
              <a:rPr lang="ja-JP" altLang="en-US" dirty="0"/>
              <a:t>データの規模が大きければ正確に分類できる可能性が高い</a:t>
            </a:r>
            <a:endParaRPr lang="en-US" altLang="ja-JP" dirty="0"/>
          </a:p>
          <a:p>
            <a:pPr marL="514350" indent="-514350">
              <a:buFont typeface="+mj-lt"/>
              <a:buAutoNum type="arabicPeriod"/>
            </a:pPr>
            <a:r>
              <a:rPr lang="ja-JP" altLang="en-US" dirty="0"/>
              <a:t>複数のクラスが異常に混在、比率が異常に偏っている場合は分類がうまくいかない</a:t>
            </a:r>
            <a:endParaRPr lang="en-US" altLang="ja-JP" dirty="0"/>
          </a:p>
          <a:p>
            <a:pPr marL="514350" indent="-514350">
              <a:buFont typeface="+mj-lt"/>
              <a:buAutoNum type="arabicPeriod"/>
            </a:pPr>
            <a:r>
              <a:rPr lang="ja-JP" altLang="en-US" dirty="0"/>
              <a:t>次元数が少ないデータに適している</a:t>
            </a:r>
            <a:endParaRPr lang="en-US" altLang="ja-JP" dirty="0"/>
          </a:p>
          <a:p>
            <a:pPr marL="514350" indent="-514350">
              <a:buFont typeface="+mj-lt"/>
              <a:buAutoNum type="arabicPeriod"/>
            </a:pPr>
            <a:r>
              <a:rPr lang="ja-JP" altLang="en-US" dirty="0"/>
              <a:t>設定するべき指標が</a:t>
            </a:r>
            <a:r>
              <a:rPr lang="en-US" altLang="ja-JP" dirty="0"/>
              <a:t>2</a:t>
            </a:r>
            <a:r>
              <a:rPr lang="ja-JP" altLang="en-US" dirty="0"/>
              <a:t>つ</a:t>
            </a:r>
            <a:endParaRPr lang="en-US" altLang="ja-JP" dirty="0"/>
          </a:p>
          <a:p>
            <a:pPr lvl="1"/>
            <a:r>
              <a:rPr lang="ja-JP" altLang="en-US" dirty="0"/>
              <a:t>多数決を何個のデータで行うか（</a:t>
            </a:r>
            <a:r>
              <a:rPr lang="en-US" altLang="ja-JP" dirty="0"/>
              <a:t>k</a:t>
            </a:r>
            <a:r>
              <a:rPr lang="ja-JP" altLang="en-US" dirty="0"/>
              <a:t>）</a:t>
            </a:r>
            <a:endParaRPr lang="en-US" altLang="ja-JP" dirty="0"/>
          </a:p>
          <a:p>
            <a:pPr lvl="1"/>
            <a:r>
              <a:rPr lang="ja-JP" altLang="en-US" dirty="0"/>
              <a:t>類似度の基準</a:t>
            </a:r>
            <a:endParaRPr lang="en-US" altLang="ja-JP" dirty="0"/>
          </a:p>
          <a:p>
            <a:pPr marL="514350" indent="-514350">
              <a:buFont typeface="+mj-lt"/>
              <a:buAutoNum type="arabicPeriod"/>
            </a:pPr>
            <a:r>
              <a:rPr lang="ja-JP" altLang="en-US" dirty="0"/>
              <a:t>全探索なので次元やデータ数が増えると予測の処理が重い</a:t>
            </a:r>
            <a:endParaRPr lang="en-US" altLang="ja-JP" dirty="0"/>
          </a:p>
          <a:p>
            <a:endParaRPr kumimoji="1" lang="ja-JP" altLang="en-US" dirty="0"/>
          </a:p>
        </p:txBody>
      </p:sp>
      <p:sp>
        <p:nvSpPr>
          <p:cNvPr id="4" name="正方形/長方形 3"/>
          <p:cNvSpPr/>
          <p:nvPr/>
        </p:nvSpPr>
        <p:spPr>
          <a:xfrm>
            <a:off x="539750" y="529058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何故アルゴリズムが単純なのかの記載が説明</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次元</a:t>
            </a:r>
            <a:r>
              <a:rPr kumimoji="1" lang="ja-JP" altLang="en-US" sz="1400" dirty="0">
                <a:solidFill>
                  <a:srgbClr val="FF0000"/>
                </a:solidFill>
                <a:latin typeface="Meiryo UI" panose="020B0604030504040204" pitchFamily="50" charset="-128"/>
                <a:ea typeface="Meiryo UI" panose="020B0604030504040204" pitchFamily="50" charset="-128"/>
              </a:rPr>
              <a:t>数</a:t>
            </a:r>
            <a:r>
              <a:rPr kumimoji="1" lang="ja-JP" altLang="en-US" sz="1400" dirty="0" smtClean="0">
                <a:solidFill>
                  <a:srgbClr val="FF0000"/>
                </a:solidFill>
                <a:latin typeface="Meiryo UI" panose="020B0604030504040204" pitchFamily="50" charset="-128"/>
                <a:ea typeface="Meiryo UI" panose="020B0604030504040204" pitchFamily="50" charset="-128"/>
              </a:rPr>
              <a:t>とは</a:t>
            </a:r>
            <a:r>
              <a:rPr lang="ja-JP" altLang="en-US" sz="1400" dirty="0" smtClean="0">
                <a:solidFill>
                  <a:srgbClr val="FF0000"/>
                </a:solidFill>
                <a:latin typeface="Meiryo UI" panose="020B0604030504040204" pitchFamily="50" charset="-128"/>
                <a:ea typeface="Meiryo UI" panose="020B0604030504040204" pitchFamily="50" charset="-128"/>
              </a:rPr>
              <a:t>何かの説明必要</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389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アイテムのレコメンドシステム</a:t>
            </a:r>
            <a:endParaRPr lang="en-US" altLang="ja-JP" dirty="0"/>
          </a:p>
          <a:p>
            <a:pPr lvl="1"/>
            <a:r>
              <a:rPr lang="ja-JP" altLang="en-US" dirty="0"/>
              <a:t>ユーザの視聴履歴などから未視聴映画のおすすめ</a:t>
            </a:r>
            <a:endParaRPr lang="en-US" altLang="ja-JP" dirty="0"/>
          </a:p>
          <a:p>
            <a:pPr lvl="1"/>
            <a:r>
              <a:rPr lang="ja-JP" altLang="en-US" dirty="0"/>
              <a:t>ユーザがアクセスしているサイトなどの情報から適した広告表示</a:t>
            </a:r>
            <a:endParaRPr lang="en-US" altLang="ja-JP" dirty="0"/>
          </a:p>
          <a:p>
            <a:r>
              <a:rPr lang="ja-JP" altLang="en-US" dirty="0"/>
              <a:t>マッチングシステム</a:t>
            </a:r>
            <a:endParaRPr lang="en-US" altLang="ja-JP" dirty="0"/>
          </a:p>
          <a:p>
            <a:pPr lvl="1"/>
            <a:r>
              <a:rPr lang="ja-JP" altLang="en-US" dirty="0"/>
              <a:t>職歴や経験などから転職先を提案</a:t>
            </a:r>
            <a:endParaRPr lang="en-US" altLang="ja-JP" dirty="0"/>
          </a:p>
          <a:p>
            <a:r>
              <a:rPr lang="ja-JP" altLang="en-US" dirty="0"/>
              <a:t>異常検知</a:t>
            </a:r>
            <a:endParaRPr lang="en-US" altLang="ja-JP" dirty="0"/>
          </a:p>
          <a:p>
            <a:pPr lvl="1"/>
            <a:r>
              <a:rPr kumimoji="1" lang="ja-JP" altLang="en-US" dirty="0" smtClean="0"/>
              <a:t>過去の異常データから現在の状況を把握する</a:t>
            </a:r>
            <a:endParaRPr kumimoji="1" lang="ja-JP" altLang="en-US" dirty="0"/>
          </a:p>
        </p:txBody>
      </p:sp>
      <p:sp>
        <p:nvSpPr>
          <p:cNvPr id="4" name="正方形/長方形 3"/>
          <p:cNvSpPr/>
          <p:nvPr/>
        </p:nvSpPr>
        <p:spPr>
          <a:xfrm>
            <a:off x="539750" y="5290583"/>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マッチングシステムは転職先ではなく適した職種に変更した方がよい。社内でのキャリアマッチングをイメージさせる。</a:t>
            </a:r>
            <a:endParaRPr lang="en-US" altLang="ja-JP" sz="1400" dirty="0" smtClean="0">
              <a:solidFill>
                <a:srgbClr val="FF0000"/>
              </a:solidFill>
              <a:latin typeface="Meiryo UI" panose="020B0604030504040204" pitchFamily="50" charset="-128"/>
              <a:ea typeface="Meiryo UI" panose="020B0604030504040204" pitchFamily="50" charset="-128"/>
            </a:endParaRPr>
          </a:p>
          <a:p>
            <a:r>
              <a:rPr kumimoji="1" lang="ja-JP" altLang="en-US" sz="1400" dirty="0" smtClean="0">
                <a:solidFill>
                  <a:srgbClr val="FF0000"/>
                </a:solidFill>
                <a:latin typeface="Meiryo UI" panose="020B0604030504040204" pitchFamily="50" charset="-128"/>
                <a:ea typeface="Meiryo UI" panose="020B0604030504040204" pitchFamily="50" charset="-128"/>
              </a:rPr>
              <a:t>異常検知はもう少し具体的に記載。例えば工場内での装置の故障（異常）の検知、など。</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3930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sp>
        <p:nvSpPr>
          <p:cNvPr id="4" name="テキスト プレースホルダー 3"/>
          <p:cNvSpPr txBox="1">
            <a:spLocks/>
          </p:cNvSpPr>
          <p:nvPr/>
        </p:nvSpPr>
        <p:spPr bwMode="auto">
          <a:xfrm>
            <a:off x="823242" y="1099289"/>
            <a:ext cx="3573510" cy="807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sz="2800" b="1" kern="0" dirty="0" smtClean="0"/>
              <a:t>Input</a:t>
            </a:r>
            <a:endParaRPr lang="ja-JP" altLang="en-US" sz="2800" b="1" kern="0" dirty="0"/>
          </a:p>
        </p:txBody>
      </p:sp>
      <p:sp>
        <p:nvSpPr>
          <p:cNvPr id="5" name="コンテンツ プレースホルダー 4"/>
          <p:cNvSpPr txBox="1">
            <a:spLocks/>
          </p:cNvSpPr>
          <p:nvPr/>
        </p:nvSpPr>
        <p:spPr>
          <a:xfrm>
            <a:off x="1060921" y="1623994"/>
            <a:ext cx="7620721" cy="361149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ja-JP" altLang="en-US" sz="1800" kern="0" dirty="0" smtClean="0"/>
              <a:t>説明変数　　例：映画レコメンドサービス</a:t>
            </a:r>
            <a:endParaRPr lang="en-US" altLang="ja-JP" sz="1800" kern="0" dirty="0" smtClean="0"/>
          </a:p>
        </p:txBody>
      </p:sp>
      <p:sp>
        <p:nvSpPr>
          <p:cNvPr id="6" name="テキスト プレースホルダー 5"/>
          <p:cNvSpPr txBox="1">
            <a:spLocks/>
          </p:cNvSpPr>
          <p:nvPr/>
        </p:nvSpPr>
        <p:spPr>
          <a:xfrm>
            <a:off x="823242" y="4276473"/>
            <a:ext cx="3591109" cy="80756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b="1" kern="0" dirty="0" smtClean="0"/>
              <a:t>Output</a:t>
            </a:r>
            <a:endParaRPr lang="ja-JP" altLang="en-US" b="1" kern="0" dirty="0"/>
          </a:p>
        </p:txBody>
      </p:sp>
      <p:graphicFrame>
        <p:nvGraphicFramePr>
          <p:cNvPr id="7" name="表 6"/>
          <p:cNvGraphicFramePr>
            <a:graphicFrameLocks noGrp="1"/>
          </p:cNvGraphicFramePr>
          <p:nvPr>
            <p:extLst>
              <p:ext uri="{D42A27DB-BD31-4B8C-83A1-F6EECF244321}">
                <p14:modId xmlns:p14="http://schemas.microsoft.com/office/powerpoint/2010/main" val="3269252316"/>
              </p:ext>
            </p:extLst>
          </p:nvPr>
        </p:nvGraphicFramePr>
        <p:xfrm>
          <a:off x="1060921" y="2010357"/>
          <a:ext cx="6205641" cy="220916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教師データ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A</a:t>
                      </a:r>
                    </a:p>
                  </a:txBody>
                  <a:tcPr/>
                </a:tc>
                <a:tc>
                  <a:txBody>
                    <a:bodyPr/>
                    <a:lstStyle/>
                    <a:p>
                      <a:r>
                        <a:rPr kumimoji="1" lang="en-US" altLang="ja-JP" dirty="0" smtClean="0"/>
                        <a:t>90</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58505">
                <a:tc>
                  <a:txBody>
                    <a:bodyPr/>
                    <a:lstStyle/>
                    <a:p>
                      <a:r>
                        <a:rPr kumimoji="1" lang="ja-JP" altLang="en-US" dirty="0" smtClean="0"/>
                        <a:t>ユーザ</a:t>
                      </a:r>
                      <a:r>
                        <a:rPr kumimoji="1" lang="en-US" altLang="ja-JP" dirty="0" smtClean="0"/>
                        <a:t>B</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90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58505">
                <a:tc>
                  <a:txBody>
                    <a:bodyPr/>
                    <a:lstStyle/>
                    <a:p>
                      <a:r>
                        <a:rPr kumimoji="1" lang="ja-JP" altLang="en-US" dirty="0" smtClean="0"/>
                        <a:t>ユーザ</a:t>
                      </a:r>
                      <a:r>
                        <a:rPr kumimoji="1" lang="en-US" altLang="ja-JP" dirty="0" smtClean="0"/>
                        <a:t>C</a:t>
                      </a:r>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40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58505">
                <a:tc>
                  <a:txBody>
                    <a:bodyPr/>
                    <a:lstStyle/>
                    <a:p>
                      <a:r>
                        <a:rPr kumimoji="1" lang="ja-JP" altLang="en-US" dirty="0" smtClean="0"/>
                        <a:t>ユーザ</a:t>
                      </a:r>
                      <a:r>
                        <a:rPr kumimoji="1" lang="en-US" altLang="ja-JP" dirty="0" smtClean="0"/>
                        <a:t>D</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60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58505">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sp>
        <p:nvSpPr>
          <p:cNvPr id="8" name="テキスト ボックス 7"/>
          <p:cNvSpPr txBox="1"/>
          <p:nvPr/>
        </p:nvSpPr>
        <p:spPr>
          <a:xfrm>
            <a:off x="5562209" y="4217916"/>
            <a:ext cx="1971575" cy="276999"/>
          </a:xfrm>
          <a:prstGeom prst="rect">
            <a:avLst/>
          </a:prstGeom>
          <a:noFill/>
        </p:spPr>
        <p:txBody>
          <a:bodyPr wrap="square" rtlCol="0">
            <a:spAutoFit/>
          </a:bodyPr>
          <a:lstStyle/>
          <a:p>
            <a:r>
              <a:rPr kumimoji="1" lang="ja-JP" altLang="en-US" sz="1200" dirty="0" smtClean="0"/>
              <a:t>簡略化のため</a:t>
            </a:r>
            <a:r>
              <a:rPr kumimoji="1" lang="en-US" altLang="ja-JP" sz="1200" dirty="0" smtClean="0"/>
              <a:t>k</a:t>
            </a:r>
            <a:r>
              <a:rPr kumimoji="1" lang="ja-JP" altLang="en-US" sz="1200" dirty="0" smtClean="0"/>
              <a:t>＝</a:t>
            </a:r>
            <a:r>
              <a:rPr lang="en-US" altLang="ja-JP" sz="1200" dirty="0"/>
              <a:t>3</a:t>
            </a:r>
            <a:r>
              <a:rPr kumimoji="1" lang="ja-JP" altLang="en-US" sz="1200" dirty="0" smtClean="0"/>
              <a:t>とする</a:t>
            </a:r>
            <a:endParaRPr kumimoji="1" lang="ja-JP" altLang="en-US" sz="1200" dirty="0"/>
          </a:p>
        </p:txBody>
      </p:sp>
      <p:graphicFrame>
        <p:nvGraphicFramePr>
          <p:cNvPr id="9" name="表 8"/>
          <p:cNvGraphicFramePr>
            <a:graphicFrameLocks noGrp="1"/>
          </p:cNvGraphicFramePr>
          <p:nvPr>
            <p:extLst>
              <p:ext uri="{D42A27DB-BD31-4B8C-83A1-F6EECF244321}">
                <p14:modId xmlns:p14="http://schemas.microsoft.com/office/powerpoint/2010/main" val="726188030"/>
              </p:ext>
            </p:extLst>
          </p:nvPr>
        </p:nvGraphicFramePr>
        <p:xfrm>
          <a:off x="1060921" y="4710978"/>
          <a:ext cx="6205641" cy="74612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目的データ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X</a:t>
                      </a:r>
                    </a:p>
                  </a:txBody>
                  <a:tcPr/>
                </a:tc>
                <a:tc>
                  <a:txBody>
                    <a:bodyPr/>
                    <a:lstStyle/>
                    <a:p>
                      <a:r>
                        <a:rPr kumimoji="1" lang="en-US" altLang="ja-JP" dirty="0" smtClean="0"/>
                        <a:t>95</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10" name="円形吹き出し 9"/>
          <p:cNvSpPr/>
          <p:nvPr/>
        </p:nvSpPr>
        <p:spPr>
          <a:xfrm>
            <a:off x="6931799" y="4588847"/>
            <a:ext cx="1144883" cy="1301013"/>
          </a:xfrm>
          <a:prstGeom prst="wedgeEllipseCallout">
            <a:avLst>
              <a:gd name="adj1" fmla="val -94615"/>
              <a:gd name="adj2" fmla="val 2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赤枠のデータと近い</a:t>
            </a:r>
            <a:endParaRPr kumimoji="1" lang="ja-JP" altLang="en-US" sz="1200" dirty="0"/>
          </a:p>
        </p:txBody>
      </p:sp>
      <p:sp>
        <p:nvSpPr>
          <p:cNvPr id="11" name="正方形/長方形 10"/>
          <p:cNvSpPr/>
          <p:nvPr/>
        </p:nvSpPr>
        <p:spPr>
          <a:xfrm>
            <a:off x="1060924" y="2467212"/>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923" y="3571727"/>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924" y="3216023"/>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788068" y="459087"/>
            <a:ext cx="3893574" cy="1101213"/>
          </a:xfrm>
          <a:prstGeom prst="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rgbClr val="FF0000"/>
                </a:solidFill>
                <a:latin typeface="Meiryo UI" panose="020B0604030504040204" pitchFamily="50" charset="-128"/>
                <a:ea typeface="Meiryo UI" panose="020B0604030504040204" pitchFamily="50" charset="-128"/>
              </a:rPr>
              <a:t>何を書いているのかわからないので、説明が必要</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767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20060904_テンプレート新">
  <a:themeElements>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060904_テンプレート新">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solidFill>
              <a:srgbClr val="003399"/>
            </a:solidFill>
            <a:latin typeface="MS UI Gothic" pitchFamily="50" charset="-128"/>
            <a:ea typeface="MS UI Gothic" pitchFamily="50" charset="-128"/>
          </a:defRPr>
        </a:defPPr>
      </a:lstStyle>
    </a:txDef>
  </a:objectDefaults>
  <a:extraClrSchemeLst>
    <a:extraClrScheme>
      <a:clrScheme name="20060904_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060904_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060904_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060904_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060904_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060904_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060904_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060904_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テンプレート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テンプレート新">
      <a:majorFont>
        <a:latin typeface="Arial Narrow"/>
        <a:ea typeface="MS UI Gothic"/>
        <a:cs typeface=""/>
      </a:majorFont>
      <a:minorFont>
        <a:latin typeface="Arial Narrow"/>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lnDef>
  </a:objectDefaults>
  <a:extraClrSchemeLst>
    <a:extraClrScheme>
      <a:clrScheme name="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4633</TotalTime>
  <Words>1886</Words>
  <Application>Microsoft Office PowerPoint</Application>
  <PresentationFormat>画面に合わせる (4:3)</PresentationFormat>
  <Paragraphs>334</Paragraphs>
  <Slides>33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33</vt:i4>
      </vt:variant>
    </vt:vector>
  </HeadingPairs>
  <TitlesOfParts>
    <vt:vector size="46" baseType="lpstr">
      <vt:lpstr>Meiryo UI</vt:lpstr>
      <vt:lpstr>ＭＳ Ｐゴシック</vt:lpstr>
      <vt:lpstr>ＭＳ Ｐ明朝</vt:lpstr>
      <vt:lpstr>MS UI Gothic</vt:lpstr>
      <vt:lpstr>ＭＳ ゴシック</vt:lpstr>
      <vt:lpstr>Meiryo</vt:lpstr>
      <vt:lpstr>Arial</vt:lpstr>
      <vt:lpstr>Arial Narrow</vt:lpstr>
      <vt:lpstr>Times New Roman</vt:lpstr>
      <vt:lpstr>Verdana</vt:lpstr>
      <vt:lpstr>Wingdings</vt:lpstr>
      <vt:lpstr>1_20060904_テンプレート新</vt:lpstr>
      <vt:lpstr>1_テンプレート新</vt:lpstr>
      <vt:lpstr>VMSで用いられている手法</vt:lpstr>
      <vt:lpstr>改訂履歴</vt:lpstr>
      <vt:lpstr>アジェンダ</vt:lpstr>
      <vt:lpstr>アルゴリズム選択のチートシート</vt:lpstr>
      <vt:lpstr>K-NN分析</vt:lpstr>
      <vt:lpstr>K-NN分析とは</vt:lpstr>
      <vt:lpstr>特徴</vt:lpstr>
      <vt:lpstr>ビジネス領域での用途</vt:lpstr>
      <vt:lpstr>入力データと出力結果</vt:lpstr>
      <vt:lpstr>改良型k-NN</vt:lpstr>
      <vt:lpstr>K-NN分析　まとめ</vt:lpstr>
      <vt:lpstr>Support Vector Machine</vt:lpstr>
      <vt:lpstr>SVMとは</vt:lpstr>
      <vt:lpstr>特徴</vt:lpstr>
      <vt:lpstr>ビジネス領域での用途</vt:lpstr>
      <vt:lpstr>入力データと出力結果</vt:lpstr>
      <vt:lpstr>カーネルトリック</vt:lpstr>
      <vt:lpstr>まとめ</vt:lpstr>
      <vt:lpstr>決定木（Decision Tree）</vt:lpstr>
      <vt:lpstr>決定木（decision tree）とは</vt:lpstr>
      <vt:lpstr>特徴</vt:lpstr>
      <vt:lpstr>ビジネス領域での用途</vt:lpstr>
      <vt:lpstr>PowerPoint プレゼンテーション</vt:lpstr>
      <vt:lpstr>処理の効率化</vt:lpstr>
      <vt:lpstr>識別力＝情報利得</vt:lpstr>
      <vt:lpstr>識別力＝情報利得</vt:lpstr>
      <vt:lpstr>まとめ</vt:lpstr>
      <vt:lpstr>Random Forest</vt:lpstr>
      <vt:lpstr>Random Forestとは</vt:lpstr>
      <vt:lpstr>特徴</vt:lpstr>
      <vt:lpstr>なぜ集団学習するのか</vt:lpstr>
      <vt:lpstr>ほかの集団学習との違い</vt:lpstr>
      <vt:lpstr>まとめ</vt:lpstr>
    </vt:vector>
  </TitlesOfParts>
  <Company>CANON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027720</dc:creator>
  <cp:lastModifiedBy>036149</cp:lastModifiedBy>
  <cp:revision>303</cp:revision>
  <dcterms:created xsi:type="dcterms:W3CDTF">2008-01-25T02:48:24Z</dcterms:created>
  <dcterms:modified xsi:type="dcterms:W3CDTF">2018-07-18T01:48:06Z</dcterms:modified>
</cp:coreProperties>
</file>