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61"/>
  </p:notesMasterIdLst>
  <p:handoutMasterIdLst>
    <p:handoutMasterId r:id="rId62"/>
  </p:handoutMasterIdLst>
  <p:sldIdLst>
    <p:sldId id="286" r:id="rId3"/>
    <p:sldId id="318" r:id="rId4"/>
    <p:sldId id="287" r:id="rId5"/>
    <p:sldId id="317" r:id="rId6"/>
    <p:sldId id="290" r:id="rId7"/>
    <p:sldId id="342" r:id="rId8"/>
    <p:sldId id="288" r:id="rId9"/>
    <p:sldId id="289" r:id="rId10"/>
    <p:sldId id="291" r:id="rId11"/>
    <p:sldId id="292" r:id="rId12"/>
    <p:sldId id="293" r:id="rId13"/>
    <p:sldId id="294" r:id="rId14"/>
    <p:sldId id="295" r:id="rId15"/>
    <p:sldId id="296" r:id="rId16"/>
    <p:sldId id="297" r:id="rId17"/>
    <p:sldId id="298" r:id="rId18"/>
    <p:sldId id="299" r:id="rId19"/>
    <p:sldId id="300" r:id="rId20"/>
    <p:sldId id="301" r:id="rId21"/>
    <p:sldId id="303" r:id="rId22"/>
    <p:sldId id="302" r:id="rId23"/>
    <p:sldId id="304" r:id="rId24"/>
    <p:sldId id="305" r:id="rId25"/>
    <p:sldId id="306" r:id="rId26"/>
    <p:sldId id="307" r:id="rId27"/>
    <p:sldId id="309" r:id="rId28"/>
    <p:sldId id="308" r:id="rId29"/>
    <p:sldId id="310" r:id="rId30"/>
    <p:sldId id="311" r:id="rId31"/>
    <p:sldId id="312" r:id="rId32"/>
    <p:sldId id="313" r:id="rId33"/>
    <p:sldId id="314" r:id="rId34"/>
    <p:sldId id="315" r:id="rId35"/>
    <p:sldId id="316" r:id="rId36"/>
    <p:sldId id="319" r:id="rId37"/>
    <p:sldId id="320" r:id="rId38"/>
    <p:sldId id="321" r:id="rId39"/>
    <p:sldId id="322" r:id="rId40"/>
    <p:sldId id="323" r:id="rId41"/>
    <p:sldId id="324" r:id="rId42"/>
    <p:sldId id="343" r:id="rId43"/>
    <p:sldId id="325" r:id="rId44"/>
    <p:sldId id="326" r:id="rId45"/>
    <p:sldId id="327" r:id="rId46"/>
    <p:sldId id="328" r:id="rId47"/>
    <p:sldId id="329" r:id="rId48"/>
    <p:sldId id="330" r:id="rId49"/>
    <p:sldId id="340" r:id="rId50"/>
    <p:sldId id="341" r:id="rId51"/>
    <p:sldId id="331" r:id="rId52"/>
    <p:sldId id="332" r:id="rId53"/>
    <p:sldId id="333" r:id="rId54"/>
    <p:sldId id="334" r:id="rId55"/>
    <p:sldId id="335" r:id="rId56"/>
    <p:sldId id="336" r:id="rId57"/>
    <p:sldId id="337" r:id="rId58"/>
    <p:sldId id="338" r:id="rId59"/>
    <p:sldId id="339" r:id="rId60"/>
  </p:sldIdLst>
  <p:sldSz cx="9144000" cy="6858000" type="screen4x3"/>
  <p:notesSz cx="6735763" cy="9866313"/>
  <p:defaultTextStyle>
    <a:defPPr>
      <a:defRPr lang="ja-JP"/>
    </a:defPPr>
    <a:lvl1pPr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1pPr>
    <a:lvl2pPr marL="4572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Times New Roman" pitchFamily="18" charset="0"/>
        <a:ea typeface="ＭＳ Ｐゴシック" pitchFamily="50" charset="-128"/>
        <a:cs typeface="+mn-cs"/>
      </a:defRPr>
    </a:lvl5pPr>
    <a:lvl6pPr marL="22860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6pPr>
    <a:lvl7pPr marL="27432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7pPr>
    <a:lvl8pPr marL="32004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8pPr>
    <a:lvl9pPr marL="3657600" algn="l" defTabSz="914400" rtl="0" eaLnBrk="1" latinLnBrk="0" hangingPunct="1">
      <a:defRPr kumimoji="1" sz="2400" kern="1200">
        <a:solidFill>
          <a:schemeClr val="tx1"/>
        </a:solidFill>
        <a:latin typeface="Times New Roman" pitchFamily="18" charset="0"/>
        <a:ea typeface="ＭＳ Ｐゴシック" pitchFamily="50" charset="-128"/>
        <a:cs typeface="+mn-cs"/>
      </a:defRPr>
    </a:lvl9pPr>
  </p:defaultTextStyle>
  <p:extLst>
    <p:ext uri="{EFAFB233-063F-42B5-8137-9DF3F51BA10A}">
      <p15:sldGuideLst xmlns:p15="http://schemas.microsoft.com/office/powerpoint/2012/main">
        <p15:guide id="1" orient="horz" pos="4298">
          <p15:clr>
            <a:srgbClr val="A4A3A4"/>
          </p15:clr>
        </p15:guide>
        <p15:guide id="2" pos="28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12743" initials="1" lastIdx="1" clrIdx="0">
    <p:extLst>
      <p:ext uri="{19B8F6BF-5375-455C-9EA6-DF929625EA0E}">
        <p15:presenceInfo xmlns:p15="http://schemas.microsoft.com/office/powerpoint/2012/main" userId="11274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0066"/>
    <a:srgbClr val="CCECFF"/>
    <a:srgbClr val="FF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0909" autoAdjust="0"/>
  </p:normalViewPr>
  <p:slideViewPr>
    <p:cSldViewPr snapToGrid="0">
      <p:cViewPr varScale="1">
        <p:scale>
          <a:sx n="83" d="100"/>
          <a:sy n="83" d="100"/>
        </p:scale>
        <p:origin x="102" y="558"/>
      </p:cViewPr>
      <p:guideLst>
        <p:guide orient="horz" pos="4298"/>
        <p:guide pos="2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30T15:46:14.754" idx="1">
    <p:pos x="10" y="10"/>
    <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t>
          </a:r>
        </a:p>
        <a:p>
          <a:r>
            <a:rPr lang="en-US" altLang="ja-JP" dirty="0" smtClean="0"/>
            <a:t>F:B,H</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T:A,C</a:t>
          </a:r>
        </a:p>
        <a:p>
          <a:r>
            <a:rPr lang="en-US" altLang="ja-JP" dirty="0" smtClean="0"/>
            <a:t>F:F,G</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D9BB09-D4A8-42E5-B077-C239989D3A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kumimoji="1" lang="ja-JP" altLang="en-US"/>
        </a:p>
      </dgm:t>
    </dgm:pt>
    <dgm:pt modelId="{3ECCB3D8-1450-46A9-A841-C8ACB25A286E}">
      <dgm:prSet phldrT="[テキスト]"/>
      <dgm:spPr/>
      <dgm:t>
        <a:bodyPr/>
        <a:lstStyle/>
        <a:p>
          <a:r>
            <a:rPr lang="en-US" altLang="ja-JP" dirty="0" smtClean="0"/>
            <a:t>T:A,C,D,E</a:t>
          </a:r>
        </a:p>
        <a:p>
          <a:r>
            <a:rPr lang="en-US" altLang="ja-JP" dirty="0" smtClean="0"/>
            <a:t>F:B,F,G,H</a:t>
          </a:r>
          <a:endParaRPr lang="ja-JP" altLang="en-US" dirty="0"/>
        </a:p>
      </dgm:t>
    </dgm:pt>
    <dgm:pt modelId="{55ABB44C-3D85-47A5-8535-EF4A240756F6}" type="parTrans" cxnId="{34105A6B-4CBC-4DC6-AC4B-8B4D801631F4}">
      <dgm:prSet/>
      <dgm:spPr/>
      <dgm:t>
        <a:bodyPr/>
        <a:lstStyle/>
        <a:p>
          <a:endParaRPr lang="ja-JP" altLang="en-US"/>
        </a:p>
      </dgm:t>
    </dgm:pt>
    <dgm:pt modelId="{F16E346F-AF8A-4326-A70D-D8B48A186C60}" type="sibTrans" cxnId="{34105A6B-4CBC-4DC6-AC4B-8B4D801631F4}">
      <dgm:prSet/>
      <dgm:spPr/>
      <dgm:t>
        <a:bodyPr/>
        <a:lstStyle/>
        <a:p>
          <a:endParaRPr lang="ja-JP" altLang="en-US"/>
        </a:p>
      </dgm:t>
    </dgm:pt>
    <dgm:pt modelId="{B376ED77-AF9F-4D0D-9B8B-8489139208C8}">
      <dgm:prSet phldrT="[テキスト]"/>
      <dgm:spPr/>
      <dgm:t>
        <a:bodyPr/>
        <a:lstStyle/>
        <a:p>
          <a:r>
            <a:rPr lang="en-US" altLang="ja-JP" dirty="0" smtClean="0"/>
            <a:t>T:A</a:t>
          </a:r>
        </a:p>
        <a:p>
          <a:r>
            <a:rPr lang="en-US" altLang="ja-JP" dirty="0" smtClean="0"/>
            <a:t>F:G</a:t>
          </a:r>
          <a:endParaRPr lang="ja-JP" altLang="en-US" dirty="0"/>
        </a:p>
      </dgm:t>
    </dgm:pt>
    <dgm:pt modelId="{BE0DB972-4C1D-4613-9C20-5B14777AD65D}" type="parTrans" cxnId="{5E7535B0-03AA-4F36-9333-04C219D0073D}">
      <dgm:prSet/>
      <dgm:spPr/>
      <dgm:t>
        <a:bodyPr/>
        <a:lstStyle/>
        <a:p>
          <a:endParaRPr lang="ja-JP" altLang="en-US"/>
        </a:p>
      </dgm:t>
    </dgm:pt>
    <dgm:pt modelId="{4DBE459E-C72F-4CA7-8148-CD384A002504}" type="sibTrans" cxnId="{5E7535B0-03AA-4F36-9333-04C219D0073D}">
      <dgm:prSet/>
      <dgm:spPr/>
      <dgm:t>
        <a:bodyPr/>
        <a:lstStyle/>
        <a:p>
          <a:endParaRPr lang="ja-JP" altLang="en-US"/>
        </a:p>
      </dgm:t>
    </dgm:pt>
    <dgm:pt modelId="{1DDAAD9D-6FC8-4F62-A1D6-DEB01187667C}">
      <dgm:prSet phldrT="[テキスト]"/>
      <dgm:spPr/>
      <dgm:t>
        <a:bodyPr/>
        <a:lstStyle/>
        <a:p>
          <a:r>
            <a:rPr lang="en-US" altLang="ja-JP" dirty="0" smtClean="0"/>
            <a:t>T:C</a:t>
          </a:r>
        </a:p>
        <a:p>
          <a:r>
            <a:rPr lang="en-US" altLang="ja-JP" dirty="0" smtClean="0"/>
            <a:t>F:H</a:t>
          </a:r>
          <a:endParaRPr lang="ja-JP" altLang="en-US" dirty="0"/>
        </a:p>
      </dgm:t>
    </dgm:pt>
    <dgm:pt modelId="{61668982-E420-444D-A2B9-AA246287D07B}" type="parTrans" cxnId="{4AD0AE59-A787-41FB-B6F7-BD68B20E601F}">
      <dgm:prSet/>
      <dgm:spPr/>
      <dgm:t>
        <a:bodyPr/>
        <a:lstStyle/>
        <a:p>
          <a:endParaRPr lang="ja-JP" altLang="en-US"/>
        </a:p>
      </dgm:t>
    </dgm:pt>
    <dgm:pt modelId="{596A6A28-AB17-4B96-B8BE-FF0018C27A75}" type="sibTrans" cxnId="{4AD0AE59-A787-41FB-B6F7-BD68B20E601F}">
      <dgm:prSet/>
      <dgm:spPr/>
      <dgm:t>
        <a:bodyPr/>
        <a:lstStyle/>
        <a:p>
          <a:endParaRPr lang="ja-JP" altLang="en-US"/>
        </a:p>
      </dgm:t>
    </dgm:pt>
    <dgm:pt modelId="{E5B4AEDF-631E-40F8-9FB3-38F89A6DE315}">
      <dgm:prSet phldrT="[テキスト]"/>
      <dgm:spPr/>
      <dgm:t>
        <a:bodyPr/>
        <a:lstStyle/>
        <a:p>
          <a:r>
            <a:rPr lang="en-US" altLang="ja-JP" dirty="0" smtClean="0"/>
            <a:t>T:D,E</a:t>
          </a:r>
        </a:p>
        <a:p>
          <a:r>
            <a:rPr lang="en-US" altLang="ja-JP" dirty="0" smtClean="0"/>
            <a:t>F:B,F</a:t>
          </a:r>
          <a:endParaRPr lang="ja-JP" altLang="en-US" dirty="0"/>
        </a:p>
      </dgm:t>
    </dgm:pt>
    <dgm:pt modelId="{A57EC727-19EE-4E7A-ACBF-72AC78D1A1B3}" type="parTrans" cxnId="{F7080B0C-C9E7-483F-A316-BFDA371BFD77}">
      <dgm:prSet/>
      <dgm:spPr/>
      <dgm:t>
        <a:bodyPr/>
        <a:lstStyle/>
        <a:p>
          <a:endParaRPr kumimoji="1" lang="ja-JP" altLang="en-US"/>
        </a:p>
      </dgm:t>
    </dgm:pt>
    <dgm:pt modelId="{B36014AF-EB79-4155-B2F5-81848AE5A79D}" type="sibTrans" cxnId="{F7080B0C-C9E7-483F-A316-BFDA371BFD77}">
      <dgm:prSet/>
      <dgm:spPr/>
      <dgm:t>
        <a:bodyPr/>
        <a:lstStyle/>
        <a:p>
          <a:endParaRPr kumimoji="1" lang="ja-JP" altLang="en-US"/>
        </a:p>
      </dgm:t>
    </dgm:pt>
    <dgm:pt modelId="{725E2F0F-7403-4C9E-8663-2F71FF5DD70C}" type="pres">
      <dgm:prSet presAssocID="{F4D9BB09-D4A8-42E5-B077-C239989D3A66}" presName="hierChild1" presStyleCnt="0">
        <dgm:presLayoutVars>
          <dgm:chPref val="1"/>
          <dgm:dir/>
          <dgm:animOne val="branch"/>
          <dgm:animLvl val="lvl"/>
          <dgm:resizeHandles/>
        </dgm:presLayoutVars>
      </dgm:prSet>
      <dgm:spPr/>
      <dgm:t>
        <a:bodyPr/>
        <a:lstStyle/>
        <a:p>
          <a:endParaRPr kumimoji="1" lang="ja-JP" altLang="en-US"/>
        </a:p>
      </dgm:t>
    </dgm:pt>
    <dgm:pt modelId="{5C178BA2-38E8-45B0-B01B-A01C801CE63F}" type="pres">
      <dgm:prSet presAssocID="{3ECCB3D8-1450-46A9-A841-C8ACB25A286E}" presName="hierRoot1" presStyleCnt="0"/>
      <dgm:spPr/>
    </dgm:pt>
    <dgm:pt modelId="{4FC10027-48B6-4076-9DBF-782FAB418EEA}" type="pres">
      <dgm:prSet presAssocID="{3ECCB3D8-1450-46A9-A841-C8ACB25A286E}" presName="composite" presStyleCnt="0"/>
      <dgm:spPr/>
    </dgm:pt>
    <dgm:pt modelId="{11773A56-A20A-471A-9564-579C9F8DDC74}" type="pres">
      <dgm:prSet presAssocID="{3ECCB3D8-1450-46A9-A841-C8ACB25A286E}" presName="background" presStyleLbl="node0" presStyleIdx="0" presStyleCnt="1"/>
      <dgm:spPr/>
    </dgm:pt>
    <dgm:pt modelId="{2C3AEDC3-5E63-4CB7-8D16-6B531D081C79}" type="pres">
      <dgm:prSet presAssocID="{3ECCB3D8-1450-46A9-A841-C8ACB25A286E}" presName="text" presStyleLbl="fgAcc0" presStyleIdx="0" presStyleCnt="1" custLinFactNeighborY="-46123">
        <dgm:presLayoutVars>
          <dgm:chPref val="3"/>
        </dgm:presLayoutVars>
      </dgm:prSet>
      <dgm:spPr/>
      <dgm:t>
        <a:bodyPr/>
        <a:lstStyle/>
        <a:p>
          <a:endParaRPr kumimoji="1" lang="ja-JP" altLang="en-US"/>
        </a:p>
      </dgm:t>
    </dgm:pt>
    <dgm:pt modelId="{10D2B769-0F6D-4221-AB0B-0BFEA1B56C86}" type="pres">
      <dgm:prSet presAssocID="{3ECCB3D8-1450-46A9-A841-C8ACB25A286E}" presName="hierChild2" presStyleCnt="0"/>
      <dgm:spPr/>
    </dgm:pt>
    <dgm:pt modelId="{E40CB559-CCE1-4EC8-ACE2-B833D74CDF65}" type="pres">
      <dgm:prSet presAssocID="{BE0DB972-4C1D-4613-9C20-5B14777AD65D}" presName="Name10" presStyleLbl="parChTrans1D2" presStyleIdx="0" presStyleCnt="3"/>
      <dgm:spPr/>
      <dgm:t>
        <a:bodyPr/>
        <a:lstStyle/>
        <a:p>
          <a:endParaRPr kumimoji="1" lang="ja-JP" altLang="en-US"/>
        </a:p>
      </dgm:t>
    </dgm:pt>
    <dgm:pt modelId="{8B0B6546-C492-4756-ACDC-992CA76093FB}" type="pres">
      <dgm:prSet presAssocID="{B376ED77-AF9F-4D0D-9B8B-8489139208C8}" presName="hierRoot2" presStyleCnt="0"/>
      <dgm:spPr/>
    </dgm:pt>
    <dgm:pt modelId="{BFE83F56-17D6-4189-8F6A-F13A27516596}" type="pres">
      <dgm:prSet presAssocID="{B376ED77-AF9F-4D0D-9B8B-8489139208C8}" presName="composite2" presStyleCnt="0"/>
      <dgm:spPr/>
    </dgm:pt>
    <dgm:pt modelId="{BED4D066-AABA-4520-9B46-13F70161C86D}" type="pres">
      <dgm:prSet presAssocID="{B376ED77-AF9F-4D0D-9B8B-8489139208C8}" presName="background2" presStyleLbl="node2" presStyleIdx="0" presStyleCnt="3"/>
      <dgm:spPr/>
    </dgm:pt>
    <dgm:pt modelId="{A1FB9CF9-F994-4350-88F7-161C9ED9E994}" type="pres">
      <dgm:prSet presAssocID="{B376ED77-AF9F-4D0D-9B8B-8489139208C8}" presName="text2" presStyleLbl="fgAcc2" presStyleIdx="0" presStyleCnt="3">
        <dgm:presLayoutVars>
          <dgm:chPref val="3"/>
        </dgm:presLayoutVars>
      </dgm:prSet>
      <dgm:spPr/>
      <dgm:t>
        <a:bodyPr/>
        <a:lstStyle/>
        <a:p>
          <a:endParaRPr kumimoji="1" lang="ja-JP" altLang="en-US"/>
        </a:p>
      </dgm:t>
    </dgm:pt>
    <dgm:pt modelId="{3915E59A-06F7-49A2-83FE-704919089D54}" type="pres">
      <dgm:prSet presAssocID="{B376ED77-AF9F-4D0D-9B8B-8489139208C8}" presName="hierChild3" presStyleCnt="0"/>
      <dgm:spPr/>
    </dgm:pt>
    <dgm:pt modelId="{703A0F1F-868C-4F37-A52E-87B68EA9DC52}" type="pres">
      <dgm:prSet presAssocID="{61668982-E420-444D-A2B9-AA246287D07B}" presName="Name10" presStyleLbl="parChTrans1D2" presStyleIdx="1" presStyleCnt="3"/>
      <dgm:spPr/>
      <dgm:t>
        <a:bodyPr/>
        <a:lstStyle/>
        <a:p>
          <a:endParaRPr kumimoji="1" lang="ja-JP" altLang="en-US"/>
        </a:p>
      </dgm:t>
    </dgm:pt>
    <dgm:pt modelId="{AA759D10-792D-4E5F-AA82-777AA6E923FB}" type="pres">
      <dgm:prSet presAssocID="{1DDAAD9D-6FC8-4F62-A1D6-DEB01187667C}" presName="hierRoot2" presStyleCnt="0"/>
      <dgm:spPr/>
    </dgm:pt>
    <dgm:pt modelId="{A665E4FB-1832-423E-98B6-308F5D457DE6}" type="pres">
      <dgm:prSet presAssocID="{1DDAAD9D-6FC8-4F62-A1D6-DEB01187667C}" presName="composite2" presStyleCnt="0"/>
      <dgm:spPr/>
    </dgm:pt>
    <dgm:pt modelId="{90533007-67ED-4035-9057-1C7AB0BF037C}" type="pres">
      <dgm:prSet presAssocID="{1DDAAD9D-6FC8-4F62-A1D6-DEB01187667C}" presName="background2" presStyleLbl="node2" presStyleIdx="1" presStyleCnt="3"/>
      <dgm:spPr/>
    </dgm:pt>
    <dgm:pt modelId="{D0CF89EA-588E-445F-B06C-9F476F06FC9C}" type="pres">
      <dgm:prSet presAssocID="{1DDAAD9D-6FC8-4F62-A1D6-DEB01187667C}" presName="text2" presStyleLbl="fgAcc2" presStyleIdx="1" presStyleCnt="3" custLinFactNeighborX="-10" custLinFactNeighborY="62727">
        <dgm:presLayoutVars>
          <dgm:chPref val="3"/>
        </dgm:presLayoutVars>
      </dgm:prSet>
      <dgm:spPr/>
      <dgm:t>
        <a:bodyPr/>
        <a:lstStyle/>
        <a:p>
          <a:endParaRPr kumimoji="1" lang="ja-JP" altLang="en-US"/>
        </a:p>
      </dgm:t>
    </dgm:pt>
    <dgm:pt modelId="{FE4A81ED-EA7E-4A66-8464-D8AB733A07E9}" type="pres">
      <dgm:prSet presAssocID="{1DDAAD9D-6FC8-4F62-A1D6-DEB01187667C}" presName="hierChild3" presStyleCnt="0"/>
      <dgm:spPr/>
    </dgm:pt>
    <dgm:pt modelId="{9CF22F0E-E9FD-4CF3-8332-8018FA993D5D}" type="pres">
      <dgm:prSet presAssocID="{A57EC727-19EE-4E7A-ACBF-72AC78D1A1B3}" presName="Name10" presStyleLbl="parChTrans1D2" presStyleIdx="2" presStyleCnt="3"/>
      <dgm:spPr/>
      <dgm:t>
        <a:bodyPr/>
        <a:lstStyle/>
        <a:p>
          <a:endParaRPr kumimoji="1" lang="ja-JP" altLang="en-US"/>
        </a:p>
      </dgm:t>
    </dgm:pt>
    <dgm:pt modelId="{2B8CB860-7D90-4AF1-9BAB-3A4844470795}" type="pres">
      <dgm:prSet presAssocID="{E5B4AEDF-631E-40F8-9FB3-38F89A6DE315}" presName="hierRoot2" presStyleCnt="0"/>
      <dgm:spPr/>
    </dgm:pt>
    <dgm:pt modelId="{0129EC88-6EF7-4BA1-B3D1-16E001E7DFDD}" type="pres">
      <dgm:prSet presAssocID="{E5B4AEDF-631E-40F8-9FB3-38F89A6DE315}" presName="composite2" presStyleCnt="0"/>
      <dgm:spPr/>
    </dgm:pt>
    <dgm:pt modelId="{895FF0FC-B279-4A7F-82D6-BB692B81F2F1}" type="pres">
      <dgm:prSet presAssocID="{E5B4AEDF-631E-40F8-9FB3-38F89A6DE315}" presName="background2" presStyleLbl="node2" presStyleIdx="2" presStyleCnt="3"/>
      <dgm:spPr/>
    </dgm:pt>
    <dgm:pt modelId="{EF3D971B-0A86-4CC9-BF70-332527632C7D}" type="pres">
      <dgm:prSet presAssocID="{E5B4AEDF-631E-40F8-9FB3-38F89A6DE315}" presName="text2" presStyleLbl="fgAcc2" presStyleIdx="2" presStyleCnt="3">
        <dgm:presLayoutVars>
          <dgm:chPref val="3"/>
        </dgm:presLayoutVars>
      </dgm:prSet>
      <dgm:spPr/>
      <dgm:t>
        <a:bodyPr/>
        <a:lstStyle/>
        <a:p>
          <a:endParaRPr kumimoji="1" lang="ja-JP" altLang="en-US"/>
        </a:p>
      </dgm:t>
    </dgm:pt>
    <dgm:pt modelId="{B0F5FE5D-F8C1-4D17-AA56-45218F3A9A3B}" type="pres">
      <dgm:prSet presAssocID="{E5B4AEDF-631E-40F8-9FB3-38F89A6DE315}" presName="hierChild3" presStyleCnt="0"/>
      <dgm:spPr/>
    </dgm:pt>
  </dgm:ptLst>
  <dgm:cxnLst>
    <dgm:cxn modelId="{D1496752-CD6B-46A8-8122-6AD0B937B7B4}" type="presOf" srcId="{B376ED77-AF9F-4D0D-9B8B-8489139208C8}" destId="{A1FB9CF9-F994-4350-88F7-161C9ED9E994}" srcOrd="0" destOrd="0" presId="urn:microsoft.com/office/officeart/2005/8/layout/hierarchy1"/>
    <dgm:cxn modelId="{5E7535B0-03AA-4F36-9333-04C219D0073D}" srcId="{3ECCB3D8-1450-46A9-A841-C8ACB25A286E}" destId="{B376ED77-AF9F-4D0D-9B8B-8489139208C8}" srcOrd="0" destOrd="0" parTransId="{BE0DB972-4C1D-4613-9C20-5B14777AD65D}" sibTransId="{4DBE459E-C72F-4CA7-8148-CD384A002504}"/>
    <dgm:cxn modelId="{25AC9DE0-3055-41A8-A1A4-43314577CCCB}" type="presOf" srcId="{61668982-E420-444D-A2B9-AA246287D07B}" destId="{703A0F1F-868C-4F37-A52E-87B68EA9DC52}" srcOrd="0" destOrd="0" presId="urn:microsoft.com/office/officeart/2005/8/layout/hierarchy1"/>
    <dgm:cxn modelId="{34105A6B-4CBC-4DC6-AC4B-8B4D801631F4}" srcId="{F4D9BB09-D4A8-42E5-B077-C239989D3A66}" destId="{3ECCB3D8-1450-46A9-A841-C8ACB25A286E}" srcOrd="0" destOrd="0" parTransId="{55ABB44C-3D85-47A5-8535-EF4A240756F6}" sibTransId="{F16E346F-AF8A-4326-A70D-D8B48A186C60}"/>
    <dgm:cxn modelId="{2A422F57-50A8-4552-9979-5905DACDFFD3}" type="presOf" srcId="{E5B4AEDF-631E-40F8-9FB3-38F89A6DE315}" destId="{EF3D971B-0A86-4CC9-BF70-332527632C7D}" srcOrd="0" destOrd="0" presId="urn:microsoft.com/office/officeart/2005/8/layout/hierarchy1"/>
    <dgm:cxn modelId="{4141D86E-A83A-425B-A603-1395D057C645}" type="presOf" srcId="{3ECCB3D8-1450-46A9-A841-C8ACB25A286E}" destId="{2C3AEDC3-5E63-4CB7-8D16-6B531D081C79}" srcOrd="0" destOrd="0" presId="urn:microsoft.com/office/officeart/2005/8/layout/hierarchy1"/>
    <dgm:cxn modelId="{4AD0AE59-A787-41FB-B6F7-BD68B20E601F}" srcId="{3ECCB3D8-1450-46A9-A841-C8ACB25A286E}" destId="{1DDAAD9D-6FC8-4F62-A1D6-DEB01187667C}" srcOrd="1" destOrd="0" parTransId="{61668982-E420-444D-A2B9-AA246287D07B}" sibTransId="{596A6A28-AB17-4B96-B8BE-FF0018C27A75}"/>
    <dgm:cxn modelId="{F7080B0C-C9E7-483F-A316-BFDA371BFD77}" srcId="{3ECCB3D8-1450-46A9-A841-C8ACB25A286E}" destId="{E5B4AEDF-631E-40F8-9FB3-38F89A6DE315}" srcOrd="2" destOrd="0" parTransId="{A57EC727-19EE-4E7A-ACBF-72AC78D1A1B3}" sibTransId="{B36014AF-EB79-4155-B2F5-81848AE5A79D}"/>
    <dgm:cxn modelId="{E00BF14A-7C2F-4824-B073-FB95A06E5478}" type="presOf" srcId="{1DDAAD9D-6FC8-4F62-A1D6-DEB01187667C}" destId="{D0CF89EA-588E-445F-B06C-9F476F06FC9C}" srcOrd="0" destOrd="0" presId="urn:microsoft.com/office/officeart/2005/8/layout/hierarchy1"/>
    <dgm:cxn modelId="{17B1106B-AD74-4519-AFD3-D7CA446E7587}" type="presOf" srcId="{BE0DB972-4C1D-4613-9C20-5B14777AD65D}" destId="{E40CB559-CCE1-4EC8-ACE2-B833D74CDF65}" srcOrd="0" destOrd="0" presId="urn:microsoft.com/office/officeart/2005/8/layout/hierarchy1"/>
    <dgm:cxn modelId="{E303577F-BDA2-4A91-A5C3-273600F85583}" type="presOf" srcId="{A57EC727-19EE-4E7A-ACBF-72AC78D1A1B3}" destId="{9CF22F0E-E9FD-4CF3-8332-8018FA993D5D}" srcOrd="0" destOrd="0" presId="urn:microsoft.com/office/officeart/2005/8/layout/hierarchy1"/>
    <dgm:cxn modelId="{18733080-6AB2-4BE6-8B0E-104CA8696BB4}" type="presOf" srcId="{F4D9BB09-D4A8-42E5-B077-C239989D3A66}" destId="{725E2F0F-7403-4C9E-8663-2F71FF5DD70C}" srcOrd="0" destOrd="0" presId="urn:microsoft.com/office/officeart/2005/8/layout/hierarchy1"/>
    <dgm:cxn modelId="{0C7C6EB3-EB41-4FD3-9605-BC7BE1168507}" type="presParOf" srcId="{725E2F0F-7403-4C9E-8663-2F71FF5DD70C}" destId="{5C178BA2-38E8-45B0-B01B-A01C801CE63F}" srcOrd="0" destOrd="0" presId="urn:microsoft.com/office/officeart/2005/8/layout/hierarchy1"/>
    <dgm:cxn modelId="{8EE05BAE-BC05-42BF-8F3A-DCBBF32A3816}" type="presParOf" srcId="{5C178BA2-38E8-45B0-B01B-A01C801CE63F}" destId="{4FC10027-48B6-4076-9DBF-782FAB418EEA}" srcOrd="0" destOrd="0" presId="urn:microsoft.com/office/officeart/2005/8/layout/hierarchy1"/>
    <dgm:cxn modelId="{D8EF5CF9-67AD-4D1F-8A9E-D4223D1B3108}" type="presParOf" srcId="{4FC10027-48B6-4076-9DBF-782FAB418EEA}" destId="{11773A56-A20A-471A-9564-579C9F8DDC74}" srcOrd="0" destOrd="0" presId="urn:microsoft.com/office/officeart/2005/8/layout/hierarchy1"/>
    <dgm:cxn modelId="{628EC885-0B4C-47A5-A67A-7928BDE0EEBB}" type="presParOf" srcId="{4FC10027-48B6-4076-9DBF-782FAB418EEA}" destId="{2C3AEDC3-5E63-4CB7-8D16-6B531D081C79}" srcOrd="1" destOrd="0" presId="urn:microsoft.com/office/officeart/2005/8/layout/hierarchy1"/>
    <dgm:cxn modelId="{281E5421-13A9-4B2C-9D87-041C8F85C2CA}" type="presParOf" srcId="{5C178BA2-38E8-45B0-B01B-A01C801CE63F}" destId="{10D2B769-0F6D-4221-AB0B-0BFEA1B56C86}" srcOrd="1" destOrd="0" presId="urn:microsoft.com/office/officeart/2005/8/layout/hierarchy1"/>
    <dgm:cxn modelId="{E7D0ADCF-5E1F-4DE2-AF79-9D65C7E6AC44}" type="presParOf" srcId="{10D2B769-0F6D-4221-AB0B-0BFEA1B56C86}" destId="{E40CB559-CCE1-4EC8-ACE2-B833D74CDF65}" srcOrd="0" destOrd="0" presId="urn:microsoft.com/office/officeart/2005/8/layout/hierarchy1"/>
    <dgm:cxn modelId="{9EC7F5E9-9B4F-4F34-A282-D2BA5D6ECB9B}" type="presParOf" srcId="{10D2B769-0F6D-4221-AB0B-0BFEA1B56C86}" destId="{8B0B6546-C492-4756-ACDC-992CA76093FB}" srcOrd="1" destOrd="0" presId="urn:microsoft.com/office/officeart/2005/8/layout/hierarchy1"/>
    <dgm:cxn modelId="{F14F48F5-EAA8-4B32-95DE-ED9BC37588B1}" type="presParOf" srcId="{8B0B6546-C492-4756-ACDC-992CA76093FB}" destId="{BFE83F56-17D6-4189-8F6A-F13A27516596}" srcOrd="0" destOrd="0" presId="urn:microsoft.com/office/officeart/2005/8/layout/hierarchy1"/>
    <dgm:cxn modelId="{6B52D2A4-08DE-491D-840D-999FFC8DEEFF}" type="presParOf" srcId="{BFE83F56-17D6-4189-8F6A-F13A27516596}" destId="{BED4D066-AABA-4520-9B46-13F70161C86D}" srcOrd="0" destOrd="0" presId="urn:microsoft.com/office/officeart/2005/8/layout/hierarchy1"/>
    <dgm:cxn modelId="{0142C2CC-DF58-4DD2-9D99-41C44B816B92}" type="presParOf" srcId="{BFE83F56-17D6-4189-8F6A-F13A27516596}" destId="{A1FB9CF9-F994-4350-88F7-161C9ED9E994}" srcOrd="1" destOrd="0" presId="urn:microsoft.com/office/officeart/2005/8/layout/hierarchy1"/>
    <dgm:cxn modelId="{1DD05D46-AACE-4124-B78F-5C49ECF1BC9B}" type="presParOf" srcId="{8B0B6546-C492-4756-ACDC-992CA76093FB}" destId="{3915E59A-06F7-49A2-83FE-704919089D54}" srcOrd="1" destOrd="0" presId="urn:microsoft.com/office/officeart/2005/8/layout/hierarchy1"/>
    <dgm:cxn modelId="{F4ECA5FF-C75C-4B93-ACCA-FB526A5B9A27}" type="presParOf" srcId="{10D2B769-0F6D-4221-AB0B-0BFEA1B56C86}" destId="{703A0F1F-868C-4F37-A52E-87B68EA9DC52}" srcOrd="2" destOrd="0" presId="urn:microsoft.com/office/officeart/2005/8/layout/hierarchy1"/>
    <dgm:cxn modelId="{07555AC5-959B-4A96-8DFD-81DCC27315F7}" type="presParOf" srcId="{10D2B769-0F6D-4221-AB0B-0BFEA1B56C86}" destId="{AA759D10-792D-4E5F-AA82-777AA6E923FB}" srcOrd="3" destOrd="0" presId="urn:microsoft.com/office/officeart/2005/8/layout/hierarchy1"/>
    <dgm:cxn modelId="{C1673E9C-F1E8-4931-8C1A-2E94BCFE52F2}" type="presParOf" srcId="{AA759D10-792D-4E5F-AA82-777AA6E923FB}" destId="{A665E4FB-1832-423E-98B6-308F5D457DE6}" srcOrd="0" destOrd="0" presId="urn:microsoft.com/office/officeart/2005/8/layout/hierarchy1"/>
    <dgm:cxn modelId="{C2418EC6-A1D2-4489-ABC9-720927CAA946}" type="presParOf" srcId="{A665E4FB-1832-423E-98B6-308F5D457DE6}" destId="{90533007-67ED-4035-9057-1C7AB0BF037C}" srcOrd="0" destOrd="0" presId="urn:microsoft.com/office/officeart/2005/8/layout/hierarchy1"/>
    <dgm:cxn modelId="{FE6FB71E-87C9-40A1-856C-37780C09D3E3}" type="presParOf" srcId="{A665E4FB-1832-423E-98B6-308F5D457DE6}" destId="{D0CF89EA-588E-445F-B06C-9F476F06FC9C}" srcOrd="1" destOrd="0" presId="urn:microsoft.com/office/officeart/2005/8/layout/hierarchy1"/>
    <dgm:cxn modelId="{86DF9FFD-F402-4246-BC18-6C284504E4FA}" type="presParOf" srcId="{AA759D10-792D-4E5F-AA82-777AA6E923FB}" destId="{FE4A81ED-EA7E-4A66-8464-D8AB733A07E9}" srcOrd="1" destOrd="0" presId="urn:microsoft.com/office/officeart/2005/8/layout/hierarchy1"/>
    <dgm:cxn modelId="{F42439B6-20AD-4B09-9C0C-F2B5F6D37C29}" type="presParOf" srcId="{10D2B769-0F6D-4221-AB0B-0BFEA1B56C86}" destId="{9CF22F0E-E9FD-4CF3-8332-8018FA993D5D}" srcOrd="4" destOrd="0" presId="urn:microsoft.com/office/officeart/2005/8/layout/hierarchy1"/>
    <dgm:cxn modelId="{2BC5B0A7-9962-4691-B13C-FBF5FE3E0219}" type="presParOf" srcId="{10D2B769-0F6D-4221-AB0B-0BFEA1B56C86}" destId="{2B8CB860-7D90-4AF1-9BAB-3A4844470795}" srcOrd="5" destOrd="0" presId="urn:microsoft.com/office/officeart/2005/8/layout/hierarchy1"/>
    <dgm:cxn modelId="{6F36E797-19C8-4E1D-9602-C1D976DE1DB5}" type="presParOf" srcId="{2B8CB860-7D90-4AF1-9BAB-3A4844470795}" destId="{0129EC88-6EF7-4BA1-B3D1-16E001E7DFDD}" srcOrd="0" destOrd="0" presId="urn:microsoft.com/office/officeart/2005/8/layout/hierarchy1"/>
    <dgm:cxn modelId="{A5AB1ADD-ED30-463F-B045-C4F56F0FAD7A}" type="presParOf" srcId="{0129EC88-6EF7-4BA1-B3D1-16E001E7DFDD}" destId="{895FF0FC-B279-4A7F-82D6-BB692B81F2F1}" srcOrd="0" destOrd="0" presId="urn:microsoft.com/office/officeart/2005/8/layout/hierarchy1"/>
    <dgm:cxn modelId="{881DD968-7369-46AB-B850-6F5ADA108E8A}" type="presParOf" srcId="{0129EC88-6EF7-4BA1-B3D1-16E001E7DFDD}" destId="{EF3D971B-0A86-4CC9-BF70-332527632C7D}" srcOrd="1" destOrd="0" presId="urn:microsoft.com/office/officeart/2005/8/layout/hierarchy1"/>
    <dgm:cxn modelId="{7DCA6C3B-D375-4343-9D8F-361224B1E110}" type="presParOf" srcId="{2B8CB860-7D90-4AF1-9BAB-3A4844470795}" destId="{B0F5FE5D-F8C1-4D17-AA56-45218F3A9A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t>
          </a:r>
        </a:p>
        <a:p>
          <a:pPr lvl="0" algn="ctr" defTabSz="666750">
            <a:lnSpc>
              <a:spcPct val="90000"/>
            </a:lnSpc>
            <a:spcBef>
              <a:spcPct val="0"/>
            </a:spcBef>
            <a:spcAft>
              <a:spcPct val="35000"/>
            </a:spcAft>
          </a:pPr>
          <a:r>
            <a:rPr lang="en-US" altLang="ja-JP" sz="1500" kern="1200" dirty="0" smtClean="0"/>
            <a:t>F:B,H</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a:t>
          </a:r>
        </a:p>
        <a:p>
          <a:pPr lvl="0" algn="ctr" defTabSz="666750">
            <a:lnSpc>
              <a:spcPct val="90000"/>
            </a:lnSpc>
            <a:spcBef>
              <a:spcPct val="0"/>
            </a:spcBef>
            <a:spcAft>
              <a:spcPct val="35000"/>
            </a:spcAft>
          </a:pPr>
          <a:r>
            <a:rPr lang="en-US" altLang="ja-JP" sz="1500" kern="1200" dirty="0" smtClean="0"/>
            <a:t>F:F,G</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a:t>
          </a:r>
          <a:endParaRPr lang="ja-JP" altLang="en-US" sz="1500" kern="1200" dirty="0"/>
        </a:p>
      </dsp:txBody>
      <dsp:txXfrm>
        <a:off x="2555059" y="1881878"/>
        <a:ext cx="955660" cy="593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1709447" y="1179260"/>
          <a:ext cx="1213155" cy="579384"/>
        </a:xfrm>
        <a:custGeom>
          <a:avLst/>
          <a:gdLst/>
          <a:ahLst/>
          <a:cxnLst/>
          <a:rect l="0" t="0" r="0" b="0"/>
          <a:pathLst>
            <a:path>
              <a:moveTo>
                <a:pt x="0" y="0"/>
              </a:moveTo>
              <a:lnTo>
                <a:pt x="0" y="487432"/>
              </a:lnTo>
              <a:lnTo>
                <a:pt x="1213155" y="487432"/>
              </a:lnTo>
              <a:lnTo>
                <a:pt x="1213155"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1663627" y="1179260"/>
          <a:ext cx="91440" cy="974746"/>
        </a:xfrm>
        <a:custGeom>
          <a:avLst/>
          <a:gdLst/>
          <a:ahLst/>
          <a:cxnLst/>
          <a:rect l="0" t="0" r="0" b="0"/>
          <a:pathLst>
            <a:path>
              <a:moveTo>
                <a:pt x="45819" y="0"/>
              </a:moveTo>
              <a:lnTo>
                <a:pt x="45819" y="882794"/>
              </a:lnTo>
              <a:lnTo>
                <a:pt x="45720" y="882794"/>
              </a:lnTo>
              <a:lnTo>
                <a:pt x="45720" y="9747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496291" y="1179260"/>
          <a:ext cx="1213155" cy="579384"/>
        </a:xfrm>
        <a:custGeom>
          <a:avLst/>
          <a:gdLst/>
          <a:ahLst/>
          <a:cxnLst/>
          <a:rect l="0" t="0" r="0" b="0"/>
          <a:pathLst>
            <a:path>
              <a:moveTo>
                <a:pt x="1213155" y="0"/>
              </a:moveTo>
              <a:lnTo>
                <a:pt x="1213155" y="487432"/>
              </a:lnTo>
              <a:lnTo>
                <a:pt x="0" y="487432"/>
              </a:lnTo>
              <a:lnTo>
                <a:pt x="0" y="579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213155" y="548971"/>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323442" y="653743"/>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T:A,C,D,E</a:t>
          </a:r>
        </a:p>
        <a:p>
          <a:pPr lvl="0" algn="ctr" defTabSz="666750">
            <a:lnSpc>
              <a:spcPct val="90000"/>
            </a:lnSpc>
            <a:spcBef>
              <a:spcPct val="0"/>
            </a:spcBef>
            <a:spcAft>
              <a:spcPct val="35000"/>
            </a:spcAft>
          </a:pPr>
          <a:r>
            <a:rPr lang="en-US" altLang="ja-JP" sz="1500" kern="1200" dirty="0" smtClean="0"/>
            <a:t>F:B,F,G,H</a:t>
          </a:r>
          <a:endParaRPr lang="ja-JP" altLang="en-US" sz="1500" kern="1200" dirty="0"/>
        </a:p>
      </dsp:txBody>
      <dsp:txXfrm>
        <a:off x="1341903" y="672204"/>
        <a:ext cx="955660" cy="593367"/>
      </dsp:txXfrm>
    </dsp:sp>
    <dsp:sp modelId="{BED4D066-AABA-4520-9B46-13F70161C86D}">
      <dsp:nvSpPr>
        <dsp:cNvPr id="0" name=""/>
        <dsp:cNvSpPr/>
      </dsp:nvSpPr>
      <dsp:spPr>
        <a:xfrm>
          <a:off x="0"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10286"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T:A</a:t>
          </a:r>
        </a:p>
        <a:p>
          <a:pPr lvl="0" algn="ctr" defTabSz="666750">
            <a:lnSpc>
              <a:spcPct val="90000"/>
            </a:lnSpc>
            <a:spcBef>
              <a:spcPct val="0"/>
            </a:spcBef>
            <a:spcAft>
              <a:spcPct val="35000"/>
            </a:spcAft>
          </a:pPr>
          <a:r>
            <a:rPr lang="en-US" altLang="ja-JP" sz="1500" kern="1200" dirty="0" smtClean="0"/>
            <a:t>F:G</a:t>
          </a:r>
          <a:endParaRPr lang="ja-JP" altLang="en-US" sz="1500" kern="1200" dirty="0"/>
        </a:p>
      </dsp:txBody>
      <dsp:txXfrm>
        <a:off x="128747" y="1881878"/>
        <a:ext cx="955660" cy="593367"/>
      </dsp:txXfrm>
    </dsp:sp>
    <dsp:sp modelId="{90533007-67ED-4035-9057-1C7AB0BF037C}">
      <dsp:nvSpPr>
        <dsp:cNvPr id="0" name=""/>
        <dsp:cNvSpPr/>
      </dsp:nvSpPr>
      <dsp:spPr>
        <a:xfrm>
          <a:off x="1213056" y="2154007"/>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323343" y="2258779"/>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T:C</a:t>
          </a:r>
        </a:p>
        <a:p>
          <a:pPr lvl="0" algn="ctr" defTabSz="666750">
            <a:lnSpc>
              <a:spcPct val="90000"/>
            </a:lnSpc>
            <a:spcBef>
              <a:spcPct val="0"/>
            </a:spcBef>
            <a:spcAft>
              <a:spcPct val="35000"/>
            </a:spcAft>
          </a:pPr>
          <a:r>
            <a:rPr lang="en-US" altLang="ja-JP" sz="1500" kern="1200" dirty="0" smtClean="0"/>
            <a:t>F:H</a:t>
          </a:r>
          <a:endParaRPr lang="ja-JP" altLang="en-US" sz="1500" kern="1200" dirty="0"/>
        </a:p>
      </dsp:txBody>
      <dsp:txXfrm>
        <a:off x="1341804" y="2277240"/>
        <a:ext cx="955660" cy="593367"/>
      </dsp:txXfrm>
    </dsp:sp>
    <dsp:sp modelId="{895FF0FC-B279-4A7F-82D6-BB692B81F2F1}">
      <dsp:nvSpPr>
        <dsp:cNvPr id="0" name=""/>
        <dsp:cNvSpPr/>
      </dsp:nvSpPr>
      <dsp:spPr>
        <a:xfrm>
          <a:off x="2426311" y="1758645"/>
          <a:ext cx="992582" cy="6302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2536598" y="1863417"/>
          <a:ext cx="992582" cy="6302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ja-JP" sz="1500" kern="1200" dirty="0" smtClean="0"/>
            <a:t>T:D,E</a:t>
          </a:r>
        </a:p>
        <a:p>
          <a:pPr lvl="0" algn="ctr" defTabSz="666750">
            <a:lnSpc>
              <a:spcPct val="90000"/>
            </a:lnSpc>
            <a:spcBef>
              <a:spcPct val="0"/>
            </a:spcBef>
            <a:spcAft>
              <a:spcPct val="35000"/>
            </a:spcAft>
          </a:pPr>
          <a:r>
            <a:rPr lang="en-US" altLang="ja-JP" sz="1500" kern="1200" dirty="0" smtClean="0"/>
            <a:t>F:B,F</a:t>
          </a:r>
          <a:endParaRPr lang="ja-JP" altLang="en-US" sz="1500" kern="1200" dirty="0"/>
        </a:p>
      </dsp:txBody>
      <dsp:txXfrm>
        <a:off x="2555059" y="1881878"/>
        <a:ext cx="955660" cy="593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t>
          </a:r>
        </a:p>
        <a:p>
          <a:pPr lvl="0" algn="ctr" defTabSz="977900">
            <a:lnSpc>
              <a:spcPct val="90000"/>
            </a:lnSpc>
            <a:spcBef>
              <a:spcPct val="0"/>
            </a:spcBef>
            <a:spcAft>
              <a:spcPct val="35000"/>
            </a:spcAft>
          </a:pPr>
          <a:r>
            <a:rPr lang="en-US" altLang="ja-JP" sz="2200" kern="1200" dirty="0" smtClean="0"/>
            <a:t>F:B,H</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a:t>
          </a:r>
        </a:p>
        <a:p>
          <a:pPr lvl="0" algn="ctr" defTabSz="977900">
            <a:lnSpc>
              <a:spcPct val="90000"/>
            </a:lnSpc>
            <a:spcBef>
              <a:spcPct val="0"/>
            </a:spcBef>
            <a:spcAft>
              <a:spcPct val="35000"/>
            </a:spcAft>
          </a:pPr>
          <a:r>
            <a:rPr lang="en-US" altLang="ja-JP" sz="2200" kern="1200" dirty="0" smtClean="0"/>
            <a:t>F:F,G</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a:t>
          </a:r>
          <a:endParaRPr lang="ja-JP" altLang="en-US" sz="2200" kern="1200" dirty="0"/>
        </a:p>
      </dsp:txBody>
      <dsp:txXfrm>
        <a:off x="3720731" y="2556493"/>
        <a:ext cx="1391652" cy="864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22F0E-E9FD-4CF3-8332-8018FA993D5D}">
      <dsp:nvSpPr>
        <dsp:cNvPr id="0" name=""/>
        <dsp:cNvSpPr/>
      </dsp:nvSpPr>
      <dsp:spPr>
        <a:xfrm>
          <a:off x="2489332" y="1533327"/>
          <a:ext cx="1766623" cy="843711"/>
        </a:xfrm>
        <a:custGeom>
          <a:avLst/>
          <a:gdLst/>
          <a:ahLst/>
          <a:cxnLst/>
          <a:rect l="0" t="0" r="0" b="0"/>
          <a:pathLst>
            <a:path>
              <a:moveTo>
                <a:pt x="0" y="0"/>
              </a:moveTo>
              <a:lnTo>
                <a:pt x="0" y="709809"/>
              </a:lnTo>
              <a:lnTo>
                <a:pt x="1766623" y="709809"/>
              </a:lnTo>
              <a:lnTo>
                <a:pt x="1766623"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3A0F1F-868C-4F37-A52E-87B68EA9DC52}">
      <dsp:nvSpPr>
        <dsp:cNvPr id="0" name=""/>
        <dsp:cNvSpPr/>
      </dsp:nvSpPr>
      <dsp:spPr>
        <a:xfrm>
          <a:off x="2443467" y="1533327"/>
          <a:ext cx="91440" cy="1419445"/>
        </a:xfrm>
        <a:custGeom>
          <a:avLst/>
          <a:gdLst/>
          <a:ahLst/>
          <a:cxnLst/>
          <a:rect l="0" t="0" r="0" b="0"/>
          <a:pathLst>
            <a:path>
              <a:moveTo>
                <a:pt x="45864" y="0"/>
              </a:moveTo>
              <a:lnTo>
                <a:pt x="45864" y="1285543"/>
              </a:lnTo>
              <a:lnTo>
                <a:pt x="45720" y="1285543"/>
              </a:lnTo>
              <a:lnTo>
                <a:pt x="45720" y="141944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0CB559-CCE1-4EC8-ACE2-B833D74CDF65}">
      <dsp:nvSpPr>
        <dsp:cNvPr id="0" name=""/>
        <dsp:cNvSpPr/>
      </dsp:nvSpPr>
      <dsp:spPr>
        <a:xfrm>
          <a:off x="722709" y="1533327"/>
          <a:ext cx="1766623" cy="843711"/>
        </a:xfrm>
        <a:custGeom>
          <a:avLst/>
          <a:gdLst/>
          <a:ahLst/>
          <a:cxnLst/>
          <a:rect l="0" t="0" r="0" b="0"/>
          <a:pathLst>
            <a:path>
              <a:moveTo>
                <a:pt x="1766623" y="0"/>
              </a:moveTo>
              <a:lnTo>
                <a:pt x="1766623" y="709809"/>
              </a:lnTo>
              <a:lnTo>
                <a:pt x="0" y="709809"/>
              </a:lnTo>
              <a:lnTo>
                <a:pt x="0" y="8437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773A56-A20A-471A-9564-579C9F8DDC74}">
      <dsp:nvSpPr>
        <dsp:cNvPr id="0" name=""/>
        <dsp:cNvSpPr/>
      </dsp:nvSpPr>
      <dsp:spPr>
        <a:xfrm>
          <a:off x="1766623" y="615486"/>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3AEDC3-5E63-4CB7-8D16-6B531D081C79}">
      <dsp:nvSpPr>
        <dsp:cNvPr id="0" name=""/>
        <dsp:cNvSpPr/>
      </dsp:nvSpPr>
      <dsp:spPr>
        <a:xfrm>
          <a:off x="1927225" y="768058"/>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T:A,C,D,E</a:t>
          </a:r>
        </a:p>
        <a:p>
          <a:pPr lvl="0" algn="ctr" defTabSz="977900">
            <a:lnSpc>
              <a:spcPct val="90000"/>
            </a:lnSpc>
            <a:spcBef>
              <a:spcPct val="0"/>
            </a:spcBef>
            <a:spcAft>
              <a:spcPct val="35000"/>
            </a:spcAft>
          </a:pPr>
          <a:r>
            <a:rPr lang="en-US" altLang="ja-JP" sz="2200" kern="1200" dirty="0" smtClean="0"/>
            <a:t>F:B,F,G,H</a:t>
          </a:r>
          <a:endParaRPr lang="ja-JP" altLang="en-US" sz="2200" kern="1200" dirty="0"/>
        </a:p>
      </dsp:txBody>
      <dsp:txXfrm>
        <a:off x="1954108" y="794941"/>
        <a:ext cx="1391652" cy="864074"/>
      </dsp:txXfrm>
    </dsp:sp>
    <dsp:sp modelId="{BED4D066-AABA-4520-9B46-13F70161C86D}">
      <dsp:nvSpPr>
        <dsp:cNvPr id="0" name=""/>
        <dsp:cNvSpPr/>
      </dsp:nvSpPr>
      <dsp:spPr>
        <a:xfrm>
          <a:off x="0"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FB9CF9-F994-4350-88F7-161C9ED9E994}">
      <dsp:nvSpPr>
        <dsp:cNvPr id="0" name=""/>
        <dsp:cNvSpPr/>
      </dsp:nvSpPr>
      <dsp:spPr>
        <a:xfrm>
          <a:off x="160602"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T:A</a:t>
          </a:r>
        </a:p>
        <a:p>
          <a:pPr lvl="0" algn="ctr" defTabSz="977900">
            <a:lnSpc>
              <a:spcPct val="90000"/>
            </a:lnSpc>
            <a:spcBef>
              <a:spcPct val="0"/>
            </a:spcBef>
            <a:spcAft>
              <a:spcPct val="35000"/>
            </a:spcAft>
          </a:pPr>
          <a:r>
            <a:rPr lang="en-US" altLang="ja-JP" sz="2200" kern="1200" dirty="0" smtClean="0"/>
            <a:t>F:G</a:t>
          </a:r>
          <a:endParaRPr lang="ja-JP" altLang="en-US" sz="2200" kern="1200" dirty="0"/>
        </a:p>
      </dsp:txBody>
      <dsp:txXfrm>
        <a:off x="187485" y="2556493"/>
        <a:ext cx="1391652" cy="864074"/>
      </dsp:txXfrm>
    </dsp:sp>
    <dsp:sp modelId="{90533007-67ED-4035-9057-1C7AB0BF037C}">
      <dsp:nvSpPr>
        <dsp:cNvPr id="0" name=""/>
        <dsp:cNvSpPr/>
      </dsp:nvSpPr>
      <dsp:spPr>
        <a:xfrm>
          <a:off x="1766478" y="2952773"/>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F89EA-588E-445F-B06C-9F476F06FC9C}">
      <dsp:nvSpPr>
        <dsp:cNvPr id="0" name=""/>
        <dsp:cNvSpPr/>
      </dsp:nvSpPr>
      <dsp:spPr>
        <a:xfrm>
          <a:off x="1927080" y="3105345"/>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T:C</a:t>
          </a:r>
        </a:p>
        <a:p>
          <a:pPr lvl="0" algn="ctr" defTabSz="977900">
            <a:lnSpc>
              <a:spcPct val="90000"/>
            </a:lnSpc>
            <a:spcBef>
              <a:spcPct val="0"/>
            </a:spcBef>
            <a:spcAft>
              <a:spcPct val="35000"/>
            </a:spcAft>
          </a:pPr>
          <a:r>
            <a:rPr lang="en-US" altLang="ja-JP" sz="2200" kern="1200" dirty="0" smtClean="0"/>
            <a:t>F:H</a:t>
          </a:r>
          <a:endParaRPr lang="ja-JP" altLang="en-US" sz="2200" kern="1200" dirty="0"/>
        </a:p>
      </dsp:txBody>
      <dsp:txXfrm>
        <a:off x="1953963" y="3132228"/>
        <a:ext cx="1391652" cy="864074"/>
      </dsp:txXfrm>
    </dsp:sp>
    <dsp:sp modelId="{895FF0FC-B279-4A7F-82D6-BB692B81F2F1}">
      <dsp:nvSpPr>
        <dsp:cNvPr id="0" name=""/>
        <dsp:cNvSpPr/>
      </dsp:nvSpPr>
      <dsp:spPr>
        <a:xfrm>
          <a:off x="3533246" y="2377038"/>
          <a:ext cx="1445418" cy="917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3D971B-0A86-4CC9-BF70-332527632C7D}">
      <dsp:nvSpPr>
        <dsp:cNvPr id="0" name=""/>
        <dsp:cNvSpPr/>
      </dsp:nvSpPr>
      <dsp:spPr>
        <a:xfrm>
          <a:off x="3693848" y="2529610"/>
          <a:ext cx="1445418" cy="9178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altLang="ja-JP" sz="2200" kern="1200" dirty="0" smtClean="0"/>
            <a:t>T:D,E</a:t>
          </a:r>
        </a:p>
        <a:p>
          <a:pPr lvl="0" algn="ctr" defTabSz="977900">
            <a:lnSpc>
              <a:spcPct val="90000"/>
            </a:lnSpc>
            <a:spcBef>
              <a:spcPct val="0"/>
            </a:spcBef>
            <a:spcAft>
              <a:spcPct val="35000"/>
            </a:spcAft>
          </a:pPr>
          <a:r>
            <a:rPr lang="en-US" altLang="ja-JP" sz="2200" kern="1200" dirty="0" smtClean="0"/>
            <a:t>F:B,F</a:t>
          </a:r>
          <a:endParaRPr lang="ja-JP" altLang="en-US" sz="2200" kern="1200" dirty="0"/>
        </a:p>
      </dsp:txBody>
      <dsp:txXfrm>
        <a:off x="3720731" y="2556493"/>
        <a:ext cx="1391652" cy="864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5363" name="Rectangle 1027"/>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15364" name="Rectangle 1028"/>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5365" name="Rectangle 1029"/>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04CE1F9-0072-4C60-B68C-56CDCDDAC3F3}"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ja-JP"/>
          </a:p>
        </p:txBody>
      </p:sp>
      <p:sp>
        <p:nvSpPr>
          <p:cNvPr id="1126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ja-JP"/>
          </a:p>
        </p:txBody>
      </p:sp>
      <p:sp>
        <p:nvSpPr>
          <p:cNvPr id="819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127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ja-JP"/>
          </a:p>
        </p:txBody>
      </p:sp>
      <p:sp>
        <p:nvSpPr>
          <p:cNvPr id="1127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356344A-5263-46BF-BBB7-6010E037FFDF}"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
        <p:nvSpPr>
          <p:cNvPr id="4098"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409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4"/>
          <p:cNvSpPr>
            <a:spLocks noGrp="1" noChangeArrowheads="1"/>
          </p:cNvSpPr>
          <p:nvPr>
            <p:ph type="sldNum" sz="quarter" idx="10"/>
          </p:nvPr>
        </p:nvSpPr>
        <p:spPr>
          <a:xfrm>
            <a:off x="6553200" y="6400800"/>
            <a:ext cx="1905000" cy="457200"/>
          </a:xfrm>
        </p:spPr>
        <p:txBody>
          <a:bodyPr/>
          <a:lstStyle>
            <a:lvl1pPr>
              <a:defRPr/>
            </a:lvl1pPr>
          </a:lstStyle>
          <a:p>
            <a:pPr>
              <a:defRPr/>
            </a:pPr>
            <a:fld id="{8684B079-EC39-4923-838E-03C1BF7FC030}" type="slidenum">
              <a:rPr lang="en-US" altLang="ja-JP"/>
              <a:pPr>
                <a:defRPr/>
              </a:pPr>
              <a:t>‹#›</a:t>
            </a:fld>
            <a:endParaRPr lang="en-US" altLang="ja-JP"/>
          </a:p>
        </p:txBody>
      </p:sp>
      <p:sp>
        <p:nvSpPr>
          <p:cNvPr id="6" name="Rectangle 5"/>
          <p:cNvSpPr>
            <a:spLocks noGrp="1" noChangeArrowheads="1"/>
          </p:cNvSpPr>
          <p:nvPr>
            <p:ph type="dt" sz="half" idx="11"/>
          </p:nvPr>
        </p:nvSpPr>
        <p:spPr/>
        <p:txBody>
          <a:bodyPr/>
          <a:lstStyle>
            <a:lvl1pPr>
              <a:defRPr/>
            </a:lvl1pPr>
          </a:lstStyle>
          <a:p>
            <a:pPr>
              <a:defRPr/>
            </a:pPr>
            <a:endParaRPr lang="en-US" altLang="ja-JP"/>
          </a:p>
        </p:txBody>
      </p:sp>
      <p:sp>
        <p:nvSpPr>
          <p:cNvPr id="7" name="Rectangle 6"/>
          <p:cNvSpPr>
            <a:spLocks noGrp="1" noChangeArrowheads="1"/>
          </p:cNvSpPr>
          <p:nvPr>
            <p:ph type="ftr" sz="quarter" idx="12"/>
          </p:nvPr>
        </p:nvSpPr>
        <p:spPr/>
        <p:txBody>
          <a:bodyPr/>
          <a:lstStyle>
            <a:lvl1pPr>
              <a:defRPr/>
            </a:lvl1pPr>
          </a:lstStyle>
          <a:p>
            <a:pPr>
              <a:defRPr/>
            </a:pPr>
            <a:r>
              <a:rPr lang="en-US" altLang="ja-JP"/>
              <a:t>1/7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18A0DAB5-F7EA-4458-B71B-A05AB5AD9EF8}"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2"/>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2"/>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3C5B3CF4-3C82-4D94-AABA-BF9082E395ED}" type="slidenum">
              <a:rPr lang="en-US" altLang="ja-JP"/>
              <a:pPr>
                <a:defRPr/>
              </a:pPr>
              <a:t>‹#›</a:t>
            </a:fld>
            <a:endParaRPr lang="en-US" altLang="ja-JP"/>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12"/>
          <p:cNvSpPr>
            <a:spLocks noChangeArrowheads="1"/>
          </p:cNvSpPr>
          <p:nvPr/>
        </p:nvSpPr>
        <p:spPr bwMode="auto">
          <a:xfrm>
            <a:off x="685800" y="2362200"/>
            <a:ext cx="7772400" cy="1524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5122" name="Rectangle 2"/>
          <p:cNvSpPr>
            <a:spLocks noGrp="1" noChangeArrowheads="1"/>
          </p:cNvSpPr>
          <p:nvPr>
            <p:ph type="ctrTitle"/>
          </p:nvPr>
        </p:nvSpPr>
        <p:spPr>
          <a:xfrm>
            <a:off x="685800" y="990600"/>
            <a:ext cx="7772400" cy="1371600"/>
          </a:xfrm>
        </p:spPr>
        <p:txBody>
          <a:bodyPr/>
          <a:lstStyle>
            <a:lvl1pPr>
              <a:defRPr sz="3000"/>
            </a:lvl1pPr>
          </a:lstStyle>
          <a:p>
            <a:r>
              <a:rPr lang="ja-JP" altLang="en-US"/>
              <a:t>マスタ タイトルの書式設定</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ja-JP" altLang="en-US"/>
              <a:t>マスタ サブタイトルの書式設定</a:t>
            </a:r>
          </a:p>
        </p:txBody>
      </p:sp>
      <p:sp>
        <p:nvSpPr>
          <p:cNvPr id="5" name="Rectangle 6"/>
          <p:cNvSpPr>
            <a:spLocks noGrp="1" noChangeArrowheads="1"/>
          </p:cNvSpPr>
          <p:nvPr>
            <p:ph type="sldNum" sz="quarter" idx="10"/>
          </p:nvPr>
        </p:nvSpPr>
        <p:spPr bwMode="auto">
          <a:xfrm>
            <a:off x="8382000" y="6477000"/>
            <a:ext cx="5334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0" sz="1200">
                <a:solidFill>
                  <a:schemeClr val="tx1"/>
                </a:solidFill>
                <a:latin typeface="Times New Roman" pitchFamily="18" charset="0"/>
                <a:ea typeface="ＭＳ ゴシック" pitchFamily="49" charset="-128"/>
              </a:defRPr>
            </a:lvl1pPr>
          </a:lstStyle>
          <a:p>
            <a:pPr>
              <a:defRPr/>
            </a:pPr>
            <a:fld id="{BF27E85D-2036-4FA6-A3B8-07A92B10EE2A}" type="slidenum">
              <a:rPr lang="en-US" altLang="ja-JP"/>
              <a:pPr>
                <a:defRPr/>
              </a:pPr>
              <a:t>‹#›</a:t>
            </a:fld>
            <a:endParaRPr lang="en-US" altLang="ja-JP" dirty="0"/>
          </a:p>
        </p:txBody>
      </p:sp>
      <p:sp>
        <p:nvSpPr>
          <p:cNvPr id="6" name="Rectangle 10"/>
          <p:cNvSpPr>
            <a:spLocks noGrp="1" noChangeArrowheads="1"/>
          </p:cNvSpPr>
          <p:nvPr>
            <p:ph type="dt" sz="half" idx="11"/>
          </p:nvPr>
        </p:nvSpPr>
        <p:spPr/>
        <p:txBody>
          <a:bodyPr/>
          <a:lstStyle>
            <a:lvl1pPr>
              <a:defRPr/>
            </a:lvl1pPr>
          </a:lstStyle>
          <a:p>
            <a:pPr>
              <a:defRPr/>
            </a:pPr>
            <a:fld id="{F2CC377D-EE6A-4025-9208-E428E807F540}" type="datetime1">
              <a:rPr lang="ja-JP" altLang="en-US" smtClean="0"/>
              <a:t>2018/7/30</a:t>
            </a:fld>
            <a:endParaRPr lang="en-US" altLang="ja-JP" dirty="0"/>
          </a:p>
        </p:txBody>
      </p:sp>
      <p:sp>
        <p:nvSpPr>
          <p:cNvPr id="7" name="Rectangle 11"/>
          <p:cNvSpPr>
            <a:spLocks noGrp="1" noChangeArrowheads="1"/>
          </p:cNvSpPr>
          <p:nvPr>
            <p:ph type="ftr" sz="quarter" idx="12"/>
          </p:nvPr>
        </p:nvSpPr>
        <p:spPr/>
        <p:txBody>
          <a:bodyPr/>
          <a:lstStyle>
            <a:lvl1pPr>
              <a:defRPr/>
            </a:lvl1pPr>
          </a:lstStyle>
          <a:p>
            <a:pPr>
              <a:defRPr/>
            </a:pPr>
            <a:endParaRPr lang="en-US" altLang="ja-JP" dirty="0"/>
          </a:p>
        </p:txBody>
      </p:sp>
    </p:spTree>
    <p:extLst>
      <p:ext uri="{BB962C8B-B14F-4D97-AF65-F5344CB8AC3E}">
        <p14:creationId xmlns:p14="http://schemas.microsoft.com/office/powerpoint/2010/main" val="394804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3DC7609-33DD-4B0F-8057-4FDD4B074358}" type="datetime1">
              <a:rPr lang="ja-JP" altLang="en-US" smtClean="0"/>
              <a:t>2018/7/30</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37317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fld id="{6627C25B-9CEC-468A-BB84-8C6E2A0053CD}" type="datetime1">
              <a:rPr lang="ja-JP" altLang="en-US" smtClean="0"/>
              <a:t>2018/7/30</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3735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dt" sz="half" idx="10"/>
          </p:nvPr>
        </p:nvSpPr>
        <p:spPr>
          <a:ln/>
        </p:spPr>
        <p:txBody>
          <a:bodyPr/>
          <a:lstStyle>
            <a:lvl1pPr>
              <a:defRPr/>
            </a:lvl1pPr>
          </a:lstStyle>
          <a:p>
            <a:pPr>
              <a:defRPr/>
            </a:pPr>
            <a:fld id="{8AA8535D-0202-4675-81EE-2D0A26F01593}" type="datetime1">
              <a:rPr lang="ja-JP" altLang="en-US" smtClean="0"/>
              <a:t>2018/7/30</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857528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dt" sz="half" idx="10"/>
          </p:nvPr>
        </p:nvSpPr>
        <p:spPr>
          <a:ln/>
        </p:spPr>
        <p:txBody>
          <a:bodyPr/>
          <a:lstStyle>
            <a:lvl1pPr>
              <a:defRPr/>
            </a:lvl1pPr>
          </a:lstStyle>
          <a:p>
            <a:pPr>
              <a:defRPr/>
            </a:pPr>
            <a:fld id="{FC994AE5-0323-4520-B042-3F4FB3F0BA03}" type="datetime1">
              <a:rPr lang="ja-JP" altLang="en-US" smtClean="0"/>
              <a:t>2018/7/30</a:t>
            </a:fld>
            <a:endParaRPr lang="en-US" altLang="ja-JP"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8197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dt" sz="half" idx="10"/>
          </p:nvPr>
        </p:nvSpPr>
        <p:spPr>
          <a:ln/>
        </p:spPr>
        <p:txBody>
          <a:bodyPr/>
          <a:lstStyle>
            <a:lvl1pPr>
              <a:defRPr/>
            </a:lvl1pPr>
          </a:lstStyle>
          <a:p>
            <a:pPr>
              <a:defRPr/>
            </a:pPr>
            <a:fld id="{54E09B50-4649-4296-95C7-62F3EF7E7E3A}" type="datetime1">
              <a:rPr lang="ja-JP" altLang="en-US" smtClean="0"/>
              <a:t>2018/7/30</a:t>
            </a:fld>
            <a:endParaRPr lang="en-US" altLang="ja-JP"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729164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28E61AA0-2E75-4760-881B-DBAC2663B53B}" type="datetime1">
              <a:rPr lang="ja-JP" altLang="en-US" smtClean="0"/>
              <a:t>2018/7/30</a:t>
            </a:fld>
            <a:endParaRPr lang="en-US" altLang="ja-JP"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7135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3939DED0-10ED-47CB-AE83-D3F230928A18}" type="datetime1">
              <a:rPr lang="ja-JP" altLang="en-US" smtClean="0"/>
              <a:t>2018/7/30</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4745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B0FBDDDB-AD96-4D52-9DA6-9E6499ECBCCA}" type="slidenum">
              <a:rPr lang="en-US" altLang="ja-JP"/>
              <a:pPr>
                <a:defRPr/>
              </a:pPr>
              <a:t>‹#›</a:t>
            </a:fld>
            <a:endParaRPr lang="en-US" altLang="ja-JP"/>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fld id="{25AD168D-32C0-43A6-B660-166ADE90230C}" type="datetime1">
              <a:rPr lang="ja-JP" altLang="en-US" smtClean="0"/>
              <a:t>2018/7/30</a:t>
            </a:fld>
            <a:endParaRPr lang="en-US" altLang="ja-JP"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516582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99A99565-7123-4242-9D66-C491F79164FC}" type="datetime1">
              <a:rPr lang="ja-JP" altLang="en-US" smtClean="0"/>
              <a:t>2018/7/30</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110374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61138" y="476250"/>
            <a:ext cx="2006600" cy="58324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539750" y="476250"/>
            <a:ext cx="5868988" cy="58324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dt" sz="half" idx="10"/>
          </p:nvPr>
        </p:nvSpPr>
        <p:spPr>
          <a:ln/>
        </p:spPr>
        <p:txBody>
          <a:bodyPr/>
          <a:lstStyle>
            <a:lvl1pPr>
              <a:defRPr/>
            </a:lvl1pPr>
          </a:lstStyle>
          <a:p>
            <a:pPr>
              <a:defRPr/>
            </a:pPr>
            <a:fld id="{C985ECBD-DF86-4599-B228-CAE5E7F2FE6D}" type="datetime1">
              <a:rPr lang="ja-JP" altLang="en-US" smtClean="0"/>
              <a:t>2018/7/30</a:t>
            </a:fld>
            <a:endParaRPr lang="en-US" altLang="ja-JP"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5422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6" name="Rectangle 6"/>
          <p:cNvSpPr>
            <a:spLocks noGrp="1" noChangeArrowheads="1"/>
          </p:cNvSpPr>
          <p:nvPr>
            <p:ph type="sldNum" sz="quarter" idx="12"/>
          </p:nvPr>
        </p:nvSpPr>
        <p:spPr>
          <a:ln/>
        </p:spPr>
        <p:txBody>
          <a:bodyPr/>
          <a:lstStyle>
            <a:lvl1pPr>
              <a:defRPr/>
            </a:lvl1pPr>
          </a:lstStyle>
          <a:p>
            <a:pPr>
              <a:defRPr/>
            </a:pPr>
            <a:fld id="{D8E0DD31-E311-43FD-9039-7D7DBF72C21C}"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5667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3438" y="1196975"/>
            <a:ext cx="3924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4905069-1CE7-4132-BEEB-CBC5F54CF049}"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9" name="Rectangle 6"/>
          <p:cNvSpPr>
            <a:spLocks noGrp="1" noChangeArrowheads="1"/>
          </p:cNvSpPr>
          <p:nvPr>
            <p:ph type="sldNum" sz="quarter" idx="12"/>
          </p:nvPr>
        </p:nvSpPr>
        <p:spPr>
          <a:ln/>
        </p:spPr>
        <p:txBody>
          <a:bodyPr/>
          <a:lstStyle>
            <a:lvl1pPr>
              <a:defRPr/>
            </a:lvl1pPr>
          </a:lstStyle>
          <a:p>
            <a:pPr>
              <a:defRPr/>
            </a:pPr>
            <a:fld id="{D1114FBF-5F85-4624-87E4-D1B90CFFB78E}"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5" name="Rectangle 6"/>
          <p:cNvSpPr>
            <a:spLocks noGrp="1" noChangeArrowheads="1"/>
          </p:cNvSpPr>
          <p:nvPr>
            <p:ph type="sldNum" sz="quarter" idx="12"/>
          </p:nvPr>
        </p:nvSpPr>
        <p:spPr>
          <a:ln/>
        </p:spPr>
        <p:txBody>
          <a:bodyPr/>
          <a:lstStyle>
            <a:lvl1pPr>
              <a:defRPr/>
            </a:lvl1pPr>
          </a:lstStyle>
          <a:p>
            <a:pPr>
              <a:defRPr/>
            </a:pPr>
            <a:fld id="{CFC7F840-8FDF-4F16-BB87-BA862E88309C}"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4" name="Rectangle 6"/>
          <p:cNvSpPr>
            <a:spLocks noGrp="1" noChangeArrowheads="1"/>
          </p:cNvSpPr>
          <p:nvPr>
            <p:ph type="sldNum" sz="quarter" idx="12"/>
          </p:nvPr>
        </p:nvSpPr>
        <p:spPr>
          <a:ln/>
        </p:spPr>
        <p:txBody>
          <a:bodyPr/>
          <a:lstStyle>
            <a:lvl1pPr>
              <a:defRPr/>
            </a:lvl1pPr>
          </a:lstStyle>
          <a:p>
            <a:pPr>
              <a:defRPr/>
            </a:pPr>
            <a:fld id="{1831F78D-9BF2-4B50-838D-C918A96C0A1B}"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6DA51B2A-4412-4D24-9162-EE87D56EAA1A}"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ja-JP"/>
              <a:t>1/7</a:t>
            </a:r>
          </a:p>
        </p:txBody>
      </p:sp>
      <p:sp>
        <p:nvSpPr>
          <p:cNvPr id="7" name="Rectangle 6"/>
          <p:cNvSpPr>
            <a:spLocks noGrp="1" noChangeArrowheads="1"/>
          </p:cNvSpPr>
          <p:nvPr>
            <p:ph type="sldNum" sz="quarter" idx="12"/>
          </p:nvPr>
        </p:nvSpPr>
        <p:spPr>
          <a:ln/>
        </p:spPr>
        <p:txBody>
          <a:bodyPr/>
          <a:lstStyle>
            <a:lvl1pPr>
              <a:defRPr/>
            </a:lvl1pPr>
          </a:lstStyle>
          <a:p>
            <a:pPr>
              <a:defRPr/>
            </a:pPr>
            <a:fld id="{7CEAC927-E7D1-49E4-8DA0-5D9BF59E73D9}"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051"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6" name="Rectangle 4"/>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solidFill>
                  <a:srgbClr val="000000"/>
                </a:solidFill>
                <a:latin typeface="+mn-lt"/>
                <a:ea typeface="+mn-ea"/>
              </a:defRPr>
            </a:lvl1pPr>
          </a:lstStyle>
          <a:p>
            <a:pPr>
              <a:defRPr/>
            </a:pPr>
            <a:endParaRPr lang="en-US" altLang="ja-JP"/>
          </a:p>
        </p:txBody>
      </p:sp>
      <p:sp>
        <p:nvSpPr>
          <p:cNvPr id="3077" name="Rectangle 5"/>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solidFill>
                  <a:srgbClr val="000000"/>
                </a:solidFill>
                <a:latin typeface="+mn-lt"/>
                <a:ea typeface="+mn-ea"/>
              </a:defRPr>
            </a:lvl1pPr>
          </a:lstStyle>
          <a:p>
            <a:pPr>
              <a:defRPr/>
            </a:pPr>
            <a:r>
              <a:rPr lang="en-US" altLang="ja-JP"/>
              <a:t>1/7</a:t>
            </a:r>
          </a:p>
        </p:txBody>
      </p:sp>
      <p:sp>
        <p:nvSpPr>
          <p:cNvPr id="3078" name="Rectangle 6"/>
          <p:cNvSpPr>
            <a:spLocks noGrp="1" noChangeArrowheads="1"/>
          </p:cNvSpPr>
          <p:nvPr>
            <p:ph type="sldNum" sz="quarter" idx="4"/>
          </p:nvPr>
        </p:nvSpPr>
        <p:spPr bwMode="auto">
          <a:xfrm>
            <a:off x="65166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solidFill>
                  <a:srgbClr val="000000"/>
                </a:solidFill>
                <a:latin typeface="+mn-lt"/>
                <a:ea typeface="+mn-ea"/>
              </a:defRPr>
            </a:lvl1pPr>
          </a:lstStyle>
          <a:p>
            <a:pPr>
              <a:defRPr/>
            </a:pPr>
            <a:fld id="{76638A54-EF13-47F7-B13D-C053B87EDE3F}" type="slidenum">
              <a:rPr lang="en-US" altLang="ja-JP"/>
              <a:pPr>
                <a:defRPr/>
              </a:pPr>
              <a:t>‹#›</a:t>
            </a:fld>
            <a:endParaRPr lang="en-US" altLang="ja-JP"/>
          </a:p>
        </p:txBody>
      </p:sp>
      <p:sp>
        <p:nvSpPr>
          <p:cNvPr id="3079" name="Rectangle 7"/>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defRPr/>
            </a:pPr>
            <a:endParaRPr lang="ja-JP" altLang="en-US" sz="1800">
              <a:solidFill>
                <a:srgbClr val="000000"/>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rgbClr val="003399"/>
          </a:solidFill>
          <a:latin typeface="MS UI Gothic" pitchFamily="50" charset="-128"/>
          <a:ea typeface="MS UI Gothic" pitchFamily="50" charset="-128"/>
        </a:defRPr>
      </a:lvl5pPr>
      <a:lvl6pPr marL="457200" algn="l" rtl="0" fontAlgn="base">
        <a:spcBef>
          <a:spcPct val="0"/>
        </a:spcBef>
        <a:spcAft>
          <a:spcPct val="0"/>
        </a:spcAft>
        <a:defRPr kumimoji="1" sz="2800">
          <a:solidFill>
            <a:srgbClr val="003399"/>
          </a:solidFill>
          <a:latin typeface="MS UI Gothic" pitchFamily="50" charset="-128"/>
          <a:ea typeface="MS UI Gothic" pitchFamily="50" charset="-128"/>
        </a:defRPr>
      </a:lvl6pPr>
      <a:lvl7pPr marL="914400" algn="l" rtl="0" fontAlgn="base">
        <a:spcBef>
          <a:spcPct val="0"/>
        </a:spcBef>
        <a:spcAft>
          <a:spcPct val="0"/>
        </a:spcAft>
        <a:defRPr kumimoji="1" sz="2800">
          <a:solidFill>
            <a:srgbClr val="003399"/>
          </a:solidFill>
          <a:latin typeface="MS UI Gothic" pitchFamily="50" charset="-128"/>
          <a:ea typeface="MS UI Gothic" pitchFamily="50" charset="-128"/>
        </a:defRPr>
      </a:lvl7pPr>
      <a:lvl8pPr marL="1371600" algn="l" rtl="0" fontAlgn="base">
        <a:spcBef>
          <a:spcPct val="0"/>
        </a:spcBef>
        <a:spcAft>
          <a:spcPct val="0"/>
        </a:spcAft>
        <a:defRPr kumimoji="1" sz="2800">
          <a:solidFill>
            <a:srgbClr val="003399"/>
          </a:solidFill>
          <a:latin typeface="MS UI Gothic" pitchFamily="50" charset="-128"/>
          <a:ea typeface="MS UI Gothic" pitchFamily="50" charset="-128"/>
        </a:defRPr>
      </a:lvl8pPr>
      <a:lvl9pPr marL="1828800" algn="l" rtl="0" fontAlgn="base">
        <a:spcBef>
          <a:spcPct val="0"/>
        </a:spcBef>
        <a:spcAft>
          <a:spcPct val="0"/>
        </a:spcAft>
        <a:defRPr kumimoji="1" sz="2800">
          <a:solidFill>
            <a:srgbClr val="003399"/>
          </a:solidFill>
          <a:latin typeface="MS UI Gothic" pitchFamily="50" charset="-128"/>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476250"/>
            <a:ext cx="8001000" cy="431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566738" y="1196975"/>
            <a:ext cx="80010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2" name="Rectangle 6"/>
          <p:cNvSpPr>
            <a:spLocks noGrp="1" noChangeArrowheads="1"/>
          </p:cNvSpPr>
          <p:nvPr>
            <p:ph type="dt" sz="half" idx="2"/>
          </p:nvPr>
        </p:nvSpPr>
        <p:spPr bwMode="auto">
          <a:xfrm>
            <a:off x="573088" y="6381750"/>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0" sz="1200">
                <a:solidFill>
                  <a:schemeClr val="tx1"/>
                </a:solidFill>
                <a:latin typeface="+mn-lt"/>
                <a:ea typeface="+mn-ea"/>
              </a:defRPr>
            </a:lvl1pPr>
          </a:lstStyle>
          <a:p>
            <a:pPr>
              <a:defRPr/>
            </a:pPr>
            <a:fld id="{77DCDF96-7969-420F-8F31-1D1D35C0250C}" type="datetime1">
              <a:rPr lang="ja-JP" altLang="en-US" smtClean="0"/>
              <a:t>2018/7/30</a:t>
            </a:fld>
            <a:endParaRPr lang="en-US" altLang="ja-JP" dirty="0"/>
          </a:p>
        </p:txBody>
      </p:sp>
      <p:sp>
        <p:nvSpPr>
          <p:cNvPr id="4103" name="Rectangle 7"/>
          <p:cNvSpPr>
            <a:spLocks noGrp="1" noChangeArrowheads="1"/>
          </p:cNvSpPr>
          <p:nvPr>
            <p:ph type="ftr" sz="quarter" idx="3"/>
          </p:nvPr>
        </p:nvSpPr>
        <p:spPr bwMode="auto">
          <a:xfrm>
            <a:off x="3087688"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kumimoji="0" sz="1200">
                <a:solidFill>
                  <a:schemeClr val="tx1"/>
                </a:solidFill>
                <a:latin typeface="+mn-lt"/>
                <a:ea typeface="+mn-ea"/>
              </a:defRPr>
            </a:lvl1pPr>
          </a:lstStyle>
          <a:p>
            <a:pPr>
              <a:defRPr/>
            </a:pPr>
            <a:endParaRPr lang="en-US" altLang="ja-JP" dirty="0"/>
          </a:p>
        </p:txBody>
      </p:sp>
      <p:sp>
        <p:nvSpPr>
          <p:cNvPr id="4110" name="Rectangle 14"/>
          <p:cNvSpPr>
            <a:spLocks noChangeArrowheads="1"/>
          </p:cNvSpPr>
          <p:nvPr/>
        </p:nvSpPr>
        <p:spPr bwMode="auto">
          <a:xfrm>
            <a:off x="533400" y="914400"/>
            <a:ext cx="8001000" cy="76200"/>
          </a:xfrm>
          <a:prstGeom prst="rect">
            <a:avLst/>
          </a:prstGeom>
          <a:gradFill rotWithShape="0">
            <a:gsLst>
              <a:gs pos="0">
                <a:srgbClr val="98ADEB"/>
              </a:gs>
              <a:gs pos="100000">
                <a:srgbClr val="003399"/>
              </a:gs>
            </a:gsLst>
            <a:lin ang="5400000" scaled="1"/>
          </a:gradFill>
          <a:ln w="9525">
            <a:noFill/>
            <a:miter lim="800000"/>
            <a:headEnd/>
            <a:tailEnd/>
          </a:ln>
          <a:effectLst/>
        </p:spPr>
        <p:txBody>
          <a:bodyPr wrap="none" anchor="ctr"/>
          <a:lstStyle/>
          <a:p>
            <a:pPr>
              <a:lnSpc>
                <a:spcPct val="100000"/>
              </a:lnSpc>
              <a:spcBef>
                <a:spcPct val="0"/>
              </a:spcBef>
              <a:buClrTx/>
              <a:buFontTx/>
              <a:buNone/>
              <a:defRPr/>
            </a:pPr>
            <a:endParaRPr lang="ja-JP" altLang="en-US" sz="1800" dirty="0">
              <a:latin typeface="Times New Roman" pitchFamily="18" charset="0"/>
              <a:ea typeface="ＭＳ Ｐゴシック" pitchFamily="50" charset="-128"/>
            </a:endParaRPr>
          </a:p>
        </p:txBody>
      </p:sp>
      <p:sp>
        <p:nvSpPr>
          <p:cNvPr id="4111" name="Rectangle 15"/>
          <p:cNvSpPr>
            <a:spLocks noChangeArrowheads="1"/>
          </p:cNvSpPr>
          <p:nvPr/>
        </p:nvSpPr>
        <p:spPr bwMode="auto">
          <a:xfrm>
            <a:off x="8382000" y="6477000"/>
            <a:ext cx="533400" cy="304800"/>
          </a:xfrm>
          <a:prstGeom prst="rect">
            <a:avLst/>
          </a:prstGeom>
          <a:noFill/>
          <a:ln w="9525">
            <a:noFill/>
            <a:miter lim="800000"/>
            <a:headEnd/>
            <a:tailEnd/>
          </a:ln>
          <a:effectLst/>
        </p:spPr>
        <p:txBody>
          <a:bodyPr/>
          <a:lstStyle/>
          <a:p>
            <a:pPr algn="r">
              <a:lnSpc>
                <a:spcPct val="100000"/>
              </a:lnSpc>
              <a:spcBef>
                <a:spcPct val="0"/>
              </a:spcBef>
              <a:buClrTx/>
              <a:buFontTx/>
              <a:buNone/>
              <a:defRPr/>
            </a:pPr>
            <a:fld id="{7EA24F9D-0401-4294-A6DB-9F807AE3D53C}" type="slidenum">
              <a:rPr kumimoji="0" lang="en-US" altLang="ja-JP" sz="1200">
                <a:solidFill>
                  <a:schemeClr val="tx1"/>
                </a:solidFill>
                <a:latin typeface="Times New Roman" pitchFamily="18" charset="0"/>
                <a:ea typeface="ＭＳ ゴシック" pitchFamily="49" charset="-128"/>
              </a:rPr>
              <a:pPr algn="r">
                <a:lnSpc>
                  <a:spcPct val="100000"/>
                </a:lnSpc>
                <a:spcBef>
                  <a:spcPct val="0"/>
                </a:spcBef>
                <a:buClrTx/>
                <a:buFontTx/>
                <a:buNone/>
                <a:defRPr/>
              </a:pPr>
              <a:t>‹#›</a:t>
            </a:fld>
            <a:endParaRPr kumimoji="0" lang="en-US" altLang="ja-JP" sz="1200" dirty="0">
              <a:solidFill>
                <a:schemeClr val="tx1"/>
              </a:solidFill>
              <a:latin typeface="Times New Roman" pitchFamily="18" charset="0"/>
              <a:ea typeface="ＭＳ ゴシック" pitchFamily="49" charset="-128"/>
            </a:endParaRPr>
          </a:p>
        </p:txBody>
      </p:sp>
    </p:spTree>
    <p:extLst>
      <p:ext uri="{BB962C8B-B14F-4D97-AF65-F5344CB8AC3E}">
        <p14:creationId xmlns:p14="http://schemas.microsoft.com/office/powerpoint/2010/main" val="28145419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2800">
          <a:solidFill>
            <a:srgbClr val="003399"/>
          </a:solidFill>
          <a:latin typeface="+mj-lt"/>
          <a:ea typeface="+mj-ea"/>
          <a:cs typeface="+mj-cs"/>
        </a:defRPr>
      </a:lvl1pPr>
      <a:lvl2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2pPr>
      <a:lvl3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3pPr>
      <a:lvl4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4pPr>
      <a:lvl5pPr algn="l" rtl="0" eaLnBrk="0" fontAlgn="base" hangingPunct="0">
        <a:spcBef>
          <a:spcPct val="0"/>
        </a:spcBef>
        <a:spcAft>
          <a:spcPct val="0"/>
        </a:spcAft>
        <a:defRPr kumimoji="1" sz="2800">
          <a:solidFill>
            <a:srgbClr val="003399"/>
          </a:solidFill>
          <a:latin typeface="Arial Narrow" pitchFamily="34" charset="0"/>
          <a:ea typeface="MS UI Gothic" pitchFamily="50" charset="-128"/>
        </a:defRPr>
      </a:lvl5pPr>
      <a:lvl6pPr marL="457200" algn="l" rtl="0" fontAlgn="base">
        <a:spcBef>
          <a:spcPct val="0"/>
        </a:spcBef>
        <a:spcAft>
          <a:spcPct val="0"/>
        </a:spcAft>
        <a:defRPr kumimoji="1" sz="2800">
          <a:solidFill>
            <a:srgbClr val="003399"/>
          </a:solidFill>
          <a:latin typeface="Arial Narrow" pitchFamily="34" charset="0"/>
          <a:ea typeface="MS UI Gothic" pitchFamily="50" charset="-128"/>
        </a:defRPr>
      </a:lvl6pPr>
      <a:lvl7pPr marL="914400" algn="l" rtl="0" fontAlgn="base">
        <a:spcBef>
          <a:spcPct val="0"/>
        </a:spcBef>
        <a:spcAft>
          <a:spcPct val="0"/>
        </a:spcAft>
        <a:defRPr kumimoji="1" sz="2800">
          <a:solidFill>
            <a:srgbClr val="003399"/>
          </a:solidFill>
          <a:latin typeface="Arial Narrow" pitchFamily="34" charset="0"/>
          <a:ea typeface="MS UI Gothic" pitchFamily="50" charset="-128"/>
        </a:defRPr>
      </a:lvl7pPr>
      <a:lvl8pPr marL="1371600" algn="l" rtl="0" fontAlgn="base">
        <a:spcBef>
          <a:spcPct val="0"/>
        </a:spcBef>
        <a:spcAft>
          <a:spcPct val="0"/>
        </a:spcAft>
        <a:defRPr kumimoji="1" sz="2800">
          <a:solidFill>
            <a:srgbClr val="003399"/>
          </a:solidFill>
          <a:latin typeface="Arial Narrow" pitchFamily="34" charset="0"/>
          <a:ea typeface="MS UI Gothic" pitchFamily="50" charset="-128"/>
        </a:defRPr>
      </a:lvl8pPr>
      <a:lvl9pPr marL="1828800" algn="l" rtl="0" fontAlgn="base">
        <a:spcBef>
          <a:spcPct val="0"/>
        </a:spcBef>
        <a:spcAft>
          <a:spcPct val="0"/>
        </a:spcAft>
        <a:defRPr kumimoji="1" sz="2800">
          <a:solidFill>
            <a:srgbClr val="003399"/>
          </a:solidFill>
          <a:latin typeface="Arial Narrow" pitchFamily="34" charset="0"/>
          <a:ea typeface="MS UI Gothic" pitchFamily="50" charset="-128"/>
        </a:defRPr>
      </a:lvl9pPr>
    </p:titleStyle>
    <p:body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s://www.msi.co.jp/tmstudio/stu13contents/stu13_tajima.pdf"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ctrTitle"/>
          </p:nvPr>
        </p:nvSpPr>
        <p:spPr/>
        <p:txBody>
          <a:bodyPr/>
          <a:lstStyle/>
          <a:p>
            <a:pPr algn="ctr"/>
            <a:r>
              <a:rPr lang="en-US" altLang="ja-JP" sz="3600" dirty="0" smtClean="0">
                <a:latin typeface="Meiryo UI" panose="020B0604030504040204" pitchFamily="50" charset="-128"/>
                <a:ea typeface="Meiryo UI" panose="020B0604030504040204" pitchFamily="50" charset="-128"/>
                <a:cs typeface="Meiryo UI" panose="020B0604030504040204" pitchFamily="50" charset="-128"/>
              </a:rPr>
              <a:t>VMS</a:t>
            </a:r>
            <a:r>
              <a:rPr lang="ja-JP" altLang="en-US" sz="3600" dirty="0" smtClean="0">
                <a:latin typeface="Meiryo UI" panose="020B0604030504040204" pitchFamily="50" charset="-128"/>
                <a:ea typeface="Meiryo UI" panose="020B0604030504040204" pitchFamily="50" charset="-128"/>
                <a:cs typeface="Meiryo UI" panose="020B0604030504040204" pitchFamily="50" charset="-128"/>
              </a:rPr>
              <a:t>で用いられている手法</a:t>
            </a:r>
            <a:endParaRPr kumimoji="1" lang="ja-JP" altLang="en-US" sz="3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Rectangle 18"/>
          <p:cNvSpPr>
            <a:spLocks noChangeArrowheads="1"/>
          </p:cNvSpPr>
          <p:nvPr/>
        </p:nvSpPr>
        <p:spPr bwMode="auto">
          <a:xfrm>
            <a:off x="1" y="4987159"/>
            <a:ext cx="9143999" cy="664797"/>
          </a:xfrm>
          <a:prstGeom prst="rect">
            <a:avLst/>
          </a:prstGeom>
          <a:noFill/>
          <a:ln w="9525">
            <a:noFill/>
            <a:miter lim="800000"/>
            <a:headEnd/>
            <a:tailEnd/>
          </a:ln>
        </p:spPr>
        <p:txBody>
          <a:bodyPr wrap="square" lIns="0" tIns="0" rIns="0" bIns="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lang="en-US" altLang="ja-JP" sz="2400" dirty="0" smtClean="0">
                <a:solidFill>
                  <a:srgbClr val="003399"/>
                </a:solidFill>
                <a:latin typeface="Meiryo UI" pitchFamily="50" charset="-128"/>
                <a:ea typeface="Meiryo UI" pitchFamily="50" charset="-128"/>
                <a:cs typeface="Meiryo UI" pitchFamily="50" charset="-128"/>
              </a:rPr>
              <a:t>2018</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年</a:t>
            </a:r>
            <a:r>
              <a:rPr lang="en-US" altLang="ja-JP" sz="2400" dirty="0" smtClean="0">
                <a:solidFill>
                  <a:srgbClr val="003399"/>
                </a:solidFill>
                <a:latin typeface="Meiryo UI" pitchFamily="50" charset="-128"/>
                <a:ea typeface="Meiryo UI" pitchFamily="50" charset="-128"/>
                <a:cs typeface="Meiryo UI" pitchFamily="50" charset="-128"/>
              </a:rPr>
              <a:t>07</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月</a:t>
            </a:r>
            <a:r>
              <a:rPr lang="en-US" altLang="ja-JP" sz="2400" noProof="0" dirty="0" smtClean="0">
                <a:solidFill>
                  <a:srgbClr val="003399"/>
                </a:solidFill>
                <a:latin typeface="Meiryo UI" pitchFamily="50" charset="-128"/>
                <a:ea typeface="Meiryo UI" pitchFamily="50" charset="-128"/>
                <a:cs typeface="Meiryo UI" pitchFamily="50" charset="-128"/>
              </a:rPr>
              <a:t>xx</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日</a:t>
            </a:r>
            <a:endPar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endParaRPr>
          </a:p>
          <a:p>
            <a:pPr marL="0" marR="0" lvl="0" indent="0" algn="ctr" defTabSz="914400" rtl="0" eaLnBrk="1" fontAlgn="base" latinLnBrk="0" hangingPunct="1">
              <a:lnSpc>
                <a:spcPct val="80000"/>
              </a:lnSpc>
              <a:spcBef>
                <a:spcPct val="20000"/>
              </a:spcBef>
              <a:spcAft>
                <a:spcPct val="0"/>
              </a:spcAft>
              <a:buClr>
                <a:srgbClr val="003399"/>
              </a:buClr>
              <a:buSzTx/>
              <a:buFont typeface="Wingdings" pitchFamily="2" charset="2"/>
              <a:buNone/>
              <a:tabLst/>
              <a:defRPr/>
            </a:pP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AI</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a:t>
            </a:r>
            <a:r>
              <a:rPr kumimoji="1" lang="en-US" altLang="ja-JP" sz="2400" b="0" i="0" u="none" strike="noStrike" kern="1200" cap="none" spc="0" normalizeH="0" baseline="0" noProof="0" dirty="0" err="1" smtClean="0">
                <a:ln>
                  <a:noFill/>
                </a:ln>
                <a:solidFill>
                  <a:srgbClr val="003399"/>
                </a:solidFill>
                <a:effectLst/>
                <a:uLnTx/>
                <a:uFillTx/>
                <a:latin typeface="Meiryo UI" pitchFamily="50" charset="-128"/>
                <a:ea typeface="Meiryo UI" pitchFamily="50" charset="-128"/>
                <a:cs typeface="Meiryo UI" pitchFamily="50" charset="-128"/>
              </a:rPr>
              <a:t>IoT</a:t>
            </a:r>
            <a:r>
              <a:rPr kumimoji="1" lang="ja-JP" altLang="en-US"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分析活用</a:t>
            </a:r>
            <a:r>
              <a:rPr kumimoji="1" lang="en-US" altLang="ja-JP" sz="2400" b="0" i="0" u="none" strike="noStrike" kern="1200" cap="none" spc="0" normalizeH="0" baseline="0" noProof="0" dirty="0" smtClean="0">
                <a:ln>
                  <a:noFill/>
                </a:ln>
                <a:solidFill>
                  <a:srgbClr val="003399"/>
                </a:solidFill>
                <a:effectLst/>
                <a:uLnTx/>
                <a:uFillTx/>
                <a:latin typeface="Meiryo UI" pitchFamily="50" charset="-128"/>
                <a:ea typeface="Meiryo UI" pitchFamily="50" charset="-128"/>
                <a:cs typeface="Meiryo UI" pitchFamily="50" charset="-128"/>
              </a:rPr>
              <a:t>WG</a:t>
            </a:r>
          </a:p>
        </p:txBody>
      </p:sp>
      <p:sp>
        <p:nvSpPr>
          <p:cNvPr id="2" name="スライド番号プレースホルダー 1"/>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27E85D-2036-4FA6-A3B8-07A92B10EE2A}" type="slidenum">
              <a:rPr kumimoji="0" lang="en-US" altLang="ja-JP" sz="1200" b="0" i="0" u="none" strike="noStrike" kern="1200" cap="none" spc="0" normalizeH="0" baseline="0" noProof="0" smtClean="0">
                <a:ln>
                  <a:noFill/>
                </a:ln>
                <a:solidFill>
                  <a:prstClr val="black"/>
                </a:solidFill>
                <a:effectLst/>
                <a:uLnTx/>
                <a:uFillTx/>
                <a:latin typeface="Times New Roman" pitchFamily="18" charset="0"/>
                <a:ea typeface="ＭＳ ゴシック" pitchFamily="49"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ja-JP" sz="1200" b="0" i="0" u="none" strike="noStrike" kern="1200" cap="none" spc="0" normalizeH="0" baseline="0" noProof="0" dirty="0">
              <a:ln>
                <a:noFill/>
              </a:ln>
              <a:solidFill>
                <a:prstClr val="black"/>
              </a:solidFill>
              <a:effectLst/>
              <a:uLnTx/>
              <a:uFillTx/>
              <a:latin typeface="Times New Roman" pitchFamily="18" charset="0"/>
              <a:ea typeface="ＭＳ ゴシック" pitchFamily="49" charset="-128"/>
              <a:cs typeface="+mn-cs"/>
            </a:endParaRPr>
          </a:p>
        </p:txBody>
      </p:sp>
    </p:spTree>
    <p:extLst>
      <p:ext uri="{BB962C8B-B14F-4D97-AF65-F5344CB8AC3E}">
        <p14:creationId xmlns:p14="http://schemas.microsoft.com/office/powerpoint/2010/main" val="2832365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sp>
        <p:nvSpPr>
          <p:cNvPr id="4" name="テキスト プレースホルダー 3"/>
          <p:cNvSpPr txBox="1">
            <a:spLocks/>
          </p:cNvSpPr>
          <p:nvPr/>
        </p:nvSpPr>
        <p:spPr bwMode="auto">
          <a:xfrm>
            <a:off x="823242" y="1099289"/>
            <a:ext cx="3573510" cy="807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sz="2800" b="1" kern="0" dirty="0" smtClean="0"/>
              <a:t>Input</a:t>
            </a:r>
            <a:endParaRPr lang="ja-JP" altLang="en-US" sz="2800" b="1" kern="0" dirty="0"/>
          </a:p>
        </p:txBody>
      </p:sp>
      <p:sp>
        <p:nvSpPr>
          <p:cNvPr id="5" name="コンテンツ プレースホルダー 4"/>
          <p:cNvSpPr txBox="1">
            <a:spLocks/>
          </p:cNvSpPr>
          <p:nvPr/>
        </p:nvSpPr>
        <p:spPr>
          <a:xfrm>
            <a:off x="1060921" y="1623994"/>
            <a:ext cx="7620721" cy="361149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ja-JP" altLang="en-US" sz="1800" kern="0" dirty="0" smtClean="0"/>
              <a:t>説明変数　　例：映画レコメンドサービス</a:t>
            </a:r>
            <a:endParaRPr lang="en-US" altLang="ja-JP" sz="1800" kern="0" dirty="0" smtClean="0"/>
          </a:p>
        </p:txBody>
      </p:sp>
      <p:sp>
        <p:nvSpPr>
          <p:cNvPr id="6" name="テキスト プレースホルダー 5"/>
          <p:cNvSpPr txBox="1">
            <a:spLocks/>
          </p:cNvSpPr>
          <p:nvPr/>
        </p:nvSpPr>
        <p:spPr>
          <a:xfrm>
            <a:off x="823242" y="4276473"/>
            <a:ext cx="3591109" cy="807568"/>
          </a:xfrm>
          <a:prstGeom prst="rect">
            <a:avLst/>
          </a:prstGeom>
        </p:spPr>
        <p:txBody>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0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marL="0" indent="0">
              <a:buNone/>
            </a:pPr>
            <a:r>
              <a:rPr lang="en-US" altLang="ja-JP" b="1" kern="0" dirty="0" smtClean="0"/>
              <a:t>Output</a:t>
            </a:r>
            <a:endParaRPr lang="ja-JP" altLang="en-US" b="1" kern="0" dirty="0"/>
          </a:p>
        </p:txBody>
      </p:sp>
      <p:graphicFrame>
        <p:nvGraphicFramePr>
          <p:cNvPr id="7" name="表 6"/>
          <p:cNvGraphicFramePr>
            <a:graphicFrameLocks noGrp="1"/>
          </p:cNvGraphicFramePr>
          <p:nvPr>
            <p:extLst>
              <p:ext uri="{D42A27DB-BD31-4B8C-83A1-F6EECF244321}">
                <p14:modId xmlns:p14="http://schemas.microsoft.com/office/powerpoint/2010/main" val="3269252316"/>
              </p:ext>
            </p:extLst>
          </p:nvPr>
        </p:nvGraphicFramePr>
        <p:xfrm>
          <a:off x="1060921" y="2010357"/>
          <a:ext cx="6205641" cy="220916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教師データ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A</a:t>
                      </a:r>
                    </a:p>
                  </a:txBody>
                  <a:tcPr/>
                </a:tc>
                <a:tc>
                  <a:txBody>
                    <a:bodyPr/>
                    <a:lstStyle/>
                    <a:p>
                      <a:r>
                        <a:rPr kumimoji="1" lang="en-US" altLang="ja-JP" dirty="0" smtClean="0"/>
                        <a:t>90</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58505">
                <a:tc>
                  <a:txBody>
                    <a:bodyPr/>
                    <a:lstStyle/>
                    <a:p>
                      <a:r>
                        <a:rPr kumimoji="1" lang="ja-JP" altLang="en-US" dirty="0" smtClean="0"/>
                        <a:t>ユーザ</a:t>
                      </a:r>
                      <a:r>
                        <a:rPr kumimoji="1" lang="en-US" altLang="ja-JP" dirty="0" smtClean="0"/>
                        <a:t>B</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90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58505">
                <a:tc>
                  <a:txBody>
                    <a:bodyPr/>
                    <a:lstStyle/>
                    <a:p>
                      <a:r>
                        <a:rPr kumimoji="1" lang="ja-JP" altLang="en-US" dirty="0" smtClean="0"/>
                        <a:t>ユーザ</a:t>
                      </a:r>
                      <a:r>
                        <a:rPr kumimoji="1" lang="en-US" altLang="ja-JP" dirty="0" smtClean="0"/>
                        <a:t>C</a:t>
                      </a:r>
                    </a:p>
                  </a:txBody>
                  <a:tcPr/>
                </a:tc>
                <a:tc>
                  <a:txBody>
                    <a:bodyPr/>
                    <a:lstStyle/>
                    <a:p>
                      <a:r>
                        <a:rPr kumimoji="1" lang="en-US" altLang="ja-JP" dirty="0" smtClean="0"/>
                        <a:t>100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40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58505">
                <a:tc>
                  <a:txBody>
                    <a:bodyPr/>
                    <a:lstStyle/>
                    <a:p>
                      <a:r>
                        <a:rPr kumimoji="1" lang="ja-JP" altLang="en-US" dirty="0" smtClean="0"/>
                        <a:t>ユーザ</a:t>
                      </a:r>
                      <a:r>
                        <a:rPr kumimoji="1" lang="en-US" altLang="ja-JP" dirty="0" smtClean="0"/>
                        <a:t>D</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60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58505">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sp>
        <p:nvSpPr>
          <p:cNvPr id="8" name="テキスト ボックス 7"/>
          <p:cNvSpPr txBox="1"/>
          <p:nvPr/>
        </p:nvSpPr>
        <p:spPr>
          <a:xfrm>
            <a:off x="5562209" y="4217916"/>
            <a:ext cx="1971575" cy="276999"/>
          </a:xfrm>
          <a:prstGeom prst="rect">
            <a:avLst/>
          </a:prstGeom>
          <a:noFill/>
        </p:spPr>
        <p:txBody>
          <a:bodyPr wrap="square" rtlCol="0">
            <a:spAutoFit/>
          </a:bodyPr>
          <a:lstStyle/>
          <a:p>
            <a:r>
              <a:rPr kumimoji="1" lang="ja-JP" altLang="en-US" sz="1200" dirty="0" smtClean="0"/>
              <a:t>簡略化のため</a:t>
            </a:r>
            <a:r>
              <a:rPr kumimoji="1" lang="en-US" altLang="ja-JP" sz="1200" dirty="0" smtClean="0"/>
              <a:t>k</a:t>
            </a:r>
            <a:r>
              <a:rPr kumimoji="1" lang="ja-JP" altLang="en-US" sz="1200" dirty="0" smtClean="0"/>
              <a:t>＝</a:t>
            </a:r>
            <a:r>
              <a:rPr lang="en-US" altLang="ja-JP" sz="1200" dirty="0"/>
              <a:t>3</a:t>
            </a:r>
            <a:r>
              <a:rPr kumimoji="1" lang="ja-JP" altLang="en-US" sz="1200" dirty="0" smtClean="0"/>
              <a:t>とする</a:t>
            </a:r>
            <a:endParaRPr kumimoji="1" lang="ja-JP" altLang="en-US" sz="1200" dirty="0"/>
          </a:p>
        </p:txBody>
      </p:sp>
      <p:graphicFrame>
        <p:nvGraphicFramePr>
          <p:cNvPr id="9" name="表 8"/>
          <p:cNvGraphicFramePr>
            <a:graphicFrameLocks noGrp="1"/>
          </p:cNvGraphicFramePr>
          <p:nvPr>
            <p:extLst>
              <p:ext uri="{D42A27DB-BD31-4B8C-83A1-F6EECF244321}">
                <p14:modId xmlns:p14="http://schemas.microsoft.com/office/powerpoint/2010/main" val="726188030"/>
              </p:ext>
            </p:extLst>
          </p:nvPr>
        </p:nvGraphicFramePr>
        <p:xfrm>
          <a:off x="1060921" y="4710978"/>
          <a:ext cx="6205641" cy="746126"/>
        </p:xfrm>
        <a:graphic>
          <a:graphicData uri="http://schemas.openxmlformats.org/drawingml/2006/table">
            <a:tbl>
              <a:tblPr firstRow="1" bandRow="1">
                <a:tableStyleId>{5C22544A-7EE6-4342-B048-85BDC9FD1C3A}</a:tableStyleId>
              </a:tblPr>
              <a:tblGrid>
                <a:gridCol w="1242050">
                  <a:extLst>
                    <a:ext uri="{9D8B030D-6E8A-4147-A177-3AD203B41FA5}">
                      <a16:colId xmlns:a16="http://schemas.microsoft.com/office/drawing/2014/main" val="3476146659"/>
                    </a:ext>
                  </a:extLst>
                </a:gridCol>
                <a:gridCol w="1242050">
                  <a:extLst>
                    <a:ext uri="{9D8B030D-6E8A-4147-A177-3AD203B41FA5}">
                      <a16:colId xmlns:a16="http://schemas.microsoft.com/office/drawing/2014/main" val="41124096"/>
                    </a:ext>
                  </a:extLst>
                </a:gridCol>
                <a:gridCol w="1242050">
                  <a:extLst>
                    <a:ext uri="{9D8B030D-6E8A-4147-A177-3AD203B41FA5}">
                      <a16:colId xmlns:a16="http://schemas.microsoft.com/office/drawing/2014/main" val="2963191642"/>
                    </a:ext>
                  </a:extLst>
                </a:gridCol>
                <a:gridCol w="1237441">
                  <a:extLst>
                    <a:ext uri="{9D8B030D-6E8A-4147-A177-3AD203B41FA5}">
                      <a16:colId xmlns:a16="http://schemas.microsoft.com/office/drawing/2014/main" val="1436503738"/>
                    </a:ext>
                  </a:extLst>
                </a:gridCol>
                <a:gridCol w="1242050">
                  <a:extLst>
                    <a:ext uri="{9D8B030D-6E8A-4147-A177-3AD203B41FA5}">
                      <a16:colId xmlns:a16="http://schemas.microsoft.com/office/drawing/2014/main" val="1169349762"/>
                    </a:ext>
                  </a:extLst>
                </a:gridCol>
              </a:tblGrid>
              <a:tr h="380366">
                <a:tc>
                  <a:txBody>
                    <a:bodyPr/>
                    <a:lstStyle/>
                    <a:p>
                      <a:r>
                        <a:rPr kumimoji="1" lang="ja-JP" altLang="en-US" dirty="0" smtClean="0"/>
                        <a:t>目的データ</a:t>
                      </a:r>
                      <a:endParaRPr kumimoji="1" lang="ja-JP" altLang="en-US" dirty="0"/>
                    </a:p>
                  </a:txBody>
                  <a:tcPr/>
                </a:tc>
                <a:tc>
                  <a:txBody>
                    <a:bodyPr/>
                    <a:lstStyle/>
                    <a:p>
                      <a:r>
                        <a:rPr kumimoji="1" lang="ja-JP" altLang="en-US" dirty="0" smtClean="0"/>
                        <a:t>アクション</a:t>
                      </a:r>
                      <a:endParaRPr kumimoji="1" lang="ja-JP" altLang="en-US" dirty="0"/>
                    </a:p>
                  </a:txBody>
                  <a:tcPr/>
                </a:tc>
                <a:tc>
                  <a:txBody>
                    <a:bodyPr/>
                    <a:lstStyle/>
                    <a:p>
                      <a:r>
                        <a:rPr kumimoji="1" lang="en-US" altLang="ja-JP" dirty="0" smtClean="0"/>
                        <a:t>SF</a:t>
                      </a:r>
                      <a:endParaRPr kumimoji="1" lang="ja-JP" altLang="en-US" dirty="0"/>
                    </a:p>
                  </a:txBody>
                  <a:tcPr/>
                </a:tc>
                <a:tc>
                  <a:txBody>
                    <a:bodyPr/>
                    <a:lstStyle/>
                    <a:p>
                      <a:r>
                        <a:rPr kumimoji="1" lang="ja-JP" altLang="en-US" dirty="0" smtClean="0"/>
                        <a:t>ミュージカル</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映画</a:t>
                      </a:r>
                      <a:r>
                        <a:rPr kumimoji="1" lang="en-US" altLang="ja-JP" dirty="0" smtClean="0"/>
                        <a:t>X</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58505">
                <a:tc>
                  <a:txBody>
                    <a:bodyPr/>
                    <a:lstStyle/>
                    <a:p>
                      <a:r>
                        <a:rPr kumimoji="1" lang="ja-JP" altLang="en-US" dirty="0" smtClean="0"/>
                        <a:t>ユーザ</a:t>
                      </a:r>
                      <a:r>
                        <a:rPr kumimoji="1" lang="en-US" altLang="ja-JP" dirty="0" smtClean="0"/>
                        <a:t>X</a:t>
                      </a:r>
                    </a:p>
                  </a:txBody>
                  <a:tcPr/>
                </a:tc>
                <a:tc>
                  <a:txBody>
                    <a:bodyPr/>
                    <a:lstStyle/>
                    <a:p>
                      <a:r>
                        <a:rPr kumimoji="1" lang="en-US" altLang="ja-JP" dirty="0" smtClean="0"/>
                        <a:t>95</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50</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10" name="円形吹き出し 9"/>
          <p:cNvSpPr/>
          <p:nvPr/>
        </p:nvSpPr>
        <p:spPr>
          <a:xfrm>
            <a:off x="6931799" y="4588847"/>
            <a:ext cx="1144883" cy="1301013"/>
          </a:xfrm>
          <a:prstGeom prst="wedgeEllipseCallout">
            <a:avLst>
              <a:gd name="adj1" fmla="val -94615"/>
              <a:gd name="adj2" fmla="val 20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赤枠のデータと近い</a:t>
            </a:r>
            <a:endParaRPr kumimoji="1" lang="ja-JP" altLang="en-US" sz="1200" dirty="0"/>
          </a:p>
        </p:txBody>
      </p:sp>
      <p:sp>
        <p:nvSpPr>
          <p:cNvPr id="11" name="正方形/長方形 10"/>
          <p:cNvSpPr/>
          <p:nvPr/>
        </p:nvSpPr>
        <p:spPr>
          <a:xfrm>
            <a:off x="1060924" y="2467212"/>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923" y="3571727"/>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924" y="3216023"/>
            <a:ext cx="6205639" cy="298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7671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改良型</a:t>
            </a:r>
            <a:r>
              <a:rPr lang="en-US" altLang="ja-JP" dirty="0"/>
              <a:t>k-NN</a:t>
            </a:r>
            <a:endParaRPr kumimoji="1" lang="ja-JP" altLang="en-US" dirty="0"/>
          </a:p>
        </p:txBody>
      </p:sp>
      <p:sp>
        <p:nvSpPr>
          <p:cNvPr id="4" name="コンテンツ プレースホルダー 6"/>
          <p:cNvSpPr>
            <a:spLocks noGrp="1"/>
          </p:cNvSpPr>
          <p:nvPr>
            <p:ph idx="1"/>
          </p:nvPr>
        </p:nvSpPr>
        <p:spPr>
          <a:xfrm>
            <a:off x="838200" y="1825625"/>
            <a:ext cx="7834745" cy="4445866"/>
          </a:xfrm>
        </p:spPr>
        <p:txBody>
          <a:bodyPr>
            <a:normAutofit lnSpcReduction="10000"/>
          </a:bodyPr>
          <a:lstStyle/>
          <a:p>
            <a:r>
              <a:rPr lang="ja-JP" altLang="en-US" dirty="0" smtClean="0"/>
              <a:t>誤り削除型</a:t>
            </a:r>
            <a:r>
              <a:rPr lang="en-US" altLang="ja-JP" dirty="0" smtClean="0"/>
              <a:t/>
            </a:r>
            <a:br>
              <a:rPr lang="en-US" altLang="ja-JP" dirty="0" smtClean="0"/>
            </a:br>
            <a:r>
              <a:rPr lang="ja-JP" altLang="en-US" dirty="0" smtClean="0"/>
              <a:t>モデル作成後、誤分類されているデータを</a:t>
            </a:r>
            <a:r>
              <a:rPr lang="ja-JP" altLang="en-US" dirty="0"/>
              <a:t>削除</a:t>
            </a:r>
            <a:r>
              <a:rPr lang="ja-JP" altLang="en-US" dirty="0" smtClean="0"/>
              <a:t>したデータセットを使う</a:t>
            </a:r>
            <a:endParaRPr lang="en-US" altLang="ja-JP" dirty="0" smtClean="0"/>
          </a:p>
          <a:p>
            <a:r>
              <a:rPr lang="ja-JP" altLang="en-US" dirty="0" smtClean="0"/>
              <a:t>圧縮型</a:t>
            </a:r>
            <a:r>
              <a:rPr lang="en-US" altLang="ja-JP" dirty="0" smtClean="0"/>
              <a:t/>
            </a:r>
            <a:br>
              <a:rPr lang="en-US" altLang="ja-JP" dirty="0" smtClean="0"/>
            </a:br>
            <a:r>
              <a:rPr lang="ja-JP" altLang="en-US" dirty="0" smtClean="0"/>
              <a:t>識別に寄与しないデータを削除したデータセットを使う</a:t>
            </a:r>
            <a:endParaRPr lang="en-US" altLang="ja-JP" dirty="0" smtClean="0"/>
          </a:p>
          <a:p>
            <a:r>
              <a:rPr kumimoji="1" lang="ja-JP" altLang="en-US" dirty="0" smtClean="0"/>
              <a:t>分岐限定法</a:t>
            </a:r>
            <a:endParaRPr lang="en-US" altLang="ja-JP" dirty="0"/>
          </a:p>
          <a:p>
            <a:pPr lvl="1"/>
            <a:r>
              <a:rPr kumimoji="1" lang="ja-JP" altLang="en-US" dirty="0" smtClean="0"/>
              <a:t>分岐法：クラスタリングによって木構造のように組織化する</a:t>
            </a:r>
            <a:endParaRPr kumimoji="1" lang="en-US" altLang="ja-JP" dirty="0" smtClean="0"/>
          </a:p>
          <a:p>
            <a:pPr lvl="1"/>
            <a:r>
              <a:rPr lang="ja-JP" altLang="en-US" dirty="0" smtClean="0"/>
              <a:t>限定法：分岐法で作成した木構造をもとに近傍の探索を行う</a:t>
            </a:r>
            <a:endParaRPr kumimoji="1" lang="en-US" altLang="ja-JP" dirty="0" smtClean="0"/>
          </a:p>
          <a:p>
            <a:r>
              <a:rPr lang="ja-JP" altLang="en-US" dirty="0" smtClean="0"/>
              <a:t>近似最近傍探索</a:t>
            </a:r>
            <a:r>
              <a:rPr lang="en-US" altLang="ja-JP" dirty="0" smtClean="0"/>
              <a:t/>
            </a:r>
            <a:br>
              <a:rPr lang="en-US" altLang="ja-JP" dirty="0" smtClean="0"/>
            </a:br>
            <a:r>
              <a:rPr lang="ja-JP" altLang="en-US" dirty="0" smtClean="0"/>
              <a:t>距離についてあらかじめ近似解を設定し、最低限その近似解より距離が小さい点で計算を行う。最近傍よりも少し遠くても許容する。</a:t>
            </a:r>
            <a:endParaRPr kumimoji="1" lang="ja-JP" altLang="en-US" dirty="0"/>
          </a:p>
        </p:txBody>
      </p:sp>
    </p:spTree>
    <p:extLst>
      <p:ext uri="{BB962C8B-B14F-4D97-AF65-F5344CB8AC3E}">
        <p14:creationId xmlns:p14="http://schemas.microsoft.com/office/powerpoint/2010/main" val="1586912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lang="ja-JP" altLang="en-US" dirty="0" smtClean="0"/>
              <a:t>分析　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データの規模が大きければより正確な分類をすることができる確率が上がる</a:t>
            </a:r>
            <a:endParaRPr lang="en-US" altLang="ja-JP" dirty="0"/>
          </a:p>
          <a:p>
            <a:r>
              <a:rPr lang="ja-JP" altLang="en-US" dirty="0"/>
              <a:t>シンプルで分かりやすいモデル</a:t>
            </a:r>
            <a:endParaRPr lang="en-US" altLang="ja-JP" dirty="0"/>
          </a:p>
          <a:p>
            <a:endParaRPr lang="en-US" altLang="ja-JP" dirty="0"/>
          </a:p>
          <a:p>
            <a:r>
              <a:rPr lang="ja-JP" altLang="en-US" dirty="0"/>
              <a:t>複数のクラスが異常に混在や比率が異常に偏っている場合などは、分類がうまくいかない場合もある</a:t>
            </a:r>
          </a:p>
          <a:p>
            <a:endParaRPr kumimoji="1" lang="ja-JP" altLang="en-US" dirty="0"/>
          </a:p>
        </p:txBody>
      </p:sp>
    </p:spTree>
    <p:extLst>
      <p:ext uri="{BB962C8B-B14F-4D97-AF65-F5344CB8AC3E}">
        <p14:creationId xmlns:p14="http://schemas.microsoft.com/office/powerpoint/2010/main" val="4234580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en-US" altLang="ja-JP" sz="4400" dirty="0" smtClean="0"/>
              <a:t>Support Vector Machine</a:t>
            </a:r>
            <a:endParaRPr kumimoji="1" lang="ja-JP" altLang="en-US" sz="4400" dirty="0"/>
          </a:p>
        </p:txBody>
      </p:sp>
    </p:spTree>
    <p:extLst>
      <p:ext uri="{BB962C8B-B14F-4D97-AF65-F5344CB8AC3E}">
        <p14:creationId xmlns:p14="http://schemas.microsoft.com/office/powerpoint/2010/main" val="23965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SVM</a:t>
            </a:r>
            <a:r>
              <a:rPr lang="ja-JP" altLang="en-US" dirty="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パターン認識用の教師あり機械学習法であり、局所解収束の問題がない</a:t>
            </a:r>
            <a:endParaRPr lang="en-US" altLang="ja-JP" dirty="0"/>
          </a:p>
          <a:p>
            <a:r>
              <a:rPr lang="ja-JP" altLang="en-US" dirty="0"/>
              <a:t>マージン最大化で汎化能力を高めている</a:t>
            </a:r>
            <a:endParaRPr lang="en-US" altLang="ja-JP" dirty="0"/>
          </a:p>
          <a:p>
            <a:endParaRPr lang="ja-JP" altLang="en-US"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89" y="3953040"/>
            <a:ext cx="6724121" cy="2244655"/>
          </a:xfrm>
          <a:prstGeom prst="rect">
            <a:avLst/>
          </a:prstGeom>
        </p:spPr>
      </p:pic>
    </p:spTree>
    <p:extLst>
      <p:ext uri="{BB962C8B-B14F-4D97-AF65-F5344CB8AC3E}">
        <p14:creationId xmlns:p14="http://schemas.microsoft.com/office/powerpoint/2010/main" val="1027653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局所解収束が起こらない</a:t>
            </a:r>
            <a:endParaRPr lang="en-US" altLang="ja-JP" dirty="0"/>
          </a:p>
          <a:p>
            <a:r>
              <a:rPr lang="ja-JP" altLang="en-US" dirty="0"/>
              <a:t>マージン最大化で汎化能力を高め、現在知られている方法では、最も優秀なパターン識別能力を持つとされている（汎化性能が高い）</a:t>
            </a:r>
            <a:endParaRPr lang="en-US" altLang="ja-JP" dirty="0"/>
          </a:p>
          <a:p>
            <a:r>
              <a:rPr lang="ja-JP" altLang="en-US" dirty="0"/>
              <a:t>カーネル・トリックという方法で線形分離不可能な場合でも適用可能になった</a:t>
            </a:r>
            <a:endParaRPr lang="en-US" altLang="ja-JP" dirty="0"/>
          </a:p>
          <a:p>
            <a:endParaRPr lang="en-US" altLang="ja-JP" dirty="0"/>
          </a:p>
          <a:p>
            <a:r>
              <a:rPr lang="ja-JP" altLang="en-US" dirty="0"/>
              <a:t>データを</a:t>
            </a:r>
            <a:r>
              <a:rPr lang="en-US" altLang="ja-JP" dirty="0"/>
              <a:t>2</a:t>
            </a:r>
            <a:r>
              <a:rPr lang="ja-JP" altLang="en-US" dirty="0" err="1"/>
              <a:t>つの</a:t>
            </a:r>
            <a:r>
              <a:rPr lang="ja-JP" altLang="en-US" dirty="0"/>
              <a:t>グループに分割する問題には優れているが、多クラスの分類にそのまま適用できず計算量が多い</a:t>
            </a:r>
            <a:endParaRPr lang="en-US" altLang="ja-JP" dirty="0"/>
          </a:p>
          <a:p>
            <a:endParaRPr kumimoji="1" lang="ja-JP" altLang="en-US" dirty="0"/>
          </a:p>
        </p:txBody>
      </p:sp>
    </p:spTree>
    <p:extLst>
      <p:ext uri="{BB962C8B-B14F-4D97-AF65-F5344CB8AC3E}">
        <p14:creationId xmlns:p14="http://schemas.microsoft.com/office/powerpoint/2010/main" val="169256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sz="2000" dirty="0"/>
              <a:t>将来予測</a:t>
            </a:r>
            <a:endParaRPr lang="en-US" altLang="ja-JP" sz="2000" dirty="0"/>
          </a:p>
          <a:p>
            <a:pPr lvl="1"/>
            <a:r>
              <a:rPr lang="ja-JP" altLang="en-US" sz="2000" dirty="0"/>
              <a:t>会員登録から、</a:t>
            </a:r>
            <a:r>
              <a:rPr lang="en-US" altLang="ja-JP" sz="2000" dirty="0"/>
              <a:t>1</a:t>
            </a:r>
            <a:r>
              <a:rPr lang="ja-JP" altLang="en-US" sz="2000" dirty="0"/>
              <a:t>か月後のアクティブユーザー数</a:t>
            </a:r>
            <a:endParaRPr lang="en-US" altLang="ja-JP" sz="2000" dirty="0"/>
          </a:p>
          <a:p>
            <a:pPr lvl="2"/>
            <a:r>
              <a:rPr lang="ja-JP" altLang="en-US" sz="2000" dirty="0"/>
              <a:t>ログイン頻度</a:t>
            </a:r>
            <a:endParaRPr lang="en-US" altLang="ja-JP" sz="2000" dirty="0"/>
          </a:p>
          <a:p>
            <a:pPr lvl="2"/>
            <a:r>
              <a:rPr lang="ja-JP" altLang="en-US" sz="2000" dirty="0"/>
              <a:t>どこまで情報を登録したか　など</a:t>
            </a:r>
            <a:endParaRPr lang="en-US" altLang="ja-JP" sz="2000" dirty="0"/>
          </a:p>
          <a:p>
            <a:r>
              <a:rPr lang="ja-JP" altLang="en-US" sz="2000" dirty="0"/>
              <a:t>顧客の反応予測</a:t>
            </a:r>
            <a:endParaRPr lang="en-US" altLang="ja-JP" sz="2000" dirty="0"/>
          </a:p>
          <a:p>
            <a:pPr lvl="1"/>
            <a:r>
              <a:rPr lang="ja-JP" altLang="en-US" sz="2000" dirty="0"/>
              <a:t>特定状況下での購買について（どういった場合に売れるか）</a:t>
            </a:r>
            <a:endParaRPr lang="en-US" altLang="ja-JP" sz="2000" dirty="0"/>
          </a:p>
          <a:p>
            <a:pPr lvl="2"/>
            <a:r>
              <a:rPr lang="ja-JP" altLang="en-US" sz="2000" dirty="0"/>
              <a:t>イベントの有無</a:t>
            </a:r>
            <a:endParaRPr lang="en-US" altLang="ja-JP" sz="2000" dirty="0"/>
          </a:p>
          <a:p>
            <a:pPr lvl="2"/>
            <a:r>
              <a:rPr lang="ja-JP" altLang="en-US" sz="2000" dirty="0"/>
              <a:t>マーケティング手法　など</a:t>
            </a:r>
            <a:endParaRPr lang="en-US" altLang="ja-JP" sz="2000" dirty="0"/>
          </a:p>
          <a:p>
            <a:r>
              <a:rPr lang="ja-JP" altLang="en-US" sz="2000" dirty="0"/>
              <a:t>病気の予測</a:t>
            </a:r>
            <a:endParaRPr lang="en-US" altLang="ja-JP" sz="2000" dirty="0"/>
          </a:p>
          <a:p>
            <a:pPr lvl="1"/>
            <a:r>
              <a:rPr lang="ja-JP" altLang="en-US" sz="2000" dirty="0"/>
              <a:t>特定条件を持った人が病気になりやすいかどうか</a:t>
            </a:r>
            <a:endParaRPr lang="en-US" altLang="ja-JP" sz="2000" dirty="0"/>
          </a:p>
          <a:p>
            <a:pPr lvl="2"/>
            <a:r>
              <a:rPr lang="ja-JP" altLang="en-US" sz="2000" dirty="0"/>
              <a:t>病歴</a:t>
            </a:r>
            <a:endParaRPr lang="en-US" altLang="ja-JP" sz="2000" dirty="0"/>
          </a:p>
          <a:p>
            <a:pPr lvl="2"/>
            <a:r>
              <a:rPr lang="ja-JP" altLang="en-US" sz="2000" dirty="0"/>
              <a:t>両親の病歴</a:t>
            </a:r>
            <a:endParaRPr lang="en-US" altLang="ja-JP" sz="2000" dirty="0"/>
          </a:p>
          <a:p>
            <a:pPr lvl="2"/>
            <a:r>
              <a:rPr lang="ja-JP" altLang="en-US" sz="2000" dirty="0"/>
              <a:t>生活習慣</a:t>
            </a:r>
            <a:endParaRPr lang="en-US" altLang="ja-JP" sz="2000" dirty="0"/>
          </a:p>
          <a:p>
            <a:pPr marL="0" indent="0">
              <a:buNone/>
            </a:pPr>
            <a:endParaRPr lang="en-US" altLang="ja-JP" sz="2000" dirty="0"/>
          </a:p>
          <a:p>
            <a:endParaRPr kumimoji="1" lang="ja-JP" altLang="en-US" sz="2000" dirty="0"/>
          </a:p>
        </p:txBody>
      </p:sp>
    </p:spTree>
    <p:extLst>
      <p:ext uri="{BB962C8B-B14F-4D97-AF65-F5344CB8AC3E}">
        <p14:creationId xmlns:p14="http://schemas.microsoft.com/office/powerpoint/2010/main" val="216055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入力データと出力結果</a:t>
            </a:r>
            <a:endParaRPr kumimoji="1" lang="ja-JP" altLang="en-US" dirty="0"/>
          </a:p>
        </p:txBody>
      </p:sp>
      <p:sp>
        <p:nvSpPr>
          <p:cNvPr id="4" name="コンテンツ プレースホルダー 4"/>
          <p:cNvSpPr txBox="1">
            <a:spLocks/>
          </p:cNvSpPr>
          <p:nvPr/>
        </p:nvSpPr>
        <p:spPr>
          <a:xfrm>
            <a:off x="539750" y="1306295"/>
            <a:ext cx="6590723"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smtClean="0"/>
              <a:t>学習</a:t>
            </a:r>
            <a:r>
              <a:rPr lang="ja-JP" altLang="en-US" sz="1800" dirty="0"/>
              <a:t>データ</a:t>
            </a:r>
            <a:r>
              <a:rPr lang="ja-JP" altLang="en-US" sz="1800" dirty="0" smtClean="0"/>
              <a:t>　　例：特定の病気になりやすいか</a:t>
            </a:r>
            <a:endParaRPr lang="en-US" altLang="ja-JP" sz="1800" dirty="0" smtClean="0"/>
          </a:p>
        </p:txBody>
      </p:sp>
      <p:sp>
        <p:nvSpPr>
          <p:cNvPr id="5" name="テキスト プレースホルダー 5"/>
          <p:cNvSpPr txBox="1">
            <a:spLocks/>
          </p:cNvSpPr>
          <p:nvPr/>
        </p:nvSpPr>
        <p:spPr>
          <a:xfrm>
            <a:off x="7016750" y="4959837"/>
            <a:ext cx="1212850" cy="45217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US" altLang="ja-JP" dirty="0" smtClean="0"/>
              <a:t>Output</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093727698"/>
              </p:ext>
            </p:extLst>
          </p:nvPr>
        </p:nvGraphicFramePr>
        <p:xfrm>
          <a:off x="646286" y="1697992"/>
          <a:ext cx="7787927" cy="2194560"/>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389238">
                  <a:extLst>
                    <a:ext uri="{9D8B030D-6E8A-4147-A177-3AD203B41FA5}">
                      <a16:colId xmlns:a16="http://schemas.microsoft.com/office/drawing/2014/main" val="1436503738"/>
                    </a:ext>
                  </a:extLst>
                </a:gridCol>
                <a:gridCol w="1722463">
                  <a:extLst>
                    <a:ext uri="{9D8B030D-6E8A-4147-A177-3AD203B41FA5}">
                      <a16:colId xmlns:a16="http://schemas.microsoft.com/office/drawing/2014/main" val="1169349762"/>
                    </a:ext>
                  </a:extLst>
                </a:gridCol>
              </a:tblGrid>
              <a:tr h="347214">
                <a:tc>
                  <a:txBody>
                    <a:bodyPr/>
                    <a:lstStyle/>
                    <a:p>
                      <a:r>
                        <a:rPr kumimoji="1" lang="ja-JP" altLang="en-US" dirty="0" smtClean="0"/>
                        <a:t>教師データ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27258">
                <a:tc>
                  <a:txBody>
                    <a:bodyPr/>
                    <a:lstStyle/>
                    <a:p>
                      <a:r>
                        <a:rPr kumimoji="1" lang="ja-JP" altLang="en-US" dirty="0" smtClean="0"/>
                        <a:t>患者</a:t>
                      </a:r>
                      <a:r>
                        <a:rPr kumimoji="1" lang="en-US" altLang="ja-JP" dirty="0" smtClean="0"/>
                        <a:t>A</a:t>
                      </a:r>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r h="327258">
                <a:tc>
                  <a:txBody>
                    <a:bodyPr/>
                    <a:lstStyle/>
                    <a:p>
                      <a:r>
                        <a:rPr kumimoji="1" lang="ja-JP" altLang="en-US" dirty="0" smtClean="0"/>
                        <a:t>患者</a:t>
                      </a:r>
                      <a:r>
                        <a:rPr kumimoji="1" lang="en-US" altLang="ja-JP" dirty="0" smtClean="0"/>
                        <a:t>B</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糖尿病</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930989"/>
                  </a:ext>
                </a:extLst>
              </a:tr>
              <a:tr h="327258">
                <a:tc>
                  <a:txBody>
                    <a:bodyPr/>
                    <a:lstStyle/>
                    <a:p>
                      <a:r>
                        <a:rPr kumimoji="1" lang="ja-JP" altLang="en-US" dirty="0" smtClean="0"/>
                        <a:t>患者</a:t>
                      </a:r>
                      <a:r>
                        <a:rPr kumimoji="1" lang="en-US" altLang="ja-JP" dirty="0" smtClean="0"/>
                        <a:t>C</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02395987"/>
                  </a:ext>
                </a:extLst>
              </a:tr>
              <a:tr h="327258">
                <a:tc>
                  <a:txBody>
                    <a:bodyPr/>
                    <a:lstStyle/>
                    <a:p>
                      <a:r>
                        <a:rPr kumimoji="1" lang="ja-JP" altLang="en-US" dirty="0" smtClean="0"/>
                        <a:t>患者</a:t>
                      </a:r>
                      <a:r>
                        <a:rPr kumimoji="1" lang="en-US" altLang="ja-JP" dirty="0" smtClean="0"/>
                        <a:t>D</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良い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〇</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051373"/>
                  </a:ext>
                </a:extLst>
              </a:tr>
              <a:tr h="327258">
                <a:tc>
                  <a:txBody>
                    <a:bodyPr/>
                    <a:lstStyle/>
                    <a:p>
                      <a:pPr algn="ctr"/>
                      <a:r>
                        <a:rPr kumimoji="1" lang="en-US" altLang="ja-JP" dirty="0" smtClean="0"/>
                        <a:t>:</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28983810"/>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190457261"/>
              </p:ext>
            </p:extLst>
          </p:nvPr>
        </p:nvGraphicFramePr>
        <p:xfrm>
          <a:off x="646286" y="5406164"/>
          <a:ext cx="7787926" cy="783502"/>
        </p:xfrm>
        <a:graphic>
          <a:graphicData uri="http://schemas.openxmlformats.org/drawingml/2006/table">
            <a:tbl>
              <a:tblPr firstRow="1" bandRow="1">
                <a:tableStyleId>{5C22544A-7EE6-4342-B048-85BDC9FD1C3A}</a:tableStyleId>
              </a:tblPr>
              <a:tblGrid>
                <a:gridCol w="1558742">
                  <a:extLst>
                    <a:ext uri="{9D8B030D-6E8A-4147-A177-3AD203B41FA5}">
                      <a16:colId xmlns:a16="http://schemas.microsoft.com/office/drawing/2014/main" val="3476146659"/>
                    </a:ext>
                  </a:extLst>
                </a:gridCol>
                <a:gridCol w="1558742">
                  <a:extLst>
                    <a:ext uri="{9D8B030D-6E8A-4147-A177-3AD203B41FA5}">
                      <a16:colId xmlns:a16="http://schemas.microsoft.com/office/drawing/2014/main" val="41124096"/>
                    </a:ext>
                  </a:extLst>
                </a:gridCol>
                <a:gridCol w="1558742">
                  <a:extLst>
                    <a:ext uri="{9D8B030D-6E8A-4147-A177-3AD203B41FA5}">
                      <a16:colId xmlns:a16="http://schemas.microsoft.com/office/drawing/2014/main" val="2963191642"/>
                    </a:ext>
                  </a:extLst>
                </a:gridCol>
                <a:gridCol w="1403355">
                  <a:extLst>
                    <a:ext uri="{9D8B030D-6E8A-4147-A177-3AD203B41FA5}">
                      <a16:colId xmlns:a16="http://schemas.microsoft.com/office/drawing/2014/main" val="1436503738"/>
                    </a:ext>
                  </a:extLst>
                </a:gridCol>
                <a:gridCol w="1708345">
                  <a:extLst>
                    <a:ext uri="{9D8B030D-6E8A-4147-A177-3AD203B41FA5}">
                      <a16:colId xmlns:a16="http://schemas.microsoft.com/office/drawing/2014/main" val="1169349762"/>
                    </a:ext>
                  </a:extLst>
                </a:gridCol>
              </a:tblGrid>
              <a:tr h="403342">
                <a:tc>
                  <a:txBody>
                    <a:bodyPr/>
                    <a:lstStyle/>
                    <a:p>
                      <a:r>
                        <a:rPr kumimoji="1" lang="ja-JP" altLang="en-US" dirty="0" smtClean="0"/>
                        <a:t>目的データ</a:t>
                      </a:r>
                      <a:endParaRPr kumimoji="1" lang="ja-JP" altLang="en-US" dirty="0"/>
                    </a:p>
                  </a:txBody>
                  <a:tcPr/>
                </a:tc>
                <a:tc>
                  <a:txBody>
                    <a:bodyPr/>
                    <a:lstStyle/>
                    <a:p>
                      <a:r>
                        <a:rPr kumimoji="1" lang="ja-JP" altLang="en-US" dirty="0" smtClean="0"/>
                        <a:t>病歴</a:t>
                      </a:r>
                      <a:endParaRPr kumimoji="1" lang="ja-JP" altLang="en-US" dirty="0"/>
                    </a:p>
                  </a:txBody>
                  <a:tcPr/>
                </a:tc>
                <a:tc>
                  <a:txBody>
                    <a:bodyPr/>
                    <a:lstStyle/>
                    <a:p>
                      <a:r>
                        <a:rPr kumimoji="1" lang="ja-JP" altLang="en-US" dirty="0" smtClean="0"/>
                        <a:t>両親の病歴</a:t>
                      </a:r>
                      <a:endParaRPr kumimoji="1" lang="ja-JP" altLang="en-US" dirty="0"/>
                    </a:p>
                  </a:txBody>
                  <a:tcPr/>
                </a:tc>
                <a:tc>
                  <a:txBody>
                    <a:bodyPr/>
                    <a:lstStyle/>
                    <a:p>
                      <a:r>
                        <a:rPr kumimoji="1" lang="ja-JP" altLang="en-US" dirty="0" smtClean="0"/>
                        <a:t>生活習慣</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癌になりやすいか</a:t>
                      </a:r>
                      <a:endParaRPr kumimoji="1" lang="ja-JP" alt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8238127"/>
                  </a:ext>
                </a:extLst>
              </a:tr>
              <a:tr h="380160">
                <a:tc>
                  <a:txBody>
                    <a:bodyPr/>
                    <a:lstStyle/>
                    <a:p>
                      <a:r>
                        <a:rPr kumimoji="1" lang="ja-JP" altLang="en-US" dirty="0" smtClean="0"/>
                        <a:t>患者</a:t>
                      </a:r>
                      <a:r>
                        <a:rPr kumimoji="1" lang="en-US" altLang="ja-JP" dirty="0" smtClean="0"/>
                        <a:t>X</a:t>
                      </a:r>
                    </a:p>
                  </a:txBody>
                  <a:tcPr/>
                </a:tc>
                <a:tc>
                  <a:txBody>
                    <a:bodyPr/>
                    <a:lstStyle/>
                    <a:p>
                      <a:r>
                        <a:rPr kumimoji="1" lang="ja-JP" altLang="en-US" dirty="0" smtClean="0"/>
                        <a:t>なし</a:t>
                      </a:r>
                      <a:endParaRPr kumimoji="1" lang="ja-JP" altLang="en-US" dirty="0"/>
                    </a:p>
                  </a:txBody>
                  <a:tcPr/>
                </a:tc>
                <a:tc>
                  <a:txBody>
                    <a:bodyPr/>
                    <a:lstStyle/>
                    <a:p>
                      <a:r>
                        <a:rPr kumimoji="1" lang="ja-JP" altLang="en-US" dirty="0" smtClean="0"/>
                        <a:t>癌</a:t>
                      </a:r>
                      <a:endParaRPr kumimoji="1" lang="ja-JP" altLang="en-US" dirty="0"/>
                    </a:p>
                  </a:txBody>
                  <a:tcPr/>
                </a:tc>
                <a:tc>
                  <a:txBody>
                    <a:bodyPr/>
                    <a:lstStyle/>
                    <a:p>
                      <a:r>
                        <a:rPr kumimoji="1" lang="ja-JP" altLang="en-US" dirty="0" smtClean="0"/>
                        <a:t>悪い</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solidFill>
                            <a:srgbClr val="FF0000"/>
                          </a:solidFill>
                        </a:rPr>
                        <a:t>〇</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61386929"/>
                  </a:ext>
                </a:extLst>
              </a:tr>
            </a:tbl>
          </a:graphicData>
        </a:graphic>
      </p:graphicFrame>
      <p:sp>
        <p:nvSpPr>
          <p:cNvPr id="8" name="テキスト プレースホルダー 3"/>
          <p:cNvSpPr txBox="1">
            <a:spLocks/>
          </p:cNvSpPr>
          <p:nvPr/>
        </p:nvSpPr>
        <p:spPr bwMode="auto">
          <a:xfrm>
            <a:off x="539750" y="908050"/>
            <a:ext cx="5157787" cy="456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r>
              <a:rPr lang="en-US" altLang="ja-JP" kern="0" dirty="0" smtClean="0"/>
              <a:t>Input</a:t>
            </a:r>
            <a:endParaRPr lang="ja-JP" altLang="en-US" kern="0" dirty="0"/>
          </a:p>
        </p:txBody>
      </p:sp>
      <p:sp>
        <p:nvSpPr>
          <p:cNvPr id="10" name="コンテンツ プレースホルダー 4"/>
          <p:cNvSpPr txBox="1">
            <a:spLocks/>
          </p:cNvSpPr>
          <p:nvPr/>
        </p:nvSpPr>
        <p:spPr>
          <a:xfrm>
            <a:off x="3402186" y="4957149"/>
            <a:ext cx="858664" cy="5225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Inpu</a:t>
            </a:r>
            <a:r>
              <a:rPr lang="en-US" altLang="ja-JP" sz="2400" b="1" dirty="0"/>
              <a:t>t</a:t>
            </a:r>
            <a:endParaRPr lang="en-US" altLang="ja-JP" sz="1800" b="1" dirty="0" smtClean="0"/>
          </a:p>
        </p:txBody>
      </p:sp>
    </p:spTree>
    <p:extLst>
      <p:ext uri="{BB962C8B-B14F-4D97-AF65-F5344CB8AC3E}">
        <p14:creationId xmlns:p14="http://schemas.microsoft.com/office/powerpoint/2010/main" val="735312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カーネルトリック</a:t>
            </a:r>
            <a:endParaRPr kumimoji="1" lang="ja-JP" altLang="en-US" dirty="0"/>
          </a:p>
        </p:txBody>
      </p:sp>
      <p:pic>
        <p:nvPicPr>
          <p:cNvPr id="4" name="コンテンツ プレースホルダー 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7926" y="3684362"/>
            <a:ext cx="4184647" cy="234186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539750" y="1322025"/>
            <a:ext cx="7921624" cy="830997"/>
          </a:xfrm>
          <a:prstGeom prst="rect">
            <a:avLst/>
          </a:prstGeom>
          <a:noFill/>
        </p:spPr>
        <p:txBody>
          <a:bodyPr wrap="square" rtlCol="0">
            <a:spAutoFit/>
          </a:bodyPr>
          <a:lstStyle/>
          <a:p>
            <a:r>
              <a:rPr kumimoji="1" lang="ja-JP" altLang="en-US" dirty="0" smtClean="0"/>
              <a:t>線形で分離できないデータを高次元に埋め込むことで分離を行えるようにする</a:t>
            </a:r>
            <a:endParaRPr kumimoji="1" lang="ja-JP" altLang="en-US" dirty="0"/>
          </a:p>
        </p:txBody>
      </p:sp>
    </p:spTree>
    <p:extLst>
      <p:ext uri="{BB962C8B-B14F-4D97-AF65-F5344CB8AC3E}">
        <p14:creationId xmlns:p14="http://schemas.microsoft.com/office/powerpoint/2010/main" val="2246918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lstStyle/>
          <a:p>
            <a:pPr>
              <a:lnSpc>
                <a:spcPct val="200000"/>
              </a:lnSpc>
            </a:pPr>
            <a:r>
              <a:rPr lang="en-US" altLang="ja-JP" dirty="0"/>
              <a:t>SVM</a:t>
            </a:r>
            <a:r>
              <a:rPr lang="ja-JP" altLang="en-US" dirty="0"/>
              <a:t>は線形分離をするための線の引き方を決めるもの</a:t>
            </a:r>
            <a:endParaRPr lang="en-US" altLang="ja-JP" dirty="0"/>
          </a:p>
          <a:p>
            <a:pPr>
              <a:lnSpc>
                <a:spcPct val="200000"/>
              </a:lnSpc>
            </a:pPr>
            <a:r>
              <a:rPr lang="ja-JP" altLang="en-US" dirty="0"/>
              <a:t>非線形なデータに対しては、データを多次元空間に埋め込み線形分離を行う</a:t>
            </a:r>
            <a:r>
              <a:rPr lang="en-US" altLang="ja-JP" dirty="0"/>
              <a:t>(</a:t>
            </a:r>
            <a:r>
              <a:rPr lang="ja-JP" altLang="en-US" dirty="0"/>
              <a:t>カーネルトリック</a:t>
            </a:r>
            <a:r>
              <a:rPr lang="en-US" altLang="ja-JP" dirty="0"/>
              <a:t>)</a:t>
            </a:r>
          </a:p>
          <a:p>
            <a:pPr>
              <a:lnSpc>
                <a:spcPct val="200000"/>
              </a:lnSpc>
            </a:pPr>
            <a:r>
              <a:rPr lang="ja-JP" altLang="en-US" dirty="0"/>
              <a:t>最大マージンを取ることでニューラルネットワークと比べ汎化性能が高い</a:t>
            </a:r>
          </a:p>
          <a:p>
            <a:endParaRPr kumimoji="1" lang="ja-JP" altLang="en-US" dirty="0"/>
          </a:p>
        </p:txBody>
      </p:sp>
    </p:spTree>
    <p:extLst>
      <p:ext uri="{BB962C8B-B14F-4D97-AF65-F5344CB8AC3E}">
        <p14:creationId xmlns:p14="http://schemas.microsoft.com/office/powerpoint/2010/main" val="1613406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改訂履歴</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93733200"/>
              </p:ext>
            </p:extLst>
          </p:nvPr>
        </p:nvGraphicFramePr>
        <p:xfrm>
          <a:off x="1524000" y="13970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55038092"/>
                    </a:ext>
                  </a:extLst>
                </a:gridCol>
                <a:gridCol w="3048000">
                  <a:extLst>
                    <a:ext uri="{9D8B030D-6E8A-4147-A177-3AD203B41FA5}">
                      <a16:colId xmlns:a16="http://schemas.microsoft.com/office/drawing/2014/main" val="2689857740"/>
                    </a:ext>
                  </a:extLst>
                </a:gridCol>
              </a:tblGrid>
              <a:tr h="370840">
                <a:tc>
                  <a:txBody>
                    <a:bodyPr/>
                    <a:lstStyle/>
                    <a:p>
                      <a:r>
                        <a:rPr kumimoji="1" lang="ja-JP" altLang="en-US" dirty="0" smtClean="0"/>
                        <a:t>変更日時</a:t>
                      </a:r>
                      <a:endParaRPr kumimoji="1" lang="ja-JP" altLang="en-US" dirty="0"/>
                    </a:p>
                  </a:txBody>
                  <a:tcPr/>
                </a:tc>
                <a:tc>
                  <a:txBody>
                    <a:bodyPr/>
                    <a:lstStyle/>
                    <a:p>
                      <a:r>
                        <a:rPr kumimoji="1" lang="ja-JP" altLang="en-US" dirty="0" smtClean="0"/>
                        <a:t>変更箇所</a:t>
                      </a:r>
                      <a:endParaRPr kumimoji="1" lang="ja-JP" altLang="en-US" dirty="0"/>
                    </a:p>
                  </a:txBody>
                  <a:tcPr/>
                </a:tc>
                <a:extLst>
                  <a:ext uri="{0D108BD9-81ED-4DB2-BD59-A6C34878D82A}">
                    <a16:rowId xmlns:a16="http://schemas.microsoft.com/office/drawing/2014/main" val="2154969516"/>
                  </a:ext>
                </a:extLst>
              </a:tr>
              <a:tr h="370840">
                <a:tc>
                  <a:txBody>
                    <a:bodyPr/>
                    <a:lstStyle/>
                    <a:p>
                      <a:r>
                        <a:rPr kumimoji="1" lang="en-US" altLang="ja-JP" dirty="0" smtClean="0"/>
                        <a:t>7/17</a:t>
                      </a:r>
                      <a:endParaRPr kumimoji="1" lang="ja-JP" altLang="en-US" dirty="0"/>
                    </a:p>
                  </a:txBody>
                  <a:tcPr/>
                </a:tc>
                <a:tc>
                  <a:txBody>
                    <a:bodyPr/>
                    <a:lstStyle/>
                    <a:p>
                      <a:r>
                        <a:rPr kumimoji="1" lang="ja-JP" altLang="en-US" dirty="0" smtClean="0"/>
                        <a:t>指摘箇所の修正</a:t>
                      </a:r>
                      <a:endParaRPr kumimoji="1" lang="ja-JP" altLang="en-US" dirty="0"/>
                    </a:p>
                  </a:txBody>
                  <a:tcPr/>
                </a:tc>
                <a:extLst>
                  <a:ext uri="{0D108BD9-81ED-4DB2-BD59-A6C34878D82A}">
                    <a16:rowId xmlns:a16="http://schemas.microsoft.com/office/drawing/2014/main" val="246497047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99142082"/>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33243264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9173123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571057754"/>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238784"/>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82533161"/>
                  </a:ext>
                </a:extLst>
              </a:tr>
            </a:tbl>
          </a:graphicData>
        </a:graphic>
      </p:graphicFrame>
      <p:sp>
        <p:nvSpPr>
          <p:cNvPr id="5" name="テキスト ボックス 4"/>
          <p:cNvSpPr txBox="1"/>
          <p:nvPr/>
        </p:nvSpPr>
        <p:spPr>
          <a:xfrm>
            <a:off x="2847109" y="5024582"/>
            <a:ext cx="3449782" cy="461665"/>
          </a:xfrm>
          <a:prstGeom prst="rect">
            <a:avLst/>
          </a:prstGeom>
          <a:noFill/>
        </p:spPr>
        <p:txBody>
          <a:bodyPr wrap="square" rtlCol="0">
            <a:spAutoFit/>
          </a:bodyPr>
          <a:lstStyle/>
          <a:p>
            <a:r>
              <a:rPr kumimoji="1" lang="en-US" altLang="ja-JP" dirty="0" smtClean="0"/>
              <a:t>※</a:t>
            </a:r>
            <a:r>
              <a:rPr kumimoji="1" lang="ja-JP" altLang="en-US" dirty="0" smtClean="0"/>
              <a:t>未完成で編集中です</a:t>
            </a:r>
            <a:endParaRPr kumimoji="1" lang="ja-JP" altLang="en-US" dirty="0"/>
          </a:p>
        </p:txBody>
      </p:sp>
    </p:spTree>
    <p:extLst>
      <p:ext uri="{BB962C8B-B14F-4D97-AF65-F5344CB8AC3E}">
        <p14:creationId xmlns:p14="http://schemas.microsoft.com/office/powerpoint/2010/main" val="4153690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ja-JP" altLang="en-US" sz="4400" dirty="0" smtClean="0"/>
              <a:t>決定木（</a:t>
            </a:r>
            <a:r>
              <a:rPr kumimoji="1" lang="en-US" altLang="ja-JP" sz="4400" dirty="0" smtClean="0"/>
              <a:t>Decision Tree</a:t>
            </a:r>
            <a:r>
              <a:rPr kumimoji="1" lang="ja-JP" altLang="en-US" sz="4400" dirty="0" smtClean="0"/>
              <a:t>）</a:t>
            </a:r>
            <a:endParaRPr kumimoji="1" lang="ja-JP" altLang="en-US" sz="4400" dirty="0"/>
          </a:p>
        </p:txBody>
      </p:sp>
    </p:spTree>
    <p:extLst>
      <p:ext uri="{BB962C8B-B14F-4D97-AF65-F5344CB8AC3E}">
        <p14:creationId xmlns:p14="http://schemas.microsoft.com/office/powerpoint/2010/main" val="3591033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決定木（</a:t>
            </a:r>
            <a:r>
              <a:rPr lang="en-US" altLang="ja-JP" dirty="0"/>
              <a:t>decision tree</a:t>
            </a:r>
            <a:r>
              <a:rPr lang="ja-JP" altLang="en-US" dirty="0"/>
              <a:t>）とは</a:t>
            </a:r>
            <a:endParaRPr kumimoji="1" lang="ja-JP" altLang="en-US" dirty="0"/>
          </a:p>
        </p:txBody>
      </p:sp>
      <p:sp>
        <p:nvSpPr>
          <p:cNvPr id="16" name="正方形/長方形 15"/>
          <p:cNvSpPr/>
          <p:nvPr/>
        </p:nvSpPr>
        <p:spPr>
          <a:xfrm>
            <a:off x="2515833" y="2836500"/>
            <a:ext cx="4390667" cy="30664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1 つの角を切り取り 1 つの角を丸めた四角形 16"/>
          <p:cNvSpPr/>
          <p:nvPr/>
        </p:nvSpPr>
        <p:spPr>
          <a:xfrm>
            <a:off x="34277" y="2974109"/>
            <a:ext cx="1797239" cy="937491"/>
          </a:xfrm>
          <a:prstGeom prst="snip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天気：晴れ</a:t>
            </a:r>
            <a:endParaRPr kumimoji="1" lang="en-US" altLang="ja-JP" dirty="0" smtClean="0"/>
          </a:p>
          <a:p>
            <a:pPr algn="ctr"/>
            <a:r>
              <a:rPr lang="ja-JP" altLang="en-US" dirty="0" smtClean="0"/>
              <a:t>気温：</a:t>
            </a:r>
            <a:r>
              <a:rPr lang="en-US" altLang="ja-JP" dirty="0" smtClean="0"/>
              <a:t>28</a:t>
            </a:r>
            <a:r>
              <a:rPr lang="ja-JP" altLang="en-US" dirty="0" smtClean="0"/>
              <a:t>℃</a:t>
            </a:r>
            <a:endParaRPr kumimoji="1" lang="ja-JP" altLang="en-US" dirty="0"/>
          </a:p>
        </p:txBody>
      </p:sp>
      <p:sp>
        <p:nvSpPr>
          <p:cNvPr id="18" name="対角する 2 つの角を丸めた四角形 17"/>
          <p:cNvSpPr/>
          <p:nvPr/>
        </p:nvSpPr>
        <p:spPr>
          <a:xfrm>
            <a:off x="7502696" y="2977745"/>
            <a:ext cx="1563074" cy="933855"/>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海</a:t>
            </a:r>
            <a:r>
              <a:rPr lang="ja-JP" altLang="en-US" dirty="0" smtClean="0"/>
              <a:t>へ</a:t>
            </a:r>
            <a:r>
              <a:rPr lang="ja-JP" altLang="en-US" dirty="0"/>
              <a:t>行</a:t>
            </a:r>
            <a:r>
              <a:rPr lang="ja-JP" altLang="en-US" dirty="0" smtClean="0"/>
              <a:t>く</a:t>
            </a:r>
            <a:endParaRPr kumimoji="1" lang="ja-JP" altLang="en-US" dirty="0"/>
          </a:p>
        </p:txBody>
      </p:sp>
      <p:sp>
        <p:nvSpPr>
          <p:cNvPr id="19" name="テキスト ボックス 18"/>
          <p:cNvSpPr txBox="1"/>
          <p:nvPr/>
        </p:nvSpPr>
        <p:spPr>
          <a:xfrm>
            <a:off x="539750" y="2213698"/>
            <a:ext cx="646331" cy="369332"/>
          </a:xfrm>
          <a:prstGeom prst="rect">
            <a:avLst/>
          </a:prstGeom>
          <a:noFill/>
        </p:spPr>
        <p:txBody>
          <a:bodyPr wrap="none" rtlCol="0">
            <a:spAutoFit/>
          </a:bodyPr>
          <a:lstStyle/>
          <a:p>
            <a:r>
              <a:rPr kumimoji="1" lang="ja-JP" altLang="en-US" dirty="0" smtClean="0"/>
              <a:t>質問</a:t>
            </a:r>
            <a:endParaRPr kumimoji="1" lang="ja-JP" altLang="en-US" dirty="0"/>
          </a:p>
        </p:txBody>
      </p:sp>
      <p:sp>
        <p:nvSpPr>
          <p:cNvPr id="20" name="テキスト ボックス 19"/>
          <p:cNvSpPr txBox="1"/>
          <p:nvPr/>
        </p:nvSpPr>
        <p:spPr>
          <a:xfrm>
            <a:off x="4165088" y="2213698"/>
            <a:ext cx="877163" cy="369332"/>
          </a:xfrm>
          <a:prstGeom prst="rect">
            <a:avLst/>
          </a:prstGeom>
          <a:noFill/>
        </p:spPr>
        <p:txBody>
          <a:bodyPr wrap="none" rtlCol="0">
            <a:spAutoFit/>
          </a:bodyPr>
          <a:lstStyle/>
          <a:p>
            <a:r>
              <a:rPr kumimoji="1" lang="ja-JP" altLang="en-US" dirty="0" smtClean="0"/>
              <a:t>決定木</a:t>
            </a:r>
            <a:endParaRPr kumimoji="1" lang="ja-JP" altLang="en-US" dirty="0"/>
          </a:p>
        </p:txBody>
      </p:sp>
      <p:sp>
        <p:nvSpPr>
          <p:cNvPr id="21" name="テキスト ボックス 20"/>
          <p:cNvSpPr txBox="1"/>
          <p:nvPr/>
        </p:nvSpPr>
        <p:spPr>
          <a:xfrm>
            <a:off x="7961067" y="2213698"/>
            <a:ext cx="646331" cy="369332"/>
          </a:xfrm>
          <a:prstGeom prst="rect">
            <a:avLst/>
          </a:prstGeom>
          <a:noFill/>
        </p:spPr>
        <p:txBody>
          <a:bodyPr wrap="none" rtlCol="0">
            <a:spAutoFit/>
          </a:bodyPr>
          <a:lstStyle/>
          <a:p>
            <a:r>
              <a:rPr lang="ja-JP" altLang="en-US" dirty="0"/>
              <a:t>判断</a:t>
            </a:r>
            <a:endParaRPr kumimoji="1" lang="ja-JP" altLang="en-US" dirty="0"/>
          </a:p>
        </p:txBody>
      </p:sp>
      <p:sp>
        <p:nvSpPr>
          <p:cNvPr id="22" name="右矢印 21"/>
          <p:cNvSpPr/>
          <p:nvPr/>
        </p:nvSpPr>
        <p:spPr>
          <a:xfrm>
            <a:off x="1879272"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6926719" y="3355488"/>
            <a:ext cx="609600" cy="414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5235" y="2974109"/>
            <a:ext cx="4209280" cy="2750008"/>
          </a:xfrm>
          <a:prstGeom prst="rect">
            <a:avLst/>
          </a:prstGeom>
        </p:spPr>
      </p:pic>
      <p:pic>
        <p:nvPicPr>
          <p:cNvPr id="26" name="図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047" y="4025718"/>
            <a:ext cx="2101723" cy="2241838"/>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9" y="3911600"/>
            <a:ext cx="1697344" cy="2325129"/>
          </a:xfrm>
          <a:prstGeom prst="rect">
            <a:avLst/>
          </a:prstGeom>
        </p:spPr>
      </p:pic>
    </p:spTree>
    <p:extLst>
      <p:ext uri="{BB962C8B-B14F-4D97-AF65-F5344CB8AC3E}">
        <p14:creationId xmlns:p14="http://schemas.microsoft.com/office/powerpoint/2010/main" val="3735505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1121"/>
            <a:ext cx="8229600" cy="1143000"/>
          </a:xfrm>
        </p:spPr>
        <p:txBody>
          <a:bodyPr/>
          <a:lstStyle/>
          <a:p>
            <a:r>
              <a:rPr lang="ja-JP" altLang="en-US" dirty="0"/>
              <a:t>特徴</a:t>
            </a:r>
            <a:endParaRPr kumimoji="1" lang="ja-JP" altLang="en-US" dirty="0"/>
          </a:p>
        </p:txBody>
      </p:sp>
      <p:sp>
        <p:nvSpPr>
          <p:cNvPr id="4" name="テキスト プレースホルダー 3"/>
          <p:cNvSpPr>
            <a:spLocks noGrp="1"/>
          </p:cNvSpPr>
          <p:nvPr>
            <p:ph type="body" idx="1"/>
          </p:nvPr>
        </p:nvSpPr>
        <p:spPr/>
        <p:txBody>
          <a:bodyPr/>
          <a:lstStyle/>
          <a:p>
            <a:r>
              <a:rPr lang="ja-JP" altLang="en-US" dirty="0" smtClean="0"/>
              <a:t>良い点</a:t>
            </a:r>
            <a:endParaRPr kumimoji="1" lang="ja-JP" altLang="en-US" dirty="0"/>
          </a:p>
        </p:txBody>
      </p:sp>
      <p:sp>
        <p:nvSpPr>
          <p:cNvPr id="5" name="コンテンツ プレースホルダー 4"/>
          <p:cNvSpPr>
            <a:spLocks noGrp="1"/>
          </p:cNvSpPr>
          <p:nvPr>
            <p:ph sz="half" idx="2"/>
          </p:nvPr>
        </p:nvSpPr>
        <p:spPr/>
        <p:txBody>
          <a:bodyPr/>
          <a:lstStyle/>
          <a:p>
            <a:r>
              <a:rPr lang="ja-JP" altLang="en-US" dirty="0"/>
              <a:t>結果に影響を与えている属性を特定することができる</a:t>
            </a:r>
            <a:endParaRPr lang="en-US" altLang="ja-JP" dirty="0"/>
          </a:p>
          <a:p>
            <a:r>
              <a:rPr lang="ja-JP" altLang="en-US" dirty="0"/>
              <a:t>木構造で可読性が高いので説明に適している</a:t>
            </a:r>
            <a:endParaRPr lang="en-US" altLang="ja-JP" dirty="0"/>
          </a:p>
          <a:p>
            <a:r>
              <a:rPr lang="ja-JP" altLang="en-US" dirty="0"/>
              <a:t>説明・目的変数とも連続値、カテゴリ値などを設定可能</a:t>
            </a:r>
            <a:endParaRPr lang="en-US" altLang="ja-JP" dirty="0"/>
          </a:p>
          <a:p>
            <a:r>
              <a:rPr lang="ja-JP" altLang="en-US" dirty="0"/>
              <a:t>データ分布の型を問われない</a:t>
            </a:r>
          </a:p>
          <a:p>
            <a:endParaRPr kumimoji="1" lang="ja-JP" altLang="en-US" dirty="0"/>
          </a:p>
        </p:txBody>
      </p:sp>
      <p:sp>
        <p:nvSpPr>
          <p:cNvPr id="6" name="テキスト プレースホルダー 5"/>
          <p:cNvSpPr>
            <a:spLocks noGrp="1"/>
          </p:cNvSpPr>
          <p:nvPr>
            <p:ph type="body" sz="quarter" idx="3"/>
          </p:nvPr>
        </p:nvSpPr>
        <p:spPr/>
        <p:txBody>
          <a:bodyPr/>
          <a:lstStyle/>
          <a:p>
            <a:r>
              <a:rPr kumimoji="1" lang="ja-JP" altLang="en-US" dirty="0" smtClean="0"/>
              <a:t>悪い点</a:t>
            </a:r>
            <a:endParaRPr kumimoji="1" lang="ja-JP" altLang="en-US" dirty="0"/>
          </a:p>
        </p:txBody>
      </p:sp>
      <p:sp>
        <p:nvSpPr>
          <p:cNvPr id="7" name="コンテンツ プレースホルダー 6"/>
          <p:cNvSpPr>
            <a:spLocks noGrp="1"/>
          </p:cNvSpPr>
          <p:nvPr>
            <p:ph sz="quarter" idx="4"/>
          </p:nvPr>
        </p:nvSpPr>
        <p:spPr/>
        <p:txBody>
          <a:bodyPr/>
          <a:lstStyle/>
          <a:p>
            <a:r>
              <a:rPr lang="ja-JP" altLang="en-US" dirty="0"/>
              <a:t>ノイズに弱く、予想外の結果になる場合もある</a:t>
            </a:r>
            <a:endParaRPr lang="en-US" altLang="ja-JP" dirty="0"/>
          </a:p>
          <a:p>
            <a:r>
              <a:rPr lang="ja-JP" altLang="en-US" dirty="0"/>
              <a:t>データが少し変わると全く違う木になる場合がある</a:t>
            </a:r>
            <a:endParaRPr lang="en-US" altLang="ja-JP" dirty="0"/>
          </a:p>
          <a:p>
            <a:r>
              <a:rPr lang="ja-JP" altLang="en-US" dirty="0"/>
              <a:t>線形性のあるデータに適していない</a:t>
            </a:r>
          </a:p>
          <a:p>
            <a:endParaRPr kumimoji="1" lang="ja-JP" altLang="en-US" dirty="0"/>
          </a:p>
        </p:txBody>
      </p:sp>
    </p:spTree>
    <p:extLst>
      <p:ext uri="{BB962C8B-B14F-4D97-AF65-F5344CB8AC3E}">
        <p14:creationId xmlns:p14="http://schemas.microsoft.com/office/powerpoint/2010/main" val="264579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ビジネス領域での用途</a:t>
            </a:r>
            <a:endParaRPr kumimoji="1" lang="ja-JP" altLang="en-US" dirty="0"/>
          </a:p>
        </p:txBody>
      </p:sp>
      <p:sp>
        <p:nvSpPr>
          <p:cNvPr id="7" name="コンテンツ プレースホルダー 6"/>
          <p:cNvSpPr>
            <a:spLocks noGrp="1"/>
          </p:cNvSpPr>
          <p:nvPr>
            <p:ph idx="1"/>
          </p:nvPr>
        </p:nvSpPr>
        <p:spPr/>
        <p:txBody>
          <a:bodyPr/>
          <a:lstStyle/>
          <a:p>
            <a:r>
              <a:rPr lang="ja-JP" altLang="en-US" dirty="0"/>
              <a:t>商品の購入動機の</a:t>
            </a:r>
            <a:r>
              <a:rPr lang="ja-JP" altLang="en-US" dirty="0" smtClean="0"/>
              <a:t>把握</a:t>
            </a:r>
            <a:endParaRPr lang="en-US" altLang="ja-JP" dirty="0" smtClean="0"/>
          </a:p>
          <a:p>
            <a:pPr lvl="1"/>
            <a:r>
              <a:rPr lang="ja-JP" altLang="en-US" dirty="0" smtClean="0"/>
              <a:t>どういった商品をどういった理由で購入したのか</a:t>
            </a:r>
            <a:endParaRPr lang="en-US" altLang="ja-JP" dirty="0"/>
          </a:p>
          <a:p>
            <a:r>
              <a:rPr lang="ja-JP" altLang="en-US" dirty="0"/>
              <a:t>来客予想・供給量の</a:t>
            </a:r>
            <a:r>
              <a:rPr lang="ja-JP" altLang="en-US" dirty="0" smtClean="0"/>
              <a:t>調整</a:t>
            </a:r>
            <a:endParaRPr lang="en-US" altLang="ja-JP" dirty="0" smtClean="0"/>
          </a:p>
          <a:p>
            <a:pPr lvl="1"/>
            <a:r>
              <a:rPr lang="ja-JP" altLang="en-US" dirty="0"/>
              <a:t>今日</a:t>
            </a:r>
            <a:r>
              <a:rPr lang="ja-JP" altLang="en-US" dirty="0" smtClean="0"/>
              <a:t>は</a:t>
            </a:r>
            <a:r>
              <a:rPr lang="ja-JP" altLang="en-US" dirty="0"/>
              <a:t>雨</a:t>
            </a:r>
            <a:r>
              <a:rPr lang="ja-JP" altLang="en-US" dirty="0" smtClean="0"/>
              <a:t>が降ったからお客さんが少なそうだなどの予想</a:t>
            </a:r>
            <a:endParaRPr lang="en-US" altLang="ja-JP" dirty="0"/>
          </a:p>
          <a:p>
            <a:r>
              <a:rPr lang="ja-JP" altLang="en-US" dirty="0"/>
              <a:t>顧客の嗜好、選択基準の把握</a:t>
            </a:r>
            <a:endParaRPr lang="en-US" altLang="ja-JP" dirty="0"/>
          </a:p>
          <a:p>
            <a:pPr lvl="1"/>
            <a:r>
              <a:rPr lang="ja-JP" altLang="en-US" dirty="0" smtClean="0"/>
              <a:t>どういった基準で購入したものを選んでいるのか</a:t>
            </a:r>
            <a:endParaRPr lang="en-US" altLang="ja-JP" dirty="0" smtClean="0"/>
          </a:p>
          <a:p>
            <a:pPr marL="571500" lvl="1" indent="0">
              <a:buNone/>
            </a:pPr>
            <a:endParaRPr lang="en-US" altLang="ja-JP" dirty="0"/>
          </a:p>
          <a:p>
            <a:r>
              <a:rPr lang="ja-JP" altLang="en-US" dirty="0"/>
              <a:t>通信障害や機器故障の原因の</a:t>
            </a:r>
            <a:r>
              <a:rPr lang="ja-JP" altLang="en-US" dirty="0" smtClean="0"/>
              <a:t>把握</a:t>
            </a:r>
            <a:endParaRPr lang="en-US" altLang="ja-JP" dirty="0" smtClean="0"/>
          </a:p>
          <a:p>
            <a:pPr lvl="1"/>
            <a:r>
              <a:rPr lang="ja-JP" altLang="en-US" dirty="0" smtClean="0"/>
              <a:t>どういった原因があったら故障をするのか</a:t>
            </a:r>
            <a:endParaRPr lang="en-US" altLang="ja-JP" dirty="0"/>
          </a:p>
          <a:p>
            <a:r>
              <a:rPr lang="ja-JP" altLang="en-US" dirty="0"/>
              <a:t>不良品を生む要因の把握</a:t>
            </a:r>
            <a:endParaRPr lang="en-US" altLang="ja-JP" dirty="0"/>
          </a:p>
          <a:p>
            <a:pPr lvl="1"/>
            <a:r>
              <a:rPr lang="ja-JP" altLang="en-US" dirty="0"/>
              <a:t>何</a:t>
            </a:r>
            <a:r>
              <a:rPr lang="ja-JP" altLang="en-US" dirty="0" smtClean="0"/>
              <a:t>が</a:t>
            </a:r>
            <a:r>
              <a:rPr lang="ja-JP" altLang="en-US" dirty="0"/>
              <a:t>起</a:t>
            </a:r>
            <a:r>
              <a:rPr lang="ja-JP" altLang="en-US" dirty="0" smtClean="0"/>
              <a:t>きると不良品が起きてしまうのか</a:t>
            </a:r>
            <a:endParaRPr kumimoji="1" lang="ja-JP" altLang="en-US" dirty="0"/>
          </a:p>
        </p:txBody>
      </p:sp>
    </p:spTree>
    <p:extLst>
      <p:ext uri="{BB962C8B-B14F-4D97-AF65-F5344CB8AC3E}">
        <p14:creationId xmlns:p14="http://schemas.microsoft.com/office/powerpoint/2010/main" val="3996201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28731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処理の効率化</a:t>
            </a:r>
            <a:endParaRPr kumimoji="1" lang="ja-JP" altLang="en-US" dirty="0"/>
          </a:p>
        </p:txBody>
      </p:sp>
      <p:sp>
        <p:nvSpPr>
          <p:cNvPr id="4" name="ドーナツ 3"/>
          <p:cNvSpPr/>
          <p:nvPr/>
        </p:nvSpPr>
        <p:spPr>
          <a:xfrm>
            <a:off x="588433" y="1967346"/>
            <a:ext cx="3863494" cy="4022436"/>
          </a:xfrm>
          <a:prstGeom prst="donut">
            <a:avLst>
              <a:gd name="adj" fmla="val 559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aphicFrame>
        <p:nvGraphicFramePr>
          <p:cNvPr id="5" name="コンテンツ プレースホルダー 13"/>
          <p:cNvGraphicFramePr>
            <a:graphicFrameLocks/>
          </p:cNvGraphicFramePr>
          <p:nvPr>
            <p:extLst>
              <p:ext uri="{D42A27DB-BD31-4B8C-83A1-F6EECF244321}">
                <p14:modId xmlns:p14="http://schemas.microsoft.com/office/powerpoint/2010/main" val="3392252645"/>
              </p:ext>
            </p:extLst>
          </p:nvPr>
        </p:nvGraphicFramePr>
        <p:xfrm>
          <a:off x="838200" y="1975357"/>
          <a:ext cx="3529181" cy="333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コンテンツ プレースホルダー 13"/>
          <p:cNvGraphicFramePr>
            <a:graphicFrameLocks/>
          </p:cNvGraphicFramePr>
          <p:nvPr>
            <p:extLst>
              <p:ext uri="{D42A27DB-BD31-4B8C-83A1-F6EECF244321}">
                <p14:modId xmlns:p14="http://schemas.microsoft.com/office/powerpoint/2010/main" val="460874247"/>
              </p:ext>
            </p:extLst>
          </p:nvPr>
        </p:nvGraphicFramePr>
        <p:xfrm>
          <a:off x="5114637" y="1975356"/>
          <a:ext cx="3529181" cy="33333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テキスト ボックス 6"/>
          <p:cNvSpPr txBox="1"/>
          <p:nvPr/>
        </p:nvSpPr>
        <p:spPr>
          <a:xfrm>
            <a:off x="4998997" y="1313216"/>
            <a:ext cx="2009174" cy="338554"/>
          </a:xfrm>
          <a:prstGeom prst="rect">
            <a:avLst/>
          </a:prstGeom>
          <a:noFill/>
        </p:spPr>
        <p:txBody>
          <a:bodyPr wrap="square" rtlCol="0">
            <a:spAutoFit/>
          </a:bodyPr>
          <a:lstStyle/>
          <a:p>
            <a:r>
              <a:rPr kumimoji="1" lang="en-US" altLang="ja-JP" sz="1600" dirty="0" smtClean="0"/>
              <a:t>B</a:t>
            </a:r>
            <a:r>
              <a:rPr kumimoji="1" lang="ja-JP" altLang="en-US" sz="1600" dirty="0" smtClean="0"/>
              <a:t>：旅行が好き</a:t>
            </a:r>
            <a:endParaRPr kumimoji="1" lang="en-US" altLang="ja-JP" sz="1600" dirty="0" smtClean="0"/>
          </a:p>
        </p:txBody>
      </p:sp>
      <p:sp>
        <p:nvSpPr>
          <p:cNvPr id="8" name="テキスト ボックス 7"/>
          <p:cNvSpPr txBox="1"/>
          <p:nvPr/>
        </p:nvSpPr>
        <p:spPr>
          <a:xfrm>
            <a:off x="588433" y="1313216"/>
            <a:ext cx="2282171" cy="338554"/>
          </a:xfrm>
          <a:prstGeom prst="rect">
            <a:avLst/>
          </a:prstGeom>
          <a:noFill/>
        </p:spPr>
        <p:txBody>
          <a:bodyPr wrap="square" rtlCol="0">
            <a:spAutoFit/>
          </a:bodyPr>
          <a:lstStyle/>
          <a:p>
            <a:r>
              <a:rPr kumimoji="1" lang="en-US" altLang="ja-JP" sz="1600" dirty="0" smtClean="0"/>
              <a:t>A</a:t>
            </a:r>
            <a:r>
              <a:rPr kumimoji="1" lang="ja-JP" altLang="en-US" sz="1600" dirty="0" smtClean="0"/>
              <a:t>：カメラが好き</a:t>
            </a:r>
            <a:endParaRPr kumimoji="1" lang="en-US" altLang="ja-JP" sz="1600" dirty="0" smtClean="0"/>
          </a:p>
        </p:txBody>
      </p:sp>
      <p:sp>
        <p:nvSpPr>
          <p:cNvPr id="9" name="テキスト ボックス 8"/>
          <p:cNvSpPr txBox="1"/>
          <p:nvPr/>
        </p:nvSpPr>
        <p:spPr>
          <a:xfrm>
            <a:off x="1232602" y="3398686"/>
            <a:ext cx="496916" cy="276999"/>
          </a:xfrm>
          <a:prstGeom prst="rect">
            <a:avLst/>
          </a:prstGeom>
          <a:noFill/>
        </p:spPr>
        <p:txBody>
          <a:bodyPr wrap="square" rtlCol="0">
            <a:spAutoFit/>
          </a:bodyPr>
          <a:lstStyle/>
          <a:p>
            <a:r>
              <a:rPr lang="ja-JP" altLang="en-US" sz="1200" dirty="0"/>
              <a:t>嫌</a:t>
            </a:r>
            <a:r>
              <a:rPr lang="ja-JP" altLang="en-US" sz="1200" dirty="0" smtClean="0"/>
              <a:t>い</a:t>
            </a:r>
            <a:endParaRPr kumimoji="1" lang="ja-JP" altLang="en-US" sz="1200" dirty="0"/>
          </a:p>
        </p:txBody>
      </p:sp>
      <p:sp>
        <p:nvSpPr>
          <p:cNvPr id="10" name="テキスト ボックス 9"/>
          <p:cNvSpPr txBox="1"/>
          <p:nvPr/>
        </p:nvSpPr>
        <p:spPr>
          <a:xfrm>
            <a:off x="2520180" y="3840064"/>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1" name="テキスト ボックス 10"/>
          <p:cNvSpPr txBox="1"/>
          <p:nvPr/>
        </p:nvSpPr>
        <p:spPr>
          <a:xfrm>
            <a:off x="3258321" y="3398686"/>
            <a:ext cx="570018"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2" name="テキスト ボックス 11"/>
          <p:cNvSpPr txBox="1"/>
          <p:nvPr/>
        </p:nvSpPr>
        <p:spPr>
          <a:xfrm>
            <a:off x="6791643" y="3847016"/>
            <a:ext cx="602356" cy="276999"/>
          </a:xfrm>
          <a:prstGeom prst="rect">
            <a:avLst/>
          </a:prstGeom>
          <a:noFill/>
        </p:spPr>
        <p:txBody>
          <a:bodyPr wrap="square" rtlCol="0">
            <a:spAutoFit/>
          </a:bodyPr>
          <a:lstStyle/>
          <a:p>
            <a:r>
              <a:rPr lang="ja-JP" altLang="en-US" sz="1200" dirty="0" smtClean="0"/>
              <a:t>ふつ</a:t>
            </a:r>
            <a:r>
              <a:rPr lang="ja-JP" altLang="en-US" sz="1200" dirty="0"/>
              <a:t>う</a:t>
            </a:r>
            <a:endParaRPr kumimoji="1" lang="ja-JP" altLang="en-US" sz="1200" dirty="0"/>
          </a:p>
        </p:txBody>
      </p:sp>
      <p:sp>
        <p:nvSpPr>
          <p:cNvPr id="13" name="テキスト ボックス 12"/>
          <p:cNvSpPr txBox="1"/>
          <p:nvPr/>
        </p:nvSpPr>
        <p:spPr>
          <a:xfrm>
            <a:off x="7549667" y="3398686"/>
            <a:ext cx="633752" cy="276999"/>
          </a:xfrm>
          <a:prstGeom prst="rect">
            <a:avLst/>
          </a:prstGeom>
          <a:noFill/>
        </p:spPr>
        <p:txBody>
          <a:bodyPr wrap="square" rtlCol="0">
            <a:spAutoFit/>
          </a:bodyPr>
          <a:lstStyle/>
          <a:p>
            <a:r>
              <a:rPr lang="ja-JP" altLang="en-US" sz="1200" dirty="0"/>
              <a:t>好</a:t>
            </a:r>
            <a:r>
              <a:rPr lang="ja-JP" altLang="en-US" sz="1200" dirty="0" smtClean="0"/>
              <a:t>き</a:t>
            </a:r>
            <a:endParaRPr kumimoji="1" lang="ja-JP" altLang="en-US" sz="1200" dirty="0"/>
          </a:p>
        </p:txBody>
      </p:sp>
      <p:sp>
        <p:nvSpPr>
          <p:cNvPr id="14" name="テキスト ボックス 13"/>
          <p:cNvSpPr txBox="1"/>
          <p:nvPr/>
        </p:nvSpPr>
        <p:spPr>
          <a:xfrm>
            <a:off x="5497057" y="3398686"/>
            <a:ext cx="483673" cy="276999"/>
          </a:xfrm>
          <a:prstGeom prst="rect">
            <a:avLst/>
          </a:prstGeom>
          <a:noFill/>
        </p:spPr>
        <p:txBody>
          <a:bodyPr wrap="square" rtlCol="0">
            <a:spAutoFit/>
          </a:bodyPr>
          <a:lstStyle/>
          <a:p>
            <a:r>
              <a:rPr lang="ja-JP" altLang="en-US" sz="1200" dirty="0" smtClean="0"/>
              <a:t>嫌い</a:t>
            </a:r>
            <a:endParaRPr kumimoji="1" lang="ja-JP" altLang="en-US" sz="1200" dirty="0"/>
          </a:p>
        </p:txBody>
      </p:sp>
      <p:sp>
        <p:nvSpPr>
          <p:cNvPr id="15" name="テキスト ボックス 14"/>
          <p:cNvSpPr txBox="1"/>
          <p:nvPr/>
        </p:nvSpPr>
        <p:spPr>
          <a:xfrm>
            <a:off x="3828339" y="5570908"/>
            <a:ext cx="2012476" cy="461665"/>
          </a:xfrm>
          <a:prstGeom prst="rect">
            <a:avLst/>
          </a:prstGeom>
          <a:noFill/>
        </p:spPr>
        <p:txBody>
          <a:bodyPr wrap="square" rtlCol="0">
            <a:spAutoFit/>
          </a:bodyPr>
          <a:lstStyle/>
          <a:p>
            <a:r>
              <a:rPr lang="en-US" altLang="ja-JP" sz="1200" dirty="0" smtClean="0"/>
              <a:t>T:</a:t>
            </a:r>
            <a:r>
              <a:rPr lang="ja-JP" altLang="en-US" sz="1200" dirty="0" smtClean="0"/>
              <a:t>カメラを購入した</a:t>
            </a:r>
            <a:endParaRPr lang="en-US" altLang="ja-JP" sz="1200" dirty="0" smtClean="0"/>
          </a:p>
          <a:p>
            <a:r>
              <a:rPr kumimoji="1" lang="en-US" altLang="ja-JP" sz="1200" dirty="0" smtClean="0"/>
              <a:t>F</a:t>
            </a:r>
            <a:r>
              <a:rPr lang="en-US" altLang="ja-JP" sz="1200" dirty="0" smtClean="0"/>
              <a:t>:</a:t>
            </a:r>
            <a:r>
              <a:rPr lang="ja-JP" altLang="en-US" sz="1200" dirty="0"/>
              <a:t>カメラ</a:t>
            </a:r>
            <a:r>
              <a:rPr lang="ja-JP" altLang="en-US" sz="1200" dirty="0" smtClean="0"/>
              <a:t>を購入しなかった</a:t>
            </a:r>
            <a:endParaRPr lang="en-US" altLang="ja-JP" sz="1200" dirty="0" smtClean="0"/>
          </a:p>
        </p:txBody>
      </p:sp>
    </p:spTree>
    <p:extLst>
      <p:ext uri="{BB962C8B-B14F-4D97-AF65-F5344CB8AC3E}">
        <p14:creationId xmlns:p14="http://schemas.microsoft.com/office/powerpoint/2010/main" val="98335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560804281"/>
              </p:ext>
            </p:extLst>
          </p:nvPr>
        </p:nvGraphicFramePr>
        <p:xfrm>
          <a:off x="1142259" y="1459335"/>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73847"/>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7" name="テキスト ボックス 6"/>
          <p:cNvSpPr txBox="1"/>
          <p:nvPr/>
        </p:nvSpPr>
        <p:spPr>
          <a:xfrm>
            <a:off x="3597589" y="3951181"/>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4/8</a:t>
            </a:r>
            <a:endParaRPr kumimoji="1" lang="ja-JP" altLang="en-US" dirty="0"/>
          </a:p>
        </p:txBody>
      </p:sp>
      <p:sp>
        <p:nvSpPr>
          <p:cNvPr id="8" name="テキスト ボックス 7"/>
          <p:cNvSpPr txBox="1"/>
          <p:nvPr/>
        </p:nvSpPr>
        <p:spPr>
          <a:xfrm>
            <a:off x="2776323" y="1648751"/>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7627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329582" y="5017528"/>
            <a:ext cx="1412876" cy="461665"/>
          </a:xfrm>
          <a:prstGeom prst="rect">
            <a:avLst/>
          </a:prstGeom>
          <a:solidFill>
            <a:schemeClr val="bg1"/>
          </a:solidFill>
          <a:ln>
            <a:solidFill>
              <a:srgbClr val="FF0000"/>
            </a:solidFill>
          </a:ln>
        </p:spPr>
        <p:txBody>
          <a:bodyPr wrap="square" rtlCol="0">
            <a:spAutoFit/>
          </a:bodyPr>
          <a:lstStyle/>
          <a:p>
            <a:r>
              <a:rPr lang="en-US" altLang="ja-JP" dirty="0" smtClean="0"/>
              <a:t>I(0 , 1)=</a:t>
            </a:r>
            <a:r>
              <a:rPr lang="en-US" altLang="ja-JP" dirty="0"/>
              <a:t>0</a:t>
            </a:r>
            <a:endParaRPr kumimoji="1" lang="ja-JP" altLang="en-US" dirty="0"/>
          </a:p>
        </p:txBody>
      </p:sp>
      <p:sp>
        <p:nvSpPr>
          <p:cNvPr id="11" name="テキスト ボックス 10"/>
          <p:cNvSpPr txBox="1"/>
          <p:nvPr/>
        </p:nvSpPr>
        <p:spPr>
          <a:xfrm>
            <a:off x="4922625" y="5017528"/>
            <a:ext cx="1358901" cy="369332"/>
          </a:xfrm>
          <a:prstGeom prst="rect">
            <a:avLst/>
          </a:prstGeom>
          <a:solidFill>
            <a:schemeClr val="bg1"/>
          </a:solidFill>
          <a:ln>
            <a:solidFill>
              <a:srgbClr val="FF0000"/>
            </a:solidFill>
          </a:ln>
        </p:spPr>
        <p:txBody>
          <a:bodyPr wrap="square" rtlCol="0">
            <a:spAutoFit/>
          </a:bodyPr>
          <a:lstStyle/>
          <a:p>
            <a:r>
              <a:rPr lang="en-US" altLang="ja-JP" dirty="0" smtClean="0"/>
              <a:t>I(1 , 0)=0</a:t>
            </a:r>
            <a:endParaRPr kumimoji="1" lang="ja-JP" altLang="en-US" dirty="0"/>
          </a:p>
        </p:txBody>
      </p:sp>
      <p:sp>
        <p:nvSpPr>
          <p:cNvPr id="12" name="テキスト ボックス 11"/>
          <p:cNvSpPr txBox="1"/>
          <p:nvPr/>
        </p:nvSpPr>
        <p:spPr>
          <a:xfrm>
            <a:off x="1816414" y="6064347"/>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0 + 4/8 * 1 + 2/8 * 0 = 0.5</a:t>
            </a:r>
            <a:endParaRPr kumimoji="1" lang="ja-JP" altLang="en-US" dirty="0"/>
          </a:p>
        </p:txBody>
      </p:sp>
      <p:cxnSp>
        <p:nvCxnSpPr>
          <p:cNvPr id="13" name="直線矢印コネクタ 12"/>
          <p:cNvCxnSpPr/>
          <p:nvPr/>
        </p:nvCxnSpPr>
        <p:spPr>
          <a:xfrm flipV="1">
            <a:off x="7597060" y="1459334"/>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4" name="正方形/長方形 13"/>
          <p:cNvSpPr/>
          <p:nvPr/>
        </p:nvSpPr>
        <p:spPr>
          <a:xfrm>
            <a:off x="6662523" y="3367669"/>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0.5 bits</a:t>
            </a:r>
            <a:endParaRPr kumimoji="1" lang="ja-JP" altLang="en-US" sz="2800" dirty="0"/>
          </a:p>
        </p:txBody>
      </p:sp>
      <p:sp>
        <p:nvSpPr>
          <p:cNvPr id="15" name="テキスト ボックス 14"/>
          <p:cNvSpPr txBox="1"/>
          <p:nvPr/>
        </p:nvSpPr>
        <p:spPr>
          <a:xfrm>
            <a:off x="1142259" y="1648751"/>
            <a:ext cx="450764" cy="584775"/>
          </a:xfrm>
          <a:prstGeom prst="rect">
            <a:avLst/>
          </a:prstGeom>
          <a:noFill/>
        </p:spPr>
        <p:txBody>
          <a:bodyPr wrap="none" rtlCol="0">
            <a:spAutoFit/>
          </a:bodyPr>
          <a:lstStyle/>
          <a:p>
            <a:r>
              <a:rPr kumimoji="1" lang="en-US" altLang="ja-JP" sz="3200" dirty="0" smtClean="0"/>
              <a:t>A</a:t>
            </a:r>
          </a:p>
        </p:txBody>
      </p:sp>
    </p:spTree>
    <p:extLst>
      <p:ext uri="{BB962C8B-B14F-4D97-AF65-F5344CB8AC3E}">
        <p14:creationId xmlns:p14="http://schemas.microsoft.com/office/powerpoint/2010/main" val="417210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識別力＝情報利得</a:t>
            </a:r>
            <a:endParaRPr kumimoji="1" lang="ja-JP" altLang="en-US" dirty="0"/>
          </a:p>
        </p:txBody>
      </p:sp>
      <p:graphicFrame>
        <p:nvGraphicFramePr>
          <p:cNvPr id="4" name="コンテンツ プレースホルダー 13"/>
          <p:cNvGraphicFramePr>
            <a:graphicFrameLocks/>
          </p:cNvGraphicFramePr>
          <p:nvPr>
            <p:extLst>
              <p:ext uri="{D42A27DB-BD31-4B8C-83A1-F6EECF244321}">
                <p14:modId xmlns:p14="http://schemas.microsoft.com/office/powerpoint/2010/main" val="1218782997"/>
              </p:ext>
            </p:extLst>
          </p:nvPr>
        </p:nvGraphicFramePr>
        <p:xfrm>
          <a:off x="1142259" y="1437301"/>
          <a:ext cx="5139267"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1963525" y="3251813"/>
            <a:ext cx="778933" cy="369332"/>
          </a:xfrm>
          <a:prstGeom prst="rect">
            <a:avLst/>
          </a:prstGeom>
          <a:noFill/>
          <a:ln>
            <a:solidFill>
              <a:schemeClr val="accent1">
                <a:hueOff val="0"/>
                <a:satOff val="0"/>
                <a:lumOff val="0"/>
              </a:schemeClr>
            </a:solidFill>
          </a:ln>
        </p:spPr>
        <p:txBody>
          <a:bodyPr wrap="square" rtlCol="0">
            <a:spAutoFit/>
          </a:bodyPr>
          <a:lstStyle/>
          <a:p>
            <a:r>
              <a:rPr kumimoji="1" lang="en-US" altLang="ja-JP" dirty="0" smtClean="0"/>
              <a:t>2/8</a:t>
            </a:r>
            <a:endParaRPr kumimoji="1" lang="ja-JP" altLang="en-US" dirty="0"/>
          </a:p>
        </p:txBody>
      </p:sp>
      <p:sp>
        <p:nvSpPr>
          <p:cNvPr id="6" name="テキスト ボックス 5"/>
          <p:cNvSpPr txBox="1"/>
          <p:nvPr/>
        </p:nvSpPr>
        <p:spPr>
          <a:xfrm>
            <a:off x="4313024" y="3251813"/>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4</a:t>
            </a:r>
            <a:r>
              <a:rPr kumimoji="1" lang="en-US" altLang="ja-JP" dirty="0" smtClean="0"/>
              <a:t>/8</a:t>
            </a:r>
            <a:endParaRPr kumimoji="1" lang="ja-JP" altLang="en-US" dirty="0"/>
          </a:p>
        </p:txBody>
      </p:sp>
      <p:sp>
        <p:nvSpPr>
          <p:cNvPr id="7" name="テキスト ボックス 6"/>
          <p:cNvSpPr txBox="1"/>
          <p:nvPr/>
        </p:nvSpPr>
        <p:spPr>
          <a:xfrm>
            <a:off x="3597589" y="3929147"/>
            <a:ext cx="778933" cy="369332"/>
          </a:xfrm>
          <a:prstGeom prst="rect">
            <a:avLst/>
          </a:prstGeom>
          <a:noFill/>
          <a:ln>
            <a:solidFill>
              <a:schemeClr val="accent1">
                <a:hueOff val="0"/>
                <a:satOff val="0"/>
                <a:lumOff val="0"/>
              </a:schemeClr>
            </a:solidFill>
          </a:ln>
        </p:spPr>
        <p:txBody>
          <a:bodyPr wrap="square" rtlCol="0">
            <a:spAutoFit/>
          </a:bodyPr>
          <a:lstStyle/>
          <a:p>
            <a:r>
              <a:rPr lang="en-US" altLang="ja-JP" dirty="0" smtClean="0"/>
              <a:t>2</a:t>
            </a:r>
            <a:r>
              <a:rPr kumimoji="1" lang="en-US" altLang="ja-JP" dirty="0" smtClean="0"/>
              <a:t>/8</a:t>
            </a:r>
            <a:endParaRPr kumimoji="1" lang="ja-JP" altLang="en-US" dirty="0"/>
          </a:p>
        </p:txBody>
      </p:sp>
      <p:sp>
        <p:nvSpPr>
          <p:cNvPr id="8" name="テキスト ボックス 7"/>
          <p:cNvSpPr txBox="1"/>
          <p:nvPr/>
        </p:nvSpPr>
        <p:spPr>
          <a:xfrm>
            <a:off x="2776323" y="1626717"/>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9" name="テキスト ボックス 8"/>
          <p:cNvSpPr txBox="1"/>
          <p:nvPr/>
        </p:nvSpPr>
        <p:spPr>
          <a:xfrm>
            <a:off x="2776323" y="555424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0" name="テキスト ボックス 9"/>
          <p:cNvSpPr txBox="1"/>
          <p:nvPr/>
        </p:nvSpPr>
        <p:spPr>
          <a:xfrm>
            <a:off x="1816414" y="6042313"/>
            <a:ext cx="4244979" cy="378528"/>
          </a:xfrm>
          <a:prstGeom prst="rect">
            <a:avLst/>
          </a:prstGeom>
          <a:solidFill>
            <a:schemeClr val="bg1"/>
          </a:solidFill>
          <a:ln>
            <a:solidFill>
              <a:srgbClr val="FF0000"/>
            </a:solidFill>
          </a:ln>
        </p:spPr>
        <p:txBody>
          <a:bodyPr wrap="square" rtlCol="0">
            <a:spAutoFit/>
          </a:bodyPr>
          <a:lstStyle/>
          <a:p>
            <a:r>
              <a:rPr lang="en-US" altLang="ja-JP" dirty="0" smtClean="0"/>
              <a:t>2/8 * 1 + 2/8 * 1 + 4/8 * 1 = 1</a:t>
            </a:r>
            <a:endParaRPr kumimoji="1" lang="ja-JP" altLang="en-US" dirty="0"/>
          </a:p>
        </p:txBody>
      </p:sp>
      <p:cxnSp>
        <p:nvCxnSpPr>
          <p:cNvPr id="11" name="直線矢印コネクタ 10"/>
          <p:cNvCxnSpPr/>
          <p:nvPr/>
        </p:nvCxnSpPr>
        <p:spPr>
          <a:xfrm flipV="1">
            <a:off x="7597060" y="1437300"/>
            <a:ext cx="12702" cy="4983541"/>
          </a:xfrm>
          <a:prstGeom prst="straightConnector1">
            <a:avLst/>
          </a:prstGeom>
          <a:ln w="69850">
            <a:tailEnd type="triangle"/>
          </a:ln>
        </p:spPr>
        <p:style>
          <a:lnRef idx="3">
            <a:schemeClr val="accent1"/>
          </a:lnRef>
          <a:fillRef idx="0">
            <a:schemeClr val="accent1"/>
          </a:fillRef>
          <a:effectRef idx="2">
            <a:schemeClr val="accent1"/>
          </a:effectRef>
          <a:fontRef idx="minor">
            <a:schemeClr val="tx1"/>
          </a:fontRef>
        </p:style>
      </p:cxnSp>
      <p:sp>
        <p:nvSpPr>
          <p:cNvPr id="12" name="正方形/長方形 11"/>
          <p:cNvSpPr/>
          <p:nvPr/>
        </p:nvSpPr>
        <p:spPr>
          <a:xfrm>
            <a:off x="6662523" y="3345635"/>
            <a:ext cx="1878227" cy="1536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Gain</a:t>
            </a:r>
          </a:p>
          <a:p>
            <a:pPr algn="ctr"/>
            <a:r>
              <a:rPr lang="en-US" altLang="ja-JP" sz="2800" dirty="0" smtClean="0"/>
              <a:t>0 bits</a:t>
            </a:r>
            <a:endParaRPr kumimoji="1" lang="ja-JP" altLang="en-US" sz="2800" dirty="0"/>
          </a:p>
        </p:txBody>
      </p:sp>
      <p:sp>
        <p:nvSpPr>
          <p:cNvPr id="13" name="テキスト ボックス 12"/>
          <p:cNvSpPr txBox="1"/>
          <p:nvPr/>
        </p:nvSpPr>
        <p:spPr>
          <a:xfrm>
            <a:off x="1142259" y="1626717"/>
            <a:ext cx="463588" cy="584775"/>
          </a:xfrm>
          <a:prstGeom prst="rect">
            <a:avLst/>
          </a:prstGeom>
          <a:noFill/>
        </p:spPr>
        <p:txBody>
          <a:bodyPr wrap="none" rtlCol="0">
            <a:spAutoFit/>
          </a:bodyPr>
          <a:lstStyle/>
          <a:p>
            <a:r>
              <a:rPr lang="en-US" altLang="ja-JP" sz="3200" dirty="0"/>
              <a:t>B</a:t>
            </a:r>
            <a:endParaRPr kumimoji="1" lang="en-US" altLang="ja-JP" sz="3200" dirty="0" smtClean="0"/>
          </a:p>
        </p:txBody>
      </p:sp>
      <p:sp>
        <p:nvSpPr>
          <p:cNvPr id="14" name="テキスト ボックス 13"/>
          <p:cNvSpPr txBox="1"/>
          <p:nvPr/>
        </p:nvSpPr>
        <p:spPr>
          <a:xfrm>
            <a:off x="887740" y="4995494"/>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
        <p:nvSpPr>
          <p:cNvPr id="15" name="テキスト ボックス 14"/>
          <p:cNvSpPr txBox="1"/>
          <p:nvPr/>
        </p:nvSpPr>
        <p:spPr>
          <a:xfrm>
            <a:off x="4605127" y="5018893"/>
            <a:ext cx="1926167" cy="369332"/>
          </a:xfrm>
          <a:prstGeom prst="rect">
            <a:avLst/>
          </a:prstGeom>
          <a:solidFill>
            <a:schemeClr val="bg1"/>
          </a:solidFill>
          <a:ln>
            <a:solidFill>
              <a:srgbClr val="FF0000"/>
            </a:solidFill>
          </a:ln>
        </p:spPr>
        <p:txBody>
          <a:bodyPr wrap="square" rtlCol="0">
            <a:spAutoFit/>
          </a:bodyPr>
          <a:lstStyle/>
          <a:p>
            <a:r>
              <a:rPr lang="en-US" altLang="ja-JP" dirty="0" smtClean="0"/>
              <a:t>I(1/2 , 1/2)=1</a:t>
            </a:r>
            <a:endParaRPr kumimoji="1" lang="ja-JP" altLang="en-US" dirty="0"/>
          </a:p>
        </p:txBody>
      </p:sp>
    </p:spTree>
    <p:extLst>
      <p:ext uri="{BB962C8B-B14F-4D97-AF65-F5344CB8AC3E}">
        <p14:creationId xmlns:p14="http://schemas.microsoft.com/office/powerpoint/2010/main" val="3593023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決定木は木であり、ノードに「属性」、葉に「分類結果」</a:t>
            </a:r>
            <a:endParaRPr lang="en-US" altLang="ja-JP" dirty="0"/>
          </a:p>
          <a:p>
            <a:pPr lvl="1"/>
            <a:r>
              <a:rPr lang="ja-JP" altLang="en-US" dirty="0"/>
              <a:t>機械学習・データマイニングで、データの規則性を説明する道具</a:t>
            </a:r>
            <a:endParaRPr lang="en-US" altLang="ja-JP" dirty="0"/>
          </a:p>
          <a:p>
            <a:r>
              <a:rPr lang="ja-JP" altLang="en-US" dirty="0"/>
              <a:t>木構造でわかりやすいので説明するのに便利</a:t>
            </a:r>
            <a:endParaRPr lang="en-US" altLang="ja-JP" dirty="0"/>
          </a:p>
          <a:p>
            <a:r>
              <a:rPr lang="ja-JP" altLang="en-US" dirty="0"/>
              <a:t>ノイズが多いデータなどには適さない（過学習など）</a:t>
            </a:r>
            <a:r>
              <a:rPr lang="en-US" altLang="ja-JP" dirty="0"/>
              <a:t/>
            </a:r>
            <a:br>
              <a:rPr lang="en-US" altLang="ja-JP" dirty="0"/>
            </a:br>
            <a:r>
              <a:rPr lang="ja-JP" altLang="en-US" dirty="0"/>
              <a:t>しかしランダムフォレストなどのアンサンブル学習法を行うことで補うことができる</a:t>
            </a:r>
            <a:endParaRPr lang="en-US" altLang="ja-JP" dirty="0"/>
          </a:p>
          <a:p>
            <a:r>
              <a:rPr lang="ja-JP" altLang="en-US" dirty="0"/>
              <a:t>属性をどの順番で扱うかによって効率が変わるので順番を考える必要がある（情報利得）</a:t>
            </a:r>
            <a:endParaRPr lang="en-US" altLang="ja-JP" dirty="0"/>
          </a:p>
          <a:p>
            <a:endParaRPr kumimoji="1" lang="ja-JP" altLang="en-US" dirty="0"/>
          </a:p>
        </p:txBody>
      </p:sp>
    </p:spTree>
    <p:extLst>
      <p:ext uri="{BB962C8B-B14F-4D97-AF65-F5344CB8AC3E}">
        <p14:creationId xmlns:p14="http://schemas.microsoft.com/office/powerpoint/2010/main" val="3228141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Random Forest</a:t>
            </a:r>
            <a:endParaRPr kumimoji="1" lang="ja-JP" altLang="en-US" sz="4400" dirty="0"/>
          </a:p>
        </p:txBody>
      </p:sp>
    </p:spTree>
    <p:extLst>
      <p:ext uri="{BB962C8B-B14F-4D97-AF65-F5344CB8AC3E}">
        <p14:creationId xmlns:p14="http://schemas.microsoft.com/office/powerpoint/2010/main" val="495079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750" y="332656"/>
            <a:ext cx="8001000" cy="575394"/>
          </a:xfrm>
        </p:spPr>
        <p:txBody>
          <a:bodyPr/>
          <a:lstStyle/>
          <a:p>
            <a:pPr algn="ctr"/>
            <a:r>
              <a:rPr lang="ja-JP" altLang="en-US" sz="3600" dirty="0" smtClean="0">
                <a:latin typeface="Meiryo UI" panose="020B0604030504040204" pitchFamily="50" charset="-128"/>
                <a:ea typeface="Meiryo UI" panose="020B0604030504040204" pitchFamily="50" charset="-128"/>
                <a:cs typeface="Meiryo"/>
                <a:sym typeface="Meiryo"/>
              </a:rPr>
              <a:t>アジェンダ</a:t>
            </a:r>
            <a:endParaRPr kumimoji="1" lang="ja-JP" altLang="en-US" sz="36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ja-JP" sz="1000" b="0" i="0" u="none" strike="noStrike" kern="1200" cap="none" spc="0" normalizeH="0" baseline="0" noProof="0" dirty="0" smtClean="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rPr>
              <a:t> </a:t>
            </a:r>
            <a:endParaRPr kumimoji="0" lang="en-US" altLang="ja-JP" sz="1000" b="0" i="0" u="none" strike="noStrike" kern="1200" cap="none" spc="0" normalizeH="0" baseline="0" noProof="0" dirty="0">
              <a:ln>
                <a:noFill/>
              </a:ln>
              <a:solidFill>
                <a:srgbClr val="003399"/>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コンテンツ プレースホルダー 11"/>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09128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Random Forest</a:t>
            </a:r>
            <a:r>
              <a:rPr lang="ja-JP" altLang="en-US" dirty="0"/>
              <a:t>とは</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決定</a:t>
            </a:r>
            <a:r>
              <a:rPr lang="ja-JP" altLang="en-US" dirty="0"/>
              <a:t>木</a:t>
            </a:r>
            <a:r>
              <a:rPr lang="ja-JP" altLang="en-US" dirty="0" smtClean="0"/>
              <a:t>を複数組み合わせて、各決定木の予測結果を多数決することで結果を得るモデル</a:t>
            </a:r>
            <a:endParaRPr lang="en-US" altLang="ja-JP" dirty="0" smtClean="0"/>
          </a:p>
          <a:p>
            <a:endParaRPr lang="en-US" altLang="ja-JP" dirty="0"/>
          </a:p>
          <a:p>
            <a:r>
              <a:rPr lang="ja-JP" altLang="en-US" dirty="0" smtClean="0"/>
              <a:t>処理の流れ</a:t>
            </a:r>
            <a:endParaRPr lang="en-US" altLang="ja-JP" dirty="0" smtClean="0"/>
          </a:p>
          <a:p>
            <a:pPr marL="928688" lvl="1" indent="-457200">
              <a:buFont typeface="+mj-lt"/>
              <a:buAutoNum type="arabicPeriod"/>
            </a:pPr>
            <a:r>
              <a:rPr lang="ja-JP" altLang="en-US" dirty="0"/>
              <a:t>ランダム</a:t>
            </a:r>
            <a:r>
              <a:rPr lang="ja-JP" altLang="en-US" dirty="0" smtClean="0"/>
              <a:t>にデータ抽出する</a:t>
            </a:r>
            <a:endParaRPr lang="en-US" altLang="ja-JP" dirty="0" smtClean="0"/>
          </a:p>
          <a:p>
            <a:pPr marL="928688" lvl="1" indent="-457200">
              <a:buFont typeface="+mj-lt"/>
              <a:buAutoNum type="arabicPeriod"/>
            </a:pPr>
            <a:r>
              <a:rPr lang="ja-JP" altLang="en-US" dirty="0" smtClean="0"/>
              <a:t>決定</a:t>
            </a:r>
            <a:r>
              <a:rPr lang="ja-JP" altLang="en-US" dirty="0"/>
              <a:t>木</a:t>
            </a:r>
            <a:r>
              <a:rPr lang="ja-JP" altLang="en-US" dirty="0" smtClean="0"/>
              <a:t>を成長させる</a:t>
            </a:r>
            <a:endParaRPr lang="en-US" altLang="ja-JP" dirty="0" smtClean="0"/>
          </a:p>
          <a:p>
            <a:pPr marL="928688" lvl="1" indent="-457200">
              <a:buFont typeface="+mj-lt"/>
              <a:buAutoNum type="arabicPeriod"/>
            </a:pPr>
            <a:r>
              <a:rPr lang="en-US" altLang="ja-JP" dirty="0" smtClean="0"/>
              <a:t>1,2</a:t>
            </a:r>
            <a:r>
              <a:rPr lang="ja-JP" altLang="en-US" dirty="0" smtClean="0"/>
              <a:t>ステップを指定回繰り返す</a:t>
            </a:r>
            <a:endParaRPr lang="en-US" altLang="ja-JP" dirty="0" smtClean="0"/>
          </a:p>
          <a:p>
            <a:pPr marL="928688" lvl="1" indent="-457200">
              <a:buFont typeface="+mj-lt"/>
              <a:buAutoNum type="arabicPeriod"/>
            </a:pPr>
            <a:r>
              <a:rPr lang="ja-JP" altLang="en-US" dirty="0" smtClean="0"/>
              <a:t>予測</a:t>
            </a:r>
            <a:r>
              <a:rPr lang="ja-JP" altLang="en-US" dirty="0"/>
              <a:t>結果</a:t>
            </a:r>
            <a:r>
              <a:rPr lang="ja-JP" altLang="en-US" dirty="0" smtClean="0"/>
              <a:t>を多数決して分類を定める</a:t>
            </a:r>
            <a:endParaRPr lang="ja-JP" altLang="en-US" dirty="0"/>
          </a:p>
          <a:p>
            <a:endParaRPr kumimoji="1" lang="en-US" altLang="ja-JP" dirty="0" smtClean="0"/>
          </a:p>
        </p:txBody>
      </p:sp>
    </p:spTree>
    <p:extLst>
      <p:ext uri="{BB962C8B-B14F-4D97-AF65-F5344CB8AC3E}">
        <p14:creationId xmlns:p14="http://schemas.microsoft.com/office/powerpoint/2010/main" val="844002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各</a:t>
            </a:r>
            <a:r>
              <a:rPr lang="en-US" altLang="ja-JP" dirty="0"/>
              <a:t>Tree</a:t>
            </a:r>
            <a:r>
              <a:rPr lang="ja-JP" altLang="en-US" dirty="0"/>
              <a:t>の作成に際して、ランダムに選択した説明変数を用いるため、多くの説明変数を持つようなデータセット対しても効率的に学習を</a:t>
            </a:r>
            <a:r>
              <a:rPr lang="ja-JP" altLang="en-US" dirty="0" smtClean="0"/>
              <a:t>行える</a:t>
            </a:r>
            <a:endParaRPr lang="en-US" altLang="ja-JP" dirty="0"/>
          </a:p>
          <a:p>
            <a:r>
              <a:rPr lang="ja-JP" altLang="en-US" dirty="0"/>
              <a:t>各</a:t>
            </a:r>
            <a:r>
              <a:rPr lang="en-US" altLang="ja-JP" dirty="0"/>
              <a:t>Tree</a:t>
            </a:r>
            <a:r>
              <a:rPr lang="ja-JP" altLang="en-US" dirty="0"/>
              <a:t>の学習・予測はそれぞれ独立しているため並列化することが可能</a:t>
            </a:r>
          </a:p>
          <a:p>
            <a:endParaRPr kumimoji="1" lang="en-US" altLang="ja-JP" dirty="0" smtClean="0"/>
          </a:p>
          <a:p>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6656" y="2878560"/>
            <a:ext cx="5310909" cy="3430165"/>
          </a:xfrm>
          <a:prstGeom prst="rect">
            <a:avLst/>
          </a:prstGeom>
        </p:spPr>
      </p:pic>
    </p:spTree>
    <p:extLst>
      <p:ext uri="{BB962C8B-B14F-4D97-AF65-F5344CB8AC3E}">
        <p14:creationId xmlns:p14="http://schemas.microsoft.com/office/powerpoint/2010/main" val="2715995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なぜ集団学習するのか</a:t>
            </a:r>
            <a:endParaRPr kumimoji="1" lang="ja-JP" altLang="en-US" dirty="0"/>
          </a:p>
        </p:txBody>
      </p:sp>
      <p:sp>
        <p:nvSpPr>
          <p:cNvPr id="3" name="コンテンツ プレースホルダー 2"/>
          <p:cNvSpPr>
            <a:spLocks noGrp="1"/>
          </p:cNvSpPr>
          <p:nvPr>
            <p:ph idx="1"/>
          </p:nvPr>
        </p:nvSpPr>
        <p:spPr/>
        <p:txBody>
          <a:bodyPr/>
          <a:lstStyle/>
          <a:p>
            <a:r>
              <a:rPr lang="ja-JP" altLang="en-US" dirty="0"/>
              <a:t>ランダムフォレストに限らず、弱学習器（決定木など）では集団学習が有効な場合が多い</a:t>
            </a:r>
            <a:r>
              <a:rPr lang="en-US" altLang="ja-JP" dirty="0"/>
              <a:t/>
            </a:r>
            <a:br>
              <a:rPr lang="en-US" altLang="ja-JP" dirty="0"/>
            </a:br>
            <a:r>
              <a:rPr lang="ja-JP" altLang="en-US" dirty="0"/>
              <a:t>理由：学習データに由来する汎化誤差を下げることができる</a:t>
            </a:r>
            <a:endParaRPr lang="en-US" altLang="ja-JP" dirty="0"/>
          </a:p>
          <a:p>
            <a:endParaRPr lang="en-US" altLang="ja-JP" dirty="0"/>
          </a:p>
          <a:p>
            <a:r>
              <a:rPr lang="ja-JP" altLang="en-US" dirty="0"/>
              <a:t>複雑な表現が可能だが過学習をしてしまいがちなアルゴリズムに向いている</a:t>
            </a:r>
          </a:p>
          <a:p>
            <a:endParaRPr kumimoji="1" lang="ja-JP" altLang="en-US" dirty="0"/>
          </a:p>
        </p:txBody>
      </p:sp>
    </p:spTree>
    <p:extLst>
      <p:ext uri="{BB962C8B-B14F-4D97-AF65-F5344CB8AC3E}">
        <p14:creationId xmlns:p14="http://schemas.microsoft.com/office/powerpoint/2010/main" val="29967485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ほかの集団学習との違い</a:t>
            </a:r>
            <a:endParaRPr kumimoji="1" lang="ja-JP" altLang="en-US" dirty="0"/>
          </a:p>
        </p:txBody>
      </p:sp>
      <p:sp>
        <p:nvSpPr>
          <p:cNvPr id="3" name="コンテンツ プレースホルダー 2"/>
          <p:cNvSpPr>
            <a:spLocks noGrp="1"/>
          </p:cNvSpPr>
          <p:nvPr>
            <p:ph idx="1"/>
          </p:nvPr>
        </p:nvSpPr>
        <p:spPr/>
        <p:txBody>
          <a:bodyPr/>
          <a:lstStyle/>
          <a:p>
            <a:r>
              <a:rPr lang="ja-JP" altLang="en-US" dirty="0"/>
              <a:t>学習の際に説明変数をランダムに選んで使う</a:t>
            </a:r>
            <a:endParaRPr lang="en-US" altLang="ja-JP" dirty="0"/>
          </a:p>
          <a:p>
            <a:pPr marL="0" indent="0">
              <a:buNone/>
            </a:pPr>
            <a:r>
              <a:rPr lang="ja-JP" altLang="en-US" dirty="0"/>
              <a:t>理由：説明変数同士に相関があると弱学習器間での相関がうまれ、汎化誤差が下がらない</a:t>
            </a:r>
            <a:endParaRPr lang="en-US" altLang="ja-JP" dirty="0"/>
          </a:p>
          <a:p>
            <a:pPr marL="0" indent="0">
              <a:buNone/>
            </a:pPr>
            <a:r>
              <a:rPr lang="ja-JP" altLang="en-US" dirty="0"/>
              <a:t>ランダムに選ぶことで、相関の低い決定木群を作成することができる</a:t>
            </a:r>
            <a:endParaRPr lang="en-US" altLang="ja-JP" dirty="0"/>
          </a:p>
          <a:p>
            <a:endParaRPr kumimoji="1" lang="ja-JP" altLang="en-US" dirty="0"/>
          </a:p>
        </p:txBody>
      </p:sp>
    </p:spTree>
    <p:extLst>
      <p:ext uri="{BB962C8B-B14F-4D97-AF65-F5344CB8AC3E}">
        <p14:creationId xmlns:p14="http://schemas.microsoft.com/office/powerpoint/2010/main" val="1236108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a:xfrm>
            <a:off x="566738" y="1196975"/>
            <a:ext cx="8153516" cy="5111750"/>
          </a:xfrm>
        </p:spPr>
        <p:txBody>
          <a:bodyPr/>
          <a:lstStyle/>
          <a:p>
            <a:r>
              <a:rPr lang="ja-JP" altLang="en-US" dirty="0"/>
              <a:t>メリット</a:t>
            </a:r>
            <a:endParaRPr lang="en-US" altLang="ja-JP" dirty="0"/>
          </a:p>
          <a:p>
            <a:pPr lvl="1"/>
            <a:r>
              <a:rPr lang="ja-JP" altLang="en-US" dirty="0"/>
              <a:t>ノイズに</a:t>
            </a:r>
            <a:r>
              <a:rPr lang="ja-JP" altLang="en-US" dirty="0" smtClean="0"/>
              <a:t>強く、イレギュラーなデータがあったとしてもそれに左右されることが少ない</a:t>
            </a:r>
            <a:endParaRPr lang="en-US" altLang="ja-JP" dirty="0"/>
          </a:p>
          <a:p>
            <a:pPr lvl="1"/>
            <a:r>
              <a:rPr lang="ja-JP" altLang="en-US" dirty="0" smtClean="0"/>
              <a:t>決定木と比べて高精度</a:t>
            </a:r>
            <a:r>
              <a:rPr lang="ja-JP" altLang="en-US" dirty="0"/>
              <a:t>・表現力が</a:t>
            </a:r>
            <a:r>
              <a:rPr lang="ja-JP" altLang="en-US" dirty="0" smtClean="0"/>
              <a:t>高い</a:t>
            </a:r>
            <a:endParaRPr lang="en-US" altLang="ja-JP" dirty="0"/>
          </a:p>
          <a:p>
            <a:pPr lvl="1"/>
            <a:r>
              <a:rPr lang="ja-JP" altLang="en-US" dirty="0" smtClean="0"/>
              <a:t>並列動作ができるのでデータ量</a:t>
            </a:r>
            <a:r>
              <a:rPr lang="ja-JP" altLang="en-US" dirty="0"/>
              <a:t>が多くても高速に動作する</a:t>
            </a:r>
            <a:endParaRPr lang="en-US" altLang="ja-JP" dirty="0"/>
          </a:p>
          <a:p>
            <a:r>
              <a:rPr lang="ja-JP" altLang="en-US" dirty="0"/>
              <a:t>デメリット</a:t>
            </a:r>
            <a:endParaRPr lang="en-US" altLang="ja-JP" dirty="0"/>
          </a:p>
          <a:p>
            <a:pPr lvl="1"/>
            <a:r>
              <a:rPr lang="ja-JP" altLang="en-US" dirty="0" smtClean="0"/>
              <a:t>決定木に比べてパラメータ（</a:t>
            </a:r>
            <a:r>
              <a:rPr lang="ja-JP" altLang="en-US" dirty="0"/>
              <a:t>木の数や説明変数の数</a:t>
            </a:r>
            <a:r>
              <a:rPr lang="ja-JP" altLang="en-US" dirty="0" smtClean="0"/>
              <a:t>）が多く設定が難しい</a:t>
            </a:r>
            <a:endParaRPr lang="en-US" altLang="ja-JP" dirty="0"/>
          </a:p>
          <a:p>
            <a:pPr lvl="1"/>
            <a:r>
              <a:rPr lang="ja-JP" altLang="en-US" dirty="0"/>
              <a:t>学習データなどをランダムに抽出するので、データが少なすぎるとうまく学習できない</a:t>
            </a:r>
          </a:p>
          <a:p>
            <a:endParaRPr kumimoji="1" lang="ja-JP" altLang="en-US" dirty="0"/>
          </a:p>
        </p:txBody>
      </p:sp>
    </p:spTree>
    <p:extLst>
      <p:ext uri="{BB962C8B-B14F-4D97-AF65-F5344CB8AC3E}">
        <p14:creationId xmlns:p14="http://schemas.microsoft.com/office/powerpoint/2010/main" val="2696447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ja-JP" altLang="en-US" sz="4400" dirty="0" smtClean="0"/>
              <a:t>ナイーブベイズ</a:t>
            </a:r>
            <a:endParaRPr kumimoji="1" lang="ja-JP" altLang="en-US" sz="4400" dirty="0"/>
          </a:p>
        </p:txBody>
      </p:sp>
    </p:spTree>
    <p:extLst>
      <p:ext uri="{BB962C8B-B14F-4D97-AF65-F5344CB8AC3E}">
        <p14:creationId xmlns:p14="http://schemas.microsoft.com/office/powerpoint/2010/main" val="35409021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ナイーブベイズとは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確率モデルに基づいた分類器</a:t>
            </a:r>
            <a:endParaRPr lang="en-US" altLang="ja-JP" dirty="0"/>
          </a:p>
          <a:p>
            <a:pPr lvl="1"/>
            <a:r>
              <a:rPr lang="ja-JP" altLang="en-US" dirty="0"/>
              <a:t>文書</a:t>
            </a:r>
            <a:r>
              <a:rPr lang="ja-JP" altLang="en-US" dirty="0" smtClean="0"/>
              <a:t>分類など</a:t>
            </a:r>
            <a:r>
              <a:rPr lang="ja-JP" altLang="en-US" dirty="0"/>
              <a:t>に用いられることが多い</a:t>
            </a:r>
          </a:p>
          <a:p>
            <a:endParaRPr kumimoji="1" lang="ja-JP" altLang="en-US" dirty="0"/>
          </a:p>
        </p:txBody>
      </p:sp>
      <p:sp>
        <p:nvSpPr>
          <p:cNvPr id="4" name="正方形/長方形 3"/>
          <p:cNvSpPr/>
          <p:nvPr/>
        </p:nvSpPr>
        <p:spPr>
          <a:xfrm>
            <a:off x="566739" y="3342338"/>
            <a:ext cx="2176461" cy="211755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3767139" y="3366400"/>
            <a:ext cx="2116826" cy="20934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718853" y="3342338"/>
            <a:ext cx="2205824" cy="204849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98824" y="2990469"/>
            <a:ext cx="946484" cy="369332"/>
          </a:xfrm>
          <a:prstGeom prst="rect">
            <a:avLst/>
          </a:prstGeom>
          <a:noFill/>
        </p:spPr>
        <p:txBody>
          <a:bodyPr wrap="square" rtlCol="0">
            <a:spAutoFit/>
          </a:bodyPr>
          <a:lstStyle/>
          <a:p>
            <a:r>
              <a:rPr kumimoji="1" lang="ja-JP" altLang="en-US" dirty="0" smtClean="0"/>
              <a:t>政治</a:t>
            </a:r>
            <a:endParaRPr kumimoji="1" lang="ja-JP" altLang="en-US" dirty="0"/>
          </a:p>
        </p:txBody>
      </p:sp>
      <p:sp>
        <p:nvSpPr>
          <p:cNvPr id="8" name="テキスト ボックス 7"/>
          <p:cNvSpPr txBox="1"/>
          <p:nvPr/>
        </p:nvSpPr>
        <p:spPr>
          <a:xfrm>
            <a:off x="3767139" y="3020950"/>
            <a:ext cx="1355558" cy="369332"/>
          </a:xfrm>
          <a:prstGeom prst="rect">
            <a:avLst/>
          </a:prstGeom>
          <a:noFill/>
        </p:spPr>
        <p:txBody>
          <a:bodyPr wrap="square" rtlCol="0">
            <a:spAutoFit/>
          </a:bodyPr>
          <a:lstStyle/>
          <a:p>
            <a:r>
              <a:rPr lang="ja-JP" altLang="en-US" dirty="0"/>
              <a:t>スポーツ</a:t>
            </a:r>
            <a:endParaRPr kumimoji="1" lang="ja-JP" altLang="en-US" dirty="0"/>
          </a:p>
        </p:txBody>
      </p:sp>
      <p:sp>
        <p:nvSpPr>
          <p:cNvPr id="9" name="テキスト ボックス 8"/>
          <p:cNvSpPr txBox="1"/>
          <p:nvPr/>
        </p:nvSpPr>
        <p:spPr>
          <a:xfrm>
            <a:off x="6967539" y="2973006"/>
            <a:ext cx="946484" cy="369332"/>
          </a:xfrm>
          <a:prstGeom prst="rect">
            <a:avLst/>
          </a:prstGeom>
          <a:noFill/>
        </p:spPr>
        <p:txBody>
          <a:bodyPr wrap="square" rtlCol="0">
            <a:spAutoFit/>
          </a:bodyPr>
          <a:lstStyle/>
          <a:p>
            <a:r>
              <a:rPr lang="en-US" altLang="ja-JP" dirty="0" smtClean="0"/>
              <a:t>I</a:t>
            </a:r>
            <a:r>
              <a:rPr lang="en-US" altLang="ja-JP" dirty="0"/>
              <a:t>T</a:t>
            </a:r>
            <a:endParaRPr kumimoji="1" lang="ja-JP" altLang="en-US" dirty="0"/>
          </a:p>
        </p:txBody>
      </p:sp>
      <p:sp>
        <p:nvSpPr>
          <p:cNvPr id="10" name="テキスト ボックス 9"/>
          <p:cNvSpPr txBox="1"/>
          <p:nvPr/>
        </p:nvSpPr>
        <p:spPr>
          <a:xfrm>
            <a:off x="566738" y="3366400"/>
            <a:ext cx="1957137" cy="1723549"/>
          </a:xfrm>
          <a:prstGeom prst="rect">
            <a:avLst/>
          </a:prstGeom>
          <a:noFill/>
        </p:spPr>
        <p:txBody>
          <a:bodyPr wrap="square" rtlCol="0">
            <a:spAutoFit/>
          </a:bodyPr>
          <a:lstStyle/>
          <a:p>
            <a:r>
              <a:rPr lang="ja-JP" altLang="en-US" sz="2800" dirty="0" smtClean="0"/>
              <a:t>総理大臣</a:t>
            </a:r>
            <a:endParaRPr lang="en-US" altLang="ja-JP" sz="2800" dirty="0" smtClean="0"/>
          </a:p>
          <a:p>
            <a:endParaRPr lang="en-US" altLang="ja-JP" dirty="0" smtClean="0"/>
          </a:p>
          <a:p>
            <a:r>
              <a:rPr kumimoji="1" lang="ja-JP" altLang="en-US" dirty="0" smtClean="0"/>
              <a:t>　</a:t>
            </a:r>
            <a:r>
              <a:rPr kumimoji="1" lang="ja-JP" altLang="en-US" dirty="0"/>
              <a:t>　</a:t>
            </a:r>
            <a:r>
              <a:rPr kumimoji="1" lang="ja-JP" altLang="en-US" dirty="0" smtClean="0"/>
              <a:t>　自民党</a:t>
            </a:r>
            <a:endParaRPr kumimoji="1" lang="en-US" altLang="ja-JP" dirty="0" smtClean="0"/>
          </a:p>
          <a:p>
            <a:endParaRPr kumimoji="1" lang="en-US" altLang="ja-JP" dirty="0" smtClean="0"/>
          </a:p>
          <a:p>
            <a:r>
              <a:rPr kumimoji="1" lang="ja-JP" altLang="en-US" dirty="0" smtClean="0"/>
              <a:t>　</a:t>
            </a:r>
            <a:r>
              <a:rPr kumimoji="1" lang="ja-JP" altLang="en-US" sz="2400" dirty="0" smtClean="0"/>
              <a:t>内閣　</a:t>
            </a:r>
            <a:endParaRPr kumimoji="1" lang="ja-JP" altLang="en-US" sz="2400" dirty="0"/>
          </a:p>
        </p:txBody>
      </p:sp>
      <p:sp>
        <p:nvSpPr>
          <p:cNvPr id="11" name="テキスト ボックス 10"/>
          <p:cNvSpPr txBox="1"/>
          <p:nvPr/>
        </p:nvSpPr>
        <p:spPr>
          <a:xfrm>
            <a:off x="3787191" y="3390282"/>
            <a:ext cx="1937085" cy="1261884"/>
          </a:xfrm>
          <a:prstGeom prst="rect">
            <a:avLst/>
          </a:prstGeom>
          <a:noFill/>
        </p:spPr>
        <p:txBody>
          <a:bodyPr wrap="square" rtlCol="0">
            <a:spAutoFit/>
          </a:bodyPr>
          <a:lstStyle/>
          <a:p>
            <a:r>
              <a:rPr lang="en-US" altLang="ja-JP" sz="2800" dirty="0" smtClean="0"/>
              <a:t>W</a:t>
            </a:r>
            <a:r>
              <a:rPr lang="ja-JP" altLang="en-US" sz="2800" dirty="0" smtClean="0"/>
              <a:t>杯</a:t>
            </a:r>
            <a:endParaRPr lang="en-US" altLang="ja-JP" sz="2800" dirty="0" smtClean="0"/>
          </a:p>
          <a:p>
            <a:endParaRPr lang="en-US" altLang="ja-JP" dirty="0" smtClean="0"/>
          </a:p>
          <a:p>
            <a:r>
              <a:rPr kumimoji="1" lang="ja-JP" altLang="en-US" dirty="0" smtClean="0"/>
              <a:t>　</a:t>
            </a:r>
            <a:r>
              <a:rPr kumimoji="1" lang="ja-JP" altLang="en-US" dirty="0"/>
              <a:t>　</a:t>
            </a:r>
            <a:r>
              <a:rPr kumimoji="1" lang="ja-JP" altLang="en-US" dirty="0" smtClean="0"/>
              <a:t>〇〇選手　</a:t>
            </a:r>
            <a:r>
              <a:rPr kumimoji="1" lang="ja-JP" altLang="en-US" sz="2400" dirty="0" smtClean="0"/>
              <a:t>　</a:t>
            </a:r>
            <a:endParaRPr kumimoji="1" lang="ja-JP" altLang="en-US" sz="2400" dirty="0"/>
          </a:p>
        </p:txBody>
      </p:sp>
      <p:sp>
        <p:nvSpPr>
          <p:cNvPr id="12" name="テキスト ボックス 11"/>
          <p:cNvSpPr txBox="1"/>
          <p:nvPr/>
        </p:nvSpPr>
        <p:spPr>
          <a:xfrm>
            <a:off x="6718854" y="3390282"/>
            <a:ext cx="2173738" cy="2000548"/>
          </a:xfrm>
          <a:prstGeom prst="rect">
            <a:avLst/>
          </a:prstGeom>
          <a:noFill/>
        </p:spPr>
        <p:txBody>
          <a:bodyPr wrap="square" rtlCol="0">
            <a:spAutoFit/>
          </a:bodyPr>
          <a:lstStyle/>
          <a:p>
            <a:r>
              <a:rPr lang="ja-JP" altLang="en-US" sz="2800" dirty="0"/>
              <a:t>情報</a:t>
            </a:r>
            <a:endParaRPr lang="en-US" altLang="ja-JP" sz="2800" dirty="0" smtClean="0"/>
          </a:p>
          <a:p>
            <a:endParaRPr lang="en-US" altLang="ja-JP" dirty="0" smtClean="0"/>
          </a:p>
          <a:p>
            <a:r>
              <a:rPr kumimoji="1" lang="ja-JP" altLang="en-US" dirty="0" smtClean="0"/>
              <a:t>　</a:t>
            </a:r>
            <a:r>
              <a:rPr kumimoji="1" lang="ja-JP" altLang="en-US" sz="1600" dirty="0" smtClean="0"/>
              <a:t>インターネット</a:t>
            </a:r>
            <a:r>
              <a:rPr kumimoji="1" lang="ja-JP" altLang="en-US" dirty="0" smtClean="0"/>
              <a:t>　</a:t>
            </a:r>
            <a:endParaRPr kumimoji="1" lang="en-US" altLang="ja-JP" dirty="0" smtClean="0"/>
          </a:p>
          <a:p>
            <a:endParaRPr kumimoji="1" lang="en-US" altLang="ja-JP" dirty="0" smtClean="0"/>
          </a:p>
          <a:p>
            <a:r>
              <a:rPr kumimoji="1" lang="ja-JP" altLang="en-US" dirty="0" smtClean="0"/>
              <a:t>　</a:t>
            </a:r>
            <a:r>
              <a:rPr lang="ja-JP" altLang="en-US" sz="2000" dirty="0"/>
              <a:t>セキュリティ</a:t>
            </a:r>
            <a:r>
              <a:rPr kumimoji="1" lang="ja-JP" altLang="en-US" sz="2400" dirty="0" smtClean="0"/>
              <a:t>　</a:t>
            </a:r>
            <a:endParaRPr kumimoji="1" lang="ja-JP" altLang="en-US" sz="2400" dirty="0"/>
          </a:p>
        </p:txBody>
      </p:sp>
    </p:spTree>
    <p:extLst>
      <p:ext uri="{BB962C8B-B14F-4D97-AF65-F5344CB8AC3E}">
        <p14:creationId xmlns:p14="http://schemas.microsoft.com/office/powerpoint/2010/main" val="17794634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文書分類をする際には単語間の関係性（例：</a:t>
            </a:r>
            <a:r>
              <a:rPr lang="en-US" altLang="ja-JP" dirty="0"/>
              <a:t>Canon,</a:t>
            </a:r>
            <a:r>
              <a:rPr lang="ja-JP" altLang="en-US" dirty="0"/>
              <a:t>カメラ、プリンタなどは同じ文書に出てくる可能性が高い）についても考慮する必要があるが、このアルゴリズムでは「単語間の関係性を考慮しない」と仮定している</a:t>
            </a:r>
            <a:r>
              <a:rPr lang="en-US" altLang="ja-JP" dirty="0"/>
              <a:t/>
            </a:r>
            <a:br>
              <a:rPr lang="en-US" altLang="ja-JP" dirty="0"/>
            </a:br>
            <a:r>
              <a:rPr lang="en-US" altLang="ja-JP" dirty="0"/>
              <a:t/>
            </a:r>
            <a:br>
              <a:rPr lang="en-US" altLang="ja-JP" dirty="0"/>
            </a:br>
            <a:r>
              <a:rPr lang="ja-JP" altLang="en-US" dirty="0"/>
              <a:t>このことで仮定を単純にしているので処理がわかりやすく実装も容易である。</a:t>
            </a:r>
            <a:endParaRPr lang="en-US" altLang="ja-JP" dirty="0"/>
          </a:p>
          <a:p>
            <a:endParaRPr kumimoji="1" lang="ja-JP" altLang="en-US" dirty="0"/>
          </a:p>
        </p:txBody>
      </p:sp>
    </p:spTree>
    <p:extLst>
      <p:ext uri="{BB962C8B-B14F-4D97-AF65-F5344CB8AC3E}">
        <p14:creationId xmlns:p14="http://schemas.microsoft.com/office/powerpoint/2010/main" val="3360032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en-US" altLang="ja-JP" dirty="0"/>
              <a:t>FAQ</a:t>
            </a:r>
            <a:r>
              <a:rPr lang="ja-JP" altLang="en-US" dirty="0"/>
              <a:t>システム</a:t>
            </a:r>
            <a:endParaRPr lang="en-US" altLang="ja-JP" dirty="0"/>
          </a:p>
          <a:p>
            <a:pPr lvl="1"/>
            <a:r>
              <a:rPr lang="ja-JP" altLang="en-US" dirty="0"/>
              <a:t>質問を入力するとそれを適切なカテゴリに分類し、</a:t>
            </a:r>
            <a:r>
              <a:rPr lang="en-US" altLang="ja-JP" dirty="0"/>
              <a:t>FAQ</a:t>
            </a:r>
            <a:r>
              <a:rPr lang="ja-JP" altLang="en-US" dirty="0"/>
              <a:t>を作成するシステム</a:t>
            </a:r>
            <a:endParaRPr lang="en-US" altLang="ja-JP" dirty="0"/>
          </a:p>
          <a:p>
            <a:r>
              <a:rPr lang="ja-JP" altLang="en-US" dirty="0"/>
              <a:t>問い合わせシステム</a:t>
            </a:r>
            <a:endParaRPr lang="en-US" altLang="ja-JP" dirty="0"/>
          </a:p>
          <a:p>
            <a:pPr lvl="1"/>
            <a:r>
              <a:rPr lang="ja-JP" altLang="en-US" dirty="0"/>
              <a:t>問い合わせすると分類を行い、適切な部署へ送信するシステム</a:t>
            </a:r>
            <a:endParaRPr lang="en-US" altLang="ja-JP" dirty="0"/>
          </a:p>
          <a:p>
            <a:r>
              <a:rPr lang="ja-JP" altLang="en-US" dirty="0"/>
              <a:t>障害分類</a:t>
            </a:r>
            <a:endParaRPr lang="en-US" altLang="ja-JP" dirty="0"/>
          </a:p>
          <a:p>
            <a:pPr lvl="1"/>
            <a:r>
              <a:rPr lang="ja-JP" altLang="en-US" dirty="0"/>
              <a:t>起こっている障害を入力するとそれに応じて解決策を提示するシステム</a:t>
            </a:r>
          </a:p>
          <a:p>
            <a:endParaRPr kumimoji="1" lang="ja-JP" altLang="en-US" dirty="0"/>
          </a:p>
        </p:txBody>
      </p:sp>
    </p:spTree>
    <p:extLst>
      <p:ext uri="{BB962C8B-B14F-4D97-AF65-F5344CB8AC3E}">
        <p14:creationId xmlns:p14="http://schemas.microsoft.com/office/powerpoint/2010/main" val="1480381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sp>
        <p:nvSpPr>
          <p:cNvPr id="4" name="コンテンツ プレースホルダー 2"/>
          <p:cNvSpPr txBox="1">
            <a:spLocks/>
          </p:cNvSpPr>
          <p:nvPr/>
        </p:nvSpPr>
        <p:spPr bwMode="auto">
          <a:xfrm>
            <a:off x="838200" y="1584660"/>
            <a:ext cx="6896500" cy="3508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81000" indent="-381000" algn="l" rtl="0" eaLnBrk="0" fontAlgn="base" hangingPunct="0">
              <a:spcBef>
                <a:spcPct val="20000"/>
              </a:spcBef>
              <a:spcAft>
                <a:spcPct val="0"/>
              </a:spcAft>
              <a:buClr>
                <a:srgbClr val="003399"/>
              </a:buClr>
              <a:buFont typeface="Wingdings" pitchFamily="2" charset="2"/>
              <a:buChar char="n"/>
              <a:defRPr kumimoji="1" sz="2400">
                <a:solidFill>
                  <a:srgbClr val="003399"/>
                </a:solidFill>
                <a:latin typeface="+mn-lt"/>
                <a:ea typeface="+mn-ea"/>
                <a:cs typeface="+mn-cs"/>
              </a:defRPr>
            </a:lvl1pPr>
            <a:lvl2pPr marL="852488" indent="-280988" algn="l" rtl="0" eaLnBrk="0" fontAlgn="base" hangingPunct="0">
              <a:spcBef>
                <a:spcPct val="20000"/>
              </a:spcBef>
              <a:spcAft>
                <a:spcPct val="0"/>
              </a:spcAft>
              <a:buClr>
                <a:srgbClr val="003399"/>
              </a:buClr>
              <a:buFont typeface="Wingdings" pitchFamily="2" charset="2"/>
              <a:buChar char="l"/>
              <a:defRPr kumimoji="1" sz="2400">
                <a:solidFill>
                  <a:srgbClr val="003399"/>
                </a:solidFill>
                <a:latin typeface="+mn-lt"/>
                <a:ea typeface="+mn-ea"/>
              </a:defRPr>
            </a:lvl2pPr>
            <a:lvl3pPr marL="1333500" indent="-290513" algn="l" rtl="0" eaLnBrk="0" fontAlgn="base" hangingPunct="0">
              <a:spcBef>
                <a:spcPct val="20000"/>
              </a:spcBef>
              <a:spcAft>
                <a:spcPct val="0"/>
              </a:spcAft>
              <a:buClr>
                <a:srgbClr val="003399"/>
              </a:buClr>
              <a:buFont typeface="Verdana" pitchFamily="34" charset="0"/>
              <a:buChar char="–"/>
              <a:defRPr kumimoji="1" sz="2400">
                <a:solidFill>
                  <a:srgbClr val="003399"/>
                </a:solidFill>
                <a:latin typeface="+mn-lt"/>
                <a:ea typeface="+mn-ea"/>
              </a:defRPr>
            </a:lvl3pPr>
            <a:lvl4pPr marL="1814513" indent="-290513" algn="l" rtl="0" eaLnBrk="0" fontAlgn="base" hangingPunct="0">
              <a:spcBef>
                <a:spcPct val="20000"/>
              </a:spcBef>
              <a:spcAft>
                <a:spcPct val="0"/>
              </a:spcAft>
              <a:buClr>
                <a:srgbClr val="003399"/>
              </a:buClr>
              <a:buSzPct val="80000"/>
              <a:buFont typeface="Wingdings" pitchFamily="2" charset="2"/>
              <a:buChar char="Ø"/>
              <a:defRPr kumimoji="1" sz="2000">
                <a:solidFill>
                  <a:srgbClr val="003399"/>
                </a:solidFill>
                <a:latin typeface="+mn-lt"/>
                <a:ea typeface="+mn-ea"/>
              </a:defRPr>
            </a:lvl4pPr>
            <a:lvl5pPr marL="2286000" indent="-280988" algn="l" rtl="0" eaLnBrk="0" fontAlgn="base" hangingPunct="0">
              <a:spcBef>
                <a:spcPct val="25000"/>
              </a:spcBef>
              <a:spcAft>
                <a:spcPct val="0"/>
              </a:spcAft>
              <a:buClr>
                <a:srgbClr val="003399"/>
              </a:buClr>
              <a:buFont typeface="Wingdings" pitchFamily="2" charset="2"/>
              <a:buChar char="§"/>
              <a:defRPr kumimoji="1" sz="2000">
                <a:solidFill>
                  <a:srgbClr val="003399"/>
                </a:solidFill>
                <a:latin typeface="+mn-lt"/>
                <a:ea typeface="+mn-ea"/>
              </a:defRPr>
            </a:lvl5pPr>
            <a:lvl6pPr marL="27432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6pPr>
            <a:lvl7pPr marL="32004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7pPr>
            <a:lvl8pPr marL="36576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8pPr>
            <a:lvl9pPr marL="4114800" indent="-280988" algn="l" rtl="0" fontAlgn="base">
              <a:spcBef>
                <a:spcPct val="25000"/>
              </a:spcBef>
              <a:spcAft>
                <a:spcPct val="0"/>
              </a:spcAft>
              <a:buClr>
                <a:srgbClr val="003399"/>
              </a:buClr>
              <a:buFont typeface="Wingdings" pitchFamily="2" charset="2"/>
              <a:buChar char="§"/>
              <a:defRPr kumimoji="1">
                <a:solidFill>
                  <a:srgbClr val="003399"/>
                </a:solidFill>
                <a:latin typeface="+mn-lt"/>
                <a:ea typeface="+mn-ea"/>
              </a:defRPr>
            </a:lvl9pPr>
          </a:lstStyle>
          <a:p>
            <a:pPr>
              <a:buFont typeface="Arial" panose="020B0604020202020204" pitchFamily="34" charset="0"/>
              <a:buChar char="•"/>
            </a:pPr>
            <a:r>
              <a:rPr lang="ja-JP" altLang="en-US" kern="0" dirty="0" smtClean="0">
                <a:solidFill>
                  <a:schemeClr val="tx1"/>
                </a:solidFill>
                <a:latin typeface="+mj-ea"/>
                <a:ea typeface="+mj-ea"/>
              </a:rPr>
              <a:t>学習データ</a:t>
            </a:r>
            <a:endParaRPr lang="en-US" altLang="ja-JP" kern="0" dirty="0" smtClean="0">
              <a:solidFill>
                <a:schemeClr val="tx1"/>
              </a:solidFill>
              <a:latin typeface="+mj-ea"/>
              <a:ea typeface="+mj-ea"/>
            </a:endParaRPr>
          </a:p>
          <a:p>
            <a:endParaRPr lang="ja-JP" altLang="en-US" kern="0" dirty="0">
              <a:solidFill>
                <a:schemeClr val="bg1"/>
              </a:solidFill>
            </a:endParaRPr>
          </a:p>
        </p:txBody>
      </p:sp>
      <p:graphicFrame>
        <p:nvGraphicFramePr>
          <p:cNvPr id="5" name="表 4"/>
          <p:cNvGraphicFramePr>
            <a:graphicFrameLocks noGrp="1"/>
          </p:cNvGraphicFramePr>
          <p:nvPr>
            <p:extLst>
              <p:ext uri="{D42A27DB-BD31-4B8C-83A1-F6EECF244321}">
                <p14:modId xmlns:p14="http://schemas.microsoft.com/office/powerpoint/2010/main" val="2379723279"/>
              </p:ext>
            </p:extLst>
          </p:nvPr>
        </p:nvGraphicFramePr>
        <p:xfrm>
          <a:off x="1582821" y="2137058"/>
          <a:ext cx="5330628" cy="1737360"/>
        </p:xfrm>
        <a:graphic>
          <a:graphicData uri="http://schemas.openxmlformats.org/drawingml/2006/table">
            <a:tbl>
              <a:tblPr firstRow="1" bandRow="1">
                <a:tableStyleId>{5C22544A-7EE6-4342-B048-85BDC9FD1C3A}</a:tableStyleId>
              </a:tblPr>
              <a:tblGrid>
                <a:gridCol w="1332657">
                  <a:extLst>
                    <a:ext uri="{9D8B030D-6E8A-4147-A177-3AD203B41FA5}">
                      <a16:colId xmlns:a16="http://schemas.microsoft.com/office/drawing/2014/main" val="3642854837"/>
                    </a:ext>
                  </a:extLst>
                </a:gridCol>
                <a:gridCol w="1332657">
                  <a:extLst>
                    <a:ext uri="{9D8B030D-6E8A-4147-A177-3AD203B41FA5}">
                      <a16:colId xmlns:a16="http://schemas.microsoft.com/office/drawing/2014/main" val="2090938272"/>
                    </a:ext>
                  </a:extLst>
                </a:gridCol>
                <a:gridCol w="1332657">
                  <a:extLst>
                    <a:ext uri="{9D8B030D-6E8A-4147-A177-3AD203B41FA5}">
                      <a16:colId xmlns:a16="http://schemas.microsoft.com/office/drawing/2014/main" val="148135575"/>
                    </a:ext>
                  </a:extLst>
                </a:gridCol>
                <a:gridCol w="1332657">
                  <a:extLst>
                    <a:ext uri="{9D8B030D-6E8A-4147-A177-3AD203B41FA5}">
                      <a16:colId xmlns:a16="http://schemas.microsoft.com/office/drawing/2014/main" val="2582525027"/>
                    </a:ext>
                  </a:extLst>
                </a:gridCol>
              </a:tblGrid>
              <a:tr h="231365">
                <a:tc>
                  <a:txBody>
                    <a:bodyPr/>
                    <a:lstStyle/>
                    <a:p>
                      <a:r>
                        <a:rPr kumimoji="1" lang="ja-JP" altLang="en-US" dirty="0" smtClean="0"/>
                        <a:t>カテゴリ</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extLst>
                  <a:ext uri="{0D108BD9-81ED-4DB2-BD59-A6C34878D82A}">
                    <a16:rowId xmlns:a16="http://schemas.microsoft.com/office/drawing/2014/main" val="2100909207"/>
                  </a:ext>
                </a:extLst>
              </a:tr>
              <a:tr h="231365">
                <a:tc>
                  <a:txBody>
                    <a:bodyPr/>
                    <a:lstStyle/>
                    <a:p>
                      <a:r>
                        <a:rPr kumimoji="1" lang="ja-JP" altLang="en-US" dirty="0" smtClean="0"/>
                        <a:t>意見</a:t>
                      </a:r>
                      <a:endParaRPr kumimoji="1" lang="ja-JP" altLang="en-US" dirty="0"/>
                    </a:p>
                  </a:txBody>
                  <a:tcPr/>
                </a:tc>
                <a:tc>
                  <a:txBody>
                    <a:bodyPr/>
                    <a:lstStyle/>
                    <a:p>
                      <a:r>
                        <a:rPr kumimoji="1" lang="ja-JP" altLang="en-US" dirty="0" smtClean="0"/>
                        <a:t>カメラ：</a:t>
                      </a:r>
                      <a:r>
                        <a:rPr kumimoji="1" lang="en-US" altLang="ja-JP" dirty="0" smtClean="0"/>
                        <a:t>5</a:t>
                      </a:r>
                      <a:endParaRPr kumimoji="1" lang="ja-JP" altLang="en-US" dirty="0"/>
                    </a:p>
                  </a:txBody>
                  <a:tcPr/>
                </a:tc>
                <a:tc>
                  <a:txBody>
                    <a:bodyPr/>
                    <a:lstStyle/>
                    <a:p>
                      <a:r>
                        <a:rPr kumimoji="1" lang="ja-JP" altLang="en-US" dirty="0" smtClean="0"/>
                        <a:t>改善：</a:t>
                      </a:r>
                      <a:r>
                        <a:rPr kumimoji="1" lang="en-US" altLang="ja-JP" dirty="0" smtClean="0"/>
                        <a:t>3</a:t>
                      </a:r>
                      <a:endParaRPr kumimoji="1" lang="ja-JP" altLang="en-US" dirty="0"/>
                    </a:p>
                  </a:txBody>
                  <a:tcPr/>
                </a:tc>
                <a:tc>
                  <a:txBody>
                    <a:bodyPr/>
                    <a:lstStyle/>
                    <a:p>
                      <a:r>
                        <a:rPr kumimoji="1" lang="ja-JP" altLang="en-US" dirty="0" smtClean="0"/>
                        <a:t>技術：</a:t>
                      </a:r>
                      <a:r>
                        <a:rPr kumimoji="1" lang="en-US" altLang="ja-JP" dirty="0" smtClean="0"/>
                        <a:t>2</a:t>
                      </a:r>
                      <a:endParaRPr kumimoji="1" lang="ja-JP" altLang="en-US" dirty="0"/>
                    </a:p>
                  </a:txBody>
                  <a:tcPr/>
                </a:tc>
                <a:extLst>
                  <a:ext uri="{0D108BD9-81ED-4DB2-BD59-A6C34878D82A}">
                    <a16:rowId xmlns:a16="http://schemas.microsoft.com/office/drawing/2014/main" val="1101814651"/>
                  </a:ext>
                </a:extLst>
              </a:tr>
              <a:tr h="231365">
                <a:tc>
                  <a:txBody>
                    <a:bodyPr/>
                    <a:lstStyle/>
                    <a:p>
                      <a:r>
                        <a:rPr kumimoji="1" lang="ja-JP" altLang="en-US" dirty="0" smtClean="0"/>
                        <a:t>クレーム</a:t>
                      </a:r>
                      <a:endParaRPr kumimoji="1" lang="ja-JP" altLang="en-US" dirty="0"/>
                    </a:p>
                  </a:txBody>
                  <a:tcPr/>
                </a:tc>
                <a:tc>
                  <a:txBody>
                    <a:bodyPr/>
                    <a:lstStyle/>
                    <a:p>
                      <a:r>
                        <a:rPr kumimoji="1" lang="ja-JP" altLang="en-US" dirty="0" smtClean="0"/>
                        <a:t>プリンタ：</a:t>
                      </a:r>
                      <a:r>
                        <a:rPr kumimoji="1" lang="en-US" altLang="ja-JP" dirty="0" smtClean="0"/>
                        <a:t>4</a:t>
                      </a:r>
                      <a:endParaRPr kumimoji="1" lang="ja-JP" altLang="en-US" dirty="0"/>
                    </a:p>
                  </a:txBody>
                  <a:tcPr/>
                </a:tc>
                <a:tc>
                  <a:txBody>
                    <a:bodyPr/>
                    <a:lstStyle/>
                    <a:p>
                      <a:r>
                        <a:rPr kumimoji="1" lang="ja-JP" altLang="en-US" dirty="0" smtClean="0"/>
                        <a:t>謝罪：</a:t>
                      </a:r>
                      <a:r>
                        <a:rPr kumimoji="1" lang="en-US" altLang="ja-JP" dirty="0" smtClean="0"/>
                        <a:t>2</a:t>
                      </a:r>
                      <a:endParaRPr kumimoji="1" lang="ja-JP" altLang="en-US" dirty="0"/>
                    </a:p>
                  </a:txBody>
                  <a:tcPr/>
                </a:tc>
                <a:tc>
                  <a:txBody>
                    <a:bodyPr/>
                    <a:lstStyle/>
                    <a:p>
                      <a:r>
                        <a:rPr kumimoji="1" lang="ja-JP" altLang="en-US" dirty="0" smtClean="0"/>
                        <a:t>対応：</a:t>
                      </a:r>
                      <a:r>
                        <a:rPr kumimoji="1" lang="en-US" altLang="ja-JP" dirty="0" smtClean="0"/>
                        <a:t>2</a:t>
                      </a:r>
                      <a:endParaRPr kumimoji="1" lang="ja-JP" altLang="en-US" dirty="0"/>
                    </a:p>
                  </a:txBody>
                  <a:tcPr/>
                </a:tc>
                <a:extLst>
                  <a:ext uri="{0D108BD9-81ED-4DB2-BD59-A6C34878D82A}">
                    <a16:rowId xmlns:a16="http://schemas.microsoft.com/office/drawing/2014/main" val="3341078118"/>
                  </a:ext>
                </a:extLst>
              </a:tr>
              <a:tr h="231365">
                <a:tc>
                  <a:txBody>
                    <a:bodyPr/>
                    <a:lstStyle/>
                    <a:p>
                      <a:r>
                        <a:rPr kumimoji="1" lang="ja-JP" altLang="en-US" dirty="0" smtClean="0"/>
                        <a:t>故障</a:t>
                      </a:r>
                      <a:endParaRPr kumimoji="1" lang="ja-JP" altLang="en-US" dirty="0"/>
                    </a:p>
                  </a:txBody>
                  <a:tcPr/>
                </a:tc>
                <a:tc>
                  <a:txBody>
                    <a:bodyPr/>
                    <a:lstStyle/>
                    <a:p>
                      <a:r>
                        <a:rPr kumimoji="1" lang="ja-JP" altLang="en-US" dirty="0" smtClean="0"/>
                        <a:t>カメラ：</a:t>
                      </a:r>
                      <a:r>
                        <a:rPr kumimoji="1" lang="en-US" altLang="ja-JP" dirty="0" smtClean="0"/>
                        <a:t>4</a:t>
                      </a:r>
                      <a:endParaRPr kumimoji="1" lang="ja-JP" altLang="en-US" dirty="0"/>
                    </a:p>
                  </a:txBody>
                  <a:tcPr/>
                </a:tc>
                <a:tc>
                  <a:txBody>
                    <a:bodyPr/>
                    <a:lstStyle/>
                    <a:p>
                      <a:r>
                        <a:rPr kumimoji="1" lang="ja-JP" altLang="en-US" dirty="0" smtClean="0"/>
                        <a:t>不良品：</a:t>
                      </a:r>
                      <a:r>
                        <a:rPr kumimoji="1" lang="en-US" altLang="ja-JP" dirty="0" smtClean="0"/>
                        <a:t>2</a:t>
                      </a:r>
                      <a:endParaRPr kumimoji="1" lang="ja-JP" altLang="en-US" dirty="0"/>
                    </a:p>
                  </a:txBody>
                  <a:tcPr/>
                </a:tc>
                <a:tc>
                  <a:txBody>
                    <a:bodyPr/>
                    <a:lstStyle/>
                    <a:p>
                      <a:r>
                        <a:rPr kumimoji="1" lang="ja-JP" altLang="en-US" dirty="0" smtClean="0"/>
                        <a:t>交換：</a:t>
                      </a:r>
                      <a:r>
                        <a:rPr kumimoji="1" lang="en-US" altLang="ja-JP" dirty="0" smtClean="0"/>
                        <a:t>3</a:t>
                      </a:r>
                      <a:endParaRPr kumimoji="1" lang="ja-JP" altLang="en-US" dirty="0"/>
                    </a:p>
                  </a:txBody>
                  <a:tcPr/>
                </a:tc>
                <a:extLst>
                  <a:ext uri="{0D108BD9-81ED-4DB2-BD59-A6C34878D82A}">
                    <a16:rowId xmlns:a16="http://schemas.microsoft.com/office/drawing/2014/main" val="190126867"/>
                  </a:ext>
                </a:extLst>
              </a:tr>
            </a:tbl>
          </a:graphicData>
        </a:graphic>
      </p:graphicFrame>
      <p:sp>
        <p:nvSpPr>
          <p:cNvPr id="6" name="テキスト ボックス 5"/>
          <p:cNvSpPr txBox="1"/>
          <p:nvPr/>
        </p:nvSpPr>
        <p:spPr>
          <a:xfrm>
            <a:off x="6974753" y="2788226"/>
            <a:ext cx="954779" cy="461665"/>
          </a:xfrm>
          <a:prstGeom prst="rect">
            <a:avLst/>
          </a:prstGeom>
          <a:noFill/>
        </p:spPr>
        <p:txBody>
          <a:bodyPr wrap="square" rtlCol="0">
            <a:spAutoFit/>
          </a:bodyPr>
          <a:lstStyle/>
          <a:p>
            <a:r>
              <a:rPr kumimoji="1" lang="ja-JP" altLang="en-US" dirty="0" smtClean="0"/>
              <a:t>・・・</a:t>
            </a:r>
            <a:endParaRPr kumimoji="1" lang="ja-JP" altLang="en-US" dirty="0"/>
          </a:p>
        </p:txBody>
      </p:sp>
      <p:sp>
        <p:nvSpPr>
          <p:cNvPr id="7" name="コンテンツ プレースホルダー 2"/>
          <p:cNvSpPr txBox="1">
            <a:spLocks/>
          </p:cNvSpPr>
          <p:nvPr/>
        </p:nvSpPr>
        <p:spPr>
          <a:xfrm>
            <a:off x="799885" y="4025314"/>
            <a:ext cx="6896500" cy="3508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Inpu</a:t>
            </a:r>
            <a:r>
              <a:rPr lang="en-US" altLang="ja-JP" dirty="0"/>
              <a:t>t</a:t>
            </a:r>
            <a:endParaRPr lang="en-US" altLang="ja-JP" dirty="0" smtClean="0"/>
          </a:p>
          <a:p>
            <a:endParaRPr lang="ja-JP" altLang="en-US" dirty="0"/>
          </a:p>
        </p:txBody>
      </p:sp>
      <p:graphicFrame>
        <p:nvGraphicFramePr>
          <p:cNvPr id="8" name="表 7"/>
          <p:cNvGraphicFramePr>
            <a:graphicFrameLocks noGrp="1"/>
          </p:cNvGraphicFramePr>
          <p:nvPr>
            <p:extLst>
              <p:ext uri="{D42A27DB-BD31-4B8C-83A1-F6EECF244321}">
                <p14:modId xmlns:p14="http://schemas.microsoft.com/office/powerpoint/2010/main" val="785160541"/>
              </p:ext>
            </p:extLst>
          </p:nvPr>
        </p:nvGraphicFramePr>
        <p:xfrm>
          <a:off x="1582821" y="4352163"/>
          <a:ext cx="3997971" cy="1005840"/>
        </p:xfrm>
        <a:graphic>
          <a:graphicData uri="http://schemas.openxmlformats.org/drawingml/2006/table">
            <a:tbl>
              <a:tblPr firstRow="1" bandRow="1">
                <a:tableStyleId>{5C22544A-7EE6-4342-B048-85BDC9FD1C3A}</a:tableStyleId>
              </a:tblPr>
              <a:tblGrid>
                <a:gridCol w="1332657">
                  <a:extLst>
                    <a:ext uri="{9D8B030D-6E8A-4147-A177-3AD203B41FA5}">
                      <a16:colId xmlns:a16="http://schemas.microsoft.com/office/drawing/2014/main" val="4149967897"/>
                    </a:ext>
                  </a:extLst>
                </a:gridCol>
                <a:gridCol w="1332657">
                  <a:extLst>
                    <a:ext uri="{9D8B030D-6E8A-4147-A177-3AD203B41FA5}">
                      <a16:colId xmlns:a16="http://schemas.microsoft.com/office/drawing/2014/main" val="146015752"/>
                    </a:ext>
                  </a:extLst>
                </a:gridCol>
                <a:gridCol w="1332657">
                  <a:extLst>
                    <a:ext uri="{9D8B030D-6E8A-4147-A177-3AD203B41FA5}">
                      <a16:colId xmlns:a16="http://schemas.microsoft.com/office/drawing/2014/main" val="676227214"/>
                    </a:ext>
                  </a:extLst>
                </a:gridCol>
              </a:tblGrid>
              <a:tr h="231365">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tc>
                  <a:txBody>
                    <a:bodyPr/>
                    <a:lstStyle/>
                    <a:p>
                      <a:r>
                        <a:rPr kumimoji="1" lang="ja-JP" altLang="en-US" dirty="0" smtClean="0"/>
                        <a:t>単語：カウント</a:t>
                      </a:r>
                      <a:endParaRPr kumimoji="1" lang="ja-JP" altLang="en-US" dirty="0"/>
                    </a:p>
                  </a:txBody>
                  <a:tcPr/>
                </a:tc>
                <a:extLst>
                  <a:ext uri="{0D108BD9-81ED-4DB2-BD59-A6C34878D82A}">
                    <a16:rowId xmlns:a16="http://schemas.microsoft.com/office/drawing/2014/main" val="652687815"/>
                  </a:ext>
                </a:extLst>
              </a:tr>
              <a:tr h="231365">
                <a:tc>
                  <a:txBody>
                    <a:bodyPr/>
                    <a:lstStyle/>
                    <a:p>
                      <a:r>
                        <a:rPr kumimoji="1" lang="ja-JP" altLang="en-US" dirty="0" smtClean="0"/>
                        <a:t>カメラ：</a:t>
                      </a:r>
                      <a:r>
                        <a:rPr kumimoji="1" lang="en-US" altLang="ja-JP" dirty="0" smtClean="0"/>
                        <a:t>4</a:t>
                      </a:r>
                      <a:endParaRPr kumimoji="1" lang="ja-JP" altLang="en-US" dirty="0"/>
                    </a:p>
                  </a:txBody>
                  <a:tcPr/>
                </a:tc>
                <a:tc>
                  <a:txBody>
                    <a:bodyPr/>
                    <a:lstStyle/>
                    <a:p>
                      <a:r>
                        <a:rPr kumimoji="1" lang="ja-JP" altLang="en-US" dirty="0" smtClean="0"/>
                        <a:t>不具合：１</a:t>
                      </a:r>
                      <a:endParaRPr kumimoji="1" lang="ja-JP" altLang="en-US" dirty="0"/>
                    </a:p>
                  </a:txBody>
                  <a:tcPr/>
                </a:tc>
                <a:tc>
                  <a:txBody>
                    <a:bodyPr/>
                    <a:lstStyle/>
                    <a:p>
                      <a:r>
                        <a:rPr kumimoji="1" lang="ja-JP" altLang="en-US" dirty="0" smtClean="0"/>
                        <a:t>改善：</a:t>
                      </a:r>
                      <a:r>
                        <a:rPr kumimoji="1" lang="en-US" altLang="ja-JP" dirty="0" smtClean="0"/>
                        <a:t>5</a:t>
                      </a:r>
                      <a:endParaRPr kumimoji="1" lang="ja-JP" altLang="en-US" dirty="0"/>
                    </a:p>
                  </a:txBody>
                  <a:tcPr/>
                </a:tc>
                <a:extLst>
                  <a:ext uri="{0D108BD9-81ED-4DB2-BD59-A6C34878D82A}">
                    <a16:rowId xmlns:a16="http://schemas.microsoft.com/office/drawing/2014/main" val="1198318112"/>
                  </a:ext>
                </a:extLst>
              </a:tr>
            </a:tbl>
          </a:graphicData>
        </a:graphic>
      </p:graphicFrame>
      <p:sp>
        <p:nvSpPr>
          <p:cNvPr id="9" name="コンテンツ プレースホルダー 2"/>
          <p:cNvSpPr txBox="1">
            <a:spLocks/>
          </p:cNvSpPr>
          <p:nvPr/>
        </p:nvSpPr>
        <p:spPr>
          <a:xfrm>
            <a:off x="799885" y="5403704"/>
            <a:ext cx="6896500" cy="3508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Outpu</a:t>
            </a:r>
            <a:r>
              <a:rPr lang="en-US" altLang="ja-JP" dirty="0"/>
              <a:t>t</a:t>
            </a:r>
            <a:endParaRPr lang="en-US" altLang="ja-JP" dirty="0" smtClean="0"/>
          </a:p>
          <a:p>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78593821"/>
              </p:ext>
            </p:extLst>
          </p:nvPr>
        </p:nvGraphicFramePr>
        <p:xfrm>
          <a:off x="1582819" y="5845996"/>
          <a:ext cx="2406084" cy="731520"/>
        </p:xfrm>
        <a:graphic>
          <a:graphicData uri="http://schemas.openxmlformats.org/drawingml/2006/table">
            <a:tbl>
              <a:tblPr firstRow="1" bandRow="1">
                <a:tableStyleId>{5C22544A-7EE6-4342-B048-85BDC9FD1C3A}</a:tableStyleId>
              </a:tblPr>
              <a:tblGrid>
                <a:gridCol w="1203042">
                  <a:extLst>
                    <a:ext uri="{9D8B030D-6E8A-4147-A177-3AD203B41FA5}">
                      <a16:colId xmlns:a16="http://schemas.microsoft.com/office/drawing/2014/main" val="1186349388"/>
                    </a:ext>
                  </a:extLst>
                </a:gridCol>
                <a:gridCol w="1203042">
                  <a:extLst>
                    <a:ext uri="{9D8B030D-6E8A-4147-A177-3AD203B41FA5}">
                      <a16:colId xmlns:a16="http://schemas.microsoft.com/office/drawing/2014/main" val="2332769436"/>
                    </a:ext>
                  </a:extLst>
                </a:gridCol>
              </a:tblGrid>
              <a:tr h="231365">
                <a:tc>
                  <a:txBody>
                    <a:bodyPr/>
                    <a:lstStyle/>
                    <a:p>
                      <a:r>
                        <a:rPr kumimoji="1" lang="ja-JP" altLang="en-US" dirty="0" smtClean="0"/>
                        <a:t>カテゴリ</a:t>
                      </a:r>
                      <a:endParaRPr kumimoji="1" lang="ja-JP" altLang="en-US" dirty="0"/>
                    </a:p>
                  </a:txBody>
                  <a:tcPr/>
                </a:tc>
                <a:tc>
                  <a:txBody>
                    <a:bodyPr/>
                    <a:lstStyle/>
                    <a:p>
                      <a:r>
                        <a:rPr kumimoji="1" lang="ja-JP" altLang="en-US" dirty="0" smtClean="0"/>
                        <a:t>確率</a:t>
                      </a:r>
                      <a:endParaRPr kumimoji="1" lang="ja-JP" altLang="en-US" dirty="0"/>
                    </a:p>
                  </a:txBody>
                  <a:tcPr/>
                </a:tc>
                <a:extLst>
                  <a:ext uri="{0D108BD9-81ED-4DB2-BD59-A6C34878D82A}">
                    <a16:rowId xmlns:a16="http://schemas.microsoft.com/office/drawing/2014/main" val="855631962"/>
                  </a:ext>
                </a:extLst>
              </a:tr>
              <a:tr h="231365">
                <a:tc>
                  <a:txBody>
                    <a:bodyPr/>
                    <a:lstStyle/>
                    <a:p>
                      <a:r>
                        <a:rPr kumimoji="1" lang="ja-JP" altLang="en-US" dirty="0" smtClean="0"/>
                        <a:t>意見</a:t>
                      </a:r>
                      <a:endParaRPr kumimoji="1" lang="ja-JP" altLang="en-US" dirty="0"/>
                    </a:p>
                  </a:txBody>
                  <a:tcPr/>
                </a:tc>
                <a:tc>
                  <a:txBody>
                    <a:bodyPr/>
                    <a:lstStyle/>
                    <a:p>
                      <a:r>
                        <a:rPr kumimoji="1" lang="en-US" altLang="ja-JP" dirty="0" smtClean="0"/>
                        <a:t>0.8</a:t>
                      </a:r>
                      <a:endParaRPr kumimoji="1" lang="ja-JP" altLang="en-US" dirty="0"/>
                    </a:p>
                  </a:txBody>
                  <a:tcPr/>
                </a:tc>
                <a:extLst>
                  <a:ext uri="{0D108BD9-81ED-4DB2-BD59-A6C34878D82A}">
                    <a16:rowId xmlns:a16="http://schemas.microsoft.com/office/drawing/2014/main" val="3366786132"/>
                  </a:ext>
                </a:extLst>
              </a:tr>
            </a:tbl>
          </a:graphicData>
        </a:graphic>
      </p:graphicFrame>
    </p:spTree>
    <p:extLst>
      <p:ext uri="{BB962C8B-B14F-4D97-AF65-F5344CB8AC3E}">
        <p14:creationId xmlns:p14="http://schemas.microsoft.com/office/powerpoint/2010/main" val="3782748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アルゴリズム選択のチートシート</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6738" y="1258665"/>
            <a:ext cx="8001000" cy="4988370"/>
          </a:xfrm>
        </p:spPr>
      </p:pic>
      <p:sp>
        <p:nvSpPr>
          <p:cNvPr id="5" name="正方形/長方形 4"/>
          <p:cNvSpPr/>
          <p:nvPr/>
        </p:nvSpPr>
        <p:spPr>
          <a:xfrm>
            <a:off x="3337816" y="5908481"/>
            <a:ext cx="5229922" cy="338554"/>
          </a:xfrm>
          <a:prstGeom prst="rect">
            <a:avLst/>
          </a:prstGeom>
        </p:spPr>
        <p:txBody>
          <a:bodyPr wrap="square">
            <a:spAutoFit/>
          </a:bodyPr>
          <a:lstStyle/>
          <a:p>
            <a:r>
              <a:rPr lang="ja-JP" altLang="en-US" sz="1600" dirty="0"/>
              <a:t>http://scikit-learn.org/stable/tutorial/machine_learning_map/</a:t>
            </a:r>
          </a:p>
        </p:txBody>
      </p:sp>
    </p:spTree>
    <p:extLst>
      <p:ext uri="{BB962C8B-B14F-4D97-AF65-F5344CB8AC3E}">
        <p14:creationId xmlns:p14="http://schemas.microsoft.com/office/powerpoint/2010/main" val="176037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ナイーブベイズは主に文書分類に使われる確率分類器</a:t>
            </a:r>
            <a:endParaRPr lang="en-US" altLang="ja-JP" dirty="0" smtClean="0"/>
          </a:p>
          <a:p>
            <a:pPr marL="0" indent="0">
              <a:buNone/>
            </a:pPr>
            <a:endParaRPr lang="en-US" altLang="ja-JP" dirty="0" smtClean="0"/>
          </a:p>
          <a:p>
            <a:r>
              <a:rPr kumimoji="1" lang="ja-JP" altLang="en-US" dirty="0"/>
              <a:t>仮定</a:t>
            </a:r>
            <a:r>
              <a:rPr kumimoji="1" lang="ja-JP" altLang="en-US" dirty="0" smtClean="0"/>
              <a:t>を単純にすることで実装をシンプルにわかりやすくした</a:t>
            </a:r>
            <a:endParaRPr kumimoji="1" lang="en-US" altLang="ja-JP" dirty="0" smtClean="0"/>
          </a:p>
          <a:p>
            <a:endParaRPr lang="en-US" altLang="ja-JP" dirty="0"/>
          </a:p>
          <a:p>
            <a:pPr marL="0" indent="0">
              <a:buNone/>
            </a:pPr>
            <a:r>
              <a:rPr lang="ja-JP" altLang="en-US" dirty="0" smtClean="0"/>
              <a:t>対象</a:t>
            </a:r>
            <a:r>
              <a:rPr lang="ja-JP" altLang="en-US" dirty="0"/>
              <a:t>データ</a:t>
            </a:r>
            <a:r>
              <a:rPr lang="ja-JP" altLang="en-US" dirty="0" smtClean="0"/>
              <a:t>を独立な要素に区切り、各要素の条件付き確率をベイズの定理に当てはめることで対象がどのクラスに何％で分類されるかを判定するもの</a:t>
            </a:r>
            <a:endParaRPr kumimoji="1" lang="ja-JP" altLang="en-US" dirty="0"/>
          </a:p>
        </p:txBody>
      </p:sp>
      <p:sp>
        <p:nvSpPr>
          <p:cNvPr id="4" name="下矢印 3"/>
          <p:cNvSpPr/>
          <p:nvPr/>
        </p:nvSpPr>
        <p:spPr bwMode="auto">
          <a:xfrm>
            <a:off x="3763618" y="2584173"/>
            <a:ext cx="265043" cy="29154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endParaRPr>
          </a:p>
        </p:txBody>
      </p:sp>
    </p:spTree>
    <p:extLst>
      <p:ext uri="{BB962C8B-B14F-4D97-AF65-F5344CB8AC3E}">
        <p14:creationId xmlns:p14="http://schemas.microsoft.com/office/powerpoint/2010/main" val="1566530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ja-JP" altLang="en-US" sz="4400" dirty="0" smtClean="0"/>
              <a:t>クラスタリング</a:t>
            </a:r>
            <a:endParaRPr kumimoji="1" lang="ja-JP" altLang="en-US" sz="4400" dirty="0"/>
          </a:p>
        </p:txBody>
      </p:sp>
    </p:spTree>
    <p:extLst>
      <p:ext uri="{BB962C8B-B14F-4D97-AF65-F5344CB8AC3E}">
        <p14:creationId xmlns:p14="http://schemas.microsoft.com/office/powerpoint/2010/main" val="988018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en-US" altLang="ja-JP" sz="4400" dirty="0" smtClean="0"/>
              <a:t>k</a:t>
            </a:r>
            <a:r>
              <a:rPr kumimoji="1" lang="en-US" altLang="ja-JP" sz="4400" dirty="0" smtClean="0"/>
              <a:t>-means</a:t>
            </a:r>
            <a:r>
              <a:rPr kumimoji="1" lang="ja-JP" altLang="en-US" sz="4400" dirty="0" smtClean="0"/>
              <a:t>　</a:t>
            </a:r>
            <a:r>
              <a:rPr kumimoji="1" lang="en-US" altLang="ja-JP" sz="4400" dirty="0" smtClean="0"/>
              <a:t>(k</a:t>
            </a:r>
            <a:r>
              <a:rPr kumimoji="1" lang="ja-JP" altLang="en-US" sz="4400" dirty="0" smtClean="0"/>
              <a:t>平均法</a:t>
            </a:r>
            <a:r>
              <a:rPr kumimoji="1" lang="en-US" altLang="ja-JP" sz="4400" dirty="0" smtClean="0"/>
              <a:t>)</a:t>
            </a:r>
            <a:endParaRPr kumimoji="1" lang="ja-JP" altLang="en-US" sz="4400" dirty="0"/>
          </a:p>
        </p:txBody>
      </p:sp>
    </p:spTree>
    <p:extLst>
      <p:ext uri="{BB962C8B-B14F-4D97-AF65-F5344CB8AC3E}">
        <p14:creationId xmlns:p14="http://schemas.microsoft.com/office/powerpoint/2010/main" val="246671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k-means</a:t>
            </a:r>
            <a:r>
              <a:rPr lang="ja-JP" altLang="en-US" dirty="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クラスタリングの手法の一種</a:t>
            </a:r>
            <a:endParaRPr lang="en-US" altLang="ja-JP" dirty="0"/>
          </a:p>
          <a:p>
            <a:r>
              <a:rPr lang="ja-JP" altLang="en-US" dirty="0"/>
              <a:t>クラスタ数（</a:t>
            </a:r>
            <a:r>
              <a:rPr lang="en-US" altLang="ja-JP" dirty="0"/>
              <a:t>k</a:t>
            </a:r>
            <a:r>
              <a:rPr lang="ja-JP" altLang="en-US" dirty="0"/>
              <a:t>）があらかじめわかっている状況で使用できる</a:t>
            </a:r>
            <a:endParaRPr lang="en-US" altLang="ja-JP" dirty="0"/>
          </a:p>
          <a:p>
            <a:pPr marL="0" indent="0">
              <a:buNone/>
            </a:pPr>
            <a:endParaRPr lang="en-US" altLang="ja-JP" dirty="0" smtClean="0"/>
          </a:p>
          <a:p>
            <a:pPr marL="0" indent="0">
              <a:buNone/>
            </a:pPr>
            <a:r>
              <a:rPr lang="ja-JP" altLang="en-US" dirty="0" smtClean="0"/>
              <a:t>処理</a:t>
            </a:r>
            <a:r>
              <a:rPr lang="ja-JP" altLang="en-US" dirty="0"/>
              <a:t>の流れ</a:t>
            </a:r>
            <a:endParaRPr lang="en-US" altLang="ja-JP" dirty="0"/>
          </a:p>
          <a:p>
            <a:pPr marL="514350" indent="-514350">
              <a:buFont typeface="+mj-lt"/>
              <a:buAutoNum type="arabicPeriod"/>
            </a:pPr>
            <a:r>
              <a:rPr lang="ja-JP" altLang="en-US" dirty="0"/>
              <a:t>クラスタの核となる</a:t>
            </a:r>
            <a:r>
              <a:rPr lang="en-US" altLang="ja-JP" dirty="0"/>
              <a:t>k</a:t>
            </a:r>
            <a:r>
              <a:rPr lang="ja-JP" altLang="en-US" dirty="0"/>
              <a:t>個のサンプルを選ぶ</a:t>
            </a:r>
            <a:endParaRPr lang="en-US" altLang="ja-JP" dirty="0"/>
          </a:p>
          <a:p>
            <a:pPr marL="514350" indent="-514350">
              <a:buFont typeface="+mj-lt"/>
              <a:buAutoNum type="arabicPeriod"/>
            </a:pPr>
            <a:r>
              <a:rPr lang="ja-JP" altLang="en-US" dirty="0"/>
              <a:t>すべてのサンプルと</a:t>
            </a:r>
            <a:r>
              <a:rPr lang="en-US" altLang="ja-JP" dirty="0"/>
              <a:t>k</a:t>
            </a:r>
            <a:r>
              <a:rPr lang="ja-JP" altLang="en-US" dirty="0"/>
              <a:t>個の核の距離を測る</a:t>
            </a:r>
            <a:endParaRPr lang="en-US" altLang="ja-JP" dirty="0"/>
          </a:p>
          <a:p>
            <a:pPr marL="514350" indent="-514350">
              <a:buFont typeface="+mj-lt"/>
              <a:buAutoNum type="arabicPeriod"/>
            </a:pPr>
            <a:r>
              <a:rPr lang="ja-JP" altLang="en-US" dirty="0"/>
              <a:t>各サンプルをもっとも近い核と同じクラスタに分割する</a:t>
            </a:r>
            <a:endParaRPr lang="en-US" altLang="ja-JP" dirty="0"/>
          </a:p>
          <a:p>
            <a:pPr marL="514350" indent="-514350">
              <a:buFont typeface="+mj-lt"/>
              <a:buAutoNum type="arabicPeriod"/>
            </a:pPr>
            <a:r>
              <a:rPr lang="en-US" altLang="ja-JP" dirty="0"/>
              <a:t>K</a:t>
            </a:r>
            <a:r>
              <a:rPr lang="ja-JP" altLang="en-US" dirty="0"/>
              <a:t>個のクラスタの重心点を求めそれを新たな核とする</a:t>
            </a:r>
            <a:endParaRPr lang="en-US" altLang="ja-JP" dirty="0"/>
          </a:p>
          <a:p>
            <a:pPr marL="514350" indent="-514350">
              <a:buFont typeface="+mj-lt"/>
              <a:buAutoNum type="arabicPeriod"/>
            </a:pPr>
            <a:r>
              <a:rPr lang="ja-JP" altLang="en-US" dirty="0"/>
              <a:t>重心点が変化したら</a:t>
            </a:r>
            <a:r>
              <a:rPr lang="en-US" altLang="ja-JP" dirty="0"/>
              <a:t>2</a:t>
            </a:r>
            <a:r>
              <a:rPr lang="ja-JP" altLang="en-US" dirty="0"/>
              <a:t>に戻る（変化しなくなるまで繰り返す）</a:t>
            </a:r>
            <a:endParaRPr lang="en-US" altLang="ja-JP"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2205583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r>
              <a:rPr lang="ja-JP" altLang="en-US" dirty="0"/>
              <a:t>非常にシンプルかつ平等な大きさのクラスタが構成できるため頻繁に用いられる</a:t>
            </a:r>
            <a:endParaRPr lang="en-US" altLang="ja-JP" dirty="0"/>
          </a:p>
          <a:p>
            <a:r>
              <a:rPr lang="ja-JP" altLang="en-US" dirty="0"/>
              <a:t>初期に選択される核に依存性がある</a:t>
            </a: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8" y="2888422"/>
            <a:ext cx="8229600" cy="3248025"/>
          </a:xfrm>
          <a:prstGeom prst="rect">
            <a:avLst/>
          </a:prstGeom>
        </p:spPr>
      </p:pic>
    </p:spTree>
    <p:extLst>
      <p:ext uri="{BB962C8B-B14F-4D97-AF65-F5344CB8AC3E}">
        <p14:creationId xmlns:p14="http://schemas.microsoft.com/office/powerpoint/2010/main" val="1027382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a:t>マーケティング</a:t>
            </a:r>
            <a:endParaRPr lang="en-US" altLang="ja-JP" dirty="0"/>
          </a:p>
          <a:p>
            <a:pPr lvl="1"/>
            <a:r>
              <a:rPr lang="ja-JP" altLang="en-US" dirty="0"/>
              <a:t>商品を購入した人のデータから傾向を判別</a:t>
            </a:r>
            <a:r>
              <a:rPr lang="ja-JP" altLang="en-US" dirty="0" smtClean="0"/>
              <a:t>する</a:t>
            </a:r>
            <a:endParaRPr lang="en-US" altLang="ja-JP" dirty="0" smtClean="0"/>
          </a:p>
          <a:p>
            <a:pPr marL="571500" lvl="1" indent="0">
              <a:buNone/>
            </a:pPr>
            <a:endParaRPr lang="en-US" altLang="ja-JP" dirty="0"/>
          </a:p>
          <a:p>
            <a:r>
              <a:rPr lang="ja-JP" altLang="en-US" dirty="0"/>
              <a:t>障害クラスタリング</a:t>
            </a:r>
            <a:endParaRPr lang="en-US" altLang="ja-JP" dirty="0"/>
          </a:p>
          <a:p>
            <a:pPr lvl="1"/>
            <a:r>
              <a:rPr lang="ja-JP" altLang="en-US" dirty="0"/>
              <a:t>障害がどういった原因で発生したのかの究明を行う</a:t>
            </a:r>
          </a:p>
          <a:p>
            <a:endParaRPr kumimoji="1" lang="ja-JP" altLang="en-US" dirty="0"/>
          </a:p>
        </p:txBody>
      </p:sp>
    </p:spTree>
    <p:extLst>
      <p:ext uri="{BB962C8B-B14F-4D97-AF65-F5344CB8AC3E}">
        <p14:creationId xmlns:p14="http://schemas.microsoft.com/office/powerpoint/2010/main" val="3915839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入力データと出力結果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5860322"/>
              </p:ext>
            </p:extLst>
          </p:nvPr>
        </p:nvGraphicFramePr>
        <p:xfrm>
          <a:off x="539750" y="2386056"/>
          <a:ext cx="8001000" cy="14833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73778264"/>
                    </a:ext>
                  </a:extLst>
                </a:gridCol>
                <a:gridCol w="1600200">
                  <a:extLst>
                    <a:ext uri="{9D8B030D-6E8A-4147-A177-3AD203B41FA5}">
                      <a16:colId xmlns:a16="http://schemas.microsoft.com/office/drawing/2014/main" val="1958553728"/>
                    </a:ext>
                  </a:extLst>
                </a:gridCol>
                <a:gridCol w="1600200">
                  <a:extLst>
                    <a:ext uri="{9D8B030D-6E8A-4147-A177-3AD203B41FA5}">
                      <a16:colId xmlns:a16="http://schemas.microsoft.com/office/drawing/2014/main" val="3004369905"/>
                    </a:ext>
                  </a:extLst>
                </a:gridCol>
                <a:gridCol w="1600200">
                  <a:extLst>
                    <a:ext uri="{9D8B030D-6E8A-4147-A177-3AD203B41FA5}">
                      <a16:colId xmlns:a16="http://schemas.microsoft.com/office/drawing/2014/main" val="3913652656"/>
                    </a:ext>
                  </a:extLst>
                </a:gridCol>
                <a:gridCol w="1600200">
                  <a:extLst>
                    <a:ext uri="{9D8B030D-6E8A-4147-A177-3AD203B41FA5}">
                      <a16:colId xmlns:a16="http://schemas.microsoft.com/office/drawing/2014/main" val="3324880309"/>
                    </a:ext>
                  </a:extLst>
                </a:gridCol>
              </a:tblGrid>
              <a:tr h="370840">
                <a:tc>
                  <a:txBody>
                    <a:bodyPr/>
                    <a:lstStyle/>
                    <a:p>
                      <a:r>
                        <a:rPr kumimoji="1" lang="ja-JP" altLang="en-US" dirty="0" smtClean="0"/>
                        <a:t>障害</a:t>
                      </a:r>
                      <a:r>
                        <a:rPr kumimoji="1" lang="en-US" altLang="ja-JP" dirty="0" smtClean="0"/>
                        <a:t>ID</a:t>
                      </a:r>
                      <a:endParaRPr kumimoji="1" lang="ja-JP" altLang="en-US" dirty="0"/>
                    </a:p>
                  </a:txBody>
                  <a:tcPr/>
                </a:tc>
                <a:tc>
                  <a:txBody>
                    <a:bodyPr/>
                    <a:lstStyle/>
                    <a:p>
                      <a:r>
                        <a:rPr kumimoji="1" lang="ja-JP" altLang="en-US" dirty="0" smtClean="0"/>
                        <a:t>気温</a:t>
                      </a:r>
                      <a:endParaRPr kumimoji="1" lang="ja-JP" altLang="en-US" dirty="0"/>
                    </a:p>
                  </a:txBody>
                  <a:tcPr/>
                </a:tc>
                <a:tc>
                  <a:txBody>
                    <a:bodyPr/>
                    <a:lstStyle/>
                    <a:p>
                      <a:r>
                        <a:rPr kumimoji="1" lang="ja-JP" altLang="en-US" dirty="0" smtClean="0"/>
                        <a:t>湿度</a:t>
                      </a:r>
                      <a:endParaRPr kumimoji="1" lang="ja-JP" altLang="en-US" dirty="0"/>
                    </a:p>
                  </a:txBody>
                  <a:tcPr/>
                </a:tc>
                <a:tc>
                  <a:txBody>
                    <a:bodyPr/>
                    <a:lstStyle/>
                    <a:p>
                      <a:r>
                        <a:rPr kumimoji="1" lang="ja-JP" altLang="en-US" dirty="0" smtClean="0"/>
                        <a:t>稼働時間</a:t>
                      </a:r>
                      <a:endParaRPr kumimoji="1" lang="ja-JP" altLang="en-US" dirty="0"/>
                    </a:p>
                  </a:txBody>
                  <a:tcPr/>
                </a:tc>
                <a:tc>
                  <a:txBody>
                    <a:bodyPr/>
                    <a:lstStyle/>
                    <a:p>
                      <a:r>
                        <a:rPr kumimoji="1" lang="ja-JP" altLang="en-US" dirty="0" smtClean="0"/>
                        <a:t>時刻</a:t>
                      </a:r>
                      <a:endParaRPr kumimoji="1" lang="ja-JP" altLang="en-US" dirty="0"/>
                    </a:p>
                  </a:txBody>
                  <a:tcPr/>
                </a:tc>
                <a:extLst>
                  <a:ext uri="{0D108BD9-81ED-4DB2-BD59-A6C34878D82A}">
                    <a16:rowId xmlns:a16="http://schemas.microsoft.com/office/drawing/2014/main" val="2830685251"/>
                  </a:ext>
                </a:extLst>
              </a:tr>
              <a:tr h="370840">
                <a:tc>
                  <a:txBody>
                    <a:bodyPr/>
                    <a:lstStyle/>
                    <a:p>
                      <a:r>
                        <a:rPr kumimoji="1" lang="en-US" altLang="ja-JP" dirty="0" smtClean="0"/>
                        <a:t>1</a:t>
                      </a:r>
                      <a:endParaRPr kumimoji="1" lang="ja-JP" altLang="en-US" dirty="0"/>
                    </a:p>
                  </a:txBody>
                  <a:tcPr/>
                </a:tc>
                <a:tc>
                  <a:txBody>
                    <a:bodyPr/>
                    <a:lstStyle/>
                    <a:p>
                      <a:r>
                        <a:rPr kumimoji="1" lang="en-US" altLang="ja-JP" dirty="0" smtClean="0"/>
                        <a:t>32</a:t>
                      </a:r>
                      <a:r>
                        <a:rPr kumimoji="1" lang="ja-JP" altLang="en-US" dirty="0" smtClean="0"/>
                        <a:t>℃</a:t>
                      </a:r>
                      <a:endParaRPr kumimoji="1" lang="ja-JP" altLang="en-US" dirty="0"/>
                    </a:p>
                  </a:txBody>
                  <a:tcPr/>
                </a:tc>
                <a:tc>
                  <a:txBody>
                    <a:bodyPr/>
                    <a:lstStyle/>
                    <a:p>
                      <a:r>
                        <a:rPr kumimoji="1" lang="en-US" altLang="ja-JP" dirty="0" smtClean="0"/>
                        <a:t>80%</a:t>
                      </a:r>
                      <a:endParaRPr kumimoji="1" lang="ja-JP" altLang="en-US" dirty="0"/>
                    </a:p>
                  </a:txBody>
                  <a:tcPr/>
                </a:tc>
                <a:tc>
                  <a:txBody>
                    <a:bodyPr/>
                    <a:lstStyle/>
                    <a:p>
                      <a:r>
                        <a:rPr kumimoji="1" lang="en-US" altLang="ja-JP" dirty="0" smtClean="0"/>
                        <a:t>100</a:t>
                      </a:r>
                      <a:r>
                        <a:rPr kumimoji="1" lang="ja-JP" altLang="en-US" dirty="0" smtClean="0"/>
                        <a:t>時間</a:t>
                      </a:r>
                      <a:endParaRPr kumimoji="1" lang="ja-JP" altLang="en-US" dirty="0"/>
                    </a:p>
                  </a:txBody>
                  <a:tcPr/>
                </a:tc>
                <a:tc>
                  <a:txBody>
                    <a:bodyPr/>
                    <a:lstStyle/>
                    <a:p>
                      <a:r>
                        <a:rPr kumimoji="1" lang="en-US" altLang="ja-JP" dirty="0" smtClean="0"/>
                        <a:t>10</a:t>
                      </a:r>
                      <a:r>
                        <a:rPr kumimoji="1" lang="ja-JP" altLang="en-US" dirty="0" smtClean="0"/>
                        <a:t>：</a:t>
                      </a:r>
                      <a:r>
                        <a:rPr kumimoji="1" lang="en-US" altLang="ja-JP" dirty="0" smtClean="0"/>
                        <a:t>50</a:t>
                      </a:r>
                      <a:endParaRPr kumimoji="1" lang="ja-JP" altLang="en-US" dirty="0"/>
                    </a:p>
                  </a:txBody>
                  <a:tcPr/>
                </a:tc>
                <a:extLst>
                  <a:ext uri="{0D108BD9-81ED-4DB2-BD59-A6C34878D82A}">
                    <a16:rowId xmlns:a16="http://schemas.microsoft.com/office/drawing/2014/main" val="217389812"/>
                  </a:ext>
                </a:extLst>
              </a:tr>
              <a:tr h="370840">
                <a:tc>
                  <a:txBody>
                    <a:bodyPr/>
                    <a:lstStyle/>
                    <a:p>
                      <a:r>
                        <a:rPr kumimoji="1" lang="en-US" altLang="ja-JP" dirty="0" smtClean="0"/>
                        <a:t>2</a:t>
                      </a:r>
                      <a:endParaRPr kumimoji="1" lang="ja-JP" altLang="en-US" dirty="0"/>
                    </a:p>
                  </a:txBody>
                  <a:tcPr/>
                </a:tc>
                <a:tc>
                  <a:txBody>
                    <a:bodyPr/>
                    <a:lstStyle/>
                    <a:p>
                      <a:r>
                        <a:rPr kumimoji="1" lang="en-US" altLang="ja-JP" dirty="0" smtClean="0"/>
                        <a:t>20</a:t>
                      </a:r>
                      <a:r>
                        <a:rPr kumimoji="1" lang="ja-JP" altLang="en-US" dirty="0" smtClean="0"/>
                        <a:t>℃</a:t>
                      </a:r>
                      <a:endParaRPr kumimoji="1" lang="ja-JP" altLang="en-US" dirty="0"/>
                    </a:p>
                  </a:txBody>
                  <a:tcPr/>
                </a:tc>
                <a:tc>
                  <a:txBody>
                    <a:bodyPr/>
                    <a:lstStyle/>
                    <a:p>
                      <a:r>
                        <a:rPr kumimoji="1" lang="en-US" altLang="ja-JP" dirty="0" smtClean="0"/>
                        <a:t>50%</a:t>
                      </a:r>
                      <a:endParaRPr kumimoji="1" lang="ja-JP" altLang="en-US" dirty="0"/>
                    </a:p>
                  </a:txBody>
                  <a:tcPr/>
                </a:tc>
                <a:tc>
                  <a:txBody>
                    <a:bodyPr/>
                    <a:lstStyle/>
                    <a:p>
                      <a:r>
                        <a:rPr kumimoji="1" lang="en-US" altLang="ja-JP" dirty="0" smtClean="0"/>
                        <a:t>1200</a:t>
                      </a:r>
                      <a:r>
                        <a:rPr kumimoji="1" lang="ja-JP" altLang="en-US" dirty="0" smtClean="0"/>
                        <a:t>時間</a:t>
                      </a:r>
                      <a:endParaRPr kumimoji="1" lang="ja-JP" altLang="en-US" dirty="0"/>
                    </a:p>
                  </a:txBody>
                  <a:tcPr/>
                </a:tc>
                <a:tc>
                  <a:txBody>
                    <a:bodyPr/>
                    <a:lstStyle/>
                    <a:p>
                      <a:r>
                        <a:rPr kumimoji="1" lang="ja-JP" altLang="en-US" baseline="0" dirty="0" smtClean="0"/>
                        <a:t>  </a:t>
                      </a:r>
                      <a:r>
                        <a:rPr kumimoji="1" lang="en-US" altLang="ja-JP" dirty="0" smtClean="0"/>
                        <a:t>0</a:t>
                      </a:r>
                      <a:r>
                        <a:rPr kumimoji="1" lang="ja-JP" altLang="en-US" dirty="0" smtClean="0"/>
                        <a:t>：</a:t>
                      </a:r>
                      <a:r>
                        <a:rPr kumimoji="1" lang="en-US" altLang="ja-JP" dirty="0" smtClean="0"/>
                        <a:t>25</a:t>
                      </a:r>
                      <a:endParaRPr kumimoji="1" lang="ja-JP" altLang="en-US" dirty="0"/>
                    </a:p>
                  </a:txBody>
                  <a:tcPr/>
                </a:tc>
                <a:extLst>
                  <a:ext uri="{0D108BD9-81ED-4DB2-BD59-A6C34878D82A}">
                    <a16:rowId xmlns:a16="http://schemas.microsoft.com/office/drawing/2014/main" val="2989923240"/>
                  </a:ext>
                </a:extLst>
              </a:tr>
              <a:tr h="370840">
                <a:tc>
                  <a:txBody>
                    <a:bodyPr/>
                    <a:lstStyle/>
                    <a:p>
                      <a:r>
                        <a:rPr kumimoji="1" lang="en-US" altLang="ja-JP" dirty="0" smtClean="0"/>
                        <a:t>3</a:t>
                      </a:r>
                      <a:endParaRPr kumimoji="1" lang="ja-JP" altLang="en-US" dirty="0"/>
                    </a:p>
                  </a:txBody>
                  <a:tcPr/>
                </a:tc>
                <a:tc>
                  <a:txBody>
                    <a:bodyPr/>
                    <a:lstStyle/>
                    <a:p>
                      <a:r>
                        <a:rPr kumimoji="1" lang="en-US" altLang="ja-JP" dirty="0" smtClean="0"/>
                        <a:t>28</a:t>
                      </a:r>
                      <a:r>
                        <a:rPr kumimoji="1" lang="ja-JP" altLang="en-US" dirty="0" smtClean="0"/>
                        <a:t>℃</a:t>
                      </a:r>
                      <a:endParaRPr kumimoji="1" lang="ja-JP" altLang="en-US" dirty="0"/>
                    </a:p>
                  </a:txBody>
                  <a:tcPr/>
                </a:tc>
                <a:tc>
                  <a:txBody>
                    <a:bodyPr/>
                    <a:lstStyle/>
                    <a:p>
                      <a:r>
                        <a:rPr kumimoji="1" lang="en-US" altLang="ja-JP" dirty="0" smtClean="0"/>
                        <a:t>70%</a:t>
                      </a:r>
                      <a:endParaRPr kumimoji="1" lang="ja-JP" altLang="en-US" dirty="0"/>
                    </a:p>
                  </a:txBody>
                  <a:tcPr/>
                </a:tc>
                <a:tc>
                  <a:txBody>
                    <a:bodyPr/>
                    <a:lstStyle/>
                    <a:p>
                      <a:r>
                        <a:rPr kumimoji="1" lang="en-US" altLang="ja-JP" dirty="0" smtClean="0"/>
                        <a:t>30</a:t>
                      </a:r>
                      <a:r>
                        <a:rPr kumimoji="1" lang="ja-JP" altLang="en-US" dirty="0" smtClean="0"/>
                        <a:t>時間</a:t>
                      </a:r>
                      <a:endParaRPr kumimoji="1" lang="ja-JP" altLang="en-US" dirty="0"/>
                    </a:p>
                  </a:txBody>
                  <a:tcPr/>
                </a:tc>
                <a:tc>
                  <a:txBody>
                    <a:bodyPr/>
                    <a:lstStyle/>
                    <a:p>
                      <a:r>
                        <a:rPr kumimoji="1" lang="en-US" altLang="ja-JP" dirty="0" smtClean="0"/>
                        <a:t>14:30</a:t>
                      </a:r>
                      <a:endParaRPr kumimoji="1" lang="ja-JP" altLang="en-US" dirty="0"/>
                    </a:p>
                  </a:txBody>
                  <a:tcPr/>
                </a:tc>
                <a:extLst>
                  <a:ext uri="{0D108BD9-81ED-4DB2-BD59-A6C34878D82A}">
                    <a16:rowId xmlns:a16="http://schemas.microsoft.com/office/drawing/2014/main" val="940155086"/>
                  </a:ext>
                </a:extLst>
              </a:tr>
            </a:tbl>
          </a:graphicData>
        </a:graphic>
      </p:graphicFrame>
      <p:sp>
        <p:nvSpPr>
          <p:cNvPr id="5" name="テキスト ボックス 4"/>
          <p:cNvSpPr txBox="1"/>
          <p:nvPr/>
        </p:nvSpPr>
        <p:spPr>
          <a:xfrm>
            <a:off x="539750" y="1924391"/>
            <a:ext cx="833883" cy="461665"/>
          </a:xfrm>
          <a:prstGeom prst="rect">
            <a:avLst/>
          </a:prstGeom>
          <a:noFill/>
        </p:spPr>
        <p:txBody>
          <a:bodyPr wrap="none" rtlCol="0">
            <a:spAutoFit/>
          </a:bodyPr>
          <a:lstStyle/>
          <a:p>
            <a:r>
              <a:rPr kumimoji="1" lang="en-US" altLang="ja-JP" dirty="0" smtClean="0"/>
              <a:t>Input</a:t>
            </a:r>
            <a:endParaRPr kumimoji="1" lang="ja-JP" altLang="en-US" dirty="0"/>
          </a:p>
        </p:txBody>
      </p:sp>
      <p:sp>
        <p:nvSpPr>
          <p:cNvPr id="6" name="テキスト ボックス 5"/>
          <p:cNvSpPr txBox="1"/>
          <p:nvPr/>
        </p:nvSpPr>
        <p:spPr>
          <a:xfrm>
            <a:off x="539750" y="5116589"/>
            <a:ext cx="1039067" cy="461665"/>
          </a:xfrm>
          <a:prstGeom prst="rect">
            <a:avLst/>
          </a:prstGeom>
          <a:noFill/>
        </p:spPr>
        <p:txBody>
          <a:bodyPr wrap="none" rtlCol="0">
            <a:spAutoFit/>
          </a:bodyPr>
          <a:lstStyle/>
          <a:p>
            <a:r>
              <a:rPr lang="en-US" altLang="ja-JP" dirty="0" smtClean="0"/>
              <a:t>Out</a:t>
            </a:r>
            <a:r>
              <a:rPr kumimoji="1" lang="en-US" altLang="ja-JP" dirty="0" smtClean="0"/>
              <a:t>put</a:t>
            </a:r>
            <a:endParaRPr kumimoji="1" lang="ja-JP" altLang="en-US" dirty="0"/>
          </a:p>
        </p:txBody>
      </p:sp>
      <p:sp>
        <p:nvSpPr>
          <p:cNvPr id="7" name="テキスト ボックス 6"/>
          <p:cNvSpPr txBox="1"/>
          <p:nvPr/>
        </p:nvSpPr>
        <p:spPr>
          <a:xfrm>
            <a:off x="588166" y="1226767"/>
            <a:ext cx="5442516" cy="461665"/>
          </a:xfrm>
          <a:prstGeom prst="rect">
            <a:avLst/>
          </a:prstGeom>
          <a:noFill/>
        </p:spPr>
        <p:txBody>
          <a:bodyPr wrap="none" rtlCol="0">
            <a:spAutoFit/>
          </a:bodyPr>
          <a:lstStyle/>
          <a:p>
            <a:r>
              <a:rPr lang="ja-JP" altLang="en-US" dirty="0"/>
              <a:t>例</a:t>
            </a:r>
            <a:r>
              <a:rPr lang="ja-JP" altLang="en-US" dirty="0" smtClean="0"/>
              <a:t>として機器故障のクラスタリングを示す</a:t>
            </a:r>
            <a:endParaRPr lang="en-US" altLang="ja-JP" dirty="0" smtClean="0"/>
          </a:p>
        </p:txBody>
      </p:sp>
      <p:graphicFrame>
        <p:nvGraphicFramePr>
          <p:cNvPr id="8" name="コンテンツ プレースホルダー 3"/>
          <p:cNvGraphicFramePr>
            <a:graphicFrameLocks/>
          </p:cNvGraphicFramePr>
          <p:nvPr>
            <p:extLst>
              <p:ext uri="{D42A27DB-BD31-4B8C-83A1-F6EECF244321}">
                <p14:modId xmlns:p14="http://schemas.microsoft.com/office/powerpoint/2010/main" val="2319708901"/>
              </p:ext>
            </p:extLst>
          </p:nvPr>
        </p:nvGraphicFramePr>
        <p:xfrm>
          <a:off x="539750" y="4305300"/>
          <a:ext cx="8001000" cy="3657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73778264"/>
                    </a:ext>
                  </a:extLst>
                </a:gridCol>
                <a:gridCol w="1600200">
                  <a:extLst>
                    <a:ext uri="{9D8B030D-6E8A-4147-A177-3AD203B41FA5}">
                      <a16:colId xmlns:a16="http://schemas.microsoft.com/office/drawing/2014/main" val="1958553728"/>
                    </a:ext>
                  </a:extLst>
                </a:gridCol>
                <a:gridCol w="1600200">
                  <a:extLst>
                    <a:ext uri="{9D8B030D-6E8A-4147-A177-3AD203B41FA5}">
                      <a16:colId xmlns:a16="http://schemas.microsoft.com/office/drawing/2014/main" val="3004369905"/>
                    </a:ext>
                  </a:extLst>
                </a:gridCol>
                <a:gridCol w="1600200">
                  <a:extLst>
                    <a:ext uri="{9D8B030D-6E8A-4147-A177-3AD203B41FA5}">
                      <a16:colId xmlns:a16="http://schemas.microsoft.com/office/drawing/2014/main" val="3913652656"/>
                    </a:ext>
                  </a:extLst>
                </a:gridCol>
                <a:gridCol w="1600200">
                  <a:extLst>
                    <a:ext uri="{9D8B030D-6E8A-4147-A177-3AD203B41FA5}">
                      <a16:colId xmlns:a16="http://schemas.microsoft.com/office/drawing/2014/main" val="3324880309"/>
                    </a:ext>
                  </a:extLst>
                </a:gridCol>
              </a:tblGrid>
              <a:tr h="289560">
                <a:tc>
                  <a:txBody>
                    <a:bodyPr/>
                    <a:lstStyle/>
                    <a:p>
                      <a:r>
                        <a:rPr kumimoji="1" lang="en-US" altLang="ja-JP" dirty="0" smtClean="0">
                          <a:solidFill>
                            <a:schemeClr val="tx1"/>
                          </a:solidFill>
                        </a:rPr>
                        <a:t>10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15</a:t>
                      </a:r>
                      <a:r>
                        <a:rPr kumimoji="1" lang="ja-JP" altLang="en-US" dirty="0" smtClean="0">
                          <a:solidFill>
                            <a:schemeClr val="tx1"/>
                          </a:solidFill>
                        </a:rPr>
                        <a:t>℃</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30%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500</a:t>
                      </a:r>
                      <a:r>
                        <a:rPr kumimoji="1" lang="ja-JP" altLang="en-US" dirty="0" smtClean="0">
                          <a:solidFill>
                            <a:schemeClr val="tx1"/>
                          </a:solidFill>
                        </a:rPr>
                        <a:t>時間</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kumimoji="1" lang="en-US" altLang="ja-JP" dirty="0" smtClean="0">
                          <a:solidFill>
                            <a:schemeClr val="tx1"/>
                          </a:solidFill>
                        </a:rPr>
                        <a:t>20</a:t>
                      </a:r>
                      <a:r>
                        <a:rPr kumimoji="1" lang="ja-JP" altLang="en-US" dirty="0" smtClean="0">
                          <a:solidFill>
                            <a:schemeClr val="tx1"/>
                          </a:solidFill>
                        </a:rPr>
                        <a:t>：</a:t>
                      </a:r>
                      <a:r>
                        <a:rPr kumimoji="1" lang="en-US" altLang="ja-JP" dirty="0" smtClean="0">
                          <a:solidFill>
                            <a:schemeClr val="tx1"/>
                          </a:solidFill>
                        </a:rPr>
                        <a:t>40</a:t>
                      </a:r>
                      <a:endParaRPr kumimoji="1" lang="ja-JP" altLang="en-US" dirty="0">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40155086"/>
                  </a:ext>
                </a:extLst>
              </a:tr>
            </a:tbl>
          </a:graphicData>
        </a:graphic>
      </p:graphicFrame>
      <p:sp>
        <p:nvSpPr>
          <p:cNvPr id="9" name="テキスト ボックス 8"/>
          <p:cNvSpPr txBox="1"/>
          <p:nvPr/>
        </p:nvSpPr>
        <p:spPr>
          <a:xfrm>
            <a:off x="4123308" y="3843635"/>
            <a:ext cx="269626" cy="461665"/>
          </a:xfrm>
          <a:prstGeom prst="rect">
            <a:avLst/>
          </a:prstGeom>
          <a:noFill/>
        </p:spPr>
        <p:txBody>
          <a:bodyPr wrap="none" rtlCol="0">
            <a:spAutoFit/>
          </a:bodyPr>
          <a:lstStyle/>
          <a:p>
            <a:r>
              <a:rPr lang="en-US" altLang="ja-JP" dirty="0"/>
              <a:t>:</a:t>
            </a:r>
            <a:endParaRPr kumimoji="1" lang="ja-JP" altLang="en-US" dirty="0"/>
          </a:p>
        </p:txBody>
      </p:sp>
      <p:sp>
        <p:nvSpPr>
          <p:cNvPr id="10" name="テキスト ボックス 9"/>
          <p:cNvSpPr txBox="1"/>
          <p:nvPr/>
        </p:nvSpPr>
        <p:spPr>
          <a:xfrm>
            <a:off x="8427716" y="3127736"/>
            <a:ext cx="716284" cy="461665"/>
          </a:xfrm>
          <a:prstGeom prst="rect">
            <a:avLst/>
          </a:prstGeom>
          <a:noFill/>
        </p:spPr>
        <p:txBody>
          <a:bodyPr wrap="square" rtlCol="0">
            <a:spAutoFit/>
          </a:bodyPr>
          <a:lstStyle/>
          <a:p>
            <a:r>
              <a:rPr lang="ja-JP" altLang="en-US" dirty="0" smtClean="0"/>
              <a:t>・・・</a:t>
            </a:r>
            <a:endParaRPr kumimoji="1" lang="ja-JP" altLang="en-US" dirty="0"/>
          </a:p>
        </p:txBody>
      </p:sp>
      <p:sp>
        <p:nvSpPr>
          <p:cNvPr id="11" name="テキスト ボックス 10"/>
          <p:cNvSpPr txBox="1"/>
          <p:nvPr/>
        </p:nvSpPr>
        <p:spPr>
          <a:xfrm>
            <a:off x="8427716" y="4257347"/>
            <a:ext cx="716284" cy="461665"/>
          </a:xfrm>
          <a:prstGeom prst="rect">
            <a:avLst/>
          </a:prstGeom>
          <a:noFill/>
        </p:spPr>
        <p:txBody>
          <a:bodyPr wrap="square" rtlCol="0">
            <a:spAutoFit/>
          </a:bodyPr>
          <a:lstStyle/>
          <a:p>
            <a:r>
              <a:rPr lang="ja-JP" altLang="en-US" dirty="0" smtClean="0"/>
              <a:t>・・・</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750816798"/>
              </p:ext>
            </p:extLst>
          </p:nvPr>
        </p:nvGraphicFramePr>
        <p:xfrm>
          <a:off x="539750" y="5762879"/>
          <a:ext cx="5490932" cy="741680"/>
        </p:xfrm>
        <a:graphic>
          <a:graphicData uri="http://schemas.openxmlformats.org/drawingml/2006/table">
            <a:tbl>
              <a:tblPr firstRow="1" bandRow="1">
                <a:tableStyleId>{5C22544A-7EE6-4342-B048-85BDC9FD1C3A}</a:tableStyleId>
              </a:tblPr>
              <a:tblGrid>
                <a:gridCol w="1372733">
                  <a:extLst>
                    <a:ext uri="{9D8B030D-6E8A-4147-A177-3AD203B41FA5}">
                      <a16:colId xmlns:a16="http://schemas.microsoft.com/office/drawing/2014/main" val="1454129395"/>
                    </a:ext>
                  </a:extLst>
                </a:gridCol>
                <a:gridCol w="1372733">
                  <a:extLst>
                    <a:ext uri="{9D8B030D-6E8A-4147-A177-3AD203B41FA5}">
                      <a16:colId xmlns:a16="http://schemas.microsoft.com/office/drawing/2014/main" val="3063551954"/>
                    </a:ext>
                  </a:extLst>
                </a:gridCol>
                <a:gridCol w="1372733">
                  <a:extLst>
                    <a:ext uri="{9D8B030D-6E8A-4147-A177-3AD203B41FA5}">
                      <a16:colId xmlns:a16="http://schemas.microsoft.com/office/drawing/2014/main" val="1612177100"/>
                    </a:ext>
                  </a:extLst>
                </a:gridCol>
                <a:gridCol w="1372733">
                  <a:extLst>
                    <a:ext uri="{9D8B030D-6E8A-4147-A177-3AD203B41FA5}">
                      <a16:colId xmlns:a16="http://schemas.microsoft.com/office/drawing/2014/main" val="2714507317"/>
                    </a:ext>
                  </a:extLst>
                </a:gridCol>
              </a:tblGrid>
              <a:tr h="370840">
                <a:tc>
                  <a:txBody>
                    <a:bodyPr/>
                    <a:lstStyle/>
                    <a:p>
                      <a:endParaRPr kumimoji="1" lang="ja-JP" altLang="en-US" dirty="0"/>
                    </a:p>
                  </a:txBody>
                  <a:tcPr/>
                </a:tc>
                <a:tc>
                  <a:txBody>
                    <a:bodyPr/>
                    <a:lstStyle/>
                    <a:p>
                      <a:r>
                        <a:rPr kumimoji="1" lang="ja-JP" altLang="en-US" dirty="0" smtClean="0"/>
                        <a:t>クラス</a:t>
                      </a:r>
                      <a:r>
                        <a:rPr kumimoji="1" lang="en-US" altLang="ja-JP" dirty="0" smtClean="0"/>
                        <a:t>A</a:t>
                      </a:r>
                      <a:endParaRPr kumimoji="1" lang="ja-JP" altLang="en-US" dirty="0"/>
                    </a:p>
                  </a:txBody>
                  <a:tcPr/>
                </a:tc>
                <a:tc>
                  <a:txBody>
                    <a:bodyPr/>
                    <a:lstStyle/>
                    <a:p>
                      <a:r>
                        <a:rPr kumimoji="1" lang="ja-JP" altLang="en-US" dirty="0" smtClean="0"/>
                        <a:t>クラス</a:t>
                      </a:r>
                      <a:r>
                        <a:rPr kumimoji="1" lang="en-US" altLang="ja-JP" dirty="0" smtClean="0"/>
                        <a:t>B</a:t>
                      </a:r>
                      <a:endParaRPr kumimoji="1" lang="ja-JP" altLang="en-US" dirty="0"/>
                    </a:p>
                  </a:txBody>
                  <a:tcPr/>
                </a:tc>
                <a:tc>
                  <a:txBody>
                    <a:bodyPr/>
                    <a:lstStyle/>
                    <a:p>
                      <a:r>
                        <a:rPr kumimoji="1" lang="ja-JP" altLang="en-US" dirty="0" smtClean="0"/>
                        <a:t>クラス</a:t>
                      </a:r>
                      <a:r>
                        <a:rPr kumimoji="1" lang="en-US" altLang="ja-JP" dirty="0" smtClean="0"/>
                        <a:t>C</a:t>
                      </a:r>
                      <a:endParaRPr kumimoji="1" lang="ja-JP" altLang="en-US" dirty="0"/>
                    </a:p>
                  </a:txBody>
                  <a:tcPr/>
                </a:tc>
                <a:extLst>
                  <a:ext uri="{0D108BD9-81ED-4DB2-BD59-A6C34878D82A}">
                    <a16:rowId xmlns:a16="http://schemas.microsoft.com/office/drawing/2014/main" val="415206360"/>
                  </a:ext>
                </a:extLst>
              </a:tr>
              <a:tr h="370840">
                <a:tc>
                  <a:txBody>
                    <a:bodyPr/>
                    <a:lstStyle/>
                    <a:p>
                      <a:r>
                        <a:rPr kumimoji="1" lang="ja-JP" altLang="en-US" dirty="0" smtClean="0"/>
                        <a:t>障害</a:t>
                      </a:r>
                      <a:r>
                        <a:rPr kumimoji="1" lang="en-US" altLang="ja-JP" dirty="0" smtClean="0"/>
                        <a:t>ID</a:t>
                      </a:r>
                      <a:endParaRPr kumimoji="1" lang="ja-JP" altLang="en-US" dirty="0"/>
                    </a:p>
                  </a:txBody>
                  <a:tcPr/>
                </a:tc>
                <a:tc>
                  <a:txBody>
                    <a:bodyPr/>
                    <a:lstStyle/>
                    <a:p>
                      <a:r>
                        <a:rPr kumimoji="1" lang="en-US" altLang="ja-JP" dirty="0" smtClean="0"/>
                        <a:t>1,5,7</a:t>
                      </a:r>
                      <a:endParaRPr kumimoji="1" lang="ja-JP" altLang="en-US" dirty="0"/>
                    </a:p>
                  </a:txBody>
                  <a:tcPr/>
                </a:tc>
                <a:tc>
                  <a:txBody>
                    <a:bodyPr/>
                    <a:lstStyle/>
                    <a:p>
                      <a:r>
                        <a:rPr kumimoji="1" lang="en-US" altLang="ja-JP" dirty="0" smtClean="0"/>
                        <a:t>2,6,8</a:t>
                      </a:r>
                      <a:endParaRPr kumimoji="1" lang="ja-JP" altLang="en-US" dirty="0"/>
                    </a:p>
                  </a:txBody>
                  <a:tcPr/>
                </a:tc>
                <a:tc>
                  <a:txBody>
                    <a:bodyPr/>
                    <a:lstStyle/>
                    <a:p>
                      <a:r>
                        <a:rPr kumimoji="1" lang="en-US" altLang="ja-JP" dirty="0" smtClean="0"/>
                        <a:t>3,4,9,10</a:t>
                      </a:r>
                      <a:endParaRPr kumimoji="1" lang="ja-JP" altLang="en-US" dirty="0"/>
                    </a:p>
                  </a:txBody>
                  <a:tcPr/>
                </a:tc>
                <a:extLst>
                  <a:ext uri="{0D108BD9-81ED-4DB2-BD59-A6C34878D82A}">
                    <a16:rowId xmlns:a16="http://schemas.microsoft.com/office/drawing/2014/main" val="834564300"/>
                  </a:ext>
                </a:extLst>
              </a:tr>
            </a:tbl>
          </a:graphicData>
        </a:graphic>
      </p:graphicFrame>
      <p:sp>
        <p:nvSpPr>
          <p:cNvPr id="3" name="テキスト ボックス 2"/>
          <p:cNvSpPr txBox="1"/>
          <p:nvPr/>
        </p:nvSpPr>
        <p:spPr>
          <a:xfrm>
            <a:off x="6769890" y="6042894"/>
            <a:ext cx="1657826" cy="461665"/>
          </a:xfrm>
          <a:prstGeom prst="rect">
            <a:avLst/>
          </a:prstGeom>
          <a:noFill/>
        </p:spPr>
        <p:txBody>
          <a:bodyPr wrap="none" rtlCol="0">
            <a:spAutoFit/>
          </a:bodyPr>
          <a:lstStyle/>
          <a:p>
            <a:r>
              <a:rPr kumimoji="1" lang="en-US" altLang="ja-JP" dirty="0" smtClean="0"/>
              <a:t>K=3</a:t>
            </a:r>
            <a:r>
              <a:rPr kumimoji="1" lang="ja-JP" altLang="en-US" dirty="0" smtClean="0"/>
              <a:t>の場合</a:t>
            </a:r>
            <a:endParaRPr kumimoji="1" lang="ja-JP" altLang="en-US" dirty="0"/>
          </a:p>
        </p:txBody>
      </p:sp>
    </p:spTree>
    <p:extLst>
      <p:ext uri="{BB962C8B-B14F-4D97-AF65-F5344CB8AC3E}">
        <p14:creationId xmlns:p14="http://schemas.microsoft.com/office/powerpoint/2010/main" val="3832752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K-Means</a:t>
            </a:r>
            <a:r>
              <a:rPr kumimoji="1" lang="ja-JP" altLang="en-US" dirty="0" smtClean="0"/>
              <a:t>はクラスタリングの手法でクラスタ数がわかっている場合に使用でき</a:t>
            </a:r>
            <a:r>
              <a:rPr lang="ja-JP" altLang="en-US" dirty="0" smtClean="0"/>
              <a:t>る</a:t>
            </a:r>
            <a:endParaRPr lang="en-US" altLang="ja-JP" dirty="0" smtClean="0"/>
          </a:p>
          <a:p>
            <a:r>
              <a:rPr kumimoji="1" lang="ja-JP" altLang="en-US" dirty="0" smtClean="0"/>
              <a:t>非常にシンプルで平等なクラスタリングができるため頻繁に用いられている</a:t>
            </a:r>
            <a:endParaRPr kumimoji="1" lang="en-US" altLang="ja-JP" dirty="0" smtClean="0"/>
          </a:p>
          <a:p>
            <a:r>
              <a:rPr lang="ja-JP" altLang="en-US" dirty="0"/>
              <a:t>欠点</a:t>
            </a:r>
            <a:r>
              <a:rPr lang="ja-JP" altLang="en-US" dirty="0" smtClean="0"/>
              <a:t>として最初に選ぶ核に依存性があるため、同じデータを使っても同じクラスタにならない</a:t>
            </a:r>
            <a:endParaRPr kumimoji="1" lang="en-US" altLang="ja-JP" dirty="0" smtClean="0"/>
          </a:p>
          <a:p>
            <a:endParaRPr kumimoji="1" lang="en-US" altLang="ja-JP" dirty="0" smtClean="0"/>
          </a:p>
        </p:txBody>
      </p:sp>
    </p:spTree>
    <p:extLst>
      <p:ext uri="{BB962C8B-B14F-4D97-AF65-F5344CB8AC3E}">
        <p14:creationId xmlns:p14="http://schemas.microsoft.com/office/powerpoint/2010/main" val="1617962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dirty="0" smtClean="0"/>
              <a:t>OPTICS</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74385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OPTICS</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OPTICS</a:t>
            </a:r>
            <a:r>
              <a:rPr kumimoji="1" lang="ja-JP" altLang="en-US" dirty="0" smtClean="0"/>
              <a:t>は、データを多次元空間内の点とみなした際にその密度の濃い領域をクラスタと見做す密度準拠のクラスタ分析方法である</a:t>
            </a:r>
            <a:endParaRPr kumimoji="1" lang="en-US" altLang="ja-JP" dirty="0" smtClean="0"/>
          </a:p>
          <a:p>
            <a:endParaRPr kumimoji="1" lang="en-US" altLang="ja-JP" dirty="0" smtClean="0"/>
          </a:p>
          <a:p>
            <a:r>
              <a:rPr lang="en-US" altLang="ja-JP" dirty="0" smtClean="0"/>
              <a:t>K-means</a:t>
            </a:r>
            <a:r>
              <a:rPr lang="ja-JP" altLang="en-US" dirty="0" smtClean="0"/>
              <a:t>などと違い分割するクラスタの個数を指定しない</a:t>
            </a:r>
            <a:r>
              <a:rPr lang="en-US" altLang="ja-JP" dirty="0"/>
              <a:t/>
            </a:r>
            <a:br>
              <a:rPr lang="en-US" altLang="ja-JP" dirty="0"/>
            </a:br>
            <a:r>
              <a:rPr lang="ja-JP" altLang="en-US" dirty="0" smtClean="0"/>
              <a:t>その代わりに，密度を測定する近傍の範囲，</a:t>
            </a:r>
            <a:r>
              <a:rPr lang="en-US" altLang="ja-JP" dirty="0" smtClean="0"/>
              <a:t>core-object</a:t>
            </a:r>
            <a:r>
              <a:rPr lang="ja-JP" altLang="en-US" dirty="0" smtClean="0"/>
              <a:t>であると判別する</a:t>
            </a:r>
            <a:r>
              <a:rPr lang="ja-JP" altLang="en-US" dirty="0"/>
              <a:t>最小</a:t>
            </a:r>
            <a:r>
              <a:rPr lang="ja-JP" altLang="en-US" dirty="0" smtClean="0"/>
              <a:t>のデータ数を指定する（</a:t>
            </a:r>
            <a:r>
              <a:rPr lang="en-US" altLang="ja-JP" dirty="0" smtClean="0"/>
              <a:t>core-object</a:t>
            </a:r>
            <a:r>
              <a:rPr lang="ja-JP" altLang="en-US" dirty="0" smtClean="0"/>
              <a:t>とは，自分自身の近傍値内に最小データ数以上のデータ点が含まれるようなデータ点のこと）．クラスタリングは</a:t>
            </a:r>
            <a:r>
              <a:rPr lang="en-US" altLang="ja-JP" dirty="0" smtClean="0"/>
              <a:t>core-object</a:t>
            </a:r>
            <a:r>
              <a:rPr lang="ja-JP" altLang="en-US" dirty="0" smtClean="0"/>
              <a:t>同</a:t>
            </a:r>
            <a:r>
              <a:rPr lang="ja-JP" altLang="en-US" dirty="0"/>
              <a:t>士</a:t>
            </a:r>
            <a:r>
              <a:rPr lang="ja-JP" altLang="en-US" dirty="0" smtClean="0"/>
              <a:t>をつなげていくことで行う．</a:t>
            </a:r>
            <a:endParaRPr lang="en-US" altLang="ja-JP" dirty="0" smtClean="0"/>
          </a:p>
          <a:p>
            <a:endParaRPr lang="en-US" altLang="ja-JP" dirty="0" smtClean="0"/>
          </a:p>
          <a:p>
            <a:endParaRPr lang="en-US" altLang="ja-JP" dirty="0" smtClean="0"/>
          </a:p>
        </p:txBody>
      </p:sp>
    </p:spTree>
    <p:extLst>
      <p:ext uri="{BB962C8B-B14F-4D97-AF65-F5344CB8AC3E}">
        <p14:creationId xmlns:p14="http://schemas.microsoft.com/office/powerpoint/2010/main" val="285713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lang="ja-JP" altLang="en-US" sz="4400" dirty="0"/>
              <a:t>分類</a:t>
            </a:r>
            <a:endParaRPr kumimoji="1" lang="ja-JP" altLang="en-US" sz="4400" dirty="0"/>
          </a:p>
        </p:txBody>
      </p:sp>
    </p:spTree>
    <p:extLst>
      <p:ext uri="{BB962C8B-B14F-4D97-AF65-F5344CB8AC3E}">
        <p14:creationId xmlns:p14="http://schemas.microsoft.com/office/powerpoint/2010/main" val="2189325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One-Class</a:t>
            </a:r>
            <a:r>
              <a:rPr lang="ja-JP" altLang="en-US" sz="4400" dirty="0"/>
              <a:t> </a:t>
            </a:r>
            <a:r>
              <a:rPr lang="en-US" altLang="ja-JP" sz="4400" dirty="0" smtClean="0"/>
              <a:t>SVM</a:t>
            </a:r>
            <a:endParaRPr kumimoji="1" lang="ja-JP" altLang="en-US" sz="4400" dirty="0"/>
          </a:p>
        </p:txBody>
      </p:sp>
    </p:spTree>
    <p:extLst>
      <p:ext uri="{BB962C8B-B14F-4D97-AF65-F5344CB8AC3E}">
        <p14:creationId xmlns:p14="http://schemas.microsoft.com/office/powerpoint/2010/main" val="25428617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One-Class</a:t>
            </a:r>
            <a:r>
              <a:rPr lang="ja-JP" altLang="en-US" dirty="0"/>
              <a:t> </a:t>
            </a:r>
            <a:r>
              <a:rPr lang="en-US" altLang="ja-JP" dirty="0"/>
              <a:t>SVM</a:t>
            </a:r>
            <a:endParaRPr kumimoji="1" lang="ja-JP" altLang="en-US" dirty="0"/>
          </a:p>
        </p:txBody>
      </p:sp>
      <p:sp>
        <p:nvSpPr>
          <p:cNvPr id="3" name="コンテンツ プレースホルダー 2"/>
          <p:cNvSpPr>
            <a:spLocks noGrp="1"/>
          </p:cNvSpPr>
          <p:nvPr>
            <p:ph idx="1"/>
          </p:nvPr>
        </p:nvSpPr>
        <p:spPr/>
        <p:txBody>
          <a:bodyPr/>
          <a:lstStyle/>
          <a:p>
            <a:r>
              <a:rPr lang="en-US" altLang="ja-JP" dirty="0"/>
              <a:t>SVM</a:t>
            </a:r>
            <a:r>
              <a:rPr lang="ja-JP" altLang="en-US" dirty="0"/>
              <a:t>を領域推定問題に応用した手法</a:t>
            </a:r>
            <a:endParaRPr lang="en-US" altLang="ja-JP" dirty="0"/>
          </a:p>
          <a:p>
            <a:r>
              <a:rPr lang="en-US" altLang="ja-JP" dirty="0"/>
              <a:t>SVM</a:t>
            </a:r>
            <a:r>
              <a:rPr lang="ja-JP" altLang="en-US" dirty="0"/>
              <a:t>では</a:t>
            </a:r>
            <a:r>
              <a:rPr lang="en-US" altLang="ja-JP" dirty="0"/>
              <a:t>2</a:t>
            </a:r>
            <a:r>
              <a:rPr lang="ja-JP" altLang="en-US" dirty="0" err="1"/>
              <a:t>つの</a:t>
            </a:r>
            <a:r>
              <a:rPr lang="ja-JP" altLang="en-US" dirty="0"/>
              <a:t>クラスが存在したが</a:t>
            </a:r>
            <a:r>
              <a:rPr lang="en-US" altLang="ja-JP" dirty="0"/>
              <a:t>One-Class SVM</a:t>
            </a:r>
            <a:r>
              <a:rPr lang="ja-JP" altLang="en-US" dirty="0"/>
              <a:t>では１つのクラスだけである（すべてのサンプルが同じクラス）</a:t>
            </a:r>
            <a:endParaRPr lang="en-US" altLang="ja-JP" dirty="0"/>
          </a:p>
          <a:p>
            <a:endParaRPr lang="en-US" altLang="ja-JP" dirty="0"/>
          </a:p>
          <a:p>
            <a:r>
              <a:rPr lang="ja-JP" altLang="en-US" dirty="0"/>
              <a:t>外れ値検出・モデルの適用範囲の設定に応用される</a:t>
            </a:r>
            <a:endParaRPr lang="en-US" altLang="ja-JP" dirty="0"/>
          </a:p>
          <a:p>
            <a:endParaRPr kumimoji="1" lang="ja-JP" altLang="en-US" dirty="0"/>
          </a:p>
        </p:txBody>
      </p:sp>
    </p:spTree>
    <p:extLst>
      <p:ext uri="{BB962C8B-B14F-4D97-AF65-F5344CB8AC3E}">
        <p14:creationId xmlns:p14="http://schemas.microsoft.com/office/powerpoint/2010/main" val="4406532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One</a:t>
            </a:r>
            <a:r>
              <a:rPr kumimoji="1" lang="ja-JP" altLang="en-US" dirty="0" smtClean="0"/>
              <a:t> </a:t>
            </a:r>
            <a:r>
              <a:rPr kumimoji="1" lang="en-US" altLang="ja-JP" dirty="0" smtClean="0"/>
              <a:t>Class SVM</a:t>
            </a:r>
            <a:r>
              <a:rPr kumimoji="1" lang="ja-JP" altLang="en-US" dirty="0" smtClean="0"/>
              <a:t>　仕組み</a:t>
            </a:r>
            <a:endParaRPr kumimoji="1" lang="ja-JP" altLang="en-US" dirty="0"/>
          </a:p>
        </p:txBody>
      </p:sp>
      <p:pic>
        <p:nvPicPr>
          <p:cNvPr id="4" name="Picture 2" descr="https://datachemeng.com/wp-content/uploads/SnapCrab_NoName_2018-4-28_11-17-25_No-00.png">
            <a:extLst>
              <a:ext uri="{FF2B5EF4-FFF2-40B4-BE49-F238E27FC236}">
                <a16:creationId xmlns:a16="http://schemas.microsoft.com/office/drawing/2014/main" id="{00E0DC83-59B4-4B59-97F1-F7076E713C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6738" y="1486473"/>
            <a:ext cx="8001000" cy="453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46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a:t>
            </a:r>
            <a:r>
              <a:rPr lang="ja-JP" altLang="en-US" dirty="0"/>
              <a:t> </a:t>
            </a:r>
            <a:r>
              <a:rPr lang="en-US" altLang="ja-JP" dirty="0"/>
              <a:t>Class</a:t>
            </a:r>
            <a:r>
              <a:rPr lang="ja-JP" altLang="en-US" dirty="0"/>
              <a:t> </a:t>
            </a:r>
            <a:r>
              <a:rPr lang="en-US" altLang="ja-JP" dirty="0"/>
              <a:t>SVM </a:t>
            </a:r>
            <a:r>
              <a:rPr lang="ja-JP" altLang="en-US" dirty="0"/>
              <a:t>ができること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分類系のアルゴリズム（決定木や</a:t>
            </a:r>
            <a:r>
              <a:rPr lang="en-US" altLang="ja-JP" dirty="0"/>
              <a:t>SVM</a:t>
            </a:r>
            <a:r>
              <a:rPr lang="ja-JP" altLang="en-US" dirty="0"/>
              <a:t>など）ではテストしたいデータがいずれかのクラスに属することを仮定している。しかしどのクラスにも属さないデータが実問題ではしばしば発生する</a:t>
            </a:r>
            <a:r>
              <a:rPr lang="ja-JP" altLang="en-US" dirty="0" smtClean="0"/>
              <a:t>。</a:t>
            </a:r>
            <a:r>
              <a:rPr lang="en-US" altLang="ja-JP" dirty="0"/>
              <a:t/>
            </a:r>
            <a:br>
              <a:rPr lang="en-US" altLang="ja-JP" dirty="0"/>
            </a:br>
            <a:r>
              <a:rPr lang="ja-JP" altLang="en-US" dirty="0" smtClean="0"/>
              <a:t>その</a:t>
            </a:r>
            <a:r>
              <a:rPr lang="ja-JP" altLang="en-US" dirty="0"/>
              <a:t>際に異常検出アルゴリズム（</a:t>
            </a:r>
            <a:r>
              <a:rPr lang="en-US" altLang="ja-JP" dirty="0" err="1"/>
              <a:t>OneClassSVM</a:t>
            </a:r>
            <a:r>
              <a:rPr lang="ja-JP" altLang="en-US" dirty="0"/>
              <a:t>など）を使用することで異常データを除外したり、新たな分類クラスとして情報を獲得する</a:t>
            </a:r>
            <a:r>
              <a:rPr lang="ja-JP" altLang="en-US" dirty="0" smtClean="0"/>
              <a:t>などができる</a:t>
            </a:r>
            <a:endParaRPr lang="en-US" altLang="ja-JP" dirty="0" smtClean="0"/>
          </a:p>
          <a:p>
            <a:endParaRPr lang="en-US" altLang="ja-JP" dirty="0"/>
          </a:p>
          <a:p>
            <a:r>
              <a:rPr lang="ja-JP" altLang="en-US" dirty="0" smtClean="0"/>
              <a:t>また、</a:t>
            </a:r>
            <a:r>
              <a:rPr lang="ja-JP" altLang="en-US" dirty="0"/>
              <a:t>機器故障などの異常を</a:t>
            </a:r>
            <a:r>
              <a:rPr lang="ja-JP" altLang="en-US" dirty="0" smtClean="0"/>
              <a:t>発見することも</a:t>
            </a:r>
            <a:r>
              <a:rPr lang="ja-JP" altLang="en-US" dirty="0"/>
              <a:t>可能である</a:t>
            </a:r>
          </a:p>
          <a:p>
            <a:endParaRPr kumimoji="1" lang="ja-JP" altLang="en-US" dirty="0"/>
          </a:p>
        </p:txBody>
      </p:sp>
    </p:spTree>
    <p:extLst>
      <p:ext uri="{BB962C8B-B14F-4D97-AF65-F5344CB8AC3E}">
        <p14:creationId xmlns:p14="http://schemas.microsoft.com/office/powerpoint/2010/main" val="2280931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ビジネス領域での用途</a:t>
            </a:r>
            <a:endParaRPr kumimoji="1" lang="ja-JP" altLang="en-US" dirty="0"/>
          </a:p>
        </p:txBody>
      </p:sp>
      <p:sp>
        <p:nvSpPr>
          <p:cNvPr id="3" name="コンテンツ プレースホルダー 2"/>
          <p:cNvSpPr>
            <a:spLocks noGrp="1"/>
          </p:cNvSpPr>
          <p:nvPr>
            <p:ph idx="1"/>
          </p:nvPr>
        </p:nvSpPr>
        <p:spPr>
          <a:xfrm>
            <a:off x="566738" y="1196975"/>
            <a:ext cx="8153192" cy="5111750"/>
          </a:xfrm>
        </p:spPr>
        <p:txBody>
          <a:bodyPr/>
          <a:lstStyle/>
          <a:p>
            <a:r>
              <a:rPr kumimoji="1" lang="ja-JP" altLang="en-US" dirty="0" smtClean="0"/>
              <a:t>監視カメラによる異常検知</a:t>
            </a:r>
            <a:endParaRPr lang="en-US" altLang="ja-JP" dirty="0"/>
          </a:p>
          <a:p>
            <a:pPr lvl="1"/>
            <a:r>
              <a:rPr kumimoji="1" lang="ja-JP" altLang="en-US" dirty="0" smtClean="0"/>
              <a:t>不審な動きをしていたり，故障をしていたりした場合を検知する</a:t>
            </a:r>
            <a:endParaRPr kumimoji="1" lang="en-US" altLang="ja-JP" dirty="0" smtClean="0"/>
          </a:p>
          <a:p>
            <a:pPr lvl="1"/>
            <a:r>
              <a:rPr kumimoji="1" lang="ja-JP" altLang="en-US" dirty="0" smtClean="0"/>
              <a:t>独居老人などの非日常行動検出システム</a:t>
            </a:r>
            <a:r>
              <a:rPr kumimoji="1" lang="en-US" altLang="ja-JP" dirty="0" smtClean="0"/>
              <a:t/>
            </a:r>
            <a:br>
              <a:rPr kumimoji="1" lang="en-US" altLang="ja-JP" dirty="0" smtClean="0"/>
            </a:br>
            <a:r>
              <a:rPr kumimoji="1" lang="en-US" altLang="ja-JP" dirty="0" smtClean="0"/>
              <a:t>(</a:t>
            </a:r>
            <a:r>
              <a:rPr lang="en-US" altLang="ja-JP" dirty="0" smtClean="0">
                <a:hlinkClick r:id="rId2"/>
              </a:rPr>
              <a:t>https</a:t>
            </a:r>
            <a:r>
              <a:rPr lang="en-US" altLang="ja-JP" dirty="0">
                <a:hlinkClick r:id="rId2"/>
              </a:rPr>
              <a:t>://</a:t>
            </a:r>
            <a:r>
              <a:rPr lang="en-US" altLang="ja-JP" dirty="0" smtClean="0">
                <a:hlinkClick r:id="rId2"/>
              </a:rPr>
              <a:t>www.msi.co.jp/tmstudio/stu13contents/stu13_tajima.pdf</a:t>
            </a:r>
            <a:r>
              <a:rPr lang="en-US" altLang="ja-JP" dirty="0" smtClean="0"/>
              <a:t>)</a:t>
            </a:r>
          </a:p>
          <a:p>
            <a:pPr lvl="1"/>
            <a:endParaRPr kumimoji="1" lang="en-US" altLang="ja-JP" dirty="0" smtClean="0"/>
          </a:p>
        </p:txBody>
      </p:sp>
    </p:spTree>
    <p:extLst>
      <p:ext uri="{BB962C8B-B14F-4D97-AF65-F5344CB8AC3E}">
        <p14:creationId xmlns:p14="http://schemas.microsoft.com/office/powerpoint/2010/main" val="3343956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kumimoji="1" lang="en-US" altLang="ja-JP" dirty="0" smtClean="0"/>
              <a:t>Isolation Forest</a:t>
            </a:r>
            <a:endParaRPr kumimoji="1" lang="ja-JP" altLang="en-US" dirty="0"/>
          </a:p>
        </p:txBody>
      </p:sp>
      <p:sp>
        <p:nvSpPr>
          <p:cNvPr id="4" name="サブタイトル 3"/>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435510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Isolation Forest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Isolation Forest</a:t>
            </a:r>
            <a:r>
              <a:rPr kumimoji="1" lang="ja-JP" altLang="en-US" dirty="0" smtClean="0"/>
              <a:t>は</a:t>
            </a:r>
            <a:r>
              <a:rPr kumimoji="1" lang="en-US" altLang="ja-JP" dirty="0" smtClean="0"/>
              <a:t>Isolation</a:t>
            </a:r>
            <a:r>
              <a:rPr kumimoji="1" lang="ja-JP" altLang="en-US" dirty="0" smtClean="0"/>
              <a:t> </a:t>
            </a:r>
            <a:r>
              <a:rPr kumimoji="1" lang="en-US" altLang="ja-JP" dirty="0" smtClean="0"/>
              <a:t>Tree</a:t>
            </a:r>
            <a:r>
              <a:rPr kumimoji="1" lang="ja-JP" altLang="en-US" dirty="0" smtClean="0"/>
              <a:t>（木構造）を使って外れ値検出を行う</a:t>
            </a:r>
            <a:endParaRPr kumimoji="1" lang="en-US" altLang="ja-JP" dirty="0" smtClean="0"/>
          </a:p>
          <a:p>
            <a:pPr marL="0" indent="0">
              <a:buNone/>
            </a:pPr>
            <a:endParaRPr kumimoji="1" lang="en-US" altLang="ja-JP" dirty="0" smtClean="0"/>
          </a:p>
          <a:p>
            <a:r>
              <a:rPr kumimoji="1" lang="en-US" altLang="ja-JP" dirty="0" smtClean="0"/>
              <a:t>Isolation</a:t>
            </a:r>
            <a:r>
              <a:rPr kumimoji="1" lang="ja-JP" altLang="en-US" dirty="0" smtClean="0"/>
              <a:t> </a:t>
            </a:r>
            <a:r>
              <a:rPr kumimoji="1" lang="en-US" altLang="ja-JP" dirty="0" smtClean="0"/>
              <a:t>Forest</a:t>
            </a:r>
            <a:r>
              <a:rPr lang="ja-JP" altLang="en-US" dirty="0" smtClean="0"/>
              <a:t>では仮定として</a:t>
            </a:r>
            <a:endParaRPr lang="en-US" altLang="ja-JP" dirty="0" smtClean="0"/>
          </a:p>
          <a:p>
            <a:pPr lvl="1"/>
            <a:r>
              <a:rPr lang="ja-JP" altLang="en-US" dirty="0" smtClean="0"/>
              <a:t>正常値</a:t>
            </a:r>
            <a:r>
              <a:rPr lang="en-US" altLang="ja-JP" dirty="0" smtClean="0"/>
              <a:t>=</a:t>
            </a:r>
            <a:r>
              <a:rPr lang="ja-JP" altLang="en-US" dirty="0" smtClean="0"/>
              <a:t>数が多くてどれも似通っている</a:t>
            </a:r>
            <a:endParaRPr lang="en-US" altLang="ja-JP" dirty="0" smtClean="0"/>
          </a:p>
          <a:p>
            <a:pPr lvl="1"/>
            <a:r>
              <a:rPr lang="ja-JP" altLang="en-US" dirty="0" smtClean="0"/>
              <a:t>外れ値</a:t>
            </a:r>
            <a:r>
              <a:rPr lang="en-US" altLang="ja-JP" dirty="0" smtClean="0"/>
              <a:t>=</a:t>
            </a:r>
            <a:r>
              <a:rPr lang="ja-JP" altLang="en-US" dirty="0" smtClean="0"/>
              <a:t>数が少なくて互いに異なる</a:t>
            </a:r>
            <a:endParaRPr lang="en-US" altLang="ja-JP" dirty="0" smtClean="0"/>
          </a:p>
        </p:txBody>
      </p:sp>
    </p:spTree>
    <p:extLst>
      <p:ext uri="{BB962C8B-B14F-4D97-AF65-F5344CB8AC3E}">
        <p14:creationId xmlns:p14="http://schemas.microsoft.com/office/powerpoint/2010/main" val="370178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Isolation</a:t>
            </a:r>
            <a:r>
              <a:rPr kumimoji="1" lang="ja-JP" altLang="en-US" dirty="0" smtClean="0"/>
              <a:t> </a:t>
            </a:r>
            <a:r>
              <a:rPr kumimoji="1" lang="en-US" altLang="ja-JP" dirty="0" smtClean="0"/>
              <a:t>Tree</a:t>
            </a:r>
            <a:r>
              <a:rPr kumimoji="1" lang="ja-JP" altLang="en-US" dirty="0" smtClean="0"/>
              <a:t>　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データ集合の要素を木構造に配置する</a:t>
            </a:r>
            <a:endParaRPr kumimoji="1" lang="en-US" altLang="ja-JP" dirty="0" smtClean="0"/>
          </a:p>
          <a:p>
            <a:r>
              <a:rPr kumimoji="1" lang="ja-JP" altLang="en-US" dirty="0" smtClean="0"/>
              <a:t>木の分岐の条件をランダムに行い要素を分割</a:t>
            </a:r>
            <a:endParaRPr lang="en-US" altLang="ja-JP" dirty="0" smtClean="0"/>
          </a:p>
          <a:p>
            <a:pPr lvl="1"/>
            <a:r>
              <a:rPr kumimoji="1" lang="ja-JP" altLang="en-US" dirty="0" smtClean="0"/>
              <a:t>異常なデータはパーティションが少なく分割</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73413"/>
            <a:ext cx="9144000" cy="2323070"/>
          </a:xfrm>
          <a:prstGeom prst="rect">
            <a:avLst/>
          </a:prstGeom>
        </p:spPr>
      </p:pic>
    </p:spTree>
    <p:extLst>
      <p:ext uri="{BB962C8B-B14F-4D97-AF65-F5344CB8AC3E}">
        <p14:creationId xmlns:p14="http://schemas.microsoft.com/office/powerpoint/2010/main" val="477655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a:t>
            </a:r>
            <a:r>
              <a:rPr lang="ja-JP" altLang="en-US" dirty="0"/>
              <a:t>検知</a:t>
            </a:r>
            <a:r>
              <a:rPr lang="ja-JP" altLang="en-US" dirty="0" smtClean="0"/>
              <a:t>の判定方法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異常なデータは正常なデータよりも少ない分岐の数で分割できるという前提のもと異常検知を行う</a:t>
            </a:r>
            <a:endParaRPr kumimoji="1" lang="en-US" altLang="ja-JP" dirty="0" smtClean="0"/>
          </a:p>
          <a:p>
            <a:r>
              <a:rPr kumimoji="1" lang="ja-JP" altLang="en-US" dirty="0" smtClean="0"/>
              <a:t>ランダムで分岐条件を決めるため、</a:t>
            </a:r>
            <a:r>
              <a:rPr kumimoji="1" lang="en-US" altLang="ja-JP" dirty="0" smtClean="0"/>
              <a:t>1</a:t>
            </a:r>
            <a:r>
              <a:rPr kumimoji="1" lang="ja-JP" altLang="en-US" dirty="0" err="1" smtClean="0"/>
              <a:t>つの</a:t>
            </a:r>
            <a:r>
              <a:rPr lang="en-US" altLang="ja-JP" dirty="0" smtClean="0"/>
              <a:t>Iso</a:t>
            </a:r>
            <a:r>
              <a:rPr lang="en-US" altLang="ja-JP" dirty="0"/>
              <a:t>lation Tree</a:t>
            </a:r>
            <a:r>
              <a:rPr kumimoji="1" lang="ja-JP" altLang="en-US" dirty="0" smtClean="0"/>
              <a:t>で判断すると誤判断する可能性がある</a:t>
            </a:r>
            <a:endParaRPr kumimoji="1" lang="en-US" altLang="ja-JP" dirty="0" smtClean="0"/>
          </a:p>
          <a:p>
            <a:r>
              <a:rPr kumimoji="1" lang="ja-JP" altLang="en-US" dirty="0" smtClean="0"/>
              <a:t>複数の木（</a:t>
            </a:r>
            <a:r>
              <a:rPr kumimoji="1" lang="en-US" altLang="ja-JP" dirty="0" smtClean="0"/>
              <a:t>Isolation Forest</a:t>
            </a:r>
            <a:r>
              <a:rPr kumimoji="1" lang="ja-JP" altLang="en-US" dirty="0" smtClean="0"/>
              <a:t>）を用いることで深さを収束させる</a:t>
            </a:r>
            <a:endParaRPr kumimoji="1" lang="ja-JP" altLang="en-US" dirty="0"/>
          </a:p>
        </p:txBody>
      </p:sp>
    </p:spTree>
    <p:extLst>
      <p:ext uri="{BB962C8B-B14F-4D97-AF65-F5344CB8AC3E}">
        <p14:creationId xmlns:p14="http://schemas.microsoft.com/office/powerpoint/2010/main" val="111805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pPr algn="ctr"/>
            <a:r>
              <a:rPr kumimoji="1" lang="en-US" altLang="ja-JP" sz="4400" dirty="0" smtClean="0"/>
              <a:t>K-NN</a:t>
            </a:r>
            <a:r>
              <a:rPr kumimoji="1" lang="ja-JP" altLang="en-US" sz="4400" dirty="0" smtClean="0"/>
              <a:t>分析</a:t>
            </a:r>
            <a:endParaRPr kumimoji="1" lang="ja-JP" altLang="en-US" sz="4400" dirty="0"/>
          </a:p>
        </p:txBody>
      </p:sp>
    </p:spTree>
    <p:extLst>
      <p:ext uri="{BB962C8B-B14F-4D97-AF65-F5344CB8AC3E}">
        <p14:creationId xmlns:p14="http://schemas.microsoft.com/office/powerpoint/2010/main" val="2874665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K-NN</a:t>
            </a:r>
            <a:r>
              <a:rPr kumimoji="1" lang="ja-JP" altLang="en-US" dirty="0" smtClean="0"/>
              <a:t>分析とは</a:t>
            </a:r>
            <a:endParaRPr kumimoji="1" lang="ja-JP" altLang="en-US" dirty="0"/>
          </a:p>
        </p:txBody>
      </p:sp>
      <p:sp>
        <p:nvSpPr>
          <p:cNvPr id="3" name="コンテンツ プレースホルダー 2"/>
          <p:cNvSpPr>
            <a:spLocks noGrp="1"/>
          </p:cNvSpPr>
          <p:nvPr>
            <p:ph idx="1"/>
          </p:nvPr>
        </p:nvSpPr>
        <p:spPr>
          <a:xfrm>
            <a:off x="566738" y="1196975"/>
            <a:ext cx="4952713" cy="3804683"/>
          </a:xfrm>
        </p:spPr>
        <p:txBody>
          <a:bodyPr/>
          <a:lstStyle/>
          <a:p>
            <a:r>
              <a:rPr lang="ja-JP" altLang="en-US" dirty="0"/>
              <a:t>教師あり学習</a:t>
            </a:r>
          </a:p>
          <a:p>
            <a:r>
              <a:rPr lang="ja-JP" altLang="en-US" dirty="0"/>
              <a:t>回帰や分類を行う際に、似たようなデータを</a:t>
            </a:r>
            <a:r>
              <a:rPr lang="en-US" altLang="ja-JP" dirty="0"/>
              <a:t>k</a:t>
            </a:r>
            <a:r>
              <a:rPr lang="ja-JP" altLang="en-US" dirty="0"/>
              <a:t>個集めてそれらの多数決から目的とする値を求める</a:t>
            </a:r>
            <a:endParaRPr lang="en-US" altLang="ja-JP" dirty="0"/>
          </a:p>
          <a:p>
            <a:endParaRPr lang="en-US" altLang="ja-JP" dirty="0"/>
          </a:p>
          <a:p>
            <a:r>
              <a:rPr lang="ja-JP" altLang="en-US" dirty="0"/>
              <a:t>右図は緑の分類を行おうとしている図である</a:t>
            </a:r>
            <a:endParaRPr lang="en-US" altLang="ja-JP" dirty="0"/>
          </a:p>
          <a:p>
            <a:pPr lvl="1"/>
            <a:r>
              <a:rPr lang="en-US" altLang="ja-JP" dirty="0"/>
              <a:t>k=3</a:t>
            </a:r>
            <a:r>
              <a:rPr lang="ja-JP" altLang="en-US" dirty="0"/>
              <a:t>　三角赤</a:t>
            </a:r>
            <a:endParaRPr lang="en-US" altLang="ja-JP" dirty="0"/>
          </a:p>
          <a:p>
            <a:pPr lvl="1"/>
            <a:r>
              <a:rPr lang="en-US" altLang="ja-JP" dirty="0"/>
              <a:t>k=5</a:t>
            </a:r>
            <a:r>
              <a:rPr lang="ja-JP" altLang="en-US" dirty="0"/>
              <a:t>　四角青</a:t>
            </a:r>
            <a:endParaRPr lang="en-US" altLang="ja-JP" dirty="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499" y="2500829"/>
            <a:ext cx="3877501" cy="3498563"/>
          </a:xfrm>
          <a:prstGeom prst="rect">
            <a:avLst/>
          </a:prstGeom>
        </p:spPr>
      </p:pic>
    </p:spTree>
    <p:extLst>
      <p:ext uri="{BB962C8B-B14F-4D97-AF65-F5344CB8AC3E}">
        <p14:creationId xmlns:p14="http://schemas.microsoft.com/office/powerpoint/2010/main" val="3255790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アルゴリズムが単純</a:t>
            </a:r>
            <a:endParaRPr lang="en-US" altLang="ja-JP" dirty="0"/>
          </a:p>
          <a:p>
            <a:pPr marL="514350" indent="-514350">
              <a:buFont typeface="+mj-lt"/>
              <a:buAutoNum type="arabicPeriod"/>
            </a:pPr>
            <a:r>
              <a:rPr lang="ja-JP" altLang="en-US" dirty="0"/>
              <a:t>データの規模が大きければ正確に分類できる可能性が高い</a:t>
            </a:r>
            <a:endParaRPr lang="en-US" altLang="ja-JP" dirty="0"/>
          </a:p>
          <a:p>
            <a:pPr marL="514350" indent="-514350">
              <a:buFont typeface="+mj-lt"/>
              <a:buAutoNum type="arabicPeriod"/>
            </a:pPr>
            <a:r>
              <a:rPr lang="ja-JP" altLang="en-US" dirty="0"/>
              <a:t>複数のクラスが異常に混在、比率が異常に偏っている場合は分類がうまくいかない</a:t>
            </a:r>
            <a:endParaRPr lang="en-US" altLang="ja-JP" dirty="0"/>
          </a:p>
          <a:p>
            <a:pPr marL="514350" indent="-514350">
              <a:buFont typeface="+mj-lt"/>
              <a:buAutoNum type="arabicPeriod"/>
            </a:pPr>
            <a:r>
              <a:rPr lang="ja-JP" altLang="en-US" dirty="0"/>
              <a:t>次元数が少ないデータに適している</a:t>
            </a:r>
            <a:endParaRPr lang="en-US" altLang="ja-JP" dirty="0"/>
          </a:p>
          <a:p>
            <a:pPr marL="514350" indent="-514350">
              <a:buFont typeface="+mj-lt"/>
              <a:buAutoNum type="arabicPeriod"/>
            </a:pPr>
            <a:r>
              <a:rPr lang="ja-JP" altLang="en-US" dirty="0"/>
              <a:t>設定するべき指標が</a:t>
            </a:r>
            <a:r>
              <a:rPr lang="en-US" altLang="ja-JP" dirty="0"/>
              <a:t>2</a:t>
            </a:r>
            <a:r>
              <a:rPr lang="ja-JP" altLang="en-US" dirty="0"/>
              <a:t>つ</a:t>
            </a:r>
            <a:endParaRPr lang="en-US" altLang="ja-JP" dirty="0"/>
          </a:p>
          <a:p>
            <a:pPr lvl="1"/>
            <a:r>
              <a:rPr lang="ja-JP" altLang="en-US" dirty="0"/>
              <a:t>多数決を何個のデータで行うか（</a:t>
            </a:r>
            <a:r>
              <a:rPr lang="en-US" altLang="ja-JP" dirty="0"/>
              <a:t>k</a:t>
            </a:r>
            <a:r>
              <a:rPr lang="ja-JP" altLang="en-US" dirty="0"/>
              <a:t>）</a:t>
            </a:r>
            <a:endParaRPr lang="en-US" altLang="ja-JP" dirty="0"/>
          </a:p>
          <a:p>
            <a:pPr lvl="1"/>
            <a:r>
              <a:rPr lang="ja-JP" altLang="en-US" dirty="0"/>
              <a:t>類似度の基準</a:t>
            </a:r>
            <a:endParaRPr lang="en-US" altLang="ja-JP" dirty="0"/>
          </a:p>
          <a:p>
            <a:pPr marL="514350" indent="-514350">
              <a:buFont typeface="+mj-lt"/>
              <a:buAutoNum type="arabicPeriod"/>
            </a:pPr>
            <a:r>
              <a:rPr lang="ja-JP" altLang="en-US" dirty="0"/>
              <a:t>全探索なので次元やデータ数が増えると予測の処理が重い</a:t>
            </a:r>
            <a:endParaRPr lang="en-US" altLang="ja-JP" dirty="0"/>
          </a:p>
          <a:p>
            <a:endParaRPr kumimoji="1" lang="ja-JP" altLang="en-US" dirty="0"/>
          </a:p>
        </p:txBody>
      </p:sp>
    </p:spTree>
    <p:extLst>
      <p:ext uri="{BB962C8B-B14F-4D97-AF65-F5344CB8AC3E}">
        <p14:creationId xmlns:p14="http://schemas.microsoft.com/office/powerpoint/2010/main" val="773897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ビジネス領域での用途</a:t>
            </a:r>
            <a:endParaRPr kumimoji="1" lang="ja-JP" altLang="en-US" dirty="0"/>
          </a:p>
        </p:txBody>
      </p:sp>
      <p:sp>
        <p:nvSpPr>
          <p:cNvPr id="3" name="コンテンツ プレースホルダー 2"/>
          <p:cNvSpPr>
            <a:spLocks noGrp="1"/>
          </p:cNvSpPr>
          <p:nvPr>
            <p:ph idx="1"/>
          </p:nvPr>
        </p:nvSpPr>
        <p:spPr/>
        <p:txBody>
          <a:bodyPr/>
          <a:lstStyle/>
          <a:p>
            <a:r>
              <a:rPr lang="ja-JP" altLang="en-US" dirty="0"/>
              <a:t>アイテムのレコメンドシステム</a:t>
            </a:r>
            <a:endParaRPr lang="en-US" altLang="ja-JP" dirty="0"/>
          </a:p>
          <a:p>
            <a:pPr lvl="1"/>
            <a:r>
              <a:rPr lang="ja-JP" altLang="en-US" dirty="0"/>
              <a:t>ユーザの視聴履歴などから未視聴映画のおすすめ</a:t>
            </a:r>
            <a:endParaRPr lang="en-US" altLang="ja-JP" dirty="0"/>
          </a:p>
          <a:p>
            <a:pPr lvl="1"/>
            <a:r>
              <a:rPr lang="ja-JP" altLang="en-US" dirty="0"/>
              <a:t>ユーザがアクセスしているサイトなどの情報から適した広告表示</a:t>
            </a:r>
            <a:endParaRPr lang="en-US" altLang="ja-JP" dirty="0"/>
          </a:p>
          <a:p>
            <a:r>
              <a:rPr lang="ja-JP" altLang="en-US" dirty="0"/>
              <a:t>マッチングシステム</a:t>
            </a:r>
            <a:endParaRPr lang="en-US" altLang="ja-JP" dirty="0"/>
          </a:p>
          <a:p>
            <a:pPr lvl="1"/>
            <a:r>
              <a:rPr lang="ja-JP" altLang="en-US" dirty="0"/>
              <a:t>職歴や経験などから転職先を提案</a:t>
            </a:r>
            <a:endParaRPr lang="en-US" altLang="ja-JP" dirty="0"/>
          </a:p>
          <a:p>
            <a:r>
              <a:rPr lang="ja-JP" altLang="en-US" dirty="0"/>
              <a:t>異常検知</a:t>
            </a:r>
            <a:endParaRPr lang="en-US" altLang="ja-JP" dirty="0"/>
          </a:p>
          <a:p>
            <a:pPr lvl="1"/>
            <a:r>
              <a:rPr kumimoji="1" lang="ja-JP" altLang="en-US" dirty="0" smtClean="0"/>
              <a:t>過去の異常データから現在の状況を把握する</a:t>
            </a:r>
            <a:endParaRPr kumimoji="1" lang="ja-JP" altLang="en-US" dirty="0"/>
          </a:p>
        </p:txBody>
      </p:sp>
    </p:spTree>
    <p:extLst>
      <p:ext uri="{BB962C8B-B14F-4D97-AF65-F5344CB8AC3E}">
        <p14:creationId xmlns:p14="http://schemas.microsoft.com/office/powerpoint/2010/main" val="683930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20060904_テンプレート新">
  <a:themeElements>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060904_テンプレート新">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solidFill>
              <a:srgbClr val="003399"/>
            </a:solidFill>
            <a:latin typeface="MS UI Gothic" pitchFamily="50" charset="-128"/>
            <a:ea typeface="MS UI Gothic" pitchFamily="50" charset="-128"/>
          </a:defRPr>
        </a:defPPr>
      </a:lstStyle>
    </a:txDef>
  </a:objectDefaults>
  <a:extraClrSchemeLst>
    <a:extraClrScheme>
      <a:clrScheme name="20060904_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060904_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060904_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060904_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060904_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060904_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060904_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060904_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060904_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テンプレート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テンプレート新">
      <a:majorFont>
        <a:latin typeface="Arial Narrow"/>
        <a:ea typeface="MS UI Gothic"/>
        <a:cs typeface=""/>
      </a:majorFont>
      <a:minorFont>
        <a:latin typeface="Arial Narrow"/>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3399"/>
            </a:solidFill>
            <a:effectLst/>
            <a:latin typeface="Times New Roman" pitchFamily="18" charset="0"/>
            <a:ea typeface="ＭＳ Ｐゴシック" pitchFamily="50" charset="-128"/>
          </a:defRPr>
        </a:defPPr>
      </a:lstStyle>
    </a:lnDef>
  </a:objectDefaults>
  <a:extraClrSchemeLst>
    <a:extraClrScheme>
      <a:clrScheme name="テンプレート新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テンプレート新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テンプレート新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テンプレート新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テンプレート新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テンプレート新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テンプレート新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テンプレート新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テンプレート新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7192</TotalTime>
  <Words>2181</Words>
  <Application>Microsoft Office PowerPoint</Application>
  <PresentationFormat>画面に合わせる (4:3)</PresentationFormat>
  <Paragraphs>462</Paragraphs>
  <Slides>58</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58</vt:i4>
      </vt:variant>
    </vt:vector>
  </HeadingPairs>
  <TitlesOfParts>
    <vt:vector size="71" baseType="lpstr">
      <vt:lpstr>Meiryo UI</vt:lpstr>
      <vt:lpstr>ＭＳ Ｐゴシック</vt:lpstr>
      <vt:lpstr>ＭＳ Ｐ明朝</vt:lpstr>
      <vt:lpstr>MS UI Gothic</vt:lpstr>
      <vt:lpstr>ＭＳ ゴシック</vt:lpstr>
      <vt:lpstr>Meiryo</vt:lpstr>
      <vt:lpstr>Arial</vt:lpstr>
      <vt:lpstr>Arial Narrow</vt:lpstr>
      <vt:lpstr>Times New Roman</vt:lpstr>
      <vt:lpstr>Verdana</vt:lpstr>
      <vt:lpstr>Wingdings</vt:lpstr>
      <vt:lpstr>1_20060904_テンプレート新</vt:lpstr>
      <vt:lpstr>1_テンプレート新</vt:lpstr>
      <vt:lpstr>VMSで用いられている手法</vt:lpstr>
      <vt:lpstr>改訂履歴</vt:lpstr>
      <vt:lpstr>アジェンダ</vt:lpstr>
      <vt:lpstr>アルゴリズム選択のチートシート</vt:lpstr>
      <vt:lpstr>分類</vt:lpstr>
      <vt:lpstr>K-NN分析</vt:lpstr>
      <vt:lpstr>K-NN分析とは</vt:lpstr>
      <vt:lpstr>特徴</vt:lpstr>
      <vt:lpstr>ビジネス領域での用途</vt:lpstr>
      <vt:lpstr>入力データと出力結果</vt:lpstr>
      <vt:lpstr>改良型k-NN</vt:lpstr>
      <vt:lpstr>K-NN分析　まとめ</vt:lpstr>
      <vt:lpstr>Support Vector Machine</vt:lpstr>
      <vt:lpstr>SVMとは</vt:lpstr>
      <vt:lpstr>特徴</vt:lpstr>
      <vt:lpstr>ビジネス領域での用途</vt:lpstr>
      <vt:lpstr>入力データと出力結果</vt:lpstr>
      <vt:lpstr>カーネルトリック</vt:lpstr>
      <vt:lpstr>まとめ</vt:lpstr>
      <vt:lpstr>決定木（Decision Tree）</vt:lpstr>
      <vt:lpstr>決定木（decision tree）とは</vt:lpstr>
      <vt:lpstr>特徴</vt:lpstr>
      <vt:lpstr>ビジネス領域での用途</vt:lpstr>
      <vt:lpstr>PowerPoint プレゼンテーション</vt:lpstr>
      <vt:lpstr>処理の効率化</vt:lpstr>
      <vt:lpstr>識別力＝情報利得</vt:lpstr>
      <vt:lpstr>識別力＝情報利得</vt:lpstr>
      <vt:lpstr>まとめ</vt:lpstr>
      <vt:lpstr>Random Forest</vt:lpstr>
      <vt:lpstr>Random Forestとは</vt:lpstr>
      <vt:lpstr>特徴</vt:lpstr>
      <vt:lpstr>なぜ集団学習するのか</vt:lpstr>
      <vt:lpstr>ほかの集団学習との違い</vt:lpstr>
      <vt:lpstr>まとめ</vt:lpstr>
      <vt:lpstr>ナイーブベイズ</vt:lpstr>
      <vt:lpstr>ナイーブベイズとは</vt:lpstr>
      <vt:lpstr>特徴</vt:lpstr>
      <vt:lpstr>ビジネス領域での用途</vt:lpstr>
      <vt:lpstr>入力データと出力結果</vt:lpstr>
      <vt:lpstr>まとめ</vt:lpstr>
      <vt:lpstr>クラスタリング</vt:lpstr>
      <vt:lpstr>k-means　(k平均法)</vt:lpstr>
      <vt:lpstr>k-meansとは</vt:lpstr>
      <vt:lpstr>特徴</vt:lpstr>
      <vt:lpstr>ビジネス領域での用途</vt:lpstr>
      <vt:lpstr>入力データと出力結果</vt:lpstr>
      <vt:lpstr>まとめ</vt:lpstr>
      <vt:lpstr>OPTICS</vt:lpstr>
      <vt:lpstr>OPTICSとは</vt:lpstr>
      <vt:lpstr>One-Class SVM</vt:lpstr>
      <vt:lpstr>One-Class SVM</vt:lpstr>
      <vt:lpstr>One Class SVM　仕組み</vt:lpstr>
      <vt:lpstr>One Class SVM ができること</vt:lpstr>
      <vt:lpstr>ビジネス領域での用途</vt:lpstr>
      <vt:lpstr>Isolation Forest</vt:lpstr>
      <vt:lpstr>Isolation Forestとは</vt:lpstr>
      <vt:lpstr>Isolation Tree　とは</vt:lpstr>
      <vt:lpstr>異常検知の判定方法</vt:lpstr>
    </vt:vector>
  </TitlesOfParts>
  <Company>CANON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027720</dc:creator>
  <cp:lastModifiedBy>112743</cp:lastModifiedBy>
  <cp:revision>339</cp:revision>
  <dcterms:created xsi:type="dcterms:W3CDTF">2008-01-25T02:48:24Z</dcterms:created>
  <dcterms:modified xsi:type="dcterms:W3CDTF">2018-07-30T07:07:14Z</dcterms:modified>
</cp:coreProperties>
</file>