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59"/>
  </p:notesMasterIdLst>
  <p:handoutMasterIdLst>
    <p:handoutMasterId r:id="rId60"/>
  </p:handoutMasterIdLst>
  <p:sldIdLst>
    <p:sldId id="286" r:id="rId3"/>
    <p:sldId id="318" r:id="rId4"/>
    <p:sldId id="287" r:id="rId5"/>
    <p:sldId id="317" r:id="rId6"/>
    <p:sldId id="290" r:id="rId7"/>
    <p:sldId id="288" r:id="rId8"/>
    <p:sldId id="289" r:id="rId9"/>
    <p:sldId id="291" r:id="rId10"/>
    <p:sldId id="292" r:id="rId11"/>
    <p:sldId id="293" r:id="rId12"/>
    <p:sldId id="294" r:id="rId13"/>
    <p:sldId id="295" r:id="rId14"/>
    <p:sldId id="296" r:id="rId15"/>
    <p:sldId id="297" r:id="rId16"/>
    <p:sldId id="298" r:id="rId17"/>
    <p:sldId id="299" r:id="rId18"/>
    <p:sldId id="300" r:id="rId19"/>
    <p:sldId id="301" r:id="rId20"/>
    <p:sldId id="303" r:id="rId21"/>
    <p:sldId id="302" r:id="rId22"/>
    <p:sldId id="304" r:id="rId23"/>
    <p:sldId id="305" r:id="rId24"/>
    <p:sldId id="306" r:id="rId25"/>
    <p:sldId id="307" r:id="rId26"/>
    <p:sldId id="309" r:id="rId27"/>
    <p:sldId id="308" r:id="rId28"/>
    <p:sldId id="310" r:id="rId29"/>
    <p:sldId id="311" r:id="rId30"/>
    <p:sldId id="312" r:id="rId31"/>
    <p:sldId id="313" r:id="rId32"/>
    <p:sldId id="314" r:id="rId33"/>
    <p:sldId id="315" r:id="rId34"/>
    <p:sldId id="316"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40" r:id="rId48"/>
    <p:sldId id="341" r:id="rId49"/>
    <p:sldId id="331" r:id="rId50"/>
    <p:sldId id="332" r:id="rId51"/>
    <p:sldId id="333" r:id="rId52"/>
    <p:sldId id="334" r:id="rId53"/>
    <p:sldId id="335" r:id="rId54"/>
    <p:sldId id="336" r:id="rId55"/>
    <p:sldId id="337" r:id="rId56"/>
    <p:sldId id="338" r:id="rId57"/>
    <p:sldId id="339" r:id="rId58"/>
  </p:sldIdLst>
  <p:sldSz cx="9144000" cy="6858000" type="screen4x3"/>
  <p:notesSz cx="6735763" cy="9866313"/>
  <p:defaultTextStyle>
    <a:defPPr>
      <a:defRPr lang="ja-JP"/>
    </a:defPPr>
    <a:lvl1pPr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1pPr>
    <a:lvl2pPr marL="4572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5pPr>
    <a:lvl6pPr marL="22860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6pPr>
    <a:lvl7pPr marL="27432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7pPr>
    <a:lvl8pPr marL="32004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8pPr>
    <a:lvl9pPr marL="36576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4298">
          <p15:clr>
            <a:srgbClr val="A4A3A4"/>
          </p15:clr>
        </p15:guide>
        <p15:guide id="2"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0066"/>
    <a:srgbClr val="CCECFF"/>
    <a:srgbClr val="FF00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34" autoAdjust="0"/>
    <p:restoredTop sz="90909" autoAdjust="0"/>
  </p:normalViewPr>
  <p:slideViewPr>
    <p:cSldViewPr snapToGrid="0">
      <p:cViewPr varScale="1">
        <p:scale>
          <a:sx n="72" d="100"/>
          <a:sy n="72" d="100"/>
        </p:scale>
        <p:origin x="60" y="786"/>
      </p:cViewPr>
      <p:guideLst>
        <p:guide orient="horz" pos="4298"/>
        <p:guide pos="28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t>
          </a:r>
        </a:p>
        <a:p>
          <a:r>
            <a:rPr lang="en-US" altLang="ja-JP" dirty="0" smtClean="0"/>
            <a:t>F:B,H</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T:A,C</a:t>
          </a:r>
        </a:p>
        <a:p>
          <a:r>
            <a:rPr lang="en-US" altLang="ja-JP" dirty="0" smtClean="0"/>
            <a:t>F:F,G</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a:t>
          </a:r>
        </a:p>
        <a:p>
          <a:r>
            <a:rPr lang="en-US" altLang="ja-JP" dirty="0" smtClean="0"/>
            <a:t>F:G</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T:C</a:t>
          </a:r>
        </a:p>
        <a:p>
          <a:r>
            <a:rPr lang="en-US" altLang="ja-JP" dirty="0" smtClean="0"/>
            <a:t>F:H</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F:B,F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t>
          </a:r>
        </a:p>
        <a:p>
          <a:r>
            <a:rPr lang="en-US" altLang="ja-JP" dirty="0" smtClean="0"/>
            <a:t>F:B,H</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T:A,C</a:t>
          </a:r>
        </a:p>
        <a:p>
          <a:r>
            <a:rPr lang="en-US" altLang="ja-JP" dirty="0" smtClean="0"/>
            <a:t>F:F,G</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a:t>
          </a:r>
        </a:p>
        <a:p>
          <a:r>
            <a:rPr lang="en-US" altLang="ja-JP" dirty="0" smtClean="0"/>
            <a:t>F:G</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T:C</a:t>
          </a:r>
        </a:p>
        <a:p>
          <a:r>
            <a:rPr lang="en-US" altLang="ja-JP" dirty="0" smtClean="0"/>
            <a:t>F:H</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F:B,F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1709447" y="1179260"/>
          <a:ext cx="1213155" cy="579384"/>
        </a:xfrm>
        <a:custGeom>
          <a:avLst/>
          <a:gdLst/>
          <a:ahLst/>
          <a:cxnLst/>
          <a:rect l="0" t="0" r="0" b="0"/>
          <a:pathLst>
            <a:path>
              <a:moveTo>
                <a:pt x="0" y="0"/>
              </a:moveTo>
              <a:lnTo>
                <a:pt x="0" y="487432"/>
              </a:lnTo>
              <a:lnTo>
                <a:pt x="1213155" y="487432"/>
              </a:lnTo>
              <a:lnTo>
                <a:pt x="1213155"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1663627" y="1179260"/>
          <a:ext cx="91440" cy="974746"/>
        </a:xfrm>
        <a:custGeom>
          <a:avLst/>
          <a:gdLst/>
          <a:ahLst/>
          <a:cxnLst/>
          <a:rect l="0" t="0" r="0" b="0"/>
          <a:pathLst>
            <a:path>
              <a:moveTo>
                <a:pt x="45819" y="0"/>
              </a:moveTo>
              <a:lnTo>
                <a:pt x="45819" y="882794"/>
              </a:lnTo>
              <a:lnTo>
                <a:pt x="45720" y="882794"/>
              </a:lnTo>
              <a:lnTo>
                <a:pt x="45720" y="974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496291" y="1179260"/>
          <a:ext cx="1213155" cy="579384"/>
        </a:xfrm>
        <a:custGeom>
          <a:avLst/>
          <a:gdLst/>
          <a:ahLst/>
          <a:cxnLst/>
          <a:rect l="0" t="0" r="0" b="0"/>
          <a:pathLst>
            <a:path>
              <a:moveTo>
                <a:pt x="1213155" y="0"/>
              </a:moveTo>
              <a:lnTo>
                <a:pt x="1213155" y="487432"/>
              </a:lnTo>
              <a:lnTo>
                <a:pt x="0" y="487432"/>
              </a:lnTo>
              <a:lnTo>
                <a:pt x="0"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213155" y="548971"/>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323442" y="653743"/>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T:A,C,D,E</a:t>
          </a:r>
        </a:p>
        <a:p>
          <a:pPr lvl="0" algn="ctr" defTabSz="666750">
            <a:lnSpc>
              <a:spcPct val="90000"/>
            </a:lnSpc>
            <a:spcBef>
              <a:spcPct val="0"/>
            </a:spcBef>
            <a:spcAft>
              <a:spcPct val="35000"/>
            </a:spcAft>
          </a:pPr>
          <a:r>
            <a:rPr lang="en-US" altLang="ja-JP" sz="1500" kern="1200" dirty="0" smtClean="0"/>
            <a:t>F:B,F,G,H</a:t>
          </a:r>
          <a:endParaRPr lang="ja-JP" altLang="en-US" sz="1500" kern="1200" dirty="0"/>
        </a:p>
      </dsp:txBody>
      <dsp:txXfrm>
        <a:off x="1341903" y="672204"/>
        <a:ext cx="955660" cy="593367"/>
      </dsp:txXfrm>
    </dsp:sp>
    <dsp:sp modelId="{BED4D066-AABA-4520-9B46-13F70161C86D}">
      <dsp:nvSpPr>
        <dsp:cNvPr id="0" name=""/>
        <dsp:cNvSpPr/>
      </dsp:nvSpPr>
      <dsp:spPr>
        <a:xfrm>
          <a:off x="0"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10286"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t>
          </a:r>
        </a:p>
        <a:p>
          <a:pPr lvl="0" algn="ctr" defTabSz="666750">
            <a:lnSpc>
              <a:spcPct val="90000"/>
            </a:lnSpc>
            <a:spcBef>
              <a:spcPct val="0"/>
            </a:spcBef>
            <a:spcAft>
              <a:spcPct val="35000"/>
            </a:spcAft>
          </a:pPr>
          <a:r>
            <a:rPr lang="en-US" altLang="ja-JP" sz="1500" kern="1200" dirty="0" smtClean="0"/>
            <a:t>F:B,H</a:t>
          </a:r>
          <a:endParaRPr lang="ja-JP" altLang="en-US" sz="1500" kern="1200" dirty="0"/>
        </a:p>
      </dsp:txBody>
      <dsp:txXfrm>
        <a:off x="128747" y="1881878"/>
        <a:ext cx="955660" cy="593367"/>
      </dsp:txXfrm>
    </dsp:sp>
    <dsp:sp modelId="{90533007-67ED-4035-9057-1C7AB0BF037C}">
      <dsp:nvSpPr>
        <dsp:cNvPr id="0" name=""/>
        <dsp:cNvSpPr/>
      </dsp:nvSpPr>
      <dsp:spPr>
        <a:xfrm>
          <a:off x="1213056" y="2154007"/>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323343" y="2258779"/>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T:A,C</a:t>
          </a:r>
        </a:p>
        <a:p>
          <a:pPr lvl="0" algn="ctr" defTabSz="666750">
            <a:lnSpc>
              <a:spcPct val="90000"/>
            </a:lnSpc>
            <a:spcBef>
              <a:spcPct val="0"/>
            </a:spcBef>
            <a:spcAft>
              <a:spcPct val="35000"/>
            </a:spcAft>
          </a:pPr>
          <a:r>
            <a:rPr lang="en-US" altLang="ja-JP" sz="1500" kern="1200" dirty="0" smtClean="0"/>
            <a:t>F:F,G</a:t>
          </a:r>
          <a:endParaRPr lang="ja-JP" altLang="en-US" sz="1500" kern="1200" dirty="0"/>
        </a:p>
      </dsp:txBody>
      <dsp:txXfrm>
        <a:off x="1341804" y="2277240"/>
        <a:ext cx="955660" cy="593367"/>
      </dsp:txXfrm>
    </dsp:sp>
    <dsp:sp modelId="{895FF0FC-B279-4A7F-82D6-BB692B81F2F1}">
      <dsp:nvSpPr>
        <dsp:cNvPr id="0" name=""/>
        <dsp:cNvSpPr/>
      </dsp:nvSpPr>
      <dsp:spPr>
        <a:xfrm>
          <a:off x="2426311"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2536598"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T:D,E</a:t>
          </a:r>
        </a:p>
        <a:p>
          <a:pPr lvl="0" algn="ctr" defTabSz="666750">
            <a:lnSpc>
              <a:spcPct val="90000"/>
            </a:lnSpc>
            <a:spcBef>
              <a:spcPct val="0"/>
            </a:spcBef>
            <a:spcAft>
              <a:spcPct val="35000"/>
            </a:spcAft>
          </a:pPr>
          <a:r>
            <a:rPr lang="en-US" altLang="ja-JP" sz="1500" kern="1200" dirty="0" smtClean="0"/>
            <a:t>F:</a:t>
          </a:r>
          <a:endParaRPr lang="ja-JP" altLang="en-US" sz="1500" kern="1200" dirty="0"/>
        </a:p>
      </dsp:txBody>
      <dsp:txXfrm>
        <a:off x="2555059" y="1881878"/>
        <a:ext cx="955660" cy="593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1709447" y="1179260"/>
          <a:ext cx="1213155" cy="579384"/>
        </a:xfrm>
        <a:custGeom>
          <a:avLst/>
          <a:gdLst/>
          <a:ahLst/>
          <a:cxnLst/>
          <a:rect l="0" t="0" r="0" b="0"/>
          <a:pathLst>
            <a:path>
              <a:moveTo>
                <a:pt x="0" y="0"/>
              </a:moveTo>
              <a:lnTo>
                <a:pt x="0" y="487432"/>
              </a:lnTo>
              <a:lnTo>
                <a:pt x="1213155" y="487432"/>
              </a:lnTo>
              <a:lnTo>
                <a:pt x="1213155"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1663627" y="1179260"/>
          <a:ext cx="91440" cy="974746"/>
        </a:xfrm>
        <a:custGeom>
          <a:avLst/>
          <a:gdLst/>
          <a:ahLst/>
          <a:cxnLst/>
          <a:rect l="0" t="0" r="0" b="0"/>
          <a:pathLst>
            <a:path>
              <a:moveTo>
                <a:pt x="45819" y="0"/>
              </a:moveTo>
              <a:lnTo>
                <a:pt x="45819" y="882794"/>
              </a:lnTo>
              <a:lnTo>
                <a:pt x="45720" y="882794"/>
              </a:lnTo>
              <a:lnTo>
                <a:pt x="45720" y="974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496291" y="1179260"/>
          <a:ext cx="1213155" cy="579384"/>
        </a:xfrm>
        <a:custGeom>
          <a:avLst/>
          <a:gdLst/>
          <a:ahLst/>
          <a:cxnLst/>
          <a:rect l="0" t="0" r="0" b="0"/>
          <a:pathLst>
            <a:path>
              <a:moveTo>
                <a:pt x="1213155" y="0"/>
              </a:moveTo>
              <a:lnTo>
                <a:pt x="1213155" y="487432"/>
              </a:lnTo>
              <a:lnTo>
                <a:pt x="0" y="487432"/>
              </a:lnTo>
              <a:lnTo>
                <a:pt x="0"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213155" y="548971"/>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323442" y="653743"/>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T:A,C,D,E</a:t>
          </a:r>
        </a:p>
        <a:p>
          <a:pPr lvl="0" algn="ctr" defTabSz="666750">
            <a:lnSpc>
              <a:spcPct val="90000"/>
            </a:lnSpc>
            <a:spcBef>
              <a:spcPct val="0"/>
            </a:spcBef>
            <a:spcAft>
              <a:spcPct val="35000"/>
            </a:spcAft>
          </a:pPr>
          <a:r>
            <a:rPr lang="en-US" altLang="ja-JP" sz="1500" kern="1200" dirty="0" smtClean="0"/>
            <a:t>F:B,F,G,H</a:t>
          </a:r>
          <a:endParaRPr lang="ja-JP" altLang="en-US" sz="1500" kern="1200" dirty="0"/>
        </a:p>
      </dsp:txBody>
      <dsp:txXfrm>
        <a:off x="1341903" y="672204"/>
        <a:ext cx="955660" cy="593367"/>
      </dsp:txXfrm>
    </dsp:sp>
    <dsp:sp modelId="{BED4D066-AABA-4520-9B46-13F70161C86D}">
      <dsp:nvSpPr>
        <dsp:cNvPr id="0" name=""/>
        <dsp:cNvSpPr/>
      </dsp:nvSpPr>
      <dsp:spPr>
        <a:xfrm>
          <a:off x="0"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10286"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a:t>
          </a:r>
        </a:p>
        <a:p>
          <a:pPr lvl="0" algn="ctr" defTabSz="666750">
            <a:lnSpc>
              <a:spcPct val="90000"/>
            </a:lnSpc>
            <a:spcBef>
              <a:spcPct val="0"/>
            </a:spcBef>
            <a:spcAft>
              <a:spcPct val="35000"/>
            </a:spcAft>
          </a:pPr>
          <a:r>
            <a:rPr lang="en-US" altLang="ja-JP" sz="1500" kern="1200" dirty="0" smtClean="0"/>
            <a:t>F:G</a:t>
          </a:r>
          <a:endParaRPr lang="ja-JP" altLang="en-US" sz="1500" kern="1200" dirty="0"/>
        </a:p>
      </dsp:txBody>
      <dsp:txXfrm>
        <a:off x="128747" y="1881878"/>
        <a:ext cx="955660" cy="593367"/>
      </dsp:txXfrm>
    </dsp:sp>
    <dsp:sp modelId="{90533007-67ED-4035-9057-1C7AB0BF037C}">
      <dsp:nvSpPr>
        <dsp:cNvPr id="0" name=""/>
        <dsp:cNvSpPr/>
      </dsp:nvSpPr>
      <dsp:spPr>
        <a:xfrm>
          <a:off x="1213056" y="2154007"/>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323343" y="2258779"/>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T:C</a:t>
          </a:r>
        </a:p>
        <a:p>
          <a:pPr lvl="0" algn="ctr" defTabSz="666750">
            <a:lnSpc>
              <a:spcPct val="90000"/>
            </a:lnSpc>
            <a:spcBef>
              <a:spcPct val="0"/>
            </a:spcBef>
            <a:spcAft>
              <a:spcPct val="35000"/>
            </a:spcAft>
          </a:pPr>
          <a:r>
            <a:rPr lang="en-US" altLang="ja-JP" sz="1500" kern="1200" dirty="0" smtClean="0"/>
            <a:t>F:H</a:t>
          </a:r>
          <a:endParaRPr lang="ja-JP" altLang="en-US" sz="1500" kern="1200" dirty="0"/>
        </a:p>
      </dsp:txBody>
      <dsp:txXfrm>
        <a:off x="1341804" y="2277240"/>
        <a:ext cx="955660" cy="593367"/>
      </dsp:txXfrm>
    </dsp:sp>
    <dsp:sp modelId="{895FF0FC-B279-4A7F-82D6-BB692B81F2F1}">
      <dsp:nvSpPr>
        <dsp:cNvPr id="0" name=""/>
        <dsp:cNvSpPr/>
      </dsp:nvSpPr>
      <dsp:spPr>
        <a:xfrm>
          <a:off x="2426311"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2536598"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T:D,E</a:t>
          </a:r>
        </a:p>
        <a:p>
          <a:pPr lvl="0" algn="ctr" defTabSz="666750">
            <a:lnSpc>
              <a:spcPct val="90000"/>
            </a:lnSpc>
            <a:spcBef>
              <a:spcPct val="0"/>
            </a:spcBef>
            <a:spcAft>
              <a:spcPct val="35000"/>
            </a:spcAft>
          </a:pPr>
          <a:r>
            <a:rPr lang="en-US" altLang="ja-JP" sz="1500" kern="1200" dirty="0" smtClean="0"/>
            <a:t>F:B,F</a:t>
          </a:r>
          <a:endParaRPr lang="ja-JP" altLang="en-US" sz="1500" kern="1200" dirty="0"/>
        </a:p>
      </dsp:txBody>
      <dsp:txXfrm>
        <a:off x="2555059" y="1881878"/>
        <a:ext cx="955660" cy="593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2489332" y="1533327"/>
          <a:ext cx="1766623" cy="843711"/>
        </a:xfrm>
        <a:custGeom>
          <a:avLst/>
          <a:gdLst/>
          <a:ahLst/>
          <a:cxnLst/>
          <a:rect l="0" t="0" r="0" b="0"/>
          <a:pathLst>
            <a:path>
              <a:moveTo>
                <a:pt x="0" y="0"/>
              </a:moveTo>
              <a:lnTo>
                <a:pt x="0" y="709809"/>
              </a:lnTo>
              <a:lnTo>
                <a:pt x="1766623" y="709809"/>
              </a:lnTo>
              <a:lnTo>
                <a:pt x="1766623"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2443467" y="1533327"/>
          <a:ext cx="91440" cy="1419445"/>
        </a:xfrm>
        <a:custGeom>
          <a:avLst/>
          <a:gdLst/>
          <a:ahLst/>
          <a:cxnLst/>
          <a:rect l="0" t="0" r="0" b="0"/>
          <a:pathLst>
            <a:path>
              <a:moveTo>
                <a:pt x="45864" y="0"/>
              </a:moveTo>
              <a:lnTo>
                <a:pt x="45864" y="1285543"/>
              </a:lnTo>
              <a:lnTo>
                <a:pt x="45720" y="1285543"/>
              </a:lnTo>
              <a:lnTo>
                <a:pt x="45720" y="14194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722709" y="1533327"/>
          <a:ext cx="1766623" cy="843711"/>
        </a:xfrm>
        <a:custGeom>
          <a:avLst/>
          <a:gdLst/>
          <a:ahLst/>
          <a:cxnLst/>
          <a:rect l="0" t="0" r="0" b="0"/>
          <a:pathLst>
            <a:path>
              <a:moveTo>
                <a:pt x="1766623" y="0"/>
              </a:moveTo>
              <a:lnTo>
                <a:pt x="1766623" y="709809"/>
              </a:lnTo>
              <a:lnTo>
                <a:pt x="0" y="709809"/>
              </a:lnTo>
              <a:lnTo>
                <a:pt x="0"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766623" y="615486"/>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927225" y="768058"/>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T:A,C,D,E</a:t>
          </a:r>
        </a:p>
        <a:p>
          <a:pPr lvl="0" algn="ctr" defTabSz="977900">
            <a:lnSpc>
              <a:spcPct val="90000"/>
            </a:lnSpc>
            <a:spcBef>
              <a:spcPct val="0"/>
            </a:spcBef>
            <a:spcAft>
              <a:spcPct val="35000"/>
            </a:spcAft>
          </a:pPr>
          <a:r>
            <a:rPr lang="en-US" altLang="ja-JP" sz="2200" kern="1200" dirty="0" smtClean="0"/>
            <a:t>F:B,F,G,H</a:t>
          </a:r>
          <a:endParaRPr lang="ja-JP" altLang="en-US" sz="2200" kern="1200" dirty="0"/>
        </a:p>
      </dsp:txBody>
      <dsp:txXfrm>
        <a:off x="1954108" y="794941"/>
        <a:ext cx="1391652" cy="864074"/>
      </dsp:txXfrm>
    </dsp:sp>
    <dsp:sp modelId="{BED4D066-AABA-4520-9B46-13F70161C86D}">
      <dsp:nvSpPr>
        <dsp:cNvPr id="0" name=""/>
        <dsp:cNvSpPr/>
      </dsp:nvSpPr>
      <dsp:spPr>
        <a:xfrm>
          <a:off x="0"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60602"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t>
          </a:r>
        </a:p>
        <a:p>
          <a:pPr lvl="0" algn="ctr" defTabSz="977900">
            <a:lnSpc>
              <a:spcPct val="90000"/>
            </a:lnSpc>
            <a:spcBef>
              <a:spcPct val="0"/>
            </a:spcBef>
            <a:spcAft>
              <a:spcPct val="35000"/>
            </a:spcAft>
          </a:pPr>
          <a:r>
            <a:rPr lang="en-US" altLang="ja-JP" sz="2200" kern="1200" dirty="0" smtClean="0"/>
            <a:t>F:B,H</a:t>
          </a:r>
          <a:endParaRPr lang="ja-JP" altLang="en-US" sz="2200" kern="1200" dirty="0"/>
        </a:p>
      </dsp:txBody>
      <dsp:txXfrm>
        <a:off x="187485" y="2556493"/>
        <a:ext cx="1391652" cy="864074"/>
      </dsp:txXfrm>
    </dsp:sp>
    <dsp:sp modelId="{90533007-67ED-4035-9057-1C7AB0BF037C}">
      <dsp:nvSpPr>
        <dsp:cNvPr id="0" name=""/>
        <dsp:cNvSpPr/>
      </dsp:nvSpPr>
      <dsp:spPr>
        <a:xfrm>
          <a:off x="1766478" y="2952773"/>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927080" y="3105345"/>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T:A,C</a:t>
          </a:r>
        </a:p>
        <a:p>
          <a:pPr lvl="0" algn="ctr" defTabSz="977900">
            <a:lnSpc>
              <a:spcPct val="90000"/>
            </a:lnSpc>
            <a:spcBef>
              <a:spcPct val="0"/>
            </a:spcBef>
            <a:spcAft>
              <a:spcPct val="35000"/>
            </a:spcAft>
          </a:pPr>
          <a:r>
            <a:rPr lang="en-US" altLang="ja-JP" sz="2200" kern="1200" dirty="0" smtClean="0"/>
            <a:t>F:F,G</a:t>
          </a:r>
          <a:endParaRPr lang="ja-JP" altLang="en-US" sz="2200" kern="1200" dirty="0"/>
        </a:p>
      </dsp:txBody>
      <dsp:txXfrm>
        <a:off x="1953963" y="3132228"/>
        <a:ext cx="1391652" cy="864074"/>
      </dsp:txXfrm>
    </dsp:sp>
    <dsp:sp modelId="{895FF0FC-B279-4A7F-82D6-BB692B81F2F1}">
      <dsp:nvSpPr>
        <dsp:cNvPr id="0" name=""/>
        <dsp:cNvSpPr/>
      </dsp:nvSpPr>
      <dsp:spPr>
        <a:xfrm>
          <a:off x="3533246"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3693848"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T:D,E</a:t>
          </a:r>
        </a:p>
        <a:p>
          <a:pPr lvl="0" algn="ctr" defTabSz="977900">
            <a:lnSpc>
              <a:spcPct val="90000"/>
            </a:lnSpc>
            <a:spcBef>
              <a:spcPct val="0"/>
            </a:spcBef>
            <a:spcAft>
              <a:spcPct val="35000"/>
            </a:spcAft>
          </a:pPr>
          <a:r>
            <a:rPr lang="en-US" altLang="ja-JP" sz="2200" kern="1200" dirty="0" smtClean="0"/>
            <a:t>F:</a:t>
          </a:r>
          <a:endParaRPr lang="ja-JP" altLang="en-US" sz="2200" kern="1200" dirty="0"/>
        </a:p>
      </dsp:txBody>
      <dsp:txXfrm>
        <a:off x="3720731" y="2556493"/>
        <a:ext cx="1391652" cy="8640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2489332" y="1533327"/>
          <a:ext cx="1766623" cy="843711"/>
        </a:xfrm>
        <a:custGeom>
          <a:avLst/>
          <a:gdLst/>
          <a:ahLst/>
          <a:cxnLst/>
          <a:rect l="0" t="0" r="0" b="0"/>
          <a:pathLst>
            <a:path>
              <a:moveTo>
                <a:pt x="0" y="0"/>
              </a:moveTo>
              <a:lnTo>
                <a:pt x="0" y="709809"/>
              </a:lnTo>
              <a:lnTo>
                <a:pt x="1766623" y="709809"/>
              </a:lnTo>
              <a:lnTo>
                <a:pt x="1766623"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2443467" y="1533327"/>
          <a:ext cx="91440" cy="1419445"/>
        </a:xfrm>
        <a:custGeom>
          <a:avLst/>
          <a:gdLst/>
          <a:ahLst/>
          <a:cxnLst/>
          <a:rect l="0" t="0" r="0" b="0"/>
          <a:pathLst>
            <a:path>
              <a:moveTo>
                <a:pt x="45864" y="0"/>
              </a:moveTo>
              <a:lnTo>
                <a:pt x="45864" y="1285543"/>
              </a:lnTo>
              <a:lnTo>
                <a:pt x="45720" y="1285543"/>
              </a:lnTo>
              <a:lnTo>
                <a:pt x="45720" y="14194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722709" y="1533327"/>
          <a:ext cx="1766623" cy="843711"/>
        </a:xfrm>
        <a:custGeom>
          <a:avLst/>
          <a:gdLst/>
          <a:ahLst/>
          <a:cxnLst/>
          <a:rect l="0" t="0" r="0" b="0"/>
          <a:pathLst>
            <a:path>
              <a:moveTo>
                <a:pt x="1766623" y="0"/>
              </a:moveTo>
              <a:lnTo>
                <a:pt x="1766623" y="709809"/>
              </a:lnTo>
              <a:lnTo>
                <a:pt x="0" y="709809"/>
              </a:lnTo>
              <a:lnTo>
                <a:pt x="0"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766623" y="615486"/>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927225" y="768058"/>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T:A,C,D,E</a:t>
          </a:r>
        </a:p>
        <a:p>
          <a:pPr lvl="0" algn="ctr" defTabSz="977900">
            <a:lnSpc>
              <a:spcPct val="90000"/>
            </a:lnSpc>
            <a:spcBef>
              <a:spcPct val="0"/>
            </a:spcBef>
            <a:spcAft>
              <a:spcPct val="35000"/>
            </a:spcAft>
          </a:pPr>
          <a:r>
            <a:rPr lang="en-US" altLang="ja-JP" sz="2200" kern="1200" dirty="0" smtClean="0"/>
            <a:t>F:B,F,G,H</a:t>
          </a:r>
          <a:endParaRPr lang="ja-JP" altLang="en-US" sz="2200" kern="1200" dirty="0"/>
        </a:p>
      </dsp:txBody>
      <dsp:txXfrm>
        <a:off x="1954108" y="794941"/>
        <a:ext cx="1391652" cy="864074"/>
      </dsp:txXfrm>
    </dsp:sp>
    <dsp:sp modelId="{BED4D066-AABA-4520-9B46-13F70161C86D}">
      <dsp:nvSpPr>
        <dsp:cNvPr id="0" name=""/>
        <dsp:cNvSpPr/>
      </dsp:nvSpPr>
      <dsp:spPr>
        <a:xfrm>
          <a:off x="0"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60602"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a:t>
          </a:r>
        </a:p>
        <a:p>
          <a:pPr lvl="0" algn="ctr" defTabSz="977900">
            <a:lnSpc>
              <a:spcPct val="90000"/>
            </a:lnSpc>
            <a:spcBef>
              <a:spcPct val="0"/>
            </a:spcBef>
            <a:spcAft>
              <a:spcPct val="35000"/>
            </a:spcAft>
          </a:pPr>
          <a:r>
            <a:rPr lang="en-US" altLang="ja-JP" sz="2200" kern="1200" dirty="0" smtClean="0"/>
            <a:t>F:G</a:t>
          </a:r>
          <a:endParaRPr lang="ja-JP" altLang="en-US" sz="2200" kern="1200" dirty="0"/>
        </a:p>
      </dsp:txBody>
      <dsp:txXfrm>
        <a:off x="187485" y="2556493"/>
        <a:ext cx="1391652" cy="864074"/>
      </dsp:txXfrm>
    </dsp:sp>
    <dsp:sp modelId="{90533007-67ED-4035-9057-1C7AB0BF037C}">
      <dsp:nvSpPr>
        <dsp:cNvPr id="0" name=""/>
        <dsp:cNvSpPr/>
      </dsp:nvSpPr>
      <dsp:spPr>
        <a:xfrm>
          <a:off x="1766478" y="2952773"/>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927080" y="3105345"/>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T:C</a:t>
          </a:r>
        </a:p>
        <a:p>
          <a:pPr lvl="0" algn="ctr" defTabSz="977900">
            <a:lnSpc>
              <a:spcPct val="90000"/>
            </a:lnSpc>
            <a:spcBef>
              <a:spcPct val="0"/>
            </a:spcBef>
            <a:spcAft>
              <a:spcPct val="35000"/>
            </a:spcAft>
          </a:pPr>
          <a:r>
            <a:rPr lang="en-US" altLang="ja-JP" sz="2200" kern="1200" dirty="0" smtClean="0"/>
            <a:t>F:H</a:t>
          </a:r>
          <a:endParaRPr lang="ja-JP" altLang="en-US" sz="2200" kern="1200" dirty="0"/>
        </a:p>
      </dsp:txBody>
      <dsp:txXfrm>
        <a:off x="1953963" y="3132228"/>
        <a:ext cx="1391652" cy="864074"/>
      </dsp:txXfrm>
    </dsp:sp>
    <dsp:sp modelId="{895FF0FC-B279-4A7F-82D6-BB692B81F2F1}">
      <dsp:nvSpPr>
        <dsp:cNvPr id="0" name=""/>
        <dsp:cNvSpPr/>
      </dsp:nvSpPr>
      <dsp:spPr>
        <a:xfrm>
          <a:off x="3533246"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3693848"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T:D,E</a:t>
          </a:r>
        </a:p>
        <a:p>
          <a:pPr lvl="0" algn="ctr" defTabSz="977900">
            <a:lnSpc>
              <a:spcPct val="90000"/>
            </a:lnSpc>
            <a:spcBef>
              <a:spcPct val="0"/>
            </a:spcBef>
            <a:spcAft>
              <a:spcPct val="35000"/>
            </a:spcAft>
          </a:pPr>
          <a:r>
            <a:rPr lang="en-US" altLang="ja-JP" sz="2200" kern="1200" dirty="0" smtClean="0"/>
            <a:t>F:B,F</a:t>
          </a:r>
          <a:endParaRPr lang="ja-JP" altLang="en-US" sz="2200" kern="1200" dirty="0"/>
        </a:p>
      </dsp:txBody>
      <dsp:txXfrm>
        <a:off x="3720731" y="2556493"/>
        <a:ext cx="1391652" cy="8640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ja-JP"/>
          </a:p>
        </p:txBody>
      </p:sp>
      <p:sp>
        <p:nvSpPr>
          <p:cNvPr id="15363" name="Rectangle 1027"/>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ja-JP"/>
          </a:p>
        </p:txBody>
      </p:sp>
      <p:sp>
        <p:nvSpPr>
          <p:cNvPr id="15364" name="Rectangle 1028"/>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ja-JP"/>
          </a:p>
        </p:txBody>
      </p:sp>
      <p:sp>
        <p:nvSpPr>
          <p:cNvPr id="15365" name="Rectangle 1029"/>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04CE1F9-0072-4C60-B68C-56CDCDDAC3F3}"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ja-JP"/>
          </a:p>
        </p:txBody>
      </p:sp>
      <p:sp>
        <p:nvSpPr>
          <p:cNvPr id="1126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ja-JP"/>
          </a:p>
        </p:txBody>
      </p:sp>
      <p:sp>
        <p:nvSpPr>
          <p:cNvPr id="8196"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127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ja-JP"/>
          </a:p>
        </p:txBody>
      </p:sp>
      <p:sp>
        <p:nvSpPr>
          <p:cNvPr id="1127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356344A-5263-46BF-BBB7-6010E037FFDF}"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p:nvSpPr>
        <p:spPr bwMode="auto">
          <a:xfrm>
            <a:off x="685800" y="2362200"/>
            <a:ext cx="7772400" cy="1524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defRPr/>
            </a:pPr>
            <a:endParaRPr lang="ja-JP" altLang="en-US" sz="1800">
              <a:solidFill>
                <a:srgbClr val="000000"/>
              </a:solidFill>
              <a:latin typeface="Verdana" pitchFamily="34" charset="0"/>
            </a:endParaRPr>
          </a:p>
        </p:txBody>
      </p:sp>
      <p:sp>
        <p:nvSpPr>
          <p:cNvPr id="4098" name="Rectangle 2"/>
          <p:cNvSpPr>
            <a:spLocks noGrp="1" noChangeArrowheads="1"/>
          </p:cNvSpPr>
          <p:nvPr>
            <p:ph type="ctrTitle"/>
          </p:nvPr>
        </p:nvSpPr>
        <p:spPr>
          <a:xfrm>
            <a:off x="685800" y="990600"/>
            <a:ext cx="7772400" cy="1371600"/>
          </a:xfrm>
        </p:spPr>
        <p:txBody>
          <a:bodyPr/>
          <a:lstStyle>
            <a:lvl1pPr>
              <a:defRPr sz="3000"/>
            </a:lvl1pPr>
          </a:lstStyle>
          <a:p>
            <a:r>
              <a:rPr lang="ja-JP" altLang="en-US"/>
              <a:t>マスタ タイトルの書式設定</a:t>
            </a:r>
          </a:p>
        </p:txBody>
      </p:sp>
      <p:sp>
        <p:nvSpPr>
          <p:cNvPr id="409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ja-JP" altLang="en-US"/>
              <a:t>マスタ サブタイトルの書式設定</a:t>
            </a:r>
          </a:p>
        </p:txBody>
      </p:sp>
      <p:sp>
        <p:nvSpPr>
          <p:cNvPr id="5" name="Rectangle 4"/>
          <p:cNvSpPr>
            <a:spLocks noGrp="1" noChangeArrowheads="1"/>
          </p:cNvSpPr>
          <p:nvPr>
            <p:ph type="sldNum" sz="quarter" idx="10"/>
          </p:nvPr>
        </p:nvSpPr>
        <p:spPr>
          <a:xfrm>
            <a:off x="6553200" y="6400800"/>
            <a:ext cx="1905000" cy="457200"/>
          </a:xfrm>
        </p:spPr>
        <p:txBody>
          <a:bodyPr/>
          <a:lstStyle>
            <a:lvl1pPr>
              <a:defRPr/>
            </a:lvl1pPr>
          </a:lstStyle>
          <a:p>
            <a:pPr>
              <a:defRPr/>
            </a:pPr>
            <a:fld id="{8684B079-EC39-4923-838E-03C1BF7FC030}" type="slidenum">
              <a:rPr lang="en-US" altLang="ja-JP"/>
              <a:pPr>
                <a:defRPr/>
              </a:pPr>
              <a:t>‹#›</a:t>
            </a:fld>
            <a:endParaRPr lang="en-US" altLang="ja-JP"/>
          </a:p>
        </p:txBody>
      </p:sp>
      <p:sp>
        <p:nvSpPr>
          <p:cNvPr id="6" name="Rectangle 5"/>
          <p:cNvSpPr>
            <a:spLocks noGrp="1" noChangeArrowheads="1"/>
          </p:cNvSpPr>
          <p:nvPr>
            <p:ph type="dt" sz="half" idx="11"/>
          </p:nvPr>
        </p:nvSpPr>
        <p:spPr/>
        <p:txBody>
          <a:bodyPr/>
          <a:lstStyle>
            <a:lvl1pPr>
              <a:defRPr/>
            </a:lvl1pPr>
          </a:lstStyle>
          <a:p>
            <a:pPr>
              <a:defRPr/>
            </a:pPr>
            <a:endParaRPr lang="en-US" altLang="ja-JP"/>
          </a:p>
        </p:txBody>
      </p:sp>
      <p:sp>
        <p:nvSpPr>
          <p:cNvPr id="7" name="Rectangle 6"/>
          <p:cNvSpPr>
            <a:spLocks noGrp="1" noChangeArrowheads="1"/>
          </p:cNvSpPr>
          <p:nvPr>
            <p:ph type="ftr" sz="quarter" idx="12"/>
          </p:nvPr>
        </p:nvSpPr>
        <p:spPr/>
        <p:txBody>
          <a:bodyPr/>
          <a:lstStyle>
            <a:lvl1pPr>
              <a:defRPr/>
            </a:lvl1pPr>
          </a:lstStyle>
          <a:p>
            <a:pPr>
              <a:defRPr/>
            </a:pPr>
            <a:r>
              <a:rPr lang="en-US" altLang="ja-JP"/>
              <a:t>1/7</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18A0DAB5-F7EA-4458-B71B-A05AB5AD9EF8}" type="slidenum">
              <a:rPr lang="en-US" altLang="ja-JP"/>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61138" y="476252"/>
            <a:ext cx="2006600" cy="58324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539750" y="476252"/>
            <a:ext cx="5868988" cy="58324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3C5B3CF4-3C82-4D94-AABA-BF9082E395ED}" type="slidenum">
              <a:rPr lang="en-US" altLang="ja-JP"/>
              <a:pPr>
                <a:defRPr/>
              </a:pPr>
              <a: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12"/>
          <p:cNvSpPr>
            <a:spLocks noChangeArrowheads="1"/>
          </p:cNvSpPr>
          <p:nvPr/>
        </p:nvSpPr>
        <p:spPr bwMode="auto">
          <a:xfrm>
            <a:off x="685800" y="2362200"/>
            <a:ext cx="7772400" cy="1524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lnSpc>
                <a:spcPct val="100000"/>
              </a:lnSpc>
              <a:spcBef>
                <a:spcPct val="0"/>
              </a:spcBef>
              <a:buClrTx/>
              <a:buFontTx/>
              <a:buNone/>
              <a:defRPr/>
            </a:pPr>
            <a:endParaRPr lang="ja-JP" altLang="en-US" sz="1800" dirty="0">
              <a:latin typeface="Times New Roman" pitchFamily="18" charset="0"/>
              <a:ea typeface="ＭＳ Ｐゴシック" pitchFamily="50" charset="-128"/>
            </a:endParaRPr>
          </a:p>
        </p:txBody>
      </p:sp>
      <p:sp>
        <p:nvSpPr>
          <p:cNvPr id="5122" name="Rectangle 2"/>
          <p:cNvSpPr>
            <a:spLocks noGrp="1" noChangeArrowheads="1"/>
          </p:cNvSpPr>
          <p:nvPr>
            <p:ph type="ctrTitle"/>
          </p:nvPr>
        </p:nvSpPr>
        <p:spPr>
          <a:xfrm>
            <a:off x="685800" y="990600"/>
            <a:ext cx="7772400" cy="1371600"/>
          </a:xfrm>
        </p:spPr>
        <p:txBody>
          <a:bodyPr/>
          <a:lstStyle>
            <a:lvl1pPr>
              <a:defRPr sz="3000"/>
            </a:lvl1pPr>
          </a:lstStyle>
          <a:p>
            <a:r>
              <a:rPr lang="ja-JP" altLang="en-US"/>
              <a:t>マスタ タイトルの書式設定</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ja-JP" altLang="en-US"/>
              <a:t>マスタ サブタイトルの書式設定</a:t>
            </a:r>
          </a:p>
        </p:txBody>
      </p:sp>
      <p:sp>
        <p:nvSpPr>
          <p:cNvPr id="5" name="Rectangle 6"/>
          <p:cNvSpPr>
            <a:spLocks noGrp="1" noChangeArrowheads="1"/>
          </p:cNvSpPr>
          <p:nvPr>
            <p:ph type="sldNum" sz="quarter" idx="10"/>
          </p:nvPr>
        </p:nvSpPr>
        <p:spPr bwMode="auto">
          <a:xfrm>
            <a:off x="8382000" y="6477000"/>
            <a:ext cx="53340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kumimoji="0" sz="1200">
                <a:solidFill>
                  <a:schemeClr val="tx1"/>
                </a:solidFill>
                <a:latin typeface="Times New Roman" pitchFamily="18" charset="0"/>
                <a:ea typeface="ＭＳ ゴシック" pitchFamily="49" charset="-128"/>
              </a:defRPr>
            </a:lvl1pPr>
          </a:lstStyle>
          <a:p>
            <a:pPr>
              <a:defRPr/>
            </a:pPr>
            <a:fld id="{BF27E85D-2036-4FA6-A3B8-07A92B10EE2A}" type="slidenum">
              <a:rPr lang="en-US" altLang="ja-JP"/>
              <a:pPr>
                <a:defRPr/>
              </a:pPr>
              <a:t>‹#›</a:t>
            </a:fld>
            <a:endParaRPr lang="en-US" altLang="ja-JP" dirty="0"/>
          </a:p>
        </p:txBody>
      </p:sp>
      <p:sp>
        <p:nvSpPr>
          <p:cNvPr id="6" name="Rectangle 10"/>
          <p:cNvSpPr>
            <a:spLocks noGrp="1" noChangeArrowheads="1"/>
          </p:cNvSpPr>
          <p:nvPr>
            <p:ph type="dt" sz="half" idx="11"/>
          </p:nvPr>
        </p:nvSpPr>
        <p:spPr/>
        <p:txBody>
          <a:bodyPr/>
          <a:lstStyle>
            <a:lvl1pPr>
              <a:defRPr/>
            </a:lvl1pPr>
          </a:lstStyle>
          <a:p>
            <a:pPr>
              <a:defRPr/>
            </a:pPr>
            <a:fld id="{F2CC377D-EE6A-4025-9208-E428E807F540}" type="datetime1">
              <a:rPr lang="ja-JP" altLang="en-US" smtClean="0"/>
              <a:t>2018/7/25</a:t>
            </a:fld>
            <a:endParaRPr lang="en-US" altLang="ja-JP" dirty="0"/>
          </a:p>
        </p:txBody>
      </p:sp>
      <p:sp>
        <p:nvSpPr>
          <p:cNvPr id="7" name="Rectangle 11"/>
          <p:cNvSpPr>
            <a:spLocks noGrp="1" noChangeArrowheads="1"/>
          </p:cNvSpPr>
          <p:nvPr>
            <p:ph type="ftr" sz="quarter" idx="12"/>
          </p:nvPr>
        </p:nvSpPr>
        <p:spPr/>
        <p:txBody>
          <a:bodyPr/>
          <a:lstStyle>
            <a:lvl1pPr>
              <a:defRPr/>
            </a:lvl1pPr>
          </a:lstStyle>
          <a:p>
            <a:pPr>
              <a:defRPr/>
            </a:pPr>
            <a:endParaRPr lang="en-US" altLang="ja-JP" dirty="0"/>
          </a:p>
        </p:txBody>
      </p:sp>
    </p:spTree>
    <p:extLst>
      <p:ext uri="{BB962C8B-B14F-4D97-AF65-F5344CB8AC3E}">
        <p14:creationId xmlns:p14="http://schemas.microsoft.com/office/powerpoint/2010/main" val="3948049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C3DC7609-33DD-4B0F-8057-4FDD4B074358}" type="datetime1">
              <a:rPr lang="ja-JP" altLang="en-US" smtClean="0"/>
              <a:t>2018/7/25</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37317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fld id="{6627C25B-9CEC-468A-BB84-8C6E2A0053CD}" type="datetime1">
              <a:rPr lang="ja-JP" altLang="en-US" smtClean="0"/>
              <a:t>2018/7/25</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3735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667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34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dt" sz="half" idx="10"/>
          </p:nvPr>
        </p:nvSpPr>
        <p:spPr>
          <a:ln/>
        </p:spPr>
        <p:txBody>
          <a:bodyPr/>
          <a:lstStyle>
            <a:lvl1pPr>
              <a:defRPr/>
            </a:lvl1pPr>
          </a:lstStyle>
          <a:p>
            <a:pPr>
              <a:defRPr/>
            </a:pPr>
            <a:fld id="{8AA8535D-0202-4675-81EE-2D0A26F01593}" type="datetime1">
              <a:rPr lang="ja-JP" altLang="en-US" smtClean="0"/>
              <a:t>2018/7/25</a:t>
            </a:fld>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857528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dt" sz="half" idx="10"/>
          </p:nvPr>
        </p:nvSpPr>
        <p:spPr>
          <a:ln/>
        </p:spPr>
        <p:txBody>
          <a:bodyPr/>
          <a:lstStyle>
            <a:lvl1pPr>
              <a:defRPr/>
            </a:lvl1pPr>
          </a:lstStyle>
          <a:p>
            <a:pPr>
              <a:defRPr/>
            </a:pPr>
            <a:fld id="{FC994AE5-0323-4520-B042-3F4FB3F0BA03}" type="datetime1">
              <a:rPr lang="ja-JP" altLang="en-US" smtClean="0"/>
              <a:t>2018/7/25</a:t>
            </a:fld>
            <a:endParaRPr lang="en-US" altLang="ja-JP"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8197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6"/>
          <p:cNvSpPr>
            <a:spLocks noGrp="1" noChangeArrowheads="1"/>
          </p:cNvSpPr>
          <p:nvPr>
            <p:ph type="dt" sz="half" idx="10"/>
          </p:nvPr>
        </p:nvSpPr>
        <p:spPr>
          <a:ln/>
        </p:spPr>
        <p:txBody>
          <a:bodyPr/>
          <a:lstStyle>
            <a:lvl1pPr>
              <a:defRPr/>
            </a:lvl1pPr>
          </a:lstStyle>
          <a:p>
            <a:pPr>
              <a:defRPr/>
            </a:pPr>
            <a:fld id="{54E09B50-4649-4296-95C7-62F3EF7E7E3A}" type="datetime1">
              <a:rPr lang="ja-JP" altLang="en-US" smtClean="0"/>
              <a:t>2018/7/25</a:t>
            </a:fld>
            <a:endParaRPr lang="en-US" altLang="ja-JP"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729164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28E61AA0-2E75-4760-881B-DBAC2663B53B}" type="datetime1">
              <a:rPr lang="ja-JP" altLang="en-US" smtClean="0"/>
              <a:t>2018/7/25</a:t>
            </a:fld>
            <a:endParaRPr lang="en-US" altLang="ja-JP"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7135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3939DED0-10ED-47CB-AE83-D3F230928A18}" type="datetime1">
              <a:rPr lang="ja-JP" altLang="en-US" smtClean="0"/>
              <a:t>2018/7/25</a:t>
            </a:fld>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47458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B0FBDDDB-AD96-4D52-9DA6-9E6499ECBCCA}" type="slidenum">
              <a:rPr lang="en-US" altLang="ja-JP"/>
              <a:pPr>
                <a:defRPr/>
              </a:pPr>
              <a:t>‹#›</a:t>
            </a:fld>
            <a:endParaRPr lang="en-US" altLang="ja-JP"/>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25AD168D-32C0-43A6-B660-166ADE90230C}" type="datetime1">
              <a:rPr lang="ja-JP" altLang="en-US" smtClean="0"/>
              <a:t>2018/7/25</a:t>
            </a:fld>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516582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99A99565-7123-4242-9D66-C491F79164FC}" type="datetime1">
              <a:rPr lang="ja-JP" altLang="en-US" smtClean="0"/>
              <a:t>2018/7/25</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110374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61138" y="476250"/>
            <a:ext cx="2006600" cy="58324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539750" y="476250"/>
            <a:ext cx="5868988" cy="58324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C985ECBD-DF86-4599-B228-CAE5E7F2FE6D}" type="datetime1">
              <a:rPr lang="ja-JP" altLang="en-US" smtClean="0"/>
              <a:t>2018/7/25</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5422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D8E0DD31-E311-43FD-9039-7D7DBF72C21C}"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667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34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7" name="Rectangle 6"/>
          <p:cNvSpPr>
            <a:spLocks noGrp="1" noChangeArrowheads="1"/>
          </p:cNvSpPr>
          <p:nvPr>
            <p:ph type="sldNum" sz="quarter" idx="12"/>
          </p:nvPr>
        </p:nvSpPr>
        <p:spPr>
          <a:ln/>
        </p:spPr>
        <p:txBody>
          <a:bodyPr/>
          <a:lstStyle>
            <a:lvl1pPr>
              <a:defRPr/>
            </a:lvl1pPr>
          </a:lstStyle>
          <a:p>
            <a:pPr>
              <a:defRPr/>
            </a:pPr>
            <a:fld id="{74905069-1CE7-4132-BEEB-CBC5F54CF049}" type="slidenum">
              <a:rPr lang="en-US" altLang="ja-JP"/>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9" name="Rectangle 6"/>
          <p:cNvSpPr>
            <a:spLocks noGrp="1" noChangeArrowheads="1"/>
          </p:cNvSpPr>
          <p:nvPr>
            <p:ph type="sldNum" sz="quarter" idx="12"/>
          </p:nvPr>
        </p:nvSpPr>
        <p:spPr>
          <a:ln/>
        </p:spPr>
        <p:txBody>
          <a:bodyPr/>
          <a:lstStyle>
            <a:lvl1pPr>
              <a:defRPr/>
            </a:lvl1pPr>
          </a:lstStyle>
          <a:p>
            <a:pPr>
              <a:defRPr/>
            </a:pPr>
            <a:fld id="{D1114FBF-5F85-4624-87E4-D1B90CFFB78E}" type="slidenum">
              <a:rPr lang="en-US" altLang="ja-JP"/>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5" name="Rectangle 6"/>
          <p:cNvSpPr>
            <a:spLocks noGrp="1" noChangeArrowheads="1"/>
          </p:cNvSpPr>
          <p:nvPr>
            <p:ph type="sldNum" sz="quarter" idx="12"/>
          </p:nvPr>
        </p:nvSpPr>
        <p:spPr>
          <a:ln/>
        </p:spPr>
        <p:txBody>
          <a:bodyPr/>
          <a:lstStyle>
            <a:lvl1pPr>
              <a:defRPr/>
            </a:lvl1pPr>
          </a:lstStyle>
          <a:p>
            <a:pPr>
              <a:defRPr/>
            </a:pPr>
            <a:fld id="{CFC7F840-8FDF-4F16-BB87-BA862E88309C}" type="slidenum">
              <a:rPr lang="en-US" altLang="ja-JP"/>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4" name="Rectangle 6"/>
          <p:cNvSpPr>
            <a:spLocks noGrp="1" noChangeArrowheads="1"/>
          </p:cNvSpPr>
          <p:nvPr>
            <p:ph type="sldNum" sz="quarter" idx="12"/>
          </p:nvPr>
        </p:nvSpPr>
        <p:spPr>
          <a:ln/>
        </p:spPr>
        <p:txBody>
          <a:bodyPr/>
          <a:lstStyle>
            <a:lvl1pPr>
              <a:defRPr/>
            </a:lvl1pPr>
          </a:lstStyle>
          <a:p>
            <a:pPr>
              <a:defRPr/>
            </a:pPr>
            <a:fld id="{1831F78D-9BF2-4B50-838D-C918A96C0A1B}"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7" name="Rectangle 6"/>
          <p:cNvSpPr>
            <a:spLocks noGrp="1" noChangeArrowheads="1"/>
          </p:cNvSpPr>
          <p:nvPr>
            <p:ph type="sldNum" sz="quarter" idx="12"/>
          </p:nvPr>
        </p:nvSpPr>
        <p:spPr>
          <a:ln/>
        </p:spPr>
        <p:txBody>
          <a:bodyPr/>
          <a:lstStyle>
            <a:lvl1pPr>
              <a:defRPr/>
            </a:lvl1pPr>
          </a:lstStyle>
          <a:p>
            <a:pPr>
              <a:defRPr/>
            </a:pPr>
            <a:fld id="{6DA51B2A-4412-4D24-9162-EE87D56EAA1A}" type="slidenum">
              <a:rPr lang="en-US" altLang="ja-JP"/>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7" name="Rectangle 6"/>
          <p:cNvSpPr>
            <a:spLocks noGrp="1" noChangeArrowheads="1"/>
          </p:cNvSpPr>
          <p:nvPr>
            <p:ph type="sldNum" sz="quarter" idx="12"/>
          </p:nvPr>
        </p:nvSpPr>
        <p:spPr>
          <a:ln/>
        </p:spPr>
        <p:txBody>
          <a:bodyPr/>
          <a:lstStyle>
            <a:lvl1pPr>
              <a:defRPr/>
            </a:lvl1pPr>
          </a:lstStyle>
          <a:p>
            <a:pPr>
              <a:defRPr/>
            </a:pPr>
            <a:fld id="{7CEAC927-E7D1-49E4-8DA0-5D9BF59E73D9}"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9750" y="476250"/>
            <a:ext cx="8001000" cy="431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2051" name="Rectangle 3"/>
          <p:cNvSpPr>
            <a:spLocks noGrp="1" noChangeArrowheads="1"/>
          </p:cNvSpPr>
          <p:nvPr>
            <p:ph type="body" idx="1"/>
          </p:nvPr>
        </p:nvSpPr>
        <p:spPr bwMode="auto">
          <a:xfrm>
            <a:off x="566738" y="1196975"/>
            <a:ext cx="800100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3076" name="Rectangle 4"/>
          <p:cNvSpPr>
            <a:spLocks noGrp="1" noChangeArrowheads="1"/>
          </p:cNvSpPr>
          <p:nvPr>
            <p:ph type="dt" sz="half" idx="2"/>
          </p:nvPr>
        </p:nvSpPr>
        <p:spPr bwMode="auto">
          <a:xfrm>
            <a:off x="573088"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solidFill>
                  <a:srgbClr val="000000"/>
                </a:solidFill>
                <a:latin typeface="+mn-lt"/>
                <a:ea typeface="+mn-ea"/>
              </a:defRPr>
            </a:lvl1pPr>
          </a:lstStyle>
          <a:p>
            <a:pPr>
              <a:defRPr/>
            </a:pPr>
            <a:endParaRPr lang="en-US" altLang="ja-JP"/>
          </a:p>
        </p:txBody>
      </p:sp>
      <p:sp>
        <p:nvSpPr>
          <p:cNvPr id="3077" name="Rectangle 5"/>
          <p:cNvSpPr>
            <a:spLocks noGrp="1" noChangeArrowheads="1"/>
          </p:cNvSpPr>
          <p:nvPr>
            <p:ph type="ftr" sz="quarter" idx="3"/>
          </p:nvPr>
        </p:nvSpPr>
        <p:spPr bwMode="auto">
          <a:xfrm>
            <a:off x="3087688"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a:solidFill>
                  <a:srgbClr val="000000"/>
                </a:solidFill>
                <a:latin typeface="+mn-lt"/>
                <a:ea typeface="+mn-ea"/>
              </a:defRPr>
            </a:lvl1pPr>
          </a:lstStyle>
          <a:p>
            <a:pPr>
              <a:defRPr/>
            </a:pPr>
            <a:r>
              <a:rPr lang="en-US" altLang="ja-JP"/>
              <a:t>1/7</a:t>
            </a:r>
          </a:p>
        </p:txBody>
      </p:sp>
      <p:sp>
        <p:nvSpPr>
          <p:cNvPr id="3078" name="Rectangle 6"/>
          <p:cNvSpPr>
            <a:spLocks noGrp="1" noChangeArrowheads="1"/>
          </p:cNvSpPr>
          <p:nvPr>
            <p:ph type="sldNum" sz="quarter" idx="4"/>
          </p:nvPr>
        </p:nvSpPr>
        <p:spPr bwMode="auto">
          <a:xfrm>
            <a:off x="6516688"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solidFill>
                  <a:srgbClr val="000000"/>
                </a:solidFill>
                <a:latin typeface="+mn-lt"/>
                <a:ea typeface="+mn-ea"/>
              </a:defRPr>
            </a:lvl1pPr>
          </a:lstStyle>
          <a:p>
            <a:pPr>
              <a:defRPr/>
            </a:pPr>
            <a:fld id="{76638A54-EF13-47F7-B13D-C053B87EDE3F}" type="slidenum">
              <a:rPr lang="en-US" altLang="ja-JP"/>
              <a:pPr>
                <a:defRPr/>
              </a:pPr>
              <a:t>‹#›</a:t>
            </a:fld>
            <a:endParaRPr lang="en-US" altLang="ja-JP"/>
          </a:p>
        </p:txBody>
      </p:sp>
      <p:sp>
        <p:nvSpPr>
          <p:cNvPr id="3079" name="Rectangle 7"/>
          <p:cNvSpPr>
            <a:spLocks noChangeArrowheads="1"/>
          </p:cNvSpPr>
          <p:nvPr/>
        </p:nvSpPr>
        <p:spPr bwMode="auto">
          <a:xfrm>
            <a:off x="533400" y="914400"/>
            <a:ext cx="8001000" cy="762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defRPr/>
            </a:pPr>
            <a:endParaRPr lang="ja-JP" altLang="en-US" sz="1800">
              <a:solidFill>
                <a:srgbClr val="000000"/>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0" fontAlgn="base" hangingPunct="0">
        <a:spcBef>
          <a:spcPct val="0"/>
        </a:spcBef>
        <a:spcAft>
          <a:spcPct val="0"/>
        </a:spcAft>
        <a:defRPr kumimoji="1" sz="2800">
          <a:solidFill>
            <a:srgbClr val="003399"/>
          </a:solidFill>
          <a:latin typeface="+mj-lt"/>
          <a:ea typeface="+mj-ea"/>
          <a:cs typeface="+mj-cs"/>
        </a:defRPr>
      </a:lvl1pPr>
      <a:lvl2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2pPr>
      <a:lvl3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3pPr>
      <a:lvl4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4pPr>
      <a:lvl5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5pPr>
      <a:lvl6pPr marL="457200" algn="l" rtl="0" fontAlgn="base">
        <a:spcBef>
          <a:spcPct val="0"/>
        </a:spcBef>
        <a:spcAft>
          <a:spcPct val="0"/>
        </a:spcAft>
        <a:defRPr kumimoji="1" sz="2800">
          <a:solidFill>
            <a:srgbClr val="003399"/>
          </a:solidFill>
          <a:latin typeface="MS UI Gothic" pitchFamily="50" charset="-128"/>
          <a:ea typeface="MS UI Gothic" pitchFamily="50" charset="-128"/>
        </a:defRPr>
      </a:lvl6pPr>
      <a:lvl7pPr marL="914400" algn="l" rtl="0" fontAlgn="base">
        <a:spcBef>
          <a:spcPct val="0"/>
        </a:spcBef>
        <a:spcAft>
          <a:spcPct val="0"/>
        </a:spcAft>
        <a:defRPr kumimoji="1" sz="2800">
          <a:solidFill>
            <a:srgbClr val="003399"/>
          </a:solidFill>
          <a:latin typeface="MS UI Gothic" pitchFamily="50" charset="-128"/>
          <a:ea typeface="MS UI Gothic" pitchFamily="50" charset="-128"/>
        </a:defRPr>
      </a:lvl7pPr>
      <a:lvl8pPr marL="1371600" algn="l" rtl="0" fontAlgn="base">
        <a:spcBef>
          <a:spcPct val="0"/>
        </a:spcBef>
        <a:spcAft>
          <a:spcPct val="0"/>
        </a:spcAft>
        <a:defRPr kumimoji="1" sz="2800">
          <a:solidFill>
            <a:srgbClr val="003399"/>
          </a:solidFill>
          <a:latin typeface="MS UI Gothic" pitchFamily="50" charset="-128"/>
          <a:ea typeface="MS UI Gothic" pitchFamily="50" charset="-128"/>
        </a:defRPr>
      </a:lvl8pPr>
      <a:lvl9pPr marL="1828800" algn="l" rtl="0" fontAlgn="base">
        <a:spcBef>
          <a:spcPct val="0"/>
        </a:spcBef>
        <a:spcAft>
          <a:spcPct val="0"/>
        </a:spcAft>
        <a:defRPr kumimoji="1" sz="2800">
          <a:solidFill>
            <a:srgbClr val="003399"/>
          </a:solidFill>
          <a:latin typeface="MS UI Gothic" pitchFamily="50" charset="-128"/>
          <a:ea typeface="MS UI Gothic" pitchFamily="50" charset="-128"/>
        </a:defRPr>
      </a:lvl9pPr>
    </p:titleStyle>
    <p:body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476250"/>
            <a:ext cx="8001000" cy="431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566738" y="1196975"/>
            <a:ext cx="800100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2" name="Rectangle 6"/>
          <p:cNvSpPr>
            <a:spLocks noGrp="1" noChangeArrowheads="1"/>
          </p:cNvSpPr>
          <p:nvPr>
            <p:ph type="dt" sz="half" idx="2"/>
          </p:nvPr>
        </p:nvSpPr>
        <p:spPr bwMode="auto">
          <a:xfrm>
            <a:off x="573088"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kumimoji="0" sz="1200">
                <a:solidFill>
                  <a:schemeClr val="tx1"/>
                </a:solidFill>
                <a:latin typeface="+mn-lt"/>
                <a:ea typeface="+mn-ea"/>
              </a:defRPr>
            </a:lvl1pPr>
          </a:lstStyle>
          <a:p>
            <a:pPr>
              <a:defRPr/>
            </a:pPr>
            <a:fld id="{77DCDF96-7969-420F-8F31-1D1D35C0250C}" type="datetime1">
              <a:rPr lang="ja-JP" altLang="en-US" smtClean="0"/>
              <a:t>2018/7/25</a:t>
            </a:fld>
            <a:endParaRPr lang="en-US" altLang="ja-JP" dirty="0"/>
          </a:p>
        </p:txBody>
      </p:sp>
      <p:sp>
        <p:nvSpPr>
          <p:cNvPr id="4103" name="Rectangle 7"/>
          <p:cNvSpPr>
            <a:spLocks noGrp="1" noChangeArrowheads="1"/>
          </p:cNvSpPr>
          <p:nvPr>
            <p:ph type="ftr" sz="quarter" idx="3"/>
          </p:nvPr>
        </p:nvSpPr>
        <p:spPr bwMode="auto">
          <a:xfrm>
            <a:off x="3087688"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FontTx/>
              <a:buNone/>
              <a:defRPr kumimoji="0" sz="1200">
                <a:solidFill>
                  <a:schemeClr val="tx1"/>
                </a:solidFill>
                <a:latin typeface="+mn-lt"/>
                <a:ea typeface="+mn-ea"/>
              </a:defRPr>
            </a:lvl1pPr>
          </a:lstStyle>
          <a:p>
            <a:pPr>
              <a:defRPr/>
            </a:pPr>
            <a:endParaRPr lang="en-US" altLang="ja-JP" dirty="0"/>
          </a:p>
        </p:txBody>
      </p:sp>
      <p:sp>
        <p:nvSpPr>
          <p:cNvPr id="4110" name="Rectangle 14"/>
          <p:cNvSpPr>
            <a:spLocks noChangeArrowheads="1"/>
          </p:cNvSpPr>
          <p:nvPr/>
        </p:nvSpPr>
        <p:spPr bwMode="auto">
          <a:xfrm>
            <a:off x="533400" y="914400"/>
            <a:ext cx="8001000" cy="762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lnSpc>
                <a:spcPct val="100000"/>
              </a:lnSpc>
              <a:spcBef>
                <a:spcPct val="0"/>
              </a:spcBef>
              <a:buClrTx/>
              <a:buFontTx/>
              <a:buNone/>
              <a:defRPr/>
            </a:pPr>
            <a:endParaRPr lang="ja-JP" altLang="en-US" sz="1800" dirty="0">
              <a:latin typeface="Times New Roman" pitchFamily="18" charset="0"/>
              <a:ea typeface="ＭＳ Ｐゴシック" pitchFamily="50" charset="-128"/>
            </a:endParaRPr>
          </a:p>
        </p:txBody>
      </p:sp>
      <p:sp>
        <p:nvSpPr>
          <p:cNvPr id="4111" name="Rectangle 15"/>
          <p:cNvSpPr>
            <a:spLocks noChangeArrowheads="1"/>
          </p:cNvSpPr>
          <p:nvPr/>
        </p:nvSpPr>
        <p:spPr bwMode="auto">
          <a:xfrm>
            <a:off x="8382000" y="6477000"/>
            <a:ext cx="533400" cy="304800"/>
          </a:xfrm>
          <a:prstGeom prst="rect">
            <a:avLst/>
          </a:prstGeom>
          <a:noFill/>
          <a:ln w="9525">
            <a:noFill/>
            <a:miter lim="800000"/>
            <a:headEnd/>
            <a:tailEnd/>
          </a:ln>
          <a:effectLst/>
        </p:spPr>
        <p:txBody>
          <a:bodyPr/>
          <a:lstStyle/>
          <a:p>
            <a:pPr algn="r">
              <a:lnSpc>
                <a:spcPct val="100000"/>
              </a:lnSpc>
              <a:spcBef>
                <a:spcPct val="0"/>
              </a:spcBef>
              <a:buClrTx/>
              <a:buFontTx/>
              <a:buNone/>
              <a:defRPr/>
            </a:pPr>
            <a:fld id="{7EA24F9D-0401-4294-A6DB-9F807AE3D53C}" type="slidenum">
              <a:rPr kumimoji="0" lang="en-US" altLang="ja-JP" sz="1200">
                <a:solidFill>
                  <a:schemeClr val="tx1"/>
                </a:solidFill>
                <a:latin typeface="Times New Roman" pitchFamily="18" charset="0"/>
                <a:ea typeface="ＭＳ ゴシック" pitchFamily="49" charset="-128"/>
              </a:rPr>
              <a:pPr algn="r">
                <a:lnSpc>
                  <a:spcPct val="100000"/>
                </a:lnSpc>
                <a:spcBef>
                  <a:spcPct val="0"/>
                </a:spcBef>
                <a:buClrTx/>
                <a:buFontTx/>
                <a:buNone/>
                <a:defRPr/>
              </a:pPr>
              <a:t>‹#›</a:t>
            </a:fld>
            <a:endParaRPr kumimoji="0" lang="en-US" altLang="ja-JP" sz="1200" dirty="0">
              <a:solidFill>
                <a:schemeClr val="tx1"/>
              </a:solidFill>
              <a:latin typeface="Times New Roman" pitchFamily="18" charset="0"/>
              <a:ea typeface="ＭＳ ゴシック" pitchFamily="49" charset="-128"/>
            </a:endParaRPr>
          </a:p>
        </p:txBody>
      </p:sp>
    </p:spTree>
    <p:extLst>
      <p:ext uri="{BB962C8B-B14F-4D97-AF65-F5344CB8AC3E}">
        <p14:creationId xmlns:p14="http://schemas.microsoft.com/office/powerpoint/2010/main" val="28145419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a:solidFill>
            <a:srgbClr val="003399"/>
          </a:solidFill>
          <a:latin typeface="+mj-lt"/>
          <a:ea typeface="+mj-ea"/>
          <a:cs typeface="+mj-cs"/>
        </a:defRPr>
      </a:lvl1pPr>
      <a:lvl2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2pPr>
      <a:lvl3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3pPr>
      <a:lvl4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4pPr>
      <a:lvl5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5pPr>
      <a:lvl6pPr marL="457200" algn="l" rtl="0" fontAlgn="base">
        <a:spcBef>
          <a:spcPct val="0"/>
        </a:spcBef>
        <a:spcAft>
          <a:spcPct val="0"/>
        </a:spcAft>
        <a:defRPr kumimoji="1" sz="2800">
          <a:solidFill>
            <a:srgbClr val="003399"/>
          </a:solidFill>
          <a:latin typeface="Arial Narrow" pitchFamily="34" charset="0"/>
          <a:ea typeface="MS UI Gothic" pitchFamily="50" charset="-128"/>
        </a:defRPr>
      </a:lvl6pPr>
      <a:lvl7pPr marL="914400" algn="l" rtl="0" fontAlgn="base">
        <a:spcBef>
          <a:spcPct val="0"/>
        </a:spcBef>
        <a:spcAft>
          <a:spcPct val="0"/>
        </a:spcAft>
        <a:defRPr kumimoji="1" sz="2800">
          <a:solidFill>
            <a:srgbClr val="003399"/>
          </a:solidFill>
          <a:latin typeface="Arial Narrow" pitchFamily="34" charset="0"/>
          <a:ea typeface="MS UI Gothic" pitchFamily="50" charset="-128"/>
        </a:defRPr>
      </a:lvl7pPr>
      <a:lvl8pPr marL="1371600" algn="l" rtl="0" fontAlgn="base">
        <a:spcBef>
          <a:spcPct val="0"/>
        </a:spcBef>
        <a:spcAft>
          <a:spcPct val="0"/>
        </a:spcAft>
        <a:defRPr kumimoji="1" sz="2800">
          <a:solidFill>
            <a:srgbClr val="003399"/>
          </a:solidFill>
          <a:latin typeface="Arial Narrow" pitchFamily="34" charset="0"/>
          <a:ea typeface="MS UI Gothic" pitchFamily="50" charset="-128"/>
        </a:defRPr>
      </a:lvl8pPr>
      <a:lvl9pPr marL="1828800" algn="l" rtl="0" fontAlgn="base">
        <a:spcBef>
          <a:spcPct val="0"/>
        </a:spcBef>
        <a:spcAft>
          <a:spcPct val="0"/>
        </a:spcAft>
        <a:defRPr kumimoji="1" sz="2800">
          <a:solidFill>
            <a:srgbClr val="003399"/>
          </a:solidFill>
          <a:latin typeface="Arial Narrow" pitchFamily="34" charset="0"/>
          <a:ea typeface="MS UI Gothic" pitchFamily="50" charset="-128"/>
        </a:defRPr>
      </a:lvl9pPr>
    </p:titleStyle>
    <p:body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4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sz="2400">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sz="2000">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sz="2000">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ctrTitle"/>
          </p:nvPr>
        </p:nvSpPr>
        <p:spPr/>
        <p:txBody>
          <a:bodyPr/>
          <a:lstStyle/>
          <a:p>
            <a:pPr algn="ctr"/>
            <a:r>
              <a:rPr lang="en-US" altLang="ja-JP" sz="3600" dirty="0" smtClean="0">
                <a:latin typeface="Meiryo UI" panose="020B0604030504040204" pitchFamily="50" charset="-128"/>
                <a:ea typeface="Meiryo UI" panose="020B0604030504040204" pitchFamily="50" charset="-128"/>
                <a:cs typeface="Meiryo UI" panose="020B0604030504040204" pitchFamily="50" charset="-128"/>
              </a:rPr>
              <a:t>VMS</a:t>
            </a:r>
            <a:r>
              <a:rPr lang="ja-JP" altLang="en-US" sz="3600" dirty="0" smtClean="0">
                <a:latin typeface="Meiryo UI" panose="020B0604030504040204" pitchFamily="50" charset="-128"/>
                <a:ea typeface="Meiryo UI" panose="020B0604030504040204" pitchFamily="50" charset="-128"/>
                <a:cs typeface="Meiryo UI" panose="020B0604030504040204" pitchFamily="50" charset="-128"/>
              </a:rPr>
              <a:t>で用いられている手法</a:t>
            </a:r>
            <a:endParaRPr kumimoji="1" lang="ja-JP" altLang="en-US" sz="3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18"/>
          <p:cNvSpPr>
            <a:spLocks noChangeArrowheads="1"/>
          </p:cNvSpPr>
          <p:nvPr/>
        </p:nvSpPr>
        <p:spPr bwMode="auto">
          <a:xfrm>
            <a:off x="1" y="4987159"/>
            <a:ext cx="9143999" cy="664797"/>
          </a:xfrm>
          <a:prstGeom prst="rect">
            <a:avLst/>
          </a:prstGeom>
          <a:noFill/>
          <a:ln w="9525">
            <a:noFill/>
            <a:miter lim="800000"/>
            <a:headEnd/>
            <a:tailEnd/>
          </a:ln>
        </p:spPr>
        <p:txBody>
          <a:bodyPr wrap="square" lIns="0" tIns="0" rIns="0" bIns="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base" latinLnBrk="0" hangingPunct="1">
              <a:lnSpc>
                <a:spcPct val="80000"/>
              </a:lnSpc>
              <a:spcBef>
                <a:spcPct val="20000"/>
              </a:spcBef>
              <a:spcAft>
                <a:spcPct val="0"/>
              </a:spcAft>
              <a:buClr>
                <a:srgbClr val="003399"/>
              </a:buClr>
              <a:buSzTx/>
              <a:buFont typeface="Wingdings" pitchFamily="2" charset="2"/>
              <a:buNone/>
              <a:tabLst/>
              <a:defRPr/>
            </a:pPr>
            <a:r>
              <a:rPr lang="en-US" altLang="ja-JP" sz="2400" dirty="0" smtClean="0">
                <a:solidFill>
                  <a:srgbClr val="003399"/>
                </a:solidFill>
                <a:latin typeface="Meiryo UI" pitchFamily="50" charset="-128"/>
                <a:ea typeface="Meiryo UI" pitchFamily="50" charset="-128"/>
                <a:cs typeface="Meiryo UI" pitchFamily="50" charset="-128"/>
              </a:rPr>
              <a:t>2018</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年</a:t>
            </a:r>
            <a:r>
              <a:rPr lang="en-US" altLang="ja-JP" sz="2400" dirty="0" smtClean="0">
                <a:solidFill>
                  <a:srgbClr val="003399"/>
                </a:solidFill>
                <a:latin typeface="Meiryo UI" pitchFamily="50" charset="-128"/>
                <a:ea typeface="Meiryo UI" pitchFamily="50" charset="-128"/>
                <a:cs typeface="Meiryo UI" pitchFamily="50" charset="-128"/>
              </a:rPr>
              <a:t>07</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月</a:t>
            </a:r>
            <a:r>
              <a:rPr lang="en-US" altLang="ja-JP" sz="2400" noProof="0" dirty="0" smtClean="0">
                <a:solidFill>
                  <a:srgbClr val="003399"/>
                </a:solidFill>
                <a:latin typeface="Meiryo UI" pitchFamily="50" charset="-128"/>
                <a:ea typeface="Meiryo UI" pitchFamily="50" charset="-128"/>
                <a:cs typeface="Meiryo UI" pitchFamily="50" charset="-128"/>
              </a:rPr>
              <a:t>xx</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日</a:t>
            </a:r>
            <a:endParaRPr kumimoji="1" lang="en-US" altLang="ja-JP"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endParaRPr>
          </a:p>
          <a:p>
            <a:pPr marL="0" marR="0" lvl="0" indent="0" algn="ctr" defTabSz="914400" rtl="0" eaLnBrk="1" fontAlgn="base" latinLnBrk="0" hangingPunct="1">
              <a:lnSpc>
                <a:spcPct val="80000"/>
              </a:lnSpc>
              <a:spcBef>
                <a:spcPct val="20000"/>
              </a:spcBef>
              <a:spcAft>
                <a:spcPct val="0"/>
              </a:spcAft>
              <a:buClr>
                <a:srgbClr val="003399"/>
              </a:buClr>
              <a:buSzTx/>
              <a:buFont typeface="Wingdings" pitchFamily="2" charset="2"/>
              <a:buNone/>
              <a:tabLst/>
              <a:defRPr/>
            </a:pPr>
            <a:r>
              <a:rPr kumimoji="1" lang="en-US" altLang="ja-JP"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AI</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a:t>
            </a:r>
            <a:r>
              <a:rPr kumimoji="1" lang="en-US" altLang="ja-JP" sz="2400" b="0" i="0" u="none" strike="noStrike" kern="1200" cap="none" spc="0" normalizeH="0" baseline="0" noProof="0" dirty="0" err="1" smtClean="0">
                <a:ln>
                  <a:noFill/>
                </a:ln>
                <a:solidFill>
                  <a:srgbClr val="003399"/>
                </a:solidFill>
                <a:effectLst/>
                <a:uLnTx/>
                <a:uFillTx/>
                <a:latin typeface="Meiryo UI" pitchFamily="50" charset="-128"/>
                <a:ea typeface="Meiryo UI" pitchFamily="50" charset="-128"/>
                <a:cs typeface="Meiryo UI" pitchFamily="50" charset="-128"/>
              </a:rPr>
              <a:t>IoT</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分析活用</a:t>
            </a:r>
            <a:r>
              <a:rPr kumimoji="1" lang="en-US" altLang="ja-JP"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WG</a:t>
            </a:r>
          </a:p>
        </p:txBody>
      </p:sp>
      <p:sp>
        <p:nvSpPr>
          <p:cNvPr id="2" name="スライド番号プレースホルダー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F27E85D-2036-4FA6-A3B8-07A92B10EE2A}" type="slidenum">
              <a:rPr kumimoji="0" lang="en-US" altLang="ja-JP" sz="1200" b="0" i="0" u="none" strike="noStrike" kern="1200" cap="none" spc="0" normalizeH="0" baseline="0" noProof="0" smtClean="0">
                <a:ln>
                  <a:noFill/>
                </a:ln>
                <a:solidFill>
                  <a:prstClr val="black"/>
                </a:solidFill>
                <a:effectLst/>
                <a:uLnTx/>
                <a:uFillTx/>
                <a:latin typeface="Times New Roman" pitchFamily="18" charset="0"/>
                <a:ea typeface="ＭＳ ゴシック" pitchFamily="49"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ja-JP" sz="1200" b="0" i="0" u="none" strike="noStrike" kern="1200" cap="none" spc="0" normalizeH="0" baseline="0" noProof="0" dirty="0">
              <a:ln>
                <a:noFill/>
              </a:ln>
              <a:solidFill>
                <a:prstClr val="black"/>
              </a:solidFill>
              <a:effectLst/>
              <a:uLnTx/>
              <a:uFillTx/>
              <a:latin typeface="Times New Roman" pitchFamily="18" charset="0"/>
              <a:ea typeface="ＭＳ ゴシック" pitchFamily="49" charset="-128"/>
              <a:cs typeface="+mn-cs"/>
            </a:endParaRPr>
          </a:p>
        </p:txBody>
      </p:sp>
    </p:spTree>
    <p:extLst>
      <p:ext uri="{BB962C8B-B14F-4D97-AF65-F5344CB8AC3E}">
        <p14:creationId xmlns:p14="http://schemas.microsoft.com/office/powerpoint/2010/main" val="2832365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改良型</a:t>
            </a:r>
            <a:r>
              <a:rPr lang="en-US" altLang="ja-JP" dirty="0"/>
              <a:t>k-NN</a:t>
            </a:r>
            <a:endParaRPr kumimoji="1" lang="ja-JP" altLang="en-US" dirty="0"/>
          </a:p>
        </p:txBody>
      </p:sp>
      <p:sp>
        <p:nvSpPr>
          <p:cNvPr id="4" name="コンテンツ プレースホルダー 6"/>
          <p:cNvSpPr>
            <a:spLocks noGrp="1"/>
          </p:cNvSpPr>
          <p:nvPr>
            <p:ph idx="1"/>
          </p:nvPr>
        </p:nvSpPr>
        <p:spPr>
          <a:xfrm>
            <a:off x="838200" y="1825625"/>
            <a:ext cx="7834745" cy="4445866"/>
          </a:xfrm>
        </p:spPr>
        <p:txBody>
          <a:bodyPr>
            <a:normAutofit lnSpcReduction="10000"/>
          </a:bodyPr>
          <a:lstStyle/>
          <a:p>
            <a:r>
              <a:rPr lang="ja-JP" altLang="en-US" dirty="0" smtClean="0"/>
              <a:t>誤り削除型</a:t>
            </a:r>
            <a:r>
              <a:rPr lang="en-US" altLang="ja-JP" dirty="0" smtClean="0"/>
              <a:t/>
            </a:r>
            <a:br>
              <a:rPr lang="en-US" altLang="ja-JP" dirty="0" smtClean="0"/>
            </a:br>
            <a:r>
              <a:rPr lang="ja-JP" altLang="en-US" dirty="0" smtClean="0"/>
              <a:t>モデル作成後、誤分類されているデータを</a:t>
            </a:r>
            <a:r>
              <a:rPr lang="ja-JP" altLang="en-US" dirty="0"/>
              <a:t>削除</a:t>
            </a:r>
            <a:r>
              <a:rPr lang="ja-JP" altLang="en-US" dirty="0" smtClean="0"/>
              <a:t>したデータセットを使う</a:t>
            </a:r>
            <a:endParaRPr lang="en-US" altLang="ja-JP" dirty="0" smtClean="0"/>
          </a:p>
          <a:p>
            <a:r>
              <a:rPr lang="ja-JP" altLang="en-US" dirty="0" smtClean="0"/>
              <a:t>圧縮型</a:t>
            </a:r>
            <a:r>
              <a:rPr lang="en-US" altLang="ja-JP" dirty="0" smtClean="0"/>
              <a:t/>
            </a:r>
            <a:br>
              <a:rPr lang="en-US" altLang="ja-JP" dirty="0" smtClean="0"/>
            </a:br>
            <a:r>
              <a:rPr lang="ja-JP" altLang="en-US" dirty="0" smtClean="0"/>
              <a:t>識別に寄与しないデータを削除したデータセットを使う</a:t>
            </a:r>
            <a:endParaRPr lang="en-US" altLang="ja-JP" dirty="0" smtClean="0"/>
          </a:p>
          <a:p>
            <a:r>
              <a:rPr kumimoji="1" lang="ja-JP" altLang="en-US" dirty="0" smtClean="0"/>
              <a:t>分岐限定法</a:t>
            </a:r>
            <a:endParaRPr lang="en-US" altLang="ja-JP" dirty="0"/>
          </a:p>
          <a:p>
            <a:pPr lvl="1"/>
            <a:r>
              <a:rPr kumimoji="1" lang="ja-JP" altLang="en-US" dirty="0" smtClean="0"/>
              <a:t>分岐法：クラスタリングによって木構造のように組織化する</a:t>
            </a:r>
            <a:endParaRPr kumimoji="1" lang="en-US" altLang="ja-JP" dirty="0" smtClean="0"/>
          </a:p>
          <a:p>
            <a:pPr lvl="1"/>
            <a:r>
              <a:rPr lang="ja-JP" altLang="en-US" dirty="0" smtClean="0"/>
              <a:t>限定法：分岐法で作成した木構造をもとに近傍の探索を行う</a:t>
            </a:r>
            <a:endParaRPr kumimoji="1" lang="en-US" altLang="ja-JP" dirty="0" smtClean="0"/>
          </a:p>
          <a:p>
            <a:r>
              <a:rPr lang="ja-JP" altLang="en-US" dirty="0" smtClean="0"/>
              <a:t>近似最近傍探索</a:t>
            </a:r>
            <a:r>
              <a:rPr lang="en-US" altLang="ja-JP" dirty="0" smtClean="0"/>
              <a:t/>
            </a:r>
            <a:br>
              <a:rPr lang="en-US" altLang="ja-JP" dirty="0" smtClean="0"/>
            </a:br>
            <a:r>
              <a:rPr lang="ja-JP" altLang="en-US" dirty="0" smtClean="0"/>
              <a:t>距離についてあらかじめ近似解を設定し、最低限その近似解より距離が小さい点で計算を行う。最近傍よりも少し遠くても許容する。</a:t>
            </a:r>
            <a:endParaRPr kumimoji="1" lang="ja-JP" altLang="en-US" dirty="0"/>
          </a:p>
        </p:txBody>
      </p:sp>
    </p:spTree>
    <p:extLst>
      <p:ext uri="{BB962C8B-B14F-4D97-AF65-F5344CB8AC3E}">
        <p14:creationId xmlns:p14="http://schemas.microsoft.com/office/powerpoint/2010/main" val="1586912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K-NN</a:t>
            </a:r>
            <a:r>
              <a:rPr lang="ja-JP" altLang="en-US" dirty="0" smtClean="0"/>
              <a:t>分析　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データの規模が大きければより正確な分類をすることができる確率が上がる</a:t>
            </a:r>
            <a:endParaRPr lang="en-US" altLang="ja-JP" dirty="0"/>
          </a:p>
          <a:p>
            <a:r>
              <a:rPr lang="ja-JP" altLang="en-US" dirty="0"/>
              <a:t>シンプルで分かりやすいモデル</a:t>
            </a:r>
            <a:endParaRPr lang="en-US" altLang="ja-JP" dirty="0"/>
          </a:p>
          <a:p>
            <a:endParaRPr lang="en-US" altLang="ja-JP" dirty="0"/>
          </a:p>
          <a:p>
            <a:r>
              <a:rPr lang="ja-JP" altLang="en-US" dirty="0"/>
              <a:t>複数のクラスが異常に混在や比率が異常に偏っている場合などは、分類がうまくいかない場合もある</a:t>
            </a:r>
          </a:p>
          <a:p>
            <a:endParaRPr kumimoji="1" lang="ja-JP" altLang="en-US" dirty="0"/>
          </a:p>
        </p:txBody>
      </p:sp>
    </p:spTree>
    <p:extLst>
      <p:ext uri="{BB962C8B-B14F-4D97-AF65-F5344CB8AC3E}">
        <p14:creationId xmlns:p14="http://schemas.microsoft.com/office/powerpoint/2010/main" val="4234580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lang="en-US" altLang="ja-JP" sz="4400" dirty="0" smtClean="0"/>
              <a:t>Support Vector Machine</a:t>
            </a:r>
            <a:endParaRPr kumimoji="1" lang="ja-JP" altLang="en-US" sz="4400" dirty="0"/>
          </a:p>
        </p:txBody>
      </p:sp>
    </p:spTree>
    <p:extLst>
      <p:ext uri="{BB962C8B-B14F-4D97-AF65-F5344CB8AC3E}">
        <p14:creationId xmlns:p14="http://schemas.microsoft.com/office/powerpoint/2010/main" val="23965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SVM</a:t>
            </a:r>
            <a:r>
              <a:rPr lang="ja-JP" altLang="en-US" dirty="0"/>
              <a:t>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パターン認識用の教師あり機械学習法であり、局所解収束の問題がない</a:t>
            </a:r>
            <a:endParaRPr lang="en-US" altLang="ja-JP" dirty="0"/>
          </a:p>
          <a:p>
            <a:r>
              <a:rPr lang="ja-JP" altLang="en-US" dirty="0"/>
              <a:t>マージン最大化で汎化能力を高めている</a:t>
            </a:r>
            <a:endParaRPr lang="en-US" altLang="ja-JP" dirty="0"/>
          </a:p>
          <a:p>
            <a:endParaRPr lang="ja-JP" altLang="en-US" dirty="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89" y="3953040"/>
            <a:ext cx="6724121" cy="2244655"/>
          </a:xfrm>
          <a:prstGeom prst="rect">
            <a:avLst/>
          </a:prstGeom>
        </p:spPr>
      </p:pic>
    </p:spTree>
    <p:extLst>
      <p:ext uri="{BB962C8B-B14F-4D97-AF65-F5344CB8AC3E}">
        <p14:creationId xmlns:p14="http://schemas.microsoft.com/office/powerpoint/2010/main" val="1027653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局所解収束が起こらない</a:t>
            </a:r>
            <a:endParaRPr lang="en-US" altLang="ja-JP" dirty="0"/>
          </a:p>
          <a:p>
            <a:r>
              <a:rPr lang="ja-JP" altLang="en-US" dirty="0"/>
              <a:t>マージン最大化で汎化能力を高め、現在知られている方法では、最も優秀なパターン識別能力を持つとされている（汎化性能が高い）</a:t>
            </a:r>
            <a:endParaRPr lang="en-US" altLang="ja-JP" dirty="0"/>
          </a:p>
          <a:p>
            <a:r>
              <a:rPr lang="ja-JP" altLang="en-US" dirty="0"/>
              <a:t>カーネル・トリックという方法で線形分離不可能な場合でも適用可能になった</a:t>
            </a:r>
            <a:endParaRPr lang="en-US" altLang="ja-JP" dirty="0"/>
          </a:p>
          <a:p>
            <a:endParaRPr lang="en-US" altLang="ja-JP" dirty="0"/>
          </a:p>
          <a:p>
            <a:r>
              <a:rPr lang="ja-JP" altLang="en-US" dirty="0"/>
              <a:t>データを</a:t>
            </a:r>
            <a:r>
              <a:rPr lang="en-US" altLang="ja-JP" dirty="0"/>
              <a:t>2</a:t>
            </a:r>
            <a:r>
              <a:rPr lang="ja-JP" altLang="en-US" dirty="0" err="1"/>
              <a:t>つの</a:t>
            </a:r>
            <a:r>
              <a:rPr lang="ja-JP" altLang="en-US" dirty="0"/>
              <a:t>グループに分割する問題には優れているが、多クラスの分類にそのまま適用できず計算量が多い</a:t>
            </a:r>
            <a:endParaRPr lang="en-US" altLang="ja-JP" dirty="0"/>
          </a:p>
          <a:p>
            <a:endParaRPr kumimoji="1" lang="ja-JP" altLang="en-US" dirty="0"/>
          </a:p>
        </p:txBody>
      </p:sp>
    </p:spTree>
    <p:extLst>
      <p:ext uri="{BB962C8B-B14F-4D97-AF65-F5344CB8AC3E}">
        <p14:creationId xmlns:p14="http://schemas.microsoft.com/office/powerpoint/2010/main" val="1692563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ビジネス領域での用途</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将来予測</a:t>
            </a:r>
            <a:endParaRPr lang="en-US" altLang="ja-JP" sz="2000" dirty="0"/>
          </a:p>
          <a:p>
            <a:pPr lvl="1"/>
            <a:r>
              <a:rPr lang="ja-JP" altLang="en-US" sz="2000" dirty="0"/>
              <a:t>会員登録から、</a:t>
            </a:r>
            <a:r>
              <a:rPr lang="en-US" altLang="ja-JP" sz="2000" dirty="0"/>
              <a:t>1</a:t>
            </a:r>
            <a:r>
              <a:rPr lang="ja-JP" altLang="en-US" sz="2000" dirty="0"/>
              <a:t>か月後のアクティブユーザー数</a:t>
            </a:r>
            <a:endParaRPr lang="en-US" altLang="ja-JP" sz="2000" dirty="0"/>
          </a:p>
          <a:p>
            <a:pPr lvl="2"/>
            <a:r>
              <a:rPr lang="ja-JP" altLang="en-US" sz="2000" dirty="0"/>
              <a:t>ログイン頻度</a:t>
            </a:r>
            <a:endParaRPr lang="en-US" altLang="ja-JP" sz="2000" dirty="0"/>
          </a:p>
          <a:p>
            <a:pPr lvl="2"/>
            <a:r>
              <a:rPr lang="ja-JP" altLang="en-US" sz="2000" dirty="0"/>
              <a:t>どこまで情報を登録したか　など</a:t>
            </a:r>
            <a:endParaRPr lang="en-US" altLang="ja-JP" sz="2000" dirty="0"/>
          </a:p>
          <a:p>
            <a:r>
              <a:rPr lang="ja-JP" altLang="en-US" sz="2000" dirty="0"/>
              <a:t>顧客の反応予測</a:t>
            </a:r>
            <a:endParaRPr lang="en-US" altLang="ja-JP" sz="2000" dirty="0"/>
          </a:p>
          <a:p>
            <a:pPr lvl="1"/>
            <a:r>
              <a:rPr lang="ja-JP" altLang="en-US" sz="2000" dirty="0"/>
              <a:t>特定状況下での購買について（どういった場合に売れるか）</a:t>
            </a:r>
            <a:endParaRPr lang="en-US" altLang="ja-JP" sz="2000" dirty="0"/>
          </a:p>
          <a:p>
            <a:pPr lvl="2"/>
            <a:r>
              <a:rPr lang="ja-JP" altLang="en-US" sz="2000" dirty="0"/>
              <a:t>イベントの有無</a:t>
            </a:r>
            <a:endParaRPr lang="en-US" altLang="ja-JP" sz="2000" dirty="0"/>
          </a:p>
          <a:p>
            <a:pPr lvl="2"/>
            <a:r>
              <a:rPr lang="ja-JP" altLang="en-US" sz="2000" dirty="0"/>
              <a:t>マーケティング手法　など</a:t>
            </a:r>
            <a:endParaRPr lang="en-US" altLang="ja-JP" sz="2000" dirty="0"/>
          </a:p>
          <a:p>
            <a:r>
              <a:rPr lang="ja-JP" altLang="en-US" sz="2000" dirty="0"/>
              <a:t>病気の予測</a:t>
            </a:r>
            <a:endParaRPr lang="en-US" altLang="ja-JP" sz="2000" dirty="0"/>
          </a:p>
          <a:p>
            <a:pPr lvl="1"/>
            <a:r>
              <a:rPr lang="ja-JP" altLang="en-US" sz="2000" dirty="0"/>
              <a:t>特定条件を持った人が病気になりやすいかどうか</a:t>
            </a:r>
            <a:endParaRPr lang="en-US" altLang="ja-JP" sz="2000" dirty="0"/>
          </a:p>
          <a:p>
            <a:pPr lvl="2"/>
            <a:r>
              <a:rPr lang="ja-JP" altLang="en-US" sz="2000" dirty="0"/>
              <a:t>病歴</a:t>
            </a:r>
            <a:endParaRPr lang="en-US" altLang="ja-JP" sz="2000" dirty="0"/>
          </a:p>
          <a:p>
            <a:pPr lvl="2"/>
            <a:r>
              <a:rPr lang="ja-JP" altLang="en-US" sz="2000" dirty="0"/>
              <a:t>両親の病歴</a:t>
            </a:r>
            <a:endParaRPr lang="en-US" altLang="ja-JP" sz="2000" dirty="0"/>
          </a:p>
          <a:p>
            <a:pPr lvl="2"/>
            <a:r>
              <a:rPr lang="ja-JP" altLang="en-US" sz="2000" dirty="0"/>
              <a:t>生活習慣</a:t>
            </a:r>
            <a:endParaRPr lang="en-US" altLang="ja-JP" sz="2000" dirty="0"/>
          </a:p>
          <a:p>
            <a:pPr marL="0" indent="0">
              <a:buNone/>
            </a:pPr>
            <a:endParaRPr lang="en-US" altLang="ja-JP" sz="2000" dirty="0"/>
          </a:p>
          <a:p>
            <a:endParaRPr kumimoji="1" lang="ja-JP" altLang="en-US" sz="2000" dirty="0"/>
          </a:p>
        </p:txBody>
      </p:sp>
    </p:spTree>
    <p:extLst>
      <p:ext uri="{BB962C8B-B14F-4D97-AF65-F5344CB8AC3E}">
        <p14:creationId xmlns:p14="http://schemas.microsoft.com/office/powerpoint/2010/main" val="2160554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入力データと出力結果</a:t>
            </a:r>
            <a:endParaRPr kumimoji="1" lang="ja-JP" altLang="en-US" dirty="0"/>
          </a:p>
        </p:txBody>
      </p:sp>
      <p:sp>
        <p:nvSpPr>
          <p:cNvPr id="4" name="コンテンツ プレースホルダー 4"/>
          <p:cNvSpPr txBox="1">
            <a:spLocks/>
          </p:cNvSpPr>
          <p:nvPr/>
        </p:nvSpPr>
        <p:spPr>
          <a:xfrm>
            <a:off x="539750" y="1306295"/>
            <a:ext cx="6590723" cy="522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smtClean="0"/>
              <a:t>学習</a:t>
            </a:r>
            <a:r>
              <a:rPr lang="ja-JP" altLang="en-US" sz="1800" dirty="0"/>
              <a:t>データ</a:t>
            </a:r>
            <a:r>
              <a:rPr lang="ja-JP" altLang="en-US" sz="1800" dirty="0" smtClean="0"/>
              <a:t>　　例：特定の病気になりやすいか</a:t>
            </a:r>
            <a:endParaRPr lang="en-US" altLang="ja-JP" sz="1800" dirty="0" smtClean="0"/>
          </a:p>
        </p:txBody>
      </p:sp>
      <p:sp>
        <p:nvSpPr>
          <p:cNvPr id="5" name="テキスト プレースホルダー 5"/>
          <p:cNvSpPr txBox="1">
            <a:spLocks/>
          </p:cNvSpPr>
          <p:nvPr/>
        </p:nvSpPr>
        <p:spPr>
          <a:xfrm>
            <a:off x="7016750" y="4959837"/>
            <a:ext cx="1212850" cy="45217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r>
              <a:rPr lang="en-US" altLang="ja-JP" dirty="0" smtClean="0"/>
              <a:t>Output</a:t>
            </a:r>
            <a:endParaRPr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093727698"/>
              </p:ext>
            </p:extLst>
          </p:nvPr>
        </p:nvGraphicFramePr>
        <p:xfrm>
          <a:off x="646286" y="1697992"/>
          <a:ext cx="7787927" cy="2194560"/>
        </p:xfrm>
        <a:graphic>
          <a:graphicData uri="http://schemas.openxmlformats.org/drawingml/2006/table">
            <a:tbl>
              <a:tblPr firstRow="1" bandRow="1">
                <a:tableStyleId>{5C22544A-7EE6-4342-B048-85BDC9FD1C3A}</a:tableStyleId>
              </a:tblPr>
              <a:tblGrid>
                <a:gridCol w="1558742">
                  <a:extLst>
                    <a:ext uri="{9D8B030D-6E8A-4147-A177-3AD203B41FA5}">
                      <a16:colId xmlns:a16="http://schemas.microsoft.com/office/drawing/2014/main" val="3476146659"/>
                    </a:ext>
                  </a:extLst>
                </a:gridCol>
                <a:gridCol w="1558742">
                  <a:extLst>
                    <a:ext uri="{9D8B030D-6E8A-4147-A177-3AD203B41FA5}">
                      <a16:colId xmlns:a16="http://schemas.microsoft.com/office/drawing/2014/main" val="41124096"/>
                    </a:ext>
                  </a:extLst>
                </a:gridCol>
                <a:gridCol w="1558742">
                  <a:extLst>
                    <a:ext uri="{9D8B030D-6E8A-4147-A177-3AD203B41FA5}">
                      <a16:colId xmlns:a16="http://schemas.microsoft.com/office/drawing/2014/main" val="2963191642"/>
                    </a:ext>
                  </a:extLst>
                </a:gridCol>
                <a:gridCol w="1389238">
                  <a:extLst>
                    <a:ext uri="{9D8B030D-6E8A-4147-A177-3AD203B41FA5}">
                      <a16:colId xmlns:a16="http://schemas.microsoft.com/office/drawing/2014/main" val="1436503738"/>
                    </a:ext>
                  </a:extLst>
                </a:gridCol>
                <a:gridCol w="1722463">
                  <a:extLst>
                    <a:ext uri="{9D8B030D-6E8A-4147-A177-3AD203B41FA5}">
                      <a16:colId xmlns:a16="http://schemas.microsoft.com/office/drawing/2014/main" val="1169349762"/>
                    </a:ext>
                  </a:extLst>
                </a:gridCol>
              </a:tblGrid>
              <a:tr h="347214">
                <a:tc>
                  <a:txBody>
                    <a:bodyPr/>
                    <a:lstStyle/>
                    <a:p>
                      <a:r>
                        <a:rPr kumimoji="1" lang="ja-JP" altLang="en-US" dirty="0" smtClean="0"/>
                        <a:t>教師データ</a:t>
                      </a:r>
                      <a:endParaRPr kumimoji="1" lang="ja-JP" altLang="en-US" dirty="0"/>
                    </a:p>
                  </a:txBody>
                  <a:tcPr/>
                </a:tc>
                <a:tc>
                  <a:txBody>
                    <a:bodyPr/>
                    <a:lstStyle/>
                    <a:p>
                      <a:r>
                        <a:rPr kumimoji="1" lang="ja-JP" altLang="en-US" dirty="0" smtClean="0"/>
                        <a:t>病歴</a:t>
                      </a:r>
                      <a:endParaRPr kumimoji="1" lang="ja-JP" altLang="en-US" dirty="0"/>
                    </a:p>
                  </a:txBody>
                  <a:tcPr/>
                </a:tc>
                <a:tc>
                  <a:txBody>
                    <a:bodyPr/>
                    <a:lstStyle/>
                    <a:p>
                      <a:r>
                        <a:rPr kumimoji="1" lang="ja-JP" altLang="en-US" dirty="0" smtClean="0"/>
                        <a:t>両親の病歴</a:t>
                      </a:r>
                      <a:endParaRPr kumimoji="1" lang="ja-JP" altLang="en-US" dirty="0"/>
                    </a:p>
                  </a:txBody>
                  <a:tcPr/>
                </a:tc>
                <a:tc>
                  <a:txBody>
                    <a:bodyPr/>
                    <a:lstStyle/>
                    <a:p>
                      <a:r>
                        <a:rPr kumimoji="1" lang="ja-JP" altLang="en-US" dirty="0" smtClean="0"/>
                        <a:t>生活習慣</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癌になりやすいか</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27258">
                <a:tc>
                  <a:txBody>
                    <a:bodyPr/>
                    <a:lstStyle/>
                    <a:p>
                      <a:r>
                        <a:rPr kumimoji="1" lang="ja-JP" altLang="en-US" dirty="0" smtClean="0"/>
                        <a:t>患者</a:t>
                      </a:r>
                      <a:r>
                        <a:rPr kumimoji="1" lang="en-US" altLang="ja-JP" dirty="0" smtClean="0"/>
                        <a:t>A</a:t>
                      </a:r>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悪い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r h="327258">
                <a:tc>
                  <a:txBody>
                    <a:bodyPr/>
                    <a:lstStyle/>
                    <a:p>
                      <a:r>
                        <a:rPr kumimoji="1" lang="ja-JP" altLang="en-US" dirty="0" smtClean="0"/>
                        <a:t>患者</a:t>
                      </a:r>
                      <a:r>
                        <a:rPr kumimoji="1" lang="en-US" altLang="ja-JP" dirty="0" smtClean="0"/>
                        <a:t>B</a:t>
                      </a:r>
                      <a:endParaRPr kumimoji="1" lang="ja-JP" altLang="en-US" dirty="0"/>
                    </a:p>
                  </a:txBody>
                  <a:tcPr/>
                </a:tc>
                <a:tc>
                  <a:txBody>
                    <a:bodyPr/>
                    <a:lstStyle/>
                    <a:p>
                      <a:r>
                        <a:rPr kumimoji="1" lang="ja-JP" altLang="en-US" dirty="0" smtClean="0"/>
                        <a:t>糖尿病</a:t>
                      </a:r>
                      <a:endParaRPr kumimoji="1" lang="ja-JP" altLang="en-US" dirty="0"/>
                    </a:p>
                  </a:txBody>
                  <a:tcPr/>
                </a:tc>
                <a:tc>
                  <a:txBody>
                    <a:bodyPr/>
                    <a:lstStyle/>
                    <a:p>
                      <a:r>
                        <a:rPr kumimoji="1" lang="ja-JP" altLang="en-US" dirty="0" smtClean="0"/>
                        <a:t>糖尿病</a:t>
                      </a:r>
                      <a:endParaRPr kumimoji="1" lang="ja-JP" altLang="en-US" dirty="0"/>
                    </a:p>
                  </a:txBody>
                  <a:tcPr/>
                </a:tc>
                <a:tc>
                  <a:txBody>
                    <a:bodyPr/>
                    <a:lstStyle/>
                    <a:p>
                      <a:r>
                        <a:rPr kumimoji="1" lang="ja-JP" altLang="en-US" dirty="0" smtClean="0"/>
                        <a:t>悪い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930989"/>
                  </a:ext>
                </a:extLst>
              </a:tr>
              <a:tr h="327258">
                <a:tc>
                  <a:txBody>
                    <a:bodyPr/>
                    <a:lstStyle/>
                    <a:p>
                      <a:r>
                        <a:rPr kumimoji="1" lang="ja-JP" altLang="en-US" dirty="0" smtClean="0"/>
                        <a:t>患者</a:t>
                      </a:r>
                      <a:r>
                        <a:rPr kumimoji="1" lang="en-US" altLang="ja-JP" dirty="0" smtClean="0"/>
                        <a:t>C</a:t>
                      </a:r>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良い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02395987"/>
                  </a:ext>
                </a:extLst>
              </a:tr>
              <a:tr h="327258">
                <a:tc>
                  <a:txBody>
                    <a:bodyPr/>
                    <a:lstStyle/>
                    <a:p>
                      <a:r>
                        <a:rPr kumimoji="1" lang="ja-JP" altLang="en-US" dirty="0" smtClean="0"/>
                        <a:t>患者</a:t>
                      </a:r>
                      <a:r>
                        <a:rPr kumimoji="1" lang="en-US" altLang="ja-JP" dirty="0" smtClean="0"/>
                        <a:t>D</a:t>
                      </a:r>
                      <a:endParaRPr kumimoji="1" lang="ja-JP" altLang="en-US" dirty="0"/>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良い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051373"/>
                  </a:ext>
                </a:extLst>
              </a:tr>
              <a:tr h="327258">
                <a:tc>
                  <a:txBody>
                    <a:bodyPr/>
                    <a:lstStyle/>
                    <a:p>
                      <a:pPr algn="ctr"/>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lnR w="12700" cap="flat" cmpd="sng" algn="ctr">
                      <a:solidFill>
                        <a:schemeClr val="tx1"/>
                      </a:solidFill>
                      <a:prstDash val="solid"/>
                      <a:round/>
                      <a:headEnd type="none" w="med" len="med"/>
                      <a:tailEnd type="none" w="med" len="med"/>
                    </a:lnR>
                  </a:tcPr>
                </a:tc>
                <a:tc>
                  <a:txBody>
                    <a:bodyPr/>
                    <a:lstStyle/>
                    <a:p>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28983810"/>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4190457261"/>
              </p:ext>
            </p:extLst>
          </p:nvPr>
        </p:nvGraphicFramePr>
        <p:xfrm>
          <a:off x="646286" y="5406164"/>
          <a:ext cx="7787926" cy="783502"/>
        </p:xfrm>
        <a:graphic>
          <a:graphicData uri="http://schemas.openxmlformats.org/drawingml/2006/table">
            <a:tbl>
              <a:tblPr firstRow="1" bandRow="1">
                <a:tableStyleId>{5C22544A-7EE6-4342-B048-85BDC9FD1C3A}</a:tableStyleId>
              </a:tblPr>
              <a:tblGrid>
                <a:gridCol w="1558742">
                  <a:extLst>
                    <a:ext uri="{9D8B030D-6E8A-4147-A177-3AD203B41FA5}">
                      <a16:colId xmlns:a16="http://schemas.microsoft.com/office/drawing/2014/main" val="3476146659"/>
                    </a:ext>
                  </a:extLst>
                </a:gridCol>
                <a:gridCol w="1558742">
                  <a:extLst>
                    <a:ext uri="{9D8B030D-6E8A-4147-A177-3AD203B41FA5}">
                      <a16:colId xmlns:a16="http://schemas.microsoft.com/office/drawing/2014/main" val="41124096"/>
                    </a:ext>
                  </a:extLst>
                </a:gridCol>
                <a:gridCol w="1558742">
                  <a:extLst>
                    <a:ext uri="{9D8B030D-6E8A-4147-A177-3AD203B41FA5}">
                      <a16:colId xmlns:a16="http://schemas.microsoft.com/office/drawing/2014/main" val="2963191642"/>
                    </a:ext>
                  </a:extLst>
                </a:gridCol>
                <a:gridCol w="1403355">
                  <a:extLst>
                    <a:ext uri="{9D8B030D-6E8A-4147-A177-3AD203B41FA5}">
                      <a16:colId xmlns:a16="http://schemas.microsoft.com/office/drawing/2014/main" val="1436503738"/>
                    </a:ext>
                  </a:extLst>
                </a:gridCol>
                <a:gridCol w="1708345">
                  <a:extLst>
                    <a:ext uri="{9D8B030D-6E8A-4147-A177-3AD203B41FA5}">
                      <a16:colId xmlns:a16="http://schemas.microsoft.com/office/drawing/2014/main" val="1169349762"/>
                    </a:ext>
                  </a:extLst>
                </a:gridCol>
              </a:tblGrid>
              <a:tr h="403342">
                <a:tc>
                  <a:txBody>
                    <a:bodyPr/>
                    <a:lstStyle/>
                    <a:p>
                      <a:r>
                        <a:rPr kumimoji="1" lang="ja-JP" altLang="en-US" dirty="0" smtClean="0"/>
                        <a:t>目的データ</a:t>
                      </a:r>
                      <a:endParaRPr kumimoji="1" lang="ja-JP" altLang="en-US" dirty="0"/>
                    </a:p>
                  </a:txBody>
                  <a:tcPr/>
                </a:tc>
                <a:tc>
                  <a:txBody>
                    <a:bodyPr/>
                    <a:lstStyle/>
                    <a:p>
                      <a:r>
                        <a:rPr kumimoji="1" lang="ja-JP" altLang="en-US" dirty="0" smtClean="0"/>
                        <a:t>病歴</a:t>
                      </a:r>
                      <a:endParaRPr kumimoji="1" lang="ja-JP" altLang="en-US" dirty="0"/>
                    </a:p>
                  </a:txBody>
                  <a:tcPr/>
                </a:tc>
                <a:tc>
                  <a:txBody>
                    <a:bodyPr/>
                    <a:lstStyle/>
                    <a:p>
                      <a:r>
                        <a:rPr kumimoji="1" lang="ja-JP" altLang="en-US" dirty="0" smtClean="0"/>
                        <a:t>両親の病歴</a:t>
                      </a:r>
                      <a:endParaRPr kumimoji="1" lang="ja-JP" altLang="en-US" dirty="0"/>
                    </a:p>
                  </a:txBody>
                  <a:tcPr/>
                </a:tc>
                <a:tc>
                  <a:txBody>
                    <a:bodyPr/>
                    <a:lstStyle/>
                    <a:p>
                      <a:r>
                        <a:rPr kumimoji="1" lang="ja-JP" altLang="en-US" dirty="0" smtClean="0"/>
                        <a:t>生活習慣</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癌になりやすいか</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80160">
                <a:tc>
                  <a:txBody>
                    <a:bodyPr/>
                    <a:lstStyle/>
                    <a:p>
                      <a:r>
                        <a:rPr kumimoji="1" lang="ja-JP" altLang="en-US" dirty="0" smtClean="0"/>
                        <a:t>患者</a:t>
                      </a:r>
                      <a:r>
                        <a:rPr kumimoji="1" lang="en-US" altLang="ja-JP" dirty="0" smtClean="0"/>
                        <a:t>X</a:t>
                      </a:r>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悪い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solidFill>
                            <a:srgbClr val="FF0000"/>
                          </a:solidFill>
                        </a:rPr>
                        <a:t>〇</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bl>
          </a:graphicData>
        </a:graphic>
      </p:graphicFrame>
      <p:sp>
        <p:nvSpPr>
          <p:cNvPr id="8" name="テキスト プレースホルダー 3"/>
          <p:cNvSpPr txBox="1">
            <a:spLocks/>
          </p:cNvSpPr>
          <p:nvPr/>
        </p:nvSpPr>
        <p:spPr bwMode="auto">
          <a:xfrm>
            <a:off x="539750" y="908050"/>
            <a:ext cx="5157787" cy="456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4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sz="2400">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sz="2000">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sz="2000">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r>
              <a:rPr lang="en-US" altLang="ja-JP" kern="0" dirty="0" smtClean="0"/>
              <a:t>Input</a:t>
            </a:r>
            <a:endParaRPr lang="ja-JP" altLang="en-US" kern="0" dirty="0"/>
          </a:p>
        </p:txBody>
      </p:sp>
      <p:sp>
        <p:nvSpPr>
          <p:cNvPr id="10" name="コンテンツ プレースホルダー 4"/>
          <p:cNvSpPr txBox="1">
            <a:spLocks/>
          </p:cNvSpPr>
          <p:nvPr/>
        </p:nvSpPr>
        <p:spPr>
          <a:xfrm>
            <a:off x="3402186" y="4957149"/>
            <a:ext cx="858664" cy="522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Inpu</a:t>
            </a:r>
            <a:r>
              <a:rPr lang="en-US" altLang="ja-JP" sz="2400" b="1" dirty="0"/>
              <a:t>t</a:t>
            </a:r>
            <a:endParaRPr lang="en-US" altLang="ja-JP" sz="1800" b="1" dirty="0" smtClean="0"/>
          </a:p>
        </p:txBody>
      </p:sp>
    </p:spTree>
    <p:extLst>
      <p:ext uri="{BB962C8B-B14F-4D97-AF65-F5344CB8AC3E}">
        <p14:creationId xmlns:p14="http://schemas.microsoft.com/office/powerpoint/2010/main" val="735312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カーネルトリック</a:t>
            </a:r>
            <a:endParaRPr kumimoji="1" lang="ja-JP" altLang="en-US" dirty="0"/>
          </a:p>
        </p:txBody>
      </p:sp>
      <p:pic>
        <p:nvPicPr>
          <p:cNvPr id="4" name="コンテンツ プレースホルダー 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47926" y="3684362"/>
            <a:ext cx="4184647" cy="234186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539750" y="1322025"/>
            <a:ext cx="7921624" cy="830997"/>
          </a:xfrm>
          <a:prstGeom prst="rect">
            <a:avLst/>
          </a:prstGeom>
          <a:noFill/>
        </p:spPr>
        <p:txBody>
          <a:bodyPr wrap="square" rtlCol="0">
            <a:spAutoFit/>
          </a:bodyPr>
          <a:lstStyle/>
          <a:p>
            <a:r>
              <a:rPr kumimoji="1" lang="ja-JP" altLang="en-US" dirty="0" smtClean="0"/>
              <a:t>線形で分離できないデータを高次元に埋め込むことで分離を行えるようにする</a:t>
            </a:r>
            <a:endParaRPr kumimoji="1" lang="ja-JP" altLang="en-US" dirty="0"/>
          </a:p>
        </p:txBody>
      </p:sp>
    </p:spTree>
    <p:extLst>
      <p:ext uri="{BB962C8B-B14F-4D97-AF65-F5344CB8AC3E}">
        <p14:creationId xmlns:p14="http://schemas.microsoft.com/office/powerpoint/2010/main" val="2246918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lstStyle/>
          <a:p>
            <a:pPr>
              <a:lnSpc>
                <a:spcPct val="200000"/>
              </a:lnSpc>
            </a:pPr>
            <a:r>
              <a:rPr lang="en-US" altLang="ja-JP" dirty="0"/>
              <a:t>SVM</a:t>
            </a:r>
            <a:r>
              <a:rPr lang="ja-JP" altLang="en-US" dirty="0"/>
              <a:t>は線形分離をするための線の引き方を決めるもの</a:t>
            </a:r>
            <a:endParaRPr lang="en-US" altLang="ja-JP" dirty="0"/>
          </a:p>
          <a:p>
            <a:pPr>
              <a:lnSpc>
                <a:spcPct val="200000"/>
              </a:lnSpc>
            </a:pPr>
            <a:r>
              <a:rPr lang="ja-JP" altLang="en-US" dirty="0"/>
              <a:t>非線形なデータに対しては、データを多次元空間に埋め込み線形分離を行う</a:t>
            </a:r>
            <a:r>
              <a:rPr lang="en-US" altLang="ja-JP" dirty="0"/>
              <a:t>(</a:t>
            </a:r>
            <a:r>
              <a:rPr lang="ja-JP" altLang="en-US" dirty="0"/>
              <a:t>カーネルトリック</a:t>
            </a:r>
            <a:r>
              <a:rPr lang="en-US" altLang="ja-JP" dirty="0"/>
              <a:t>)</a:t>
            </a:r>
          </a:p>
          <a:p>
            <a:pPr>
              <a:lnSpc>
                <a:spcPct val="200000"/>
              </a:lnSpc>
            </a:pPr>
            <a:r>
              <a:rPr lang="ja-JP" altLang="en-US" dirty="0"/>
              <a:t>最大マージンを取ることでニューラルネットワークと比べ汎化性能が高い</a:t>
            </a:r>
          </a:p>
          <a:p>
            <a:endParaRPr kumimoji="1" lang="ja-JP" altLang="en-US" dirty="0"/>
          </a:p>
        </p:txBody>
      </p:sp>
    </p:spTree>
    <p:extLst>
      <p:ext uri="{BB962C8B-B14F-4D97-AF65-F5344CB8AC3E}">
        <p14:creationId xmlns:p14="http://schemas.microsoft.com/office/powerpoint/2010/main" val="1613406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ja-JP" altLang="en-US" sz="4400" dirty="0" smtClean="0"/>
              <a:t>決定木（</a:t>
            </a:r>
            <a:r>
              <a:rPr kumimoji="1" lang="en-US" altLang="ja-JP" sz="4400" dirty="0" smtClean="0"/>
              <a:t>Decision Tree</a:t>
            </a:r>
            <a:r>
              <a:rPr kumimoji="1" lang="ja-JP" altLang="en-US" sz="4400" dirty="0" smtClean="0"/>
              <a:t>）</a:t>
            </a:r>
            <a:endParaRPr kumimoji="1" lang="ja-JP" altLang="en-US" sz="4400" dirty="0"/>
          </a:p>
        </p:txBody>
      </p:sp>
    </p:spTree>
    <p:extLst>
      <p:ext uri="{BB962C8B-B14F-4D97-AF65-F5344CB8AC3E}">
        <p14:creationId xmlns:p14="http://schemas.microsoft.com/office/powerpoint/2010/main" val="3591033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改訂履歴</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93733200"/>
              </p:ext>
            </p:extLst>
          </p:nvPr>
        </p:nvGraphicFramePr>
        <p:xfrm>
          <a:off x="1524000" y="1397000"/>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255038092"/>
                    </a:ext>
                  </a:extLst>
                </a:gridCol>
                <a:gridCol w="3048000">
                  <a:extLst>
                    <a:ext uri="{9D8B030D-6E8A-4147-A177-3AD203B41FA5}">
                      <a16:colId xmlns:a16="http://schemas.microsoft.com/office/drawing/2014/main" val="2689857740"/>
                    </a:ext>
                  </a:extLst>
                </a:gridCol>
              </a:tblGrid>
              <a:tr h="370840">
                <a:tc>
                  <a:txBody>
                    <a:bodyPr/>
                    <a:lstStyle/>
                    <a:p>
                      <a:r>
                        <a:rPr kumimoji="1" lang="ja-JP" altLang="en-US" dirty="0" smtClean="0"/>
                        <a:t>変更日時</a:t>
                      </a:r>
                      <a:endParaRPr kumimoji="1" lang="ja-JP" altLang="en-US" dirty="0"/>
                    </a:p>
                  </a:txBody>
                  <a:tcPr/>
                </a:tc>
                <a:tc>
                  <a:txBody>
                    <a:bodyPr/>
                    <a:lstStyle/>
                    <a:p>
                      <a:r>
                        <a:rPr kumimoji="1" lang="ja-JP" altLang="en-US" dirty="0" smtClean="0"/>
                        <a:t>変更箇所</a:t>
                      </a:r>
                      <a:endParaRPr kumimoji="1" lang="ja-JP" altLang="en-US" dirty="0"/>
                    </a:p>
                  </a:txBody>
                  <a:tcPr/>
                </a:tc>
                <a:extLst>
                  <a:ext uri="{0D108BD9-81ED-4DB2-BD59-A6C34878D82A}">
                    <a16:rowId xmlns:a16="http://schemas.microsoft.com/office/drawing/2014/main" val="2154969516"/>
                  </a:ext>
                </a:extLst>
              </a:tr>
              <a:tr h="370840">
                <a:tc>
                  <a:txBody>
                    <a:bodyPr/>
                    <a:lstStyle/>
                    <a:p>
                      <a:r>
                        <a:rPr kumimoji="1" lang="en-US" altLang="ja-JP" dirty="0" smtClean="0"/>
                        <a:t>7/17</a:t>
                      </a:r>
                      <a:endParaRPr kumimoji="1" lang="ja-JP" altLang="en-US" dirty="0"/>
                    </a:p>
                  </a:txBody>
                  <a:tcPr/>
                </a:tc>
                <a:tc>
                  <a:txBody>
                    <a:bodyPr/>
                    <a:lstStyle/>
                    <a:p>
                      <a:r>
                        <a:rPr kumimoji="1" lang="ja-JP" altLang="en-US" dirty="0" smtClean="0"/>
                        <a:t>指摘箇所の修正</a:t>
                      </a:r>
                      <a:endParaRPr kumimoji="1" lang="ja-JP" altLang="en-US" dirty="0"/>
                    </a:p>
                  </a:txBody>
                  <a:tcPr/>
                </a:tc>
                <a:extLst>
                  <a:ext uri="{0D108BD9-81ED-4DB2-BD59-A6C34878D82A}">
                    <a16:rowId xmlns:a16="http://schemas.microsoft.com/office/drawing/2014/main" val="246497047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99142082"/>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33243264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9173123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571057754"/>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7238784"/>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82533161"/>
                  </a:ext>
                </a:extLst>
              </a:tr>
            </a:tbl>
          </a:graphicData>
        </a:graphic>
      </p:graphicFrame>
      <p:sp>
        <p:nvSpPr>
          <p:cNvPr id="5" name="テキスト ボックス 4"/>
          <p:cNvSpPr txBox="1"/>
          <p:nvPr/>
        </p:nvSpPr>
        <p:spPr>
          <a:xfrm>
            <a:off x="2847109" y="5024582"/>
            <a:ext cx="3449782" cy="461665"/>
          </a:xfrm>
          <a:prstGeom prst="rect">
            <a:avLst/>
          </a:prstGeom>
          <a:noFill/>
        </p:spPr>
        <p:txBody>
          <a:bodyPr wrap="square" rtlCol="0">
            <a:spAutoFit/>
          </a:bodyPr>
          <a:lstStyle/>
          <a:p>
            <a:r>
              <a:rPr kumimoji="1" lang="en-US" altLang="ja-JP" dirty="0" smtClean="0"/>
              <a:t>※</a:t>
            </a:r>
            <a:r>
              <a:rPr kumimoji="1" lang="ja-JP" altLang="en-US" dirty="0" smtClean="0"/>
              <a:t>未完成で編集中です</a:t>
            </a:r>
            <a:endParaRPr kumimoji="1" lang="ja-JP" altLang="en-US" dirty="0"/>
          </a:p>
        </p:txBody>
      </p:sp>
    </p:spTree>
    <p:extLst>
      <p:ext uri="{BB962C8B-B14F-4D97-AF65-F5344CB8AC3E}">
        <p14:creationId xmlns:p14="http://schemas.microsoft.com/office/powerpoint/2010/main" val="4153690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決定木（</a:t>
            </a:r>
            <a:r>
              <a:rPr lang="en-US" altLang="ja-JP" dirty="0"/>
              <a:t>decision tree</a:t>
            </a:r>
            <a:r>
              <a:rPr lang="ja-JP" altLang="en-US" dirty="0"/>
              <a:t>）とは</a:t>
            </a:r>
            <a:endParaRPr kumimoji="1" lang="ja-JP" altLang="en-US" dirty="0"/>
          </a:p>
        </p:txBody>
      </p:sp>
      <p:sp>
        <p:nvSpPr>
          <p:cNvPr id="16" name="正方形/長方形 15"/>
          <p:cNvSpPr/>
          <p:nvPr/>
        </p:nvSpPr>
        <p:spPr>
          <a:xfrm>
            <a:off x="2515833" y="2836500"/>
            <a:ext cx="4390667" cy="30664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1 つの角を切り取り 1 つの角を丸めた四角形 16"/>
          <p:cNvSpPr/>
          <p:nvPr/>
        </p:nvSpPr>
        <p:spPr>
          <a:xfrm>
            <a:off x="34277" y="2974109"/>
            <a:ext cx="1797239" cy="937491"/>
          </a:xfrm>
          <a:prstGeom prst="snip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天気：晴れ</a:t>
            </a:r>
            <a:endParaRPr kumimoji="1" lang="en-US" altLang="ja-JP" dirty="0" smtClean="0"/>
          </a:p>
          <a:p>
            <a:pPr algn="ctr"/>
            <a:r>
              <a:rPr lang="ja-JP" altLang="en-US" dirty="0" smtClean="0"/>
              <a:t>気温：</a:t>
            </a:r>
            <a:r>
              <a:rPr lang="en-US" altLang="ja-JP" dirty="0" smtClean="0"/>
              <a:t>28</a:t>
            </a:r>
            <a:r>
              <a:rPr lang="ja-JP" altLang="en-US" dirty="0" smtClean="0"/>
              <a:t>℃</a:t>
            </a:r>
            <a:endParaRPr kumimoji="1" lang="ja-JP" altLang="en-US" dirty="0"/>
          </a:p>
        </p:txBody>
      </p:sp>
      <p:sp>
        <p:nvSpPr>
          <p:cNvPr id="18" name="対角する 2 つの角を丸めた四角形 17"/>
          <p:cNvSpPr/>
          <p:nvPr/>
        </p:nvSpPr>
        <p:spPr>
          <a:xfrm>
            <a:off x="7502696" y="2977745"/>
            <a:ext cx="1563074" cy="933855"/>
          </a:xfrm>
          <a:prstGeom prst="round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海</a:t>
            </a:r>
            <a:r>
              <a:rPr lang="ja-JP" altLang="en-US" dirty="0" smtClean="0"/>
              <a:t>へ</a:t>
            </a:r>
            <a:r>
              <a:rPr lang="ja-JP" altLang="en-US" dirty="0"/>
              <a:t>行</a:t>
            </a:r>
            <a:r>
              <a:rPr lang="ja-JP" altLang="en-US" dirty="0" smtClean="0"/>
              <a:t>く</a:t>
            </a:r>
            <a:endParaRPr kumimoji="1" lang="ja-JP" altLang="en-US" dirty="0"/>
          </a:p>
        </p:txBody>
      </p:sp>
      <p:sp>
        <p:nvSpPr>
          <p:cNvPr id="19" name="テキスト ボックス 18"/>
          <p:cNvSpPr txBox="1"/>
          <p:nvPr/>
        </p:nvSpPr>
        <p:spPr>
          <a:xfrm>
            <a:off x="539750" y="2213698"/>
            <a:ext cx="646331" cy="369332"/>
          </a:xfrm>
          <a:prstGeom prst="rect">
            <a:avLst/>
          </a:prstGeom>
          <a:noFill/>
        </p:spPr>
        <p:txBody>
          <a:bodyPr wrap="none" rtlCol="0">
            <a:spAutoFit/>
          </a:bodyPr>
          <a:lstStyle/>
          <a:p>
            <a:r>
              <a:rPr kumimoji="1" lang="ja-JP" altLang="en-US" dirty="0" smtClean="0"/>
              <a:t>質問</a:t>
            </a:r>
            <a:endParaRPr kumimoji="1" lang="ja-JP" altLang="en-US" dirty="0"/>
          </a:p>
        </p:txBody>
      </p:sp>
      <p:sp>
        <p:nvSpPr>
          <p:cNvPr id="20" name="テキスト ボックス 19"/>
          <p:cNvSpPr txBox="1"/>
          <p:nvPr/>
        </p:nvSpPr>
        <p:spPr>
          <a:xfrm>
            <a:off x="4165088" y="2213698"/>
            <a:ext cx="877163" cy="369332"/>
          </a:xfrm>
          <a:prstGeom prst="rect">
            <a:avLst/>
          </a:prstGeom>
          <a:noFill/>
        </p:spPr>
        <p:txBody>
          <a:bodyPr wrap="none" rtlCol="0">
            <a:spAutoFit/>
          </a:bodyPr>
          <a:lstStyle/>
          <a:p>
            <a:r>
              <a:rPr kumimoji="1" lang="ja-JP" altLang="en-US" dirty="0" smtClean="0"/>
              <a:t>決定木</a:t>
            </a:r>
            <a:endParaRPr kumimoji="1" lang="ja-JP" altLang="en-US" dirty="0"/>
          </a:p>
        </p:txBody>
      </p:sp>
      <p:sp>
        <p:nvSpPr>
          <p:cNvPr id="21" name="テキスト ボックス 20"/>
          <p:cNvSpPr txBox="1"/>
          <p:nvPr/>
        </p:nvSpPr>
        <p:spPr>
          <a:xfrm>
            <a:off x="7961067" y="2213698"/>
            <a:ext cx="646331" cy="369332"/>
          </a:xfrm>
          <a:prstGeom prst="rect">
            <a:avLst/>
          </a:prstGeom>
          <a:noFill/>
        </p:spPr>
        <p:txBody>
          <a:bodyPr wrap="none" rtlCol="0">
            <a:spAutoFit/>
          </a:bodyPr>
          <a:lstStyle/>
          <a:p>
            <a:r>
              <a:rPr lang="ja-JP" altLang="en-US" dirty="0"/>
              <a:t>判断</a:t>
            </a:r>
            <a:endParaRPr kumimoji="1" lang="ja-JP" altLang="en-US" dirty="0"/>
          </a:p>
        </p:txBody>
      </p:sp>
      <p:sp>
        <p:nvSpPr>
          <p:cNvPr id="22" name="右矢印 21"/>
          <p:cNvSpPr/>
          <p:nvPr/>
        </p:nvSpPr>
        <p:spPr>
          <a:xfrm>
            <a:off x="1879272" y="3355488"/>
            <a:ext cx="609600" cy="414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6926719" y="3355488"/>
            <a:ext cx="609600" cy="414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5235" y="2974109"/>
            <a:ext cx="4209280" cy="2750008"/>
          </a:xfrm>
          <a:prstGeom prst="rect">
            <a:avLst/>
          </a:prstGeom>
        </p:spPr>
      </p:pic>
      <p:pic>
        <p:nvPicPr>
          <p:cNvPr id="26" name="図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047" y="4025718"/>
            <a:ext cx="2101723" cy="2241838"/>
          </a:xfrm>
          <a:prstGeom prst="rect">
            <a:avLst/>
          </a:prstGeom>
        </p:spPr>
      </p:pic>
      <p:pic>
        <p:nvPicPr>
          <p:cNvPr id="27" name="図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49" y="3911600"/>
            <a:ext cx="1697344" cy="2325129"/>
          </a:xfrm>
          <a:prstGeom prst="rect">
            <a:avLst/>
          </a:prstGeom>
        </p:spPr>
      </p:pic>
    </p:spTree>
    <p:extLst>
      <p:ext uri="{BB962C8B-B14F-4D97-AF65-F5344CB8AC3E}">
        <p14:creationId xmlns:p14="http://schemas.microsoft.com/office/powerpoint/2010/main" val="3735505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1121"/>
            <a:ext cx="8229600" cy="1143000"/>
          </a:xfrm>
        </p:spPr>
        <p:txBody>
          <a:bodyPr/>
          <a:lstStyle/>
          <a:p>
            <a:r>
              <a:rPr lang="ja-JP" altLang="en-US" dirty="0"/>
              <a:t>特徴</a:t>
            </a:r>
            <a:endParaRPr kumimoji="1" lang="ja-JP" altLang="en-US" dirty="0"/>
          </a:p>
        </p:txBody>
      </p:sp>
      <p:sp>
        <p:nvSpPr>
          <p:cNvPr id="4" name="テキスト プレースホルダー 3"/>
          <p:cNvSpPr>
            <a:spLocks noGrp="1"/>
          </p:cNvSpPr>
          <p:nvPr>
            <p:ph type="body" idx="1"/>
          </p:nvPr>
        </p:nvSpPr>
        <p:spPr/>
        <p:txBody>
          <a:bodyPr/>
          <a:lstStyle/>
          <a:p>
            <a:r>
              <a:rPr lang="ja-JP" altLang="en-US" dirty="0" smtClean="0"/>
              <a:t>良い点</a:t>
            </a:r>
            <a:endParaRPr kumimoji="1" lang="ja-JP" altLang="en-US" dirty="0"/>
          </a:p>
        </p:txBody>
      </p:sp>
      <p:sp>
        <p:nvSpPr>
          <p:cNvPr id="5" name="コンテンツ プレースホルダー 4"/>
          <p:cNvSpPr>
            <a:spLocks noGrp="1"/>
          </p:cNvSpPr>
          <p:nvPr>
            <p:ph sz="half" idx="2"/>
          </p:nvPr>
        </p:nvSpPr>
        <p:spPr/>
        <p:txBody>
          <a:bodyPr/>
          <a:lstStyle/>
          <a:p>
            <a:r>
              <a:rPr lang="ja-JP" altLang="en-US" dirty="0"/>
              <a:t>結果に影響を与えている属性を特定することができる</a:t>
            </a:r>
            <a:endParaRPr lang="en-US" altLang="ja-JP" dirty="0"/>
          </a:p>
          <a:p>
            <a:r>
              <a:rPr lang="ja-JP" altLang="en-US" dirty="0"/>
              <a:t>木構造で可読性が高いので説明に適している</a:t>
            </a:r>
            <a:endParaRPr lang="en-US" altLang="ja-JP" dirty="0"/>
          </a:p>
          <a:p>
            <a:r>
              <a:rPr lang="ja-JP" altLang="en-US" dirty="0"/>
              <a:t>説明・目的変数とも連続値、カテゴリ値などを設定可能</a:t>
            </a:r>
            <a:endParaRPr lang="en-US" altLang="ja-JP" dirty="0"/>
          </a:p>
          <a:p>
            <a:r>
              <a:rPr lang="ja-JP" altLang="en-US" dirty="0"/>
              <a:t>データ分布の型を問われない</a:t>
            </a:r>
          </a:p>
          <a:p>
            <a:endParaRPr kumimoji="1" lang="ja-JP" altLang="en-US" dirty="0"/>
          </a:p>
        </p:txBody>
      </p:sp>
      <p:sp>
        <p:nvSpPr>
          <p:cNvPr id="6" name="テキスト プレースホルダー 5"/>
          <p:cNvSpPr>
            <a:spLocks noGrp="1"/>
          </p:cNvSpPr>
          <p:nvPr>
            <p:ph type="body" sz="quarter" idx="3"/>
          </p:nvPr>
        </p:nvSpPr>
        <p:spPr/>
        <p:txBody>
          <a:bodyPr/>
          <a:lstStyle/>
          <a:p>
            <a:r>
              <a:rPr kumimoji="1" lang="ja-JP" altLang="en-US" dirty="0" smtClean="0"/>
              <a:t>悪い点</a:t>
            </a:r>
            <a:endParaRPr kumimoji="1" lang="ja-JP" altLang="en-US" dirty="0"/>
          </a:p>
        </p:txBody>
      </p:sp>
      <p:sp>
        <p:nvSpPr>
          <p:cNvPr id="7" name="コンテンツ プレースホルダー 6"/>
          <p:cNvSpPr>
            <a:spLocks noGrp="1"/>
          </p:cNvSpPr>
          <p:nvPr>
            <p:ph sz="quarter" idx="4"/>
          </p:nvPr>
        </p:nvSpPr>
        <p:spPr/>
        <p:txBody>
          <a:bodyPr/>
          <a:lstStyle/>
          <a:p>
            <a:r>
              <a:rPr lang="ja-JP" altLang="en-US" dirty="0"/>
              <a:t>ノイズに弱く、予想外の結果になる場合もある</a:t>
            </a:r>
            <a:endParaRPr lang="en-US" altLang="ja-JP" dirty="0"/>
          </a:p>
          <a:p>
            <a:r>
              <a:rPr lang="ja-JP" altLang="en-US" dirty="0"/>
              <a:t>データが少し変わると全く違う木になる場合がある</a:t>
            </a:r>
            <a:endParaRPr lang="en-US" altLang="ja-JP" dirty="0"/>
          </a:p>
          <a:p>
            <a:r>
              <a:rPr lang="ja-JP" altLang="en-US" dirty="0"/>
              <a:t>線形性のあるデータに適していない</a:t>
            </a:r>
          </a:p>
          <a:p>
            <a:endParaRPr kumimoji="1" lang="ja-JP" altLang="en-US" dirty="0"/>
          </a:p>
        </p:txBody>
      </p:sp>
    </p:spTree>
    <p:extLst>
      <p:ext uri="{BB962C8B-B14F-4D97-AF65-F5344CB8AC3E}">
        <p14:creationId xmlns:p14="http://schemas.microsoft.com/office/powerpoint/2010/main" val="2645799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ビジネス領域での用途</a:t>
            </a:r>
            <a:endParaRPr kumimoji="1" lang="ja-JP" altLang="en-US" dirty="0"/>
          </a:p>
        </p:txBody>
      </p:sp>
      <p:sp>
        <p:nvSpPr>
          <p:cNvPr id="7" name="コンテンツ プレースホルダー 6"/>
          <p:cNvSpPr>
            <a:spLocks noGrp="1"/>
          </p:cNvSpPr>
          <p:nvPr>
            <p:ph idx="1"/>
          </p:nvPr>
        </p:nvSpPr>
        <p:spPr/>
        <p:txBody>
          <a:bodyPr/>
          <a:lstStyle/>
          <a:p>
            <a:r>
              <a:rPr lang="ja-JP" altLang="en-US" dirty="0"/>
              <a:t>商品の購入動機の</a:t>
            </a:r>
            <a:r>
              <a:rPr lang="ja-JP" altLang="en-US" dirty="0" smtClean="0"/>
              <a:t>把握</a:t>
            </a:r>
            <a:endParaRPr lang="en-US" altLang="ja-JP" dirty="0" smtClean="0"/>
          </a:p>
          <a:p>
            <a:pPr lvl="1"/>
            <a:r>
              <a:rPr lang="ja-JP" altLang="en-US" dirty="0" smtClean="0"/>
              <a:t>どういった商品をどういった理由で購入したのか</a:t>
            </a:r>
            <a:endParaRPr lang="en-US" altLang="ja-JP" dirty="0"/>
          </a:p>
          <a:p>
            <a:r>
              <a:rPr lang="ja-JP" altLang="en-US" dirty="0"/>
              <a:t>来客予想・供給量の</a:t>
            </a:r>
            <a:r>
              <a:rPr lang="ja-JP" altLang="en-US" dirty="0" smtClean="0"/>
              <a:t>調整</a:t>
            </a:r>
            <a:endParaRPr lang="en-US" altLang="ja-JP" dirty="0" smtClean="0"/>
          </a:p>
          <a:p>
            <a:pPr lvl="1"/>
            <a:r>
              <a:rPr lang="ja-JP" altLang="en-US" dirty="0"/>
              <a:t>今日</a:t>
            </a:r>
            <a:r>
              <a:rPr lang="ja-JP" altLang="en-US" dirty="0" smtClean="0"/>
              <a:t>は</a:t>
            </a:r>
            <a:r>
              <a:rPr lang="ja-JP" altLang="en-US" dirty="0"/>
              <a:t>雨</a:t>
            </a:r>
            <a:r>
              <a:rPr lang="ja-JP" altLang="en-US" dirty="0" smtClean="0"/>
              <a:t>が降ったからお客さんが少なそうだなどの予想</a:t>
            </a:r>
            <a:endParaRPr lang="en-US" altLang="ja-JP" dirty="0"/>
          </a:p>
          <a:p>
            <a:r>
              <a:rPr lang="ja-JP" altLang="en-US" dirty="0"/>
              <a:t>顧客の嗜好、選択基準の把握</a:t>
            </a:r>
            <a:endParaRPr lang="en-US" altLang="ja-JP" dirty="0"/>
          </a:p>
          <a:p>
            <a:pPr lvl="1"/>
            <a:r>
              <a:rPr lang="ja-JP" altLang="en-US" dirty="0" smtClean="0"/>
              <a:t>どういった基準で購入したものを選んでいるのか</a:t>
            </a:r>
            <a:endParaRPr lang="en-US" altLang="ja-JP" dirty="0" smtClean="0"/>
          </a:p>
          <a:p>
            <a:pPr marL="571500" lvl="1" indent="0">
              <a:buNone/>
            </a:pPr>
            <a:endParaRPr lang="en-US" altLang="ja-JP" dirty="0"/>
          </a:p>
          <a:p>
            <a:r>
              <a:rPr lang="ja-JP" altLang="en-US" dirty="0"/>
              <a:t>通信障害や機器故障の原因の</a:t>
            </a:r>
            <a:r>
              <a:rPr lang="ja-JP" altLang="en-US" dirty="0" smtClean="0"/>
              <a:t>把握</a:t>
            </a:r>
            <a:endParaRPr lang="en-US" altLang="ja-JP" dirty="0" smtClean="0"/>
          </a:p>
          <a:p>
            <a:pPr lvl="1"/>
            <a:r>
              <a:rPr lang="ja-JP" altLang="en-US" dirty="0" smtClean="0"/>
              <a:t>どういった原因があったら故障をするのか</a:t>
            </a:r>
            <a:endParaRPr lang="en-US" altLang="ja-JP" dirty="0"/>
          </a:p>
          <a:p>
            <a:r>
              <a:rPr lang="ja-JP" altLang="en-US" dirty="0"/>
              <a:t>不良品を生む要因の把握</a:t>
            </a:r>
            <a:endParaRPr lang="en-US" altLang="ja-JP" dirty="0"/>
          </a:p>
          <a:p>
            <a:pPr lvl="1"/>
            <a:r>
              <a:rPr lang="ja-JP" altLang="en-US" dirty="0"/>
              <a:t>何</a:t>
            </a:r>
            <a:r>
              <a:rPr lang="ja-JP" altLang="en-US" dirty="0" smtClean="0"/>
              <a:t>が</a:t>
            </a:r>
            <a:r>
              <a:rPr lang="ja-JP" altLang="en-US" dirty="0"/>
              <a:t>起</a:t>
            </a:r>
            <a:r>
              <a:rPr lang="ja-JP" altLang="en-US" dirty="0" smtClean="0"/>
              <a:t>きると不良品が起きてしまうのか</a:t>
            </a:r>
            <a:endParaRPr kumimoji="1" lang="ja-JP" altLang="en-US" dirty="0"/>
          </a:p>
        </p:txBody>
      </p:sp>
    </p:spTree>
    <p:extLst>
      <p:ext uri="{BB962C8B-B14F-4D97-AF65-F5344CB8AC3E}">
        <p14:creationId xmlns:p14="http://schemas.microsoft.com/office/powerpoint/2010/main" val="399620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28731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処理の効率化</a:t>
            </a:r>
            <a:endParaRPr kumimoji="1" lang="ja-JP" altLang="en-US" dirty="0"/>
          </a:p>
        </p:txBody>
      </p:sp>
      <p:sp>
        <p:nvSpPr>
          <p:cNvPr id="4" name="ドーナツ 3"/>
          <p:cNvSpPr/>
          <p:nvPr/>
        </p:nvSpPr>
        <p:spPr>
          <a:xfrm>
            <a:off x="588433" y="1967346"/>
            <a:ext cx="3863494" cy="4022436"/>
          </a:xfrm>
          <a:prstGeom prst="donut">
            <a:avLst>
              <a:gd name="adj" fmla="val 559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aphicFrame>
        <p:nvGraphicFramePr>
          <p:cNvPr id="5" name="コンテンツ プレースホルダー 13"/>
          <p:cNvGraphicFramePr>
            <a:graphicFrameLocks/>
          </p:cNvGraphicFramePr>
          <p:nvPr>
            <p:extLst>
              <p:ext uri="{D42A27DB-BD31-4B8C-83A1-F6EECF244321}">
                <p14:modId xmlns:p14="http://schemas.microsoft.com/office/powerpoint/2010/main" val="3392252645"/>
              </p:ext>
            </p:extLst>
          </p:nvPr>
        </p:nvGraphicFramePr>
        <p:xfrm>
          <a:off x="838200" y="1975357"/>
          <a:ext cx="3529181" cy="3333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コンテンツ プレースホルダー 13"/>
          <p:cNvGraphicFramePr>
            <a:graphicFrameLocks/>
          </p:cNvGraphicFramePr>
          <p:nvPr>
            <p:extLst>
              <p:ext uri="{D42A27DB-BD31-4B8C-83A1-F6EECF244321}">
                <p14:modId xmlns:p14="http://schemas.microsoft.com/office/powerpoint/2010/main" val="460874247"/>
              </p:ext>
            </p:extLst>
          </p:nvPr>
        </p:nvGraphicFramePr>
        <p:xfrm>
          <a:off x="5114637" y="1975356"/>
          <a:ext cx="3529181" cy="33333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テキスト ボックス 6"/>
          <p:cNvSpPr txBox="1"/>
          <p:nvPr/>
        </p:nvSpPr>
        <p:spPr>
          <a:xfrm>
            <a:off x="4998997" y="1313216"/>
            <a:ext cx="2009174" cy="338554"/>
          </a:xfrm>
          <a:prstGeom prst="rect">
            <a:avLst/>
          </a:prstGeom>
          <a:noFill/>
        </p:spPr>
        <p:txBody>
          <a:bodyPr wrap="square" rtlCol="0">
            <a:spAutoFit/>
          </a:bodyPr>
          <a:lstStyle/>
          <a:p>
            <a:r>
              <a:rPr kumimoji="1" lang="en-US" altLang="ja-JP" sz="1600" dirty="0" smtClean="0"/>
              <a:t>B</a:t>
            </a:r>
            <a:r>
              <a:rPr kumimoji="1" lang="ja-JP" altLang="en-US" sz="1600" dirty="0" smtClean="0"/>
              <a:t>：旅行が好き</a:t>
            </a:r>
            <a:endParaRPr kumimoji="1" lang="en-US" altLang="ja-JP" sz="1600" dirty="0" smtClean="0"/>
          </a:p>
        </p:txBody>
      </p:sp>
      <p:sp>
        <p:nvSpPr>
          <p:cNvPr id="8" name="テキスト ボックス 7"/>
          <p:cNvSpPr txBox="1"/>
          <p:nvPr/>
        </p:nvSpPr>
        <p:spPr>
          <a:xfrm>
            <a:off x="588433" y="1313216"/>
            <a:ext cx="2282171" cy="338554"/>
          </a:xfrm>
          <a:prstGeom prst="rect">
            <a:avLst/>
          </a:prstGeom>
          <a:noFill/>
        </p:spPr>
        <p:txBody>
          <a:bodyPr wrap="square" rtlCol="0">
            <a:spAutoFit/>
          </a:bodyPr>
          <a:lstStyle/>
          <a:p>
            <a:r>
              <a:rPr kumimoji="1" lang="en-US" altLang="ja-JP" sz="1600" dirty="0" smtClean="0"/>
              <a:t>A</a:t>
            </a:r>
            <a:r>
              <a:rPr kumimoji="1" lang="ja-JP" altLang="en-US" sz="1600" dirty="0" smtClean="0"/>
              <a:t>：カメラが好き</a:t>
            </a:r>
            <a:endParaRPr kumimoji="1" lang="en-US" altLang="ja-JP" sz="1600" dirty="0" smtClean="0"/>
          </a:p>
        </p:txBody>
      </p:sp>
      <p:sp>
        <p:nvSpPr>
          <p:cNvPr id="9" name="テキスト ボックス 8"/>
          <p:cNvSpPr txBox="1"/>
          <p:nvPr/>
        </p:nvSpPr>
        <p:spPr>
          <a:xfrm>
            <a:off x="1232602" y="3398686"/>
            <a:ext cx="496916" cy="276999"/>
          </a:xfrm>
          <a:prstGeom prst="rect">
            <a:avLst/>
          </a:prstGeom>
          <a:noFill/>
        </p:spPr>
        <p:txBody>
          <a:bodyPr wrap="square" rtlCol="0">
            <a:spAutoFit/>
          </a:bodyPr>
          <a:lstStyle/>
          <a:p>
            <a:r>
              <a:rPr lang="ja-JP" altLang="en-US" sz="1200" dirty="0"/>
              <a:t>嫌</a:t>
            </a:r>
            <a:r>
              <a:rPr lang="ja-JP" altLang="en-US" sz="1200" dirty="0" smtClean="0"/>
              <a:t>い</a:t>
            </a:r>
            <a:endParaRPr kumimoji="1" lang="ja-JP" altLang="en-US" sz="1200" dirty="0"/>
          </a:p>
        </p:txBody>
      </p:sp>
      <p:sp>
        <p:nvSpPr>
          <p:cNvPr id="10" name="テキスト ボックス 9"/>
          <p:cNvSpPr txBox="1"/>
          <p:nvPr/>
        </p:nvSpPr>
        <p:spPr>
          <a:xfrm>
            <a:off x="2520180" y="3840064"/>
            <a:ext cx="602356" cy="276999"/>
          </a:xfrm>
          <a:prstGeom prst="rect">
            <a:avLst/>
          </a:prstGeom>
          <a:noFill/>
        </p:spPr>
        <p:txBody>
          <a:bodyPr wrap="square" rtlCol="0">
            <a:spAutoFit/>
          </a:bodyPr>
          <a:lstStyle/>
          <a:p>
            <a:r>
              <a:rPr lang="ja-JP" altLang="en-US" sz="1200" dirty="0" smtClean="0"/>
              <a:t>ふつ</a:t>
            </a:r>
            <a:r>
              <a:rPr lang="ja-JP" altLang="en-US" sz="1200" dirty="0"/>
              <a:t>う</a:t>
            </a:r>
            <a:endParaRPr kumimoji="1" lang="ja-JP" altLang="en-US" sz="1200" dirty="0"/>
          </a:p>
        </p:txBody>
      </p:sp>
      <p:sp>
        <p:nvSpPr>
          <p:cNvPr id="11" name="テキスト ボックス 10"/>
          <p:cNvSpPr txBox="1"/>
          <p:nvPr/>
        </p:nvSpPr>
        <p:spPr>
          <a:xfrm>
            <a:off x="3258321" y="3398686"/>
            <a:ext cx="570018" cy="276999"/>
          </a:xfrm>
          <a:prstGeom prst="rect">
            <a:avLst/>
          </a:prstGeom>
          <a:noFill/>
        </p:spPr>
        <p:txBody>
          <a:bodyPr wrap="square" rtlCol="0">
            <a:spAutoFit/>
          </a:bodyPr>
          <a:lstStyle/>
          <a:p>
            <a:r>
              <a:rPr lang="ja-JP" altLang="en-US" sz="1200" dirty="0"/>
              <a:t>好</a:t>
            </a:r>
            <a:r>
              <a:rPr lang="ja-JP" altLang="en-US" sz="1200" dirty="0" smtClean="0"/>
              <a:t>き</a:t>
            </a:r>
            <a:endParaRPr kumimoji="1" lang="ja-JP" altLang="en-US" sz="1200" dirty="0"/>
          </a:p>
        </p:txBody>
      </p:sp>
      <p:sp>
        <p:nvSpPr>
          <p:cNvPr id="12" name="テキスト ボックス 11"/>
          <p:cNvSpPr txBox="1"/>
          <p:nvPr/>
        </p:nvSpPr>
        <p:spPr>
          <a:xfrm>
            <a:off x="6791643" y="3847016"/>
            <a:ext cx="602356" cy="276999"/>
          </a:xfrm>
          <a:prstGeom prst="rect">
            <a:avLst/>
          </a:prstGeom>
          <a:noFill/>
        </p:spPr>
        <p:txBody>
          <a:bodyPr wrap="square" rtlCol="0">
            <a:spAutoFit/>
          </a:bodyPr>
          <a:lstStyle/>
          <a:p>
            <a:r>
              <a:rPr lang="ja-JP" altLang="en-US" sz="1200" dirty="0" smtClean="0"/>
              <a:t>ふつ</a:t>
            </a:r>
            <a:r>
              <a:rPr lang="ja-JP" altLang="en-US" sz="1200" dirty="0"/>
              <a:t>う</a:t>
            </a:r>
            <a:endParaRPr kumimoji="1" lang="ja-JP" altLang="en-US" sz="1200" dirty="0"/>
          </a:p>
        </p:txBody>
      </p:sp>
      <p:sp>
        <p:nvSpPr>
          <p:cNvPr id="13" name="テキスト ボックス 12"/>
          <p:cNvSpPr txBox="1"/>
          <p:nvPr/>
        </p:nvSpPr>
        <p:spPr>
          <a:xfrm>
            <a:off x="7549667" y="3398686"/>
            <a:ext cx="633752" cy="276999"/>
          </a:xfrm>
          <a:prstGeom prst="rect">
            <a:avLst/>
          </a:prstGeom>
          <a:noFill/>
        </p:spPr>
        <p:txBody>
          <a:bodyPr wrap="square" rtlCol="0">
            <a:spAutoFit/>
          </a:bodyPr>
          <a:lstStyle/>
          <a:p>
            <a:r>
              <a:rPr lang="ja-JP" altLang="en-US" sz="1200" dirty="0"/>
              <a:t>好</a:t>
            </a:r>
            <a:r>
              <a:rPr lang="ja-JP" altLang="en-US" sz="1200" dirty="0" smtClean="0"/>
              <a:t>き</a:t>
            </a:r>
            <a:endParaRPr kumimoji="1" lang="ja-JP" altLang="en-US" sz="1200" dirty="0"/>
          </a:p>
        </p:txBody>
      </p:sp>
      <p:sp>
        <p:nvSpPr>
          <p:cNvPr id="14" name="テキスト ボックス 13"/>
          <p:cNvSpPr txBox="1"/>
          <p:nvPr/>
        </p:nvSpPr>
        <p:spPr>
          <a:xfrm>
            <a:off x="5497057" y="3398686"/>
            <a:ext cx="483673" cy="276999"/>
          </a:xfrm>
          <a:prstGeom prst="rect">
            <a:avLst/>
          </a:prstGeom>
          <a:noFill/>
        </p:spPr>
        <p:txBody>
          <a:bodyPr wrap="square" rtlCol="0">
            <a:spAutoFit/>
          </a:bodyPr>
          <a:lstStyle/>
          <a:p>
            <a:r>
              <a:rPr lang="ja-JP" altLang="en-US" sz="1200" dirty="0" smtClean="0"/>
              <a:t>嫌い</a:t>
            </a:r>
            <a:endParaRPr kumimoji="1" lang="ja-JP" altLang="en-US" sz="1200" dirty="0"/>
          </a:p>
        </p:txBody>
      </p:sp>
      <p:sp>
        <p:nvSpPr>
          <p:cNvPr id="15" name="テキスト ボックス 14"/>
          <p:cNvSpPr txBox="1"/>
          <p:nvPr/>
        </p:nvSpPr>
        <p:spPr>
          <a:xfrm>
            <a:off x="3828339" y="5570908"/>
            <a:ext cx="2012476" cy="461665"/>
          </a:xfrm>
          <a:prstGeom prst="rect">
            <a:avLst/>
          </a:prstGeom>
          <a:noFill/>
        </p:spPr>
        <p:txBody>
          <a:bodyPr wrap="square" rtlCol="0">
            <a:spAutoFit/>
          </a:bodyPr>
          <a:lstStyle/>
          <a:p>
            <a:r>
              <a:rPr lang="en-US" altLang="ja-JP" sz="1200" dirty="0" smtClean="0"/>
              <a:t>T:</a:t>
            </a:r>
            <a:r>
              <a:rPr lang="ja-JP" altLang="en-US" sz="1200" dirty="0" smtClean="0"/>
              <a:t>カメラを購入した</a:t>
            </a:r>
            <a:endParaRPr lang="en-US" altLang="ja-JP" sz="1200" dirty="0" smtClean="0"/>
          </a:p>
          <a:p>
            <a:r>
              <a:rPr kumimoji="1" lang="en-US" altLang="ja-JP" sz="1200" dirty="0" smtClean="0"/>
              <a:t>F</a:t>
            </a:r>
            <a:r>
              <a:rPr lang="en-US" altLang="ja-JP" sz="1200" dirty="0" smtClean="0"/>
              <a:t>:</a:t>
            </a:r>
            <a:r>
              <a:rPr lang="ja-JP" altLang="en-US" sz="1200" dirty="0"/>
              <a:t>カメラ</a:t>
            </a:r>
            <a:r>
              <a:rPr lang="ja-JP" altLang="en-US" sz="1200" dirty="0" smtClean="0"/>
              <a:t>を購入しなかった</a:t>
            </a:r>
            <a:endParaRPr lang="en-US" altLang="ja-JP" sz="1200" dirty="0" smtClean="0"/>
          </a:p>
        </p:txBody>
      </p:sp>
    </p:spTree>
    <p:extLst>
      <p:ext uri="{BB962C8B-B14F-4D97-AF65-F5344CB8AC3E}">
        <p14:creationId xmlns:p14="http://schemas.microsoft.com/office/powerpoint/2010/main" val="98335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識別力＝情報利得</a:t>
            </a:r>
            <a:endParaRPr kumimoji="1" lang="ja-JP" altLang="en-US" dirty="0"/>
          </a:p>
        </p:txBody>
      </p:sp>
      <p:graphicFrame>
        <p:nvGraphicFramePr>
          <p:cNvPr id="4" name="コンテンツ プレースホルダー 13"/>
          <p:cNvGraphicFramePr>
            <a:graphicFrameLocks/>
          </p:cNvGraphicFramePr>
          <p:nvPr>
            <p:extLst>
              <p:ext uri="{D42A27DB-BD31-4B8C-83A1-F6EECF244321}">
                <p14:modId xmlns:p14="http://schemas.microsoft.com/office/powerpoint/2010/main" val="1560804281"/>
              </p:ext>
            </p:extLst>
          </p:nvPr>
        </p:nvGraphicFramePr>
        <p:xfrm>
          <a:off x="1142259" y="1459335"/>
          <a:ext cx="5139267" cy="4486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963525" y="3273847"/>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2/8</a:t>
            </a:r>
            <a:endParaRPr kumimoji="1" lang="ja-JP" altLang="en-US" dirty="0"/>
          </a:p>
        </p:txBody>
      </p:sp>
      <p:sp>
        <p:nvSpPr>
          <p:cNvPr id="6" name="テキスト ボックス 5"/>
          <p:cNvSpPr txBox="1"/>
          <p:nvPr/>
        </p:nvSpPr>
        <p:spPr>
          <a:xfrm>
            <a:off x="4313024" y="3273847"/>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2/8</a:t>
            </a:r>
            <a:endParaRPr kumimoji="1" lang="ja-JP" altLang="en-US" dirty="0"/>
          </a:p>
        </p:txBody>
      </p:sp>
      <p:sp>
        <p:nvSpPr>
          <p:cNvPr id="7" name="テキスト ボックス 6"/>
          <p:cNvSpPr txBox="1"/>
          <p:nvPr/>
        </p:nvSpPr>
        <p:spPr>
          <a:xfrm>
            <a:off x="3597589" y="3951181"/>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4/8</a:t>
            </a:r>
            <a:endParaRPr kumimoji="1" lang="ja-JP" altLang="en-US" dirty="0"/>
          </a:p>
        </p:txBody>
      </p:sp>
      <p:sp>
        <p:nvSpPr>
          <p:cNvPr id="8" name="テキスト ボックス 7"/>
          <p:cNvSpPr txBox="1"/>
          <p:nvPr/>
        </p:nvSpPr>
        <p:spPr>
          <a:xfrm>
            <a:off x="2776323" y="1648751"/>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9" name="テキスト ボックス 8"/>
          <p:cNvSpPr txBox="1"/>
          <p:nvPr/>
        </p:nvSpPr>
        <p:spPr>
          <a:xfrm>
            <a:off x="2776323" y="5576277"/>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10" name="テキスト ボックス 9"/>
          <p:cNvSpPr txBox="1"/>
          <p:nvPr/>
        </p:nvSpPr>
        <p:spPr>
          <a:xfrm>
            <a:off x="1329582" y="5017528"/>
            <a:ext cx="1412876" cy="461665"/>
          </a:xfrm>
          <a:prstGeom prst="rect">
            <a:avLst/>
          </a:prstGeom>
          <a:solidFill>
            <a:schemeClr val="bg1"/>
          </a:solidFill>
          <a:ln>
            <a:solidFill>
              <a:srgbClr val="FF0000"/>
            </a:solidFill>
          </a:ln>
        </p:spPr>
        <p:txBody>
          <a:bodyPr wrap="square" rtlCol="0">
            <a:spAutoFit/>
          </a:bodyPr>
          <a:lstStyle/>
          <a:p>
            <a:r>
              <a:rPr lang="en-US" altLang="ja-JP" dirty="0" smtClean="0"/>
              <a:t>I(0 , 1)=</a:t>
            </a:r>
            <a:r>
              <a:rPr lang="en-US" altLang="ja-JP" dirty="0"/>
              <a:t>0</a:t>
            </a:r>
            <a:endParaRPr kumimoji="1" lang="ja-JP" altLang="en-US" dirty="0"/>
          </a:p>
        </p:txBody>
      </p:sp>
      <p:sp>
        <p:nvSpPr>
          <p:cNvPr id="11" name="テキスト ボックス 10"/>
          <p:cNvSpPr txBox="1"/>
          <p:nvPr/>
        </p:nvSpPr>
        <p:spPr>
          <a:xfrm>
            <a:off x="4922625" y="5017528"/>
            <a:ext cx="1358901" cy="369332"/>
          </a:xfrm>
          <a:prstGeom prst="rect">
            <a:avLst/>
          </a:prstGeom>
          <a:solidFill>
            <a:schemeClr val="bg1"/>
          </a:solidFill>
          <a:ln>
            <a:solidFill>
              <a:srgbClr val="FF0000"/>
            </a:solidFill>
          </a:ln>
        </p:spPr>
        <p:txBody>
          <a:bodyPr wrap="square" rtlCol="0">
            <a:spAutoFit/>
          </a:bodyPr>
          <a:lstStyle/>
          <a:p>
            <a:r>
              <a:rPr lang="en-US" altLang="ja-JP" dirty="0" smtClean="0"/>
              <a:t>I(1 , 0)=0</a:t>
            </a:r>
            <a:endParaRPr kumimoji="1" lang="ja-JP" altLang="en-US" dirty="0"/>
          </a:p>
        </p:txBody>
      </p:sp>
      <p:sp>
        <p:nvSpPr>
          <p:cNvPr id="12" name="テキスト ボックス 11"/>
          <p:cNvSpPr txBox="1"/>
          <p:nvPr/>
        </p:nvSpPr>
        <p:spPr>
          <a:xfrm>
            <a:off x="1816414" y="6064347"/>
            <a:ext cx="4244979" cy="378528"/>
          </a:xfrm>
          <a:prstGeom prst="rect">
            <a:avLst/>
          </a:prstGeom>
          <a:solidFill>
            <a:schemeClr val="bg1"/>
          </a:solidFill>
          <a:ln>
            <a:solidFill>
              <a:srgbClr val="FF0000"/>
            </a:solidFill>
          </a:ln>
        </p:spPr>
        <p:txBody>
          <a:bodyPr wrap="square" rtlCol="0">
            <a:spAutoFit/>
          </a:bodyPr>
          <a:lstStyle/>
          <a:p>
            <a:r>
              <a:rPr lang="en-US" altLang="ja-JP" dirty="0" smtClean="0"/>
              <a:t>2/8 * 0 + 4/8 * 1 + 2/8 * 0 = 0.5</a:t>
            </a:r>
            <a:endParaRPr kumimoji="1" lang="ja-JP" altLang="en-US" dirty="0"/>
          </a:p>
        </p:txBody>
      </p:sp>
      <p:cxnSp>
        <p:nvCxnSpPr>
          <p:cNvPr id="13" name="直線矢印コネクタ 12"/>
          <p:cNvCxnSpPr/>
          <p:nvPr/>
        </p:nvCxnSpPr>
        <p:spPr>
          <a:xfrm flipV="1">
            <a:off x="7597060" y="1459334"/>
            <a:ext cx="12702" cy="4983541"/>
          </a:xfrm>
          <a:prstGeom prst="straightConnector1">
            <a:avLst/>
          </a:prstGeom>
          <a:ln w="69850">
            <a:tailEnd type="triangle"/>
          </a:ln>
        </p:spPr>
        <p:style>
          <a:lnRef idx="3">
            <a:schemeClr val="accent1"/>
          </a:lnRef>
          <a:fillRef idx="0">
            <a:schemeClr val="accent1"/>
          </a:fillRef>
          <a:effectRef idx="2">
            <a:schemeClr val="accent1"/>
          </a:effectRef>
          <a:fontRef idx="minor">
            <a:schemeClr val="tx1"/>
          </a:fontRef>
        </p:style>
      </p:cxnSp>
      <p:sp>
        <p:nvSpPr>
          <p:cNvPr id="14" name="正方形/長方形 13"/>
          <p:cNvSpPr/>
          <p:nvPr/>
        </p:nvSpPr>
        <p:spPr>
          <a:xfrm>
            <a:off x="6662523" y="3367669"/>
            <a:ext cx="1878227" cy="1536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Gain</a:t>
            </a:r>
          </a:p>
          <a:p>
            <a:pPr algn="ctr"/>
            <a:r>
              <a:rPr lang="en-US" altLang="ja-JP" sz="2800" dirty="0" smtClean="0"/>
              <a:t>0.5 bits</a:t>
            </a:r>
            <a:endParaRPr kumimoji="1" lang="ja-JP" altLang="en-US" sz="2800" dirty="0"/>
          </a:p>
        </p:txBody>
      </p:sp>
      <p:sp>
        <p:nvSpPr>
          <p:cNvPr id="15" name="テキスト ボックス 14"/>
          <p:cNvSpPr txBox="1"/>
          <p:nvPr/>
        </p:nvSpPr>
        <p:spPr>
          <a:xfrm>
            <a:off x="1142259" y="1648751"/>
            <a:ext cx="450764" cy="584775"/>
          </a:xfrm>
          <a:prstGeom prst="rect">
            <a:avLst/>
          </a:prstGeom>
          <a:noFill/>
        </p:spPr>
        <p:txBody>
          <a:bodyPr wrap="none" rtlCol="0">
            <a:spAutoFit/>
          </a:bodyPr>
          <a:lstStyle/>
          <a:p>
            <a:r>
              <a:rPr kumimoji="1" lang="en-US" altLang="ja-JP" sz="3200" dirty="0" smtClean="0"/>
              <a:t>A</a:t>
            </a:r>
          </a:p>
        </p:txBody>
      </p:sp>
    </p:spTree>
    <p:extLst>
      <p:ext uri="{BB962C8B-B14F-4D97-AF65-F5344CB8AC3E}">
        <p14:creationId xmlns:p14="http://schemas.microsoft.com/office/powerpoint/2010/main" val="4172105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識別力＝情報利得</a:t>
            </a:r>
            <a:endParaRPr kumimoji="1" lang="ja-JP" altLang="en-US" dirty="0"/>
          </a:p>
        </p:txBody>
      </p:sp>
      <p:graphicFrame>
        <p:nvGraphicFramePr>
          <p:cNvPr id="4" name="コンテンツ プレースホルダー 13"/>
          <p:cNvGraphicFramePr>
            <a:graphicFrameLocks/>
          </p:cNvGraphicFramePr>
          <p:nvPr>
            <p:extLst>
              <p:ext uri="{D42A27DB-BD31-4B8C-83A1-F6EECF244321}">
                <p14:modId xmlns:p14="http://schemas.microsoft.com/office/powerpoint/2010/main" val="1218782997"/>
              </p:ext>
            </p:extLst>
          </p:nvPr>
        </p:nvGraphicFramePr>
        <p:xfrm>
          <a:off x="1142259" y="1437301"/>
          <a:ext cx="5139267" cy="4486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963525" y="3251813"/>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2/8</a:t>
            </a:r>
            <a:endParaRPr kumimoji="1" lang="ja-JP" altLang="en-US" dirty="0"/>
          </a:p>
        </p:txBody>
      </p:sp>
      <p:sp>
        <p:nvSpPr>
          <p:cNvPr id="6" name="テキスト ボックス 5"/>
          <p:cNvSpPr txBox="1"/>
          <p:nvPr/>
        </p:nvSpPr>
        <p:spPr>
          <a:xfrm>
            <a:off x="4313024" y="3251813"/>
            <a:ext cx="778933" cy="369332"/>
          </a:xfrm>
          <a:prstGeom prst="rect">
            <a:avLst/>
          </a:prstGeom>
          <a:noFill/>
          <a:ln>
            <a:solidFill>
              <a:schemeClr val="accent1">
                <a:hueOff val="0"/>
                <a:satOff val="0"/>
                <a:lumOff val="0"/>
              </a:schemeClr>
            </a:solidFill>
          </a:ln>
        </p:spPr>
        <p:txBody>
          <a:bodyPr wrap="square" rtlCol="0">
            <a:spAutoFit/>
          </a:bodyPr>
          <a:lstStyle/>
          <a:p>
            <a:r>
              <a:rPr lang="en-US" altLang="ja-JP" dirty="0" smtClean="0"/>
              <a:t>4</a:t>
            </a:r>
            <a:r>
              <a:rPr kumimoji="1" lang="en-US" altLang="ja-JP" dirty="0" smtClean="0"/>
              <a:t>/8</a:t>
            </a:r>
            <a:endParaRPr kumimoji="1" lang="ja-JP" altLang="en-US" dirty="0"/>
          </a:p>
        </p:txBody>
      </p:sp>
      <p:sp>
        <p:nvSpPr>
          <p:cNvPr id="7" name="テキスト ボックス 6"/>
          <p:cNvSpPr txBox="1"/>
          <p:nvPr/>
        </p:nvSpPr>
        <p:spPr>
          <a:xfrm>
            <a:off x="3597589" y="3929147"/>
            <a:ext cx="778933" cy="369332"/>
          </a:xfrm>
          <a:prstGeom prst="rect">
            <a:avLst/>
          </a:prstGeom>
          <a:noFill/>
          <a:ln>
            <a:solidFill>
              <a:schemeClr val="accent1">
                <a:hueOff val="0"/>
                <a:satOff val="0"/>
                <a:lumOff val="0"/>
              </a:schemeClr>
            </a:solidFill>
          </a:ln>
        </p:spPr>
        <p:txBody>
          <a:bodyPr wrap="square" rtlCol="0">
            <a:spAutoFit/>
          </a:bodyPr>
          <a:lstStyle/>
          <a:p>
            <a:r>
              <a:rPr lang="en-US" altLang="ja-JP" dirty="0" smtClean="0"/>
              <a:t>2</a:t>
            </a:r>
            <a:r>
              <a:rPr kumimoji="1" lang="en-US" altLang="ja-JP" dirty="0" smtClean="0"/>
              <a:t>/8</a:t>
            </a:r>
            <a:endParaRPr kumimoji="1" lang="ja-JP" altLang="en-US" dirty="0"/>
          </a:p>
        </p:txBody>
      </p:sp>
      <p:sp>
        <p:nvSpPr>
          <p:cNvPr id="8" name="テキスト ボックス 7"/>
          <p:cNvSpPr txBox="1"/>
          <p:nvPr/>
        </p:nvSpPr>
        <p:spPr>
          <a:xfrm>
            <a:off x="2776323" y="1626717"/>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9" name="テキスト ボックス 8"/>
          <p:cNvSpPr txBox="1"/>
          <p:nvPr/>
        </p:nvSpPr>
        <p:spPr>
          <a:xfrm>
            <a:off x="2776323" y="5554243"/>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10" name="テキスト ボックス 9"/>
          <p:cNvSpPr txBox="1"/>
          <p:nvPr/>
        </p:nvSpPr>
        <p:spPr>
          <a:xfrm>
            <a:off x="1816414" y="6042313"/>
            <a:ext cx="4244979" cy="378528"/>
          </a:xfrm>
          <a:prstGeom prst="rect">
            <a:avLst/>
          </a:prstGeom>
          <a:solidFill>
            <a:schemeClr val="bg1"/>
          </a:solidFill>
          <a:ln>
            <a:solidFill>
              <a:srgbClr val="FF0000"/>
            </a:solidFill>
          </a:ln>
        </p:spPr>
        <p:txBody>
          <a:bodyPr wrap="square" rtlCol="0">
            <a:spAutoFit/>
          </a:bodyPr>
          <a:lstStyle/>
          <a:p>
            <a:r>
              <a:rPr lang="en-US" altLang="ja-JP" dirty="0" smtClean="0"/>
              <a:t>2/8 * 1 + 2/8 * 1 + 4/8 * 1 = 1</a:t>
            </a:r>
            <a:endParaRPr kumimoji="1" lang="ja-JP" altLang="en-US" dirty="0"/>
          </a:p>
        </p:txBody>
      </p:sp>
      <p:cxnSp>
        <p:nvCxnSpPr>
          <p:cNvPr id="11" name="直線矢印コネクタ 10"/>
          <p:cNvCxnSpPr/>
          <p:nvPr/>
        </p:nvCxnSpPr>
        <p:spPr>
          <a:xfrm flipV="1">
            <a:off x="7597060" y="1437300"/>
            <a:ext cx="12702" cy="4983541"/>
          </a:xfrm>
          <a:prstGeom prst="straightConnector1">
            <a:avLst/>
          </a:prstGeom>
          <a:ln w="69850">
            <a:tailEnd type="triangle"/>
          </a:ln>
        </p:spPr>
        <p:style>
          <a:lnRef idx="3">
            <a:schemeClr val="accent1"/>
          </a:lnRef>
          <a:fillRef idx="0">
            <a:schemeClr val="accent1"/>
          </a:fillRef>
          <a:effectRef idx="2">
            <a:schemeClr val="accent1"/>
          </a:effectRef>
          <a:fontRef idx="minor">
            <a:schemeClr val="tx1"/>
          </a:fontRef>
        </p:style>
      </p:cxnSp>
      <p:sp>
        <p:nvSpPr>
          <p:cNvPr id="12" name="正方形/長方形 11"/>
          <p:cNvSpPr/>
          <p:nvPr/>
        </p:nvSpPr>
        <p:spPr>
          <a:xfrm>
            <a:off x="6662523" y="3345635"/>
            <a:ext cx="1878227" cy="1536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Gain</a:t>
            </a:r>
          </a:p>
          <a:p>
            <a:pPr algn="ctr"/>
            <a:r>
              <a:rPr lang="en-US" altLang="ja-JP" sz="2800" dirty="0" smtClean="0"/>
              <a:t>0 bits</a:t>
            </a:r>
            <a:endParaRPr kumimoji="1" lang="ja-JP" altLang="en-US" sz="2800" dirty="0"/>
          </a:p>
        </p:txBody>
      </p:sp>
      <p:sp>
        <p:nvSpPr>
          <p:cNvPr id="13" name="テキスト ボックス 12"/>
          <p:cNvSpPr txBox="1"/>
          <p:nvPr/>
        </p:nvSpPr>
        <p:spPr>
          <a:xfrm>
            <a:off x="1142259" y="1626717"/>
            <a:ext cx="463588" cy="584775"/>
          </a:xfrm>
          <a:prstGeom prst="rect">
            <a:avLst/>
          </a:prstGeom>
          <a:noFill/>
        </p:spPr>
        <p:txBody>
          <a:bodyPr wrap="none" rtlCol="0">
            <a:spAutoFit/>
          </a:bodyPr>
          <a:lstStyle/>
          <a:p>
            <a:r>
              <a:rPr lang="en-US" altLang="ja-JP" sz="3200" dirty="0"/>
              <a:t>B</a:t>
            </a:r>
            <a:endParaRPr kumimoji="1" lang="en-US" altLang="ja-JP" sz="3200" dirty="0" smtClean="0"/>
          </a:p>
        </p:txBody>
      </p:sp>
      <p:sp>
        <p:nvSpPr>
          <p:cNvPr id="14" name="テキスト ボックス 13"/>
          <p:cNvSpPr txBox="1"/>
          <p:nvPr/>
        </p:nvSpPr>
        <p:spPr>
          <a:xfrm>
            <a:off x="887740" y="4995494"/>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15" name="テキスト ボックス 14"/>
          <p:cNvSpPr txBox="1"/>
          <p:nvPr/>
        </p:nvSpPr>
        <p:spPr>
          <a:xfrm>
            <a:off x="4605127" y="5018893"/>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Tree>
    <p:extLst>
      <p:ext uri="{BB962C8B-B14F-4D97-AF65-F5344CB8AC3E}">
        <p14:creationId xmlns:p14="http://schemas.microsoft.com/office/powerpoint/2010/main" val="3593023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t>決定木は木であり、ノードに「属性」、葉に「分類結果」</a:t>
            </a:r>
            <a:endParaRPr lang="en-US" altLang="ja-JP" dirty="0"/>
          </a:p>
          <a:p>
            <a:pPr lvl="1"/>
            <a:r>
              <a:rPr lang="ja-JP" altLang="en-US" dirty="0"/>
              <a:t>機械学習・データマイニングで、データの規則性を説明する道具</a:t>
            </a:r>
            <a:endParaRPr lang="en-US" altLang="ja-JP" dirty="0"/>
          </a:p>
          <a:p>
            <a:r>
              <a:rPr lang="ja-JP" altLang="en-US" dirty="0"/>
              <a:t>木構造でわかりやすいので説明するのに便利</a:t>
            </a:r>
            <a:endParaRPr lang="en-US" altLang="ja-JP" dirty="0"/>
          </a:p>
          <a:p>
            <a:r>
              <a:rPr lang="ja-JP" altLang="en-US" dirty="0"/>
              <a:t>ノイズが多いデータなどには適さない（過学習など）</a:t>
            </a:r>
            <a:r>
              <a:rPr lang="en-US" altLang="ja-JP" dirty="0"/>
              <a:t/>
            </a:r>
            <a:br>
              <a:rPr lang="en-US" altLang="ja-JP" dirty="0"/>
            </a:br>
            <a:r>
              <a:rPr lang="ja-JP" altLang="en-US" dirty="0"/>
              <a:t>しかしランダムフォレストなどのアンサンブル学習法を行うことで補うことができる</a:t>
            </a:r>
            <a:endParaRPr lang="en-US" altLang="ja-JP" dirty="0"/>
          </a:p>
          <a:p>
            <a:r>
              <a:rPr lang="ja-JP" altLang="en-US" dirty="0"/>
              <a:t>属性をどの順番で扱うかによって効率が変わるので順番を考える必要がある（情報利得）</a:t>
            </a:r>
            <a:endParaRPr lang="en-US" altLang="ja-JP" dirty="0"/>
          </a:p>
          <a:p>
            <a:endParaRPr kumimoji="1" lang="ja-JP" altLang="en-US" dirty="0"/>
          </a:p>
        </p:txBody>
      </p:sp>
    </p:spTree>
    <p:extLst>
      <p:ext uri="{BB962C8B-B14F-4D97-AF65-F5344CB8AC3E}">
        <p14:creationId xmlns:p14="http://schemas.microsoft.com/office/powerpoint/2010/main" val="3228141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en-US" altLang="ja-JP" sz="4400" dirty="0" smtClean="0"/>
              <a:t>Random Forest</a:t>
            </a:r>
            <a:endParaRPr kumimoji="1" lang="ja-JP" altLang="en-US" sz="4400" dirty="0"/>
          </a:p>
        </p:txBody>
      </p:sp>
    </p:spTree>
    <p:extLst>
      <p:ext uri="{BB962C8B-B14F-4D97-AF65-F5344CB8AC3E}">
        <p14:creationId xmlns:p14="http://schemas.microsoft.com/office/powerpoint/2010/main" val="495079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Random Forest</a:t>
            </a:r>
            <a:r>
              <a:rPr lang="ja-JP" altLang="en-US" dirty="0"/>
              <a:t>とは</a:t>
            </a:r>
            <a:endParaRPr kumimoji="1" lang="ja-JP" altLang="en-US" b="1" dirty="0"/>
          </a:p>
        </p:txBody>
      </p:sp>
      <p:sp>
        <p:nvSpPr>
          <p:cNvPr id="3" name="コンテンツ プレースホルダー 2"/>
          <p:cNvSpPr>
            <a:spLocks noGrp="1"/>
          </p:cNvSpPr>
          <p:nvPr>
            <p:ph idx="1"/>
          </p:nvPr>
        </p:nvSpPr>
        <p:spPr/>
        <p:txBody>
          <a:bodyPr/>
          <a:lstStyle/>
          <a:p>
            <a:r>
              <a:rPr lang="ja-JP" altLang="en-US" dirty="0" smtClean="0"/>
              <a:t>決定</a:t>
            </a:r>
            <a:r>
              <a:rPr lang="ja-JP" altLang="en-US" dirty="0"/>
              <a:t>木</a:t>
            </a:r>
            <a:r>
              <a:rPr lang="ja-JP" altLang="en-US" dirty="0" smtClean="0"/>
              <a:t>を複数組み合わせて、各決定木の予測結果を多数決することで結果を得るモデル</a:t>
            </a:r>
            <a:endParaRPr lang="en-US" altLang="ja-JP" dirty="0" smtClean="0"/>
          </a:p>
          <a:p>
            <a:endParaRPr lang="en-US" altLang="ja-JP" dirty="0"/>
          </a:p>
          <a:p>
            <a:r>
              <a:rPr lang="ja-JP" altLang="en-US" dirty="0" smtClean="0"/>
              <a:t>処理の流れ</a:t>
            </a:r>
            <a:endParaRPr lang="en-US" altLang="ja-JP" dirty="0" smtClean="0"/>
          </a:p>
          <a:p>
            <a:pPr marL="928688" lvl="1" indent="-457200">
              <a:buFont typeface="+mj-lt"/>
              <a:buAutoNum type="arabicPeriod"/>
            </a:pPr>
            <a:r>
              <a:rPr lang="ja-JP" altLang="en-US" dirty="0"/>
              <a:t>ランダム</a:t>
            </a:r>
            <a:r>
              <a:rPr lang="ja-JP" altLang="en-US" dirty="0" smtClean="0"/>
              <a:t>にデータ抽出する</a:t>
            </a:r>
            <a:endParaRPr lang="en-US" altLang="ja-JP" dirty="0" smtClean="0"/>
          </a:p>
          <a:p>
            <a:pPr marL="928688" lvl="1" indent="-457200">
              <a:buFont typeface="+mj-lt"/>
              <a:buAutoNum type="arabicPeriod"/>
            </a:pPr>
            <a:r>
              <a:rPr lang="ja-JP" altLang="en-US" dirty="0" smtClean="0"/>
              <a:t>決定</a:t>
            </a:r>
            <a:r>
              <a:rPr lang="ja-JP" altLang="en-US" dirty="0"/>
              <a:t>木</a:t>
            </a:r>
            <a:r>
              <a:rPr lang="ja-JP" altLang="en-US" dirty="0" smtClean="0"/>
              <a:t>を成長させる</a:t>
            </a:r>
            <a:endParaRPr lang="en-US" altLang="ja-JP" dirty="0" smtClean="0"/>
          </a:p>
          <a:p>
            <a:pPr marL="928688" lvl="1" indent="-457200">
              <a:buFont typeface="+mj-lt"/>
              <a:buAutoNum type="arabicPeriod"/>
            </a:pPr>
            <a:r>
              <a:rPr lang="en-US" altLang="ja-JP" dirty="0" smtClean="0"/>
              <a:t>1,2</a:t>
            </a:r>
            <a:r>
              <a:rPr lang="ja-JP" altLang="en-US" dirty="0" smtClean="0"/>
              <a:t>ステップを指定回繰り返す</a:t>
            </a:r>
            <a:endParaRPr lang="en-US" altLang="ja-JP" dirty="0" smtClean="0"/>
          </a:p>
          <a:p>
            <a:pPr marL="928688" lvl="1" indent="-457200">
              <a:buFont typeface="+mj-lt"/>
              <a:buAutoNum type="arabicPeriod"/>
            </a:pPr>
            <a:r>
              <a:rPr lang="ja-JP" altLang="en-US" dirty="0" smtClean="0"/>
              <a:t>予測</a:t>
            </a:r>
            <a:r>
              <a:rPr lang="ja-JP" altLang="en-US" dirty="0"/>
              <a:t>結果</a:t>
            </a:r>
            <a:r>
              <a:rPr lang="ja-JP" altLang="en-US" dirty="0" smtClean="0"/>
              <a:t>を多数決して分類を定める</a:t>
            </a:r>
            <a:endParaRPr lang="ja-JP" altLang="en-US" dirty="0"/>
          </a:p>
          <a:p>
            <a:endParaRPr kumimoji="1" lang="en-US" altLang="ja-JP" dirty="0" smtClean="0"/>
          </a:p>
        </p:txBody>
      </p:sp>
    </p:spTree>
    <p:extLst>
      <p:ext uri="{BB962C8B-B14F-4D97-AF65-F5344CB8AC3E}">
        <p14:creationId xmlns:p14="http://schemas.microsoft.com/office/powerpoint/2010/main" val="844002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750" y="332656"/>
            <a:ext cx="8001000" cy="575394"/>
          </a:xfrm>
        </p:spPr>
        <p:txBody>
          <a:bodyPr/>
          <a:lstStyle/>
          <a:p>
            <a:pPr algn="ctr"/>
            <a:r>
              <a:rPr lang="ja-JP" altLang="en-US" sz="3600" dirty="0" smtClean="0">
                <a:latin typeface="Meiryo UI" panose="020B0604030504040204" pitchFamily="50" charset="-128"/>
                <a:ea typeface="Meiryo UI" panose="020B0604030504040204" pitchFamily="50" charset="-128"/>
                <a:cs typeface="Meiryo"/>
                <a:sym typeface="Meiryo"/>
              </a:rPr>
              <a:t>アジェンダ</a:t>
            </a:r>
            <a:endParaRPr kumimoji="1" lang="ja-JP" altLang="en-US" sz="36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ja-JP" sz="1000" b="0" i="0" u="none" strike="noStrike" kern="1200" cap="none" spc="0" normalizeH="0" baseline="0" noProof="0" dirty="0" smtClean="0">
                <a:ln>
                  <a:noFill/>
                </a:ln>
                <a:solidFill>
                  <a:srgbClr val="003399"/>
                </a:solidFill>
                <a:effectLst/>
                <a:uLnTx/>
                <a:uFillTx/>
                <a:latin typeface="Meiryo UI" panose="020B0604030504040204" pitchFamily="50" charset="-128"/>
                <a:ea typeface="Meiryo UI" panose="020B0604030504040204" pitchFamily="50" charset="-128"/>
                <a:cs typeface="Meiryo UI" panose="020B0604030504040204" pitchFamily="50" charset="-128"/>
              </a:rPr>
              <a:t> </a:t>
            </a:r>
            <a:endParaRPr kumimoji="0" lang="en-US" altLang="ja-JP" sz="1000" b="0" i="0" u="none" strike="noStrike" kern="1200" cap="none" spc="0" normalizeH="0" baseline="0" noProof="0" dirty="0">
              <a:ln>
                <a:noFill/>
              </a:ln>
              <a:solidFill>
                <a:srgbClr val="003399"/>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コンテンツ プレースホルダー 11"/>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09128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a:t>
            </a:r>
            <a:r>
              <a:rPr lang="en-US" altLang="ja-JP" dirty="0"/>
              <a:t>Tree</a:t>
            </a:r>
            <a:r>
              <a:rPr lang="ja-JP" altLang="en-US" dirty="0"/>
              <a:t>の作成に際して、ランダムに選択した説明変数を用いるため、多くの説明変数を持つようなデータセット対しても効率的に学習を</a:t>
            </a:r>
            <a:r>
              <a:rPr lang="ja-JP" altLang="en-US" dirty="0" smtClean="0"/>
              <a:t>行える</a:t>
            </a:r>
            <a:endParaRPr lang="en-US" altLang="ja-JP" dirty="0"/>
          </a:p>
          <a:p>
            <a:r>
              <a:rPr lang="ja-JP" altLang="en-US" dirty="0"/>
              <a:t>各</a:t>
            </a:r>
            <a:r>
              <a:rPr lang="en-US" altLang="ja-JP" dirty="0"/>
              <a:t>Tree</a:t>
            </a:r>
            <a:r>
              <a:rPr lang="ja-JP" altLang="en-US" dirty="0"/>
              <a:t>の学習・予測はそれぞれ独立しているため並列化することが可能</a:t>
            </a:r>
          </a:p>
          <a:p>
            <a:endParaRPr kumimoji="1" lang="en-US" altLang="ja-JP" dirty="0" smtClean="0"/>
          </a:p>
          <a:p>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6656" y="2878560"/>
            <a:ext cx="5310909" cy="3430165"/>
          </a:xfrm>
          <a:prstGeom prst="rect">
            <a:avLst/>
          </a:prstGeom>
        </p:spPr>
      </p:pic>
    </p:spTree>
    <p:extLst>
      <p:ext uri="{BB962C8B-B14F-4D97-AF65-F5344CB8AC3E}">
        <p14:creationId xmlns:p14="http://schemas.microsoft.com/office/powerpoint/2010/main" val="2715995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なぜ集団学習するのか</a:t>
            </a:r>
            <a:endParaRPr kumimoji="1" lang="ja-JP" altLang="en-US" dirty="0"/>
          </a:p>
        </p:txBody>
      </p:sp>
      <p:sp>
        <p:nvSpPr>
          <p:cNvPr id="3" name="コンテンツ プレースホルダー 2"/>
          <p:cNvSpPr>
            <a:spLocks noGrp="1"/>
          </p:cNvSpPr>
          <p:nvPr>
            <p:ph idx="1"/>
          </p:nvPr>
        </p:nvSpPr>
        <p:spPr/>
        <p:txBody>
          <a:bodyPr/>
          <a:lstStyle/>
          <a:p>
            <a:r>
              <a:rPr lang="ja-JP" altLang="en-US" dirty="0"/>
              <a:t>ランダムフォレストに限らず、弱学習器（決定木など）では集団学習が有効な場合が多い</a:t>
            </a:r>
            <a:r>
              <a:rPr lang="en-US" altLang="ja-JP" dirty="0"/>
              <a:t/>
            </a:r>
            <a:br>
              <a:rPr lang="en-US" altLang="ja-JP" dirty="0"/>
            </a:br>
            <a:r>
              <a:rPr lang="ja-JP" altLang="en-US" dirty="0"/>
              <a:t>理由：学習データに由来する汎化誤差を下げることができる</a:t>
            </a:r>
            <a:endParaRPr lang="en-US" altLang="ja-JP" dirty="0"/>
          </a:p>
          <a:p>
            <a:endParaRPr lang="en-US" altLang="ja-JP" dirty="0"/>
          </a:p>
          <a:p>
            <a:r>
              <a:rPr lang="ja-JP" altLang="en-US" dirty="0"/>
              <a:t>複雑な表現が可能だが過学習をしてしまいがちなアルゴリズムに向いている</a:t>
            </a:r>
          </a:p>
          <a:p>
            <a:endParaRPr kumimoji="1" lang="ja-JP" altLang="en-US" dirty="0"/>
          </a:p>
        </p:txBody>
      </p:sp>
    </p:spTree>
    <p:extLst>
      <p:ext uri="{BB962C8B-B14F-4D97-AF65-F5344CB8AC3E}">
        <p14:creationId xmlns:p14="http://schemas.microsoft.com/office/powerpoint/2010/main" val="2996748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ほかの集団学習との違い</a:t>
            </a:r>
            <a:endParaRPr kumimoji="1" lang="ja-JP" altLang="en-US" dirty="0"/>
          </a:p>
        </p:txBody>
      </p:sp>
      <p:sp>
        <p:nvSpPr>
          <p:cNvPr id="3" name="コンテンツ プレースホルダー 2"/>
          <p:cNvSpPr>
            <a:spLocks noGrp="1"/>
          </p:cNvSpPr>
          <p:nvPr>
            <p:ph idx="1"/>
          </p:nvPr>
        </p:nvSpPr>
        <p:spPr/>
        <p:txBody>
          <a:bodyPr/>
          <a:lstStyle/>
          <a:p>
            <a:r>
              <a:rPr lang="ja-JP" altLang="en-US" dirty="0"/>
              <a:t>学習の際に説明変数をランダムに選んで使う</a:t>
            </a:r>
            <a:endParaRPr lang="en-US" altLang="ja-JP" dirty="0"/>
          </a:p>
          <a:p>
            <a:pPr marL="0" indent="0">
              <a:buNone/>
            </a:pPr>
            <a:r>
              <a:rPr lang="ja-JP" altLang="en-US" dirty="0"/>
              <a:t>理由：説明変数同士に相関があると弱学習器間での相関がうまれ、汎化誤差が下がらない</a:t>
            </a:r>
            <a:endParaRPr lang="en-US" altLang="ja-JP" dirty="0"/>
          </a:p>
          <a:p>
            <a:pPr marL="0" indent="0">
              <a:buNone/>
            </a:pPr>
            <a:r>
              <a:rPr lang="ja-JP" altLang="en-US" dirty="0"/>
              <a:t>ランダムに選ぶことで、相関の低い決定木群を作成することができる</a:t>
            </a:r>
            <a:endParaRPr lang="en-US" altLang="ja-JP" dirty="0"/>
          </a:p>
          <a:p>
            <a:endParaRPr kumimoji="1" lang="ja-JP" altLang="en-US" dirty="0"/>
          </a:p>
        </p:txBody>
      </p:sp>
    </p:spTree>
    <p:extLst>
      <p:ext uri="{BB962C8B-B14F-4D97-AF65-F5344CB8AC3E}">
        <p14:creationId xmlns:p14="http://schemas.microsoft.com/office/powerpoint/2010/main" val="1236108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a:xfrm>
            <a:off x="566738" y="1196975"/>
            <a:ext cx="8153516" cy="5111750"/>
          </a:xfrm>
        </p:spPr>
        <p:txBody>
          <a:bodyPr/>
          <a:lstStyle/>
          <a:p>
            <a:r>
              <a:rPr lang="ja-JP" altLang="en-US" dirty="0"/>
              <a:t>メリット</a:t>
            </a:r>
            <a:endParaRPr lang="en-US" altLang="ja-JP" dirty="0"/>
          </a:p>
          <a:p>
            <a:pPr lvl="1"/>
            <a:r>
              <a:rPr lang="ja-JP" altLang="en-US" dirty="0"/>
              <a:t>ノイズに</a:t>
            </a:r>
            <a:r>
              <a:rPr lang="ja-JP" altLang="en-US" dirty="0" smtClean="0"/>
              <a:t>強く、イレギュラーなデータがあったとしてもそれに左右されることが少ない</a:t>
            </a:r>
            <a:endParaRPr lang="en-US" altLang="ja-JP" dirty="0"/>
          </a:p>
          <a:p>
            <a:pPr lvl="1"/>
            <a:r>
              <a:rPr lang="ja-JP" altLang="en-US" dirty="0" smtClean="0"/>
              <a:t>決定木と比べて高精度</a:t>
            </a:r>
            <a:r>
              <a:rPr lang="ja-JP" altLang="en-US" dirty="0"/>
              <a:t>・表現力が</a:t>
            </a:r>
            <a:r>
              <a:rPr lang="ja-JP" altLang="en-US" dirty="0" smtClean="0"/>
              <a:t>高い</a:t>
            </a:r>
            <a:endParaRPr lang="en-US" altLang="ja-JP" dirty="0"/>
          </a:p>
          <a:p>
            <a:pPr lvl="1"/>
            <a:r>
              <a:rPr lang="ja-JP" altLang="en-US" dirty="0" smtClean="0"/>
              <a:t>並列動作ができるのでデータ量</a:t>
            </a:r>
            <a:r>
              <a:rPr lang="ja-JP" altLang="en-US" dirty="0"/>
              <a:t>が多くても高速に動作する</a:t>
            </a:r>
            <a:endParaRPr lang="en-US" altLang="ja-JP" dirty="0"/>
          </a:p>
          <a:p>
            <a:r>
              <a:rPr lang="ja-JP" altLang="en-US" dirty="0"/>
              <a:t>デメリット</a:t>
            </a:r>
            <a:endParaRPr lang="en-US" altLang="ja-JP" dirty="0"/>
          </a:p>
          <a:p>
            <a:pPr lvl="1"/>
            <a:r>
              <a:rPr lang="ja-JP" altLang="en-US" dirty="0" smtClean="0"/>
              <a:t>決定木に比べてパラメータ（</a:t>
            </a:r>
            <a:r>
              <a:rPr lang="ja-JP" altLang="en-US" dirty="0"/>
              <a:t>木の数や説明変数の数</a:t>
            </a:r>
            <a:r>
              <a:rPr lang="ja-JP" altLang="en-US" dirty="0" smtClean="0"/>
              <a:t>）が多く設定が難しい</a:t>
            </a:r>
            <a:endParaRPr lang="en-US" altLang="ja-JP" dirty="0"/>
          </a:p>
          <a:p>
            <a:pPr lvl="1"/>
            <a:r>
              <a:rPr lang="ja-JP" altLang="en-US" dirty="0"/>
              <a:t>学習データなどをランダムに抽出するので、データが少なすぎるとうまく学習できない</a:t>
            </a:r>
          </a:p>
          <a:p>
            <a:endParaRPr kumimoji="1" lang="ja-JP" altLang="en-US" dirty="0"/>
          </a:p>
        </p:txBody>
      </p:sp>
    </p:spTree>
    <p:extLst>
      <p:ext uri="{BB962C8B-B14F-4D97-AF65-F5344CB8AC3E}">
        <p14:creationId xmlns:p14="http://schemas.microsoft.com/office/powerpoint/2010/main" val="26964478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ja-JP" altLang="en-US" sz="4400" dirty="0" smtClean="0"/>
              <a:t>ナイーブベイズ</a:t>
            </a:r>
            <a:endParaRPr kumimoji="1" lang="ja-JP" altLang="en-US" sz="4400" dirty="0"/>
          </a:p>
        </p:txBody>
      </p:sp>
    </p:spTree>
    <p:extLst>
      <p:ext uri="{BB962C8B-B14F-4D97-AF65-F5344CB8AC3E}">
        <p14:creationId xmlns:p14="http://schemas.microsoft.com/office/powerpoint/2010/main" val="35409021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ナイーブベイズとは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確率モデルに基づいた分類器</a:t>
            </a:r>
            <a:endParaRPr lang="en-US" altLang="ja-JP" dirty="0"/>
          </a:p>
          <a:p>
            <a:pPr lvl="1"/>
            <a:r>
              <a:rPr lang="ja-JP" altLang="en-US" dirty="0"/>
              <a:t>文書</a:t>
            </a:r>
            <a:r>
              <a:rPr lang="ja-JP" altLang="en-US" dirty="0" smtClean="0"/>
              <a:t>分類など</a:t>
            </a:r>
            <a:r>
              <a:rPr lang="ja-JP" altLang="en-US" dirty="0"/>
              <a:t>に用いられることが多い</a:t>
            </a:r>
          </a:p>
          <a:p>
            <a:endParaRPr kumimoji="1" lang="ja-JP" altLang="en-US" dirty="0"/>
          </a:p>
        </p:txBody>
      </p:sp>
      <p:sp>
        <p:nvSpPr>
          <p:cNvPr id="4" name="正方形/長方形 3"/>
          <p:cNvSpPr/>
          <p:nvPr/>
        </p:nvSpPr>
        <p:spPr>
          <a:xfrm>
            <a:off x="566739" y="3342338"/>
            <a:ext cx="2176461" cy="211755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767139" y="3366400"/>
            <a:ext cx="2116826" cy="20934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718853" y="3342338"/>
            <a:ext cx="2205824" cy="204849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98824" y="2990469"/>
            <a:ext cx="946484" cy="369332"/>
          </a:xfrm>
          <a:prstGeom prst="rect">
            <a:avLst/>
          </a:prstGeom>
          <a:noFill/>
        </p:spPr>
        <p:txBody>
          <a:bodyPr wrap="square" rtlCol="0">
            <a:spAutoFit/>
          </a:bodyPr>
          <a:lstStyle/>
          <a:p>
            <a:r>
              <a:rPr kumimoji="1" lang="ja-JP" altLang="en-US" dirty="0" smtClean="0"/>
              <a:t>政治</a:t>
            </a:r>
            <a:endParaRPr kumimoji="1" lang="ja-JP" altLang="en-US" dirty="0"/>
          </a:p>
        </p:txBody>
      </p:sp>
      <p:sp>
        <p:nvSpPr>
          <p:cNvPr id="8" name="テキスト ボックス 7"/>
          <p:cNvSpPr txBox="1"/>
          <p:nvPr/>
        </p:nvSpPr>
        <p:spPr>
          <a:xfrm>
            <a:off x="3767139" y="3020950"/>
            <a:ext cx="1355558" cy="369332"/>
          </a:xfrm>
          <a:prstGeom prst="rect">
            <a:avLst/>
          </a:prstGeom>
          <a:noFill/>
        </p:spPr>
        <p:txBody>
          <a:bodyPr wrap="square" rtlCol="0">
            <a:spAutoFit/>
          </a:bodyPr>
          <a:lstStyle/>
          <a:p>
            <a:r>
              <a:rPr lang="ja-JP" altLang="en-US" dirty="0"/>
              <a:t>スポーツ</a:t>
            </a:r>
            <a:endParaRPr kumimoji="1" lang="ja-JP" altLang="en-US" dirty="0"/>
          </a:p>
        </p:txBody>
      </p:sp>
      <p:sp>
        <p:nvSpPr>
          <p:cNvPr id="9" name="テキスト ボックス 8"/>
          <p:cNvSpPr txBox="1"/>
          <p:nvPr/>
        </p:nvSpPr>
        <p:spPr>
          <a:xfrm>
            <a:off x="6967539" y="2973006"/>
            <a:ext cx="946484" cy="369332"/>
          </a:xfrm>
          <a:prstGeom prst="rect">
            <a:avLst/>
          </a:prstGeom>
          <a:noFill/>
        </p:spPr>
        <p:txBody>
          <a:bodyPr wrap="square" rtlCol="0">
            <a:spAutoFit/>
          </a:bodyPr>
          <a:lstStyle/>
          <a:p>
            <a:r>
              <a:rPr lang="en-US" altLang="ja-JP" dirty="0" smtClean="0"/>
              <a:t>I</a:t>
            </a:r>
            <a:r>
              <a:rPr lang="en-US" altLang="ja-JP" dirty="0"/>
              <a:t>T</a:t>
            </a:r>
            <a:endParaRPr kumimoji="1" lang="ja-JP" altLang="en-US" dirty="0"/>
          </a:p>
        </p:txBody>
      </p:sp>
      <p:sp>
        <p:nvSpPr>
          <p:cNvPr id="10" name="テキスト ボックス 9"/>
          <p:cNvSpPr txBox="1"/>
          <p:nvPr/>
        </p:nvSpPr>
        <p:spPr>
          <a:xfrm>
            <a:off x="566738" y="3366400"/>
            <a:ext cx="1957137" cy="1723549"/>
          </a:xfrm>
          <a:prstGeom prst="rect">
            <a:avLst/>
          </a:prstGeom>
          <a:noFill/>
        </p:spPr>
        <p:txBody>
          <a:bodyPr wrap="square" rtlCol="0">
            <a:spAutoFit/>
          </a:bodyPr>
          <a:lstStyle/>
          <a:p>
            <a:r>
              <a:rPr lang="ja-JP" altLang="en-US" sz="2800" dirty="0" smtClean="0"/>
              <a:t>総理大臣</a:t>
            </a:r>
            <a:endParaRPr lang="en-US" altLang="ja-JP" sz="2800" dirty="0" smtClean="0"/>
          </a:p>
          <a:p>
            <a:endParaRPr lang="en-US" altLang="ja-JP" dirty="0" smtClean="0"/>
          </a:p>
          <a:p>
            <a:r>
              <a:rPr kumimoji="1" lang="ja-JP" altLang="en-US" dirty="0" smtClean="0"/>
              <a:t>　</a:t>
            </a:r>
            <a:r>
              <a:rPr kumimoji="1" lang="ja-JP" altLang="en-US" dirty="0"/>
              <a:t>　</a:t>
            </a:r>
            <a:r>
              <a:rPr kumimoji="1" lang="ja-JP" altLang="en-US" dirty="0" smtClean="0"/>
              <a:t>　自民党</a:t>
            </a:r>
            <a:endParaRPr kumimoji="1" lang="en-US" altLang="ja-JP" dirty="0" smtClean="0"/>
          </a:p>
          <a:p>
            <a:endParaRPr kumimoji="1" lang="en-US" altLang="ja-JP" dirty="0" smtClean="0"/>
          </a:p>
          <a:p>
            <a:r>
              <a:rPr kumimoji="1" lang="ja-JP" altLang="en-US" dirty="0" smtClean="0"/>
              <a:t>　</a:t>
            </a:r>
            <a:r>
              <a:rPr kumimoji="1" lang="ja-JP" altLang="en-US" sz="2400" dirty="0" smtClean="0"/>
              <a:t>内閣　</a:t>
            </a:r>
            <a:endParaRPr kumimoji="1" lang="ja-JP" altLang="en-US" sz="2400" dirty="0"/>
          </a:p>
        </p:txBody>
      </p:sp>
      <p:sp>
        <p:nvSpPr>
          <p:cNvPr id="11" name="テキスト ボックス 10"/>
          <p:cNvSpPr txBox="1"/>
          <p:nvPr/>
        </p:nvSpPr>
        <p:spPr>
          <a:xfrm>
            <a:off x="3787191" y="3390282"/>
            <a:ext cx="1937085" cy="1261884"/>
          </a:xfrm>
          <a:prstGeom prst="rect">
            <a:avLst/>
          </a:prstGeom>
          <a:noFill/>
        </p:spPr>
        <p:txBody>
          <a:bodyPr wrap="square" rtlCol="0">
            <a:spAutoFit/>
          </a:bodyPr>
          <a:lstStyle/>
          <a:p>
            <a:r>
              <a:rPr lang="en-US" altLang="ja-JP" sz="2800" dirty="0" smtClean="0"/>
              <a:t>W</a:t>
            </a:r>
            <a:r>
              <a:rPr lang="ja-JP" altLang="en-US" sz="2800" dirty="0" smtClean="0"/>
              <a:t>杯</a:t>
            </a:r>
            <a:endParaRPr lang="en-US" altLang="ja-JP" sz="2800" dirty="0" smtClean="0"/>
          </a:p>
          <a:p>
            <a:endParaRPr lang="en-US" altLang="ja-JP" dirty="0" smtClean="0"/>
          </a:p>
          <a:p>
            <a:r>
              <a:rPr kumimoji="1" lang="ja-JP" altLang="en-US" dirty="0" smtClean="0"/>
              <a:t>　</a:t>
            </a:r>
            <a:r>
              <a:rPr kumimoji="1" lang="ja-JP" altLang="en-US" dirty="0"/>
              <a:t>　</a:t>
            </a:r>
            <a:r>
              <a:rPr kumimoji="1" lang="ja-JP" altLang="en-US" dirty="0" smtClean="0"/>
              <a:t>〇〇選手　</a:t>
            </a:r>
            <a:r>
              <a:rPr kumimoji="1" lang="ja-JP" altLang="en-US" sz="2400" dirty="0" smtClean="0"/>
              <a:t>　</a:t>
            </a:r>
            <a:endParaRPr kumimoji="1" lang="ja-JP" altLang="en-US" sz="2400" dirty="0"/>
          </a:p>
        </p:txBody>
      </p:sp>
      <p:sp>
        <p:nvSpPr>
          <p:cNvPr id="12" name="テキスト ボックス 11"/>
          <p:cNvSpPr txBox="1"/>
          <p:nvPr/>
        </p:nvSpPr>
        <p:spPr>
          <a:xfrm>
            <a:off x="6718854" y="3390282"/>
            <a:ext cx="2173738" cy="2000548"/>
          </a:xfrm>
          <a:prstGeom prst="rect">
            <a:avLst/>
          </a:prstGeom>
          <a:noFill/>
        </p:spPr>
        <p:txBody>
          <a:bodyPr wrap="square" rtlCol="0">
            <a:spAutoFit/>
          </a:bodyPr>
          <a:lstStyle/>
          <a:p>
            <a:r>
              <a:rPr lang="ja-JP" altLang="en-US" sz="2800" dirty="0"/>
              <a:t>情報</a:t>
            </a:r>
            <a:endParaRPr lang="en-US" altLang="ja-JP" sz="2800" dirty="0" smtClean="0"/>
          </a:p>
          <a:p>
            <a:endParaRPr lang="en-US" altLang="ja-JP" dirty="0" smtClean="0"/>
          </a:p>
          <a:p>
            <a:r>
              <a:rPr kumimoji="1" lang="ja-JP" altLang="en-US" dirty="0" smtClean="0"/>
              <a:t>　</a:t>
            </a:r>
            <a:r>
              <a:rPr kumimoji="1" lang="ja-JP" altLang="en-US" sz="1600" dirty="0" smtClean="0"/>
              <a:t>インターネット</a:t>
            </a:r>
            <a:r>
              <a:rPr kumimoji="1" lang="ja-JP" altLang="en-US" dirty="0" smtClean="0"/>
              <a:t>　</a:t>
            </a:r>
            <a:endParaRPr kumimoji="1" lang="en-US" altLang="ja-JP" dirty="0" smtClean="0"/>
          </a:p>
          <a:p>
            <a:endParaRPr kumimoji="1" lang="en-US" altLang="ja-JP" dirty="0" smtClean="0"/>
          </a:p>
          <a:p>
            <a:r>
              <a:rPr kumimoji="1" lang="ja-JP" altLang="en-US" dirty="0" smtClean="0"/>
              <a:t>　</a:t>
            </a:r>
            <a:r>
              <a:rPr lang="ja-JP" altLang="en-US" sz="2000" dirty="0"/>
              <a:t>セキュリティ</a:t>
            </a:r>
            <a:r>
              <a:rPr kumimoji="1" lang="ja-JP" altLang="en-US" sz="2400" dirty="0" smtClean="0"/>
              <a:t>　</a:t>
            </a:r>
            <a:endParaRPr kumimoji="1" lang="ja-JP" altLang="en-US" sz="2400" dirty="0"/>
          </a:p>
        </p:txBody>
      </p:sp>
    </p:spTree>
    <p:extLst>
      <p:ext uri="{BB962C8B-B14F-4D97-AF65-F5344CB8AC3E}">
        <p14:creationId xmlns:p14="http://schemas.microsoft.com/office/powerpoint/2010/main" val="1779463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文書分類をする際には単語間の関係性（例：</a:t>
            </a:r>
            <a:r>
              <a:rPr lang="en-US" altLang="ja-JP" dirty="0"/>
              <a:t>Canon,</a:t>
            </a:r>
            <a:r>
              <a:rPr lang="ja-JP" altLang="en-US" dirty="0"/>
              <a:t>カメラ、プリンタなどは同じ文書に出てくる可能性が高い）についても考慮する必要があるが、このアルゴリズムでは「単語間の関係性を考慮しない」と仮定している</a:t>
            </a:r>
            <a:r>
              <a:rPr lang="en-US" altLang="ja-JP" dirty="0"/>
              <a:t/>
            </a:r>
            <a:br>
              <a:rPr lang="en-US" altLang="ja-JP" dirty="0"/>
            </a:br>
            <a:r>
              <a:rPr lang="en-US" altLang="ja-JP" dirty="0"/>
              <a:t/>
            </a:r>
            <a:br>
              <a:rPr lang="en-US" altLang="ja-JP" dirty="0"/>
            </a:br>
            <a:r>
              <a:rPr lang="ja-JP" altLang="en-US" dirty="0"/>
              <a:t>このことで仮定を単純にしているので処理がわかりやすく実装も容易である。</a:t>
            </a:r>
            <a:endParaRPr lang="en-US" altLang="ja-JP" dirty="0"/>
          </a:p>
          <a:p>
            <a:endParaRPr kumimoji="1" lang="ja-JP" altLang="en-US" dirty="0"/>
          </a:p>
        </p:txBody>
      </p:sp>
    </p:spTree>
    <p:extLst>
      <p:ext uri="{BB962C8B-B14F-4D97-AF65-F5344CB8AC3E}">
        <p14:creationId xmlns:p14="http://schemas.microsoft.com/office/powerpoint/2010/main" val="3360032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ビジネス領域での用途</a:t>
            </a:r>
            <a:endParaRPr kumimoji="1" lang="ja-JP" altLang="en-US" dirty="0"/>
          </a:p>
        </p:txBody>
      </p:sp>
      <p:sp>
        <p:nvSpPr>
          <p:cNvPr id="3" name="コンテンツ プレースホルダー 2"/>
          <p:cNvSpPr>
            <a:spLocks noGrp="1"/>
          </p:cNvSpPr>
          <p:nvPr>
            <p:ph idx="1"/>
          </p:nvPr>
        </p:nvSpPr>
        <p:spPr/>
        <p:txBody>
          <a:bodyPr/>
          <a:lstStyle/>
          <a:p>
            <a:r>
              <a:rPr lang="en-US" altLang="ja-JP" dirty="0"/>
              <a:t>FAQ</a:t>
            </a:r>
            <a:r>
              <a:rPr lang="ja-JP" altLang="en-US" dirty="0"/>
              <a:t>システム</a:t>
            </a:r>
            <a:endParaRPr lang="en-US" altLang="ja-JP" dirty="0"/>
          </a:p>
          <a:p>
            <a:pPr lvl="1"/>
            <a:r>
              <a:rPr lang="ja-JP" altLang="en-US" dirty="0"/>
              <a:t>質問を入力するとそれを適切なカテゴリに分類し、</a:t>
            </a:r>
            <a:r>
              <a:rPr lang="en-US" altLang="ja-JP" dirty="0"/>
              <a:t>FAQ</a:t>
            </a:r>
            <a:r>
              <a:rPr lang="ja-JP" altLang="en-US" dirty="0"/>
              <a:t>を作成するシステム</a:t>
            </a:r>
            <a:endParaRPr lang="en-US" altLang="ja-JP" dirty="0"/>
          </a:p>
          <a:p>
            <a:r>
              <a:rPr lang="ja-JP" altLang="en-US" dirty="0"/>
              <a:t>問い合わせシステム</a:t>
            </a:r>
            <a:endParaRPr lang="en-US" altLang="ja-JP" dirty="0"/>
          </a:p>
          <a:p>
            <a:pPr lvl="1"/>
            <a:r>
              <a:rPr lang="ja-JP" altLang="en-US" dirty="0"/>
              <a:t>問い合わせすると分類を行い、適切な部署へ送信するシステム</a:t>
            </a:r>
            <a:endParaRPr lang="en-US" altLang="ja-JP" dirty="0"/>
          </a:p>
          <a:p>
            <a:r>
              <a:rPr lang="ja-JP" altLang="en-US" dirty="0"/>
              <a:t>障害分類</a:t>
            </a:r>
            <a:endParaRPr lang="en-US" altLang="ja-JP" dirty="0"/>
          </a:p>
          <a:p>
            <a:pPr lvl="1"/>
            <a:r>
              <a:rPr lang="ja-JP" altLang="en-US" dirty="0"/>
              <a:t>起こっている障害を入力するとそれに応じて解決策を提示するシステム</a:t>
            </a:r>
          </a:p>
          <a:p>
            <a:endParaRPr kumimoji="1" lang="ja-JP" altLang="en-US" dirty="0"/>
          </a:p>
        </p:txBody>
      </p:sp>
    </p:spTree>
    <p:extLst>
      <p:ext uri="{BB962C8B-B14F-4D97-AF65-F5344CB8AC3E}">
        <p14:creationId xmlns:p14="http://schemas.microsoft.com/office/powerpoint/2010/main" val="1480381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入力データと出力結果</a:t>
            </a:r>
            <a:endParaRPr kumimoji="1" lang="ja-JP" altLang="en-US" dirty="0"/>
          </a:p>
        </p:txBody>
      </p:sp>
      <p:sp>
        <p:nvSpPr>
          <p:cNvPr id="4" name="コンテンツ プレースホルダー 2"/>
          <p:cNvSpPr txBox="1">
            <a:spLocks/>
          </p:cNvSpPr>
          <p:nvPr/>
        </p:nvSpPr>
        <p:spPr bwMode="auto">
          <a:xfrm>
            <a:off x="838200" y="1584660"/>
            <a:ext cx="6896500" cy="3508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4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sz="2400">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sz="2000">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sz="2000">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pPr>
              <a:buFont typeface="Arial" panose="020B0604020202020204" pitchFamily="34" charset="0"/>
              <a:buChar char="•"/>
            </a:pPr>
            <a:r>
              <a:rPr lang="ja-JP" altLang="en-US" kern="0" dirty="0" smtClean="0">
                <a:solidFill>
                  <a:schemeClr val="tx1"/>
                </a:solidFill>
                <a:latin typeface="+mj-ea"/>
                <a:ea typeface="+mj-ea"/>
              </a:rPr>
              <a:t>学習データ</a:t>
            </a:r>
            <a:endParaRPr lang="en-US" altLang="ja-JP" kern="0" dirty="0" smtClean="0">
              <a:solidFill>
                <a:schemeClr val="tx1"/>
              </a:solidFill>
              <a:latin typeface="+mj-ea"/>
              <a:ea typeface="+mj-ea"/>
            </a:endParaRPr>
          </a:p>
          <a:p>
            <a:endParaRPr lang="ja-JP" altLang="en-US" kern="0"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2379723279"/>
              </p:ext>
            </p:extLst>
          </p:nvPr>
        </p:nvGraphicFramePr>
        <p:xfrm>
          <a:off x="1582821" y="2137058"/>
          <a:ext cx="5330628" cy="1737360"/>
        </p:xfrm>
        <a:graphic>
          <a:graphicData uri="http://schemas.openxmlformats.org/drawingml/2006/table">
            <a:tbl>
              <a:tblPr firstRow="1" bandRow="1">
                <a:tableStyleId>{5C22544A-7EE6-4342-B048-85BDC9FD1C3A}</a:tableStyleId>
              </a:tblPr>
              <a:tblGrid>
                <a:gridCol w="1332657">
                  <a:extLst>
                    <a:ext uri="{9D8B030D-6E8A-4147-A177-3AD203B41FA5}">
                      <a16:colId xmlns:a16="http://schemas.microsoft.com/office/drawing/2014/main" val="3642854837"/>
                    </a:ext>
                  </a:extLst>
                </a:gridCol>
                <a:gridCol w="1332657">
                  <a:extLst>
                    <a:ext uri="{9D8B030D-6E8A-4147-A177-3AD203B41FA5}">
                      <a16:colId xmlns:a16="http://schemas.microsoft.com/office/drawing/2014/main" val="2090938272"/>
                    </a:ext>
                  </a:extLst>
                </a:gridCol>
                <a:gridCol w="1332657">
                  <a:extLst>
                    <a:ext uri="{9D8B030D-6E8A-4147-A177-3AD203B41FA5}">
                      <a16:colId xmlns:a16="http://schemas.microsoft.com/office/drawing/2014/main" val="148135575"/>
                    </a:ext>
                  </a:extLst>
                </a:gridCol>
                <a:gridCol w="1332657">
                  <a:extLst>
                    <a:ext uri="{9D8B030D-6E8A-4147-A177-3AD203B41FA5}">
                      <a16:colId xmlns:a16="http://schemas.microsoft.com/office/drawing/2014/main" val="2582525027"/>
                    </a:ext>
                  </a:extLst>
                </a:gridCol>
              </a:tblGrid>
              <a:tr h="231365">
                <a:tc>
                  <a:txBody>
                    <a:bodyPr/>
                    <a:lstStyle/>
                    <a:p>
                      <a:r>
                        <a:rPr kumimoji="1" lang="ja-JP" altLang="en-US" dirty="0" smtClean="0"/>
                        <a:t>カテゴリ</a:t>
                      </a:r>
                      <a:endParaRPr kumimoji="1" lang="ja-JP" altLang="en-US" dirty="0"/>
                    </a:p>
                  </a:txBody>
                  <a:tcPr/>
                </a:tc>
                <a:tc>
                  <a:txBody>
                    <a:bodyPr/>
                    <a:lstStyle/>
                    <a:p>
                      <a:r>
                        <a:rPr kumimoji="1" lang="ja-JP" altLang="en-US" dirty="0" smtClean="0"/>
                        <a:t>単語：カウント</a:t>
                      </a:r>
                      <a:endParaRPr kumimoji="1" lang="ja-JP" altLang="en-US" dirty="0"/>
                    </a:p>
                  </a:txBody>
                  <a:tcPr/>
                </a:tc>
                <a:tc>
                  <a:txBody>
                    <a:bodyPr/>
                    <a:lstStyle/>
                    <a:p>
                      <a:r>
                        <a:rPr kumimoji="1" lang="ja-JP" altLang="en-US" dirty="0" smtClean="0"/>
                        <a:t>単語：カウント</a:t>
                      </a:r>
                      <a:endParaRPr kumimoji="1" lang="ja-JP" altLang="en-US" dirty="0"/>
                    </a:p>
                  </a:txBody>
                  <a:tcPr/>
                </a:tc>
                <a:tc>
                  <a:txBody>
                    <a:bodyPr/>
                    <a:lstStyle/>
                    <a:p>
                      <a:r>
                        <a:rPr kumimoji="1" lang="ja-JP" altLang="en-US" dirty="0" smtClean="0"/>
                        <a:t>単語：カウント</a:t>
                      </a:r>
                      <a:endParaRPr kumimoji="1" lang="ja-JP" altLang="en-US" dirty="0"/>
                    </a:p>
                  </a:txBody>
                  <a:tcPr/>
                </a:tc>
                <a:extLst>
                  <a:ext uri="{0D108BD9-81ED-4DB2-BD59-A6C34878D82A}">
                    <a16:rowId xmlns:a16="http://schemas.microsoft.com/office/drawing/2014/main" val="2100909207"/>
                  </a:ext>
                </a:extLst>
              </a:tr>
              <a:tr h="231365">
                <a:tc>
                  <a:txBody>
                    <a:bodyPr/>
                    <a:lstStyle/>
                    <a:p>
                      <a:r>
                        <a:rPr kumimoji="1" lang="ja-JP" altLang="en-US" dirty="0" smtClean="0"/>
                        <a:t>意見</a:t>
                      </a:r>
                      <a:endParaRPr kumimoji="1" lang="ja-JP" altLang="en-US" dirty="0"/>
                    </a:p>
                  </a:txBody>
                  <a:tcPr/>
                </a:tc>
                <a:tc>
                  <a:txBody>
                    <a:bodyPr/>
                    <a:lstStyle/>
                    <a:p>
                      <a:r>
                        <a:rPr kumimoji="1" lang="ja-JP" altLang="en-US" dirty="0" smtClean="0"/>
                        <a:t>カメラ：</a:t>
                      </a:r>
                      <a:r>
                        <a:rPr kumimoji="1" lang="en-US" altLang="ja-JP" dirty="0" smtClean="0"/>
                        <a:t>5</a:t>
                      </a:r>
                      <a:endParaRPr kumimoji="1" lang="ja-JP" altLang="en-US" dirty="0"/>
                    </a:p>
                  </a:txBody>
                  <a:tcPr/>
                </a:tc>
                <a:tc>
                  <a:txBody>
                    <a:bodyPr/>
                    <a:lstStyle/>
                    <a:p>
                      <a:r>
                        <a:rPr kumimoji="1" lang="ja-JP" altLang="en-US" dirty="0" smtClean="0"/>
                        <a:t>改善：</a:t>
                      </a:r>
                      <a:r>
                        <a:rPr kumimoji="1" lang="en-US" altLang="ja-JP" dirty="0" smtClean="0"/>
                        <a:t>3</a:t>
                      </a:r>
                      <a:endParaRPr kumimoji="1" lang="ja-JP" altLang="en-US" dirty="0"/>
                    </a:p>
                  </a:txBody>
                  <a:tcPr/>
                </a:tc>
                <a:tc>
                  <a:txBody>
                    <a:bodyPr/>
                    <a:lstStyle/>
                    <a:p>
                      <a:r>
                        <a:rPr kumimoji="1" lang="ja-JP" altLang="en-US" dirty="0" smtClean="0"/>
                        <a:t>技術：</a:t>
                      </a:r>
                      <a:r>
                        <a:rPr kumimoji="1" lang="en-US" altLang="ja-JP" dirty="0" smtClean="0"/>
                        <a:t>2</a:t>
                      </a:r>
                      <a:endParaRPr kumimoji="1" lang="ja-JP" altLang="en-US" dirty="0"/>
                    </a:p>
                  </a:txBody>
                  <a:tcPr/>
                </a:tc>
                <a:extLst>
                  <a:ext uri="{0D108BD9-81ED-4DB2-BD59-A6C34878D82A}">
                    <a16:rowId xmlns:a16="http://schemas.microsoft.com/office/drawing/2014/main" val="1101814651"/>
                  </a:ext>
                </a:extLst>
              </a:tr>
              <a:tr h="231365">
                <a:tc>
                  <a:txBody>
                    <a:bodyPr/>
                    <a:lstStyle/>
                    <a:p>
                      <a:r>
                        <a:rPr kumimoji="1" lang="ja-JP" altLang="en-US" dirty="0" smtClean="0"/>
                        <a:t>クレーム</a:t>
                      </a:r>
                      <a:endParaRPr kumimoji="1" lang="ja-JP" altLang="en-US" dirty="0"/>
                    </a:p>
                  </a:txBody>
                  <a:tcPr/>
                </a:tc>
                <a:tc>
                  <a:txBody>
                    <a:bodyPr/>
                    <a:lstStyle/>
                    <a:p>
                      <a:r>
                        <a:rPr kumimoji="1" lang="ja-JP" altLang="en-US" dirty="0" smtClean="0"/>
                        <a:t>プリンタ：</a:t>
                      </a:r>
                      <a:r>
                        <a:rPr kumimoji="1" lang="en-US" altLang="ja-JP" dirty="0" smtClean="0"/>
                        <a:t>4</a:t>
                      </a:r>
                      <a:endParaRPr kumimoji="1" lang="ja-JP" altLang="en-US" dirty="0"/>
                    </a:p>
                  </a:txBody>
                  <a:tcPr/>
                </a:tc>
                <a:tc>
                  <a:txBody>
                    <a:bodyPr/>
                    <a:lstStyle/>
                    <a:p>
                      <a:r>
                        <a:rPr kumimoji="1" lang="ja-JP" altLang="en-US" dirty="0" smtClean="0"/>
                        <a:t>謝罪：</a:t>
                      </a:r>
                      <a:r>
                        <a:rPr kumimoji="1" lang="en-US" altLang="ja-JP" dirty="0" smtClean="0"/>
                        <a:t>2</a:t>
                      </a:r>
                      <a:endParaRPr kumimoji="1" lang="ja-JP" altLang="en-US" dirty="0"/>
                    </a:p>
                  </a:txBody>
                  <a:tcPr/>
                </a:tc>
                <a:tc>
                  <a:txBody>
                    <a:bodyPr/>
                    <a:lstStyle/>
                    <a:p>
                      <a:r>
                        <a:rPr kumimoji="1" lang="ja-JP" altLang="en-US" dirty="0" smtClean="0"/>
                        <a:t>対応：</a:t>
                      </a:r>
                      <a:r>
                        <a:rPr kumimoji="1" lang="en-US" altLang="ja-JP" dirty="0" smtClean="0"/>
                        <a:t>2</a:t>
                      </a:r>
                      <a:endParaRPr kumimoji="1" lang="ja-JP" altLang="en-US" dirty="0"/>
                    </a:p>
                  </a:txBody>
                  <a:tcPr/>
                </a:tc>
                <a:extLst>
                  <a:ext uri="{0D108BD9-81ED-4DB2-BD59-A6C34878D82A}">
                    <a16:rowId xmlns:a16="http://schemas.microsoft.com/office/drawing/2014/main" val="3341078118"/>
                  </a:ext>
                </a:extLst>
              </a:tr>
              <a:tr h="231365">
                <a:tc>
                  <a:txBody>
                    <a:bodyPr/>
                    <a:lstStyle/>
                    <a:p>
                      <a:r>
                        <a:rPr kumimoji="1" lang="ja-JP" altLang="en-US" dirty="0" smtClean="0"/>
                        <a:t>故障</a:t>
                      </a:r>
                      <a:endParaRPr kumimoji="1" lang="ja-JP" altLang="en-US" dirty="0"/>
                    </a:p>
                  </a:txBody>
                  <a:tcPr/>
                </a:tc>
                <a:tc>
                  <a:txBody>
                    <a:bodyPr/>
                    <a:lstStyle/>
                    <a:p>
                      <a:r>
                        <a:rPr kumimoji="1" lang="ja-JP" altLang="en-US" dirty="0" smtClean="0"/>
                        <a:t>カメラ：</a:t>
                      </a:r>
                      <a:r>
                        <a:rPr kumimoji="1" lang="en-US" altLang="ja-JP" dirty="0" smtClean="0"/>
                        <a:t>4</a:t>
                      </a:r>
                      <a:endParaRPr kumimoji="1" lang="ja-JP" altLang="en-US" dirty="0"/>
                    </a:p>
                  </a:txBody>
                  <a:tcPr/>
                </a:tc>
                <a:tc>
                  <a:txBody>
                    <a:bodyPr/>
                    <a:lstStyle/>
                    <a:p>
                      <a:r>
                        <a:rPr kumimoji="1" lang="ja-JP" altLang="en-US" dirty="0" smtClean="0"/>
                        <a:t>不良品：</a:t>
                      </a:r>
                      <a:r>
                        <a:rPr kumimoji="1" lang="en-US" altLang="ja-JP" dirty="0" smtClean="0"/>
                        <a:t>2</a:t>
                      </a:r>
                      <a:endParaRPr kumimoji="1" lang="ja-JP" altLang="en-US" dirty="0"/>
                    </a:p>
                  </a:txBody>
                  <a:tcPr/>
                </a:tc>
                <a:tc>
                  <a:txBody>
                    <a:bodyPr/>
                    <a:lstStyle/>
                    <a:p>
                      <a:r>
                        <a:rPr kumimoji="1" lang="ja-JP" altLang="en-US" dirty="0" smtClean="0"/>
                        <a:t>交換：</a:t>
                      </a:r>
                      <a:r>
                        <a:rPr kumimoji="1" lang="en-US" altLang="ja-JP" dirty="0" smtClean="0"/>
                        <a:t>3</a:t>
                      </a:r>
                      <a:endParaRPr kumimoji="1" lang="ja-JP" altLang="en-US" dirty="0"/>
                    </a:p>
                  </a:txBody>
                  <a:tcPr/>
                </a:tc>
                <a:extLst>
                  <a:ext uri="{0D108BD9-81ED-4DB2-BD59-A6C34878D82A}">
                    <a16:rowId xmlns:a16="http://schemas.microsoft.com/office/drawing/2014/main" val="190126867"/>
                  </a:ext>
                </a:extLst>
              </a:tr>
            </a:tbl>
          </a:graphicData>
        </a:graphic>
      </p:graphicFrame>
      <p:sp>
        <p:nvSpPr>
          <p:cNvPr id="6" name="テキスト ボックス 5"/>
          <p:cNvSpPr txBox="1"/>
          <p:nvPr/>
        </p:nvSpPr>
        <p:spPr>
          <a:xfrm>
            <a:off x="6974753" y="2788226"/>
            <a:ext cx="954779" cy="461665"/>
          </a:xfrm>
          <a:prstGeom prst="rect">
            <a:avLst/>
          </a:prstGeom>
          <a:noFill/>
        </p:spPr>
        <p:txBody>
          <a:bodyPr wrap="square" rtlCol="0">
            <a:spAutoFit/>
          </a:bodyPr>
          <a:lstStyle/>
          <a:p>
            <a:r>
              <a:rPr kumimoji="1" lang="ja-JP" altLang="en-US" dirty="0" smtClean="0"/>
              <a:t>・・・</a:t>
            </a:r>
            <a:endParaRPr kumimoji="1" lang="ja-JP" altLang="en-US" dirty="0"/>
          </a:p>
        </p:txBody>
      </p:sp>
      <p:sp>
        <p:nvSpPr>
          <p:cNvPr id="7" name="コンテンツ プレースホルダー 2"/>
          <p:cNvSpPr txBox="1">
            <a:spLocks/>
          </p:cNvSpPr>
          <p:nvPr/>
        </p:nvSpPr>
        <p:spPr>
          <a:xfrm>
            <a:off x="799885" y="4025314"/>
            <a:ext cx="6896500" cy="35089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Inpu</a:t>
            </a:r>
            <a:r>
              <a:rPr lang="en-US" altLang="ja-JP" dirty="0"/>
              <a:t>t</a:t>
            </a:r>
            <a:endParaRPr lang="en-US" altLang="ja-JP" dirty="0" smtClean="0"/>
          </a:p>
          <a:p>
            <a:endParaRPr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785160541"/>
              </p:ext>
            </p:extLst>
          </p:nvPr>
        </p:nvGraphicFramePr>
        <p:xfrm>
          <a:off x="1582821" y="4352163"/>
          <a:ext cx="3997971" cy="1005840"/>
        </p:xfrm>
        <a:graphic>
          <a:graphicData uri="http://schemas.openxmlformats.org/drawingml/2006/table">
            <a:tbl>
              <a:tblPr firstRow="1" bandRow="1">
                <a:tableStyleId>{5C22544A-7EE6-4342-B048-85BDC9FD1C3A}</a:tableStyleId>
              </a:tblPr>
              <a:tblGrid>
                <a:gridCol w="1332657">
                  <a:extLst>
                    <a:ext uri="{9D8B030D-6E8A-4147-A177-3AD203B41FA5}">
                      <a16:colId xmlns:a16="http://schemas.microsoft.com/office/drawing/2014/main" val="4149967897"/>
                    </a:ext>
                  </a:extLst>
                </a:gridCol>
                <a:gridCol w="1332657">
                  <a:extLst>
                    <a:ext uri="{9D8B030D-6E8A-4147-A177-3AD203B41FA5}">
                      <a16:colId xmlns:a16="http://schemas.microsoft.com/office/drawing/2014/main" val="146015752"/>
                    </a:ext>
                  </a:extLst>
                </a:gridCol>
                <a:gridCol w="1332657">
                  <a:extLst>
                    <a:ext uri="{9D8B030D-6E8A-4147-A177-3AD203B41FA5}">
                      <a16:colId xmlns:a16="http://schemas.microsoft.com/office/drawing/2014/main" val="676227214"/>
                    </a:ext>
                  </a:extLst>
                </a:gridCol>
              </a:tblGrid>
              <a:tr h="231365">
                <a:tc>
                  <a:txBody>
                    <a:bodyPr/>
                    <a:lstStyle/>
                    <a:p>
                      <a:r>
                        <a:rPr kumimoji="1" lang="ja-JP" altLang="en-US" dirty="0" smtClean="0"/>
                        <a:t>単語：カウント</a:t>
                      </a:r>
                      <a:endParaRPr kumimoji="1" lang="ja-JP" altLang="en-US" dirty="0"/>
                    </a:p>
                  </a:txBody>
                  <a:tcPr/>
                </a:tc>
                <a:tc>
                  <a:txBody>
                    <a:bodyPr/>
                    <a:lstStyle/>
                    <a:p>
                      <a:r>
                        <a:rPr kumimoji="1" lang="ja-JP" altLang="en-US" dirty="0" smtClean="0"/>
                        <a:t>単語：カウント</a:t>
                      </a:r>
                      <a:endParaRPr kumimoji="1" lang="ja-JP" altLang="en-US" dirty="0"/>
                    </a:p>
                  </a:txBody>
                  <a:tcPr/>
                </a:tc>
                <a:tc>
                  <a:txBody>
                    <a:bodyPr/>
                    <a:lstStyle/>
                    <a:p>
                      <a:r>
                        <a:rPr kumimoji="1" lang="ja-JP" altLang="en-US" dirty="0" smtClean="0"/>
                        <a:t>単語：カウント</a:t>
                      </a:r>
                      <a:endParaRPr kumimoji="1" lang="ja-JP" altLang="en-US" dirty="0"/>
                    </a:p>
                  </a:txBody>
                  <a:tcPr/>
                </a:tc>
                <a:extLst>
                  <a:ext uri="{0D108BD9-81ED-4DB2-BD59-A6C34878D82A}">
                    <a16:rowId xmlns:a16="http://schemas.microsoft.com/office/drawing/2014/main" val="652687815"/>
                  </a:ext>
                </a:extLst>
              </a:tr>
              <a:tr h="231365">
                <a:tc>
                  <a:txBody>
                    <a:bodyPr/>
                    <a:lstStyle/>
                    <a:p>
                      <a:r>
                        <a:rPr kumimoji="1" lang="ja-JP" altLang="en-US" dirty="0" smtClean="0"/>
                        <a:t>カメラ：</a:t>
                      </a:r>
                      <a:r>
                        <a:rPr kumimoji="1" lang="en-US" altLang="ja-JP" dirty="0" smtClean="0"/>
                        <a:t>4</a:t>
                      </a:r>
                      <a:endParaRPr kumimoji="1" lang="ja-JP" altLang="en-US" dirty="0"/>
                    </a:p>
                  </a:txBody>
                  <a:tcPr/>
                </a:tc>
                <a:tc>
                  <a:txBody>
                    <a:bodyPr/>
                    <a:lstStyle/>
                    <a:p>
                      <a:r>
                        <a:rPr kumimoji="1" lang="ja-JP" altLang="en-US" dirty="0" smtClean="0"/>
                        <a:t>不具合：１</a:t>
                      </a:r>
                      <a:endParaRPr kumimoji="1" lang="ja-JP" altLang="en-US" dirty="0"/>
                    </a:p>
                  </a:txBody>
                  <a:tcPr/>
                </a:tc>
                <a:tc>
                  <a:txBody>
                    <a:bodyPr/>
                    <a:lstStyle/>
                    <a:p>
                      <a:r>
                        <a:rPr kumimoji="1" lang="ja-JP" altLang="en-US" dirty="0" smtClean="0"/>
                        <a:t>改善：</a:t>
                      </a:r>
                      <a:r>
                        <a:rPr kumimoji="1" lang="en-US" altLang="ja-JP" dirty="0" smtClean="0"/>
                        <a:t>5</a:t>
                      </a:r>
                      <a:endParaRPr kumimoji="1" lang="ja-JP" altLang="en-US" dirty="0"/>
                    </a:p>
                  </a:txBody>
                  <a:tcPr/>
                </a:tc>
                <a:extLst>
                  <a:ext uri="{0D108BD9-81ED-4DB2-BD59-A6C34878D82A}">
                    <a16:rowId xmlns:a16="http://schemas.microsoft.com/office/drawing/2014/main" val="1198318112"/>
                  </a:ext>
                </a:extLst>
              </a:tr>
            </a:tbl>
          </a:graphicData>
        </a:graphic>
      </p:graphicFrame>
      <p:sp>
        <p:nvSpPr>
          <p:cNvPr id="9" name="コンテンツ プレースホルダー 2"/>
          <p:cNvSpPr txBox="1">
            <a:spLocks/>
          </p:cNvSpPr>
          <p:nvPr/>
        </p:nvSpPr>
        <p:spPr>
          <a:xfrm>
            <a:off x="799885" y="5403704"/>
            <a:ext cx="6896500" cy="35089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Outpu</a:t>
            </a:r>
            <a:r>
              <a:rPr lang="en-US" altLang="ja-JP" dirty="0"/>
              <a:t>t</a:t>
            </a:r>
            <a:endParaRPr lang="en-US" altLang="ja-JP" dirty="0" smtClean="0"/>
          </a:p>
          <a:p>
            <a:endParaRPr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378593821"/>
              </p:ext>
            </p:extLst>
          </p:nvPr>
        </p:nvGraphicFramePr>
        <p:xfrm>
          <a:off x="1582819" y="5845996"/>
          <a:ext cx="2406084" cy="731520"/>
        </p:xfrm>
        <a:graphic>
          <a:graphicData uri="http://schemas.openxmlformats.org/drawingml/2006/table">
            <a:tbl>
              <a:tblPr firstRow="1" bandRow="1">
                <a:tableStyleId>{5C22544A-7EE6-4342-B048-85BDC9FD1C3A}</a:tableStyleId>
              </a:tblPr>
              <a:tblGrid>
                <a:gridCol w="1203042">
                  <a:extLst>
                    <a:ext uri="{9D8B030D-6E8A-4147-A177-3AD203B41FA5}">
                      <a16:colId xmlns:a16="http://schemas.microsoft.com/office/drawing/2014/main" val="1186349388"/>
                    </a:ext>
                  </a:extLst>
                </a:gridCol>
                <a:gridCol w="1203042">
                  <a:extLst>
                    <a:ext uri="{9D8B030D-6E8A-4147-A177-3AD203B41FA5}">
                      <a16:colId xmlns:a16="http://schemas.microsoft.com/office/drawing/2014/main" val="2332769436"/>
                    </a:ext>
                  </a:extLst>
                </a:gridCol>
              </a:tblGrid>
              <a:tr h="231365">
                <a:tc>
                  <a:txBody>
                    <a:bodyPr/>
                    <a:lstStyle/>
                    <a:p>
                      <a:r>
                        <a:rPr kumimoji="1" lang="ja-JP" altLang="en-US" dirty="0" smtClean="0"/>
                        <a:t>カテゴリ</a:t>
                      </a:r>
                      <a:endParaRPr kumimoji="1" lang="ja-JP" altLang="en-US" dirty="0"/>
                    </a:p>
                  </a:txBody>
                  <a:tcPr/>
                </a:tc>
                <a:tc>
                  <a:txBody>
                    <a:bodyPr/>
                    <a:lstStyle/>
                    <a:p>
                      <a:r>
                        <a:rPr kumimoji="1" lang="ja-JP" altLang="en-US" dirty="0" smtClean="0"/>
                        <a:t>確率</a:t>
                      </a:r>
                      <a:endParaRPr kumimoji="1" lang="ja-JP" altLang="en-US" dirty="0"/>
                    </a:p>
                  </a:txBody>
                  <a:tcPr/>
                </a:tc>
                <a:extLst>
                  <a:ext uri="{0D108BD9-81ED-4DB2-BD59-A6C34878D82A}">
                    <a16:rowId xmlns:a16="http://schemas.microsoft.com/office/drawing/2014/main" val="855631962"/>
                  </a:ext>
                </a:extLst>
              </a:tr>
              <a:tr h="231365">
                <a:tc>
                  <a:txBody>
                    <a:bodyPr/>
                    <a:lstStyle/>
                    <a:p>
                      <a:r>
                        <a:rPr kumimoji="1" lang="ja-JP" altLang="en-US" dirty="0" smtClean="0"/>
                        <a:t>意見</a:t>
                      </a:r>
                      <a:endParaRPr kumimoji="1" lang="ja-JP" altLang="en-US" dirty="0"/>
                    </a:p>
                  </a:txBody>
                  <a:tcPr/>
                </a:tc>
                <a:tc>
                  <a:txBody>
                    <a:bodyPr/>
                    <a:lstStyle/>
                    <a:p>
                      <a:r>
                        <a:rPr kumimoji="1" lang="en-US" altLang="ja-JP" dirty="0" smtClean="0"/>
                        <a:t>0.8</a:t>
                      </a:r>
                      <a:endParaRPr kumimoji="1" lang="ja-JP" altLang="en-US" dirty="0"/>
                    </a:p>
                  </a:txBody>
                  <a:tcPr/>
                </a:tc>
                <a:extLst>
                  <a:ext uri="{0D108BD9-81ED-4DB2-BD59-A6C34878D82A}">
                    <a16:rowId xmlns:a16="http://schemas.microsoft.com/office/drawing/2014/main" val="3366786132"/>
                  </a:ext>
                </a:extLst>
              </a:tr>
            </a:tbl>
          </a:graphicData>
        </a:graphic>
      </p:graphicFrame>
    </p:spTree>
    <p:extLst>
      <p:ext uri="{BB962C8B-B14F-4D97-AF65-F5344CB8AC3E}">
        <p14:creationId xmlns:p14="http://schemas.microsoft.com/office/powerpoint/2010/main" val="37827483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ナイーブベイズは主に文書分類に使われる確率分類器</a:t>
            </a:r>
            <a:endParaRPr lang="en-US" altLang="ja-JP" dirty="0" smtClean="0"/>
          </a:p>
          <a:p>
            <a:pPr marL="0" indent="0">
              <a:buNone/>
            </a:pPr>
            <a:endParaRPr lang="en-US" altLang="ja-JP" dirty="0" smtClean="0"/>
          </a:p>
          <a:p>
            <a:r>
              <a:rPr kumimoji="1" lang="ja-JP" altLang="en-US" dirty="0"/>
              <a:t>仮定</a:t>
            </a:r>
            <a:r>
              <a:rPr kumimoji="1" lang="ja-JP" altLang="en-US" dirty="0" smtClean="0"/>
              <a:t>を単純にすることで実装をシンプルにわかりやすくした</a:t>
            </a:r>
            <a:endParaRPr kumimoji="1" lang="en-US" altLang="ja-JP" dirty="0" smtClean="0"/>
          </a:p>
          <a:p>
            <a:endParaRPr lang="en-US" altLang="ja-JP" dirty="0"/>
          </a:p>
          <a:p>
            <a:pPr marL="0" indent="0">
              <a:buNone/>
            </a:pPr>
            <a:r>
              <a:rPr lang="ja-JP" altLang="en-US" dirty="0" smtClean="0"/>
              <a:t>対象</a:t>
            </a:r>
            <a:r>
              <a:rPr lang="ja-JP" altLang="en-US" dirty="0"/>
              <a:t>データ</a:t>
            </a:r>
            <a:r>
              <a:rPr lang="ja-JP" altLang="en-US" dirty="0" smtClean="0"/>
              <a:t>を独立な要素に区切り、各要素の条件付き確率をベイズの定理に当てはめることで対象がどのクラスに何％で分類されるかを判定するもの</a:t>
            </a:r>
            <a:endParaRPr kumimoji="1" lang="ja-JP" altLang="en-US" dirty="0"/>
          </a:p>
        </p:txBody>
      </p:sp>
      <p:sp>
        <p:nvSpPr>
          <p:cNvPr id="4" name="下矢印 3"/>
          <p:cNvSpPr/>
          <p:nvPr/>
        </p:nvSpPr>
        <p:spPr bwMode="auto">
          <a:xfrm>
            <a:off x="3763618" y="2584173"/>
            <a:ext cx="265043" cy="29154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3399"/>
              </a:solidFill>
              <a:effectLst/>
              <a:latin typeface="Times New Roman" pitchFamily="18" charset="0"/>
              <a:ea typeface="ＭＳ Ｐゴシック" pitchFamily="50" charset="-128"/>
            </a:endParaRPr>
          </a:p>
        </p:txBody>
      </p:sp>
    </p:spTree>
    <p:extLst>
      <p:ext uri="{BB962C8B-B14F-4D97-AF65-F5344CB8AC3E}">
        <p14:creationId xmlns:p14="http://schemas.microsoft.com/office/powerpoint/2010/main" val="1566530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アルゴリズム選択のチートシート</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6738" y="1258665"/>
            <a:ext cx="8001000" cy="4988370"/>
          </a:xfrm>
        </p:spPr>
      </p:pic>
      <p:sp>
        <p:nvSpPr>
          <p:cNvPr id="5" name="正方形/長方形 4"/>
          <p:cNvSpPr/>
          <p:nvPr/>
        </p:nvSpPr>
        <p:spPr>
          <a:xfrm>
            <a:off x="3337816" y="5908481"/>
            <a:ext cx="5229922" cy="338554"/>
          </a:xfrm>
          <a:prstGeom prst="rect">
            <a:avLst/>
          </a:prstGeom>
        </p:spPr>
        <p:txBody>
          <a:bodyPr wrap="square">
            <a:spAutoFit/>
          </a:bodyPr>
          <a:lstStyle/>
          <a:p>
            <a:r>
              <a:rPr lang="ja-JP" altLang="en-US" sz="1600" dirty="0"/>
              <a:t>http://scikit-learn.org/stable/tutorial/machine_learning_map/</a:t>
            </a:r>
          </a:p>
        </p:txBody>
      </p:sp>
    </p:spTree>
    <p:extLst>
      <p:ext uri="{BB962C8B-B14F-4D97-AF65-F5344CB8AC3E}">
        <p14:creationId xmlns:p14="http://schemas.microsoft.com/office/powerpoint/2010/main" val="1760370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lang="en-US" altLang="ja-JP" sz="4400" dirty="0" smtClean="0"/>
              <a:t>k</a:t>
            </a:r>
            <a:r>
              <a:rPr kumimoji="1" lang="en-US" altLang="ja-JP" sz="4400" dirty="0" smtClean="0"/>
              <a:t>-means</a:t>
            </a:r>
            <a:r>
              <a:rPr kumimoji="1" lang="ja-JP" altLang="en-US" sz="4400" dirty="0" smtClean="0"/>
              <a:t>　</a:t>
            </a:r>
            <a:r>
              <a:rPr kumimoji="1" lang="en-US" altLang="ja-JP" sz="4400" dirty="0" smtClean="0"/>
              <a:t>(k</a:t>
            </a:r>
            <a:r>
              <a:rPr kumimoji="1" lang="ja-JP" altLang="en-US" sz="4400" dirty="0" smtClean="0"/>
              <a:t>平均法</a:t>
            </a:r>
            <a:r>
              <a:rPr kumimoji="1" lang="en-US" altLang="ja-JP" sz="4400" dirty="0" smtClean="0"/>
              <a:t>)</a:t>
            </a:r>
            <a:endParaRPr kumimoji="1" lang="ja-JP" altLang="en-US" sz="4400" dirty="0"/>
          </a:p>
        </p:txBody>
      </p:sp>
    </p:spTree>
    <p:extLst>
      <p:ext uri="{BB962C8B-B14F-4D97-AF65-F5344CB8AC3E}">
        <p14:creationId xmlns:p14="http://schemas.microsoft.com/office/powerpoint/2010/main" val="2466712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k-means</a:t>
            </a:r>
            <a:r>
              <a:rPr lang="ja-JP" altLang="en-US" dirty="0"/>
              <a:t>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クラスタリングの手法の一種</a:t>
            </a:r>
            <a:endParaRPr lang="en-US" altLang="ja-JP" dirty="0"/>
          </a:p>
          <a:p>
            <a:r>
              <a:rPr lang="ja-JP" altLang="en-US" dirty="0"/>
              <a:t>クラスタ数（</a:t>
            </a:r>
            <a:r>
              <a:rPr lang="en-US" altLang="ja-JP" dirty="0"/>
              <a:t>k</a:t>
            </a:r>
            <a:r>
              <a:rPr lang="ja-JP" altLang="en-US" dirty="0"/>
              <a:t>）があらかじめわかっている状況で使用できる</a:t>
            </a:r>
            <a:endParaRPr lang="en-US" altLang="ja-JP" dirty="0"/>
          </a:p>
          <a:p>
            <a:pPr marL="0" indent="0">
              <a:buNone/>
            </a:pPr>
            <a:endParaRPr lang="en-US" altLang="ja-JP" dirty="0" smtClean="0"/>
          </a:p>
          <a:p>
            <a:pPr marL="0" indent="0">
              <a:buNone/>
            </a:pPr>
            <a:r>
              <a:rPr lang="ja-JP" altLang="en-US" dirty="0" smtClean="0"/>
              <a:t>処理</a:t>
            </a:r>
            <a:r>
              <a:rPr lang="ja-JP" altLang="en-US" dirty="0"/>
              <a:t>の流れ</a:t>
            </a:r>
            <a:endParaRPr lang="en-US" altLang="ja-JP" dirty="0"/>
          </a:p>
          <a:p>
            <a:pPr marL="514350" indent="-514350">
              <a:buFont typeface="+mj-lt"/>
              <a:buAutoNum type="arabicPeriod"/>
            </a:pPr>
            <a:r>
              <a:rPr lang="ja-JP" altLang="en-US" dirty="0"/>
              <a:t>クラスタの核となる</a:t>
            </a:r>
            <a:r>
              <a:rPr lang="en-US" altLang="ja-JP" dirty="0"/>
              <a:t>k</a:t>
            </a:r>
            <a:r>
              <a:rPr lang="ja-JP" altLang="en-US" dirty="0"/>
              <a:t>個のサンプルを選ぶ</a:t>
            </a:r>
            <a:endParaRPr lang="en-US" altLang="ja-JP" dirty="0"/>
          </a:p>
          <a:p>
            <a:pPr marL="514350" indent="-514350">
              <a:buFont typeface="+mj-lt"/>
              <a:buAutoNum type="arabicPeriod"/>
            </a:pPr>
            <a:r>
              <a:rPr lang="ja-JP" altLang="en-US" dirty="0"/>
              <a:t>すべてのサンプルと</a:t>
            </a:r>
            <a:r>
              <a:rPr lang="en-US" altLang="ja-JP" dirty="0"/>
              <a:t>k</a:t>
            </a:r>
            <a:r>
              <a:rPr lang="ja-JP" altLang="en-US" dirty="0"/>
              <a:t>個の核の距離を測る</a:t>
            </a:r>
            <a:endParaRPr lang="en-US" altLang="ja-JP" dirty="0"/>
          </a:p>
          <a:p>
            <a:pPr marL="514350" indent="-514350">
              <a:buFont typeface="+mj-lt"/>
              <a:buAutoNum type="arabicPeriod"/>
            </a:pPr>
            <a:r>
              <a:rPr lang="ja-JP" altLang="en-US" dirty="0"/>
              <a:t>各サンプルをもっとも近い核と同じクラスタに分割する</a:t>
            </a:r>
            <a:endParaRPr lang="en-US" altLang="ja-JP" dirty="0"/>
          </a:p>
          <a:p>
            <a:pPr marL="514350" indent="-514350">
              <a:buFont typeface="+mj-lt"/>
              <a:buAutoNum type="arabicPeriod"/>
            </a:pPr>
            <a:r>
              <a:rPr lang="en-US" altLang="ja-JP" dirty="0"/>
              <a:t>K</a:t>
            </a:r>
            <a:r>
              <a:rPr lang="ja-JP" altLang="en-US" dirty="0"/>
              <a:t>個のクラスタの重心点を求めそれを新たな核とする</a:t>
            </a:r>
            <a:endParaRPr lang="en-US" altLang="ja-JP" dirty="0"/>
          </a:p>
          <a:p>
            <a:pPr marL="514350" indent="-514350">
              <a:buFont typeface="+mj-lt"/>
              <a:buAutoNum type="arabicPeriod"/>
            </a:pPr>
            <a:r>
              <a:rPr lang="ja-JP" altLang="en-US" dirty="0"/>
              <a:t>重心点が変化したら</a:t>
            </a:r>
            <a:r>
              <a:rPr lang="en-US" altLang="ja-JP" dirty="0"/>
              <a:t>2</a:t>
            </a:r>
            <a:r>
              <a:rPr lang="ja-JP" altLang="en-US" dirty="0"/>
              <a:t>に戻る（変化しなくなるまで繰り返す）</a:t>
            </a:r>
            <a:endParaRPr lang="en-US" altLang="ja-JP"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2205583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非常にシンプルかつ平等な大きさのクラスタが構成できるため頻繁に用いられる</a:t>
            </a:r>
            <a:endParaRPr lang="en-US" altLang="ja-JP" dirty="0"/>
          </a:p>
          <a:p>
            <a:r>
              <a:rPr lang="ja-JP" altLang="en-US" dirty="0"/>
              <a:t>初期に選択される核に依存性がある</a:t>
            </a:r>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8" y="2888422"/>
            <a:ext cx="8229600" cy="3248025"/>
          </a:xfrm>
          <a:prstGeom prst="rect">
            <a:avLst/>
          </a:prstGeom>
        </p:spPr>
      </p:pic>
    </p:spTree>
    <p:extLst>
      <p:ext uri="{BB962C8B-B14F-4D97-AF65-F5344CB8AC3E}">
        <p14:creationId xmlns:p14="http://schemas.microsoft.com/office/powerpoint/2010/main" val="10273829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ビジネス領域での用途</a:t>
            </a:r>
            <a:endParaRPr kumimoji="1" lang="ja-JP" altLang="en-US" dirty="0"/>
          </a:p>
        </p:txBody>
      </p:sp>
      <p:sp>
        <p:nvSpPr>
          <p:cNvPr id="3" name="コンテンツ プレースホルダー 2"/>
          <p:cNvSpPr>
            <a:spLocks noGrp="1"/>
          </p:cNvSpPr>
          <p:nvPr>
            <p:ph idx="1"/>
          </p:nvPr>
        </p:nvSpPr>
        <p:spPr/>
        <p:txBody>
          <a:bodyPr/>
          <a:lstStyle/>
          <a:p>
            <a:r>
              <a:rPr lang="ja-JP" altLang="en-US" dirty="0"/>
              <a:t>マーケティング</a:t>
            </a:r>
            <a:endParaRPr lang="en-US" altLang="ja-JP" dirty="0"/>
          </a:p>
          <a:p>
            <a:pPr lvl="1"/>
            <a:r>
              <a:rPr lang="ja-JP" altLang="en-US" dirty="0"/>
              <a:t>商品を購入した人のデータから傾向を判別</a:t>
            </a:r>
            <a:r>
              <a:rPr lang="ja-JP" altLang="en-US" dirty="0" smtClean="0"/>
              <a:t>する</a:t>
            </a:r>
            <a:endParaRPr lang="en-US" altLang="ja-JP" dirty="0" smtClean="0"/>
          </a:p>
          <a:p>
            <a:pPr marL="571500" lvl="1" indent="0">
              <a:buNone/>
            </a:pPr>
            <a:endParaRPr lang="en-US" altLang="ja-JP" dirty="0"/>
          </a:p>
          <a:p>
            <a:r>
              <a:rPr lang="ja-JP" altLang="en-US" dirty="0"/>
              <a:t>障害クラスタリング</a:t>
            </a:r>
            <a:endParaRPr lang="en-US" altLang="ja-JP" dirty="0"/>
          </a:p>
          <a:p>
            <a:pPr lvl="1"/>
            <a:r>
              <a:rPr lang="ja-JP" altLang="en-US" dirty="0"/>
              <a:t>障害がどういった原因で発生したのかの究明を行う</a:t>
            </a:r>
          </a:p>
          <a:p>
            <a:endParaRPr kumimoji="1" lang="ja-JP" altLang="en-US" dirty="0"/>
          </a:p>
        </p:txBody>
      </p:sp>
    </p:spTree>
    <p:extLst>
      <p:ext uri="{BB962C8B-B14F-4D97-AF65-F5344CB8AC3E}">
        <p14:creationId xmlns:p14="http://schemas.microsoft.com/office/powerpoint/2010/main" val="39158399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入力データと出力結果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5860322"/>
              </p:ext>
            </p:extLst>
          </p:nvPr>
        </p:nvGraphicFramePr>
        <p:xfrm>
          <a:off x="539750" y="2386056"/>
          <a:ext cx="8001000" cy="14833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73778264"/>
                    </a:ext>
                  </a:extLst>
                </a:gridCol>
                <a:gridCol w="1600200">
                  <a:extLst>
                    <a:ext uri="{9D8B030D-6E8A-4147-A177-3AD203B41FA5}">
                      <a16:colId xmlns:a16="http://schemas.microsoft.com/office/drawing/2014/main" val="1958553728"/>
                    </a:ext>
                  </a:extLst>
                </a:gridCol>
                <a:gridCol w="1600200">
                  <a:extLst>
                    <a:ext uri="{9D8B030D-6E8A-4147-A177-3AD203B41FA5}">
                      <a16:colId xmlns:a16="http://schemas.microsoft.com/office/drawing/2014/main" val="3004369905"/>
                    </a:ext>
                  </a:extLst>
                </a:gridCol>
                <a:gridCol w="1600200">
                  <a:extLst>
                    <a:ext uri="{9D8B030D-6E8A-4147-A177-3AD203B41FA5}">
                      <a16:colId xmlns:a16="http://schemas.microsoft.com/office/drawing/2014/main" val="3913652656"/>
                    </a:ext>
                  </a:extLst>
                </a:gridCol>
                <a:gridCol w="1600200">
                  <a:extLst>
                    <a:ext uri="{9D8B030D-6E8A-4147-A177-3AD203B41FA5}">
                      <a16:colId xmlns:a16="http://schemas.microsoft.com/office/drawing/2014/main" val="3324880309"/>
                    </a:ext>
                  </a:extLst>
                </a:gridCol>
              </a:tblGrid>
              <a:tr h="370840">
                <a:tc>
                  <a:txBody>
                    <a:bodyPr/>
                    <a:lstStyle/>
                    <a:p>
                      <a:r>
                        <a:rPr kumimoji="1" lang="ja-JP" altLang="en-US" dirty="0" smtClean="0"/>
                        <a:t>障害</a:t>
                      </a:r>
                      <a:r>
                        <a:rPr kumimoji="1" lang="en-US" altLang="ja-JP" dirty="0" smtClean="0"/>
                        <a:t>ID</a:t>
                      </a:r>
                      <a:endParaRPr kumimoji="1" lang="ja-JP" altLang="en-US" dirty="0"/>
                    </a:p>
                  </a:txBody>
                  <a:tcPr/>
                </a:tc>
                <a:tc>
                  <a:txBody>
                    <a:bodyPr/>
                    <a:lstStyle/>
                    <a:p>
                      <a:r>
                        <a:rPr kumimoji="1" lang="ja-JP" altLang="en-US" dirty="0" smtClean="0"/>
                        <a:t>気温</a:t>
                      </a:r>
                      <a:endParaRPr kumimoji="1" lang="ja-JP" altLang="en-US" dirty="0"/>
                    </a:p>
                  </a:txBody>
                  <a:tcPr/>
                </a:tc>
                <a:tc>
                  <a:txBody>
                    <a:bodyPr/>
                    <a:lstStyle/>
                    <a:p>
                      <a:r>
                        <a:rPr kumimoji="1" lang="ja-JP" altLang="en-US" dirty="0" smtClean="0"/>
                        <a:t>湿度</a:t>
                      </a:r>
                      <a:endParaRPr kumimoji="1" lang="ja-JP" altLang="en-US" dirty="0"/>
                    </a:p>
                  </a:txBody>
                  <a:tcPr/>
                </a:tc>
                <a:tc>
                  <a:txBody>
                    <a:bodyPr/>
                    <a:lstStyle/>
                    <a:p>
                      <a:r>
                        <a:rPr kumimoji="1" lang="ja-JP" altLang="en-US" dirty="0" smtClean="0"/>
                        <a:t>稼働時間</a:t>
                      </a:r>
                      <a:endParaRPr kumimoji="1" lang="ja-JP" altLang="en-US" dirty="0"/>
                    </a:p>
                  </a:txBody>
                  <a:tcPr/>
                </a:tc>
                <a:tc>
                  <a:txBody>
                    <a:bodyPr/>
                    <a:lstStyle/>
                    <a:p>
                      <a:r>
                        <a:rPr kumimoji="1" lang="ja-JP" altLang="en-US" dirty="0" smtClean="0"/>
                        <a:t>時刻</a:t>
                      </a:r>
                      <a:endParaRPr kumimoji="1" lang="ja-JP" altLang="en-US" dirty="0"/>
                    </a:p>
                  </a:txBody>
                  <a:tcPr/>
                </a:tc>
                <a:extLst>
                  <a:ext uri="{0D108BD9-81ED-4DB2-BD59-A6C34878D82A}">
                    <a16:rowId xmlns:a16="http://schemas.microsoft.com/office/drawing/2014/main" val="2830685251"/>
                  </a:ext>
                </a:extLst>
              </a:tr>
              <a:tr h="370840">
                <a:tc>
                  <a:txBody>
                    <a:bodyPr/>
                    <a:lstStyle/>
                    <a:p>
                      <a:r>
                        <a:rPr kumimoji="1" lang="en-US" altLang="ja-JP" dirty="0" smtClean="0"/>
                        <a:t>1</a:t>
                      </a:r>
                      <a:endParaRPr kumimoji="1" lang="ja-JP" altLang="en-US" dirty="0"/>
                    </a:p>
                  </a:txBody>
                  <a:tcPr/>
                </a:tc>
                <a:tc>
                  <a:txBody>
                    <a:bodyPr/>
                    <a:lstStyle/>
                    <a:p>
                      <a:r>
                        <a:rPr kumimoji="1" lang="en-US" altLang="ja-JP" dirty="0" smtClean="0"/>
                        <a:t>32</a:t>
                      </a:r>
                      <a:r>
                        <a:rPr kumimoji="1" lang="ja-JP" altLang="en-US" dirty="0" smtClean="0"/>
                        <a:t>℃</a:t>
                      </a:r>
                      <a:endParaRPr kumimoji="1" lang="ja-JP" altLang="en-US" dirty="0"/>
                    </a:p>
                  </a:txBody>
                  <a:tcPr/>
                </a:tc>
                <a:tc>
                  <a:txBody>
                    <a:bodyPr/>
                    <a:lstStyle/>
                    <a:p>
                      <a:r>
                        <a:rPr kumimoji="1" lang="en-US" altLang="ja-JP" dirty="0" smtClean="0"/>
                        <a:t>80%</a:t>
                      </a:r>
                      <a:endParaRPr kumimoji="1" lang="ja-JP" altLang="en-US" dirty="0"/>
                    </a:p>
                  </a:txBody>
                  <a:tcPr/>
                </a:tc>
                <a:tc>
                  <a:txBody>
                    <a:bodyPr/>
                    <a:lstStyle/>
                    <a:p>
                      <a:r>
                        <a:rPr kumimoji="1" lang="en-US" altLang="ja-JP" dirty="0" smtClean="0"/>
                        <a:t>100</a:t>
                      </a:r>
                      <a:r>
                        <a:rPr kumimoji="1" lang="ja-JP" altLang="en-US" dirty="0" smtClean="0"/>
                        <a:t>時間</a:t>
                      </a:r>
                      <a:endParaRPr kumimoji="1" lang="ja-JP" altLang="en-US" dirty="0"/>
                    </a:p>
                  </a:txBody>
                  <a:tcPr/>
                </a:tc>
                <a:tc>
                  <a:txBody>
                    <a:bodyPr/>
                    <a:lstStyle/>
                    <a:p>
                      <a:r>
                        <a:rPr kumimoji="1" lang="en-US" altLang="ja-JP" dirty="0" smtClean="0"/>
                        <a:t>10</a:t>
                      </a:r>
                      <a:r>
                        <a:rPr kumimoji="1" lang="ja-JP" altLang="en-US" dirty="0" smtClean="0"/>
                        <a:t>：</a:t>
                      </a:r>
                      <a:r>
                        <a:rPr kumimoji="1" lang="en-US" altLang="ja-JP" dirty="0" smtClean="0"/>
                        <a:t>50</a:t>
                      </a:r>
                      <a:endParaRPr kumimoji="1" lang="ja-JP" altLang="en-US" dirty="0"/>
                    </a:p>
                  </a:txBody>
                  <a:tcPr/>
                </a:tc>
                <a:extLst>
                  <a:ext uri="{0D108BD9-81ED-4DB2-BD59-A6C34878D82A}">
                    <a16:rowId xmlns:a16="http://schemas.microsoft.com/office/drawing/2014/main" val="217389812"/>
                  </a:ext>
                </a:extLst>
              </a:tr>
              <a:tr h="370840">
                <a:tc>
                  <a:txBody>
                    <a:bodyPr/>
                    <a:lstStyle/>
                    <a:p>
                      <a:r>
                        <a:rPr kumimoji="1" lang="en-US" altLang="ja-JP" dirty="0" smtClean="0"/>
                        <a:t>2</a:t>
                      </a:r>
                      <a:endParaRPr kumimoji="1" lang="ja-JP" altLang="en-US" dirty="0"/>
                    </a:p>
                  </a:txBody>
                  <a:tcPr/>
                </a:tc>
                <a:tc>
                  <a:txBody>
                    <a:bodyPr/>
                    <a:lstStyle/>
                    <a:p>
                      <a:r>
                        <a:rPr kumimoji="1" lang="en-US" altLang="ja-JP" dirty="0" smtClean="0"/>
                        <a:t>20</a:t>
                      </a:r>
                      <a:r>
                        <a:rPr kumimoji="1" lang="ja-JP" altLang="en-US" dirty="0" smtClean="0"/>
                        <a:t>℃</a:t>
                      </a:r>
                      <a:endParaRPr kumimoji="1" lang="ja-JP" altLang="en-US" dirty="0"/>
                    </a:p>
                  </a:txBody>
                  <a:tcPr/>
                </a:tc>
                <a:tc>
                  <a:txBody>
                    <a:bodyPr/>
                    <a:lstStyle/>
                    <a:p>
                      <a:r>
                        <a:rPr kumimoji="1" lang="en-US" altLang="ja-JP" dirty="0" smtClean="0"/>
                        <a:t>50%</a:t>
                      </a:r>
                      <a:endParaRPr kumimoji="1" lang="ja-JP" altLang="en-US" dirty="0"/>
                    </a:p>
                  </a:txBody>
                  <a:tcPr/>
                </a:tc>
                <a:tc>
                  <a:txBody>
                    <a:bodyPr/>
                    <a:lstStyle/>
                    <a:p>
                      <a:r>
                        <a:rPr kumimoji="1" lang="en-US" altLang="ja-JP" dirty="0" smtClean="0"/>
                        <a:t>1200</a:t>
                      </a:r>
                      <a:r>
                        <a:rPr kumimoji="1" lang="ja-JP" altLang="en-US" dirty="0" smtClean="0"/>
                        <a:t>時間</a:t>
                      </a:r>
                      <a:endParaRPr kumimoji="1" lang="ja-JP" altLang="en-US" dirty="0"/>
                    </a:p>
                  </a:txBody>
                  <a:tcPr/>
                </a:tc>
                <a:tc>
                  <a:txBody>
                    <a:bodyPr/>
                    <a:lstStyle/>
                    <a:p>
                      <a:r>
                        <a:rPr kumimoji="1" lang="ja-JP" altLang="en-US" baseline="0" dirty="0" smtClean="0"/>
                        <a:t>  </a:t>
                      </a:r>
                      <a:r>
                        <a:rPr kumimoji="1" lang="en-US" altLang="ja-JP" dirty="0" smtClean="0"/>
                        <a:t>0</a:t>
                      </a:r>
                      <a:r>
                        <a:rPr kumimoji="1" lang="ja-JP" altLang="en-US" dirty="0" smtClean="0"/>
                        <a:t>：</a:t>
                      </a:r>
                      <a:r>
                        <a:rPr kumimoji="1" lang="en-US" altLang="ja-JP" dirty="0" smtClean="0"/>
                        <a:t>25</a:t>
                      </a:r>
                      <a:endParaRPr kumimoji="1" lang="ja-JP" altLang="en-US" dirty="0"/>
                    </a:p>
                  </a:txBody>
                  <a:tcPr/>
                </a:tc>
                <a:extLst>
                  <a:ext uri="{0D108BD9-81ED-4DB2-BD59-A6C34878D82A}">
                    <a16:rowId xmlns:a16="http://schemas.microsoft.com/office/drawing/2014/main" val="2989923240"/>
                  </a:ext>
                </a:extLst>
              </a:tr>
              <a:tr h="370840">
                <a:tc>
                  <a:txBody>
                    <a:bodyPr/>
                    <a:lstStyle/>
                    <a:p>
                      <a:r>
                        <a:rPr kumimoji="1" lang="en-US" altLang="ja-JP" dirty="0" smtClean="0"/>
                        <a:t>3</a:t>
                      </a:r>
                      <a:endParaRPr kumimoji="1" lang="ja-JP" altLang="en-US" dirty="0"/>
                    </a:p>
                  </a:txBody>
                  <a:tcPr/>
                </a:tc>
                <a:tc>
                  <a:txBody>
                    <a:bodyPr/>
                    <a:lstStyle/>
                    <a:p>
                      <a:r>
                        <a:rPr kumimoji="1" lang="en-US" altLang="ja-JP" dirty="0" smtClean="0"/>
                        <a:t>28</a:t>
                      </a:r>
                      <a:r>
                        <a:rPr kumimoji="1" lang="ja-JP" altLang="en-US" dirty="0" smtClean="0"/>
                        <a:t>℃</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30</a:t>
                      </a:r>
                      <a:r>
                        <a:rPr kumimoji="1" lang="ja-JP" altLang="en-US" dirty="0" smtClean="0"/>
                        <a:t>時間</a:t>
                      </a:r>
                      <a:endParaRPr kumimoji="1" lang="ja-JP" altLang="en-US" dirty="0"/>
                    </a:p>
                  </a:txBody>
                  <a:tcPr/>
                </a:tc>
                <a:tc>
                  <a:txBody>
                    <a:bodyPr/>
                    <a:lstStyle/>
                    <a:p>
                      <a:r>
                        <a:rPr kumimoji="1" lang="en-US" altLang="ja-JP" dirty="0" smtClean="0"/>
                        <a:t>14:30</a:t>
                      </a:r>
                      <a:endParaRPr kumimoji="1" lang="ja-JP" altLang="en-US" dirty="0"/>
                    </a:p>
                  </a:txBody>
                  <a:tcPr/>
                </a:tc>
                <a:extLst>
                  <a:ext uri="{0D108BD9-81ED-4DB2-BD59-A6C34878D82A}">
                    <a16:rowId xmlns:a16="http://schemas.microsoft.com/office/drawing/2014/main" val="940155086"/>
                  </a:ext>
                </a:extLst>
              </a:tr>
            </a:tbl>
          </a:graphicData>
        </a:graphic>
      </p:graphicFrame>
      <p:sp>
        <p:nvSpPr>
          <p:cNvPr id="5" name="テキスト ボックス 4"/>
          <p:cNvSpPr txBox="1"/>
          <p:nvPr/>
        </p:nvSpPr>
        <p:spPr>
          <a:xfrm>
            <a:off x="539750" y="1924391"/>
            <a:ext cx="833883" cy="461665"/>
          </a:xfrm>
          <a:prstGeom prst="rect">
            <a:avLst/>
          </a:prstGeom>
          <a:noFill/>
        </p:spPr>
        <p:txBody>
          <a:bodyPr wrap="none" rtlCol="0">
            <a:spAutoFit/>
          </a:bodyPr>
          <a:lstStyle/>
          <a:p>
            <a:r>
              <a:rPr kumimoji="1" lang="en-US" altLang="ja-JP" dirty="0" smtClean="0"/>
              <a:t>Input</a:t>
            </a:r>
            <a:endParaRPr kumimoji="1" lang="ja-JP" altLang="en-US" dirty="0"/>
          </a:p>
        </p:txBody>
      </p:sp>
      <p:sp>
        <p:nvSpPr>
          <p:cNvPr id="6" name="テキスト ボックス 5"/>
          <p:cNvSpPr txBox="1"/>
          <p:nvPr/>
        </p:nvSpPr>
        <p:spPr>
          <a:xfrm>
            <a:off x="539750" y="5116589"/>
            <a:ext cx="1039067" cy="461665"/>
          </a:xfrm>
          <a:prstGeom prst="rect">
            <a:avLst/>
          </a:prstGeom>
          <a:noFill/>
        </p:spPr>
        <p:txBody>
          <a:bodyPr wrap="none" rtlCol="0">
            <a:spAutoFit/>
          </a:bodyPr>
          <a:lstStyle/>
          <a:p>
            <a:r>
              <a:rPr lang="en-US" altLang="ja-JP" dirty="0" smtClean="0"/>
              <a:t>Out</a:t>
            </a:r>
            <a:r>
              <a:rPr kumimoji="1" lang="en-US" altLang="ja-JP" dirty="0" smtClean="0"/>
              <a:t>put</a:t>
            </a:r>
            <a:endParaRPr kumimoji="1" lang="ja-JP" altLang="en-US" dirty="0"/>
          </a:p>
        </p:txBody>
      </p:sp>
      <p:sp>
        <p:nvSpPr>
          <p:cNvPr id="7" name="テキスト ボックス 6"/>
          <p:cNvSpPr txBox="1"/>
          <p:nvPr/>
        </p:nvSpPr>
        <p:spPr>
          <a:xfrm>
            <a:off x="588166" y="1226767"/>
            <a:ext cx="5442516" cy="461665"/>
          </a:xfrm>
          <a:prstGeom prst="rect">
            <a:avLst/>
          </a:prstGeom>
          <a:noFill/>
        </p:spPr>
        <p:txBody>
          <a:bodyPr wrap="none" rtlCol="0">
            <a:spAutoFit/>
          </a:bodyPr>
          <a:lstStyle/>
          <a:p>
            <a:r>
              <a:rPr lang="ja-JP" altLang="en-US" dirty="0"/>
              <a:t>例</a:t>
            </a:r>
            <a:r>
              <a:rPr lang="ja-JP" altLang="en-US" dirty="0" smtClean="0"/>
              <a:t>として機器故障のクラスタリングを示す</a:t>
            </a:r>
            <a:endParaRPr lang="en-US" altLang="ja-JP" dirty="0" smtClean="0"/>
          </a:p>
        </p:txBody>
      </p:sp>
      <p:graphicFrame>
        <p:nvGraphicFramePr>
          <p:cNvPr id="8" name="コンテンツ プレースホルダー 3"/>
          <p:cNvGraphicFramePr>
            <a:graphicFrameLocks/>
          </p:cNvGraphicFramePr>
          <p:nvPr>
            <p:extLst>
              <p:ext uri="{D42A27DB-BD31-4B8C-83A1-F6EECF244321}">
                <p14:modId xmlns:p14="http://schemas.microsoft.com/office/powerpoint/2010/main" val="670132218"/>
              </p:ext>
            </p:extLst>
          </p:nvPr>
        </p:nvGraphicFramePr>
        <p:xfrm>
          <a:off x="539750" y="4305300"/>
          <a:ext cx="8001000" cy="3657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73778264"/>
                    </a:ext>
                  </a:extLst>
                </a:gridCol>
                <a:gridCol w="1600200">
                  <a:extLst>
                    <a:ext uri="{9D8B030D-6E8A-4147-A177-3AD203B41FA5}">
                      <a16:colId xmlns:a16="http://schemas.microsoft.com/office/drawing/2014/main" val="1958553728"/>
                    </a:ext>
                  </a:extLst>
                </a:gridCol>
                <a:gridCol w="1600200">
                  <a:extLst>
                    <a:ext uri="{9D8B030D-6E8A-4147-A177-3AD203B41FA5}">
                      <a16:colId xmlns:a16="http://schemas.microsoft.com/office/drawing/2014/main" val="3004369905"/>
                    </a:ext>
                  </a:extLst>
                </a:gridCol>
                <a:gridCol w="1600200">
                  <a:extLst>
                    <a:ext uri="{9D8B030D-6E8A-4147-A177-3AD203B41FA5}">
                      <a16:colId xmlns:a16="http://schemas.microsoft.com/office/drawing/2014/main" val="3913652656"/>
                    </a:ext>
                  </a:extLst>
                </a:gridCol>
                <a:gridCol w="1600200">
                  <a:extLst>
                    <a:ext uri="{9D8B030D-6E8A-4147-A177-3AD203B41FA5}">
                      <a16:colId xmlns:a16="http://schemas.microsoft.com/office/drawing/2014/main" val="3324880309"/>
                    </a:ext>
                  </a:extLst>
                </a:gridCol>
              </a:tblGrid>
              <a:tr h="289560">
                <a:tc>
                  <a:txBody>
                    <a:bodyPr/>
                    <a:lstStyle/>
                    <a:p>
                      <a:r>
                        <a:rPr kumimoji="1" lang="en-US" altLang="ja-JP" dirty="0" smtClean="0">
                          <a:solidFill>
                            <a:schemeClr val="tx1"/>
                          </a:solidFill>
                        </a:rPr>
                        <a:t>10</a:t>
                      </a:r>
                      <a:endParaRPr kumimoji="1" lang="ja-JP"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kumimoji="1" lang="en-US" altLang="ja-JP" dirty="0" smtClean="0">
                          <a:solidFill>
                            <a:schemeClr val="tx1"/>
                          </a:solidFill>
                        </a:rPr>
                        <a:t>15</a:t>
                      </a:r>
                      <a:endParaRPr kumimoji="1" lang="ja-JP"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kumimoji="1" lang="en-US" altLang="ja-JP" dirty="0" smtClean="0">
                          <a:solidFill>
                            <a:schemeClr val="tx1"/>
                          </a:solidFill>
                        </a:rPr>
                        <a:t>30</a:t>
                      </a:r>
                      <a:endParaRPr kumimoji="1" lang="ja-JP"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kumimoji="1" lang="en-US" altLang="ja-JP" dirty="0" smtClean="0">
                          <a:solidFill>
                            <a:schemeClr val="tx1"/>
                          </a:solidFill>
                        </a:rPr>
                        <a:t>500</a:t>
                      </a:r>
                      <a:r>
                        <a:rPr kumimoji="1" lang="ja-JP" altLang="en-US" dirty="0" smtClean="0">
                          <a:solidFill>
                            <a:schemeClr val="tx1"/>
                          </a:solidFill>
                        </a:rPr>
                        <a:t>時間</a:t>
                      </a:r>
                      <a:endParaRPr kumimoji="1" lang="ja-JP"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kumimoji="1" lang="en-US" altLang="ja-JP" dirty="0" smtClean="0">
                          <a:solidFill>
                            <a:schemeClr val="tx1"/>
                          </a:solidFill>
                        </a:rPr>
                        <a:t>20</a:t>
                      </a:r>
                      <a:r>
                        <a:rPr kumimoji="1" lang="ja-JP" altLang="en-US" dirty="0" smtClean="0">
                          <a:solidFill>
                            <a:schemeClr val="tx1"/>
                          </a:solidFill>
                        </a:rPr>
                        <a:t>：</a:t>
                      </a:r>
                      <a:r>
                        <a:rPr kumimoji="1" lang="en-US" altLang="ja-JP" dirty="0" smtClean="0">
                          <a:solidFill>
                            <a:schemeClr val="tx1"/>
                          </a:solidFill>
                        </a:rPr>
                        <a:t>40</a:t>
                      </a:r>
                      <a:endParaRPr kumimoji="1" lang="ja-JP"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940155086"/>
                  </a:ext>
                </a:extLst>
              </a:tr>
            </a:tbl>
          </a:graphicData>
        </a:graphic>
      </p:graphicFrame>
      <p:sp>
        <p:nvSpPr>
          <p:cNvPr id="9" name="テキスト ボックス 8"/>
          <p:cNvSpPr txBox="1"/>
          <p:nvPr/>
        </p:nvSpPr>
        <p:spPr>
          <a:xfrm>
            <a:off x="4123308" y="3843635"/>
            <a:ext cx="269626" cy="461665"/>
          </a:xfrm>
          <a:prstGeom prst="rect">
            <a:avLst/>
          </a:prstGeom>
          <a:noFill/>
        </p:spPr>
        <p:txBody>
          <a:bodyPr wrap="none" rtlCol="0">
            <a:spAutoFit/>
          </a:bodyPr>
          <a:lstStyle/>
          <a:p>
            <a:r>
              <a:rPr lang="en-US" altLang="ja-JP" dirty="0"/>
              <a:t>:</a:t>
            </a:r>
            <a:endParaRPr kumimoji="1" lang="ja-JP" altLang="en-US" dirty="0"/>
          </a:p>
        </p:txBody>
      </p:sp>
      <p:sp>
        <p:nvSpPr>
          <p:cNvPr id="10" name="テキスト ボックス 9"/>
          <p:cNvSpPr txBox="1"/>
          <p:nvPr/>
        </p:nvSpPr>
        <p:spPr>
          <a:xfrm>
            <a:off x="8427716" y="3127736"/>
            <a:ext cx="716284" cy="461665"/>
          </a:xfrm>
          <a:prstGeom prst="rect">
            <a:avLst/>
          </a:prstGeom>
          <a:noFill/>
        </p:spPr>
        <p:txBody>
          <a:bodyPr wrap="square" rtlCol="0">
            <a:spAutoFit/>
          </a:bodyPr>
          <a:lstStyle/>
          <a:p>
            <a:r>
              <a:rPr lang="ja-JP" altLang="en-US" dirty="0" smtClean="0"/>
              <a:t>・・・</a:t>
            </a:r>
            <a:endParaRPr kumimoji="1" lang="ja-JP" altLang="en-US" dirty="0"/>
          </a:p>
        </p:txBody>
      </p:sp>
      <p:sp>
        <p:nvSpPr>
          <p:cNvPr id="11" name="テキスト ボックス 10"/>
          <p:cNvSpPr txBox="1"/>
          <p:nvPr/>
        </p:nvSpPr>
        <p:spPr>
          <a:xfrm>
            <a:off x="8427716" y="4257347"/>
            <a:ext cx="716284" cy="461665"/>
          </a:xfrm>
          <a:prstGeom prst="rect">
            <a:avLst/>
          </a:prstGeom>
          <a:noFill/>
        </p:spPr>
        <p:txBody>
          <a:bodyPr wrap="square" rtlCol="0">
            <a:spAutoFit/>
          </a:bodyPr>
          <a:lstStyle/>
          <a:p>
            <a:r>
              <a:rPr lang="ja-JP" altLang="en-US" dirty="0" smtClean="0"/>
              <a:t>・・・</a:t>
            </a:r>
            <a:endParaRPr kumimoji="1"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750816798"/>
              </p:ext>
            </p:extLst>
          </p:nvPr>
        </p:nvGraphicFramePr>
        <p:xfrm>
          <a:off x="539750" y="5762879"/>
          <a:ext cx="5490932" cy="741680"/>
        </p:xfrm>
        <a:graphic>
          <a:graphicData uri="http://schemas.openxmlformats.org/drawingml/2006/table">
            <a:tbl>
              <a:tblPr firstRow="1" bandRow="1">
                <a:tableStyleId>{5C22544A-7EE6-4342-B048-85BDC9FD1C3A}</a:tableStyleId>
              </a:tblPr>
              <a:tblGrid>
                <a:gridCol w="1372733">
                  <a:extLst>
                    <a:ext uri="{9D8B030D-6E8A-4147-A177-3AD203B41FA5}">
                      <a16:colId xmlns:a16="http://schemas.microsoft.com/office/drawing/2014/main" val="1454129395"/>
                    </a:ext>
                  </a:extLst>
                </a:gridCol>
                <a:gridCol w="1372733">
                  <a:extLst>
                    <a:ext uri="{9D8B030D-6E8A-4147-A177-3AD203B41FA5}">
                      <a16:colId xmlns:a16="http://schemas.microsoft.com/office/drawing/2014/main" val="3063551954"/>
                    </a:ext>
                  </a:extLst>
                </a:gridCol>
                <a:gridCol w="1372733">
                  <a:extLst>
                    <a:ext uri="{9D8B030D-6E8A-4147-A177-3AD203B41FA5}">
                      <a16:colId xmlns:a16="http://schemas.microsoft.com/office/drawing/2014/main" val="1612177100"/>
                    </a:ext>
                  </a:extLst>
                </a:gridCol>
                <a:gridCol w="1372733">
                  <a:extLst>
                    <a:ext uri="{9D8B030D-6E8A-4147-A177-3AD203B41FA5}">
                      <a16:colId xmlns:a16="http://schemas.microsoft.com/office/drawing/2014/main" val="2714507317"/>
                    </a:ext>
                  </a:extLst>
                </a:gridCol>
              </a:tblGrid>
              <a:tr h="370840">
                <a:tc>
                  <a:txBody>
                    <a:bodyPr/>
                    <a:lstStyle/>
                    <a:p>
                      <a:endParaRPr kumimoji="1" lang="ja-JP" altLang="en-US" dirty="0"/>
                    </a:p>
                  </a:txBody>
                  <a:tcPr/>
                </a:tc>
                <a:tc>
                  <a:txBody>
                    <a:bodyPr/>
                    <a:lstStyle/>
                    <a:p>
                      <a:r>
                        <a:rPr kumimoji="1" lang="ja-JP" altLang="en-US" dirty="0" smtClean="0"/>
                        <a:t>クラス</a:t>
                      </a:r>
                      <a:r>
                        <a:rPr kumimoji="1" lang="en-US" altLang="ja-JP" dirty="0" smtClean="0"/>
                        <a:t>A</a:t>
                      </a:r>
                      <a:endParaRPr kumimoji="1" lang="ja-JP" altLang="en-US" dirty="0"/>
                    </a:p>
                  </a:txBody>
                  <a:tcPr/>
                </a:tc>
                <a:tc>
                  <a:txBody>
                    <a:bodyPr/>
                    <a:lstStyle/>
                    <a:p>
                      <a:r>
                        <a:rPr kumimoji="1" lang="ja-JP" altLang="en-US" dirty="0" smtClean="0"/>
                        <a:t>クラス</a:t>
                      </a:r>
                      <a:r>
                        <a:rPr kumimoji="1" lang="en-US" altLang="ja-JP" dirty="0" smtClean="0"/>
                        <a:t>B</a:t>
                      </a:r>
                      <a:endParaRPr kumimoji="1" lang="ja-JP" altLang="en-US" dirty="0"/>
                    </a:p>
                  </a:txBody>
                  <a:tcPr/>
                </a:tc>
                <a:tc>
                  <a:txBody>
                    <a:bodyPr/>
                    <a:lstStyle/>
                    <a:p>
                      <a:r>
                        <a:rPr kumimoji="1" lang="ja-JP" altLang="en-US" dirty="0" smtClean="0"/>
                        <a:t>クラス</a:t>
                      </a:r>
                      <a:r>
                        <a:rPr kumimoji="1" lang="en-US" altLang="ja-JP" dirty="0" smtClean="0"/>
                        <a:t>C</a:t>
                      </a:r>
                      <a:endParaRPr kumimoji="1" lang="ja-JP" altLang="en-US" dirty="0"/>
                    </a:p>
                  </a:txBody>
                  <a:tcPr/>
                </a:tc>
                <a:extLst>
                  <a:ext uri="{0D108BD9-81ED-4DB2-BD59-A6C34878D82A}">
                    <a16:rowId xmlns:a16="http://schemas.microsoft.com/office/drawing/2014/main" val="415206360"/>
                  </a:ext>
                </a:extLst>
              </a:tr>
              <a:tr h="370840">
                <a:tc>
                  <a:txBody>
                    <a:bodyPr/>
                    <a:lstStyle/>
                    <a:p>
                      <a:r>
                        <a:rPr kumimoji="1" lang="ja-JP" altLang="en-US" dirty="0" smtClean="0"/>
                        <a:t>障害</a:t>
                      </a:r>
                      <a:r>
                        <a:rPr kumimoji="1" lang="en-US" altLang="ja-JP" dirty="0" smtClean="0"/>
                        <a:t>ID</a:t>
                      </a:r>
                      <a:endParaRPr kumimoji="1" lang="ja-JP" altLang="en-US" dirty="0"/>
                    </a:p>
                  </a:txBody>
                  <a:tcPr/>
                </a:tc>
                <a:tc>
                  <a:txBody>
                    <a:bodyPr/>
                    <a:lstStyle/>
                    <a:p>
                      <a:r>
                        <a:rPr kumimoji="1" lang="en-US" altLang="ja-JP" dirty="0" smtClean="0"/>
                        <a:t>1,5,7</a:t>
                      </a:r>
                      <a:endParaRPr kumimoji="1" lang="ja-JP" altLang="en-US" dirty="0"/>
                    </a:p>
                  </a:txBody>
                  <a:tcPr/>
                </a:tc>
                <a:tc>
                  <a:txBody>
                    <a:bodyPr/>
                    <a:lstStyle/>
                    <a:p>
                      <a:r>
                        <a:rPr kumimoji="1" lang="en-US" altLang="ja-JP" dirty="0" smtClean="0"/>
                        <a:t>2,6,8</a:t>
                      </a:r>
                      <a:endParaRPr kumimoji="1" lang="ja-JP" altLang="en-US" dirty="0"/>
                    </a:p>
                  </a:txBody>
                  <a:tcPr/>
                </a:tc>
                <a:tc>
                  <a:txBody>
                    <a:bodyPr/>
                    <a:lstStyle/>
                    <a:p>
                      <a:r>
                        <a:rPr kumimoji="1" lang="en-US" altLang="ja-JP" dirty="0" smtClean="0"/>
                        <a:t>3,4,9,10</a:t>
                      </a:r>
                      <a:endParaRPr kumimoji="1" lang="ja-JP" altLang="en-US" dirty="0"/>
                    </a:p>
                  </a:txBody>
                  <a:tcPr/>
                </a:tc>
                <a:extLst>
                  <a:ext uri="{0D108BD9-81ED-4DB2-BD59-A6C34878D82A}">
                    <a16:rowId xmlns:a16="http://schemas.microsoft.com/office/drawing/2014/main" val="834564300"/>
                  </a:ext>
                </a:extLst>
              </a:tr>
            </a:tbl>
          </a:graphicData>
        </a:graphic>
      </p:graphicFrame>
    </p:spTree>
    <p:extLst>
      <p:ext uri="{BB962C8B-B14F-4D97-AF65-F5344CB8AC3E}">
        <p14:creationId xmlns:p14="http://schemas.microsoft.com/office/powerpoint/2010/main" val="38327525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K-Means</a:t>
            </a:r>
            <a:r>
              <a:rPr kumimoji="1" lang="ja-JP" altLang="en-US" dirty="0" smtClean="0"/>
              <a:t>はクラスタリングの手法でクラスタ数がわかっている場合に使用でき</a:t>
            </a:r>
            <a:r>
              <a:rPr lang="ja-JP" altLang="en-US" dirty="0" smtClean="0"/>
              <a:t>る</a:t>
            </a:r>
            <a:endParaRPr lang="en-US" altLang="ja-JP" dirty="0" smtClean="0"/>
          </a:p>
          <a:p>
            <a:r>
              <a:rPr kumimoji="1" lang="ja-JP" altLang="en-US" dirty="0" smtClean="0"/>
              <a:t>非常にシンプルで平等なクラスタリングができるため頻繁に用いられている</a:t>
            </a:r>
            <a:endParaRPr kumimoji="1" lang="en-US" altLang="ja-JP" dirty="0" smtClean="0"/>
          </a:p>
          <a:p>
            <a:r>
              <a:rPr lang="ja-JP" altLang="en-US" dirty="0"/>
              <a:t>欠点</a:t>
            </a:r>
            <a:r>
              <a:rPr lang="ja-JP" altLang="en-US" dirty="0" smtClean="0"/>
              <a:t>として最初に選ぶ核に依存性があるため、同じデータを使っても同じクラスタにならない</a:t>
            </a:r>
            <a:endParaRPr kumimoji="1" lang="en-US" altLang="ja-JP" dirty="0" smtClean="0"/>
          </a:p>
          <a:p>
            <a:endParaRPr kumimoji="1" lang="en-US" altLang="ja-JP" dirty="0" smtClean="0"/>
          </a:p>
        </p:txBody>
      </p:sp>
    </p:spTree>
    <p:extLst>
      <p:ext uri="{BB962C8B-B14F-4D97-AF65-F5344CB8AC3E}">
        <p14:creationId xmlns:p14="http://schemas.microsoft.com/office/powerpoint/2010/main" val="1617962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en-US" altLang="ja-JP" dirty="0" smtClean="0"/>
              <a:t>OPTICS</a:t>
            </a: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674385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OPTICS</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OPTICS</a:t>
            </a:r>
            <a:r>
              <a:rPr kumimoji="1" lang="ja-JP" altLang="en-US" dirty="0" smtClean="0"/>
              <a:t>は、データを多次元空間内の点とみなした際</a:t>
            </a:r>
            <a:r>
              <a:rPr kumimoji="1" lang="ja-JP" altLang="en-US" dirty="0" smtClean="0"/>
              <a:t>にその密度の濃い領域をクラスタと見做す密度準拠のクラスタ分析方法である</a:t>
            </a:r>
            <a:endParaRPr kumimoji="1" lang="en-US" altLang="ja-JP" dirty="0" smtClean="0"/>
          </a:p>
          <a:p>
            <a:endParaRPr kumimoji="1" lang="ja-JP" altLang="en-US" dirty="0"/>
          </a:p>
        </p:txBody>
      </p:sp>
    </p:spTree>
    <p:extLst>
      <p:ext uri="{BB962C8B-B14F-4D97-AF65-F5344CB8AC3E}">
        <p14:creationId xmlns:p14="http://schemas.microsoft.com/office/powerpoint/2010/main" val="2857139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en-US" altLang="ja-JP" sz="4400" dirty="0" smtClean="0"/>
              <a:t>One-Class</a:t>
            </a:r>
            <a:r>
              <a:rPr lang="ja-JP" altLang="en-US" sz="4400" dirty="0"/>
              <a:t> </a:t>
            </a:r>
            <a:r>
              <a:rPr lang="en-US" altLang="ja-JP" sz="4400" dirty="0" smtClean="0"/>
              <a:t>SVM</a:t>
            </a:r>
            <a:endParaRPr kumimoji="1" lang="ja-JP" altLang="en-US" sz="4400" dirty="0"/>
          </a:p>
        </p:txBody>
      </p:sp>
    </p:spTree>
    <p:extLst>
      <p:ext uri="{BB962C8B-B14F-4D97-AF65-F5344CB8AC3E}">
        <p14:creationId xmlns:p14="http://schemas.microsoft.com/office/powerpoint/2010/main" val="25428617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One-Class</a:t>
            </a:r>
            <a:r>
              <a:rPr lang="ja-JP" altLang="en-US" dirty="0"/>
              <a:t> </a:t>
            </a:r>
            <a:r>
              <a:rPr lang="en-US" altLang="ja-JP" dirty="0"/>
              <a:t>SVM</a:t>
            </a:r>
            <a:endParaRPr kumimoji="1" lang="ja-JP" altLang="en-US" dirty="0"/>
          </a:p>
        </p:txBody>
      </p:sp>
      <p:sp>
        <p:nvSpPr>
          <p:cNvPr id="3" name="コンテンツ プレースホルダー 2"/>
          <p:cNvSpPr>
            <a:spLocks noGrp="1"/>
          </p:cNvSpPr>
          <p:nvPr>
            <p:ph idx="1"/>
          </p:nvPr>
        </p:nvSpPr>
        <p:spPr/>
        <p:txBody>
          <a:bodyPr/>
          <a:lstStyle/>
          <a:p>
            <a:r>
              <a:rPr lang="en-US" altLang="ja-JP" dirty="0"/>
              <a:t>SVM</a:t>
            </a:r>
            <a:r>
              <a:rPr lang="ja-JP" altLang="en-US" dirty="0"/>
              <a:t>を領域推定問題に応用した手法</a:t>
            </a:r>
            <a:endParaRPr lang="en-US" altLang="ja-JP" dirty="0"/>
          </a:p>
          <a:p>
            <a:r>
              <a:rPr lang="en-US" altLang="ja-JP" dirty="0"/>
              <a:t>SVM</a:t>
            </a:r>
            <a:r>
              <a:rPr lang="ja-JP" altLang="en-US" dirty="0"/>
              <a:t>では</a:t>
            </a:r>
            <a:r>
              <a:rPr lang="en-US" altLang="ja-JP" dirty="0"/>
              <a:t>2</a:t>
            </a:r>
            <a:r>
              <a:rPr lang="ja-JP" altLang="en-US" dirty="0" err="1"/>
              <a:t>つの</a:t>
            </a:r>
            <a:r>
              <a:rPr lang="ja-JP" altLang="en-US" dirty="0"/>
              <a:t>クラスが存在したが</a:t>
            </a:r>
            <a:r>
              <a:rPr lang="en-US" altLang="ja-JP" dirty="0"/>
              <a:t>One-Class SVM</a:t>
            </a:r>
            <a:r>
              <a:rPr lang="ja-JP" altLang="en-US" dirty="0"/>
              <a:t>では１つのクラスだけである（すべてのサンプルが同じクラス）</a:t>
            </a:r>
            <a:endParaRPr lang="en-US" altLang="ja-JP" dirty="0"/>
          </a:p>
          <a:p>
            <a:endParaRPr lang="en-US" altLang="ja-JP" dirty="0"/>
          </a:p>
          <a:p>
            <a:r>
              <a:rPr lang="ja-JP" altLang="en-US" dirty="0"/>
              <a:t>外れ値検出・モデルの適用範囲の設定に応用される</a:t>
            </a:r>
            <a:endParaRPr lang="en-US" altLang="ja-JP" dirty="0"/>
          </a:p>
          <a:p>
            <a:endParaRPr kumimoji="1" lang="ja-JP" altLang="en-US" dirty="0"/>
          </a:p>
        </p:txBody>
      </p:sp>
    </p:spTree>
    <p:extLst>
      <p:ext uri="{BB962C8B-B14F-4D97-AF65-F5344CB8AC3E}">
        <p14:creationId xmlns:p14="http://schemas.microsoft.com/office/powerpoint/2010/main" val="440653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en-US" altLang="ja-JP" sz="4400" dirty="0" smtClean="0"/>
              <a:t>K-NN</a:t>
            </a:r>
            <a:r>
              <a:rPr kumimoji="1" lang="ja-JP" altLang="en-US" sz="4400" dirty="0" smtClean="0"/>
              <a:t>分析</a:t>
            </a:r>
            <a:endParaRPr kumimoji="1" lang="ja-JP" altLang="en-US" sz="4400" dirty="0"/>
          </a:p>
        </p:txBody>
      </p:sp>
    </p:spTree>
    <p:extLst>
      <p:ext uri="{BB962C8B-B14F-4D97-AF65-F5344CB8AC3E}">
        <p14:creationId xmlns:p14="http://schemas.microsoft.com/office/powerpoint/2010/main" val="2189325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One</a:t>
            </a:r>
            <a:r>
              <a:rPr kumimoji="1" lang="ja-JP" altLang="en-US" dirty="0" smtClean="0"/>
              <a:t> </a:t>
            </a:r>
            <a:r>
              <a:rPr kumimoji="1" lang="en-US" altLang="ja-JP" dirty="0" smtClean="0"/>
              <a:t>Class SVM</a:t>
            </a:r>
            <a:r>
              <a:rPr kumimoji="1" lang="ja-JP" altLang="en-US" dirty="0" smtClean="0"/>
              <a:t>　仕組み</a:t>
            </a:r>
            <a:endParaRPr kumimoji="1" lang="ja-JP" altLang="en-US" dirty="0"/>
          </a:p>
        </p:txBody>
      </p:sp>
      <p:pic>
        <p:nvPicPr>
          <p:cNvPr id="4" name="Picture 2" descr="https://datachemeng.com/wp-content/uploads/SnapCrab_NoName_2018-4-28_11-17-25_No-00.png">
            <a:extLst>
              <a:ext uri="{FF2B5EF4-FFF2-40B4-BE49-F238E27FC236}">
                <a16:creationId xmlns:a16="http://schemas.microsoft.com/office/drawing/2014/main" id="{00E0DC83-59B4-4B59-97F1-F7076E713C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6738" y="1486473"/>
            <a:ext cx="8001000" cy="453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246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One</a:t>
            </a:r>
            <a:r>
              <a:rPr lang="ja-JP" altLang="en-US" dirty="0"/>
              <a:t> </a:t>
            </a:r>
            <a:r>
              <a:rPr lang="en-US" altLang="ja-JP" dirty="0"/>
              <a:t>Class</a:t>
            </a:r>
            <a:r>
              <a:rPr lang="ja-JP" altLang="en-US" dirty="0"/>
              <a:t> </a:t>
            </a:r>
            <a:r>
              <a:rPr lang="en-US" altLang="ja-JP" dirty="0"/>
              <a:t>SVM </a:t>
            </a:r>
            <a:r>
              <a:rPr lang="ja-JP" altLang="en-US" dirty="0"/>
              <a:t>ができること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a:t>分類系のアルゴリズム（決定木や</a:t>
            </a:r>
            <a:r>
              <a:rPr lang="en-US" altLang="ja-JP" dirty="0"/>
              <a:t>SVM</a:t>
            </a:r>
            <a:r>
              <a:rPr lang="ja-JP" altLang="en-US" dirty="0"/>
              <a:t>など）ではテストしたいデータがいずれかのクラスに属することを仮定している。しかしどのクラスにも属さないデータが実問題ではしばしば発生する。</a:t>
            </a:r>
            <a:endParaRPr lang="en-US" altLang="ja-JP" dirty="0"/>
          </a:p>
          <a:p>
            <a:r>
              <a:rPr lang="ja-JP" altLang="en-US" dirty="0"/>
              <a:t>その際に異常検出アルゴリズム（</a:t>
            </a:r>
            <a:r>
              <a:rPr lang="en-US" altLang="ja-JP" dirty="0" err="1"/>
              <a:t>OneClassSVM</a:t>
            </a:r>
            <a:r>
              <a:rPr lang="ja-JP" altLang="en-US" dirty="0"/>
              <a:t>など）を使用することで異常データを除外したり、新たな分類クラスとして情報を獲得するなどの利点がある</a:t>
            </a:r>
            <a:endParaRPr lang="en-US" altLang="ja-JP" dirty="0"/>
          </a:p>
          <a:p>
            <a:endParaRPr lang="en-US" altLang="ja-JP" dirty="0"/>
          </a:p>
          <a:p>
            <a:r>
              <a:rPr lang="ja-JP" altLang="en-US" dirty="0"/>
              <a:t>また純粋に、機器故障などの異常を発見したりも可能である</a:t>
            </a:r>
          </a:p>
          <a:p>
            <a:endParaRPr kumimoji="1" lang="ja-JP" altLang="en-US" dirty="0"/>
          </a:p>
        </p:txBody>
      </p:sp>
    </p:spTree>
    <p:extLst>
      <p:ext uri="{BB962C8B-B14F-4D97-AF65-F5344CB8AC3E}">
        <p14:creationId xmlns:p14="http://schemas.microsoft.com/office/powerpoint/2010/main" val="2280931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ビジネス領域での用途</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分類</a:t>
            </a:r>
            <a:r>
              <a:rPr lang="ja-JP" altLang="en-US" dirty="0"/>
              <a:t>系</a:t>
            </a:r>
            <a:r>
              <a:rPr lang="ja-JP" altLang="en-US" dirty="0" smtClean="0"/>
              <a:t>のアルゴリズムではできなかった未知の異常検知</a:t>
            </a:r>
            <a:endParaRPr lang="en-US" altLang="ja-JP" dirty="0"/>
          </a:p>
          <a:p>
            <a:pPr lvl="1"/>
            <a:r>
              <a:rPr lang="ja-JP" altLang="en-US" dirty="0" smtClean="0"/>
              <a:t>分類系では今までにあった異常が再度起こった際には分類が可能であったが、未知の異常も既知の異常として分類してしまう。そこでクラスタリング手法を用いる</a:t>
            </a:r>
            <a:endParaRPr lang="en-US" altLang="ja-JP" dirty="0" smtClean="0"/>
          </a:p>
          <a:p>
            <a:endParaRPr kumimoji="1" lang="ja-JP" altLang="en-US" dirty="0"/>
          </a:p>
        </p:txBody>
      </p:sp>
    </p:spTree>
    <p:extLst>
      <p:ext uri="{BB962C8B-B14F-4D97-AF65-F5344CB8AC3E}">
        <p14:creationId xmlns:p14="http://schemas.microsoft.com/office/powerpoint/2010/main" val="3343956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en-US" altLang="ja-JP" dirty="0" smtClean="0"/>
              <a:t>Isolation Forest</a:t>
            </a: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435510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Isolation Forest</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Isolation Forest</a:t>
            </a:r>
            <a:r>
              <a:rPr kumimoji="1" lang="ja-JP" altLang="en-US" dirty="0" smtClean="0"/>
              <a:t>は</a:t>
            </a:r>
            <a:r>
              <a:rPr kumimoji="1" lang="en-US" altLang="ja-JP" dirty="0" smtClean="0"/>
              <a:t>Isolation</a:t>
            </a:r>
            <a:r>
              <a:rPr kumimoji="1" lang="ja-JP" altLang="en-US" dirty="0" smtClean="0"/>
              <a:t> </a:t>
            </a:r>
            <a:r>
              <a:rPr kumimoji="1" lang="en-US" altLang="ja-JP" dirty="0" smtClean="0"/>
              <a:t>Tree</a:t>
            </a:r>
            <a:r>
              <a:rPr kumimoji="1" lang="ja-JP" altLang="en-US" dirty="0" smtClean="0"/>
              <a:t>（木構造）を使って外れ値検出を行う</a:t>
            </a:r>
            <a:endParaRPr kumimoji="1" lang="en-US" altLang="ja-JP" dirty="0" smtClean="0"/>
          </a:p>
          <a:p>
            <a:pPr marL="0" indent="0">
              <a:buNone/>
            </a:pPr>
            <a:endParaRPr kumimoji="1" lang="en-US" altLang="ja-JP" dirty="0" smtClean="0"/>
          </a:p>
          <a:p>
            <a:r>
              <a:rPr kumimoji="1" lang="en-US" altLang="ja-JP" dirty="0" smtClean="0"/>
              <a:t>Isolation</a:t>
            </a:r>
            <a:r>
              <a:rPr kumimoji="1" lang="ja-JP" altLang="en-US" dirty="0" smtClean="0"/>
              <a:t> </a:t>
            </a:r>
            <a:r>
              <a:rPr kumimoji="1" lang="en-US" altLang="ja-JP" dirty="0" smtClean="0"/>
              <a:t>Forest</a:t>
            </a:r>
            <a:r>
              <a:rPr lang="ja-JP" altLang="en-US" dirty="0" smtClean="0"/>
              <a:t>では仮定として</a:t>
            </a:r>
            <a:endParaRPr lang="en-US" altLang="ja-JP" dirty="0" smtClean="0"/>
          </a:p>
          <a:p>
            <a:pPr lvl="1"/>
            <a:r>
              <a:rPr lang="ja-JP" altLang="en-US" dirty="0" smtClean="0"/>
              <a:t>正常値</a:t>
            </a:r>
            <a:r>
              <a:rPr lang="en-US" altLang="ja-JP" dirty="0" smtClean="0"/>
              <a:t>=</a:t>
            </a:r>
            <a:r>
              <a:rPr lang="ja-JP" altLang="en-US" dirty="0" smtClean="0"/>
              <a:t>数が多くてどれも似通っている</a:t>
            </a:r>
            <a:endParaRPr lang="en-US" altLang="ja-JP" dirty="0" smtClean="0"/>
          </a:p>
          <a:p>
            <a:pPr lvl="1"/>
            <a:r>
              <a:rPr lang="ja-JP" altLang="en-US" dirty="0" smtClean="0"/>
              <a:t>外れ値</a:t>
            </a:r>
            <a:r>
              <a:rPr lang="en-US" altLang="ja-JP" dirty="0" smtClean="0"/>
              <a:t>=</a:t>
            </a:r>
            <a:r>
              <a:rPr lang="ja-JP" altLang="en-US" dirty="0" smtClean="0"/>
              <a:t>数が少なくて互いに異なる</a:t>
            </a:r>
            <a:endParaRPr lang="en-US" altLang="ja-JP" dirty="0" smtClean="0"/>
          </a:p>
        </p:txBody>
      </p:sp>
    </p:spTree>
    <p:extLst>
      <p:ext uri="{BB962C8B-B14F-4D97-AF65-F5344CB8AC3E}">
        <p14:creationId xmlns:p14="http://schemas.microsoft.com/office/powerpoint/2010/main" val="37017817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Isolation</a:t>
            </a:r>
            <a:r>
              <a:rPr kumimoji="1" lang="ja-JP" altLang="en-US" dirty="0" smtClean="0"/>
              <a:t> </a:t>
            </a:r>
            <a:r>
              <a:rPr kumimoji="1" lang="en-US" altLang="ja-JP" dirty="0" smtClean="0"/>
              <a:t>Tree</a:t>
            </a:r>
            <a:r>
              <a:rPr kumimoji="1" lang="ja-JP" altLang="en-US" dirty="0" smtClean="0"/>
              <a:t>　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データ集合の要素を木構造に配置する</a:t>
            </a:r>
            <a:endParaRPr kumimoji="1" lang="en-US" altLang="ja-JP" dirty="0" smtClean="0"/>
          </a:p>
          <a:p>
            <a:r>
              <a:rPr kumimoji="1" lang="ja-JP" altLang="en-US" dirty="0" smtClean="0"/>
              <a:t>木の分岐の条件をランダムに行い要素を分割</a:t>
            </a:r>
            <a:endParaRPr kumimoji="1" lang="en-US" altLang="ja-JP" dirty="0" smtClean="0"/>
          </a:p>
          <a:p>
            <a:pPr lvl="1"/>
            <a:r>
              <a:rPr lang="ja-JP" altLang="en-US" dirty="0"/>
              <a:t>異常</a:t>
            </a:r>
            <a:r>
              <a:rPr lang="ja-JP" altLang="en-US" dirty="0" smtClean="0"/>
              <a:t>な</a:t>
            </a:r>
            <a:r>
              <a:rPr lang="ja-JP" altLang="en-US" dirty="0"/>
              <a:t>データ</a:t>
            </a:r>
            <a:r>
              <a:rPr lang="ja-JP" altLang="en-US" dirty="0" smtClean="0"/>
              <a:t>は早く分割</a:t>
            </a:r>
            <a:endParaRPr lang="en-US" altLang="ja-JP" dirty="0" smtClean="0"/>
          </a:p>
          <a:p>
            <a:pPr lvl="1"/>
            <a:r>
              <a:rPr kumimoji="1" lang="ja-JP" altLang="en-US" dirty="0" smtClean="0"/>
              <a:t>異常なデータはパーティションが少なく分割</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73413"/>
            <a:ext cx="9144000" cy="2323070"/>
          </a:xfrm>
          <a:prstGeom prst="rect">
            <a:avLst/>
          </a:prstGeom>
        </p:spPr>
      </p:pic>
    </p:spTree>
    <p:extLst>
      <p:ext uri="{BB962C8B-B14F-4D97-AF65-F5344CB8AC3E}">
        <p14:creationId xmlns:p14="http://schemas.microsoft.com/office/powerpoint/2010/main" val="477655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a:t>
            </a:r>
            <a:r>
              <a:rPr lang="ja-JP" altLang="en-US" dirty="0"/>
              <a:t>検知</a:t>
            </a:r>
            <a:r>
              <a:rPr lang="ja-JP" altLang="en-US" dirty="0" smtClean="0"/>
              <a:t>の判定方法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異常なデータは正常なデータよりも少ない分岐の数で分割できるという前提のもと異常検知を行う</a:t>
            </a:r>
            <a:endParaRPr kumimoji="1" lang="en-US" altLang="ja-JP" dirty="0" smtClean="0"/>
          </a:p>
          <a:p>
            <a:r>
              <a:rPr kumimoji="1" lang="ja-JP" altLang="en-US" dirty="0" smtClean="0"/>
              <a:t>ランダムで分岐条件を決めるため、</a:t>
            </a:r>
            <a:r>
              <a:rPr kumimoji="1" lang="en-US" altLang="ja-JP" dirty="0" smtClean="0"/>
              <a:t>1</a:t>
            </a:r>
            <a:r>
              <a:rPr kumimoji="1" lang="ja-JP" altLang="en-US" dirty="0" err="1" smtClean="0"/>
              <a:t>つの</a:t>
            </a:r>
            <a:r>
              <a:rPr lang="en-US" altLang="ja-JP" dirty="0" smtClean="0"/>
              <a:t>Iso</a:t>
            </a:r>
            <a:r>
              <a:rPr lang="en-US" altLang="ja-JP" dirty="0"/>
              <a:t>lation Tree</a:t>
            </a:r>
            <a:r>
              <a:rPr kumimoji="1" lang="ja-JP" altLang="en-US" dirty="0" smtClean="0"/>
              <a:t>で判断すると誤判断する可能性がある</a:t>
            </a:r>
            <a:endParaRPr kumimoji="1" lang="en-US" altLang="ja-JP" dirty="0" smtClean="0"/>
          </a:p>
          <a:p>
            <a:r>
              <a:rPr kumimoji="1" lang="ja-JP" altLang="en-US" dirty="0" smtClean="0"/>
              <a:t>複数の木（</a:t>
            </a:r>
            <a:r>
              <a:rPr kumimoji="1" lang="en-US" altLang="ja-JP" dirty="0" smtClean="0"/>
              <a:t>Isolation Forest</a:t>
            </a:r>
            <a:r>
              <a:rPr kumimoji="1" lang="ja-JP" altLang="en-US" dirty="0" smtClean="0"/>
              <a:t>）を用いることで深さを収束させる</a:t>
            </a:r>
            <a:endParaRPr kumimoji="1" lang="ja-JP" altLang="en-US" dirty="0"/>
          </a:p>
        </p:txBody>
      </p:sp>
    </p:spTree>
    <p:extLst>
      <p:ext uri="{BB962C8B-B14F-4D97-AF65-F5344CB8AC3E}">
        <p14:creationId xmlns:p14="http://schemas.microsoft.com/office/powerpoint/2010/main" val="111805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K-NN</a:t>
            </a:r>
            <a:r>
              <a:rPr kumimoji="1" lang="ja-JP" altLang="en-US" dirty="0" smtClean="0"/>
              <a:t>分析とは</a:t>
            </a:r>
            <a:endParaRPr kumimoji="1" lang="ja-JP" altLang="en-US" dirty="0"/>
          </a:p>
        </p:txBody>
      </p:sp>
      <p:sp>
        <p:nvSpPr>
          <p:cNvPr id="3" name="コンテンツ プレースホルダー 2"/>
          <p:cNvSpPr>
            <a:spLocks noGrp="1"/>
          </p:cNvSpPr>
          <p:nvPr>
            <p:ph idx="1"/>
          </p:nvPr>
        </p:nvSpPr>
        <p:spPr>
          <a:xfrm>
            <a:off x="566738" y="1196975"/>
            <a:ext cx="4952713" cy="3804683"/>
          </a:xfrm>
        </p:spPr>
        <p:txBody>
          <a:bodyPr/>
          <a:lstStyle/>
          <a:p>
            <a:r>
              <a:rPr lang="ja-JP" altLang="en-US" dirty="0"/>
              <a:t>教師あり学習</a:t>
            </a:r>
          </a:p>
          <a:p>
            <a:r>
              <a:rPr lang="ja-JP" altLang="en-US" dirty="0"/>
              <a:t>回帰や分類を行う際に、似たようなデータを</a:t>
            </a:r>
            <a:r>
              <a:rPr lang="en-US" altLang="ja-JP" dirty="0"/>
              <a:t>k</a:t>
            </a:r>
            <a:r>
              <a:rPr lang="ja-JP" altLang="en-US" dirty="0"/>
              <a:t>個集めてそれらの多数決から目的とする値を求める</a:t>
            </a:r>
            <a:endParaRPr lang="en-US" altLang="ja-JP" dirty="0"/>
          </a:p>
          <a:p>
            <a:endParaRPr lang="en-US" altLang="ja-JP" dirty="0"/>
          </a:p>
          <a:p>
            <a:r>
              <a:rPr lang="ja-JP" altLang="en-US" dirty="0"/>
              <a:t>右図は緑の分類を行おうとしている図である</a:t>
            </a:r>
            <a:endParaRPr lang="en-US" altLang="ja-JP" dirty="0"/>
          </a:p>
          <a:p>
            <a:pPr lvl="1"/>
            <a:r>
              <a:rPr lang="en-US" altLang="ja-JP" dirty="0"/>
              <a:t>k=3</a:t>
            </a:r>
            <a:r>
              <a:rPr lang="ja-JP" altLang="en-US" dirty="0"/>
              <a:t>　三角赤</a:t>
            </a:r>
            <a:endParaRPr lang="en-US" altLang="ja-JP" dirty="0"/>
          </a:p>
          <a:p>
            <a:pPr lvl="1"/>
            <a:r>
              <a:rPr lang="en-US" altLang="ja-JP" dirty="0"/>
              <a:t>k=5</a:t>
            </a:r>
            <a:r>
              <a:rPr lang="ja-JP" altLang="en-US" dirty="0"/>
              <a:t>　四角青</a:t>
            </a:r>
            <a:endParaRPr lang="en-US" altLang="ja-JP" dirty="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499" y="2500829"/>
            <a:ext cx="3877501" cy="3498563"/>
          </a:xfrm>
          <a:prstGeom prst="rect">
            <a:avLst/>
          </a:prstGeom>
        </p:spPr>
      </p:pic>
    </p:spTree>
    <p:extLst>
      <p:ext uri="{BB962C8B-B14F-4D97-AF65-F5344CB8AC3E}">
        <p14:creationId xmlns:p14="http://schemas.microsoft.com/office/powerpoint/2010/main" val="3255790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アルゴリズムが単純</a:t>
            </a:r>
            <a:endParaRPr lang="en-US" altLang="ja-JP" dirty="0"/>
          </a:p>
          <a:p>
            <a:pPr marL="514350" indent="-514350">
              <a:buFont typeface="+mj-lt"/>
              <a:buAutoNum type="arabicPeriod"/>
            </a:pPr>
            <a:r>
              <a:rPr lang="ja-JP" altLang="en-US" dirty="0"/>
              <a:t>データの規模が大きければ正確に分類できる可能性が高い</a:t>
            </a:r>
            <a:endParaRPr lang="en-US" altLang="ja-JP" dirty="0"/>
          </a:p>
          <a:p>
            <a:pPr marL="514350" indent="-514350">
              <a:buFont typeface="+mj-lt"/>
              <a:buAutoNum type="arabicPeriod"/>
            </a:pPr>
            <a:r>
              <a:rPr lang="ja-JP" altLang="en-US" dirty="0"/>
              <a:t>複数のクラスが異常に混在、比率が異常に偏っている場合は分類がうまくいかない</a:t>
            </a:r>
            <a:endParaRPr lang="en-US" altLang="ja-JP" dirty="0"/>
          </a:p>
          <a:p>
            <a:pPr marL="514350" indent="-514350">
              <a:buFont typeface="+mj-lt"/>
              <a:buAutoNum type="arabicPeriod"/>
            </a:pPr>
            <a:r>
              <a:rPr lang="ja-JP" altLang="en-US" dirty="0"/>
              <a:t>次元数が少ないデータに適している</a:t>
            </a:r>
            <a:endParaRPr lang="en-US" altLang="ja-JP" dirty="0"/>
          </a:p>
          <a:p>
            <a:pPr marL="514350" indent="-514350">
              <a:buFont typeface="+mj-lt"/>
              <a:buAutoNum type="arabicPeriod"/>
            </a:pPr>
            <a:r>
              <a:rPr lang="ja-JP" altLang="en-US" dirty="0"/>
              <a:t>設定するべき指標が</a:t>
            </a:r>
            <a:r>
              <a:rPr lang="en-US" altLang="ja-JP" dirty="0"/>
              <a:t>2</a:t>
            </a:r>
            <a:r>
              <a:rPr lang="ja-JP" altLang="en-US" dirty="0"/>
              <a:t>つ</a:t>
            </a:r>
            <a:endParaRPr lang="en-US" altLang="ja-JP" dirty="0"/>
          </a:p>
          <a:p>
            <a:pPr lvl="1"/>
            <a:r>
              <a:rPr lang="ja-JP" altLang="en-US" dirty="0"/>
              <a:t>多数決を何個のデータで行うか（</a:t>
            </a:r>
            <a:r>
              <a:rPr lang="en-US" altLang="ja-JP" dirty="0"/>
              <a:t>k</a:t>
            </a:r>
            <a:r>
              <a:rPr lang="ja-JP" altLang="en-US" dirty="0"/>
              <a:t>）</a:t>
            </a:r>
            <a:endParaRPr lang="en-US" altLang="ja-JP" dirty="0"/>
          </a:p>
          <a:p>
            <a:pPr lvl="1"/>
            <a:r>
              <a:rPr lang="ja-JP" altLang="en-US" dirty="0"/>
              <a:t>類似度の基準</a:t>
            </a:r>
            <a:endParaRPr lang="en-US" altLang="ja-JP" dirty="0"/>
          </a:p>
          <a:p>
            <a:pPr marL="514350" indent="-514350">
              <a:buFont typeface="+mj-lt"/>
              <a:buAutoNum type="arabicPeriod"/>
            </a:pPr>
            <a:r>
              <a:rPr lang="ja-JP" altLang="en-US" dirty="0"/>
              <a:t>全探索なので次元やデータ数が増えると予測の処理が重い</a:t>
            </a:r>
            <a:endParaRPr lang="en-US" altLang="ja-JP" dirty="0"/>
          </a:p>
          <a:p>
            <a:endParaRPr kumimoji="1" lang="ja-JP" altLang="en-US" dirty="0"/>
          </a:p>
        </p:txBody>
      </p:sp>
    </p:spTree>
    <p:extLst>
      <p:ext uri="{BB962C8B-B14F-4D97-AF65-F5344CB8AC3E}">
        <p14:creationId xmlns:p14="http://schemas.microsoft.com/office/powerpoint/2010/main" val="77389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ビジネス領域での用途</a:t>
            </a:r>
            <a:endParaRPr kumimoji="1" lang="ja-JP" altLang="en-US" dirty="0"/>
          </a:p>
        </p:txBody>
      </p:sp>
      <p:sp>
        <p:nvSpPr>
          <p:cNvPr id="3" name="コンテンツ プレースホルダー 2"/>
          <p:cNvSpPr>
            <a:spLocks noGrp="1"/>
          </p:cNvSpPr>
          <p:nvPr>
            <p:ph idx="1"/>
          </p:nvPr>
        </p:nvSpPr>
        <p:spPr/>
        <p:txBody>
          <a:bodyPr/>
          <a:lstStyle/>
          <a:p>
            <a:r>
              <a:rPr lang="ja-JP" altLang="en-US" dirty="0"/>
              <a:t>アイテムのレコメンドシステム</a:t>
            </a:r>
            <a:endParaRPr lang="en-US" altLang="ja-JP" dirty="0"/>
          </a:p>
          <a:p>
            <a:pPr lvl="1"/>
            <a:r>
              <a:rPr lang="ja-JP" altLang="en-US" dirty="0"/>
              <a:t>ユーザの視聴履歴などから未視聴映画のおすすめ</a:t>
            </a:r>
            <a:endParaRPr lang="en-US" altLang="ja-JP" dirty="0"/>
          </a:p>
          <a:p>
            <a:pPr lvl="1"/>
            <a:r>
              <a:rPr lang="ja-JP" altLang="en-US" dirty="0"/>
              <a:t>ユーザがアクセスしているサイトなどの情報から適した広告表示</a:t>
            </a:r>
            <a:endParaRPr lang="en-US" altLang="ja-JP" dirty="0"/>
          </a:p>
          <a:p>
            <a:r>
              <a:rPr lang="ja-JP" altLang="en-US" dirty="0"/>
              <a:t>マッチングシステム</a:t>
            </a:r>
            <a:endParaRPr lang="en-US" altLang="ja-JP" dirty="0"/>
          </a:p>
          <a:p>
            <a:pPr lvl="1"/>
            <a:r>
              <a:rPr lang="ja-JP" altLang="en-US" dirty="0"/>
              <a:t>職歴や経験などから転職先を提案</a:t>
            </a:r>
            <a:endParaRPr lang="en-US" altLang="ja-JP" dirty="0"/>
          </a:p>
          <a:p>
            <a:r>
              <a:rPr lang="ja-JP" altLang="en-US" dirty="0"/>
              <a:t>異常検知</a:t>
            </a:r>
            <a:endParaRPr lang="en-US" altLang="ja-JP" dirty="0"/>
          </a:p>
          <a:p>
            <a:pPr lvl="1"/>
            <a:r>
              <a:rPr kumimoji="1" lang="ja-JP" altLang="en-US" dirty="0" smtClean="0"/>
              <a:t>過去の異常データから現在の状況を把握する</a:t>
            </a:r>
            <a:endParaRPr kumimoji="1" lang="ja-JP" altLang="en-US" dirty="0"/>
          </a:p>
        </p:txBody>
      </p:sp>
    </p:spTree>
    <p:extLst>
      <p:ext uri="{BB962C8B-B14F-4D97-AF65-F5344CB8AC3E}">
        <p14:creationId xmlns:p14="http://schemas.microsoft.com/office/powerpoint/2010/main" val="683930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入力データと出力結果</a:t>
            </a:r>
            <a:endParaRPr kumimoji="1" lang="ja-JP" altLang="en-US" dirty="0"/>
          </a:p>
        </p:txBody>
      </p:sp>
      <p:sp>
        <p:nvSpPr>
          <p:cNvPr id="4" name="テキスト プレースホルダー 3"/>
          <p:cNvSpPr txBox="1">
            <a:spLocks/>
          </p:cNvSpPr>
          <p:nvPr/>
        </p:nvSpPr>
        <p:spPr bwMode="auto">
          <a:xfrm>
            <a:off x="823242" y="1099289"/>
            <a:ext cx="3573510" cy="807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pPr marL="0" indent="0">
              <a:buNone/>
            </a:pPr>
            <a:r>
              <a:rPr lang="en-US" altLang="ja-JP" sz="2800" b="1" kern="0" dirty="0" smtClean="0"/>
              <a:t>Input</a:t>
            </a:r>
            <a:endParaRPr lang="ja-JP" altLang="en-US" sz="2800" b="1" kern="0" dirty="0"/>
          </a:p>
        </p:txBody>
      </p:sp>
      <p:sp>
        <p:nvSpPr>
          <p:cNvPr id="5" name="コンテンツ プレースホルダー 4"/>
          <p:cNvSpPr txBox="1">
            <a:spLocks/>
          </p:cNvSpPr>
          <p:nvPr/>
        </p:nvSpPr>
        <p:spPr>
          <a:xfrm>
            <a:off x="1060921" y="1623994"/>
            <a:ext cx="7620721" cy="3611498"/>
          </a:xfrm>
          <a:prstGeom prst="rect">
            <a:avLst/>
          </a:prstGeom>
        </p:spPr>
        <p:txBody>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pPr marL="0" indent="0">
              <a:buNone/>
            </a:pPr>
            <a:r>
              <a:rPr lang="ja-JP" altLang="en-US" sz="1800" kern="0" dirty="0" smtClean="0"/>
              <a:t>説明変数　　例：映画レコメンドサービス</a:t>
            </a:r>
            <a:endParaRPr lang="en-US" altLang="ja-JP" sz="1800" kern="0" dirty="0" smtClean="0"/>
          </a:p>
        </p:txBody>
      </p:sp>
      <p:sp>
        <p:nvSpPr>
          <p:cNvPr id="6" name="テキスト プレースホルダー 5"/>
          <p:cNvSpPr txBox="1">
            <a:spLocks/>
          </p:cNvSpPr>
          <p:nvPr/>
        </p:nvSpPr>
        <p:spPr>
          <a:xfrm>
            <a:off x="823242" y="4276473"/>
            <a:ext cx="3591109" cy="807568"/>
          </a:xfrm>
          <a:prstGeom prst="rect">
            <a:avLst/>
          </a:prstGeom>
        </p:spPr>
        <p:txBody>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pPr marL="0" indent="0">
              <a:buNone/>
            </a:pPr>
            <a:r>
              <a:rPr lang="en-US" altLang="ja-JP" b="1" kern="0" dirty="0" smtClean="0"/>
              <a:t>Output</a:t>
            </a:r>
            <a:endParaRPr lang="ja-JP" altLang="en-US" b="1" kern="0" dirty="0"/>
          </a:p>
        </p:txBody>
      </p:sp>
      <p:graphicFrame>
        <p:nvGraphicFramePr>
          <p:cNvPr id="7" name="表 6"/>
          <p:cNvGraphicFramePr>
            <a:graphicFrameLocks noGrp="1"/>
          </p:cNvGraphicFramePr>
          <p:nvPr>
            <p:extLst>
              <p:ext uri="{D42A27DB-BD31-4B8C-83A1-F6EECF244321}">
                <p14:modId xmlns:p14="http://schemas.microsoft.com/office/powerpoint/2010/main" val="3269252316"/>
              </p:ext>
            </p:extLst>
          </p:nvPr>
        </p:nvGraphicFramePr>
        <p:xfrm>
          <a:off x="1060921" y="2010357"/>
          <a:ext cx="6205641" cy="2209166"/>
        </p:xfrm>
        <a:graphic>
          <a:graphicData uri="http://schemas.openxmlformats.org/drawingml/2006/table">
            <a:tbl>
              <a:tblPr firstRow="1" bandRow="1">
                <a:tableStyleId>{5C22544A-7EE6-4342-B048-85BDC9FD1C3A}</a:tableStyleId>
              </a:tblPr>
              <a:tblGrid>
                <a:gridCol w="1242050">
                  <a:extLst>
                    <a:ext uri="{9D8B030D-6E8A-4147-A177-3AD203B41FA5}">
                      <a16:colId xmlns:a16="http://schemas.microsoft.com/office/drawing/2014/main" val="3476146659"/>
                    </a:ext>
                  </a:extLst>
                </a:gridCol>
                <a:gridCol w="1242050">
                  <a:extLst>
                    <a:ext uri="{9D8B030D-6E8A-4147-A177-3AD203B41FA5}">
                      <a16:colId xmlns:a16="http://schemas.microsoft.com/office/drawing/2014/main" val="41124096"/>
                    </a:ext>
                  </a:extLst>
                </a:gridCol>
                <a:gridCol w="1242050">
                  <a:extLst>
                    <a:ext uri="{9D8B030D-6E8A-4147-A177-3AD203B41FA5}">
                      <a16:colId xmlns:a16="http://schemas.microsoft.com/office/drawing/2014/main" val="2963191642"/>
                    </a:ext>
                  </a:extLst>
                </a:gridCol>
                <a:gridCol w="1237441">
                  <a:extLst>
                    <a:ext uri="{9D8B030D-6E8A-4147-A177-3AD203B41FA5}">
                      <a16:colId xmlns:a16="http://schemas.microsoft.com/office/drawing/2014/main" val="1436503738"/>
                    </a:ext>
                  </a:extLst>
                </a:gridCol>
                <a:gridCol w="1242050">
                  <a:extLst>
                    <a:ext uri="{9D8B030D-6E8A-4147-A177-3AD203B41FA5}">
                      <a16:colId xmlns:a16="http://schemas.microsoft.com/office/drawing/2014/main" val="1169349762"/>
                    </a:ext>
                  </a:extLst>
                </a:gridCol>
              </a:tblGrid>
              <a:tr h="380366">
                <a:tc>
                  <a:txBody>
                    <a:bodyPr/>
                    <a:lstStyle/>
                    <a:p>
                      <a:r>
                        <a:rPr kumimoji="1" lang="ja-JP" altLang="en-US" dirty="0" smtClean="0"/>
                        <a:t>教師データ</a:t>
                      </a:r>
                      <a:endParaRPr kumimoji="1" lang="ja-JP" altLang="en-US" dirty="0"/>
                    </a:p>
                  </a:txBody>
                  <a:tcPr/>
                </a:tc>
                <a:tc>
                  <a:txBody>
                    <a:bodyPr/>
                    <a:lstStyle/>
                    <a:p>
                      <a:r>
                        <a:rPr kumimoji="1" lang="ja-JP" altLang="en-US" dirty="0" smtClean="0"/>
                        <a:t>アクション</a:t>
                      </a:r>
                      <a:endParaRPr kumimoji="1" lang="ja-JP" altLang="en-US" dirty="0"/>
                    </a:p>
                  </a:txBody>
                  <a:tcPr/>
                </a:tc>
                <a:tc>
                  <a:txBody>
                    <a:bodyPr/>
                    <a:lstStyle/>
                    <a:p>
                      <a:r>
                        <a:rPr kumimoji="1" lang="en-US" altLang="ja-JP" dirty="0" smtClean="0"/>
                        <a:t>SF</a:t>
                      </a:r>
                      <a:endParaRPr kumimoji="1" lang="ja-JP" altLang="en-US" dirty="0"/>
                    </a:p>
                  </a:txBody>
                  <a:tcPr/>
                </a:tc>
                <a:tc>
                  <a:txBody>
                    <a:bodyPr/>
                    <a:lstStyle/>
                    <a:p>
                      <a:r>
                        <a:rPr kumimoji="1" lang="ja-JP" altLang="en-US" dirty="0" smtClean="0"/>
                        <a:t>ミュージカル</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映画</a:t>
                      </a:r>
                      <a:r>
                        <a:rPr kumimoji="1" lang="en-US" altLang="ja-JP" dirty="0" smtClean="0"/>
                        <a:t>X</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58505">
                <a:tc>
                  <a:txBody>
                    <a:bodyPr/>
                    <a:lstStyle/>
                    <a:p>
                      <a:r>
                        <a:rPr kumimoji="1" lang="ja-JP" altLang="en-US" dirty="0" smtClean="0"/>
                        <a:t>ユーザ</a:t>
                      </a:r>
                      <a:r>
                        <a:rPr kumimoji="1" lang="en-US" altLang="ja-JP" dirty="0" smtClean="0"/>
                        <a:t>A</a:t>
                      </a:r>
                    </a:p>
                  </a:txBody>
                  <a:tcPr/>
                </a:tc>
                <a:tc>
                  <a:txBody>
                    <a:bodyPr/>
                    <a:lstStyle/>
                    <a:p>
                      <a:r>
                        <a:rPr kumimoji="1" lang="en-US" altLang="ja-JP" dirty="0" smtClean="0"/>
                        <a:t>90</a:t>
                      </a:r>
                      <a:endParaRPr kumimoji="1" lang="ja-JP" altLang="en-US" dirty="0"/>
                    </a:p>
                  </a:txBody>
                  <a:tcPr/>
                </a:tc>
                <a:tc>
                  <a:txBody>
                    <a:bodyPr/>
                    <a:lstStyle/>
                    <a:p>
                      <a:r>
                        <a:rPr kumimoji="1" lang="en-US" altLang="ja-JP" dirty="0" smtClean="0"/>
                        <a:t>80</a:t>
                      </a:r>
                      <a:endParaRPr kumimoji="1" lang="ja-JP" altLang="en-US" dirty="0"/>
                    </a:p>
                  </a:txBody>
                  <a:tcPr/>
                </a:tc>
                <a:tc>
                  <a:txBody>
                    <a:bodyPr/>
                    <a:lstStyle/>
                    <a:p>
                      <a:r>
                        <a:rPr kumimoji="1" lang="en-US" altLang="ja-JP" dirty="0" smtClean="0"/>
                        <a:t>50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r h="358505">
                <a:tc>
                  <a:txBody>
                    <a:bodyPr/>
                    <a:lstStyle/>
                    <a:p>
                      <a:r>
                        <a:rPr kumimoji="1" lang="ja-JP" altLang="en-US" dirty="0" smtClean="0"/>
                        <a:t>ユーザ</a:t>
                      </a:r>
                      <a:r>
                        <a:rPr kumimoji="1" lang="en-US" altLang="ja-JP" dirty="0" smtClean="0"/>
                        <a:t>B</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en-US" altLang="ja-JP" dirty="0" smtClean="0"/>
                        <a:t>90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930989"/>
                  </a:ext>
                </a:extLst>
              </a:tr>
              <a:tr h="358505">
                <a:tc>
                  <a:txBody>
                    <a:bodyPr/>
                    <a:lstStyle/>
                    <a:p>
                      <a:r>
                        <a:rPr kumimoji="1" lang="ja-JP" altLang="en-US" dirty="0" smtClean="0"/>
                        <a:t>ユーザ</a:t>
                      </a:r>
                      <a:r>
                        <a:rPr kumimoji="1" lang="en-US" altLang="ja-JP" dirty="0" smtClean="0"/>
                        <a:t>C</a:t>
                      </a:r>
                    </a:p>
                  </a:txBody>
                  <a:tcPr/>
                </a:tc>
                <a:tc>
                  <a:txBody>
                    <a:bodyPr/>
                    <a:lstStyle/>
                    <a:p>
                      <a:r>
                        <a:rPr kumimoji="1" lang="en-US" altLang="ja-JP" dirty="0" smtClean="0"/>
                        <a:t>100</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40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02395987"/>
                  </a:ext>
                </a:extLst>
              </a:tr>
              <a:tr h="358505">
                <a:tc>
                  <a:txBody>
                    <a:bodyPr/>
                    <a:lstStyle/>
                    <a:p>
                      <a:r>
                        <a:rPr kumimoji="1" lang="ja-JP" altLang="en-US" dirty="0" smtClean="0"/>
                        <a:t>ユーザ</a:t>
                      </a:r>
                      <a:r>
                        <a:rPr kumimoji="1" lang="en-US" altLang="ja-JP" dirty="0" smtClean="0"/>
                        <a:t>D</a:t>
                      </a:r>
                      <a:endParaRPr kumimoji="1" lang="ja-JP" altLang="en-US" dirty="0"/>
                    </a:p>
                  </a:txBody>
                  <a:tcPr/>
                </a:tc>
                <a:tc>
                  <a:txBody>
                    <a:bodyPr/>
                    <a:lstStyle/>
                    <a:p>
                      <a:r>
                        <a:rPr kumimoji="1" lang="en-US" altLang="ja-JP" dirty="0" smtClean="0"/>
                        <a:t>80</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60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051373"/>
                  </a:ext>
                </a:extLst>
              </a:tr>
              <a:tr h="358505">
                <a:tc>
                  <a:txBody>
                    <a:bodyPr/>
                    <a:lstStyle/>
                    <a:p>
                      <a:pPr algn="ctr"/>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lnR w="12700" cap="flat" cmpd="sng" algn="ctr">
                      <a:solidFill>
                        <a:schemeClr val="tx1"/>
                      </a:solidFill>
                      <a:prstDash val="solid"/>
                      <a:round/>
                      <a:headEnd type="none" w="med" len="med"/>
                      <a:tailEnd type="none" w="med" len="med"/>
                    </a:lnR>
                  </a:tcPr>
                </a:tc>
                <a:tc>
                  <a:txBody>
                    <a:bodyPr/>
                    <a:lstStyle/>
                    <a:p>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28983810"/>
                  </a:ext>
                </a:extLst>
              </a:tr>
            </a:tbl>
          </a:graphicData>
        </a:graphic>
      </p:graphicFrame>
      <p:sp>
        <p:nvSpPr>
          <p:cNvPr id="8" name="テキスト ボックス 7"/>
          <p:cNvSpPr txBox="1"/>
          <p:nvPr/>
        </p:nvSpPr>
        <p:spPr>
          <a:xfrm>
            <a:off x="5562209" y="4217916"/>
            <a:ext cx="1971575" cy="276999"/>
          </a:xfrm>
          <a:prstGeom prst="rect">
            <a:avLst/>
          </a:prstGeom>
          <a:noFill/>
        </p:spPr>
        <p:txBody>
          <a:bodyPr wrap="square" rtlCol="0">
            <a:spAutoFit/>
          </a:bodyPr>
          <a:lstStyle/>
          <a:p>
            <a:r>
              <a:rPr kumimoji="1" lang="ja-JP" altLang="en-US" sz="1200" dirty="0" smtClean="0"/>
              <a:t>簡略化のため</a:t>
            </a:r>
            <a:r>
              <a:rPr kumimoji="1" lang="en-US" altLang="ja-JP" sz="1200" dirty="0" smtClean="0"/>
              <a:t>k</a:t>
            </a:r>
            <a:r>
              <a:rPr kumimoji="1" lang="ja-JP" altLang="en-US" sz="1200" dirty="0" smtClean="0"/>
              <a:t>＝</a:t>
            </a:r>
            <a:r>
              <a:rPr lang="en-US" altLang="ja-JP" sz="1200" dirty="0"/>
              <a:t>3</a:t>
            </a:r>
            <a:r>
              <a:rPr kumimoji="1" lang="ja-JP" altLang="en-US" sz="1200" dirty="0" smtClean="0"/>
              <a:t>とする</a:t>
            </a:r>
            <a:endParaRPr kumimoji="1" lang="ja-JP" altLang="en-US" sz="1200" dirty="0"/>
          </a:p>
        </p:txBody>
      </p:sp>
      <p:graphicFrame>
        <p:nvGraphicFramePr>
          <p:cNvPr id="9" name="表 8"/>
          <p:cNvGraphicFramePr>
            <a:graphicFrameLocks noGrp="1"/>
          </p:cNvGraphicFramePr>
          <p:nvPr>
            <p:extLst>
              <p:ext uri="{D42A27DB-BD31-4B8C-83A1-F6EECF244321}">
                <p14:modId xmlns:p14="http://schemas.microsoft.com/office/powerpoint/2010/main" val="726188030"/>
              </p:ext>
            </p:extLst>
          </p:nvPr>
        </p:nvGraphicFramePr>
        <p:xfrm>
          <a:off x="1060921" y="4710978"/>
          <a:ext cx="6205641" cy="746126"/>
        </p:xfrm>
        <a:graphic>
          <a:graphicData uri="http://schemas.openxmlformats.org/drawingml/2006/table">
            <a:tbl>
              <a:tblPr firstRow="1" bandRow="1">
                <a:tableStyleId>{5C22544A-7EE6-4342-B048-85BDC9FD1C3A}</a:tableStyleId>
              </a:tblPr>
              <a:tblGrid>
                <a:gridCol w="1242050">
                  <a:extLst>
                    <a:ext uri="{9D8B030D-6E8A-4147-A177-3AD203B41FA5}">
                      <a16:colId xmlns:a16="http://schemas.microsoft.com/office/drawing/2014/main" val="3476146659"/>
                    </a:ext>
                  </a:extLst>
                </a:gridCol>
                <a:gridCol w="1242050">
                  <a:extLst>
                    <a:ext uri="{9D8B030D-6E8A-4147-A177-3AD203B41FA5}">
                      <a16:colId xmlns:a16="http://schemas.microsoft.com/office/drawing/2014/main" val="41124096"/>
                    </a:ext>
                  </a:extLst>
                </a:gridCol>
                <a:gridCol w="1242050">
                  <a:extLst>
                    <a:ext uri="{9D8B030D-6E8A-4147-A177-3AD203B41FA5}">
                      <a16:colId xmlns:a16="http://schemas.microsoft.com/office/drawing/2014/main" val="2963191642"/>
                    </a:ext>
                  </a:extLst>
                </a:gridCol>
                <a:gridCol w="1237441">
                  <a:extLst>
                    <a:ext uri="{9D8B030D-6E8A-4147-A177-3AD203B41FA5}">
                      <a16:colId xmlns:a16="http://schemas.microsoft.com/office/drawing/2014/main" val="1436503738"/>
                    </a:ext>
                  </a:extLst>
                </a:gridCol>
                <a:gridCol w="1242050">
                  <a:extLst>
                    <a:ext uri="{9D8B030D-6E8A-4147-A177-3AD203B41FA5}">
                      <a16:colId xmlns:a16="http://schemas.microsoft.com/office/drawing/2014/main" val="1169349762"/>
                    </a:ext>
                  </a:extLst>
                </a:gridCol>
              </a:tblGrid>
              <a:tr h="380366">
                <a:tc>
                  <a:txBody>
                    <a:bodyPr/>
                    <a:lstStyle/>
                    <a:p>
                      <a:r>
                        <a:rPr kumimoji="1" lang="ja-JP" altLang="en-US" dirty="0" smtClean="0"/>
                        <a:t>目的データ</a:t>
                      </a:r>
                      <a:endParaRPr kumimoji="1" lang="ja-JP" altLang="en-US" dirty="0"/>
                    </a:p>
                  </a:txBody>
                  <a:tcPr/>
                </a:tc>
                <a:tc>
                  <a:txBody>
                    <a:bodyPr/>
                    <a:lstStyle/>
                    <a:p>
                      <a:r>
                        <a:rPr kumimoji="1" lang="ja-JP" altLang="en-US" dirty="0" smtClean="0"/>
                        <a:t>アクション</a:t>
                      </a:r>
                      <a:endParaRPr kumimoji="1" lang="ja-JP" altLang="en-US" dirty="0"/>
                    </a:p>
                  </a:txBody>
                  <a:tcPr/>
                </a:tc>
                <a:tc>
                  <a:txBody>
                    <a:bodyPr/>
                    <a:lstStyle/>
                    <a:p>
                      <a:r>
                        <a:rPr kumimoji="1" lang="en-US" altLang="ja-JP" dirty="0" smtClean="0"/>
                        <a:t>SF</a:t>
                      </a:r>
                      <a:endParaRPr kumimoji="1" lang="ja-JP" altLang="en-US" dirty="0"/>
                    </a:p>
                  </a:txBody>
                  <a:tcPr/>
                </a:tc>
                <a:tc>
                  <a:txBody>
                    <a:bodyPr/>
                    <a:lstStyle/>
                    <a:p>
                      <a:r>
                        <a:rPr kumimoji="1" lang="ja-JP" altLang="en-US" dirty="0" smtClean="0"/>
                        <a:t>ミュージカル</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映画</a:t>
                      </a:r>
                      <a:r>
                        <a:rPr kumimoji="1" lang="en-US" altLang="ja-JP" dirty="0" smtClean="0"/>
                        <a:t>X</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58505">
                <a:tc>
                  <a:txBody>
                    <a:bodyPr/>
                    <a:lstStyle/>
                    <a:p>
                      <a:r>
                        <a:rPr kumimoji="1" lang="ja-JP" altLang="en-US" dirty="0" smtClean="0"/>
                        <a:t>ユーザ</a:t>
                      </a:r>
                      <a:r>
                        <a:rPr kumimoji="1" lang="en-US" altLang="ja-JP" dirty="0" smtClean="0"/>
                        <a:t>X</a:t>
                      </a:r>
                    </a:p>
                  </a:txBody>
                  <a:tcPr/>
                </a:tc>
                <a:tc>
                  <a:txBody>
                    <a:bodyPr/>
                    <a:lstStyle/>
                    <a:p>
                      <a:r>
                        <a:rPr kumimoji="1" lang="en-US" altLang="ja-JP" dirty="0" smtClean="0"/>
                        <a:t>95</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50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solidFill>
                            <a:srgbClr val="FF0000"/>
                          </a:solidFill>
                        </a:rPr>
                        <a:t>〇</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bl>
          </a:graphicData>
        </a:graphic>
      </p:graphicFrame>
      <p:sp>
        <p:nvSpPr>
          <p:cNvPr id="10" name="円形吹き出し 9"/>
          <p:cNvSpPr/>
          <p:nvPr/>
        </p:nvSpPr>
        <p:spPr>
          <a:xfrm>
            <a:off x="6931799" y="4588847"/>
            <a:ext cx="1144883" cy="1301013"/>
          </a:xfrm>
          <a:prstGeom prst="wedgeEllipseCallout">
            <a:avLst>
              <a:gd name="adj1" fmla="val -94615"/>
              <a:gd name="adj2" fmla="val 2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赤枠のデータと近い</a:t>
            </a:r>
            <a:endParaRPr kumimoji="1" lang="ja-JP" altLang="en-US" sz="1200" dirty="0"/>
          </a:p>
        </p:txBody>
      </p:sp>
      <p:sp>
        <p:nvSpPr>
          <p:cNvPr id="11" name="正方形/長方形 10"/>
          <p:cNvSpPr/>
          <p:nvPr/>
        </p:nvSpPr>
        <p:spPr>
          <a:xfrm>
            <a:off x="1060924" y="2467212"/>
            <a:ext cx="6205639" cy="298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923" y="3571727"/>
            <a:ext cx="6205639" cy="298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924" y="3216023"/>
            <a:ext cx="6205639" cy="298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7671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20060904_テンプレート新">
  <a:themeElements>
    <a:clrScheme name="20060904_テンプレート新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0060904_テンプレート新">
      <a:majorFont>
        <a:latin typeface="MS UI Gothic"/>
        <a:ea typeface="MS UI Gothic"/>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solidFill>
              <a:srgbClr val="003399"/>
            </a:solidFill>
            <a:latin typeface="MS UI Gothic" pitchFamily="50" charset="-128"/>
            <a:ea typeface="MS UI Gothic" pitchFamily="50" charset="-128"/>
          </a:defRPr>
        </a:defPPr>
      </a:lstStyle>
    </a:txDef>
  </a:objectDefaults>
  <a:extraClrSchemeLst>
    <a:extraClrScheme>
      <a:clrScheme name="20060904_テンプレート新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0060904_テンプレート新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0060904_テンプレート新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0060904_テンプレート新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0060904_テンプレート新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0060904_テンプレート新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0060904_テンプレート新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0060904_テンプレート新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0060904_テンプレート新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テンプレート新">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テンプレート新">
      <a:majorFont>
        <a:latin typeface="Arial Narrow"/>
        <a:ea typeface="MS UI Gothic"/>
        <a:cs typeface=""/>
      </a:majorFont>
      <a:minorFont>
        <a:latin typeface="Arial Narrow"/>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3399"/>
            </a:solidFill>
            <a:effectLst/>
            <a:latin typeface="Times New Roman"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3399"/>
            </a:solidFill>
            <a:effectLst/>
            <a:latin typeface="Times New Roman" pitchFamily="18" charset="0"/>
            <a:ea typeface="ＭＳ Ｐゴシック" pitchFamily="50" charset="-128"/>
          </a:defRPr>
        </a:defPPr>
      </a:lstStyle>
    </a:lnDef>
  </a:objectDefaults>
  <a:extraClrSchemeLst>
    <a:extraClrScheme>
      <a:clrScheme name="テンプレート新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テンプレート新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テンプレート新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テンプレート新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テンプレート新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テンプレート新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テンプレート新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テンプレート新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テンプレート新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6398</TotalTime>
  <Words>2242</Words>
  <Application>Microsoft Office PowerPoint</Application>
  <PresentationFormat>画面に合わせる (4:3)</PresentationFormat>
  <Paragraphs>458</Paragraphs>
  <Slides>56</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56</vt:i4>
      </vt:variant>
    </vt:vector>
  </HeadingPairs>
  <TitlesOfParts>
    <vt:vector size="69" baseType="lpstr">
      <vt:lpstr>Meiryo UI</vt:lpstr>
      <vt:lpstr>ＭＳ Ｐゴシック</vt:lpstr>
      <vt:lpstr>ＭＳ Ｐ明朝</vt:lpstr>
      <vt:lpstr>MS UI Gothic</vt:lpstr>
      <vt:lpstr>ＭＳ ゴシック</vt:lpstr>
      <vt:lpstr>Meiryo</vt:lpstr>
      <vt:lpstr>Arial</vt:lpstr>
      <vt:lpstr>Arial Narrow</vt:lpstr>
      <vt:lpstr>Times New Roman</vt:lpstr>
      <vt:lpstr>Verdana</vt:lpstr>
      <vt:lpstr>Wingdings</vt:lpstr>
      <vt:lpstr>1_20060904_テンプレート新</vt:lpstr>
      <vt:lpstr>1_テンプレート新</vt:lpstr>
      <vt:lpstr>VMSで用いられている手法</vt:lpstr>
      <vt:lpstr>改訂履歴</vt:lpstr>
      <vt:lpstr>アジェンダ</vt:lpstr>
      <vt:lpstr>アルゴリズム選択のチートシート</vt:lpstr>
      <vt:lpstr>K-NN分析</vt:lpstr>
      <vt:lpstr>K-NN分析とは</vt:lpstr>
      <vt:lpstr>特徴</vt:lpstr>
      <vt:lpstr>ビジネス領域での用途</vt:lpstr>
      <vt:lpstr>入力データと出力結果</vt:lpstr>
      <vt:lpstr>改良型k-NN</vt:lpstr>
      <vt:lpstr>K-NN分析　まとめ</vt:lpstr>
      <vt:lpstr>Support Vector Machine</vt:lpstr>
      <vt:lpstr>SVMとは</vt:lpstr>
      <vt:lpstr>特徴</vt:lpstr>
      <vt:lpstr>ビジネス領域での用途</vt:lpstr>
      <vt:lpstr>入力データと出力結果</vt:lpstr>
      <vt:lpstr>カーネルトリック</vt:lpstr>
      <vt:lpstr>まとめ</vt:lpstr>
      <vt:lpstr>決定木（Decision Tree）</vt:lpstr>
      <vt:lpstr>決定木（decision tree）とは</vt:lpstr>
      <vt:lpstr>特徴</vt:lpstr>
      <vt:lpstr>ビジネス領域での用途</vt:lpstr>
      <vt:lpstr>PowerPoint プレゼンテーション</vt:lpstr>
      <vt:lpstr>処理の効率化</vt:lpstr>
      <vt:lpstr>識別力＝情報利得</vt:lpstr>
      <vt:lpstr>識別力＝情報利得</vt:lpstr>
      <vt:lpstr>まとめ</vt:lpstr>
      <vt:lpstr>Random Forest</vt:lpstr>
      <vt:lpstr>Random Forestとは</vt:lpstr>
      <vt:lpstr>特徴</vt:lpstr>
      <vt:lpstr>なぜ集団学習するのか</vt:lpstr>
      <vt:lpstr>ほかの集団学習との違い</vt:lpstr>
      <vt:lpstr>まとめ</vt:lpstr>
      <vt:lpstr>ナイーブベイズ</vt:lpstr>
      <vt:lpstr>ナイーブベイズとは</vt:lpstr>
      <vt:lpstr>特徴</vt:lpstr>
      <vt:lpstr>ビジネス領域での用途</vt:lpstr>
      <vt:lpstr>入力データと出力結果</vt:lpstr>
      <vt:lpstr>まとめ</vt:lpstr>
      <vt:lpstr>k-means　(k平均法)</vt:lpstr>
      <vt:lpstr>k-meansとは</vt:lpstr>
      <vt:lpstr>特徴</vt:lpstr>
      <vt:lpstr>ビジネス領域での用途</vt:lpstr>
      <vt:lpstr>入力データと出力結果</vt:lpstr>
      <vt:lpstr>まとめ</vt:lpstr>
      <vt:lpstr>OPTICS</vt:lpstr>
      <vt:lpstr>OPTICSとは</vt:lpstr>
      <vt:lpstr>One-Class SVM</vt:lpstr>
      <vt:lpstr>One-Class SVM</vt:lpstr>
      <vt:lpstr>One Class SVM　仕組み</vt:lpstr>
      <vt:lpstr>One Class SVM ができること</vt:lpstr>
      <vt:lpstr>ビジネス領域での用途</vt:lpstr>
      <vt:lpstr>Isolation Forest</vt:lpstr>
      <vt:lpstr>Isolation Forestとは</vt:lpstr>
      <vt:lpstr>Isolation Tree　とは</vt:lpstr>
      <vt:lpstr>異常検知の判定方法</vt:lpstr>
    </vt:vector>
  </TitlesOfParts>
  <Company>CANON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027720</dc:creator>
  <cp:lastModifiedBy>112743</cp:lastModifiedBy>
  <cp:revision>327</cp:revision>
  <dcterms:created xsi:type="dcterms:W3CDTF">2008-01-25T02:48:24Z</dcterms:created>
  <dcterms:modified xsi:type="dcterms:W3CDTF">2018-07-25T07:16:27Z</dcterms:modified>
</cp:coreProperties>
</file>