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67" r:id="rId4"/>
    <p:sldId id="257" r:id="rId5"/>
    <p:sldId id="268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CAE16-AD9E-2501-A9F9-1C8BD58A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sz="5100" b="1" i="0" dirty="0">
                <a:effectLst/>
                <a:latin typeface="Raleway" panose="020B0604020202020204" pitchFamily="2" charset="-52"/>
              </a:rPr>
              <a:t>Mobile AI 2022:</a:t>
            </a:r>
            <a:br>
              <a:rPr lang="en-US" sz="5100" b="1" i="0" dirty="0">
                <a:effectLst/>
                <a:latin typeface="Raleway" panose="020B0604020202020204" pitchFamily="2" charset="-52"/>
              </a:rPr>
            </a:br>
            <a:r>
              <a:rPr lang="en-US" sz="5100" b="1" i="0" dirty="0">
                <a:effectLst/>
                <a:latin typeface="Raleway" panose="020B0604020202020204" pitchFamily="2" charset="-52"/>
              </a:rPr>
              <a:t>Monocular Depth Estimation</a:t>
            </a:r>
            <a:endParaRPr lang="ru-RU" sz="51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229320-E837-322C-1CD9-443539E5E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Denis Sapozhnikov</a:t>
            </a:r>
            <a:endParaRPr lang="ru-RU" dirty="0"/>
          </a:p>
        </p:txBody>
      </p:sp>
      <p:pic>
        <p:nvPicPr>
          <p:cNvPr id="4" name="Picture 3" descr="Изображение выглядит как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748E657-A5D5-DC4F-A747-AB023BCB5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4" r="30491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5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9DD4C-64D4-CC0D-EFC6-09CF6850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FFF39-613C-7C4B-032D-264FDF18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tried to add another term</a:t>
            </a:r>
            <a:r>
              <a:rPr lang="ru-RU" dirty="0"/>
              <a:t> </a:t>
            </a:r>
            <a:r>
              <a:rPr lang="en-US" dirty="0"/>
              <a:t>to loss like MSE error between feature map of our encoder and another big model for Depth Estimation. Teacher network was a GLPN model [</a:t>
            </a:r>
            <a:r>
              <a:rPr lang="en-US" sz="2400" dirty="0"/>
              <a:t>Kim2022</a:t>
            </a:r>
            <a:r>
              <a:rPr lang="en-US" dirty="0"/>
              <a:t>] which achieved one of the highest quality on NYUv2 dataset [</a:t>
            </a:r>
            <a:r>
              <a:rPr lang="en-US" sz="2400" dirty="0"/>
              <a:t>Silberman2012</a:t>
            </a:r>
            <a:r>
              <a:rPr lang="en-US" dirty="0"/>
              <a:t>].</a:t>
            </a:r>
          </a:p>
          <a:p>
            <a:pPr marL="0" indent="0">
              <a:buNone/>
            </a:pPr>
            <a:r>
              <a:rPr lang="en-US" dirty="0"/>
              <a:t>On intermediate models, this did give an increase in quality. However, in the final model, this did not give any changes </a:t>
            </a:r>
            <a:r>
              <a:rPr lang="ru-RU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86A05-5FCB-94AF-9299-24D246ED91AB}"/>
              </a:ext>
            </a:extLst>
          </p:cNvPr>
          <p:cNvSpPr txBox="1"/>
          <p:nvPr/>
        </p:nvSpPr>
        <p:spPr>
          <a:xfrm>
            <a:off x="1073552" y="5348826"/>
            <a:ext cx="10044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[Kim2022] Kim, </a:t>
            </a:r>
            <a:r>
              <a:rPr lang="en-US" sz="1000" dirty="0" err="1"/>
              <a:t>Doyeon</a:t>
            </a:r>
            <a:r>
              <a:rPr lang="en-US" sz="1000" dirty="0"/>
              <a:t>, et al. "Global-Local Path Networks for Monocular Depth Estimation with Vertical </a:t>
            </a:r>
            <a:r>
              <a:rPr lang="en-US" sz="1000" dirty="0" err="1"/>
              <a:t>CutDepth</a:t>
            </a:r>
            <a:r>
              <a:rPr lang="en-US" sz="1000" dirty="0"/>
              <a:t>." </a:t>
            </a:r>
            <a:r>
              <a:rPr lang="en-US" sz="1000" dirty="0" err="1"/>
              <a:t>arXiv</a:t>
            </a:r>
            <a:r>
              <a:rPr lang="en-US" sz="1000" dirty="0"/>
              <a:t> preprint arXiv:2201.07436 (2022).</a:t>
            </a:r>
          </a:p>
          <a:p>
            <a:r>
              <a:rPr lang="en-US" sz="1000" dirty="0"/>
              <a:t>[Silberman2012] Silberman, Nathan, et al. "Indoor segmentation and support inference from </a:t>
            </a:r>
            <a:r>
              <a:rPr lang="en-US" sz="1000" dirty="0" err="1"/>
              <a:t>rgbd</a:t>
            </a:r>
            <a:r>
              <a:rPr lang="en-US" sz="1000" dirty="0"/>
              <a:t> images." European conference on computer vision. Springer, Berlin, Heidelberg, 2012.</a:t>
            </a:r>
          </a:p>
        </p:txBody>
      </p:sp>
    </p:spTree>
    <p:extLst>
      <p:ext uri="{BB962C8B-B14F-4D97-AF65-F5344CB8AC3E}">
        <p14:creationId xmlns:p14="http://schemas.microsoft.com/office/powerpoint/2010/main" val="1511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A7F6F-F586-37D9-5D1A-53609CAE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should do </a:t>
            </a:r>
            <a:br>
              <a:rPr lang="en-US" dirty="0"/>
            </a:br>
            <a:r>
              <a:rPr lang="en-US" dirty="0"/>
              <a:t>IN this Challenge?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0317C2-4D8D-9108-626B-5F3850DB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just one simple term in loss – overfitting or small score</a:t>
            </a:r>
          </a:p>
          <a:p>
            <a:r>
              <a:rPr lang="en-US" dirty="0"/>
              <a:t>Using small number of augmentations – fast overfitting and small score</a:t>
            </a:r>
          </a:p>
          <a:p>
            <a:r>
              <a:rPr lang="en-US" dirty="0"/>
              <a:t>Using big validation dataset – worse score</a:t>
            </a:r>
          </a:p>
          <a:p>
            <a:r>
              <a:rPr lang="en-US" dirty="0"/>
              <a:t>Tanh &gt; sigmoid [</a:t>
            </a:r>
            <a:r>
              <a:rPr lang="en-US" sz="2400" dirty="0"/>
              <a:t>LeCun2012</a:t>
            </a:r>
            <a:r>
              <a:rPr lang="en-US" dirty="0"/>
              <a:t>]</a:t>
            </a:r>
          </a:p>
          <a:p>
            <a:r>
              <a:rPr lang="en-US" dirty="0"/>
              <a:t>Learning rate must decreasing during training</a:t>
            </a:r>
          </a:p>
          <a:p>
            <a:r>
              <a:rPr lang="en-US" dirty="0"/>
              <a:t>Many epochs of pretrained model don’t give a higher score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60591-DAAB-B287-4C6E-D78AC9F5F7F2}"/>
              </a:ext>
            </a:extLst>
          </p:cNvPr>
          <p:cNvSpPr txBox="1"/>
          <p:nvPr/>
        </p:nvSpPr>
        <p:spPr>
          <a:xfrm>
            <a:off x="1768150" y="5620435"/>
            <a:ext cx="11347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[LeCun2012] </a:t>
            </a:r>
            <a:r>
              <a:rPr lang="en-US" sz="1000" dirty="0" err="1"/>
              <a:t>LeCun</a:t>
            </a:r>
            <a:r>
              <a:rPr lang="en-US" sz="1000" dirty="0"/>
              <a:t>, Yann A., et al. "Efficient backprop." Neural networks: Tricks of the trade. Springer, Berlin, Heidelberg, 2012.</a:t>
            </a:r>
          </a:p>
        </p:txBody>
      </p:sp>
    </p:spTree>
    <p:extLst>
      <p:ext uri="{BB962C8B-B14F-4D97-AF65-F5344CB8AC3E}">
        <p14:creationId xmlns:p14="http://schemas.microsoft.com/office/powerpoint/2010/main" val="351905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25185-C284-CFB6-ED7C-84B1E79C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dirty="0"/>
              <a:t>FUTHER WORK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79A6E-7BD8-7442-3F93-8A9A4F91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1883869"/>
            <a:ext cx="6602799" cy="382490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Alternative decoder (</a:t>
            </a:r>
            <a:r>
              <a:rPr lang="en-US" sz="2200" dirty="0" err="1"/>
              <a:t>HRNet</a:t>
            </a:r>
            <a:r>
              <a:rPr lang="en-US" sz="2200" dirty="0"/>
              <a:t> [</a:t>
            </a:r>
            <a:r>
              <a:rPr lang="en-US" sz="2400" dirty="0">
                <a:solidFill>
                  <a:schemeClr val="tx2"/>
                </a:solidFill>
              </a:rPr>
              <a:t>Wang2020</a:t>
            </a:r>
            <a:r>
              <a:rPr lang="en-US" sz="2200" dirty="0"/>
              <a:t>], Mobile UNet [</a:t>
            </a:r>
            <a:r>
              <a:rPr lang="en-US" sz="2400" dirty="0">
                <a:solidFill>
                  <a:schemeClr val="tx2"/>
                </a:solidFill>
              </a:rPr>
              <a:t>Jing2022</a:t>
            </a:r>
            <a:r>
              <a:rPr lang="en-US" sz="2200" dirty="0"/>
              <a:t>] et al.)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More efficient first layer(s) which will work on higher resolutions without lost of runtime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Compressing of encoder [</a:t>
            </a:r>
            <a:r>
              <a:rPr lang="en-US" sz="2400" dirty="0"/>
              <a:t>Howard2017</a:t>
            </a:r>
            <a:r>
              <a:rPr lang="en-US" sz="2200" dirty="0"/>
              <a:t>,</a:t>
            </a:r>
            <a:r>
              <a:rPr lang="en-US" sz="2400" dirty="0">
                <a:solidFill>
                  <a:schemeClr val="tx2"/>
                </a:solidFill>
              </a:rPr>
              <a:t> Zhang2021</a:t>
            </a:r>
            <a:r>
              <a:rPr lang="en-US" sz="2200" dirty="0"/>
              <a:t>]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Alternative KD [Lee2019]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More experiments with losses [</a:t>
            </a:r>
            <a:r>
              <a:rPr lang="en-US" sz="2400" dirty="0"/>
              <a:t>Shu2020</a:t>
            </a:r>
            <a:r>
              <a:rPr lang="en-US" sz="2200" dirty="0"/>
              <a:t>, </a:t>
            </a:r>
            <a:r>
              <a:rPr lang="en-US" sz="2400" dirty="0"/>
              <a:t>Niklaus2019</a:t>
            </a:r>
            <a:r>
              <a:rPr lang="en-US" sz="2200" dirty="0"/>
              <a:t>]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More data [</a:t>
            </a:r>
            <a:r>
              <a:rPr lang="en-US" sz="2400" dirty="0"/>
              <a:t>Geiger2013</a:t>
            </a:r>
            <a:r>
              <a:rPr lang="en-US" sz="2200" dirty="0"/>
              <a:t>]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Another augmentations (for example, Random Crop)</a:t>
            </a:r>
          </a:p>
        </p:txBody>
      </p:sp>
      <p:pic>
        <p:nvPicPr>
          <p:cNvPr id="5" name="Рисунок 4" descr="Изображение выглядит как окно&#10;&#10;Автоматически созданное описание">
            <a:extLst>
              <a:ext uri="{FF2B5EF4-FFF2-40B4-BE49-F238E27FC236}">
                <a16:creationId xmlns:a16="http://schemas.microsoft.com/office/drawing/2014/main" id="{5462BD2C-9DF6-FDC2-E103-C552C875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22" y="1855873"/>
            <a:ext cx="4136627" cy="3753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84A9A-8516-50F5-2D01-BA2B7F9C7752}"/>
              </a:ext>
            </a:extLst>
          </p:cNvPr>
          <p:cNvSpPr txBox="1"/>
          <p:nvPr/>
        </p:nvSpPr>
        <p:spPr>
          <a:xfrm>
            <a:off x="1044326" y="5562866"/>
            <a:ext cx="111640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[Wang2020] Wang, </a:t>
            </a:r>
            <a:r>
              <a:rPr lang="en-US" sz="1000" dirty="0" err="1"/>
              <a:t>Jingdong</a:t>
            </a:r>
            <a:r>
              <a:rPr lang="en-US" sz="1000" dirty="0"/>
              <a:t>, et al. "Deep high-resolution representation learning for visual recognition." IEEE transactions on pattern analysis and machine intelligence 43.10 (2020)</a:t>
            </a:r>
          </a:p>
          <a:p>
            <a:r>
              <a:rPr lang="en-US" sz="1000" dirty="0"/>
              <a:t>[Jing2022] Jing, </a:t>
            </a:r>
            <a:r>
              <a:rPr lang="en-US" sz="1000" dirty="0" err="1"/>
              <a:t>Junfeng</a:t>
            </a:r>
            <a:r>
              <a:rPr lang="en-US" sz="1000" dirty="0"/>
              <a:t>, et al. "Mobile-</a:t>
            </a:r>
            <a:r>
              <a:rPr lang="en-US" sz="1000" dirty="0" err="1"/>
              <a:t>Unet</a:t>
            </a:r>
            <a:r>
              <a:rPr lang="en-US" sz="1000" dirty="0"/>
              <a:t>: An efficient convolutional neural network for fabric defect detection." Textile Research Journal 92.1-2 (2022)</a:t>
            </a:r>
          </a:p>
          <a:p>
            <a:r>
              <a:rPr lang="en-US" sz="1000" dirty="0"/>
              <a:t>[Howard2017] Howard, Andrew G., et al. "</a:t>
            </a:r>
            <a:r>
              <a:rPr lang="en-US" sz="1000" dirty="0" err="1"/>
              <a:t>Mobilenets</a:t>
            </a:r>
            <a:r>
              <a:rPr lang="en-US" sz="1000" dirty="0"/>
              <a:t>: Efficient convolutional neural networks for mobile vision applications." </a:t>
            </a:r>
            <a:r>
              <a:rPr lang="en-US" sz="1000" dirty="0" err="1"/>
              <a:t>arXiv</a:t>
            </a:r>
            <a:r>
              <a:rPr lang="en-US" sz="1000" dirty="0"/>
              <a:t> preprint arXiv:1704.04861 (2017).</a:t>
            </a:r>
          </a:p>
          <a:p>
            <a:r>
              <a:rPr lang="en-US" sz="1000" dirty="0"/>
              <a:t>[Zhang2021] Zhang, </a:t>
            </a:r>
            <a:r>
              <a:rPr lang="en-US" sz="1000" dirty="0" err="1"/>
              <a:t>Ziyu</a:t>
            </a:r>
            <a:r>
              <a:rPr lang="en-US" sz="1000" dirty="0"/>
              <a:t>, et al. "A simple baseline for fast and accurate depth estimation on mobile devices." Proceedings of the IEEE/CVF Conference on Computer Vision and Pattern Recognition. 2021.</a:t>
            </a:r>
          </a:p>
          <a:p>
            <a:r>
              <a:rPr lang="en-US" sz="1000" dirty="0"/>
              <a:t>[Lee2019] Lee, </a:t>
            </a:r>
            <a:r>
              <a:rPr lang="en-US" sz="1000" dirty="0" err="1"/>
              <a:t>Jin</a:t>
            </a:r>
            <a:r>
              <a:rPr lang="en-US" sz="1000" dirty="0"/>
              <a:t> Han, et al. "From big to small: Multi-scale local planar guidance for monocular depth estimation." </a:t>
            </a:r>
            <a:r>
              <a:rPr lang="en-US" sz="1000" dirty="0" err="1"/>
              <a:t>arXiv</a:t>
            </a:r>
            <a:r>
              <a:rPr lang="en-US" sz="1000" dirty="0"/>
              <a:t> preprint arXiv:1907.10326 (2019).</a:t>
            </a:r>
          </a:p>
          <a:p>
            <a:r>
              <a:rPr lang="en-US" sz="1000" dirty="0"/>
              <a:t>[Shu2020] Shu, Chang, et al. "Feature-metric loss for self-supervised learning of depth and </a:t>
            </a:r>
            <a:r>
              <a:rPr lang="en-US" sz="1000" dirty="0" err="1"/>
              <a:t>egomotion</a:t>
            </a:r>
            <a:r>
              <a:rPr lang="en-US" sz="1000" dirty="0"/>
              <a:t>." European Conference on Computer Vision. Springer, Cham (2020).</a:t>
            </a:r>
          </a:p>
          <a:p>
            <a:r>
              <a:rPr lang="en-US" sz="1000" dirty="0"/>
              <a:t>[Niklaus2019] Niklaus, Simon, et al. "3d ken burns effect from a single image." ACM Transactions on Graphics (</a:t>
            </a:r>
            <a:r>
              <a:rPr lang="en-US" sz="1000" dirty="0" err="1"/>
              <a:t>ToG</a:t>
            </a:r>
            <a:r>
              <a:rPr lang="en-US" sz="1000" dirty="0"/>
              <a:t>) 38.6 (2019). </a:t>
            </a:r>
          </a:p>
          <a:p>
            <a:r>
              <a:rPr lang="en-US" sz="1000" dirty="0"/>
              <a:t>[Geiger2013] Geiger, Andreas, et al. "Vision meets robotics: The </a:t>
            </a:r>
            <a:r>
              <a:rPr lang="en-US" sz="1000" dirty="0" err="1"/>
              <a:t>kitti</a:t>
            </a:r>
            <a:r>
              <a:rPr lang="en-US" sz="1000" dirty="0"/>
              <a:t> dataset." The International Journal of Robotics Research 32.11 (2013).</a:t>
            </a:r>
          </a:p>
        </p:txBody>
      </p:sp>
    </p:spTree>
    <p:extLst>
      <p:ext uri="{BB962C8B-B14F-4D97-AF65-F5344CB8AC3E}">
        <p14:creationId xmlns:p14="http://schemas.microsoft.com/office/powerpoint/2010/main" val="240035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0C23F-A1D3-33B2-2448-427D8FA7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10DE2-E792-03EB-D7E7-6F6199F9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10" y="1726159"/>
            <a:ext cx="10283890" cy="455041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[Xue2020] </a:t>
            </a:r>
            <a:r>
              <a:rPr lang="ru-RU" sz="1200" dirty="0" err="1"/>
              <a:t>Xue</a:t>
            </a:r>
            <a:r>
              <a:rPr lang="ru-RU" sz="1200" dirty="0"/>
              <a:t>, </a:t>
            </a:r>
            <a:r>
              <a:rPr lang="ru-RU" sz="1200" dirty="0" err="1"/>
              <a:t>Feng</a:t>
            </a:r>
            <a:r>
              <a:rPr lang="ru-RU" sz="1200" dirty="0"/>
              <a:t>, </a:t>
            </a:r>
            <a:r>
              <a:rPr lang="ru-RU" sz="1200" dirty="0" err="1"/>
              <a:t>et</a:t>
            </a:r>
            <a:r>
              <a:rPr lang="ru-RU" sz="1200" dirty="0"/>
              <a:t> </a:t>
            </a:r>
            <a:r>
              <a:rPr lang="ru-RU" sz="1200" dirty="0" err="1"/>
              <a:t>al</a:t>
            </a:r>
            <a:r>
              <a:rPr lang="ru-RU" sz="1200" dirty="0"/>
              <a:t>. "</a:t>
            </a:r>
            <a:r>
              <a:rPr lang="ru-RU" sz="1200" dirty="0" err="1"/>
              <a:t>Toward</a:t>
            </a:r>
            <a:r>
              <a:rPr lang="ru-RU" sz="1200" dirty="0"/>
              <a:t> </a:t>
            </a:r>
            <a:r>
              <a:rPr lang="ru-RU" sz="1200" dirty="0" err="1"/>
              <a:t>hierarchical</a:t>
            </a:r>
            <a:r>
              <a:rPr lang="ru-RU" sz="1200" dirty="0"/>
              <a:t> </a:t>
            </a:r>
            <a:r>
              <a:rPr lang="ru-RU" sz="1200" dirty="0" err="1"/>
              <a:t>self-supervised</a:t>
            </a:r>
            <a:r>
              <a:rPr lang="ru-RU" sz="1200" dirty="0"/>
              <a:t> </a:t>
            </a:r>
            <a:r>
              <a:rPr lang="ru-RU" sz="1200" dirty="0" err="1"/>
              <a:t>monocular</a:t>
            </a:r>
            <a:r>
              <a:rPr lang="ru-RU" sz="1200" dirty="0"/>
              <a:t> </a:t>
            </a:r>
            <a:r>
              <a:rPr lang="ru-RU" sz="1200" dirty="0" err="1"/>
              <a:t>absolute</a:t>
            </a:r>
            <a:r>
              <a:rPr lang="ru-RU" sz="1200" dirty="0"/>
              <a:t> </a:t>
            </a:r>
            <a:r>
              <a:rPr lang="ru-RU" sz="1200" dirty="0" err="1"/>
              <a:t>depth</a:t>
            </a:r>
            <a:r>
              <a:rPr lang="ru-RU" sz="1200" dirty="0"/>
              <a:t> </a:t>
            </a:r>
            <a:r>
              <a:rPr lang="ru-RU" sz="1200" dirty="0" err="1"/>
              <a:t>estimation</a:t>
            </a:r>
            <a:r>
              <a:rPr lang="ru-RU" sz="1200" dirty="0"/>
              <a:t> </a:t>
            </a:r>
            <a:r>
              <a:rPr lang="ru-RU" sz="1200" dirty="0" err="1"/>
              <a:t>for</a:t>
            </a:r>
            <a:r>
              <a:rPr lang="ru-RU" sz="1200" dirty="0"/>
              <a:t> </a:t>
            </a:r>
            <a:r>
              <a:rPr lang="ru-RU" sz="1200" dirty="0" err="1"/>
              <a:t>autonomous</a:t>
            </a:r>
            <a:r>
              <a:rPr lang="ru-RU" sz="1200" dirty="0"/>
              <a:t> </a:t>
            </a:r>
            <a:r>
              <a:rPr lang="ru-RU" sz="1200" dirty="0" err="1"/>
              <a:t>driving</a:t>
            </a:r>
            <a:r>
              <a:rPr lang="ru-RU" sz="1200" dirty="0"/>
              <a:t> </a:t>
            </a:r>
            <a:r>
              <a:rPr lang="ru-RU" sz="1200" dirty="0" err="1"/>
              <a:t>applications</a:t>
            </a:r>
            <a:r>
              <a:rPr lang="ru-RU" sz="1200" dirty="0"/>
              <a:t>." 2020 IEEE/RSJ International Conference </a:t>
            </a:r>
            <a:r>
              <a:rPr lang="ru-RU" sz="1200" dirty="0" err="1"/>
              <a:t>on</a:t>
            </a:r>
            <a:r>
              <a:rPr lang="ru-RU" sz="1200" dirty="0"/>
              <a:t> Intelligent </a:t>
            </a:r>
            <a:r>
              <a:rPr lang="ru-RU" sz="1200" dirty="0" err="1"/>
              <a:t>Robots</a:t>
            </a:r>
            <a:r>
              <a:rPr lang="ru-RU" sz="1200" dirty="0"/>
              <a:t> </a:t>
            </a:r>
            <a:r>
              <a:rPr lang="ru-RU" sz="1200" dirty="0" err="1"/>
              <a:t>and</a:t>
            </a:r>
            <a:r>
              <a:rPr lang="ru-RU" sz="1200" dirty="0"/>
              <a:t> Systems (IROS). IEEE, 2020.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[Huhle2009] </a:t>
            </a:r>
            <a:r>
              <a:rPr lang="en-US" sz="1200" dirty="0" err="1"/>
              <a:t>Huhle</a:t>
            </a:r>
            <a:r>
              <a:rPr lang="en-US" sz="1200" dirty="0"/>
              <a:t>, Benjamin, et al. "Realistic depth blur for images with range data." Workshop on Dynamic 3D Imaging. Springer, Berlin, Heidelberg, 2009.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[Ignatov2020] Ignatov, Andrey, </a:t>
            </a:r>
            <a:r>
              <a:rPr lang="en-US" sz="1200" dirty="0" err="1"/>
              <a:t>Jagruti</a:t>
            </a:r>
            <a:r>
              <a:rPr lang="en-US" sz="1200" dirty="0"/>
              <a:t> Patel, and Radu </a:t>
            </a:r>
            <a:r>
              <a:rPr lang="en-US" sz="1200" dirty="0" err="1"/>
              <a:t>Timofte</a:t>
            </a:r>
            <a:r>
              <a:rPr lang="en-US" sz="1200" dirty="0"/>
              <a:t>. "Rendering natural camera bokeh effect with deep learning." Proceedings of the IEEE/CVF Conference on Computer Vision and Pattern Recognition Workshops. 2020.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[Du2020] Du, </a:t>
            </a:r>
            <a:r>
              <a:rPr lang="en-US" sz="1200" dirty="0" err="1"/>
              <a:t>Ruofei</a:t>
            </a:r>
            <a:r>
              <a:rPr lang="en-US" sz="1200" dirty="0"/>
              <a:t>, et al. "</a:t>
            </a:r>
            <a:r>
              <a:rPr lang="en-US" sz="1200" dirty="0" err="1"/>
              <a:t>DepthLab</a:t>
            </a:r>
            <a:r>
              <a:rPr lang="en-US" sz="1200" dirty="0"/>
              <a:t>: Real-time 3D interaction with depth maps for mobile augmented reality." Proceedings of the 33rd Annual ACM Symposium on User Interface Software and Technology. 2020.</a:t>
            </a:r>
            <a:endParaRPr lang="ru-RU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[Ronneberger2015] </a:t>
            </a:r>
            <a:r>
              <a:rPr lang="en-US" sz="1200" dirty="0" err="1"/>
              <a:t>Ronneberger</a:t>
            </a:r>
            <a:r>
              <a:rPr lang="en-US" sz="1200" dirty="0"/>
              <a:t>, Olaf, Philipp Fischer, and Thomas </a:t>
            </a:r>
            <a:r>
              <a:rPr lang="en-US" sz="1200" dirty="0" err="1"/>
              <a:t>Brox</a:t>
            </a:r>
            <a:r>
              <a:rPr lang="en-US" sz="1200" dirty="0"/>
              <a:t>. "U-net: Convolutional networks for biomedical image segmentation." International Conference on Medical image computing and computer-assisted intervention. 2015.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[Howard2017] Howard, Andrew G., et al. "</a:t>
            </a:r>
            <a:r>
              <a:rPr lang="en-US" sz="1200" dirty="0" err="1"/>
              <a:t>Mobilenets</a:t>
            </a:r>
            <a:r>
              <a:rPr lang="en-US" sz="1200" dirty="0"/>
              <a:t>: Efficient convolutional neural networks for mobile vision applications." </a:t>
            </a:r>
            <a:r>
              <a:rPr lang="en-US" sz="1200" dirty="0" err="1"/>
              <a:t>arXiv</a:t>
            </a:r>
            <a:r>
              <a:rPr lang="en-US" sz="1200" dirty="0"/>
              <a:t> preprint arXiv:1704.04861 (2017).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[Sandler2018] Sandler, Mark, et al. "Mobilenetv2: Inverted residuals and linear bottlenecks." Proceedings of the IEEE conference on computer vision and pattern recognition. 2018.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[Howard2019] Howard, Andrew, et al. "Searching for mobilenetv3." Proceedings of the IEEE/CVF international conference on computer vision. 2019.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[Chen2018] Chen, Liang-</a:t>
            </a:r>
            <a:r>
              <a:rPr lang="en-US" sz="1200" dirty="0" err="1"/>
              <a:t>Chieh</a:t>
            </a:r>
            <a:r>
              <a:rPr lang="en-US" sz="1200" dirty="0"/>
              <a:t>, et al. "Encoder-decoder with </a:t>
            </a:r>
            <a:r>
              <a:rPr lang="en-US" sz="1200" dirty="0" err="1"/>
              <a:t>atrous</a:t>
            </a:r>
            <a:r>
              <a:rPr lang="en-US" sz="1200" dirty="0"/>
              <a:t> separable convolution for semantic image segmentation." Proceedings of the European conference on computer vision (ECCV). 2018.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[Zhang2021] Zhang, </a:t>
            </a:r>
            <a:r>
              <a:rPr lang="en-US" sz="1200" dirty="0" err="1"/>
              <a:t>Ziyu</a:t>
            </a:r>
            <a:r>
              <a:rPr lang="en-US" sz="1200" dirty="0"/>
              <a:t>, et al. "A simple baseline for fast and accurate depth estimation on mobile devices." Proceedings of the IEEE/CVF Conference on Computer Vision and Pattern Recognition. 2021.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[Wang2004] Wang, Zhou, et al. "Image quality assessment: from error visibility to structural similarity." IEEE transactions on image processing 13.4 (2004): 600-612.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[Eigen2014] Eigen, David, Christian </a:t>
            </a:r>
            <a:r>
              <a:rPr lang="en-US" sz="1200" dirty="0" err="1"/>
              <a:t>Puhrsch</a:t>
            </a:r>
            <a:r>
              <a:rPr lang="en-US" sz="1200" dirty="0"/>
              <a:t>, and Rob Fergus. "Depth map prediction from a single image using a multi-scale deep network." Advances in neural information processing systems 27 (2014).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[Kim2022] Kim, </a:t>
            </a:r>
            <a:r>
              <a:rPr lang="en-US" sz="1200" dirty="0" err="1"/>
              <a:t>Doyeon</a:t>
            </a:r>
            <a:r>
              <a:rPr lang="en-US" sz="1200" dirty="0"/>
              <a:t>, et al. "Global-Local Path Networks for Monocular Depth Estimation with Vertical </a:t>
            </a:r>
            <a:r>
              <a:rPr lang="en-US" sz="1200" dirty="0" err="1"/>
              <a:t>CutDepth</a:t>
            </a:r>
            <a:r>
              <a:rPr lang="en-US" sz="1200" dirty="0"/>
              <a:t>." </a:t>
            </a:r>
            <a:r>
              <a:rPr lang="en-US" sz="1200" dirty="0" err="1"/>
              <a:t>arXiv</a:t>
            </a:r>
            <a:r>
              <a:rPr lang="en-US" sz="1200" dirty="0"/>
              <a:t> preprint arXiv:2201.07436 (2022).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[Silberman2012] Silberman, Nathan, et al. "Indoor segmentation and support inference from </a:t>
            </a:r>
            <a:r>
              <a:rPr lang="en-US" sz="1200" dirty="0" err="1"/>
              <a:t>rgbd</a:t>
            </a:r>
            <a:r>
              <a:rPr lang="en-US" sz="1200" dirty="0"/>
              <a:t> images." European conference on computer vision. Springer, Berlin, Heidelberg, 2012.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[LeCun2012] </a:t>
            </a:r>
            <a:r>
              <a:rPr lang="en-US" sz="1200" dirty="0" err="1"/>
              <a:t>LeCun</a:t>
            </a:r>
            <a:r>
              <a:rPr lang="en-US" sz="1200" dirty="0"/>
              <a:t>, Yann A., et al. "Efficient backprop." Neural networks: Tricks of the trade. Springer, Berlin, Heidelberg, 2012.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[Wang2020] Wang, </a:t>
            </a:r>
            <a:r>
              <a:rPr lang="en-US" sz="1200" dirty="0" err="1"/>
              <a:t>Jingdong</a:t>
            </a:r>
            <a:r>
              <a:rPr lang="en-US" sz="1200" dirty="0"/>
              <a:t>, et al. "Deep high-resolution representation learning for visual recognition." IEEE transactions on pattern analysis and machine intelligence 43.10 (2020)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[Jing2022] Jing, </a:t>
            </a:r>
            <a:r>
              <a:rPr lang="en-US" sz="1200" dirty="0" err="1"/>
              <a:t>Junfeng</a:t>
            </a:r>
            <a:r>
              <a:rPr lang="en-US" sz="1200" dirty="0"/>
              <a:t>, et al. "Mobile-</a:t>
            </a:r>
            <a:r>
              <a:rPr lang="en-US" sz="1200" dirty="0" err="1"/>
              <a:t>Unet</a:t>
            </a:r>
            <a:r>
              <a:rPr lang="en-US" sz="1200" dirty="0"/>
              <a:t>: An efficient convolutional neural network for fabric defect detection." Textile Research Journal 92.1-2 (2022)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[Zhang2021] Zhang, </a:t>
            </a:r>
            <a:r>
              <a:rPr lang="en-US" sz="1200" dirty="0" err="1"/>
              <a:t>Ziyu</a:t>
            </a:r>
            <a:r>
              <a:rPr lang="en-US" sz="1200" dirty="0"/>
              <a:t>, et al. "A simple baseline for fast and accurate depth estimation on mobile devices." Proceedings of the IEEE/CVF Conference on Computer Vision and Pattern Recognition. 2021.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[Lee2019] Lee, </a:t>
            </a:r>
            <a:r>
              <a:rPr lang="en-US" sz="1200" dirty="0" err="1"/>
              <a:t>Jin</a:t>
            </a:r>
            <a:r>
              <a:rPr lang="en-US" sz="1200" dirty="0"/>
              <a:t> Han, et al. "From big to small: Multi-scale local planar guidance for monocular depth estimation." </a:t>
            </a:r>
            <a:r>
              <a:rPr lang="en-US" sz="1200" dirty="0" err="1"/>
              <a:t>arXiv</a:t>
            </a:r>
            <a:r>
              <a:rPr lang="en-US" sz="1200" dirty="0"/>
              <a:t> preprint arXiv:1907.10326 (2019).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[Shu2020] Shu, Chang, et al. "Feature-metric loss for self-supervised learning of depth and </a:t>
            </a:r>
            <a:r>
              <a:rPr lang="en-US" sz="1200" dirty="0" err="1"/>
              <a:t>egomotion</a:t>
            </a:r>
            <a:r>
              <a:rPr lang="en-US" sz="1200" dirty="0"/>
              <a:t>." European Conference on Computer Vision. Springer, Cham (2020).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[Niklaus2019] Niklaus, Simon, et al. "3d ken burns effect from a single image." ACM Transactions on Graphics (</a:t>
            </a:r>
            <a:r>
              <a:rPr lang="en-US" sz="1200" dirty="0" err="1"/>
              <a:t>ToG</a:t>
            </a:r>
            <a:r>
              <a:rPr lang="en-US" sz="1200" dirty="0"/>
              <a:t>) 38.6 (2019).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[Geiger2013] Geiger, Andreas, et al. "Vision meets robotics: The </a:t>
            </a:r>
            <a:r>
              <a:rPr lang="en-US" sz="1200" dirty="0" err="1"/>
              <a:t>kitti</a:t>
            </a:r>
            <a:r>
              <a:rPr lang="en-US" sz="1200" dirty="0"/>
              <a:t> dataset." The International Journal of Robotics Research 32.11 (2013).</a:t>
            </a:r>
          </a:p>
        </p:txBody>
      </p:sp>
    </p:spTree>
    <p:extLst>
      <p:ext uri="{BB962C8B-B14F-4D97-AF65-F5344CB8AC3E}">
        <p14:creationId xmlns:p14="http://schemas.microsoft.com/office/powerpoint/2010/main" val="42303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F7C90-E4E0-99DD-F9FD-F978DC44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2C994-1CBA-0CFC-E43E-CBD7C2BF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915557"/>
            <a:ext cx="7315200" cy="32249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Depth estimation has many applications from self-driving [Xue2020] to depth blur of photos [</a:t>
            </a:r>
            <a:r>
              <a:rPr lang="en-US" sz="2400" dirty="0"/>
              <a:t>Huhle2009]</a:t>
            </a:r>
            <a:endParaRPr lang="en-US" dirty="0"/>
          </a:p>
          <a:p>
            <a:r>
              <a:rPr lang="en-US" dirty="0"/>
              <a:t>One of the most important applications is using depth estimation on mobile devices for bokeh effect [Ignatov2020], real-time AR games [Du2020] and so on. All this applications should work quick on low-performance devices</a:t>
            </a:r>
          </a:p>
          <a:p>
            <a:r>
              <a:rPr lang="en-US" dirty="0"/>
              <a:t>Mono depth estimation can be used on any device independent of numbers of cameras (but at least one) and independent of its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015CA-B3E4-3488-8640-44F4A015344A}"/>
              </a:ext>
            </a:extLst>
          </p:cNvPr>
          <p:cNvSpPr txBox="1"/>
          <p:nvPr/>
        </p:nvSpPr>
        <p:spPr>
          <a:xfrm>
            <a:off x="1032588" y="5616713"/>
            <a:ext cx="11056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[Xue2020] </a:t>
            </a:r>
            <a:r>
              <a:rPr lang="ru-RU" sz="1000" dirty="0" err="1"/>
              <a:t>Xue</a:t>
            </a:r>
            <a:r>
              <a:rPr lang="ru-RU" sz="1000" dirty="0"/>
              <a:t>, </a:t>
            </a:r>
            <a:r>
              <a:rPr lang="ru-RU" sz="1000" dirty="0" err="1"/>
              <a:t>Feng</a:t>
            </a:r>
            <a:r>
              <a:rPr lang="ru-RU" sz="1000" dirty="0"/>
              <a:t>, </a:t>
            </a:r>
            <a:r>
              <a:rPr lang="ru-RU" sz="1000" dirty="0" err="1"/>
              <a:t>et</a:t>
            </a:r>
            <a:r>
              <a:rPr lang="ru-RU" sz="1000" dirty="0"/>
              <a:t> </a:t>
            </a:r>
            <a:r>
              <a:rPr lang="ru-RU" sz="1000" dirty="0" err="1"/>
              <a:t>al</a:t>
            </a:r>
            <a:r>
              <a:rPr lang="ru-RU" sz="1000" dirty="0"/>
              <a:t>. "</a:t>
            </a:r>
            <a:r>
              <a:rPr lang="ru-RU" sz="1000" dirty="0" err="1"/>
              <a:t>Toward</a:t>
            </a:r>
            <a:r>
              <a:rPr lang="ru-RU" sz="1000" dirty="0"/>
              <a:t> </a:t>
            </a:r>
            <a:r>
              <a:rPr lang="ru-RU" sz="1000" dirty="0" err="1"/>
              <a:t>hierarchical</a:t>
            </a:r>
            <a:r>
              <a:rPr lang="ru-RU" sz="1000" dirty="0"/>
              <a:t> </a:t>
            </a:r>
            <a:r>
              <a:rPr lang="ru-RU" sz="1000" dirty="0" err="1"/>
              <a:t>self-supervised</a:t>
            </a:r>
            <a:r>
              <a:rPr lang="ru-RU" sz="1000" dirty="0"/>
              <a:t> </a:t>
            </a:r>
            <a:r>
              <a:rPr lang="ru-RU" sz="1000" dirty="0" err="1"/>
              <a:t>monocular</a:t>
            </a:r>
            <a:r>
              <a:rPr lang="ru-RU" sz="1000" dirty="0"/>
              <a:t> </a:t>
            </a:r>
            <a:r>
              <a:rPr lang="ru-RU" sz="1000" dirty="0" err="1"/>
              <a:t>absolute</a:t>
            </a:r>
            <a:r>
              <a:rPr lang="ru-RU" sz="1000" dirty="0"/>
              <a:t> </a:t>
            </a:r>
            <a:r>
              <a:rPr lang="ru-RU" sz="1000" dirty="0" err="1"/>
              <a:t>depth</a:t>
            </a:r>
            <a:r>
              <a:rPr lang="ru-RU" sz="1000" dirty="0"/>
              <a:t> </a:t>
            </a:r>
            <a:r>
              <a:rPr lang="ru-RU" sz="1000" dirty="0" err="1"/>
              <a:t>estimation</a:t>
            </a:r>
            <a:r>
              <a:rPr lang="ru-RU" sz="1000" dirty="0"/>
              <a:t> </a:t>
            </a:r>
            <a:r>
              <a:rPr lang="ru-RU" sz="1000" dirty="0" err="1"/>
              <a:t>for</a:t>
            </a:r>
            <a:r>
              <a:rPr lang="ru-RU" sz="1000" dirty="0"/>
              <a:t> </a:t>
            </a:r>
            <a:r>
              <a:rPr lang="ru-RU" sz="1000" dirty="0" err="1"/>
              <a:t>autonomous</a:t>
            </a:r>
            <a:r>
              <a:rPr lang="ru-RU" sz="1000" dirty="0"/>
              <a:t> </a:t>
            </a:r>
            <a:r>
              <a:rPr lang="ru-RU" sz="1000" dirty="0" err="1"/>
              <a:t>driving</a:t>
            </a:r>
            <a:r>
              <a:rPr lang="ru-RU" sz="1000" dirty="0"/>
              <a:t> </a:t>
            </a:r>
            <a:r>
              <a:rPr lang="ru-RU" sz="1000" dirty="0" err="1"/>
              <a:t>applications</a:t>
            </a:r>
            <a:r>
              <a:rPr lang="ru-RU" sz="1000" dirty="0"/>
              <a:t>." 2020 IEEE/RSJ International Conference </a:t>
            </a:r>
            <a:r>
              <a:rPr lang="ru-RU" sz="1000" dirty="0" err="1"/>
              <a:t>on</a:t>
            </a:r>
            <a:r>
              <a:rPr lang="ru-RU" sz="1000" dirty="0"/>
              <a:t> Intelligent </a:t>
            </a:r>
            <a:r>
              <a:rPr lang="ru-RU" sz="1000" dirty="0" err="1"/>
              <a:t>Robots</a:t>
            </a:r>
            <a:r>
              <a:rPr lang="ru-RU" sz="1000" dirty="0"/>
              <a:t> </a:t>
            </a:r>
            <a:r>
              <a:rPr lang="ru-RU" sz="1000" dirty="0" err="1"/>
              <a:t>and</a:t>
            </a:r>
            <a:r>
              <a:rPr lang="ru-RU" sz="1000" dirty="0"/>
              <a:t> Systems (IROS). IEEE, 2020.</a:t>
            </a:r>
            <a:endParaRPr lang="en-US" sz="1000" dirty="0"/>
          </a:p>
          <a:p>
            <a:r>
              <a:rPr lang="en-US" sz="1000" dirty="0"/>
              <a:t>[Huhle2009] </a:t>
            </a:r>
            <a:r>
              <a:rPr lang="en-US" sz="1000" dirty="0" err="1"/>
              <a:t>Huhle</a:t>
            </a:r>
            <a:r>
              <a:rPr lang="en-US" sz="1000" dirty="0"/>
              <a:t>, Benjamin, et al. "Realistic depth blur for images with range data." Workshop on Dynamic 3D Imaging. Springer, Berlin, Heidelberg, 2009.</a:t>
            </a:r>
          </a:p>
          <a:p>
            <a:r>
              <a:rPr lang="en-US" sz="1000" dirty="0"/>
              <a:t>[Ignatov2020] Ignatov, Andrey, </a:t>
            </a:r>
            <a:r>
              <a:rPr lang="en-US" sz="1000" dirty="0" err="1"/>
              <a:t>Jagruti</a:t>
            </a:r>
            <a:r>
              <a:rPr lang="en-US" sz="1000" dirty="0"/>
              <a:t> Patel, and Radu </a:t>
            </a:r>
            <a:r>
              <a:rPr lang="en-US" sz="1000" dirty="0" err="1"/>
              <a:t>Timofte</a:t>
            </a:r>
            <a:r>
              <a:rPr lang="en-US" sz="1000" dirty="0"/>
              <a:t>. "Rendering natural camera bokeh effect with deep learning." Proceedings of the IEEE/CVF Conference on Computer Vision and Pattern Recognition Workshops. 2020.</a:t>
            </a:r>
          </a:p>
          <a:p>
            <a:r>
              <a:rPr lang="en-US" sz="1000" dirty="0"/>
              <a:t>[Du2020] Du, </a:t>
            </a:r>
            <a:r>
              <a:rPr lang="en-US" sz="1000" dirty="0" err="1"/>
              <a:t>Ruofei</a:t>
            </a:r>
            <a:r>
              <a:rPr lang="en-US" sz="1000" dirty="0"/>
              <a:t>, et al. "</a:t>
            </a:r>
            <a:r>
              <a:rPr lang="en-US" sz="1000" dirty="0" err="1"/>
              <a:t>DepthLab</a:t>
            </a:r>
            <a:r>
              <a:rPr lang="en-US" sz="1000" dirty="0"/>
              <a:t>: Real-time 3D interaction with depth maps for mobile augmented reality." Proceedings of the 33rd Annual ACM Symposium on User Interface Software and Technology. 2020.</a:t>
            </a:r>
            <a:endParaRPr lang="ru-RU" sz="1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7C3427-1396-95AE-D1E3-8493BA45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635786"/>
            <a:ext cx="3167645" cy="23716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C6C517-AA3C-1FBC-3224-0C88525F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84" y="3053744"/>
            <a:ext cx="3108262" cy="23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7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A830A-357E-6E47-C1CD-121E9376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5490"/>
            <a:ext cx="9906000" cy="1382156"/>
          </a:xfrm>
        </p:spPr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21F67-B99B-918B-E456-A726D6ED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0388"/>
            <a:ext cx="9906000" cy="4024424"/>
          </a:xfrm>
        </p:spPr>
        <p:txBody>
          <a:bodyPr/>
          <a:lstStyle/>
          <a:p>
            <a:r>
              <a:rPr lang="en-US" dirty="0"/>
              <a:t>Depth estimation can be reformulated as a regression for every pixel. Naïve approach yields quadratic number of starts the network to estimate depth for every pixel</a:t>
            </a:r>
          </a:p>
          <a:p>
            <a:r>
              <a:rPr lang="en-US" dirty="0"/>
              <a:t>The first revolution in this field was provided by a UNet [</a:t>
            </a:r>
            <a:r>
              <a:rPr lang="en-US" sz="2400" dirty="0"/>
              <a:t>Ronneberger2015</a:t>
            </a:r>
            <a:r>
              <a:rPr lang="en-US" dirty="0"/>
              <a:t>] architecture. It used two ideas: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Let’s decrease the resolution and increase the number of channels after each convolution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Let’s add a long skip-connections before UpSample layer</a:t>
            </a:r>
          </a:p>
          <a:p>
            <a:r>
              <a:rPr lang="en-US" dirty="0"/>
              <a:t>In our case we want to run network on mobile devices. The most famous architecture for mobile devices is Mobile Nets [Howard2017, Sandler2018, Howard2019]. A lot of ideas have been used to speed up a CNN from division of convolution layer into two parts to an architecture search using RL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B3D77-DCF8-EC30-9453-4AA0695BA356}"/>
              </a:ext>
            </a:extLst>
          </p:cNvPr>
          <p:cNvSpPr txBox="1"/>
          <p:nvPr/>
        </p:nvSpPr>
        <p:spPr>
          <a:xfrm>
            <a:off x="870857" y="5741800"/>
            <a:ext cx="11321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[Ronneberger2015] </a:t>
            </a:r>
            <a:r>
              <a:rPr lang="en-US" sz="1000" dirty="0" err="1"/>
              <a:t>Ronneberger</a:t>
            </a:r>
            <a:r>
              <a:rPr lang="en-US" sz="1000" dirty="0"/>
              <a:t>, Olaf, Philipp Fischer, and Thomas </a:t>
            </a:r>
            <a:r>
              <a:rPr lang="en-US" sz="1000" dirty="0" err="1"/>
              <a:t>Brox</a:t>
            </a:r>
            <a:r>
              <a:rPr lang="en-US" sz="1000" dirty="0"/>
              <a:t>. "U-net: Convolutional networks for biomedical image segmentation." International Conference on Medical image computing and computer-assisted intervention. 2015.</a:t>
            </a:r>
          </a:p>
          <a:p>
            <a:r>
              <a:rPr lang="en-US" sz="1000" dirty="0"/>
              <a:t>[Howard2017] Howard, Andrew G., et al. "</a:t>
            </a:r>
            <a:r>
              <a:rPr lang="en-US" sz="1000" dirty="0" err="1"/>
              <a:t>Mobilenets</a:t>
            </a:r>
            <a:r>
              <a:rPr lang="en-US" sz="1000" dirty="0"/>
              <a:t>: Efficient convolutional neural networks for mobile vision applications." </a:t>
            </a:r>
            <a:r>
              <a:rPr lang="en-US" sz="1000" dirty="0" err="1"/>
              <a:t>arXiv</a:t>
            </a:r>
            <a:r>
              <a:rPr lang="en-US" sz="1000" dirty="0"/>
              <a:t> preprint arXiv:1704.04861 (2017).</a:t>
            </a:r>
          </a:p>
          <a:p>
            <a:r>
              <a:rPr lang="en-US" sz="1000" dirty="0"/>
              <a:t>[Sandler2018] Sandler, Mark, et al. "Mobilenetv2: Inverted residuals and linear bottlenecks." Proceedings of the IEEE conference on computer vision and pattern recognition. 2018.</a:t>
            </a:r>
          </a:p>
          <a:p>
            <a:r>
              <a:rPr lang="en-US" sz="1000" dirty="0"/>
              <a:t>[Howard2019] Howard, Andrew, et al. "Searching for mobilenetv3." Proceedings of the IEEE/CVF international conference on computer vision. 2019.</a:t>
            </a:r>
          </a:p>
        </p:txBody>
      </p:sp>
    </p:spTree>
    <p:extLst>
      <p:ext uri="{BB962C8B-B14F-4D97-AF65-F5344CB8AC3E}">
        <p14:creationId xmlns:p14="http://schemas.microsoft.com/office/powerpoint/2010/main" val="109742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6F47D-3278-B51D-39EA-5BC0A22D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Final MODEL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AF6A0E5-4ACC-36D2-BEAD-011266FAC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57599"/>
            <a:ext cx="5270053" cy="254280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>
            <a:extLst>
              <a:ext uri="{FF2B5EF4-FFF2-40B4-BE49-F238E27FC236}">
                <a16:creationId xmlns:a16="http://schemas.microsoft.com/office/drawing/2014/main" id="{B950EC68-98E9-8E3E-429C-C03D48C13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Resize image to 128x160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Color Jitter, Random Rotate, Random Horizontal Flip and Gaussian Noise is a list of augmentations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Pretrained Mobile Net v3 Small encoder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UNet-like decoder with FFM blocks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Loss is combination </a:t>
            </a:r>
            <a:r>
              <a:rPr lang="en-US"/>
              <a:t>of MSE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-RMSE and SSIM losses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50 epochs of training loop with </a:t>
            </a:r>
            <a:r>
              <a:rPr lang="en-US" dirty="0" err="1"/>
              <a:t>OneCycleLR</a:t>
            </a:r>
            <a:r>
              <a:rPr lang="en-US" dirty="0"/>
              <a:t> scheduler and Adam Optimizer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5.707 score on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15589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AB95E30-0439-0354-ADED-1BE3E8041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did we try?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8C35E48-5F4F-575C-352D-13A8B186F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more details about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56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4F1A11C-A620-04C3-B232-C39A392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Preprocessing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C8708C-F777-D15B-6A14-4966EC4B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Resize Image to 128x160 – makes runtime 4x quicker</a:t>
            </a:r>
          </a:p>
          <a:p>
            <a:r>
              <a:rPr lang="en-US" dirty="0"/>
              <a:t>Random Horizontal Flip with probability 0.5</a:t>
            </a:r>
          </a:p>
          <a:p>
            <a:r>
              <a:rPr lang="en-US" dirty="0"/>
              <a:t>Color Jitter with the following parameters: brightness=0.2, contrast=0.2, saturation=0.2, hue=0.1</a:t>
            </a:r>
          </a:p>
          <a:p>
            <a:r>
              <a:rPr lang="en-US" dirty="0"/>
              <a:t>Gaussian Noise with variance from [0.01,0.015, 0.02] uniformly and with 0-mean</a:t>
            </a:r>
          </a:p>
          <a:p>
            <a:r>
              <a:rPr lang="en-US" dirty="0"/>
              <a:t>Random Rotate by [-5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en-US" dirty="0"/>
              <a:t>;5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en-US" dirty="0"/>
              <a:t>] degrees</a:t>
            </a:r>
          </a:p>
          <a:p>
            <a:r>
              <a:rPr lang="en-US" dirty="0"/>
              <a:t>Normalization by channels for pretrained Mobile Net Encoder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0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4A7B5AC-C502-0FCE-CEE9-95194430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6A9EE68E-068A-5F84-C743-0E9EA539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5285792" cy="4024424"/>
          </a:xfrm>
        </p:spPr>
        <p:txBody>
          <a:bodyPr/>
          <a:lstStyle/>
          <a:p>
            <a:r>
              <a:rPr lang="en-US" dirty="0"/>
              <a:t>UNet – bad quality</a:t>
            </a:r>
            <a:endParaRPr lang="ru-RU" dirty="0"/>
          </a:p>
          <a:p>
            <a:r>
              <a:rPr lang="en-US" dirty="0"/>
              <a:t>Mobile Net v3 Large – slow</a:t>
            </a:r>
          </a:p>
          <a:p>
            <a:r>
              <a:rPr lang="en-US" dirty="0"/>
              <a:t>Mobile Net v3 Small – good balance between quality and running time</a:t>
            </a: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5F7F33-711C-DFEF-2B53-BA841C3C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60" y="3913213"/>
            <a:ext cx="3438559" cy="23215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C24615-FD0E-1CB7-6BEE-FEC2423B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08" y="430762"/>
            <a:ext cx="3579481" cy="31847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D5F1FA-CEB9-D4AC-5E49-CBE70F4A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252" y="3718152"/>
            <a:ext cx="3990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F28C4-D73D-8A51-7056-46F0E180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9228E-9179-9A63-E7C7-FCEF89AE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Net v3</a:t>
            </a:r>
          </a:p>
          <a:p>
            <a:r>
              <a:rPr lang="en-US" dirty="0"/>
              <a:t>UNet</a:t>
            </a:r>
          </a:p>
          <a:p>
            <a:r>
              <a:rPr lang="en-US" dirty="0" err="1"/>
              <a:t>DeepLab</a:t>
            </a:r>
            <a:r>
              <a:rPr lang="en-US" dirty="0"/>
              <a:t> v3+ [Chen2018]</a:t>
            </a:r>
          </a:p>
          <a:p>
            <a:r>
              <a:rPr lang="en-US" dirty="0"/>
              <a:t>UNet + FFM [Zhang2021]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B8AB3F-A28D-C425-62CC-23025F1D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02" y="225365"/>
            <a:ext cx="6090411" cy="21286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B72AC-0111-0BC2-0F48-C08EC6C2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488" y="2372504"/>
            <a:ext cx="3438559" cy="23215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326081-EB41-E566-4C96-512C9AE3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438" y="2351099"/>
            <a:ext cx="3195553" cy="2333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420728-55E8-7343-8EB4-F57A411F4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137" y="4725874"/>
            <a:ext cx="5986735" cy="2019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CAE83-23F8-99CD-F6B8-6B8B021618FA}"/>
              </a:ext>
            </a:extLst>
          </p:cNvPr>
          <p:cNvSpPr txBox="1"/>
          <p:nvPr/>
        </p:nvSpPr>
        <p:spPr>
          <a:xfrm>
            <a:off x="200608" y="5215812"/>
            <a:ext cx="516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[Chen2018] Chen, Liang-</a:t>
            </a:r>
            <a:r>
              <a:rPr lang="en-US" sz="1000" dirty="0" err="1"/>
              <a:t>Chieh</a:t>
            </a:r>
            <a:r>
              <a:rPr lang="en-US" sz="1000" dirty="0"/>
              <a:t>, et al. "Encoder-decoder with </a:t>
            </a:r>
            <a:r>
              <a:rPr lang="en-US" sz="1000" dirty="0" err="1"/>
              <a:t>atrous</a:t>
            </a:r>
            <a:r>
              <a:rPr lang="en-US" sz="1000" dirty="0"/>
              <a:t> separable convolution for semantic image segmentation." Proceedings of the European conference on computer vision (ECCV). 2018.</a:t>
            </a:r>
          </a:p>
          <a:p>
            <a:r>
              <a:rPr lang="en-US" sz="1000" dirty="0"/>
              <a:t>[Zhang2021] Zhang, </a:t>
            </a:r>
            <a:r>
              <a:rPr lang="en-US" sz="1000" dirty="0" err="1"/>
              <a:t>Ziyu</a:t>
            </a:r>
            <a:r>
              <a:rPr lang="en-US" sz="1000" dirty="0"/>
              <a:t>, et al. "A simple baseline for fast and accurate depth estimation on mobile devices." Proceedings of the IEEE/CVF Conference on Computer Vision and Pattern Recognition. 2021.</a:t>
            </a:r>
          </a:p>
        </p:txBody>
      </p:sp>
    </p:spTree>
    <p:extLst>
      <p:ext uri="{BB962C8B-B14F-4D97-AF65-F5344CB8AC3E}">
        <p14:creationId xmlns:p14="http://schemas.microsoft.com/office/powerpoint/2010/main" val="23768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66-1BB4-644F-EC78-A8551464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02B162-49CF-E03D-1C5F-40F405925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4745" y="2009554"/>
                <a:ext cx="10442510" cy="4024424"/>
              </a:xfrm>
            </p:spPr>
            <p:txBody>
              <a:bodyPr/>
              <a:lstStyle/>
              <a:p>
                <a:r>
                  <a:rPr lang="en-US" dirty="0" err="1"/>
                  <a:t>si</a:t>
                </a:r>
                <a:r>
                  <a:rPr lang="en-US" dirty="0"/>
                  <a:t>-RMSE [</a:t>
                </a:r>
                <a:r>
                  <a:rPr lang="en-US" sz="2400" dirty="0"/>
                  <a:t>Eigen2014</a:t>
                </a:r>
                <a:r>
                  <a:rPr lang="en-US" dirty="0"/>
                  <a:t>]  – overfitting</a:t>
                </a:r>
              </a:p>
              <a:p>
                <a:r>
                  <a:rPr lang="en-US" dirty="0"/>
                  <a:t>MSE – small </a:t>
                </a:r>
                <a:r>
                  <a:rPr lang="en-US" dirty="0" err="1"/>
                  <a:t>si</a:t>
                </a:r>
                <a:r>
                  <a:rPr lang="en-US" dirty="0"/>
                  <a:t>-RMSE</a:t>
                </a:r>
              </a:p>
              <a:p>
                <a:r>
                  <a:rPr lang="en-US" dirty="0"/>
                  <a:t>We used a combination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𝑅𝑀𝑆𝐸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𝑆𝑆𝐼𝑀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[Wang2004]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b="0" dirty="0"/>
                  <a:t> – best results </a:t>
                </a:r>
                <a:r>
                  <a:rPr lang="ru-RU" dirty="0">
                    <a:sym typeface="Wingdings" panose="05000000000000000000" pitchFamily="2" charset="2"/>
                  </a:rPr>
                  <a:t></a:t>
                </a:r>
                <a:endParaRPr lang="en-US" b="0" dirty="0"/>
              </a:p>
              <a:p>
                <a:r>
                  <a:rPr lang="en-US" dirty="0"/>
                  <a:t>Another parameters – overfitting or smaller </a:t>
                </a:r>
                <a:r>
                  <a:rPr lang="en-US" dirty="0" err="1"/>
                  <a:t>si</a:t>
                </a:r>
                <a:r>
                  <a:rPr lang="en-US" dirty="0"/>
                  <a:t>-RMSE</a:t>
                </a:r>
                <a:r>
                  <a:rPr lang="ru-RU" dirty="0"/>
                  <a:t> </a:t>
                </a:r>
                <a:r>
                  <a:rPr lang="ru-RU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r>
                  <a:rPr lang="en-US" dirty="0"/>
                  <a:t>Addition of asymmetric </a:t>
                </a:r>
                <a:r>
                  <a:rPr lang="en-US" dirty="0" err="1"/>
                  <a:t>si</a:t>
                </a:r>
                <a:r>
                  <a:rPr lang="en-US" dirty="0"/>
                  <a:t>-RMSE loss</a:t>
                </a:r>
                <a:r>
                  <a:rPr lang="ru-RU" dirty="0"/>
                  <a:t> </a:t>
                </a:r>
                <a:r>
                  <a:rPr lang="en-US" dirty="0"/>
                  <a:t>[</a:t>
                </a:r>
                <a:r>
                  <a:rPr lang="en-US" sz="2400" dirty="0"/>
                  <a:t>Eigen2014</a:t>
                </a:r>
                <a:r>
                  <a:rPr lang="en-US" dirty="0"/>
                  <a:t>] – smaller </a:t>
                </a:r>
                <a:r>
                  <a:rPr lang="en-US" dirty="0" err="1"/>
                  <a:t>si</a:t>
                </a:r>
                <a:r>
                  <a:rPr lang="en-US" dirty="0"/>
                  <a:t>-RMSE</a:t>
                </a:r>
                <a:r>
                  <a:rPr lang="ru-RU" dirty="0"/>
                  <a:t> </a:t>
                </a:r>
                <a:r>
                  <a:rPr lang="ru-RU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r>
                  <a:rPr lang="en-US" dirty="0"/>
                  <a:t>No experiments without SSIM part </a:t>
                </a:r>
                <a:r>
                  <a:rPr lang="ru-RU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02B162-49CF-E03D-1C5F-40F405925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745" y="2009554"/>
                <a:ext cx="10442510" cy="4024424"/>
              </a:xfrm>
              <a:blipFill>
                <a:blip r:embed="rId2"/>
                <a:stretch>
                  <a:fillRect l="-408" t="-1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B45A44-DB7E-E3EB-42FF-559235755495}"/>
              </a:ext>
            </a:extLst>
          </p:cNvPr>
          <p:cNvSpPr txBox="1"/>
          <p:nvPr/>
        </p:nvSpPr>
        <p:spPr>
          <a:xfrm>
            <a:off x="874745" y="5537589"/>
            <a:ext cx="11415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[Wang2004] Wang, Zhou, et al. "Image quality assessment: from error visibility to structural similarity." IEEE transactions on image processing 13.4 (2004): 600-612.</a:t>
            </a:r>
          </a:p>
          <a:p>
            <a:r>
              <a:rPr lang="en-US" sz="1000" dirty="0"/>
              <a:t>[Eigen2014] Eigen, David, Christian </a:t>
            </a:r>
            <a:r>
              <a:rPr lang="en-US" sz="1000" dirty="0" err="1"/>
              <a:t>Puhrsch</a:t>
            </a:r>
            <a:r>
              <a:rPr lang="en-US" sz="1000" dirty="0"/>
              <a:t>, and Rob Fergus. "Depth map prediction from a single image using a multi-scale deep network." Advances in neural information processing systems 27 (2014).</a:t>
            </a:r>
          </a:p>
        </p:txBody>
      </p:sp>
    </p:spTree>
    <p:extLst>
      <p:ext uri="{BB962C8B-B14F-4D97-AF65-F5344CB8AC3E}">
        <p14:creationId xmlns:p14="http://schemas.microsoft.com/office/powerpoint/2010/main" val="258397327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2"/>
      </a:lt2>
      <a:accent1>
        <a:srgbClr val="E22E93"/>
      </a:accent1>
      <a:accent2>
        <a:srgbClr val="D01CCC"/>
      </a:accent2>
      <a:accent3>
        <a:srgbClr val="9A2EE2"/>
      </a:accent3>
      <a:accent4>
        <a:srgbClr val="5335D5"/>
      </a:accent4>
      <a:accent5>
        <a:srgbClr val="2E58E2"/>
      </a:accent5>
      <a:accent6>
        <a:srgbClr val="1C90D0"/>
      </a:accent6>
      <a:hlink>
        <a:srgbClr val="3F47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2211</Words>
  <Application>Microsoft Office PowerPoint</Application>
  <PresentationFormat>Широкоэкранный</PresentationFormat>
  <Paragraphs>110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Raleway</vt:lpstr>
      <vt:lpstr>Univers Condensed Light</vt:lpstr>
      <vt:lpstr>Walbaum Display Light</vt:lpstr>
      <vt:lpstr>AngleLinesVTI</vt:lpstr>
      <vt:lpstr>Mobile AI 2022: Monocular Depth Estimation</vt:lpstr>
      <vt:lpstr>Motivation</vt:lpstr>
      <vt:lpstr>Introduction</vt:lpstr>
      <vt:lpstr>Final MODEL</vt:lpstr>
      <vt:lpstr>What did we try?</vt:lpstr>
      <vt:lpstr>Image Preprocessing</vt:lpstr>
      <vt:lpstr>Encoders</vt:lpstr>
      <vt:lpstr>Decoders</vt:lpstr>
      <vt:lpstr>Loss</vt:lpstr>
      <vt:lpstr>Knowledge distillation</vt:lpstr>
      <vt:lpstr>What not should do  IN this Challenge?</vt:lpstr>
      <vt:lpstr>FUTHER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AI 2022: Monocular Depth Estimation</dc:title>
  <dc:creator>Denis Sapozhnikov</dc:creator>
  <cp:lastModifiedBy>Denis Sapozhnikov</cp:lastModifiedBy>
  <cp:revision>14</cp:revision>
  <dcterms:created xsi:type="dcterms:W3CDTF">2022-08-09T06:46:32Z</dcterms:created>
  <dcterms:modified xsi:type="dcterms:W3CDTF">2022-08-11T08:36:04Z</dcterms:modified>
</cp:coreProperties>
</file>