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286" r:id="rId5"/>
    <p:sldId id="287" r:id="rId6"/>
    <p:sldId id="307" r:id="rId7"/>
    <p:sldId id="314" r:id="rId8"/>
    <p:sldId id="315" r:id="rId9"/>
    <p:sldId id="317" r:id="rId10"/>
    <p:sldId id="320" r:id="rId11"/>
    <p:sldId id="319" r:id="rId12"/>
    <p:sldId id="285" r:id="rId13"/>
  </p:sldIdLst>
  <p:sldSz cx="12192000" cy="6858000"/>
  <p:notesSz cx="6858000" cy="9144000"/>
  <p:defaultTex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25" userDrawn="1">
          <p15:clr>
            <a:srgbClr val="A4A3A4"/>
          </p15:clr>
        </p15:guide>
        <p15:guide id="4" pos="1209" userDrawn="1">
          <p15:clr>
            <a:srgbClr val="A4A3A4"/>
          </p15:clr>
        </p15:guide>
        <p15:guide id="5" pos="2955" userDrawn="1">
          <p15:clr>
            <a:srgbClr val="A4A3A4"/>
          </p15:clr>
        </p15:guide>
        <p15:guide id="6" pos="2071" userDrawn="1">
          <p15:clr>
            <a:srgbClr val="A4A3A4"/>
          </p15:clr>
        </p15:guide>
        <p15:guide id="9" pos="3840" userDrawn="1">
          <p15:clr>
            <a:srgbClr val="A4A3A4"/>
          </p15:clr>
        </p15:guide>
        <p15:guide id="10" pos="4702" userDrawn="1">
          <p15:clr>
            <a:srgbClr val="A4A3A4"/>
          </p15:clr>
        </p15:guide>
        <p15:guide id="11" pos="5586" userDrawn="1">
          <p15:clr>
            <a:srgbClr val="A4A3A4"/>
          </p15:clr>
        </p15:guide>
        <p15:guide id="12" pos="7333" userDrawn="1">
          <p15:clr>
            <a:srgbClr val="A4A3A4"/>
          </p15:clr>
        </p15:guide>
        <p15:guide id="13" orient="horz" pos="3952" userDrawn="1">
          <p15:clr>
            <a:srgbClr val="A4A3A4"/>
          </p15:clr>
        </p15:guide>
        <p15:guide id="15" pos="6471" userDrawn="1">
          <p15:clr>
            <a:srgbClr val="A4A3A4"/>
          </p15:clr>
        </p15:guide>
        <p15:guide id="16" orient="horz" pos="913"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утьков Юрий Юрьевич" initials="КЮЮ" lastIdx="4" clrIdx="0">
    <p:extLst>
      <p:ext uri="{19B8F6BF-5375-455C-9EA6-DF929625EA0E}">
        <p15:presenceInfo xmlns:p15="http://schemas.microsoft.com/office/powerpoint/2012/main" userId="S::ykutkov@hse.ru::45dbd1ed-eea1-4925-9fa4-5001421b4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9C63"/>
    <a:srgbClr val="96628C"/>
    <a:srgbClr val="11A0D7"/>
    <a:srgbClr val="E61F3D"/>
    <a:srgbClr val="CD5A5A"/>
    <a:srgbClr val="FFD746"/>
    <a:srgbClr val="0E2D69"/>
    <a:srgbClr val="D9D9D9"/>
    <a:srgbClr val="EB681F"/>
    <a:srgbClr val="234A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69"/>
    <p:restoredTop sz="94674"/>
  </p:normalViewPr>
  <p:slideViewPr>
    <p:cSldViewPr snapToGrid="0" snapToObjects="1">
      <p:cViewPr varScale="1">
        <p:scale>
          <a:sx n="106" d="100"/>
          <a:sy n="106" d="100"/>
        </p:scale>
        <p:origin x="208" y="560"/>
      </p:cViewPr>
      <p:guideLst>
        <p:guide pos="325"/>
        <p:guide pos="1209"/>
        <p:guide pos="2955"/>
        <p:guide pos="2071"/>
        <p:guide pos="3840"/>
        <p:guide pos="4702"/>
        <p:guide pos="5586"/>
        <p:guide pos="7333"/>
        <p:guide orient="horz" pos="3952"/>
        <p:guide pos="6471"/>
        <p:guide orient="horz" pos="913"/>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34" d="100"/>
          <a:sy n="134" d="100"/>
        </p:scale>
        <p:origin x="364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61BF4-8B2C-784B-9959-B59A059012C3}" type="datetimeFigureOut">
              <a:rPr lang="en-RU" smtClean="0"/>
              <a:t>22.05.2025</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48903-8EB5-294E-A216-6B54B0368783}" type="slidenum">
              <a:rPr lang="en-RU" smtClean="0"/>
              <a:t>‹#›</a:t>
            </a:fld>
            <a:endParaRPr lang="en-RU"/>
          </a:p>
        </p:txBody>
      </p:sp>
    </p:spTree>
    <p:extLst>
      <p:ext uri="{BB962C8B-B14F-4D97-AF65-F5344CB8AC3E}">
        <p14:creationId xmlns:p14="http://schemas.microsoft.com/office/powerpoint/2010/main" val="173168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6C748903-8EB5-294E-A216-6B54B0368783}" type="slidenum">
              <a:rPr lang="en-RU" smtClean="0"/>
              <a:t>1</a:t>
            </a:fld>
            <a:endParaRPr lang="en-RU"/>
          </a:p>
        </p:txBody>
      </p:sp>
    </p:spTree>
    <p:extLst>
      <p:ext uri="{BB962C8B-B14F-4D97-AF65-F5344CB8AC3E}">
        <p14:creationId xmlns:p14="http://schemas.microsoft.com/office/powerpoint/2010/main" val="2967579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данной презентации коротко расскажу про актуальность данной работы, сформулируем проблему, поговорим про цели и задачи данного проекта. Также будут показаны полученные результаты на текущий момент и затронуты стороны, которые еще предстоит доработать</a:t>
            </a:r>
          </a:p>
        </p:txBody>
      </p:sp>
      <p:sp>
        <p:nvSpPr>
          <p:cNvPr id="4" name="Slide Number Placeholder 3"/>
          <p:cNvSpPr>
            <a:spLocks noGrp="1"/>
          </p:cNvSpPr>
          <p:nvPr>
            <p:ph type="sldNum" sz="quarter" idx="5"/>
          </p:nvPr>
        </p:nvSpPr>
        <p:spPr/>
        <p:txBody>
          <a:bodyPr/>
          <a:lstStyle/>
          <a:p>
            <a:fld id="{6C748903-8EB5-294E-A216-6B54B0368783}" type="slidenum">
              <a:rPr lang="en-RU" smtClean="0"/>
              <a:t>2</a:t>
            </a:fld>
            <a:endParaRPr lang="en-RU"/>
          </a:p>
        </p:txBody>
      </p:sp>
    </p:spTree>
    <p:extLst>
      <p:ext uri="{BB962C8B-B14F-4D97-AF65-F5344CB8AC3E}">
        <p14:creationId xmlns:p14="http://schemas.microsoft.com/office/powerpoint/2010/main" val="2337012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данный момент страховой рынок активно </a:t>
            </a:r>
            <a:r>
              <a:rPr lang="ru-RU" dirty="0" err="1"/>
              <a:t>цифровизируется</a:t>
            </a:r>
            <a:r>
              <a:rPr lang="ru-RU" dirty="0"/>
              <a:t>, однако это не делает выбор страхового полисов более простой задачей для конечного потребителя. Поэтому требуются решения, которые позволят автоматизировать выбор страховых продуктов, сделав весь процесс более удобным для пользователя. А также необходимы решения, которые смогут давать более персонализированные рекомендации по страховым полисам для пользователей.</a:t>
            </a:r>
          </a:p>
          <a:p>
            <a:endParaRPr lang="en-RU" dirty="0"/>
          </a:p>
        </p:txBody>
      </p:sp>
      <p:sp>
        <p:nvSpPr>
          <p:cNvPr id="4" name="Slide Number Placeholder 3"/>
          <p:cNvSpPr>
            <a:spLocks noGrp="1"/>
          </p:cNvSpPr>
          <p:nvPr>
            <p:ph type="sldNum" sz="quarter" idx="5"/>
          </p:nvPr>
        </p:nvSpPr>
        <p:spPr/>
        <p:txBody>
          <a:bodyPr/>
          <a:lstStyle/>
          <a:p>
            <a:fld id="{6C748903-8EB5-294E-A216-6B54B0368783}" type="slidenum">
              <a:rPr lang="en-RU" smtClean="0"/>
              <a:t>3</a:t>
            </a:fld>
            <a:endParaRPr lang="en-RU"/>
          </a:p>
        </p:txBody>
      </p:sp>
    </p:spTree>
    <p:extLst>
      <p:ext uri="{BB962C8B-B14F-4D97-AF65-F5344CB8AC3E}">
        <p14:creationId xmlns:p14="http://schemas.microsoft.com/office/powerpoint/2010/main" val="2943994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Сегодня многие существующие платформы часто не учитывают личные предпочтения пользователей, предлагая продукты основываясь на выбранной категории и сумме полиса. Данный процесс может быть достаточно сложен для потребителя, который не понимает, а какой полис и от какой компании ему лучше выбрать. Более того, на рынке мало открытых решений, позволяющих сравнить предлагаемые продукты разный компаний для выбора более подходящего</a:t>
            </a:r>
            <a:endParaRPr lang="en-RU" dirty="0"/>
          </a:p>
        </p:txBody>
      </p:sp>
      <p:sp>
        <p:nvSpPr>
          <p:cNvPr id="4" name="Slide Number Placeholder 3"/>
          <p:cNvSpPr>
            <a:spLocks noGrp="1"/>
          </p:cNvSpPr>
          <p:nvPr>
            <p:ph type="sldNum" sz="quarter" idx="5"/>
          </p:nvPr>
        </p:nvSpPr>
        <p:spPr/>
        <p:txBody>
          <a:bodyPr/>
          <a:lstStyle/>
          <a:p>
            <a:fld id="{6C748903-8EB5-294E-A216-6B54B0368783}" type="slidenum">
              <a:rPr lang="en-RU" smtClean="0"/>
              <a:t>4</a:t>
            </a:fld>
            <a:endParaRPr lang="en-RU"/>
          </a:p>
        </p:txBody>
      </p:sp>
    </p:spTree>
    <p:extLst>
      <p:ext uri="{BB962C8B-B14F-4D97-AF65-F5344CB8AC3E}">
        <p14:creationId xmlns:p14="http://schemas.microsoft.com/office/powerpoint/2010/main" val="2697607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1F2328"/>
                </a:solidFill>
                <a:effectLst/>
                <a:latin typeface="-apple-system"/>
              </a:rPr>
              <a:t>Основной целью проекта является разработка и внедрение системы для подбора личного страхования, которая позволит сделать процесс выбора полисов более эффективным и удобным для конечного потребителя.</a:t>
            </a:r>
          </a:p>
        </p:txBody>
      </p:sp>
      <p:sp>
        <p:nvSpPr>
          <p:cNvPr id="4" name="Slide Number Placeholder 3"/>
          <p:cNvSpPr>
            <a:spLocks noGrp="1"/>
          </p:cNvSpPr>
          <p:nvPr>
            <p:ph type="sldNum" sz="quarter" idx="5"/>
          </p:nvPr>
        </p:nvSpPr>
        <p:spPr/>
        <p:txBody>
          <a:bodyPr/>
          <a:lstStyle/>
          <a:p>
            <a:fld id="{6C748903-8EB5-294E-A216-6B54B0368783}" type="slidenum">
              <a:rPr lang="en-RU" smtClean="0"/>
              <a:t>5</a:t>
            </a:fld>
            <a:endParaRPr lang="en-RU"/>
          </a:p>
        </p:txBody>
      </p:sp>
    </p:spTree>
    <p:extLst>
      <p:ext uri="{BB962C8B-B14F-4D97-AF65-F5344CB8AC3E}">
        <p14:creationId xmlns:p14="http://schemas.microsoft.com/office/powerpoint/2010/main" val="2346672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
        <p:nvSpPr>
          <p:cNvPr id="4" name="Slide Number Placeholder 3"/>
          <p:cNvSpPr>
            <a:spLocks noGrp="1"/>
          </p:cNvSpPr>
          <p:nvPr>
            <p:ph type="sldNum" sz="quarter" idx="5"/>
          </p:nvPr>
        </p:nvSpPr>
        <p:spPr/>
        <p:txBody>
          <a:bodyPr/>
          <a:lstStyle/>
          <a:p>
            <a:fld id="{6C748903-8EB5-294E-A216-6B54B0368783}" type="slidenum">
              <a:rPr lang="en-RU" smtClean="0"/>
              <a:t>6</a:t>
            </a:fld>
            <a:endParaRPr lang="en-RU"/>
          </a:p>
        </p:txBody>
      </p:sp>
    </p:spTree>
    <p:extLst>
      <p:ext uri="{BB962C8B-B14F-4D97-AF65-F5344CB8AC3E}">
        <p14:creationId xmlns:p14="http://schemas.microsoft.com/office/powerpoint/2010/main" val="2172847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рамках дальнейшего развития, </a:t>
            </a:r>
            <a:r>
              <a:rPr lang="ru-RU" dirty="0" err="1"/>
              <a:t>планиурется</a:t>
            </a:r>
            <a:r>
              <a:rPr lang="ru-RU" dirty="0"/>
              <a:t> улучшить взаимодействие пользователя с системой для получения более персонализированных рекомендаций. Интеграция с </a:t>
            </a:r>
            <a:r>
              <a:rPr lang="en-US" dirty="0"/>
              <a:t>API </a:t>
            </a:r>
            <a:r>
              <a:rPr lang="ru-RU" dirty="0"/>
              <a:t>страховых компаний, чтобы всегда иметь актуальные данные по страховым продуктам на рынке. Настройка репликации базы данных для повышения отказоустойчивости системы и непосредственно проведение нагрузочного тестирования для проверки взаимодействия всех частей приложения.</a:t>
            </a:r>
            <a:endParaRPr lang="en-RU" dirty="0"/>
          </a:p>
        </p:txBody>
      </p:sp>
      <p:sp>
        <p:nvSpPr>
          <p:cNvPr id="4" name="Slide Number Placeholder 3"/>
          <p:cNvSpPr>
            <a:spLocks noGrp="1"/>
          </p:cNvSpPr>
          <p:nvPr>
            <p:ph type="sldNum" sz="quarter" idx="5"/>
          </p:nvPr>
        </p:nvSpPr>
        <p:spPr/>
        <p:txBody>
          <a:bodyPr/>
          <a:lstStyle/>
          <a:p>
            <a:fld id="{6C748903-8EB5-294E-A216-6B54B0368783}" type="slidenum">
              <a:rPr lang="en-RU" smtClean="0"/>
              <a:t>8</a:t>
            </a:fld>
            <a:endParaRPr lang="en-RU"/>
          </a:p>
        </p:txBody>
      </p:sp>
    </p:spTree>
    <p:extLst>
      <p:ext uri="{BB962C8B-B14F-4D97-AF65-F5344CB8AC3E}">
        <p14:creationId xmlns:p14="http://schemas.microsoft.com/office/powerpoint/2010/main" val="18222993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a:extLst>
              <a:ext uri="{FF2B5EF4-FFF2-40B4-BE49-F238E27FC236}">
                <a16:creationId xmlns:a16="http://schemas.microsoft.com/office/drawing/2014/main" id="{BA292C80-0DA8-194A-9A66-279048FA2A54}"/>
              </a:ext>
            </a:extLst>
          </p:cNvPr>
          <p:cNvPicPr>
            <a:picLocks noChangeAspect="1"/>
          </p:cNvPicPr>
          <p:nvPr userDrawn="1"/>
        </p:nvPicPr>
        <p:blipFill>
          <a:blip r:embed="rId3"/>
          <a:srcRect/>
          <a:stretch/>
        </p:blipFill>
        <p:spPr>
          <a:xfrm>
            <a:off x="1013859" y="962173"/>
            <a:ext cx="886499" cy="886499"/>
          </a:xfrm>
          <a:prstGeom prst="rect">
            <a:avLst/>
          </a:prstGeom>
        </p:spPr>
      </p:pic>
      <p:cxnSp>
        <p:nvCxnSpPr>
          <p:cNvPr id="11" name="Straight Connector 48">
            <a:extLst>
              <a:ext uri="{FF2B5EF4-FFF2-40B4-BE49-F238E27FC236}">
                <a16:creationId xmlns:a16="http://schemas.microsoft.com/office/drawing/2014/main" id="{313EF906-5BAC-0141-A198-076E155DF9E2}"/>
              </a:ext>
            </a:extLst>
          </p:cNvPr>
          <p:cNvCxnSpPr>
            <a:cxnSpLocks/>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a:extLst>
              <a:ext uri="{FF2B5EF4-FFF2-40B4-BE49-F238E27FC236}">
                <a16:creationId xmlns:a16="http://schemas.microsoft.com/office/drawing/2014/main" id="{61206A97-26F2-E646-8775-9928FEF465B5}"/>
              </a:ext>
            </a:extLst>
          </p:cNvPr>
          <p:cNvCxnSpPr>
            <a:cxnSpLocks/>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a:extLst>
              <a:ext uri="{FF2B5EF4-FFF2-40B4-BE49-F238E27FC236}">
                <a16:creationId xmlns:a16="http://schemas.microsoft.com/office/drawing/2014/main" id="{28E0E5F6-C1CA-9B41-B1DB-6E4FB509084D}"/>
              </a:ext>
            </a:extLst>
          </p:cNvPr>
          <p:cNvCxnSpPr>
            <a:cxnSpLocks/>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a:extLst>
              <a:ext uri="{FF2B5EF4-FFF2-40B4-BE49-F238E27FC236}">
                <a16:creationId xmlns:a16="http://schemas.microsoft.com/office/drawing/2014/main" id="{6007C52F-2E27-E24A-B9DC-AAAB052DBD59}"/>
              </a:ext>
            </a:extLst>
          </p:cNvPr>
          <p:cNvSpPr>
            <a:spLocks noGrp="1"/>
          </p:cNvSpPr>
          <p:nvPr>
            <p:ph type="title" hasCustomPrompt="1"/>
          </p:nvPr>
        </p:nvSpPr>
        <p:spPr>
          <a:xfrm>
            <a:off x="1027967" y="2404670"/>
            <a:ext cx="7634059" cy="1978323"/>
          </a:xfrm>
          <a:prstGeom prst="rect">
            <a:avLst/>
          </a:prstGeo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en-US" sz="4400" dirty="0">
                <a:solidFill>
                  <a:srgbClr val="102D69"/>
                </a:solidFill>
                <a:latin typeface="HSE Sans" panose="02000000000000000000" pitchFamily="2" charset="0"/>
              </a:rPr>
              <a:t>Name of presentation can be specified in two or three lines </a:t>
            </a:r>
            <a:r>
              <a:rPr lang="ru-RU" sz="4400" dirty="0">
                <a:solidFill>
                  <a:srgbClr val="102D69"/>
                </a:solidFill>
                <a:latin typeface="HSE Sans" panose="02000000000000000000" pitchFamily="2" charset="0"/>
              </a:rPr>
              <a:t> (43 </a:t>
            </a:r>
            <a:r>
              <a:rPr lang="en-GB" sz="4400" dirty="0" err="1">
                <a:solidFill>
                  <a:srgbClr val="102D69"/>
                </a:solidFill>
                <a:latin typeface="HSE Sans" panose="02000000000000000000" pitchFamily="2" charset="0"/>
              </a:rPr>
              <a:t>pt</a:t>
            </a:r>
            <a:r>
              <a:rPr lang="en-GB" sz="4400" dirty="0">
                <a:solidFill>
                  <a:srgbClr val="102D69"/>
                </a:solidFill>
                <a:latin typeface="HSE Sans" panose="02000000000000000000" pitchFamily="2" charset="0"/>
              </a:rPr>
              <a:t>)</a:t>
            </a:r>
            <a:endParaRPr lang="ru-RU" sz="4400" dirty="0">
              <a:solidFill>
                <a:srgbClr val="102D69"/>
              </a:solidFill>
              <a:latin typeface="HSE Sans" panose="02000000000000000000" pitchFamily="2" charset="0"/>
            </a:endParaRPr>
          </a:p>
        </p:txBody>
      </p:sp>
      <p:sp>
        <p:nvSpPr>
          <p:cNvPr id="20" name="Текст 19">
            <a:extLst>
              <a:ext uri="{FF2B5EF4-FFF2-40B4-BE49-F238E27FC236}">
                <a16:creationId xmlns:a16="http://schemas.microsoft.com/office/drawing/2014/main" id="{18109844-C2E7-354F-9C01-8834E4DCE373}"/>
              </a:ext>
            </a:extLst>
          </p:cNvPr>
          <p:cNvSpPr>
            <a:spLocks noGrp="1"/>
          </p:cNvSpPr>
          <p:nvPr>
            <p:ph type="body" sz="quarter" idx="10" hasCustomPrompt="1"/>
          </p:nvPr>
        </p:nvSpPr>
        <p:spPr>
          <a:xfrm>
            <a:off x="2074947" y="1187841"/>
            <a:ext cx="3848717" cy="435163"/>
          </a:xfrm>
          <a:prstGeom prst="rect">
            <a:avLst/>
          </a:prstGeom>
        </p:spPr>
        <p:txBody>
          <a:bodyPr lIns="0" tIns="0" rIns="0" bIns="0" anchor="t">
            <a:noAutofit/>
          </a:bodyPr>
          <a:lstStyle>
            <a:lvl1pPr marL="0" indent="0" algn="l">
              <a:lnSpc>
                <a:spcPct val="100000"/>
              </a:lnSpc>
              <a:spcBef>
                <a:spcPts val="0"/>
              </a:spcBef>
              <a:buNone/>
              <a:defRPr sz="1600" b="0" i="0">
                <a:latin typeface="HSE Sans" panose="02000000000000000000" pitchFamily="2"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en-GB" sz="1600" dirty="0">
                <a:latin typeface="HSE Sans" panose="02000000000000000000" pitchFamily="2" charset="0"/>
              </a:rPr>
              <a:t>Name of faculty in two lines (16 </a:t>
            </a:r>
            <a:r>
              <a:rPr lang="en-GB" sz="1600" dirty="0" err="1">
                <a:latin typeface="HSE Sans" panose="02000000000000000000" pitchFamily="2" charset="0"/>
              </a:rPr>
              <a:t>pt</a:t>
            </a:r>
            <a:r>
              <a:rPr lang="en-GB" sz="1600" dirty="0">
                <a:latin typeface="HSE Sans" panose="02000000000000000000" pitchFamily="2" charset="0"/>
              </a:rPr>
              <a:t>)</a:t>
            </a:r>
            <a:endParaRPr lang="ru-RU" sz="1600" dirty="0">
              <a:latin typeface="HSE Sans" panose="02000000000000000000" pitchFamily="2" charset="0"/>
            </a:endParaRPr>
          </a:p>
        </p:txBody>
      </p:sp>
      <p:sp>
        <p:nvSpPr>
          <p:cNvPr id="25" name="Текст 24">
            <a:extLst>
              <a:ext uri="{FF2B5EF4-FFF2-40B4-BE49-F238E27FC236}">
                <a16:creationId xmlns:a16="http://schemas.microsoft.com/office/drawing/2014/main" id="{40A04329-C800-BB42-BFE0-7E3C68848DA7}"/>
              </a:ext>
            </a:extLst>
          </p:cNvPr>
          <p:cNvSpPr>
            <a:spLocks noGrp="1"/>
          </p:cNvSpPr>
          <p:nvPr>
            <p:ph type="body" sz="quarter" idx="11" hasCustomPrompt="1"/>
          </p:nvPr>
        </p:nvSpPr>
        <p:spPr>
          <a:xfrm>
            <a:off x="6259420" y="1173829"/>
            <a:ext cx="2278063"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GB" sz="1200" dirty="0">
                <a:latin typeface="HSE Sans" panose="02000000000000000000" pitchFamily="2" charset="0"/>
              </a:rPr>
              <a:t>Name of subdivision in two or three lines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7" name="Текст 26">
            <a:extLst>
              <a:ext uri="{FF2B5EF4-FFF2-40B4-BE49-F238E27FC236}">
                <a16:creationId xmlns:a16="http://schemas.microsoft.com/office/drawing/2014/main" id="{98337931-3EC2-F348-99EA-860F4FFDC188}"/>
              </a:ext>
            </a:extLst>
          </p:cNvPr>
          <p:cNvSpPr>
            <a:spLocks noGrp="1"/>
          </p:cNvSpPr>
          <p:nvPr>
            <p:ph type="body" idx="12" hasCustomPrompt="1"/>
          </p:nvPr>
        </p:nvSpPr>
        <p:spPr>
          <a:xfrm>
            <a:off x="8786720" y="1173829"/>
            <a:ext cx="2217738"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US" sz="1200" dirty="0">
                <a:latin typeface="HSE Sans" panose="02000000000000000000" pitchFamily="2" charset="0"/>
              </a:rPr>
              <a:t>Moscow</a:t>
            </a:r>
            <a:br>
              <a:rPr lang="ru-RU" sz="1200" dirty="0">
                <a:latin typeface="HSE Sans" panose="02000000000000000000" pitchFamily="2" charset="0"/>
              </a:rPr>
            </a:br>
            <a:r>
              <a:rPr lang="ru-RU" sz="1200" dirty="0">
                <a:latin typeface="HSE Sans" panose="02000000000000000000" pitchFamily="2" charset="0"/>
              </a:rPr>
              <a:t>2022</a:t>
            </a:r>
            <a:r>
              <a:rPr lang="en-GB" sz="1200" dirty="0">
                <a:latin typeface="HSE Sans" panose="02000000000000000000" pitchFamily="2" charset="0"/>
              </a:rPr>
              <a:t>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9" name="Текст 28">
            <a:extLst>
              <a:ext uri="{FF2B5EF4-FFF2-40B4-BE49-F238E27FC236}">
                <a16:creationId xmlns:a16="http://schemas.microsoft.com/office/drawing/2014/main" id="{EEA7A79B-D410-B44F-BF32-C3EAEFC20A6E}"/>
              </a:ext>
            </a:extLst>
          </p:cNvPr>
          <p:cNvSpPr>
            <a:spLocks noGrp="1"/>
          </p:cNvSpPr>
          <p:nvPr>
            <p:ph type="body" sz="quarter" idx="13" hasCustomPrompt="1"/>
          </p:nvPr>
        </p:nvSpPr>
        <p:spPr>
          <a:xfrm>
            <a:off x="1027967" y="4824914"/>
            <a:ext cx="7625267" cy="652860"/>
          </a:xfrm>
          <a:prstGeom prst="rect">
            <a:avLst/>
          </a:prstGeo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b="0" i="0">
                <a:solidFill>
                  <a:srgbClr val="0E2D69"/>
                </a:solidFill>
                <a:latin typeface="HSE Sans" panose="02000000000000000000" pitchFamily="2" charset="0"/>
              </a:defRPr>
            </a:lvl1pPr>
          </a:lstStyle>
          <a:p>
            <a:r>
              <a:rPr lang="en-US" sz="1600" dirty="0">
                <a:latin typeface="HSE Sans" panose="02000000000000000000" pitchFamily="2" charset="0"/>
              </a:rPr>
              <a:t>If you need more space, please use a subheading (16 </a:t>
            </a:r>
            <a:r>
              <a:rPr lang="en-US" sz="1600" dirty="0" err="1">
                <a:latin typeface="HSE Sans" panose="02000000000000000000" pitchFamily="2" charset="0"/>
              </a:rPr>
              <a:t>pt</a:t>
            </a:r>
            <a:r>
              <a:rPr lang="en-US" sz="1600" dirty="0">
                <a:latin typeface="HSE Sans" panose="02000000000000000000" pitchFamily="2" charset="0"/>
              </a:rPr>
              <a:t>)</a:t>
            </a:r>
            <a:endParaRPr lang="ru-RU" sz="1600" dirty="0">
              <a:latin typeface="HSE Sans" panose="02000000000000000000" pitchFamily="2" charset="0"/>
            </a:endParaRPr>
          </a:p>
        </p:txBody>
      </p:sp>
    </p:spTree>
    <p:extLst>
      <p:ext uri="{BB962C8B-B14F-4D97-AF65-F5344CB8AC3E}">
        <p14:creationId xmlns:p14="http://schemas.microsoft.com/office/powerpoint/2010/main" val="418289591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цве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328428E-0D3D-6E4B-BAC0-3F63BAF7DB7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86CF47C6-D972-9E44-A717-6848F348939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412FEF63-77C0-7C4A-B9BE-4BC0EEEEB78C}"/>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C4F550E9-E979-284D-B65F-44E092DD9D0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A39D099-B515-F343-BF7A-A95468DA3860}"/>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396B1F99-9711-C64F-A7C9-4F1D89E7F11D}"/>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9" name="Заголовок 31">
            <a:extLst>
              <a:ext uri="{FF2B5EF4-FFF2-40B4-BE49-F238E27FC236}">
                <a16:creationId xmlns:a16="http://schemas.microsoft.com/office/drawing/2014/main" id="{1C20890C-BC1C-0745-9AF3-46700BA27C4A}"/>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More </a:t>
            </a:r>
            <a:r>
              <a:rPr lang="en-US" sz="2400" dirty="0" err="1">
                <a:solidFill>
                  <a:srgbClr val="102D69"/>
                </a:solidFill>
                <a:latin typeface="HSE Sans" panose="02000000000000000000" pitchFamily="2" charset="0"/>
              </a:rPr>
              <a:t>colours</a:t>
            </a:r>
            <a:r>
              <a:rPr lang="en-US" sz="2400" dirty="0">
                <a:solidFill>
                  <a:srgbClr val="102D69"/>
                </a:solidFill>
                <a:latin typeface="HSE Sans" panose="02000000000000000000" pitchFamily="2" charset="0"/>
              </a:rPr>
              <a:t>: palette</a:t>
            </a:r>
            <a:endParaRPr lang="ru-RU" sz="2400" dirty="0">
              <a:solidFill>
                <a:srgbClr val="102D69"/>
              </a:solidFill>
              <a:latin typeface="HSE Sans" panose="02000000000000000000" pitchFamily="2" charset="0"/>
            </a:endParaRPr>
          </a:p>
        </p:txBody>
      </p:sp>
      <p:sp>
        <p:nvSpPr>
          <p:cNvPr id="20" name="Текст 35">
            <a:extLst>
              <a:ext uri="{FF2B5EF4-FFF2-40B4-BE49-F238E27FC236}">
                <a16:creationId xmlns:a16="http://schemas.microsoft.com/office/drawing/2014/main" id="{CA2589F7-4500-024F-8E07-D726629A599C}"/>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For tables, graphs , charts and diagrams, you may need to use additional </a:t>
            </a:r>
            <a:r>
              <a:rPr lang="en-US" sz="1300" dirty="0" err="1">
                <a:latin typeface="HSE Sans" panose="02000000000000000000" pitchFamily="2" charset="0"/>
              </a:rPr>
              <a:t>colours</a:t>
            </a:r>
            <a:r>
              <a:rPr lang="en-US" sz="1300" dirty="0">
                <a:latin typeface="HSE Sans" panose="02000000000000000000" pitchFamily="2" charset="0"/>
              </a:rPr>
              <a:t>; you may correctly ask what </a:t>
            </a:r>
            <a:r>
              <a:rPr lang="en-US" sz="1300" dirty="0" err="1">
                <a:latin typeface="HSE Sans" panose="02000000000000000000" pitchFamily="2" charset="0"/>
              </a:rPr>
              <a:t>colours</a:t>
            </a:r>
            <a:r>
              <a:rPr lang="en-US" sz="1300" dirty="0">
                <a:latin typeface="HSE Sans" panose="02000000000000000000" pitchFamily="2" charset="0"/>
              </a:rPr>
              <a:t> can be used and where to find them. We advise using HSE University’s official </a:t>
            </a:r>
            <a:r>
              <a:rPr lang="en-US" sz="1300" dirty="0" err="1">
                <a:latin typeface="HSE Sans" panose="02000000000000000000" pitchFamily="2" charset="0"/>
              </a:rPr>
              <a:t>colour</a:t>
            </a:r>
            <a:r>
              <a:rPr lang="en-US" sz="1300" dirty="0">
                <a:latin typeface="HSE Sans" panose="02000000000000000000" pitchFamily="2" charset="0"/>
              </a:rPr>
              <a:t> scheme for such purposes.</a:t>
            </a:r>
            <a:endParaRPr lang="ru-RU" sz="1300" dirty="0">
              <a:latin typeface="HSE Sans" panose="02000000000000000000" pitchFamily="2" charset="0"/>
            </a:endParaRPr>
          </a:p>
        </p:txBody>
      </p:sp>
      <p:sp>
        <p:nvSpPr>
          <p:cNvPr id="21" name="Oval 5">
            <a:extLst>
              <a:ext uri="{FF2B5EF4-FFF2-40B4-BE49-F238E27FC236}">
                <a16:creationId xmlns:a16="http://schemas.microsoft.com/office/drawing/2014/main" id="{D2CA403A-98E7-6C42-8F44-30AB6622C802}"/>
              </a:ext>
            </a:extLst>
          </p:cNvPr>
          <p:cNvSpPr/>
          <p:nvPr userDrawn="1"/>
        </p:nvSpPr>
        <p:spPr>
          <a:xfrm>
            <a:off x="5392982" y="1447790"/>
            <a:ext cx="830997" cy="830997"/>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2" name="Oval 20">
            <a:extLst>
              <a:ext uri="{FF2B5EF4-FFF2-40B4-BE49-F238E27FC236}">
                <a16:creationId xmlns:a16="http://schemas.microsoft.com/office/drawing/2014/main" id="{42ABAA5D-E7AB-6E48-9D43-A48178C9BDD4}"/>
              </a:ext>
            </a:extLst>
          </p:cNvPr>
          <p:cNvSpPr/>
          <p:nvPr userDrawn="1"/>
        </p:nvSpPr>
        <p:spPr>
          <a:xfrm>
            <a:off x="6742925" y="1447790"/>
            <a:ext cx="830997" cy="830997"/>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3" name="Oval 22">
            <a:extLst>
              <a:ext uri="{FF2B5EF4-FFF2-40B4-BE49-F238E27FC236}">
                <a16:creationId xmlns:a16="http://schemas.microsoft.com/office/drawing/2014/main" id="{209F185A-8F67-9C42-A7C5-87E483F4FC19}"/>
              </a:ext>
            </a:extLst>
          </p:cNvPr>
          <p:cNvSpPr/>
          <p:nvPr userDrawn="1"/>
        </p:nvSpPr>
        <p:spPr>
          <a:xfrm>
            <a:off x="8092868" y="1447790"/>
            <a:ext cx="830997" cy="830997"/>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4" name="Oval 23">
            <a:extLst>
              <a:ext uri="{FF2B5EF4-FFF2-40B4-BE49-F238E27FC236}">
                <a16:creationId xmlns:a16="http://schemas.microsoft.com/office/drawing/2014/main" id="{279AE0F6-4E37-6C4D-AF45-824EEE489A15}"/>
              </a:ext>
            </a:extLst>
          </p:cNvPr>
          <p:cNvSpPr/>
          <p:nvPr userDrawn="1"/>
        </p:nvSpPr>
        <p:spPr>
          <a:xfrm>
            <a:off x="9442811" y="1447790"/>
            <a:ext cx="830997" cy="830997"/>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5" name="Oval 26">
            <a:extLst>
              <a:ext uri="{FF2B5EF4-FFF2-40B4-BE49-F238E27FC236}">
                <a16:creationId xmlns:a16="http://schemas.microsoft.com/office/drawing/2014/main" id="{330C0EA4-7FD1-CE4D-AC95-8C484C5AC790}"/>
              </a:ext>
            </a:extLst>
          </p:cNvPr>
          <p:cNvSpPr/>
          <p:nvPr userDrawn="1"/>
        </p:nvSpPr>
        <p:spPr>
          <a:xfrm>
            <a:off x="10792754" y="1447790"/>
            <a:ext cx="830997" cy="830997"/>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6" name="Oval 29">
            <a:extLst>
              <a:ext uri="{FF2B5EF4-FFF2-40B4-BE49-F238E27FC236}">
                <a16:creationId xmlns:a16="http://schemas.microsoft.com/office/drawing/2014/main" id="{4C53CF3D-7EFB-DF4F-8EA6-5644574E9AFB}"/>
              </a:ext>
            </a:extLst>
          </p:cNvPr>
          <p:cNvSpPr/>
          <p:nvPr userDrawn="1"/>
        </p:nvSpPr>
        <p:spPr>
          <a:xfrm>
            <a:off x="5392982" y="2708699"/>
            <a:ext cx="830997" cy="830997"/>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7" name="Oval 33">
            <a:extLst>
              <a:ext uri="{FF2B5EF4-FFF2-40B4-BE49-F238E27FC236}">
                <a16:creationId xmlns:a16="http://schemas.microsoft.com/office/drawing/2014/main" id="{B42CE88A-E9A3-2A4E-BD50-EB37311F39EC}"/>
              </a:ext>
            </a:extLst>
          </p:cNvPr>
          <p:cNvSpPr/>
          <p:nvPr userDrawn="1"/>
        </p:nvSpPr>
        <p:spPr>
          <a:xfrm>
            <a:off x="6742925" y="2708699"/>
            <a:ext cx="830997" cy="830997"/>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8" name="Oval 34">
            <a:extLst>
              <a:ext uri="{FF2B5EF4-FFF2-40B4-BE49-F238E27FC236}">
                <a16:creationId xmlns:a16="http://schemas.microsoft.com/office/drawing/2014/main" id="{B699EFDF-DB9D-3C4F-9D1F-461508017BDA}"/>
              </a:ext>
            </a:extLst>
          </p:cNvPr>
          <p:cNvSpPr/>
          <p:nvPr userDrawn="1"/>
        </p:nvSpPr>
        <p:spPr>
          <a:xfrm>
            <a:off x="8092868" y="2708699"/>
            <a:ext cx="830997" cy="830997"/>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9" name="Oval 35">
            <a:extLst>
              <a:ext uri="{FF2B5EF4-FFF2-40B4-BE49-F238E27FC236}">
                <a16:creationId xmlns:a16="http://schemas.microsoft.com/office/drawing/2014/main" id="{5DF3131C-EEA1-5446-B567-C9DA0A2A1AFF}"/>
              </a:ext>
            </a:extLst>
          </p:cNvPr>
          <p:cNvSpPr/>
          <p:nvPr userDrawn="1"/>
        </p:nvSpPr>
        <p:spPr>
          <a:xfrm>
            <a:off x="9442811" y="2708699"/>
            <a:ext cx="830997" cy="830997"/>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0" name="Oval 36">
            <a:extLst>
              <a:ext uri="{FF2B5EF4-FFF2-40B4-BE49-F238E27FC236}">
                <a16:creationId xmlns:a16="http://schemas.microsoft.com/office/drawing/2014/main" id="{6D03B317-B61D-2945-8C0A-A6EBD87ACD07}"/>
              </a:ext>
            </a:extLst>
          </p:cNvPr>
          <p:cNvSpPr/>
          <p:nvPr userDrawn="1"/>
        </p:nvSpPr>
        <p:spPr>
          <a:xfrm>
            <a:off x="10792754" y="2708699"/>
            <a:ext cx="830997" cy="830997"/>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1" name="Oval 37">
            <a:extLst>
              <a:ext uri="{FF2B5EF4-FFF2-40B4-BE49-F238E27FC236}">
                <a16:creationId xmlns:a16="http://schemas.microsoft.com/office/drawing/2014/main" id="{9C0266F1-C0B7-624A-A873-5F2C8801E766}"/>
              </a:ext>
            </a:extLst>
          </p:cNvPr>
          <p:cNvSpPr/>
          <p:nvPr userDrawn="1"/>
        </p:nvSpPr>
        <p:spPr>
          <a:xfrm>
            <a:off x="5392982" y="3969609"/>
            <a:ext cx="830997" cy="830997"/>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2" name="Oval 38">
            <a:extLst>
              <a:ext uri="{FF2B5EF4-FFF2-40B4-BE49-F238E27FC236}">
                <a16:creationId xmlns:a16="http://schemas.microsoft.com/office/drawing/2014/main" id="{30C0C10E-388C-9843-8270-19D471BD3756}"/>
              </a:ext>
            </a:extLst>
          </p:cNvPr>
          <p:cNvSpPr/>
          <p:nvPr userDrawn="1"/>
        </p:nvSpPr>
        <p:spPr>
          <a:xfrm>
            <a:off x="6742925" y="3969609"/>
            <a:ext cx="830997" cy="830997"/>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3" name="Oval 39">
            <a:extLst>
              <a:ext uri="{FF2B5EF4-FFF2-40B4-BE49-F238E27FC236}">
                <a16:creationId xmlns:a16="http://schemas.microsoft.com/office/drawing/2014/main" id="{87047EA3-79D2-8644-A568-E64AA1D7D370}"/>
              </a:ext>
            </a:extLst>
          </p:cNvPr>
          <p:cNvSpPr/>
          <p:nvPr userDrawn="1"/>
        </p:nvSpPr>
        <p:spPr>
          <a:xfrm>
            <a:off x="8092868" y="3969609"/>
            <a:ext cx="830997" cy="830997"/>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4" name="Oval 40">
            <a:extLst>
              <a:ext uri="{FF2B5EF4-FFF2-40B4-BE49-F238E27FC236}">
                <a16:creationId xmlns:a16="http://schemas.microsoft.com/office/drawing/2014/main" id="{7F5D1C6B-4E6B-0346-A5DC-C511DB14EFD6}"/>
              </a:ext>
            </a:extLst>
          </p:cNvPr>
          <p:cNvSpPr/>
          <p:nvPr userDrawn="1"/>
        </p:nvSpPr>
        <p:spPr>
          <a:xfrm>
            <a:off x="9442811" y="3969609"/>
            <a:ext cx="830997" cy="830997"/>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5" name="Oval 41">
            <a:extLst>
              <a:ext uri="{FF2B5EF4-FFF2-40B4-BE49-F238E27FC236}">
                <a16:creationId xmlns:a16="http://schemas.microsoft.com/office/drawing/2014/main" id="{EB421DBA-35DE-2C4F-A89E-27F0998EF4E8}"/>
              </a:ext>
            </a:extLst>
          </p:cNvPr>
          <p:cNvSpPr/>
          <p:nvPr userDrawn="1"/>
        </p:nvSpPr>
        <p:spPr>
          <a:xfrm>
            <a:off x="10792754" y="3969609"/>
            <a:ext cx="830997" cy="830997"/>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6" name="Oval 42">
            <a:extLst>
              <a:ext uri="{FF2B5EF4-FFF2-40B4-BE49-F238E27FC236}">
                <a16:creationId xmlns:a16="http://schemas.microsoft.com/office/drawing/2014/main" id="{081BD842-A9A1-5B44-81ED-A97BA390032B}"/>
              </a:ext>
            </a:extLst>
          </p:cNvPr>
          <p:cNvSpPr/>
          <p:nvPr userDrawn="1"/>
        </p:nvSpPr>
        <p:spPr>
          <a:xfrm>
            <a:off x="5392982" y="5249769"/>
            <a:ext cx="830997" cy="830997"/>
          </a:xfrm>
          <a:prstGeom prst="ellipse">
            <a:avLst/>
          </a:prstGeom>
          <a:solidFill>
            <a:srgbClr val="D7EBB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7" name="Oval 43">
            <a:extLst>
              <a:ext uri="{FF2B5EF4-FFF2-40B4-BE49-F238E27FC236}">
                <a16:creationId xmlns:a16="http://schemas.microsoft.com/office/drawing/2014/main" id="{036EE7D2-A33A-434C-B272-C82E2CDD4D4D}"/>
              </a:ext>
            </a:extLst>
          </p:cNvPr>
          <p:cNvSpPr/>
          <p:nvPr userDrawn="1"/>
        </p:nvSpPr>
        <p:spPr>
          <a:xfrm>
            <a:off x="6742925" y="5249769"/>
            <a:ext cx="830997" cy="830997"/>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8" name="Oval 44">
            <a:extLst>
              <a:ext uri="{FF2B5EF4-FFF2-40B4-BE49-F238E27FC236}">
                <a16:creationId xmlns:a16="http://schemas.microsoft.com/office/drawing/2014/main" id="{7DD65DA4-F076-C242-813E-8C17DCABCCFB}"/>
              </a:ext>
            </a:extLst>
          </p:cNvPr>
          <p:cNvSpPr/>
          <p:nvPr userDrawn="1"/>
        </p:nvSpPr>
        <p:spPr>
          <a:xfrm>
            <a:off x="8092868" y="5249769"/>
            <a:ext cx="830997" cy="830997"/>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9" name="Oval 45">
            <a:extLst>
              <a:ext uri="{FF2B5EF4-FFF2-40B4-BE49-F238E27FC236}">
                <a16:creationId xmlns:a16="http://schemas.microsoft.com/office/drawing/2014/main" id="{8A44D99D-BF66-2848-B460-F59D8ECF5690}"/>
              </a:ext>
            </a:extLst>
          </p:cNvPr>
          <p:cNvSpPr/>
          <p:nvPr userDrawn="1"/>
        </p:nvSpPr>
        <p:spPr>
          <a:xfrm>
            <a:off x="9442811" y="5249769"/>
            <a:ext cx="830997" cy="830997"/>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0" name="Oval 46">
            <a:extLst>
              <a:ext uri="{FF2B5EF4-FFF2-40B4-BE49-F238E27FC236}">
                <a16:creationId xmlns:a16="http://schemas.microsoft.com/office/drawing/2014/main" id="{9B130CEB-3D74-B647-BA6B-32F7D70FD354}"/>
              </a:ext>
            </a:extLst>
          </p:cNvPr>
          <p:cNvSpPr/>
          <p:nvPr userDrawn="1"/>
        </p:nvSpPr>
        <p:spPr>
          <a:xfrm>
            <a:off x="10792754" y="5249769"/>
            <a:ext cx="830997" cy="830997"/>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1" name="Текст 37">
            <a:extLst>
              <a:ext uri="{FF2B5EF4-FFF2-40B4-BE49-F238E27FC236}">
                <a16:creationId xmlns:a16="http://schemas.microsoft.com/office/drawing/2014/main" id="{800F6957-CEFF-924E-B258-5B51A5196DEB}"/>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2" name="Текст 39">
            <a:extLst>
              <a:ext uri="{FF2B5EF4-FFF2-40B4-BE49-F238E27FC236}">
                <a16:creationId xmlns:a16="http://schemas.microsoft.com/office/drawing/2014/main" id="{8FD4982C-EBD6-6D4D-A16B-212CB048938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3" name="Текст 39">
            <a:extLst>
              <a:ext uri="{FF2B5EF4-FFF2-40B4-BE49-F238E27FC236}">
                <a16:creationId xmlns:a16="http://schemas.microsoft.com/office/drawing/2014/main" id="{733D5CDE-163B-C148-A20F-A808E0652336}"/>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86705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чист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A7FA04E4-3213-8F41-B068-4DC28144142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938052A0-3DF0-DC47-B7E0-C20EF981C230}"/>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8C6147F0-3CA1-264C-B2B2-F88597196943}"/>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2CDF50E-4D58-AF4A-ABFD-140AF88B3681}"/>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2171D1-2A5B-7A4A-9760-17CCE51B980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3C71A0C3-CD3E-0748-98E5-6B2507CAB296}"/>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7">
            <a:extLst>
              <a:ext uri="{FF2B5EF4-FFF2-40B4-BE49-F238E27FC236}">
                <a16:creationId xmlns:a16="http://schemas.microsoft.com/office/drawing/2014/main" id="{C0A1CB46-D6D6-5E48-B4F7-CCED4525C46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1" name="Текст 39">
            <a:extLst>
              <a:ext uri="{FF2B5EF4-FFF2-40B4-BE49-F238E27FC236}">
                <a16:creationId xmlns:a16="http://schemas.microsoft.com/office/drawing/2014/main" id="{25D35A19-1AA8-204A-BFCA-83B65D59CFF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3557077C-F503-0B4A-82A2-54D21547E589}"/>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1952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чис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9D694F-3582-1641-94D9-87F2A3453FC3}"/>
              </a:ext>
            </a:extLst>
          </p:cNvPr>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RU"/>
          </a:p>
        </p:txBody>
      </p:sp>
      <p:pic>
        <p:nvPicPr>
          <p:cNvPr id="4" name="Picture 3" descr="A blue circle with white text&#10;&#10;Description automatically generated with low confidence">
            <a:extLst>
              <a:ext uri="{FF2B5EF4-FFF2-40B4-BE49-F238E27FC236}">
                <a16:creationId xmlns:a16="http://schemas.microsoft.com/office/drawing/2014/main" id="{CFAE9005-17A7-5047-B315-642E9FB4F328}"/>
              </a:ext>
            </a:extLst>
          </p:cNvPr>
          <p:cNvPicPr>
            <a:picLocks noChangeAspect="1"/>
          </p:cNvPicPr>
          <p:nvPr userDrawn="1"/>
        </p:nvPicPr>
        <p:blipFill>
          <a:blip r:embed="rId3"/>
          <a:stretch>
            <a:fillRect/>
          </a:stretch>
        </p:blipFill>
        <p:spPr>
          <a:xfrm>
            <a:off x="5310809" y="2643809"/>
            <a:ext cx="1570383" cy="1570383"/>
          </a:xfrm>
          <a:prstGeom prst="rect">
            <a:avLst/>
          </a:prstGeom>
        </p:spPr>
      </p:pic>
    </p:spTree>
    <p:extLst>
      <p:ext uri="{BB962C8B-B14F-4D97-AF65-F5344CB8AC3E}">
        <p14:creationId xmlns:p14="http://schemas.microsoft.com/office/powerpoint/2010/main" val="138706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a:extLst>
              <a:ext uri="{FF2B5EF4-FFF2-40B4-BE49-F238E27FC236}">
                <a16:creationId xmlns:a16="http://schemas.microsoft.com/office/drawing/2014/main" id="{4A1436AC-5F96-2A4F-BFC7-B3442083EBE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a:extLst>
              <a:ext uri="{FF2B5EF4-FFF2-40B4-BE49-F238E27FC236}">
                <a16:creationId xmlns:a16="http://schemas.microsoft.com/office/drawing/2014/main" id="{067DD2ED-246D-7D41-B51F-FED98BF873F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a:extLst>
              <a:ext uri="{FF2B5EF4-FFF2-40B4-BE49-F238E27FC236}">
                <a16:creationId xmlns:a16="http://schemas.microsoft.com/office/drawing/2014/main" id="{68E8C250-D449-A743-8975-B5BFB04D9744}"/>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a:extLst>
              <a:ext uri="{FF2B5EF4-FFF2-40B4-BE49-F238E27FC236}">
                <a16:creationId xmlns:a16="http://schemas.microsoft.com/office/drawing/2014/main" id="{DD1C71CA-B883-AF42-959D-BCA5690AAA4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4D3A12E-0E10-C441-81D2-C3C1EB6A053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9" name="Straight Connector 59">
            <a:extLst>
              <a:ext uri="{FF2B5EF4-FFF2-40B4-BE49-F238E27FC236}">
                <a16:creationId xmlns:a16="http://schemas.microsoft.com/office/drawing/2014/main" id="{3447008E-4F3B-FC4E-B96D-3927FAE1ED1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a:extLst>
              <a:ext uri="{FF2B5EF4-FFF2-40B4-BE49-F238E27FC236}">
                <a16:creationId xmlns:a16="http://schemas.microsoft.com/office/drawing/2014/main" id="{61115A7A-23E5-E442-9551-F72F1CDA57B9}"/>
              </a:ext>
            </a:extLst>
          </p:cNvPr>
          <p:cNvSpPr>
            <a:spLocks noGrp="1"/>
          </p:cNvSpPr>
          <p:nvPr>
            <p:ph type="pic" sz="quarter" idx="10" hasCustomPrompt="1"/>
          </p:nvPr>
        </p:nvSpPr>
        <p:spPr>
          <a:xfrm>
            <a:off x="6684653" y="1447790"/>
            <a:ext cx="4325167" cy="4325107"/>
          </a:xfrm>
          <a:prstGeom prst="rect">
            <a:avLst/>
          </a:prstGeo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10000"/>
                  </a:schemeClr>
                </a:solidFill>
              </a:defRPr>
            </a:lvl1pPr>
          </a:lstStyle>
          <a:p>
            <a:pPr algn="ctr"/>
            <a:r>
              <a:rPr lang="en-US" sz="2800" dirty="0">
                <a:solidFill>
                  <a:schemeClr val="tx1"/>
                </a:solidFill>
                <a:latin typeface="HSE Sans" panose="02000000000000000000" pitchFamily="2" charset="0"/>
              </a:rPr>
              <a:t>You can place an illustration or photograph here so that your slide doesn’t look empty</a:t>
            </a:r>
            <a:endParaRPr lang="en-RU" sz="2800" dirty="0">
              <a:solidFill>
                <a:schemeClr val="tx1"/>
              </a:solidFill>
              <a:latin typeface="HSE Sans" panose="02000000000000000000" pitchFamily="2" charset="0"/>
            </a:endParaRPr>
          </a:p>
        </p:txBody>
      </p:sp>
      <p:sp>
        <p:nvSpPr>
          <p:cNvPr id="32" name="Заголовок 31">
            <a:extLst>
              <a:ext uri="{FF2B5EF4-FFF2-40B4-BE49-F238E27FC236}">
                <a16:creationId xmlns:a16="http://schemas.microsoft.com/office/drawing/2014/main" id="{9ED7AA97-D972-DF4F-B662-A65F2A544CC5}"/>
              </a:ext>
            </a:extLst>
          </p:cNvPr>
          <p:cNvSpPr>
            <a:spLocks noGrp="1"/>
          </p:cNvSpPr>
          <p:nvPr>
            <p:ph type="title" hasCustomPrompt="1"/>
          </p:nvPr>
        </p:nvSpPr>
        <p:spPr>
          <a:xfrm>
            <a:off x="585898" y="1447790"/>
            <a:ext cx="524556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36" name="Текст 35">
            <a:extLst>
              <a:ext uri="{FF2B5EF4-FFF2-40B4-BE49-F238E27FC236}">
                <a16:creationId xmlns:a16="http://schemas.microsoft.com/office/drawing/2014/main" id="{69E35E54-2B19-7441-876F-1C6A84F4F156}"/>
              </a:ext>
            </a:extLst>
          </p:cNvPr>
          <p:cNvSpPr>
            <a:spLocks noGrp="1"/>
          </p:cNvSpPr>
          <p:nvPr>
            <p:ph type="body" sz="quarter" idx="12" hasCustomPrompt="1"/>
          </p:nvPr>
        </p:nvSpPr>
        <p:spPr>
          <a:xfrm>
            <a:off x="585897" y="2379663"/>
            <a:ext cx="5245561" cy="3393234"/>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Moderately sized bits of text can be presented in a single column, but they shouldn’t take up the whole screen. A text that is arranged in a long line might be too hard to read; always bear in mind the perspective of those who will be viewing your presentation. Try to limit each line to seven to 10 words. More than that might put your audience to sleep. </a:t>
            </a:r>
            <a:r>
              <a:rPr lang="en-US" sz="1300" i="1" dirty="0">
                <a:latin typeface="HSE Sans" panose="02000000000000000000" pitchFamily="2" charset="0"/>
              </a:rPr>
              <a:t>If you have space left and wish to make your slide more visual, you can include a small image nearby, which should illustrate or supplement your text.</a:t>
            </a:r>
            <a:endParaRPr lang="ru-RU" sz="1300" i="1" dirty="0">
              <a:latin typeface="HSE Sans" panose="02000000000000000000" pitchFamily="2" charset="0"/>
            </a:endParaRPr>
          </a:p>
        </p:txBody>
      </p:sp>
      <p:sp>
        <p:nvSpPr>
          <p:cNvPr id="38" name="Текст 37">
            <a:extLst>
              <a:ext uri="{FF2B5EF4-FFF2-40B4-BE49-F238E27FC236}">
                <a16:creationId xmlns:a16="http://schemas.microsoft.com/office/drawing/2014/main" id="{7FB4A275-856E-364D-8AA4-2071AADC6AAA}"/>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0" name="Текст 39">
            <a:extLst>
              <a:ext uri="{FF2B5EF4-FFF2-40B4-BE49-F238E27FC236}">
                <a16:creationId xmlns:a16="http://schemas.microsoft.com/office/drawing/2014/main" id="{58FBA0EA-8BE0-A643-B258-4E5C34467172}"/>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1" name="Текст 39">
            <a:extLst>
              <a:ext uri="{FF2B5EF4-FFF2-40B4-BE49-F238E27FC236}">
                <a16:creationId xmlns:a16="http://schemas.microsoft.com/office/drawing/2014/main" id="{0BEC062F-1BEB-DE4C-B7EE-C552C9D45F13}"/>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1341287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екст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FDC66DB8-29BC-5940-A721-40F10021456A}"/>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DE27C859-478F-3648-8A9D-2C85DBDCAC0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58EA1144-CFD8-1D47-B430-7014F576043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96EDC73C-5A3C-014E-8E52-04CAFCA9B20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5E88681-53A8-3B45-B80A-372EDFB53883}"/>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EDA7D8BF-DF37-704F-B77F-7E40752ACE25}"/>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31">
            <a:extLst>
              <a:ext uri="{FF2B5EF4-FFF2-40B4-BE49-F238E27FC236}">
                <a16:creationId xmlns:a16="http://schemas.microsoft.com/office/drawing/2014/main" id="{76942483-EB13-0A4B-8060-DB65024C294E}"/>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7" name="Текст 35">
            <a:extLst>
              <a:ext uri="{FF2B5EF4-FFF2-40B4-BE49-F238E27FC236}">
                <a16:creationId xmlns:a16="http://schemas.microsoft.com/office/drawing/2014/main" id="{66FAD63B-F743-0F47-BBE3-D7731766705A}"/>
              </a:ext>
            </a:extLst>
          </p:cNvPr>
          <p:cNvSpPr>
            <a:spLocks noGrp="1"/>
          </p:cNvSpPr>
          <p:nvPr>
            <p:ph type="body" sz="quarter" idx="12" hasCustomPrompt="1"/>
          </p:nvPr>
        </p:nvSpPr>
        <p:spPr>
          <a:xfrm>
            <a:off x="585897" y="2379663"/>
            <a:ext cx="11057971" cy="3745092"/>
          </a:xfrm>
          <a:prstGeom prst="rect">
            <a:avLst/>
          </a:prstGeom>
        </p:spPr>
        <p:txBody>
          <a:bodyPr lIns="0" tIns="0" rIns="0" numCol="3" spcCol="25200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a:t>
            </a:r>
          </a:p>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a:t>
            </a:r>
            <a:endParaRPr lang="ru-RU" sz="1300" dirty="0">
              <a:latin typeface="HSE Sans" panose="02000000000000000000" pitchFamily="2" charset="0"/>
            </a:endParaRPr>
          </a:p>
        </p:txBody>
      </p:sp>
      <p:sp>
        <p:nvSpPr>
          <p:cNvPr id="21" name="Текст 37">
            <a:extLst>
              <a:ext uri="{FF2B5EF4-FFF2-40B4-BE49-F238E27FC236}">
                <a16:creationId xmlns:a16="http://schemas.microsoft.com/office/drawing/2014/main" id="{45421580-30B9-AE44-9576-3890C98F5E8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778A6943-08BD-8C4D-A524-728A4340014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a16="http://schemas.microsoft.com/office/drawing/2014/main" id="{EB90A960-EE54-5742-BBB0-8536917AD4C0}"/>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527183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екст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0E78CA68-7A0C-CF41-9AC6-A547FB9EC3B0}"/>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45DC512A-A23B-B24D-A1F6-6793976867CF}"/>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21F91649-DF0F-5F45-A43B-2CED9ACDD04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3137B760-1A50-1845-B7F2-1EF31C71C72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5ECCF8F-5855-7943-B503-5573887A534D}"/>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FB81B23D-CDD8-E64C-9887-3540F7EE1C4B}"/>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Текст 35">
            <a:extLst>
              <a:ext uri="{FF2B5EF4-FFF2-40B4-BE49-F238E27FC236}">
                <a16:creationId xmlns:a16="http://schemas.microsoft.com/office/drawing/2014/main" id="{5163BE0A-A745-414A-AF21-D968BD69D2DA}"/>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300"/>
              </a:spcBef>
            </a:pPr>
            <a:r>
              <a:rPr lang="en-US" sz="1300" dirty="0">
                <a:latin typeface="HSE Sans" panose="02000000000000000000" pitchFamily="2" charset="0"/>
              </a:rPr>
              <a:t>Here I am, a regular text as seen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 Here I am, a regular text as described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a:t>
            </a:r>
            <a:endParaRPr lang="ru-RU" sz="1300" dirty="0">
              <a:latin typeface="HSE Sans" panose="02000000000000000000" pitchFamily="2" charset="0"/>
            </a:endParaRPr>
          </a:p>
        </p:txBody>
      </p:sp>
      <p:sp>
        <p:nvSpPr>
          <p:cNvPr id="20" name="Текст 35">
            <a:extLst>
              <a:ext uri="{FF2B5EF4-FFF2-40B4-BE49-F238E27FC236}">
                <a16:creationId xmlns:a16="http://schemas.microsoft.com/office/drawing/2014/main" id="{B3D47CF6-5FC1-2346-8894-A7CC39063DE3}"/>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3" name="Текст 22">
            <a:extLst>
              <a:ext uri="{FF2B5EF4-FFF2-40B4-BE49-F238E27FC236}">
                <a16:creationId xmlns:a16="http://schemas.microsoft.com/office/drawing/2014/main" id="{CD14B8F3-89C2-9F45-809E-D1EAF85AC566}"/>
              </a:ext>
            </a:extLst>
          </p:cNvPr>
          <p:cNvSpPr>
            <a:spLocks noGrp="1"/>
          </p:cNvSpPr>
          <p:nvPr>
            <p:ph type="body" sz="quarter" idx="18" hasCustomPrompt="1"/>
          </p:nvPr>
        </p:nvSpPr>
        <p:spPr>
          <a:xfrm>
            <a:off x="6259892" y="2379663"/>
            <a:ext cx="5383968" cy="3451794"/>
          </a:xfrm>
          <a:prstGeom prst="rect">
            <a:avLst/>
          </a:prstGeo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b="0" i="0">
                <a:solidFill>
                  <a:srgbClr val="0E2D69"/>
                </a:solidFill>
                <a:latin typeface="HSE Sans" panose="02000000000000000000" pitchFamily="2" charset="0"/>
              </a:defRPr>
            </a:lvl1pPr>
          </a:lstStyle>
          <a:p>
            <a:r>
              <a:rPr lang="en-US" sz="3200" dirty="0">
                <a:solidFill>
                  <a:srgbClr val="102D69"/>
                </a:solidFill>
                <a:latin typeface="HSE Sans" panose="02000000000000000000" pitchFamily="2" charset="0"/>
              </a:rPr>
              <a:t>Short phrase with important information can have a larger font size than normal, but we don’t recommend doing this often.</a:t>
            </a:r>
            <a:endParaRPr lang="ru-RU" sz="3200" dirty="0">
              <a:solidFill>
                <a:srgbClr val="102D69"/>
              </a:solidFill>
              <a:latin typeface="HSE Sans" panose="02000000000000000000" pitchFamily="2" charset="0"/>
            </a:endParaRPr>
          </a:p>
        </p:txBody>
      </p:sp>
      <p:sp>
        <p:nvSpPr>
          <p:cNvPr id="25" name="Заголовок 31">
            <a:extLst>
              <a:ext uri="{FF2B5EF4-FFF2-40B4-BE49-F238E27FC236}">
                <a16:creationId xmlns:a16="http://schemas.microsoft.com/office/drawing/2014/main" id="{B32DC3D4-97A5-3E4F-A29B-422D5E3129B7}"/>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5" name="Текст 37">
            <a:extLst>
              <a:ext uri="{FF2B5EF4-FFF2-40B4-BE49-F238E27FC236}">
                <a16:creationId xmlns:a16="http://schemas.microsoft.com/office/drawing/2014/main" id="{87E14987-3496-B241-A4C9-88FACDD837F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6" name="Текст 39">
            <a:extLst>
              <a:ext uri="{FF2B5EF4-FFF2-40B4-BE49-F238E27FC236}">
                <a16:creationId xmlns:a16="http://schemas.microsoft.com/office/drawing/2014/main" id="{3DAEB9AB-245D-774E-9656-B80FCC7A20BB}"/>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98145217-7421-9C4F-9483-5AEA3D2895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66379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График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E89D752-CAC6-0943-9A3D-4C52DBF50CE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64D89E64-93BB-044D-B3D4-8F2679C5CA4C}"/>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D0C3B169-866D-C645-AF76-00F8C2A97E9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FDDF48AB-D8AE-0E42-A544-8EA5B8744778}"/>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6DF89EC-1E7C-3B40-85F4-6D19A7D29AC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019D6862-BD52-734D-9E19-38C147CA2D2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a16="http://schemas.microsoft.com/office/drawing/2014/main" id="{B3F16318-C9C3-B948-A508-4BC53D0B7716}"/>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8" name="Текст 35">
            <a:extLst>
              <a:ext uri="{FF2B5EF4-FFF2-40B4-BE49-F238E27FC236}">
                <a16:creationId xmlns:a16="http://schemas.microsoft.com/office/drawing/2014/main" id="{23B3E5FB-BBCE-4149-AD9A-8CAB06CC9FCF}"/>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9" name="Текст 35">
            <a:extLst>
              <a:ext uri="{FF2B5EF4-FFF2-40B4-BE49-F238E27FC236}">
                <a16:creationId xmlns:a16="http://schemas.microsoft.com/office/drawing/2014/main" id="{658542D3-7E45-6E46-8039-27C4C43DD617}"/>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57965DCA-4776-7546-97FD-A69317A34CF2}"/>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15" name="Текст 37">
            <a:extLst>
              <a:ext uri="{FF2B5EF4-FFF2-40B4-BE49-F238E27FC236}">
                <a16:creationId xmlns:a16="http://schemas.microsoft.com/office/drawing/2014/main" id="{F0037DB7-9A83-3348-8DAE-CC70560E4099}"/>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4007716A-CF6E-BC4E-83BE-CC4A3F1F2008}"/>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4921AC85-F824-C54B-91ED-6AB495D80D7A}"/>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50711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График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11D7C3EB-CCEB-E142-9753-8B2D75A0A80D}"/>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527C9F89-51CC-D243-9351-73AB081DB944}"/>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F09EE119-6C80-E846-95F9-BB3907664128}"/>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C0A681B-44BF-6A46-98D8-483EF13B9114}"/>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5A5D7C-EB12-9D4D-A99A-4B26C81B738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D4C3D74D-BE91-9547-ADCA-ACCE93C1878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5">
            <a:extLst>
              <a:ext uri="{FF2B5EF4-FFF2-40B4-BE49-F238E27FC236}">
                <a16:creationId xmlns:a16="http://schemas.microsoft.com/office/drawing/2014/main" id="{5812BF3C-1D24-3640-84D2-BFFCA525AE5F}"/>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id="{BCBBDD44-9DC9-F74E-979F-120A7BBD4EE1}"/>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23" name="Текст 22">
            <a:extLst>
              <a:ext uri="{FF2B5EF4-FFF2-40B4-BE49-F238E27FC236}">
                <a16:creationId xmlns:a16="http://schemas.microsoft.com/office/drawing/2014/main" id="{7C68DF7B-E804-E44B-83DF-5DC36AF76F43}"/>
              </a:ext>
            </a:extLst>
          </p:cNvPr>
          <p:cNvSpPr>
            <a:spLocks noGrp="1"/>
          </p:cNvSpPr>
          <p:nvPr>
            <p:ph type="body" sz="quarter" idx="17" hasCustomPrompt="1"/>
          </p:nvPr>
        </p:nvSpPr>
        <p:spPr>
          <a:xfrm>
            <a:off x="585788" y="1447064"/>
            <a:ext cx="4322762" cy="703205"/>
          </a:xfrm>
          <a:prstGeom prst="rect">
            <a:avLst/>
          </a:prstGeom>
        </p:spPr>
        <p:txBody>
          <a:bodyPr>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GB" sz="1600" dirty="0">
                <a:solidFill>
                  <a:srgbClr val="102D69"/>
                </a:solidFill>
                <a:latin typeface="HSE Sans" panose="02000000000000000000" pitchFamily="2" charset="0"/>
              </a:rPr>
              <a:t>Name of graph. Please note that table titles should be smaller than headlines (16 </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28" name="Текст 35">
            <a:extLst>
              <a:ext uri="{FF2B5EF4-FFF2-40B4-BE49-F238E27FC236}">
                <a16:creationId xmlns:a16="http://schemas.microsoft.com/office/drawing/2014/main" id="{89E931D8-2901-A54D-86EA-096E47B81880}"/>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a16="http://schemas.microsoft.com/office/drawing/2014/main" id="{EB05FE86-9EEC-B64C-A6A4-0EF1E57F548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897B1CBC-D3E1-5F42-9E46-5C5D5982A1A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a16="http://schemas.microsoft.com/office/drawing/2014/main" id="{364269E6-245A-D54E-A8AD-14E29A03FAC1}"/>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76488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фр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4" descr="Icon&#10;&#10;Description automatically generated">
            <a:extLst>
              <a:ext uri="{FF2B5EF4-FFF2-40B4-BE49-F238E27FC236}">
                <a16:creationId xmlns:a16="http://schemas.microsoft.com/office/drawing/2014/main" id="{E9A64721-E55E-8749-B29E-51DD8955936F}"/>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7" name="Straight Connector 19">
            <a:extLst>
              <a:ext uri="{FF2B5EF4-FFF2-40B4-BE49-F238E27FC236}">
                <a16:creationId xmlns:a16="http://schemas.microsoft.com/office/drawing/2014/main" id="{B0C162B7-B84F-874A-960E-31F512518C6E}"/>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1">
            <a:extLst>
              <a:ext uri="{FF2B5EF4-FFF2-40B4-BE49-F238E27FC236}">
                <a16:creationId xmlns:a16="http://schemas.microsoft.com/office/drawing/2014/main" id="{1CB321BB-9FE3-294F-85D8-AA7DC75CA4AF}"/>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5">
            <a:extLst>
              <a:ext uri="{FF2B5EF4-FFF2-40B4-BE49-F238E27FC236}">
                <a16:creationId xmlns:a16="http://schemas.microsoft.com/office/drawing/2014/main" id="{0A610A45-8712-8A45-AFB3-931CF468EC3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0460EF6-ECAD-8941-8132-1B3E005D606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1" name="Straight Connector 59">
            <a:extLst>
              <a:ext uri="{FF2B5EF4-FFF2-40B4-BE49-F238E27FC236}">
                <a16:creationId xmlns:a16="http://schemas.microsoft.com/office/drawing/2014/main" id="{41AE56A2-5FAA-FD44-AE1A-338E1E304184}"/>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a16="http://schemas.microsoft.com/office/drawing/2014/main" id="{3B28B62E-5EE9-834C-9BB6-BD66079B8164}"/>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24" name="Текст 35">
            <a:extLst>
              <a:ext uri="{FF2B5EF4-FFF2-40B4-BE49-F238E27FC236}">
                <a16:creationId xmlns:a16="http://schemas.microsoft.com/office/drawing/2014/main" id="{621215DE-C1FD-2B4C-B236-AF679CF906BE}"/>
              </a:ext>
            </a:extLst>
          </p:cNvPr>
          <p:cNvSpPr>
            <a:spLocks noGrp="1"/>
          </p:cNvSpPr>
          <p:nvPr>
            <p:ph type="body" sz="quarter" idx="12" hasCustomPrompt="1"/>
          </p:nvPr>
        </p:nvSpPr>
        <p:spPr>
          <a:xfrm>
            <a:off x="575076" y="4103994"/>
            <a:ext cx="2758143"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5" name="Текст 35">
            <a:extLst>
              <a:ext uri="{FF2B5EF4-FFF2-40B4-BE49-F238E27FC236}">
                <a16:creationId xmlns:a16="http://schemas.microsoft.com/office/drawing/2014/main" id="{8BC2F90D-0CE0-574C-A7C1-EAA3E6F1AB56}"/>
              </a:ext>
            </a:extLst>
          </p:cNvPr>
          <p:cNvSpPr>
            <a:spLocks noGrp="1"/>
          </p:cNvSpPr>
          <p:nvPr>
            <p:ph type="body" sz="quarter" idx="16" hasCustomPrompt="1"/>
          </p:nvPr>
        </p:nvSpPr>
        <p:spPr>
          <a:xfrm>
            <a:off x="4047007"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6" name="Текст 35">
            <a:extLst>
              <a:ext uri="{FF2B5EF4-FFF2-40B4-BE49-F238E27FC236}">
                <a16:creationId xmlns:a16="http://schemas.microsoft.com/office/drawing/2014/main" id="{239E188B-2696-8A48-9F8A-36223EEF61E9}"/>
              </a:ext>
            </a:extLst>
          </p:cNvPr>
          <p:cNvSpPr>
            <a:spLocks noGrp="1"/>
          </p:cNvSpPr>
          <p:nvPr>
            <p:ph type="body" sz="quarter" idx="17" hasCustomPrompt="1"/>
          </p:nvPr>
        </p:nvSpPr>
        <p:spPr>
          <a:xfrm>
            <a:off x="7518938"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8" name="Текст 27">
            <a:extLst>
              <a:ext uri="{FF2B5EF4-FFF2-40B4-BE49-F238E27FC236}">
                <a16:creationId xmlns:a16="http://schemas.microsoft.com/office/drawing/2014/main" id="{379BF4C6-F899-294C-B88E-8363AFBEEC2A}"/>
              </a:ext>
            </a:extLst>
          </p:cNvPr>
          <p:cNvSpPr>
            <a:spLocks noGrp="1"/>
          </p:cNvSpPr>
          <p:nvPr>
            <p:ph type="body" sz="quarter" idx="18" hasCustomPrompt="1"/>
          </p:nvPr>
        </p:nvSpPr>
        <p:spPr>
          <a:xfrm>
            <a:off x="575076"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152</a:t>
            </a:r>
            <a:endParaRPr lang="ru-RU" dirty="0"/>
          </a:p>
        </p:txBody>
      </p:sp>
      <p:sp>
        <p:nvSpPr>
          <p:cNvPr id="29" name="Текст 27">
            <a:extLst>
              <a:ext uri="{FF2B5EF4-FFF2-40B4-BE49-F238E27FC236}">
                <a16:creationId xmlns:a16="http://schemas.microsoft.com/office/drawing/2014/main" id="{DE7F352B-F6D9-B545-A835-443A55956E74}"/>
              </a:ext>
            </a:extLst>
          </p:cNvPr>
          <p:cNvSpPr>
            <a:spLocks noGrp="1"/>
          </p:cNvSpPr>
          <p:nvPr>
            <p:ph type="body" sz="quarter" idx="19" hasCustomPrompt="1"/>
          </p:nvPr>
        </p:nvSpPr>
        <p:spPr>
          <a:xfrm>
            <a:off x="4047007"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95</a:t>
            </a:r>
            <a:endParaRPr lang="ru-RU" dirty="0"/>
          </a:p>
        </p:txBody>
      </p:sp>
      <p:sp>
        <p:nvSpPr>
          <p:cNvPr id="30" name="Текст 27">
            <a:extLst>
              <a:ext uri="{FF2B5EF4-FFF2-40B4-BE49-F238E27FC236}">
                <a16:creationId xmlns:a16="http://schemas.microsoft.com/office/drawing/2014/main" id="{D1D5AF9F-C1B0-7842-8789-1DB8963D981B}"/>
              </a:ext>
            </a:extLst>
          </p:cNvPr>
          <p:cNvSpPr>
            <a:spLocks noGrp="1"/>
          </p:cNvSpPr>
          <p:nvPr>
            <p:ph type="body" sz="quarter" idx="20" hasCustomPrompt="1"/>
          </p:nvPr>
        </p:nvSpPr>
        <p:spPr>
          <a:xfrm>
            <a:off x="7518938"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284</a:t>
            </a:r>
            <a:endParaRPr lang="ru-RU" dirty="0"/>
          </a:p>
        </p:txBody>
      </p:sp>
      <p:sp>
        <p:nvSpPr>
          <p:cNvPr id="18" name="Текст 37">
            <a:extLst>
              <a:ext uri="{FF2B5EF4-FFF2-40B4-BE49-F238E27FC236}">
                <a16:creationId xmlns:a16="http://schemas.microsoft.com/office/drawing/2014/main" id="{37B4962B-A5BA-AB4F-AFB3-5BF3A0AD0352}"/>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a16="http://schemas.microsoft.com/office/drawing/2014/main" id="{78AD85C2-6CFD-A94C-8134-2B3392A33196}"/>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C50CF571-E523-5440-B1C9-D74160206AED}"/>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05705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аблица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C5425806-16DD-844E-927C-26E7143A9ED8}"/>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6" name="Straight Connector 19">
            <a:extLst>
              <a:ext uri="{FF2B5EF4-FFF2-40B4-BE49-F238E27FC236}">
                <a16:creationId xmlns:a16="http://schemas.microsoft.com/office/drawing/2014/main" id="{479746FF-3282-DF46-9D7C-D80431604A55}"/>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7" name="Straight Connector 21">
            <a:extLst>
              <a:ext uri="{FF2B5EF4-FFF2-40B4-BE49-F238E27FC236}">
                <a16:creationId xmlns:a16="http://schemas.microsoft.com/office/drawing/2014/main" id="{51B44297-B0E7-D74D-B291-D39A0D468B42}"/>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5">
            <a:extLst>
              <a:ext uri="{FF2B5EF4-FFF2-40B4-BE49-F238E27FC236}">
                <a16:creationId xmlns:a16="http://schemas.microsoft.com/office/drawing/2014/main" id="{0EA4A057-F0CB-E04F-B472-4A1ABFB64C66}"/>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4502F5-56EE-354B-A3B1-E79F8B00517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0" name="Straight Connector 59">
            <a:extLst>
              <a:ext uri="{FF2B5EF4-FFF2-40B4-BE49-F238E27FC236}">
                <a16:creationId xmlns:a16="http://schemas.microsoft.com/office/drawing/2014/main" id="{A80E0956-5C10-CC40-A426-CBD2E0C4158E}"/>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5" name="Текст 22">
            <a:extLst>
              <a:ext uri="{FF2B5EF4-FFF2-40B4-BE49-F238E27FC236}">
                <a16:creationId xmlns:a16="http://schemas.microsoft.com/office/drawing/2014/main" id="{51340CB4-0355-3640-A212-F684523CDCCF}"/>
              </a:ext>
            </a:extLst>
          </p:cNvPr>
          <p:cNvSpPr>
            <a:spLocks noGrp="1"/>
          </p:cNvSpPr>
          <p:nvPr>
            <p:ph type="body" sz="quarter" idx="17" hasCustomPrompt="1"/>
          </p:nvPr>
        </p:nvSpPr>
        <p:spPr>
          <a:xfrm>
            <a:off x="585787" y="1447065"/>
            <a:ext cx="11058065" cy="307778"/>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7" name="Текст 16">
            <a:extLst>
              <a:ext uri="{FF2B5EF4-FFF2-40B4-BE49-F238E27FC236}">
                <a16:creationId xmlns:a16="http://schemas.microsoft.com/office/drawing/2014/main" id="{8C6F2EA4-CEDC-324C-9C06-8713118041EB}"/>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RU" sz="1300" b="0" dirty="0">
              <a:ln>
                <a:noFill/>
              </a:ln>
              <a:latin typeface="HSE Sans" panose="02000000000000000000" pitchFamily="2" charset="0"/>
            </a:endParaRPr>
          </a:p>
        </p:txBody>
      </p:sp>
      <p:sp>
        <p:nvSpPr>
          <p:cNvPr id="19" name="Таблица 18">
            <a:extLst>
              <a:ext uri="{FF2B5EF4-FFF2-40B4-BE49-F238E27FC236}">
                <a16:creationId xmlns:a16="http://schemas.microsoft.com/office/drawing/2014/main" id="{7B291085-A9B9-D842-B1A7-96258FAF012C}"/>
              </a:ext>
            </a:extLst>
          </p:cNvPr>
          <p:cNvSpPr>
            <a:spLocks noGrp="1"/>
          </p:cNvSpPr>
          <p:nvPr>
            <p:ph type="tbl" sz="quarter" idx="19"/>
          </p:nvPr>
        </p:nvSpPr>
        <p:spPr>
          <a:xfrm>
            <a:off x="585787" y="1984076"/>
            <a:ext cx="11058527" cy="3519576"/>
          </a:xfrm>
          <a:prstGeom prst="rect">
            <a:avLst/>
          </a:prstGeom>
        </p:spPr>
        <p:txBody>
          <a:bodyPr/>
          <a:lstStyle/>
          <a:p>
            <a:endParaRPr lang="ru-RU"/>
          </a:p>
        </p:txBody>
      </p:sp>
      <p:sp>
        <p:nvSpPr>
          <p:cNvPr id="16" name="Текст 37">
            <a:extLst>
              <a:ext uri="{FF2B5EF4-FFF2-40B4-BE49-F238E27FC236}">
                <a16:creationId xmlns:a16="http://schemas.microsoft.com/office/drawing/2014/main" id="{252B365F-6D89-0045-99CC-0F0D3EF2DA0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id="{C9CC4AE0-EDCC-9A4F-97C4-4CAFF1F1EBCF}"/>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id="{185F6674-A1EC-1846-AEB5-DA4959807147}"/>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440160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аблица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259ABC72-D738-1143-BF2A-D85AE9A4F73B}"/>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237A1E42-2FC3-8841-8C41-992C5BC2368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47503EA0-3883-E24D-9EB8-7B617518292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E0144DF2-9891-324D-B34E-AFA025FBCBF9}"/>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33F65D6-1072-F140-B6A5-758D7B595A9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5F1F09D4-22FA-7B4B-9488-F8FDDCC2D44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8" name="Текст 22">
            <a:extLst>
              <a:ext uri="{FF2B5EF4-FFF2-40B4-BE49-F238E27FC236}">
                <a16:creationId xmlns:a16="http://schemas.microsoft.com/office/drawing/2014/main" id="{4D940599-2B77-CE47-91E6-CDB51ADE1840}"/>
              </a:ext>
            </a:extLst>
          </p:cNvPr>
          <p:cNvSpPr>
            <a:spLocks noGrp="1"/>
          </p:cNvSpPr>
          <p:nvPr>
            <p:ph type="body" sz="quarter" idx="17" hasCustomPrompt="1"/>
          </p:nvPr>
        </p:nvSpPr>
        <p:spPr>
          <a:xfrm>
            <a:off x="585787" y="1447064"/>
            <a:ext cx="7617877" cy="537011"/>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9" name="Текст 16">
            <a:extLst>
              <a:ext uri="{FF2B5EF4-FFF2-40B4-BE49-F238E27FC236}">
                <a16:creationId xmlns:a16="http://schemas.microsoft.com/office/drawing/2014/main" id="{A7333712-9DED-4F4B-B209-2F13075EDB3F}"/>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en-RU" sz="1300" b="0" dirty="0">
              <a:ln>
                <a:noFill/>
              </a:ln>
              <a:latin typeface="HSE Sans" panose="02000000000000000000" pitchFamily="2" charset="0"/>
            </a:endParaRPr>
          </a:p>
        </p:txBody>
      </p:sp>
      <p:sp>
        <p:nvSpPr>
          <p:cNvPr id="20" name="Таблица 18">
            <a:extLst>
              <a:ext uri="{FF2B5EF4-FFF2-40B4-BE49-F238E27FC236}">
                <a16:creationId xmlns:a16="http://schemas.microsoft.com/office/drawing/2014/main" id="{DD467C42-8209-B740-8419-DBB6A6F7D5EE}"/>
              </a:ext>
            </a:extLst>
          </p:cNvPr>
          <p:cNvSpPr>
            <a:spLocks noGrp="1"/>
          </p:cNvSpPr>
          <p:nvPr>
            <p:ph type="tbl" sz="quarter" idx="19"/>
          </p:nvPr>
        </p:nvSpPr>
        <p:spPr>
          <a:xfrm>
            <a:off x="585787" y="2208362"/>
            <a:ext cx="7617895" cy="3295290"/>
          </a:xfrm>
          <a:prstGeom prst="rect">
            <a:avLst/>
          </a:prstGeom>
        </p:spPr>
        <p:txBody>
          <a:bodyPr/>
          <a:lstStyle/>
          <a:p>
            <a:endParaRPr lang="ru-RU"/>
          </a:p>
        </p:txBody>
      </p:sp>
      <p:sp>
        <p:nvSpPr>
          <p:cNvPr id="21" name="Текст 35">
            <a:extLst>
              <a:ext uri="{FF2B5EF4-FFF2-40B4-BE49-F238E27FC236}">
                <a16:creationId xmlns:a16="http://schemas.microsoft.com/office/drawing/2014/main" id="{B4309850-76EA-224C-A9E2-B6BBDBF99DE2}"/>
              </a:ext>
            </a:extLst>
          </p:cNvPr>
          <p:cNvSpPr>
            <a:spLocks noGrp="1"/>
          </p:cNvSpPr>
          <p:nvPr>
            <p:ph type="body" sz="quarter" idx="12" hasCustomPrompt="1"/>
          </p:nvPr>
        </p:nvSpPr>
        <p:spPr>
          <a:xfrm>
            <a:off x="8686807" y="2208363"/>
            <a:ext cx="2930666" cy="2570672"/>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a16="http://schemas.microsoft.com/office/drawing/2014/main" id="{6809E15B-CD0E-2F47-B500-B457A9CCBB37}"/>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id="{7E0B9771-35DC-D24C-B598-648DE6F8DE6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a16="http://schemas.microsoft.com/office/drawing/2014/main" id="{5B1ACD18-BD14-2B4B-BA0A-46A5167E2C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2367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50601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51" r:id="rId5"/>
    <p:sldLayoutId id="2147483652" r:id="rId6"/>
    <p:sldLayoutId id="2147483654" r:id="rId7"/>
    <p:sldLayoutId id="2147483655" r:id="rId8"/>
    <p:sldLayoutId id="2147483656" r:id="rId9"/>
    <p:sldLayoutId id="2147483658" r:id="rId10"/>
    <p:sldLayoutId id="2147483657"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757A51-BBC2-9047-B199-AE90EB17B4D4}"/>
              </a:ext>
            </a:extLst>
          </p:cNvPr>
          <p:cNvSpPr>
            <a:spLocks noGrp="1"/>
          </p:cNvSpPr>
          <p:nvPr>
            <p:ph type="title"/>
          </p:nvPr>
        </p:nvSpPr>
        <p:spPr/>
        <p:txBody>
          <a:bodyPr/>
          <a:lstStyle/>
          <a:p>
            <a:r>
              <a:rPr lang="ru-RU" dirty="0"/>
              <a:t>Разработка сервиса для подбора личного страхования для физических лиц</a:t>
            </a:r>
          </a:p>
        </p:txBody>
      </p:sp>
      <p:sp>
        <p:nvSpPr>
          <p:cNvPr id="3" name="Текст 2">
            <a:extLst>
              <a:ext uri="{FF2B5EF4-FFF2-40B4-BE49-F238E27FC236}">
                <a16:creationId xmlns:a16="http://schemas.microsoft.com/office/drawing/2014/main" id="{268EB560-A246-394A-858C-3B1CFBF03B46}"/>
              </a:ext>
            </a:extLst>
          </p:cNvPr>
          <p:cNvSpPr>
            <a:spLocks noGrp="1"/>
          </p:cNvSpPr>
          <p:nvPr>
            <p:ph type="body" sz="quarter" idx="10"/>
          </p:nvPr>
        </p:nvSpPr>
        <p:spPr>
          <a:xfrm>
            <a:off x="2074947" y="1187841"/>
            <a:ext cx="3848717" cy="463186"/>
          </a:xfrm>
        </p:spPr>
        <p:txBody>
          <a:bodyPr/>
          <a:lstStyle/>
          <a:p>
            <a:r>
              <a:rPr lang="ru-RU" dirty="0"/>
              <a:t>Факультет информатики, математики и компьютерных наук</a:t>
            </a:r>
          </a:p>
        </p:txBody>
      </p:sp>
      <p:sp>
        <p:nvSpPr>
          <p:cNvPr id="4" name="Текст 3">
            <a:extLst>
              <a:ext uri="{FF2B5EF4-FFF2-40B4-BE49-F238E27FC236}">
                <a16:creationId xmlns:a16="http://schemas.microsoft.com/office/drawing/2014/main" id="{83B3283F-BF0F-3744-BA57-1A19F8F76332}"/>
              </a:ext>
            </a:extLst>
          </p:cNvPr>
          <p:cNvSpPr>
            <a:spLocks noGrp="1"/>
          </p:cNvSpPr>
          <p:nvPr>
            <p:ph type="body" sz="quarter" idx="11"/>
          </p:nvPr>
        </p:nvSpPr>
        <p:spPr/>
        <p:txBody>
          <a:bodyPr/>
          <a:lstStyle/>
          <a:p>
            <a:r>
              <a:rPr lang="ru-RU" dirty="0"/>
              <a:t>Прикладная математика и информатика</a:t>
            </a:r>
          </a:p>
        </p:txBody>
      </p:sp>
      <p:sp>
        <p:nvSpPr>
          <p:cNvPr id="5" name="Текст 4">
            <a:extLst>
              <a:ext uri="{FF2B5EF4-FFF2-40B4-BE49-F238E27FC236}">
                <a16:creationId xmlns:a16="http://schemas.microsoft.com/office/drawing/2014/main" id="{CC6432FC-CD29-4D47-A915-D2737E0BEA33}"/>
              </a:ext>
            </a:extLst>
          </p:cNvPr>
          <p:cNvSpPr>
            <a:spLocks noGrp="1"/>
          </p:cNvSpPr>
          <p:nvPr>
            <p:ph type="body" idx="12"/>
          </p:nvPr>
        </p:nvSpPr>
        <p:spPr/>
        <p:txBody>
          <a:bodyPr/>
          <a:lstStyle/>
          <a:p>
            <a:r>
              <a:rPr lang="ru-RU" dirty="0"/>
              <a:t>Нижний Новгород 2025</a:t>
            </a:r>
          </a:p>
        </p:txBody>
      </p:sp>
      <p:sp>
        <p:nvSpPr>
          <p:cNvPr id="6" name="Google Shape;185;p14">
            <a:extLst>
              <a:ext uri="{FF2B5EF4-FFF2-40B4-BE49-F238E27FC236}">
                <a16:creationId xmlns:a16="http://schemas.microsoft.com/office/drawing/2014/main" id="{22B41663-C31B-F1F7-0323-E48903B3CFDA}"/>
              </a:ext>
            </a:extLst>
          </p:cNvPr>
          <p:cNvSpPr txBox="1">
            <a:spLocks/>
          </p:cNvSpPr>
          <p:nvPr/>
        </p:nvSpPr>
        <p:spPr>
          <a:xfrm>
            <a:off x="1027967" y="4824914"/>
            <a:ext cx="7625267" cy="652860"/>
          </a:xfrm>
          <a:prstGeom prst="rect">
            <a:avLst/>
          </a:prstGeom>
          <a:noFill/>
          <a:ln>
            <a:noFill/>
          </a:ln>
        </p:spPr>
        <p:txBody>
          <a:bodyPr spcFirstLastPara="1" wrap="square" lIns="0" tIns="0" rIns="0" bIns="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rgbClr val="0E2D69"/>
              </a:buClr>
              <a:buSzPts val="1600"/>
              <a:buFont typeface="Arial"/>
              <a:buNone/>
            </a:pPr>
            <a:r>
              <a:rPr lang="ru-RU" sz="1600" b="1" dirty="0">
                <a:latin typeface="Roboto"/>
                <a:ea typeface="Roboto"/>
                <a:cs typeface="Roboto"/>
                <a:sym typeface="Roboto"/>
              </a:rPr>
              <a:t>Автор:</a:t>
            </a:r>
            <a:r>
              <a:rPr lang="ru-RU" sz="1600" dirty="0">
                <a:latin typeface="Roboto"/>
                <a:ea typeface="Roboto"/>
                <a:cs typeface="Roboto"/>
                <a:sym typeface="Roboto"/>
              </a:rPr>
              <a:t> Осипенко Илья Леонидович</a:t>
            </a:r>
          </a:p>
          <a:p>
            <a:pPr marL="0" indent="0">
              <a:lnSpc>
                <a:spcPct val="100000"/>
              </a:lnSpc>
              <a:spcBef>
                <a:spcPts val="0"/>
              </a:spcBef>
              <a:buClr>
                <a:srgbClr val="0E2D69"/>
              </a:buClr>
              <a:buSzPts val="1600"/>
              <a:buFont typeface="Arial"/>
              <a:buNone/>
            </a:pPr>
            <a:r>
              <a:rPr lang="ru-RU" sz="1600" b="1" dirty="0">
                <a:latin typeface="Roboto"/>
                <a:ea typeface="Roboto"/>
                <a:cs typeface="Roboto"/>
                <a:sym typeface="Roboto"/>
              </a:rPr>
              <a:t>Руководитель:</a:t>
            </a:r>
            <a:r>
              <a:rPr lang="ru-RU" sz="1600" dirty="0">
                <a:latin typeface="Roboto"/>
                <a:ea typeface="Roboto"/>
                <a:cs typeface="Roboto"/>
                <a:sym typeface="Roboto"/>
              </a:rPr>
              <a:t> </a:t>
            </a:r>
            <a:r>
              <a:rPr lang="ru-RU" sz="1600" dirty="0" err="1">
                <a:latin typeface="Roboto"/>
                <a:ea typeface="Roboto"/>
                <a:cs typeface="Roboto"/>
                <a:sym typeface="Roboto"/>
              </a:rPr>
              <a:t>Катичев</a:t>
            </a:r>
            <a:r>
              <a:rPr lang="ru-RU" sz="1600" dirty="0">
                <a:latin typeface="Roboto"/>
                <a:ea typeface="Roboto"/>
                <a:cs typeface="Roboto"/>
                <a:sym typeface="Roboto"/>
              </a:rPr>
              <a:t> Алексей Ростиславович</a:t>
            </a:r>
          </a:p>
        </p:txBody>
      </p:sp>
    </p:spTree>
    <p:extLst>
      <p:ext uri="{BB962C8B-B14F-4D97-AF65-F5344CB8AC3E}">
        <p14:creationId xmlns:p14="http://schemas.microsoft.com/office/powerpoint/2010/main" val="1452210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421200" y="1278000"/>
            <a:ext cx="5245560" cy="777025"/>
          </a:xfrm>
        </p:spPr>
        <p:txBody>
          <a:bodyPr>
            <a:normAutofit/>
          </a:bodyPr>
          <a:lstStyle/>
          <a:p>
            <a:r>
              <a:rPr lang="ru-RU" sz="3200" b="1" dirty="0"/>
              <a:t>Содержание</a:t>
            </a:r>
            <a:endParaRPr lang="ru-RU" sz="3600" b="1"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626400" y="2379663"/>
            <a:ext cx="5245561" cy="3393234"/>
          </a:xfrm>
        </p:spPr>
        <p:txBody>
          <a:bodyPr>
            <a:normAutofit/>
          </a:bodyPr>
          <a:lstStyle/>
          <a:p>
            <a:pPr marL="342900" indent="-342900">
              <a:buFont typeface="+mj-lt"/>
              <a:buAutoNum type="arabicPeriod"/>
            </a:pPr>
            <a:r>
              <a:rPr lang="ru-RU" sz="2400" dirty="0"/>
              <a:t>Актуальность</a:t>
            </a:r>
          </a:p>
          <a:p>
            <a:pPr marL="342900" indent="-342900">
              <a:buFont typeface="+mj-lt"/>
              <a:buAutoNum type="arabicPeriod"/>
            </a:pPr>
            <a:r>
              <a:rPr lang="ru-RU" sz="2400" dirty="0"/>
              <a:t>Постановка проблемы</a:t>
            </a:r>
          </a:p>
          <a:p>
            <a:pPr marL="342900" indent="-342900">
              <a:buFont typeface="+mj-lt"/>
              <a:buAutoNum type="arabicPeriod"/>
            </a:pPr>
            <a:r>
              <a:rPr lang="ru-RU" sz="2400" dirty="0"/>
              <a:t>Цели и задачи</a:t>
            </a:r>
          </a:p>
          <a:p>
            <a:pPr marL="342900" indent="-342900">
              <a:buFont typeface="+mj-lt"/>
              <a:buAutoNum type="arabicPeriod"/>
            </a:pPr>
            <a:r>
              <a:rPr lang="ru-RU" sz="2400" dirty="0"/>
              <a:t>Полученные результаты</a:t>
            </a:r>
          </a:p>
          <a:p>
            <a:pPr marL="342900" indent="-342900">
              <a:buFont typeface="+mj-lt"/>
              <a:buAutoNum type="arabicPeriod"/>
            </a:pPr>
            <a:r>
              <a:rPr lang="ru-RU" sz="2400" dirty="0"/>
              <a:t>Что дальше?</a:t>
            </a:r>
            <a:endParaRPr lang="en-US" sz="2400"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ru-RU" dirty="0"/>
              <a:t>Прикладная математика и информатика</a:t>
            </a:r>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ru-RU" dirty="0"/>
              <a:t>Разработка сервиса для подбора личного страхования для физических лиц</a:t>
            </a:r>
          </a:p>
        </p:txBody>
      </p:sp>
      <p:sp>
        <p:nvSpPr>
          <p:cNvPr id="7" name="Текст 6">
            <a:extLst>
              <a:ext uri="{FF2B5EF4-FFF2-40B4-BE49-F238E27FC236}">
                <a16:creationId xmlns:a16="http://schemas.microsoft.com/office/drawing/2014/main" id="{35F411B5-8431-CE4A-BEA6-775367101901}"/>
              </a:ext>
            </a:extLst>
          </p:cNvPr>
          <p:cNvSpPr>
            <a:spLocks noGrp="1"/>
          </p:cNvSpPr>
          <p:nvPr>
            <p:ph type="body" sz="quarter" idx="15"/>
          </p:nvPr>
        </p:nvSpPr>
        <p:spPr/>
        <p:txBody>
          <a:bodyPr/>
          <a:lstStyle/>
          <a:p>
            <a:r>
              <a:rPr lang="ru-RU" dirty="0"/>
              <a:t>Содержание</a:t>
            </a:r>
          </a:p>
        </p:txBody>
      </p:sp>
    </p:spTree>
    <p:extLst>
      <p:ext uri="{BB962C8B-B14F-4D97-AF65-F5344CB8AC3E}">
        <p14:creationId xmlns:p14="http://schemas.microsoft.com/office/powerpoint/2010/main" val="2613851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421200" y="1278000"/>
            <a:ext cx="5245560" cy="777025"/>
          </a:xfrm>
        </p:spPr>
        <p:txBody>
          <a:bodyPr>
            <a:normAutofit/>
          </a:bodyPr>
          <a:lstStyle/>
          <a:p>
            <a:r>
              <a:rPr lang="ru-RU" sz="3200" b="1" dirty="0"/>
              <a:t>Актуальность</a:t>
            </a:r>
            <a:endParaRPr lang="ru-RU" sz="3600" b="1"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626400" y="2379663"/>
            <a:ext cx="10086806" cy="3393234"/>
          </a:xfrm>
        </p:spPr>
        <p:txBody>
          <a:bodyPr>
            <a:normAutofit/>
          </a:bodyPr>
          <a:lstStyle/>
          <a:p>
            <a:pPr marL="285750" lvl="0" indent="-285750" algn="just" rtl="0">
              <a:lnSpc>
                <a:spcPct val="150000"/>
              </a:lnSpc>
              <a:spcBef>
                <a:spcPts val="800"/>
              </a:spcBef>
              <a:spcAft>
                <a:spcPts val="0"/>
              </a:spcAft>
              <a:buSzPct val="100000"/>
              <a:buFont typeface="Arial" panose="020B0604020202020204" pitchFamily="34" charset="0"/>
              <a:buChar char="•"/>
            </a:pPr>
            <a:r>
              <a:rPr lang="ru-RU" sz="2400" dirty="0">
                <a:latin typeface="Lato" panose="020F0502020204030203" pitchFamily="34" charset="0"/>
                <a:ea typeface="Lato" panose="020F0502020204030203" pitchFamily="34" charset="0"/>
                <a:cs typeface="Lato" panose="020F0502020204030203" pitchFamily="34" charset="0"/>
              </a:rPr>
              <a:t>Важность цифровой трансформации страхового рынка</a:t>
            </a:r>
            <a:r>
              <a:rPr lang="en-US" sz="2400" dirty="0">
                <a:latin typeface="Lato" panose="020F0502020204030203" pitchFamily="34" charset="0"/>
                <a:ea typeface="Lato" panose="020F0502020204030203" pitchFamily="34" charset="0"/>
                <a:cs typeface="Lato" panose="020F0502020204030203" pitchFamily="34" charset="0"/>
              </a:rPr>
              <a:t>.</a:t>
            </a:r>
            <a:endParaRPr lang="ru-RU" sz="2400" dirty="0">
              <a:latin typeface="Lato" panose="020F0502020204030203" pitchFamily="34" charset="0"/>
              <a:ea typeface="Lato" panose="020F0502020204030203" pitchFamily="34" charset="0"/>
              <a:cs typeface="Lato" panose="020F0502020204030203" pitchFamily="34" charset="0"/>
            </a:endParaRPr>
          </a:p>
          <a:p>
            <a:pPr marL="285750" lvl="0" indent="-285750" algn="just" rtl="0">
              <a:lnSpc>
                <a:spcPct val="150000"/>
              </a:lnSpc>
              <a:spcBef>
                <a:spcPts val="800"/>
              </a:spcBef>
              <a:spcAft>
                <a:spcPts val="0"/>
              </a:spcAft>
              <a:buSzPct val="100000"/>
              <a:buFont typeface="Arial" panose="020B0604020202020204" pitchFamily="34" charset="0"/>
              <a:buChar char="•"/>
            </a:pPr>
            <a:r>
              <a:rPr lang="ru-RU" sz="2400" dirty="0">
                <a:latin typeface="Lato" panose="020F0502020204030203" pitchFamily="34" charset="0"/>
                <a:ea typeface="Lato" panose="020F0502020204030203" pitchFamily="34" charset="0"/>
                <a:cs typeface="Lato" panose="020F0502020204030203" pitchFamily="34" charset="0"/>
              </a:rPr>
              <a:t>Необходимость упрощения процесса выбора страховых продуктов</a:t>
            </a:r>
            <a:r>
              <a:rPr lang="en-US" sz="2400" dirty="0">
                <a:latin typeface="Lato" panose="020F0502020204030203" pitchFamily="34" charset="0"/>
                <a:ea typeface="Lato" panose="020F0502020204030203" pitchFamily="34" charset="0"/>
                <a:cs typeface="Lato" panose="020F0502020204030203" pitchFamily="34" charset="0"/>
              </a:rPr>
              <a:t>.</a:t>
            </a:r>
            <a:endParaRPr lang="ru-RU" sz="2400" dirty="0">
              <a:latin typeface="Lato" panose="020F0502020204030203" pitchFamily="34" charset="0"/>
              <a:ea typeface="Lato" panose="020F0502020204030203" pitchFamily="34" charset="0"/>
              <a:cs typeface="Lato" panose="020F0502020204030203" pitchFamily="34" charset="0"/>
            </a:endParaRPr>
          </a:p>
          <a:p>
            <a:pPr marL="285750" lvl="0" indent="-285750" algn="just" rtl="0">
              <a:lnSpc>
                <a:spcPct val="150000"/>
              </a:lnSpc>
              <a:spcBef>
                <a:spcPts val="800"/>
              </a:spcBef>
              <a:spcAft>
                <a:spcPts val="0"/>
              </a:spcAft>
              <a:buSzPct val="100000"/>
              <a:buFont typeface="Arial" panose="020B0604020202020204" pitchFamily="34" charset="0"/>
              <a:buChar char="•"/>
            </a:pPr>
            <a:r>
              <a:rPr lang="ru-RU" sz="2400" dirty="0">
                <a:latin typeface="Lato" panose="020F0502020204030203" pitchFamily="34" charset="0"/>
                <a:ea typeface="Lato" panose="020F0502020204030203" pitchFamily="34" charset="0"/>
                <a:cs typeface="Lato" panose="020F0502020204030203" pitchFamily="34" charset="0"/>
              </a:rPr>
              <a:t>Потребность в автоматизированном, масштабируемом решении для осуществления подбора страховых продуктов.</a:t>
            </a:r>
            <a:endParaRPr lang="ru-RU" sz="2400"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ru-RU" dirty="0"/>
              <a:t>Прикладная математика и информатика</a:t>
            </a:r>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ru-RU" dirty="0"/>
              <a:t>Разработка сервиса для подбора личного страхования для физических лиц</a:t>
            </a:r>
          </a:p>
        </p:txBody>
      </p:sp>
      <p:sp>
        <p:nvSpPr>
          <p:cNvPr id="7" name="Текст 6">
            <a:extLst>
              <a:ext uri="{FF2B5EF4-FFF2-40B4-BE49-F238E27FC236}">
                <a16:creationId xmlns:a16="http://schemas.microsoft.com/office/drawing/2014/main" id="{35F411B5-8431-CE4A-BEA6-775367101901}"/>
              </a:ext>
            </a:extLst>
          </p:cNvPr>
          <p:cNvSpPr>
            <a:spLocks noGrp="1"/>
          </p:cNvSpPr>
          <p:nvPr>
            <p:ph type="body" sz="quarter" idx="15"/>
          </p:nvPr>
        </p:nvSpPr>
        <p:spPr/>
        <p:txBody>
          <a:bodyPr/>
          <a:lstStyle/>
          <a:p>
            <a:r>
              <a:rPr lang="ru-RU" dirty="0"/>
              <a:t>Актуальность</a:t>
            </a:r>
          </a:p>
        </p:txBody>
      </p:sp>
    </p:spTree>
    <p:extLst>
      <p:ext uri="{BB962C8B-B14F-4D97-AF65-F5344CB8AC3E}">
        <p14:creationId xmlns:p14="http://schemas.microsoft.com/office/powerpoint/2010/main" val="4031799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421200" y="1278000"/>
            <a:ext cx="5245560" cy="777025"/>
          </a:xfrm>
        </p:spPr>
        <p:txBody>
          <a:bodyPr>
            <a:normAutofit/>
          </a:bodyPr>
          <a:lstStyle/>
          <a:p>
            <a:r>
              <a:rPr lang="ru-RU" sz="3200" b="1" dirty="0"/>
              <a:t>Постановка проблемы</a:t>
            </a:r>
            <a:endParaRPr lang="ru-RU" sz="3600" b="1"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626400" y="2379663"/>
            <a:ext cx="10086806" cy="3393234"/>
          </a:xfrm>
        </p:spPr>
        <p:txBody>
          <a:bodyPr>
            <a:normAutofit fontScale="92500"/>
          </a:bodyPr>
          <a:lstStyle/>
          <a:p>
            <a:pPr marL="285750" indent="-285750" algn="just">
              <a:lnSpc>
                <a:spcPct val="150000"/>
              </a:lnSpc>
              <a:buSzPct val="100000"/>
              <a:buFont typeface="Arial" panose="020B0604020202020204" pitchFamily="34" charset="0"/>
              <a:buChar char="•"/>
            </a:pPr>
            <a:r>
              <a:rPr lang="ru-RU" sz="2400" dirty="0">
                <a:latin typeface="Lato" panose="020F0502020204030203" pitchFamily="34" charset="0"/>
                <a:ea typeface="Lato" panose="020F0502020204030203" pitchFamily="34" charset="0"/>
                <a:cs typeface="Lato" panose="020F0502020204030203" pitchFamily="34" charset="0"/>
              </a:rPr>
              <a:t>Существующие платформы не учитывают индивидуальные предпочтения пользователей</a:t>
            </a:r>
            <a:r>
              <a:rPr lang="en-US" sz="2400" dirty="0">
                <a:latin typeface="Lato" panose="020F0502020204030203" pitchFamily="34" charset="0"/>
                <a:ea typeface="Lato" panose="020F0502020204030203" pitchFamily="34" charset="0"/>
                <a:cs typeface="Lato" panose="020F0502020204030203" pitchFamily="34" charset="0"/>
              </a:rPr>
              <a:t>.</a:t>
            </a:r>
            <a:endParaRPr lang="ru-RU" sz="2400" dirty="0">
              <a:latin typeface="Lato" panose="020F0502020204030203" pitchFamily="34" charset="0"/>
              <a:ea typeface="Lato" panose="020F0502020204030203" pitchFamily="34" charset="0"/>
              <a:cs typeface="Lato" panose="020F0502020204030203" pitchFamily="34" charset="0"/>
            </a:endParaRPr>
          </a:p>
          <a:p>
            <a:pPr marL="285750" indent="-285750" algn="just">
              <a:lnSpc>
                <a:spcPct val="150000"/>
              </a:lnSpc>
              <a:buSzPct val="100000"/>
              <a:buFont typeface="Arial" panose="020B0604020202020204" pitchFamily="34" charset="0"/>
              <a:buChar char="•"/>
            </a:pPr>
            <a:r>
              <a:rPr lang="ru-RU" sz="2400" dirty="0">
                <a:latin typeface="Lato" panose="020F0502020204030203" pitchFamily="34" charset="0"/>
                <a:ea typeface="Lato" panose="020F0502020204030203" pitchFamily="34" charset="0"/>
                <a:cs typeface="Lato" panose="020F0502020204030203" pitchFamily="34" charset="0"/>
              </a:rPr>
              <a:t>Сложность выбора оптимального продукта из множества предложений</a:t>
            </a:r>
            <a:r>
              <a:rPr lang="en-US" sz="2400" dirty="0">
                <a:latin typeface="Lato" panose="020F0502020204030203" pitchFamily="34" charset="0"/>
                <a:ea typeface="Lato" panose="020F0502020204030203" pitchFamily="34" charset="0"/>
                <a:cs typeface="Lato" panose="020F0502020204030203" pitchFamily="34" charset="0"/>
              </a:rPr>
              <a:t>.</a:t>
            </a:r>
            <a:endParaRPr lang="ru-RU" sz="2400" dirty="0">
              <a:latin typeface="Lato" panose="020F0502020204030203" pitchFamily="34" charset="0"/>
              <a:ea typeface="Lato" panose="020F0502020204030203" pitchFamily="34" charset="0"/>
              <a:cs typeface="Lato" panose="020F0502020204030203" pitchFamily="34" charset="0"/>
            </a:endParaRPr>
          </a:p>
          <a:p>
            <a:pPr marL="285750" indent="-285750" algn="just">
              <a:lnSpc>
                <a:spcPct val="150000"/>
              </a:lnSpc>
              <a:buSzPct val="100000"/>
              <a:buFont typeface="Arial" panose="020B0604020202020204" pitchFamily="34" charset="0"/>
              <a:buChar char="•"/>
            </a:pPr>
            <a:r>
              <a:rPr lang="ru-RU" sz="2400" dirty="0">
                <a:latin typeface="Lato" panose="020F0502020204030203" pitchFamily="34" charset="0"/>
                <a:ea typeface="Lato" panose="020F0502020204030203" pitchFamily="34" charset="0"/>
                <a:cs typeface="Lato" panose="020F0502020204030203" pitchFamily="34" charset="0"/>
              </a:rPr>
              <a:t>Недостаточная информированность потребителей о страховых продуктах</a:t>
            </a:r>
            <a:r>
              <a:rPr lang="en-US" sz="2400" dirty="0">
                <a:latin typeface="Lato" panose="020F0502020204030203" pitchFamily="34" charset="0"/>
                <a:ea typeface="Lato" panose="020F0502020204030203" pitchFamily="34" charset="0"/>
                <a:cs typeface="Lato" panose="020F0502020204030203" pitchFamily="34" charset="0"/>
              </a:rPr>
              <a:t>.</a:t>
            </a:r>
            <a:endParaRPr lang="ru-RU" sz="2400" dirty="0">
              <a:latin typeface="Lato" panose="020F0502020204030203" pitchFamily="34" charset="0"/>
              <a:ea typeface="Lato" panose="020F0502020204030203" pitchFamily="34" charset="0"/>
              <a:cs typeface="Lato" panose="020F0502020204030203" pitchFamily="34" charset="0"/>
            </a:endParaRPr>
          </a:p>
          <a:p>
            <a:pPr marL="285750" indent="-285750" algn="just">
              <a:lnSpc>
                <a:spcPct val="150000"/>
              </a:lnSpc>
              <a:buSzPct val="100000"/>
              <a:buFont typeface="Arial" panose="020B0604020202020204" pitchFamily="34" charset="0"/>
              <a:buChar char="•"/>
            </a:pPr>
            <a:r>
              <a:rPr lang="ru-RU" sz="2400" dirty="0">
                <a:latin typeface="Lato" panose="020F0502020204030203" pitchFamily="34" charset="0"/>
                <a:ea typeface="Lato" panose="020F0502020204030203" pitchFamily="34" charset="0"/>
                <a:cs typeface="Lato" panose="020F0502020204030203" pitchFamily="34" charset="0"/>
              </a:rPr>
              <a:t>Отсутствие очевидных механизмов для сравнения огромного кол-ва страховых продуктов для выбора оптимального</a:t>
            </a:r>
            <a:r>
              <a:rPr lang="en-US" sz="2400" dirty="0">
                <a:latin typeface="Lato" panose="020F0502020204030203" pitchFamily="34" charset="0"/>
                <a:ea typeface="Lato" panose="020F0502020204030203" pitchFamily="34" charset="0"/>
                <a:cs typeface="Lato" panose="020F0502020204030203" pitchFamily="34" charset="0"/>
              </a:rPr>
              <a:t>.</a:t>
            </a:r>
            <a:endParaRPr lang="ru-RU" sz="2400" dirty="0">
              <a:latin typeface="Lato" panose="020F0502020204030203" pitchFamily="34" charset="0"/>
              <a:ea typeface="Lato" panose="020F0502020204030203" pitchFamily="34" charset="0"/>
              <a:cs typeface="Lato" panose="020F0502020204030203" pitchFamily="34" charset="0"/>
            </a:endParaRPr>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ru-RU" dirty="0"/>
              <a:t>Прикладная математика и информатика</a:t>
            </a:r>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ru-RU" dirty="0"/>
              <a:t>Разработка сервиса для подбора личного страхования для физических лиц</a:t>
            </a:r>
          </a:p>
        </p:txBody>
      </p:sp>
      <p:sp>
        <p:nvSpPr>
          <p:cNvPr id="7" name="Текст 6">
            <a:extLst>
              <a:ext uri="{FF2B5EF4-FFF2-40B4-BE49-F238E27FC236}">
                <a16:creationId xmlns:a16="http://schemas.microsoft.com/office/drawing/2014/main" id="{35F411B5-8431-CE4A-BEA6-775367101901}"/>
              </a:ext>
            </a:extLst>
          </p:cNvPr>
          <p:cNvSpPr>
            <a:spLocks noGrp="1"/>
          </p:cNvSpPr>
          <p:nvPr>
            <p:ph type="body" sz="quarter" idx="15"/>
          </p:nvPr>
        </p:nvSpPr>
        <p:spPr/>
        <p:txBody>
          <a:bodyPr/>
          <a:lstStyle/>
          <a:p>
            <a:r>
              <a:rPr lang="ru-RU" dirty="0"/>
              <a:t>Постановка проблемы</a:t>
            </a:r>
          </a:p>
        </p:txBody>
      </p:sp>
    </p:spTree>
    <p:extLst>
      <p:ext uri="{BB962C8B-B14F-4D97-AF65-F5344CB8AC3E}">
        <p14:creationId xmlns:p14="http://schemas.microsoft.com/office/powerpoint/2010/main" val="3695311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422734" y="1279733"/>
            <a:ext cx="5245560" cy="777025"/>
          </a:xfrm>
        </p:spPr>
        <p:txBody>
          <a:bodyPr>
            <a:normAutofit/>
          </a:bodyPr>
          <a:lstStyle/>
          <a:p>
            <a:r>
              <a:rPr lang="ru-RU" sz="3200" b="1" dirty="0"/>
              <a:t>Цели</a:t>
            </a:r>
            <a:endParaRPr lang="ru-RU" sz="3600" b="1"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626400" y="2379663"/>
            <a:ext cx="4079164" cy="3393234"/>
          </a:xfrm>
        </p:spPr>
        <p:txBody>
          <a:bodyPr>
            <a:normAutofit fontScale="85000" lnSpcReduction="10000"/>
          </a:bodyPr>
          <a:lstStyle/>
          <a:p>
            <a:pPr marL="285750" indent="-285750" algn="just">
              <a:lnSpc>
                <a:spcPct val="150000"/>
              </a:lnSpc>
              <a:buSzPct val="100000"/>
              <a:buFont typeface="Arial" panose="020B0604020202020204" pitchFamily="34" charset="0"/>
              <a:buChar char="•"/>
            </a:pPr>
            <a:r>
              <a:rPr lang="ru-RU" sz="2400" dirty="0">
                <a:latin typeface="Lato" panose="020F0502020204030203" pitchFamily="34" charset="0"/>
                <a:ea typeface="Lato" panose="020F0502020204030203" pitchFamily="34" charset="0"/>
                <a:cs typeface="Lato" panose="020F0502020204030203" pitchFamily="34" charset="0"/>
                <a:sym typeface="Lato"/>
              </a:rPr>
              <a:t>Спроектировать систему, решающую поставленную проблему.</a:t>
            </a:r>
          </a:p>
          <a:p>
            <a:pPr marL="285750" indent="-285750" algn="just">
              <a:lnSpc>
                <a:spcPct val="150000"/>
              </a:lnSpc>
              <a:buSzPct val="100000"/>
              <a:buFont typeface="Arial" panose="020B0604020202020204" pitchFamily="34" charset="0"/>
              <a:buChar char="•"/>
            </a:pPr>
            <a:r>
              <a:rPr lang="ru-RU" sz="2400" dirty="0">
                <a:latin typeface="Lato" panose="020F0502020204030203" pitchFamily="34" charset="0"/>
                <a:ea typeface="Lato" panose="020F0502020204030203" pitchFamily="34" charset="0"/>
                <a:cs typeface="Lato" panose="020F0502020204030203" pitchFamily="34" charset="0"/>
                <a:sym typeface="Lato"/>
              </a:rPr>
              <a:t>Разработать </a:t>
            </a:r>
            <a:r>
              <a:rPr lang="en-US" sz="2400" dirty="0">
                <a:latin typeface="Lato" panose="020F0502020204030203" pitchFamily="34" charset="0"/>
                <a:ea typeface="Lato" panose="020F0502020204030203" pitchFamily="34" charset="0"/>
                <a:cs typeface="Lato" panose="020F0502020204030203" pitchFamily="34" charset="0"/>
                <a:sym typeface="Lato"/>
              </a:rPr>
              <a:t>back</a:t>
            </a:r>
            <a:r>
              <a:rPr lang="ru-RU" sz="2400" dirty="0">
                <a:latin typeface="Lato" panose="020F0502020204030203" pitchFamily="34" charset="0"/>
                <a:ea typeface="Lato" panose="020F0502020204030203" pitchFamily="34" charset="0"/>
                <a:cs typeface="Lato" panose="020F0502020204030203" pitchFamily="34" charset="0"/>
                <a:sym typeface="Lato"/>
              </a:rPr>
              <a:t>-</a:t>
            </a:r>
            <a:r>
              <a:rPr lang="en-US" sz="2400" dirty="0">
                <a:latin typeface="Lato" panose="020F0502020204030203" pitchFamily="34" charset="0"/>
                <a:ea typeface="Lato" panose="020F0502020204030203" pitchFamily="34" charset="0"/>
                <a:cs typeface="Lato" panose="020F0502020204030203" pitchFamily="34" charset="0"/>
                <a:sym typeface="Lato"/>
              </a:rPr>
              <a:t>end</a:t>
            </a:r>
            <a:r>
              <a:rPr lang="ru-RU" sz="2400" dirty="0">
                <a:latin typeface="Lato" panose="020F0502020204030203" pitchFamily="34" charset="0"/>
                <a:ea typeface="Lato" panose="020F0502020204030203" pitchFamily="34" charset="0"/>
                <a:cs typeface="Lato" panose="020F0502020204030203" pitchFamily="34" charset="0"/>
                <a:sym typeface="Lato"/>
              </a:rPr>
              <a:t> сервис для взаимодействия с системой рекомендаций и </a:t>
            </a:r>
            <a:r>
              <a:rPr lang="ru-RU" sz="2400" dirty="0" err="1">
                <a:latin typeface="Lato" panose="020F0502020204030203" pitchFamily="34" charset="0"/>
                <a:ea typeface="Lato" panose="020F0502020204030203" pitchFamily="34" charset="0"/>
                <a:cs typeface="Lato" panose="020F0502020204030203" pitchFamily="34" charset="0"/>
                <a:sym typeface="Lato"/>
              </a:rPr>
              <a:t>fr</a:t>
            </a:r>
            <a:r>
              <a:rPr lang="en-US" sz="2400" dirty="0" err="1">
                <a:latin typeface="Lato" panose="020F0502020204030203" pitchFamily="34" charset="0"/>
                <a:ea typeface="Lato" panose="020F0502020204030203" pitchFamily="34" charset="0"/>
                <a:cs typeface="Lato" panose="020F0502020204030203" pitchFamily="34" charset="0"/>
                <a:sym typeface="Lato"/>
              </a:rPr>
              <a:t>ont</a:t>
            </a:r>
            <a:r>
              <a:rPr lang="en-US" sz="2400" dirty="0">
                <a:latin typeface="Lato" panose="020F0502020204030203" pitchFamily="34" charset="0"/>
                <a:ea typeface="Lato" panose="020F0502020204030203" pitchFamily="34" charset="0"/>
                <a:cs typeface="Lato" panose="020F0502020204030203" pitchFamily="34" charset="0"/>
                <a:sym typeface="Lato"/>
              </a:rPr>
              <a:t>-end </a:t>
            </a:r>
            <a:r>
              <a:rPr lang="ru-RU" sz="2400" dirty="0">
                <a:latin typeface="Lato" panose="020F0502020204030203" pitchFamily="34" charset="0"/>
                <a:ea typeface="Lato" panose="020F0502020204030203" pitchFamily="34" charset="0"/>
                <a:cs typeface="Lato" panose="020F0502020204030203" pitchFamily="34" charset="0"/>
                <a:sym typeface="Lato"/>
              </a:rPr>
              <a:t>частью приложения</a:t>
            </a:r>
            <a:r>
              <a:rPr lang="en-US" sz="2400" dirty="0">
                <a:latin typeface="Lato" panose="020F0502020204030203" pitchFamily="34" charset="0"/>
                <a:ea typeface="Lato" panose="020F0502020204030203" pitchFamily="34" charset="0"/>
                <a:cs typeface="Lato" panose="020F0502020204030203" pitchFamily="34" charset="0"/>
                <a:sym typeface="Lato"/>
              </a:rPr>
              <a:t>.</a:t>
            </a:r>
            <a:endParaRPr lang="ru-RU" sz="2400" dirty="0">
              <a:latin typeface="Lato" panose="020F0502020204030203" pitchFamily="34" charset="0"/>
              <a:ea typeface="Lato" panose="020F0502020204030203" pitchFamily="34" charset="0"/>
              <a:cs typeface="Lato" panose="020F0502020204030203" pitchFamily="34" charset="0"/>
              <a:sym typeface="Lato"/>
            </a:endParaRPr>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ru-RU" dirty="0"/>
              <a:t>Прикладная математика и информатика</a:t>
            </a:r>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ru-RU" dirty="0"/>
              <a:t>Разработка сервиса для подбора личного страхования для физических лиц</a:t>
            </a:r>
          </a:p>
        </p:txBody>
      </p:sp>
      <p:sp>
        <p:nvSpPr>
          <p:cNvPr id="7" name="Текст 6">
            <a:extLst>
              <a:ext uri="{FF2B5EF4-FFF2-40B4-BE49-F238E27FC236}">
                <a16:creationId xmlns:a16="http://schemas.microsoft.com/office/drawing/2014/main" id="{35F411B5-8431-CE4A-BEA6-775367101901}"/>
              </a:ext>
            </a:extLst>
          </p:cNvPr>
          <p:cNvSpPr>
            <a:spLocks noGrp="1"/>
          </p:cNvSpPr>
          <p:nvPr>
            <p:ph type="body" sz="quarter" idx="15"/>
          </p:nvPr>
        </p:nvSpPr>
        <p:spPr/>
        <p:txBody>
          <a:bodyPr/>
          <a:lstStyle/>
          <a:p>
            <a:r>
              <a:rPr lang="ru-RU" dirty="0"/>
              <a:t>Цели</a:t>
            </a:r>
          </a:p>
        </p:txBody>
      </p:sp>
      <p:sp>
        <p:nvSpPr>
          <p:cNvPr id="2" name="Текст 3">
            <a:extLst>
              <a:ext uri="{FF2B5EF4-FFF2-40B4-BE49-F238E27FC236}">
                <a16:creationId xmlns:a16="http://schemas.microsoft.com/office/drawing/2014/main" id="{56275904-D8D2-2194-DDCD-6BC7D50EA1B7}"/>
              </a:ext>
            </a:extLst>
          </p:cNvPr>
          <p:cNvSpPr txBox="1">
            <a:spLocks/>
          </p:cNvSpPr>
          <p:nvPr/>
        </p:nvSpPr>
        <p:spPr>
          <a:xfrm>
            <a:off x="6534364" y="2379663"/>
            <a:ext cx="5237080" cy="3393234"/>
          </a:xfrm>
          <a:prstGeom prst="rect">
            <a:avLst/>
          </a:prstGeom>
        </p:spPr>
        <p:txBody>
          <a:bodyPr lIns="0" tIns="0" rIns="0">
            <a:normAutofit fontScale="70000" lnSpcReduction="20000"/>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50000"/>
              </a:lnSpc>
              <a:spcBef>
                <a:spcPts val="0"/>
              </a:spcBef>
              <a:buSzPct val="100000"/>
              <a:buFont typeface="Arial" panose="020B0604020202020204" pitchFamily="34" charset="0"/>
              <a:buChar char="•"/>
            </a:pPr>
            <a:r>
              <a:rPr lang="ru-RU" sz="2400" dirty="0">
                <a:latin typeface="Lato" panose="020F0502020204030203" pitchFamily="34" charset="0"/>
                <a:ea typeface="Lato" panose="020F0502020204030203" pitchFamily="34" charset="0"/>
                <a:cs typeface="Lato" panose="020F0502020204030203" pitchFamily="34" charset="0"/>
              </a:rPr>
              <a:t>Разработка структурированной базы данных для страховых продуктов</a:t>
            </a:r>
            <a:r>
              <a:rPr lang="en-US" sz="2400" dirty="0">
                <a:latin typeface="Lato" panose="020F0502020204030203" pitchFamily="34" charset="0"/>
                <a:ea typeface="Lato" panose="020F0502020204030203" pitchFamily="34" charset="0"/>
                <a:cs typeface="Lato" panose="020F0502020204030203" pitchFamily="34" charset="0"/>
              </a:rPr>
              <a:t>.</a:t>
            </a:r>
            <a:endParaRPr lang="ru-RU" sz="2400" dirty="0">
              <a:latin typeface="Lato" panose="020F0502020204030203" pitchFamily="34" charset="0"/>
              <a:ea typeface="Lato" panose="020F0502020204030203" pitchFamily="34" charset="0"/>
              <a:cs typeface="Lato" panose="020F0502020204030203" pitchFamily="34" charset="0"/>
            </a:endParaRPr>
          </a:p>
          <a:p>
            <a:pPr marL="285750" indent="-285750" algn="just">
              <a:lnSpc>
                <a:spcPct val="150000"/>
              </a:lnSpc>
              <a:spcBef>
                <a:spcPts val="0"/>
              </a:spcBef>
              <a:buSzPct val="100000"/>
              <a:buFont typeface="Arial" panose="020B0604020202020204" pitchFamily="34" charset="0"/>
              <a:buChar char="•"/>
            </a:pPr>
            <a:r>
              <a:rPr lang="ru-RU" sz="2400" dirty="0">
                <a:latin typeface="Lato" panose="020F0502020204030203" pitchFamily="34" charset="0"/>
                <a:ea typeface="Lato" panose="020F0502020204030203" pitchFamily="34" charset="0"/>
                <a:cs typeface="Lato" panose="020F0502020204030203" pitchFamily="34" charset="0"/>
              </a:rPr>
              <a:t>Реализация </a:t>
            </a:r>
            <a:r>
              <a:rPr lang="ru-RU" sz="2400" dirty="0" err="1">
                <a:latin typeface="Lato" panose="020F0502020204030203" pitchFamily="34" charset="0"/>
                <a:ea typeface="Lato" panose="020F0502020204030203" pitchFamily="34" charset="0"/>
                <a:cs typeface="Lato" panose="020F0502020204030203" pitchFamily="34" charset="0"/>
              </a:rPr>
              <a:t>ba</a:t>
            </a:r>
            <a:r>
              <a:rPr lang="en-US" sz="2400" dirty="0">
                <a:latin typeface="Lato" panose="020F0502020204030203" pitchFamily="34" charset="0"/>
                <a:ea typeface="Lato" panose="020F0502020204030203" pitchFamily="34" charset="0"/>
                <a:cs typeface="Lato" panose="020F0502020204030203" pitchFamily="34" charset="0"/>
              </a:rPr>
              <a:t>ck-end </a:t>
            </a:r>
            <a:r>
              <a:rPr lang="ru-RU" sz="2400" dirty="0">
                <a:latin typeface="Lato" panose="020F0502020204030203" pitchFamily="34" charset="0"/>
                <a:ea typeface="Lato" panose="020F0502020204030203" pitchFamily="34" charset="0"/>
                <a:cs typeface="Lato" panose="020F0502020204030203" pitchFamily="34" charset="0"/>
              </a:rPr>
              <a:t>части и мобильного приложения для надежной и эффективной работы</a:t>
            </a:r>
            <a:r>
              <a:rPr lang="en-US" sz="2400" dirty="0">
                <a:latin typeface="Lato" panose="020F0502020204030203" pitchFamily="34" charset="0"/>
                <a:ea typeface="Lato" panose="020F0502020204030203" pitchFamily="34" charset="0"/>
                <a:cs typeface="Lato" panose="020F0502020204030203" pitchFamily="34" charset="0"/>
              </a:rPr>
              <a:t>.</a:t>
            </a:r>
            <a:endParaRPr lang="ru-RU" sz="2400" dirty="0">
              <a:latin typeface="Lato" panose="020F0502020204030203" pitchFamily="34" charset="0"/>
              <a:ea typeface="Lato" panose="020F0502020204030203" pitchFamily="34" charset="0"/>
              <a:cs typeface="Lato" panose="020F0502020204030203" pitchFamily="34" charset="0"/>
            </a:endParaRPr>
          </a:p>
          <a:p>
            <a:pPr marL="285750" indent="-285750" algn="just">
              <a:lnSpc>
                <a:spcPct val="150000"/>
              </a:lnSpc>
              <a:spcBef>
                <a:spcPts val="0"/>
              </a:spcBef>
              <a:buSzPct val="100000"/>
              <a:buFont typeface="Arial" panose="020B0604020202020204" pitchFamily="34" charset="0"/>
              <a:buChar char="•"/>
            </a:pPr>
            <a:r>
              <a:rPr lang="ru-RU" sz="2400" dirty="0">
                <a:latin typeface="Lato" panose="020F0502020204030203" pitchFamily="34" charset="0"/>
                <a:ea typeface="Lato" panose="020F0502020204030203" pitchFamily="34" charset="0"/>
                <a:cs typeface="Lato" panose="020F0502020204030203" pitchFamily="34" charset="0"/>
                <a:sym typeface="Lato"/>
              </a:rPr>
              <a:t>Настройка механизма автоматизации миграции</a:t>
            </a:r>
            <a:endParaRPr lang="ru-RU" sz="2400" dirty="0">
              <a:latin typeface="Lato" panose="020F0502020204030203" pitchFamily="34" charset="0"/>
              <a:ea typeface="Lato" panose="020F0502020204030203" pitchFamily="34" charset="0"/>
              <a:cs typeface="Lato" panose="020F0502020204030203" pitchFamily="34" charset="0"/>
            </a:endParaRPr>
          </a:p>
          <a:p>
            <a:pPr marL="285750" indent="-285750" algn="just">
              <a:lnSpc>
                <a:spcPct val="150000"/>
              </a:lnSpc>
              <a:spcBef>
                <a:spcPts val="0"/>
              </a:spcBef>
              <a:buSzPct val="100000"/>
              <a:buFont typeface="Arial" panose="020B0604020202020204" pitchFamily="34" charset="0"/>
              <a:buChar char="•"/>
            </a:pPr>
            <a:r>
              <a:rPr lang="ru-RU" sz="2400" dirty="0">
                <a:latin typeface="Lato" panose="020F0502020204030203" pitchFamily="34" charset="0"/>
                <a:ea typeface="Lato" panose="020F0502020204030203" pitchFamily="34" charset="0"/>
                <a:cs typeface="Lato" panose="020F0502020204030203" pitchFamily="34" charset="0"/>
              </a:rPr>
              <a:t>Проверка надежности и устойчивости спроектированной системы через нагрузочное тестирование</a:t>
            </a:r>
            <a:r>
              <a:rPr lang="en-US" sz="2400" dirty="0">
                <a:latin typeface="Lato" panose="020F0502020204030203" pitchFamily="34" charset="0"/>
                <a:ea typeface="Lato" panose="020F0502020204030203" pitchFamily="34" charset="0"/>
                <a:cs typeface="Lato" panose="020F0502020204030203" pitchFamily="34" charset="0"/>
              </a:rPr>
              <a:t>.</a:t>
            </a:r>
            <a:endParaRPr lang="ru-RU" sz="2400" dirty="0">
              <a:latin typeface="Lato" panose="020F0502020204030203" pitchFamily="34" charset="0"/>
              <a:ea typeface="Lato" panose="020F0502020204030203" pitchFamily="34" charset="0"/>
              <a:cs typeface="Lato" panose="020F0502020204030203" pitchFamily="34" charset="0"/>
            </a:endParaRPr>
          </a:p>
        </p:txBody>
      </p:sp>
      <p:sp>
        <p:nvSpPr>
          <p:cNvPr id="8" name="Заголовок 2">
            <a:extLst>
              <a:ext uri="{FF2B5EF4-FFF2-40B4-BE49-F238E27FC236}">
                <a16:creationId xmlns:a16="http://schemas.microsoft.com/office/drawing/2014/main" id="{59F650A9-0EE7-DE76-9A6D-7D5F84C4B847}"/>
              </a:ext>
            </a:extLst>
          </p:cNvPr>
          <p:cNvSpPr txBox="1">
            <a:spLocks/>
          </p:cNvSpPr>
          <p:nvPr/>
        </p:nvSpPr>
        <p:spPr>
          <a:xfrm>
            <a:off x="6259892" y="1279732"/>
            <a:ext cx="5245560" cy="777025"/>
          </a:xfrm>
          <a:prstGeom prst="rect">
            <a:avLst/>
          </a:prstGeom>
        </p:spPr>
        <p:txBody>
          <a:bodyPr lIns="0" tIns="0" rIns="0" bIns="0" anchor="t">
            <a:normAutofit/>
          </a:bodyPr>
          <a:lstStyle>
            <a:lvl1pPr algn="l" defTabSz="914400" rtl="0" eaLnBrk="1" latinLnBrk="0" hangingPunct="1">
              <a:lnSpc>
                <a:spcPct val="100000"/>
              </a:lnSpc>
              <a:spcBef>
                <a:spcPct val="0"/>
              </a:spcBef>
              <a:buNone/>
              <a:defRPr sz="2400" b="0" i="0" kern="1200">
                <a:solidFill>
                  <a:schemeClr val="tx1"/>
                </a:solidFill>
                <a:latin typeface="HSE Sans" panose="02000000000000000000" pitchFamily="2" charset="0"/>
                <a:ea typeface="+mj-ea"/>
                <a:cs typeface="+mj-cs"/>
              </a:defRPr>
            </a:lvl1pPr>
          </a:lstStyle>
          <a:p>
            <a:r>
              <a:rPr lang="ru-RU" sz="3200" b="1" dirty="0"/>
              <a:t>Задачи</a:t>
            </a:r>
            <a:endParaRPr lang="ru-RU" sz="3600" b="1" dirty="0"/>
          </a:p>
        </p:txBody>
      </p:sp>
    </p:spTree>
    <p:extLst>
      <p:ext uri="{BB962C8B-B14F-4D97-AF65-F5344CB8AC3E}">
        <p14:creationId xmlns:p14="http://schemas.microsoft.com/office/powerpoint/2010/main" val="2657100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422734" y="1278000"/>
            <a:ext cx="5245560" cy="777025"/>
          </a:xfrm>
        </p:spPr>
        <p:txBody>
          <a:bodyPr>
            <a:normAutofit/>
          </a:bodyPr>
          <a:lstStyle/>
          <a:p>
            <a:r>
              <a:rPr lang="ru-RU" sz="3200" b="1" dirty="0"/>
              <a:t>Полученные результаты</a:t>
            </a:r>
            <a:endParaRPr lang="ru-RU" sz="3600" b="1" dirty="0"/>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ru-RU" dirty="0"/>
              <a:t>Прикладная математика и информатика</a:t>
            </a:r>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ru-RU" dirty="0"/>
              <a:t>Разработка сервиса для подбора личного страхования для физических лиц</a:t>
            </a:r>
          </a:p>
        </p:txBody>
      </p:sp>
      <p:sp>
        <p:nvSpPr>
          <p:cNvPr id="7" name="Текст 6">
            <a:extLst>
              <a:ext uri="{FF2B5EF4-FFF2-40B4-BE49-F238E27FC236}">
                <a16:creationId xmlns:a16="http://schemas.microsoft.com/office/drawing/2014/main" id="{35F411B5-8431-CE4A-BEA6-775367101901}"/>
              </a:ext>
            </a:extLst>
          </p:cNvPr>
          <p:cNvSpPr>
            <a:spLocks noGrp="1"/>
          </p:cNvSpPr>
          <p:nvPr>
            <p:ph type="body" sz="quarter" idx="15"/>
          </p:nvPr>
        </p:nvSpPr>
        <p:spPr/>
        <p:txBody>
          <a:bodyPr/>
          <a:lstStyle/>
          <a:p>
            <a:r>
              <a:rPr lang="ru-RU" dirty="0"/>
              <a:t>Полученные результаты</a:t>
            </a:r>
          </a:p>
        </p:txBody>
      </p:sp>
      <p:pic>
        <p:nvPicPr>
          <p:cNvPr id="8" name="Picture 7">
            <a:extLst>
              <a:ext uri="{FF2B5EF4-FFF2-40B4-BE49-F238E27FC236}">
                <a16:creationId xmlns:a16="http://schemas.microsoft.com/office/drawing/2014/main" id="{6A2EF39D-0385-2338-1F99-240667C3986F}"/>
              </a:ext>
            </a:extLst>
          </p:cNvPr>
          <p:cNvPicPr>
            <a:picLocks noChangeAspect="1"/>
          </p:cNvPicPr>
          <p:nvPr/>
        </p:nvPicPr>
        <p:blipFill>
          <a:blip r:embed="rId3"/>
          <a:stretch>
            <a:fillRect/>
          </a:stretch>
        </p:blipFill>
        <p:spPr>
          <a:xfrm>
            <a:off x="389482" y="1797325"/>
            <a:ext cx="3567375" cy="3586452"/>
          </a:xfrm>
          <a:prstGeom prst="rect">
            <a:avLst/>
          </a:prstGeom>
          <a:ln>
            <a:solidFill>
              <a:schemeClr val="bg1"/>
            </a:solidFill>
          </a:ln>
        </p:spPr>
      </p:pic>
      <p:pic>
        <p:nvPicPr>
          <p:cNvPr id="9" name="Picture 8">
            <a:extLst>
              <a:ext uri="{FF2B5EF4-FFF2-40B4-BE49-F238E27FC236}">
                <a16:creationId xmlns:a16="http://schemas.microsoft.com/office/drawing/2014/main" id="{0DF899EC-967A-4748-25ED-4AC98F6CAE75}"/>
              </a:ext>
            </a:extLst>
          </p:cNvPr>
          <p:cNvPicPr>
            <a:picLocks noChangeAspect="1"/>
          </p:cNvPicPr>
          <p:nvPr/>
        </p:nvPicPr>
        <p:blipFill>
          <a:blip r:embed="rId4"/>
          <a:stretch>
            <a:fillRect/>
          </a:stretch>
        </p:blipFill>
        <p:spPr>
          <a:xfrm>
            <a:off x="7067457" y="1131907"/>
            <a:ext cx="4735061" cy="5385271"/>
          </a:xfrm>
          <a:prstGeom prst="rect">
            <a:avLst/>
          </a:prstGeom>
          <a:ln>
            <a:solidFill>
              <a:schemeClr val="bg1"/>
            </a:solidFill>
          </a:ln>
        </p:spPr>
      </p:pic>
      <p:pic>
        <p:nvPicPr>
          <p:cNvPr id="1030" name="Picture 6" descr="PlantUML diagram">
            <a:extLst>
              <a:ext uri="{FF2B5EF4-FFF2-40B4-BE49-F238E27FC236}">
                <a16:creationId xmlns:a16="http://schemas.microsoft.com/office/drawing/2014/main" id="{3EB4313D-CE04-E3B7-70DF-2DD89FD4A1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1512" y="3906836"/>
            <a:ext cx="4239492" cy="271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700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ru-RU" dirty="0"/>
              <a:t>Прикладная математика и информатика</a:t>
            </a:r>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ru-RU" dirty="0"/>
              <a:t>Разработка сервиса для подбора личного страхования для физических лиц</a:t>
            </a:r>
          </a:p>
        </p:txBody>
      </p:sp>
      <p:sp>
        <p:nvSpPr>
          <p:cNvPr id="7" name="Текст 6">
            <a:extLst>
              <a:ext uri="{FF2B5EF4-FFF2-40B4-BE49-F238E27FC236}">
                <a16:creationId xmlns:a16="http://schemas.microsoft.com/office/drawing/2014/main" id="{35F411B5-8431-CE4A-BEA6-775367101901}"/>
              </a:ext>
            </a:extLst>
          </p:cNvPr>
          <p:cNvSpPr>
            <a:spLocks noGrp="1"/>
          </p:cNvSpPr>
          <p:nvPr>
            <p:ph type="body" sz="quarter" idx="15"/>
          </p:nvPr>
        </p:nvSpPr>
        <p:spPr/>
        <p:txBody>
          <a:bodyPr/>
          <a:lstStyle/>
          <a:p>
            <a:r>
              <a:rPr lang="ru-RU" dirty="0"/>
              <a:t>Полученные результаты</a:t>
            </a:r>
          </a:p>
        </p:txBody>
      </p:sp>
      <p:pic>
        <p:nvPicPr>
          <p:cNvPr id="3" name="Picture 2">
            <a:extLst>
              <a:ext uri="{FF2B5EF4-FFF2-40B4-BE49-F238E27FC236}">
                <a16:creationId xmlns:a16="http://schemas.microsoft.com/office/drawing/2014/main" id="{5BD97431-58A3-4A42-552E-FA054DE3AB22}"/>
              </a:ext>
            </a:extLst>
          </p:cNvPr>
          <p:cNvPicPr>
            <a:picLocks noChangeAspect="1"/>
          </p:cNvPicPr>
          <p:nvPr/>
        </p:nvPicPr>
        <p:blipFill rotWithShape="1">
          <a:blip r:embed="rId2"/>
          <a:srcRect r="845"/>
          <a:stretch/>
        </p:blipFill>
        <p:spPr>
          <a:xfrm>
            <a:off x="5792503" y="2782385"/>
            <a:ext cx="1796297" cy="3723424"/>
          </a:xfrm>
          <a:prstGeom prst="roundRect">
            <a:avLst/>
          </a:prstGeom>
        </p:spPr>
      </p:pic>
      <p:pic>
        <p:nvPicPr>
          <p:cNvPr id="4" name="Picture 3">
            <a:extLst>
              <a:ext uri="{FF2B5EF4-FFF2-40B4-BE49-F238E27FC236}">
                <a16:creationId xmlns:a16="http://schemas.microsoft.com/office/drawing/2014/main" id="{042AE346-0C1A-2364-FFB7-FB63BF9FAED3}"/>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Lst>
          </a:blip>
          <a:srcRect l="1772" r="931"/>
          <a:stretch/>
        </p:blipFill>
        <p:spPr>
          <a:xfrm>
            <a:off x="7920000" y="2340000"/>
            <a:ext cx="1764165" cy="3723424"/>
          </a:xfrm>
          <a:prstGeom prst="roundRect">
            <a:avLst/>
          </a:prstGeom>
          <a:ln>
            <a:solidFill>
              <a:schemeClr val="accent1"/>
            </a:solidFill>
          </a:ln>
          <a:effectLst>
            <a:softEdge rad="0"/>
          </a:effectLst>
        </p:spPr>
      </p:pic>
      <p:pic>
        <p:nvPicPr>
          <p:cNvPr id="9" name="Picture 8">
            <a:extLst>
              <a:ext uri="{FF2B5EF4-FFF2-40B4-BE49-F238E27FC236}">
                <a16:creationId xmlns:a16="http://schemas.microsoft.com/office/drawing/2014/main" id="{F8DE0A10-EA14-19C5-C6FF-41B7509FF406}"/>
              </a:ext>
            </a:extLst>
          </p:cNvPr>
          <p:cNvPicPr>
            <a:picLocks noChangeAspect="1"/>
          </p:cNvPicPr>
          <p:nvPr/>
        </p:nvPicPr>
        <p:blipFill rotWithShape="1">
          <a:blip r:embed="rId5"/>
          <a:srcRect l="1241"/>
          <a:stretch/>
        </p:blipFill>
        <p:spPr>
          <a:xfrm>
            <a:off x="10015200" y="1897200"/>
            <a:ext cx="1796297" cy="3723424"/>
          </a:xfrm>
          <a:prstGeom prst="roundRect">
            <a:avLst/>
          </a:prstGeom>
        </p:spPr>
      </p:pic>
      <p:pic>
        <p:nvPicPr>
          <p:cNvPr id="11" name="Picture 10">
            <a:extLst>
              <a:ext uri="{FF2B5EF4-FFF2-40B4-BE49-F238E27FC236}">
                <a16:creationId xmlns:a16="http://schemas.microsoft.com/office/drawing/2014/main" id="{5EE0F6CD-BC3F-7642-E490-0997D5ABC991}"/>
              </a:ext>
            </a:extLst>
          </p:cNvPr>
          <p:cNvPicPr>
            <a:picLocks noChangeAspect="1"/>
          </p:cNvPicPr>
          <p:nvPr/>
        </p:nvPicPr>
        <p:blipFill>
          <a:blip r:embed="rId6"/>
          <a:stretch>
            <a:fillRect/>
          </a:stretch>
        </p:blipFill>
        <p:spPr>
          <a:xfrm>
            <a:off x="435786" y="3598196"/>
            <a:ext cx="4753120" cy="1750060"/>
          </a:xfrm>
          <a:prstGeom prst="rect">
            <a:avLst/>
          </a:prstGeom>
        </p:spPr>
      </p:pic>
      <p:pic>
        <p:nvPicPr>
          <p:cNvPr id="2" name="Picture 1">
            <a:extLst>
              <a:ext uri="{FF2B5EF4-FFF2-40B4-BE49-F238E27FC236}">
                <a16:creationId xmlns:a16="http://schemas.microsoft.com/office/drawing/2014/main" id="{268FA70F-330B-5684-117E-AC266662EA9C}"/>
              </a:ext>
            </a:extLst>
          </p:cNvPr>
          <p:cNvPicPr>
            <a:picLocks noChangeAspect="1"/>
          </p:cNvPicPr>
          <p:nvPr/>
        </p:nvPicPr>
        <p:blipFill>
          <a:blip r:embed="rId7"/>
          <a:stretch>
            <a:fillRect/>
          </a:stretch>
        </p:blipFill>
        <p:spPr>
          <a:xfrm>
            <a:off x="278258" y="1269265"/>
            <a:ext cx="6141347" cy="1405954"/>
          </a:xfrm>
          <a:prstGeom prst="rect">
            <a:avLst/>
          </a:prstGeom>
        </p:spPr>
      </p:pic>
    </p:spTree>
    <p:extLst>
      <p:ext uri="{BB962C8B-B14F-4D97-AF65-F5344CB8AC3E}">
        <p14:creationId xmlns:p14="http://schemas.microsoft.com/office/powerpoint/2010/main" val="427250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421200" y="1278000"/>
            <a:ext cx="5245560" cy="777025"/>
          </a:xfrm>
        </p:spPr>
        <p:txBody>
          <a:bodyPr>
            <a:normAutofit/>
          </a:bodyPr>
          <a:lstStyle/>
          <a:p>
            <a:r>
              <a:rPr lang="ru-RU" sz="3200" b="1" dirty="0"/>
              <a:t>Что дальше?</a:t>
            </a:r>
            <a:endParaRPr lang="ru-RU" sz="3600" b="1" dirty="0"/>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626399" y="2379663"/>
            <a:ext cx="7703593" cy="3393234"/>
          </a:xfrm>
        </p:spPr>
        <p:txBody>
          <a:bodyPr>
            <a:normAutofit/>
          </a:bodyPr>
          <a:lstStyle/>
          <a:p>
            <a:pPr marL="285750" indent="-285750" algn="just">
              <a:lnSpc>
                <a:spcPct val="150000"/>
              </a:lnSpc>
              <a:buSzPct val="100000"/>
              <a:buFont typeface="Arial" panose="020B0604020202020204" pitchFamily="34" charset="0"/>
              <a:buChar char="•"/>
            </a:pPr>
            <a:r>
              <a:rPr lang="ru-RU" sz="2400" dirty="0">
                <a:latin typeface="Lato" panose="020F0502020204030203" pitchFamily="34" charset="0"/>
                <a:ea typeface="Lato" panose="020F0502020204030203" pitchFamily="34" charset="0"/>
                <a:cs typeface="Lato" panose="020F0502020204030203" pitchFamily="34" charset="0"/>
                <a:sym typeface="Lato"/>
              </a:rPr>
              <a:t>Улучшение </a:t>
            </a:r>
            <a:r>
              <a:rPr lang="ru-RU" sz="2400" dirty="0" err="1">
                <a:latin typeface="Lato" panose="020F0502020204030203" pitchFamily="34" charset="0"/>
                <a:ea typeface="Lato" panose="020F0502020204030203" pitchFamily="34" charset="0"/>
                <a:cs typeface="Lato" panose="020F0502020204030203" pitchFamily="34" charset="0"/>
                <a:sym typeface="Lato"/>
              </a:rPr>
              <a:t>персонализированности</a:t>
            </a:r>
            <a:r>
              <a:rPr lang="ru-RU" sz="2400" dirty="0">
                <a:latin typeface="Lato" panose="020F0502020204030203" pitchFamily="34" charset="0"/>
                <a:ea typeface="Lato" panose="020F0502020204030203" pitchFamily="34" charset="0"/>
                <a:cs typeface="Lato" panose="020F0502020204030203" pitchFamily="34" charset="0"/>
                <a:sym typeface="Lato"/>
              </a:rPr>
              <a:t> рекомендации.</a:t>
            </a:r>
          </a:p>
          <a:p>
            <a:pPr marL="285750" indent="-285750" algn="just">
              <a:lnSpc>
                <a:spcPct val="150000"/>
              </a:lnSpc>
              <a:buSzPct val="100000"/>
              <a:buFont typeface="Arial" panose="020B0604020202020204" pitchFamily="34" charset="0"/>
              <a:buChar char="•"/>
            </a:pPr>
            <a:r>
              <a:rPr lang="ru-RU" sz="2400" dirty="0">
                <a:latin typeface="Lato" panose="020F0502020204030203" pitchFamily="34" charset="0"/>
                <a:ea typeface="Lato" panose="020F0502020204030203" pitchFamily="34" charset="0"/>
                <a:cs typeface="Lato" panose="020F0502020204030203" pitchFamily="34" charset="0"/>
                <a:sym typeface="Lato"/>
              </a:rPr>
              <a:t>Интеграция с </a:t>
            </a:r>
            <a:r>
              <a:rPr lang="ru-RU" sz="2400" dirty="0" err="1">
                <a:latin typeface="Lato" panose="020F0502020204030203" pitchFamily="34" charset="0"/>
                <a:ea typeface="Lato" panose="020F0502020204030203" pitchFamily="34" charset="0"/>
                <a:cs typeface="Lato" panose="020F0502020204030203" pitchFamily="34" charset="0"/>
                <a:sym typeface="Lato"/>
              </a:rPr>
              <a:t>A</a:t>
            </a:r>
            <a:r>
              <a:rPr lang="en-US" sz="2400" dirty="0">
                <a:latin typeface="Lato" panose="020F0502020204030203" pitchFamily="34" charset="0"/>
                <a:ea typeface="Lato" panose="020F0502020204030203" pitchFamily="34" charset="0"/>
                <a:cs typeface="Lato" panose="020F0502020204030203" pitchFamily="34" charset="0"/>
                <a:sym typeface="Lato"/>
              </a:rPr>
              <a:t>PI</a:t>
            </a:r>
            <a:r>
              <a:rPr lang="ru-RU" sz="2400" dirty="0">
                <a:latin typeface="Lato" panose="020F0502020204030203" pitchFamily="34" charset="0"/>
                <a:ea typeface="Lato" panose="020F0502020204030203" pitchFamily="34" charset="0"/>
                <a:cs typeface="Lato" panose="020F0502020204030203" pitchFamily="34" charset="0"/>
                <a:sym typeface="Lato"/>
              </a:rPr>
              <a:t> страховых компаний.</a:t>
            </a:r>
          </a:p>
          <a:p>
            <a:pPr marL="285750" indent="-285750" algn="just">
              <a:lnSpc>
                <a:spcPct val="150000"/>
              </a:lnSpc>
              <a:buSzPct val="100000"/>
              <a:buFont typeface="Arial" panose="020B0604020202020204" pitchFamily="34" charset="0"/>
              <a:buChar char="•"/>
            </a:pPr>
            <a:r>
              <a:rPr lang="ru-RU" sz="2400" dirty="0">
                <a:latin typeface="Lato" panose="020F0502020204030203" pitchFamily="34" charset="0"/>
                <a:ea typeface="Lato" panose="020F0502020204030203" pitchFamily="34" charset="0"/>
                <a:cs typeface="Lato" panose="020F0502020204030203" pitchFamily="34" charset="0"/>
                <a:sym typeface="Lato"/>
              </a:rPr>
              <a:t>Нагрузочное тестирование.</a:t>
            </a:r>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a:lstStyle/>
          <a:p>
            <a:r>
              <a:rPr lang="ru-RU" dirty="0"/>
              <a:t>Прикладная математика и информатика</a:t>
            </a:r>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a:lstStyle/>
          <a:p>
            <a:r>
              <a:rPr lang="ru-RU" dirty="0"/>
              <a:t>Разработка сервиса для подбора личного страхования для физических лиц</a:t>
            </a:r>
          </a:p>
        </p:txBody>
      </p:sp>
      <p:sp>
        <p:nvSpPr>
          <p:cNvPr id="7" name="Текст 6">
            <a:extLst>
              <a:ext uri="{FF2B5EF4-FFF2-40B4-BE49-F238E27FC236}">
                <a16:creationId xmlns:a16="http://schemas.microsoft.com/office/drawing/2014/main" id="{35F411B5-8431-CE4A-BEA6-775367101901}"/>
              </a:ext>
            </a:extLst>
          </p:cNvPr>
          <p:cNvSpPr>
            <a:spLocks noGrp="1"/>
          </p:cNvSpPr>
          <p:nvPr>
            <p:ph type="body" sz="quarter" idx="15"/>
          </p:nvPr>
        </p:nvSpPr>
        <p:spPr/>
        <p:txBody>
          <a:bodyPr/>
          <a:lstStyle/>
          <a:p>
            <a:r>
              <a:rPr lang="ru-RU" dirty="0"/>
              <a:t>Что дальше?</a:t>
            </a:r>
          </a:p>
        </p:txBody>
      </p:sp>
    </p:spTree>
    <p:extLst>
      <p:ext uri="{BB962C8B-B14F-4D97-AF65-F5344CB8AC3E}">
        <p14:creationId xmlns:p14="http://schemas.microsoft.com/office/powerpoint/2010/main" val="467373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2161965"/>
      </p:ext>
    </p:extLst>
  </p:cSld>
  <p:clrMapOvr>
    <a:masterClrMapping/>
  </p:clrMapOvr>
</p:sld>
</file>

<file path=ppt/theme/theme1.xml><?xml version="1.0" encoding="utf-8"?>
<a:theme xmlns:a="http://schemas.openxmlformats.org/drawingml/2006/main" name="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000" dirty="0">
            <a:latin typeface="HSE Sans" panose="02000000000000000000"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2A9C74E6E830D74E9B0FDDB4017A5417" ma:contentTypeVersion="13" ma:contentTypeDescription="Создание документа." ma:contentTypeScope="" ma:versionID="d4e423622451d608a8a05f4da7a1e1a2">
  <xsd:schema xmlns:xsd="http://www.w3.org/2001/XMLSchema" xmlns:xs="http://www.w3.org/2001/XMLSchema" xmlns:p="http://schemas.microsoft.com/office/2006/metadata/properties" xmlns:ns2="9875bd71-cde8-496c-a136-433f55d5e6d0" xmlns:ns3="e96afe77-3acb-4328-97fc-408e1bde3ecd" targetNamespace="http://schemas.microsoft.com/office/2006/metadata/properties" ma:root="true" ma:fieldsID="4831203c63c08b9f52ea6d3ee0d7a96e" ns2:_="" ns3:_="">
    <xsd:import namespace="9875bd71-cde8-496c-a136-433f55d5e6d0"/>
    <xsd:import namespace="e96afe77-3acb-4328-97fc-408e1bde3e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75bd71-cde8-496c-a136-433f55d5e6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6afe77-3acb-4328-97fc-408e1bde3ecd" elementFormDefault="qualified">
    <xsd:import namespace="http://schemas.microsoft.com/office/2006/documentManagement/types"/>
    <xsd:import namespace="http://schemas.microsoft.com/office/infopath/2007/PartnerControls"/>
    <xsd:element name="SharedWithUsers" ma:index="18"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Совместно с подробностями"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D4651DD-DCCC-4759-B2F6-7F520BDCC2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75bd71-cde8-496c-a136-433f55d5e6d0"/>
    <ds:schemaRef ds:uri="e96afe77-3acb-4328-97fc-408e1bde3e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34386AA-1848-4C75-B336-1053927CB025}">
  <ds:schemaRefs>
    <ds:schemaRef ds:uri="http://schemas.microsoft.com/sharepoint/v3/contenttype/forms"/>
  </ds:schemaRefs>
</ds:datastoreItem>
</file>

<file path=customXml/itemProps3.xml><?xml version="1.0" encoding="utf-8"?>
<ds:datastoreItem xmlns:ds="http://schemas.openxmlformats.org/officeDocument/2006/customXml" ds:itemID="{433DAF31-D8A6-49A0-9A5D-8B2EA5B1C511}">
  <ds:schemaRefs>
    <ds:schemaRef ds:uri="http://schemas.microsoft.com/office/2006/metadata/properties"/>
    <ds:schemaRef ds:uri="http://purl.org/dc/terms/"/>
    <ds:schemaRef ds:uri="9875bd71-cde8-496c-a136-433f55d5e6d0"/>
    <ds:schemaRef ds:uri="http://www.w3.org/XML/1998/namespace"/>
    <ds:schemaRef ds:uri="http://purl.org/dc/elements/1.1/"/>
    <ds:schemaRef ds:uri="http://schemas.openxmlformats.org/package/2006/metadata/core-properties"/>
    <ds:schemaRef ds:uri="http://schemas.microsoft.com/office/2006/documentManagement/types"/>
    <ds:schemaRef ds:uri="http://schemas.microsoft.com/office/infopath/2007/PartnerControls"/>
    <ds:schemaRef ds:uri="e96afe77-3acb-4328-97fc-408e1bde3ecd"/>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3261</TotalTime>
  <Words>538</Words>
  <Application>Microsoft Macintosh PowerPoint</Application>
  <PresentationFormat>Widescreen</PresentationFormat>
  <Paragraphs>67</Paragraphs>
  <Slides>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-apple-system</vt:lpstr>
      <vt:lpstr>Arial</vt:lpstr>
      <vt:lpstr>Calibri</vt:lpstr>
      <vt:lpstr>HSE Sans</vt:lpstr>
      <vt:lpstr>Lato</vt:lpstr>
      <vt:lpstr>Roboto</vt:lpstr>
      <vt:lpstr>Office Theme</vt:lpstr>
      <vt:lpstr>Разработка сервиса для подбора личного страхования для физических лиц</vt:lpstr>
      <vt:lpstr>Содержание</vt:lpstr>
      <vt:lpstr>Актуальность</vt:lpstr>
      <vt:lpstr>Постановка проблемы</vt:lpstr>
      <vt:lpstr>Цели</vt:lpstr>
      <vt:lpstr>Полученные результаты</vt:lpstr>
      <vt:lpstr>PowerPoint Presentation</vt:lpstr>
      <vt:lpstr>Что дальше?</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Кутьков Юрий Юрьевич</dc:creator>
  <cp:lastModifiedBy>Ilya Osipenko</cp:lastModifiedBy>
  <cp:revision>51</cp:revision>
  <cp:lastPrinted>2021-11-11T13:08:42Z</cp:lastPrinted>
  <dcterms:created xsi:type="dcterms:W3CDTF">2021-11-11T08:52:47Z</dcterms:created>
  <dcterms:modified xsi:type="dcterms:W3CDTF">2025-05-22T16:26:04Z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0x0101002A9C74E6E830D74E9B0FDDB4017A5417</vt:lpwstr>
  </property>
</Properties>
</file>