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722" r:id="rId2"/>
    <p:sldMasterId id="2147483668" r:id="rId3"/>
    <p:sldMasterId id="2147483674" r:id="rId4"/>
    <p:sldMasterId id="2147483648" r:id="rId5"/>
    <p:sldMasterId id="2147483684" r:id="rId6"/>
    <p:sldMasterId id="2147483697" r:id="rId7"/>
  </p:sldMasterIdLst>
  <p:notesMasterIdLst>
    <p:notesMasterId r:id="rId35"/>
  </p:notesMasterIdLst>
  <p:handoutMasterIdLst>
    <p:handoutMasterId r:id="rId36"/>
  </p:handoutMasterIdLst>
  <p:sldIdLst>
    <p:sldId id="424" r:id="rId8"/>
    <p:sldId id="437" r:id="rId9"/>
    <p:sldId id="439" r:id="rId10"/>
    <p:sldId id="440" r:id="rId11"/>
    <p:sldId id="442" r:id="rId12"/>
    <p:sldId id="448" r:id="rId13"/>
    <p:sldId id="445" r:id="rId14"/>
    <p:sldId id="446" r:id="rId15"/>
    <p:sldId id="447" r:id="rId16"/>
    <p:sldId id="449" r:id="rId17"/>
    <p:sldId id="450" r:id="rId18"/>
    <p:sldId id="451" r:id="rId19"/>
    <p:sldId id="453" r:id="rId20"/>
    <p:sldId id="454" r:id="rId21"/>
    <p:sldId id="458" r:id="rId22"/>
    <p:sldId id="459" r:id="rId23"/>
    <p:sldId id="456" r:id="rId24"/>
    <p:sldId id="462" r:id="rId25"/>
    <p:sldId id="460" r:id="rId26"/>
    <p:sldId id="467" r:id="rId27"/>
    <p:sldId id="465" r:id="rId28"/>
    <p:sldId id="466" r:id="rId29"/>
    <p:sldId id="469" r:id="rId30"/>
    <p:sldId id="470" r:id="rId31"/>
    <p:sldId id="471" r:id="rId32"/>
    <p:sldId id="452" r:id="rId33"/>
    <p:sldId id="472" r:id="rId34"/>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4" userDrawn="1">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39" autoAdjust="0"/>
    <p:restoredTop sz="74951" autoAdjust="0"/>
  </p:normalViewPr>
  <p:slideViewPr>
    <p:cSldViewPr snapToGrid="0">
      <p:cViewPr varScale="1">
        <p:scale>
          <a:sx n="91" d="100"/>
          <a:sy n="91" d="100"/>
        </p:scale>
        <p:origin x="1176" y="60"/>
      </p:cViewPr>
      <p:guideLst>
        <p:guide orient="horz" pos="2164"/>
        <p:guide pos="2880"/>
        <p:guide orient="horz" pos="16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1" d="100"/>
          <a:sy n="131" d="100"/>
        </p:scale>
        <p:origin x="-810" y="-96"/>
      </p:cViewPr>
      <p:guideLst>
        <p:guide orient="horz" pos="2100"/>
        <p:guide pos="312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notesMaster" Target="notesMasters/notesMaster1.xml"/><Relationship Id="rId8" Type="http://schemas.openxmlformats.org/officeDocument/2006/relationships/slide" Target="slides/slide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04/07/2025</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04/07/2025</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My Name, and today I would like to present my </a:t>
            </a:r>
            <a:r>
              <a:rPr lang="en-US" dirty="0" err="1"/>
              <a:t>Bachelorthesis</a:t>
            </a:r>
            <a:r>
              <a:rPr lang="en-US" dirty="0"/>
              <a:t>  called "Tooling and benchmarking of a hardware-</a:t>
            </a:r>
            <a:r>
              <a:rPr lang="en-US" dirty="0" err="1"/>
              <a:t>ahnostic</a:t>
            </a:r>
            <a:r>
              <a:rPr lang="en-US" dirty="0"/>
              <a:t> compilation toolchain for neutral-atom quantum computers“</a:t>
            </a:r>
          </a:p>
          <a:p>
            <a:r>
              <a:rPr lang="en-US" dirty="0"/>
              <a:t>My Adviser is </a:t>
            </a:r>
            <a:r>
              <a:rPr lang="en-US" dirty="0" err="1"/>
              <a:t>Yanbin</a:t>
            </a:r>
            <a:r>
              <a:rPr lang="en-US" dirty="0"/>
              <a:t> Chen and Supervision were by Prof. Mendl</a:t>
            </a:r>
            <a:endParaRPr lang="de-DE"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a:t>
            </a:fld>
            <a:endParaRPr lang="en-GB"/>
          </a:p>
        </p:txBody>
      </p:sp>
    </p:spTree>
    <p:extLst>
      <p:ext uri="{BB962C8B-B14F-4D97-AF65-F5344CB8AC3E}">
        <p14:creationId xmlns:p14="http://schemas.microsoft.com/office/powerpoint/2010/main" val="1488446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Our</a:t>
            </a:r>
            <a:r>
              <a:rPr lang="de-DE" dirty="0"/>
              <a:t> </a:t>
            </a:r>
            <a:r>
              <a:rPr lang="de-DE" dirty="0" err="1"/>
              <a:t>compiler</a:t>
            </a:r>
            <a:r>
              <a:rPr lang="de-DE" dirty="0"/>
              <a:t>. </a:t>
            </a:r>
            <a:r>
              <a:rPr lang="de-DE" dirty="0" err="1"/>
              <a:t>Correlate</a:t>
            </a:r>
            <a:r>
              <a:rPr lang="de-DE" dirty="0"/>
              <a:t> </a:t>
            </a:r>
            <a:r>
              <a:rPr lang="de-DE" dirty="0" err="1"/>
              <a:t>gate</a:t>
            </a:r>
            <a:r>
              <a:rPr lang="de-DE" dirty="0"/>
              <a:t> </a:t>
            </a:r>
            <a:r>
              <a:rPr lang="de-DE" dirty="0" err="1"/>
              <a:t>with</a:t>
            </a:r>
            <a:r>
              <a:rPr lang="de-DE" dirty="0"/>
              <a:t> </a:t>
            </a:r>
            <a:r>
              <a:rPr lang="de-DE" dirty="0" err="1"/>
              <a:t>specified</a:t>
            </a:r>
            <a:r>
              <a:rPr lang="de-DE" dirty="0"/>
              <a:t> </a:t>
            </a:r>
            <a:r>
              <a:rPr lang="de-DE" dirty="0" err="1"/>
              <a:t>architecture</a:t>
            </a:r>
            <a:r>
              <a:rPr lang="de-DE" dirty="0"/>
              <a:t>, </a:t>
            </a:r>
            <a:r>
              <a:rPr lang="de-DE" dirty="0" err="1"/>
              <a:t>it</a:t>
            </a:r>
            <a:r>
              <a:rPr lang="de-DE" dirty="0"/>
              <a:t> </a:t>
            </a:r>
            <a:r>
              <a:rPr lang="de-DE" dirty="0" err="1"/>
              <a:t>is</a:t>
            </a:r>
            <a:r>
              <a:rPr lang="de-DE" dirty="0"/>
              <a:t> ist feature, </a:t>
            </a:r>
            <a:r>
              <a:rPr lang="de-DE" dirty="0" err="1"/>
              <a:t>other</a:t>
            </a:r>
            <a:r>
              <a:rPr lang="de-DE" dirty="0"/>
              <a:t> </a:t>
            </a:r>
            <a:r>
              <a:rPr lang="de-DE" dirty="0" err="1"/>
              <a:t>considered</a:t>
            </a:r>
            <a:r>
              <a:rPr lang="de-DE" dirty="0"/>
              <a:t> not </a:t>
            </a:r>
            <a:r>
              <a:rPr lang="de-DE" dirty="0" err="1"/>
              <a:t>doing</a:t>
            </a:r>
            <a:r>
              <a:rPr lang="de-DE" dirty="0"/>
              <a:t> so. Feature a </a:t>
            </a:r>
            <a:r>
              <a:rPr lang="de-DE" dirty="0" err="1"/>
              <a:t>hybridapproach</a:t>
            </a:r>
            <a:r>
              <a:rPr lang="de-DE" dirty="0"/>
              <a:t> also </a:t>
            </a:r>
            <a:r>
              <a:rPr lang="de-DE" dirty="0" err="1"/>
              <a:t>tries</a:t>
            </a:r>
            <a:r>
              <a:rPr lang="de-DE" dirty="0"/>
              <a:t> </a:t>
            </a:r>
            <a:r>
              <a:rPr lang="de-DE" dirty="0" err="1"/>
              <a:t>to</a:t>
            </a:r>
            <a:r>
              <a:rPr lang="de-DE" dirty="0"/>
              <a:t> </a:t>
            </a:r>
            <a:r>
              <a:rPr lang="de-DE" dirty="0" err="1"/>
              <a:t>look</a:t>
            </a:r>
            <a:r>
              <a:rPr lang="de-DE" dirty="0"/>
              <a:t> </a:t>
            </a:r>
            <a:r>
              <a:rPr lang="de-DE" dirty="0" err="1"/>
              <a:t>ahead</a:t>
            </a:r>
            <a:r>
              <a:rPr lang="de-DE" dirty="0"/>
              <a:t>. </a:t>
            </a:r>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1532136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Unlike</a:t>
            </a:r>
            <a:r>
              <a:rPr lang="de-DE" dirty="0"/>
              <a:t> HM </a:t>
            </a:r>
            <a:r>
              <a:rPr lang="de-DE" dirty="0" err="1"/>
              <a:t>only</a:t>
            </a:r>
            <a:r>
              <a:rPr lang="de-DE" dirty="0"/>
              <a:t> </a:t>
            </a:r>
            <a:r>
              <a:rPr lang="de-DE" dirty="0" err="1"/>
              <a:t>shuttling</a:t>
            </a:r>
            <a:r>
              <a:rPr lang="de-DE" dirty="0"/>
              <a:t>. Synthesis in </a:t>
            </a:r>
            <a:r>
              <a:rPr lang="de-DE" dirty="0" err="1"/>
              <a:t>rotations</a:t>
            </a:r>
            <a:r>
              <a:rPr lang="de-DE" dirty="0"/>
              <a:t> and CZ </a:t>
            </a:r>
            <a:r>
              <a:rPr lang="de-DE" dirty="0" err="1"/>
              <a:t>that</a:t>
            </a:r>
            <a:r>
              <a:rPr lang="de-DE" dirty="0"/>
              <a:t> </a:t>
            </a:r>
            <a:r>
              <a:rPr lang="de-DE" dirty="0" err="1"/>
              <a:t>means</a:t>
            </a:r>
            <a:r>
              <a:rPr lang="de-DE" dirty="0"/>
              <a:t> </a:t>
            </a:r>
            <a:r>
              <a:rPr lang="de-DE" dirty="0" err="1"/>
              <a:t>no</a:t>
            </a:r>
            <a:r>
              <a:rPr lang="de-DE" dirty="0"/>
              <a:t> CZ. Maximalis Independent Set</a:t>
            </a:r>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3582794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Divide And </a:t>
            </a:r>
            <a:r>
              <a:rPr lang="de-DE" dirty="0" err="1"/>
              <a:t>Conquer</a:t>
            </a:r>
            <a:r>
              <a:rPr lang="de-DE" dirty="0"/>
              <a:t> </a:t>
            </a:r>
            <a:r>
              <a:rPr lang="de-DE" dirty="0" err="1"/>
              <a:t>approach</a:t>
            </a:r>
            <a:r>
              <a:rPr lang="de-DE" dirty="0"/>
              <a:t>. And </a:t>
            </a:r>
            <a:r>
              <a:rPr lang="de-DE" dirty="0" err="1"/>
              <a:t>then</a:t>
            </a:r>
            <a:r>
              <a:rPr lang="de-DE" dirty="0"/>
              <a:t> connect </a:t>
            </a:r>
            <a:r>
              <a:rPr lang="de-DE" dirty="0" err="1"/>
              <a:t>this</a:t>
            </a:r>
            <a:r>
              <a:rPr lang="de-DE" dirty="0"/>
              <a:t> </a:t>
            </a:r>
            <a:r>
              <a:rPr lang="de-DE" dirty="0" err="1"/>
              <a:t>subcircuits</a:t>
            </a:r>
            <a:r>
              <a:rPr lang="de-DE" dirty="0"/>
              <a:t>. </a:t>
            </a:r>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2285087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Python </a:t>
            </a:r>
            <a:r>
              <a:rPr lang="de-DE" dirty="0" err="1"/>
              <a:t>script</a:t>
            </a:r>
            <a:r>
              <a:rPr lang="de-DE" dirty="0"/>
              <a:t> </a:t>
            </a:r>
            <a:r>
              <a:rPr lang="de-DE" dirty="0" err="1"/>
              <a:t>for</a:t>
            </a:r>
            <a:r>
              <a:rPr lang="de-DE" dirty="0"/>
              <a:t> QASM </a:t>
            </a:r>
            <a:r>
              <a:rPr lang="de-DE" dirty="0" err="1"/>
              <a:t>circuits</a:t>
            </a:r>
            <a:r>
              <a:rPr lang="de-DE" dirty="0"/>
              <a:t> and </a:t>
            </a:r>
            <a:r>
              <a:rPr lang="de-DE" dirty="0" err="1"/>
              <a:t>manages</a:t>
            </a:r>
            <a:r>
              <a:rPr lang="de-DE" dirty="0"/>
              <a:t> all </a:t>
            </a:r>
            <a:r>
              <a:rPr lang="de-DE" dirty="0" err="1"/>
              <a:t>tool</a:t>
            </a:r>
            <a:r>
              <a:rPr lang="de-DE" dirty="0"/>
              <a:t> </a:t>
            </a:r>
            <a:r>
              <a:rPr lang="de-DE" dirty="0" err="1"/>
              <a:t>chains</a:t>
            </a:r>
            <a:r>
              <a:rPr lang="de-DE" dirty="0"/>
              <a:t> </a:t>
            </a:r>
            <a:r>
              <a:rPr lang="de-DE" dirty="0" err="1"/>
              <a:t>since</a:t>
            </a:r>
            <a:r>
              <a:rPr lang="de-DE" dirty="0"/>
              <a:t> </a:t>
            </a:r>
            <a:r>
              <a:rPr lang="de-DE" dirty="0" err="1"/>
              <a:t>they</a:t>
            </a:r>
            <a:r>
              <a:rPr lang="de-DE" dirty="0"/>
              <a:t> </a:t>
            </a:r>
            <a:r>
              <a:rPr lang="de-DE" dirty="0" err="1"/>
              <a:t>have</a:t>
            </a:r>
            <a:r>
              <a:rPr lang="de-DE" dirty="0"/>
              <a:t> </a:t>
            </a:r>
            <a:r>
              <a:rPr lang="de-DE" dirty="0" err="1"/>
              <a:t>differend</a:t>
            </a:r>
            <a:r>
              <a:rPr lang="de-DE" dirty="0"/>
              <a:t> </a:t>
            </a:r>
            <a:r>
              <a:rPr lang="de-DE" dirty="0" err="1"/>
              <a:t>workflow</a:t>
            </a:r>
            <a:r>
              <a:rPr lang="de-DE" dirty="0"/>
              <a:t>, </a:t>
            </a:r>
            <a:r>
              <a:rPr lang="de-DE" dirty="0" err="1"/>
              <a:t>inout</a:t>
            </a:r>
            <a:r>
              <a:rPr lang="de-DE" dirty="0"/>
              <a:t> and </a:t>
            </a:r>
            <a:r>
              <a:rPr lang="de-DE" dirty="0" err="1"/>
              <a:t>output</a:t>
            </a:r>
            <a:r>
              <a:rPr lang="de-DE" dirty="0"/>
              <a:t>. </a:t>
            </a:r>
            <a:r>
              <a:rPr lang="de-DE" dirty="0" err="1"/>
              <a:t>Thats</a:t>
            </a:r>
            <a:r>
              <a:rPr lang="de-DE" dirty="0"/>
              <a:t> </a:t>
            </a:r>
            <a:r>
              <a:rPr lang="de-DE" dirty="0" err="1"/>
              <a:t>why</a:t>
            </a:r>
            <a:r>
              <a:rPr lang="de-DE" dirty="0"/>
              <a:t> non-trivial </a:t>
            </a:r>
            <a:r>
              <a:rPr lang="de-DE" dirty="0" err="1"/>
              <a:t>pre</a:t>
            </a:r>
            <a:r>
              <a:rPr lang="de-DE" dirty="0"/>
              <a:t>, </a:t>
            </a:r>
            <a:r>
              <a:rPr lang="de-DE" dirty="0" err="1"/>
              <a:t>mid</a:t>
            </a:r>
            <a:r>
              <a:rPr lang="de-DE" dirty="0"/>
              <a:t> ,pro </a:t>
            </a:r>
            <a:r>
              <a:rPr lang="de-DE" dirty="0" err="1"/>
              <a:t>needed</a:t>
            </a:r>
            <a:r>
              <a:rPr lang="de-DE" dirty="0"/>
              <a:t> </a:t>
            </a:r>
            <a:r>
              <a:rPr lang="de-DE" dirty="0" err="1"/>
              <a:t>to</a:t>
            </a:r>
            <a:r>
              <a:rPr lang="de-DE" dirty="0"/>
              <a:t> </a:t>
            </a:r>
            <a:r>
              <a:rPr lang="de-DE" dirty="0" err="1"/>
              <a:t>collect</a:t>
            </a:r>
            <a:r>
              <a:rPr lang="de-DE" dirty="0"/>
              <a:t> relevant </a:t>
            </a:r>
            <a:r>
              <a:rPr lang="de-DE" dirty="0" err="1"/>
              <a:t>data</a:t>
            </a:r>
            <a:r>
              <a:rPr lang="de-DE" dirty="0"/>
              <a:t> in </a:t>
            </a:r>
            <a:r>
              <a:rPr lang="de-DE" dirty="0" err="1"/>
              <a:t>simillar</a:t>
            </a:r>
            <a:r>
              <a:rPr lang="de-DE" dirty="0"/>
              <a:t> form and </a:t>
            </a:r>
            <a:r>
              <a:rPr lang="de-DE" dirty="0" err="1"/>
              <a:t>to</a:t>
            </a:r>
            <a:r>
              <a:rPr lang="de-DE" dirty="0"/>
              <a:t> </a:t>
            </a:r>
            <a:r>
              <a:rPr lang="de-DE" dirty="0" err="1"/>
              <a:t>take</a:t>
            </a:r>
            <a:r>
              <a:rPr lang="de-DE" dirty="0"/>
              <a:t> </a:t>
            </a:r>
            <a:r>
              <a:rPr lang="de-DE" dirty="0" err="1"/>
              <a:t>architecture</a:t>
            </a:r>
            <a:r>
              <a:rPr lang="de-DE" dirty="0"/>
              <a:t> </a:t>
            </a:r>
            <a:r>
              <a:rPr lang="de-DE" dirty="0" err="1"/>
              <a:t>definitions</a:t>
            </a:r>
            <a:r>
              <a:rPr lang="de-DE" dirty="0"/>
              <a:t> </a:t>
            </a:r>
            <a:r>
              <a:rPr lang="de-DE" dirty="0" err="1"/>
              <a:t>as</a:t>
            </a:r>
            <a:r>
              <a:rPr lang="de-DE" dirty="0"/>
              <a:t> </a:t>
            </a:r>
            <a:r>
              <a:rPr lang="de-DE" dirty="0" err="1"/>
              <a:t>close</a:t>
            </a:r>
            <a:r>
              <a:rPr lang="de-DE" dirty="0"/>
              <a:t> </a:t>
            </a:r>
            <a:r>
              <a:rPr lang="de-DE" dirty="0" err="1"/>
              <a:t>as</a:t>
            </a:r>
            <a:r>
              <a:rPr lang="de-DE" dirty="0"/>
              <a:t> possible. </a:t>
            </a:r>
            <a:r>
              <a:rPr lang="de-DE" dirty="0" err="1"/>
              <a:t>Result</a:t>
            </a:r>
            <a:r>
              <a:rPr lang="de-DE" dirty="0"/>
              <a:t> </a:t>
            </a:r>
            <a:r>
              <a:rPr lang="de-DE" dirty="0" err="1"/>
              <a:t>metrics</a:t>
            </a:r>
            <a:r>
              <a:rPr lang="de-DE" dirty="0"/>
              <a:t>. And </a:t>
            </a:r>
            <a:r>
              <a:rPr lang="de-DE" dirty="0" err="1"/>
              <a:t>then</a:t>
            </a:r>
            <a:r>
              <a:rPr lang="de-DE" dirty="0"/>
              <a:t> </a:t>
            </a:r>
            <a:r>
              <a:rPr lang="de-DE" dirty="0" err="1"/>
              <a:t>plotting</a:t>
            </a:r>
            <a:r>
              <a:rPr lang="de-DE" dirty="0"/>
              <a:t> a </a:t>
            </a:r>
            <a:r>
              <a:rPr lang="de-DE" dirty="0" err="1"/>
              <a:t>graphs</a:t>
            </a:r>
            <a:endParaRPr lang="de-DE"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14</a:t>
            </a:fld>
            <a:endParaRPr lang="en-GB"/>
          </a:p>
        </p:txBody>
      </p:sp>
    </p:spTree>
    <p:extLst>
      <p:ext uri="{BB962C8B-B14F-4D97-AF65-F5344CB8AC3E}">
        <p14:creationId xmlns:p14="http://schemas.microsoft.com/office/powerpoint/2010/main" val="3213267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QFT </a:t>
            </a:r>
            <a:r>
              <a:rPr lang="de-DE" dirty="0" err="1"/>
              <a:t>cuz</a:t>
            </a:r>
            <a:r>
              <a:rPr lang="de-DE" dirty="0"/>
              <a:t> QFT </a:t>
            </a:r>
            <a:r>
              <a:rPr lang="de-DE" dirty="0" err="1"/>
              <a:t>often</a:t>
            </a:r>
            <a:r>
              <a:rPr lang="de-DE" dirty="0"/>
              <a:t> in </a:t>
            </a:r>
            <a:r>
              <a:rPr lang="de-DE" dirty="0" err="1"/>
              <a:t>corresponding</a:t>
            </a:r>
            <a:r>
              <a:rPr lang="de-DE" dirty="0"/>
              <a:t> </a:t>
            </a:r>
            <a:r>
              <a:rPr lang="de-DE" dirty="0" err="1"/>
              <a:t>papers</a:t>
            </a:r>
            <a:r>
              <a:rPr lang="de-DE" dirty="0"/>
              <a:t>.</a:t>
            </a:r>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15</a:t>
            </a:fld>
            <a:endParaRPr lang="en-GB"/>
          </a:p>
        </p:txBody>
      </p:sp>
    </p:spTree>
    <p:extLst>
      <p:ext uri="{BB962C8B-B14F-4D97-AF65-F5344CB8AC3E}">
        <p14:creationId xmlns:p14="http://schemas.microsoft.com/office/powerpoint/2010/main" val="3054636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Recap</a:t>
            </a:r>
            <a:r>
              <a:rPr lang="de-DE" dirty="0"/>
              <a:t> CZ same, but different </a:t>
            </a:r>
            <a:r>
              <a:rPr lang="de-DE" dirty="0" err="1"/>
              <a:t>single</a:t>
            </a:r>
            <a:r>
              <a:rPr lang="de-DE" dirty="0"/>
              <a:t> and not </a:t>
            </a:r>
            <a:r>
              <a:rPr lang="de-DE" dirty="0" err="1"/>
              <a:t>consider</a:t>
            </a:r>
            <a:r>
              <a:rPr lang="de-DE" dirty="0"/>
              <a:t>., </a:t>
            </a:r>
            <a:r>
              <a:rPr lang="de-DE" dirty="0" err="1"/>
              <a:t>Recap</a:t>
            </a:r>
            <a:r>
              <a:rPr lang="de-DE" dirty="0"/>
              <a:t> </a:t>
            </a:r>
            <a:r>
              <a:rPr lang="de-DE" dirty="0" err="1"/>
              <a:t>DasAtom</a:t>
            </a:r>
            <a:r>
              <a:rPr lang="de-DE" dirty="0"/>
              <a:t> </a:t>
            </a:r>
            <a:r>
              <a:rPr lang="de-DE" dirty="0" err="1"/>
              <a:t>states</a:t>
            </a:r>
            <a:r>
              <a:rPr lang="de-DE" dirty="0"/>
              <a:t> </a:t>
            </a:r>
            <a:r>
              <a:rPr lang="de-DE" dirty="0" err="1"/>
              <a:t>exponentially</a:t>
            </a:r>
            <a:r>
              <a:rPr lang="de-DE" dirty="0"/>
              <a:t> </a:t>
            </a:r>
            <a:r>
              <a:rPr lang="de-DE" dirty="0" err="1"/>
              <a:t>outperform</a:t>
            </a:r>
            <a:r>
              <a:rPr lang="de-DE" dirty="0"/>
              <a:t> and at </a:t>
            </a:r>
            <a:r>
              <a:rPr lang="de-DE" dirty="0" err="1"/>
              <a:t>the</a:t>
            </a:r>
            <a:r>
              <a:rPr lang="de-DE" dirty="0"/>
              <a:t> same time not </a:t>
            </a:r>
            <a:r>
              <a:rPr lang="de-DE" dirty="0" err="1"/>
              <a:t>consider</a:t>
            </a:r>
            <a:r>
              <a:rPr lang="de-DE" dirty="0"/>
              <a:t> </a:t>
            </a:r>
            <a:r>
              <a:rPr lang="de-DE" dirty="0" err="1"/>
              <a:t>it</a:t>
            </a:r>
            <a:r>
              <a:rPr lang="de-DE" dirty="0"/>
              <a:t> </a:t>
            </a:r>
            <a:r>
              <a:rPr lang="de-DE" dirty="0" err="1"/>
              <a:t>weak</a:t>
            </a:r>
            <a:r>
              <a:rPr lang="de-DE" dirty="0"/>
              <a:t> </a:t>
            </a:r>
            <a:r>
              <a:rPr lang="de-DE" dirty="0" err="1"/>
              <a:t>sides</a:t>
            </a:r>
            <a:r>
              <a:rPr lang="de-DE" dirty="0"/>
              <a:t>. Strange and unfair.</a:t>
            </a:r>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3729056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Enola </a:t>
            </a:r>
            <a:r>
              <a:rPr lang="de-DE" dirty="0" err="1"/>
              <a:t>smaller</a:t>
            </a:r>
            <a:r>
              <a:rPr lang="de-DE" dirty="0"/>
              <a:t> 1 </a:t>
            </a:r>
            <a:r>
              <a:rPr lang="de-DE" dirty="0" err="1"/>
              <a:t>tenth</a:t>
            </a:r>
            <a:r>
              <a:rPr lang="de-DE" dirty="0"/>
              <a:t> </a:t>
            </a:r>
            <a:r>
              <a:rPr lang="de-DE" dirty="0" err="1"/>
              <a:t>of</a:t>
            </a:r>
            <a:r>
              <a:rPr lang="de-DE" dirty="0"/>
              <a:t> a </a:t>
            </a:r>
            <a:r>
              <a:rPr lang="de-DE" dirty="0" err="1"/>
              <a:t>percent</a:t>
            </a:r>
            <a:r>
              <a:rPr lang="de-DE" dirty="0"/>
              <a:t>. Strange </a:t>
            </a:r>
            <a:r>
              <a:rPr lang="de-DE" dirty="0" err="1"/>
              <a:t>behaviour</a:t>
            </a:r>
            <a:r>
              <a:rPr lang="de-DE" dirty="0"/>
              <a:t> </a:t>
            </a:r>
            <a:r>
              <a:rPr lang="de-DE" dirty="0" err="1"/>
              <a:t>since</a:t>
            </a:r>
            <a:r>
              <a:rPr lang="de-DE" dirty="0"/>
              <a:t> </a:t>
            </a:r>
            <a:r>
              <a:rPr lang="de-DE" dirty="0" err="1"/>
              <a:t>circuits</a:t>
            </a:r>
            <a:r>
              <a:rPr lang="de-DE" dirty="0"/>
              <a:t> not </a:t>
            </a:r>
            <a:r>
              <a:rPr lang="de-DE" dirty="0" err="1"/>
              <a:t>very</a:t>
            </a:r>
            <a:r>
              <a:rPr lang="de-DE" dirty="0"/>
              <a:t> large and </a:t>
            </a:r>
            <a:r>
              <a:rPr lang="de-DE" dirty="0" err="1"/>
              <a:t>complex</a:t>
            </a:r>
            <a:r>
              <a:rPr lang="de-DE" dirty="0"/>
              <a:t>.</a:t>
            </a:r>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17</a:t>
            </a:fld>
            <a:endParaRPr lang="en-GB"/>
          </a:p>
        </p:txBody>
      </p:sp>
    </p:spTree>
    <p:extLst>
      <p:ext uri="{BB962C8B-B14F-4D97-AF65-F5344CB8AC3E}">
        <p14:creationId xmlns:p14="http://schemas.microsoft.com/office/powerpoint/2010/main" val="1599284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Try </a:t>
            </a:r>
            <a:r>
              <a:rPr lang="de-DE" dirty="0" err="1"/>
              <a:t>to</a:t>
            </a:r>
            <a:r>
              <a:rPr lang="de-DE" dirty="0"/>
              <a:t> </a:t>
            </a:r>
            <a:r>
              <a:rPr lang="de-DE" dirty="0" err="1"/>
              <a:t>get</a:t>
            </a:r>
            <a:r>
              <a:rPr lang="de-DE" dirty="0"/>
              <a:t> </a:t>
            </a:r>
            <a:r>
              <a:rPr lang="de-DE" dirty="0" err="1"/>
              <a:t>insight</a:t>
            </a:r>
            <a:r>
              <a:rPr lang="de-DE" dirty="0"/>
              <a:t> </a:t>
            </a:r>
            <a:r>
              <a:rPr lang="de-DE" dirty="0" err="1"/>
              <a:t>into</a:t>
            </a:r>
            <a:r>
              <a:rPr lang="de-DE" dirty="0"/>
              <a:t> </a:t>
            </a:r>
            <a:r>
              <a:rPr lang="de-DE" dirty="0" err="1"/>
              <a:t>the</a:t>
            </a:r>
            <a:r>
              <a:rPr lang="de-DE" dirty="0"/>
              <a:t> </a:t>
            </a:r>
            <a:r>
              <a:rPr lang="de-DE" dirty="0" err="1"/>
              <a:t>nature</a:t>
            </a:r>
            <a:r>
              <a:rPr lang="de-DE" dirty="0"/>
              <a:t> </a:t>
            </a:r>
            <a:r>
              <a:rPr lang="de-DE" dirty="0" err="1"/>
              <a:t>of</a:t>
            </a:r>
            <a:r>
              <a:rPr lang="de-DE" dirty="0"/>
              <a:t> sich </a:t>
            </a:r>
            <a:r>
              <a:rPr lang="de-DE" dirty="0" err="1"/>
              <a:t>discrepancies</a:t>
            </a:r>
            <a:r>
              <a:rPr lang="de-DE" dirty="0"/>
              <a:t> </a:t>
            </a:r>
            <a:r>
              <a:rPr lang="de-DE" dirty="0" err="1"/>
              <a:t>with</a:t>
            </a:r>
            <a:r>
              <a:rPr lang="de-DE" dirty="0"/>
              <a:t> </a:t>
            </a:r>
            <a:r>
              <a:rPr lang="de-DE" dirty="0" err="1"/>
              <a:t>exlplicity</a:t>
            </a:r>
            <a:r>
              <a:rPr lang="de-DE" dirty="0"/>
              <a:t> </a:t>
            </a:r>
            <a:r>
              <a:rPr lang="de-DE" dirty="0" err="1"/>
              <a:t>output</a:t>
            </a:r>
            <a:r>
              <a:rPr lang="de-DE" dirty="0"/>
              <a:t> </a:t>
            </a:r>
            <a:r>
              <a:rPr lang="de-DE" dirty="0" err="1"/>
              <a:t>for</a:t>
            </a:r>
            <a:r>
              <a:rPr lang="de-DE" dirty="0"/>
              <a:t> QFT30.</a:t>
            </a:r>
          </a:p>
          <a:p>
            <a:r>
              <a:rPr lang="de-DE" dirty="0"/>
              <a:t>Fidelity different. Fidelity </a:t>
            </a:r>
            <a:r>
              <a:rPr lang="de-DE" dirty="0" err="1"/>
              <a:t>of</a:t>
            </a:r>
            <a:r>
              <a:rPr lang="de-DE" dirty="0"/>
              <a:t> </a:t>
            </a:r>
            <a:r>
              <a:rPr lang="de-DE" dirty="0" err="1"/>
              <a:t>movement</a:t>
            </a:r>
            <a:r>
              <a:rPr lang="de-DE" dirty="0"/>
              <a:t> </a:t>
            </a:r>
            <a:r>
              <a:rPr lang="de-DE" dirty="0" err="1"/>
              <a:t>diff</a:t>
            </a:r>
            <a:r>
              <a:rPr lang="de-DE" dirty="0"/>
              <a:t> but </a:t>
            </a:r>
            <a:r>
              <a:rPr lang="de-DE" dirty="0" err="1"/>
              <a:t>should</a:t>
            </a:r>
            <a:r>
              <a:rPr lang="de-DE" dirty="0"/>
              <a:t> not </a:t>
            </a:r>
            <a:r>
              <a:rPr lang="de-DE" dirty="0" err="1"/>
              <a:t>be</a:t>
            </a:r>
            <a:r>
              <a:rPr lang="de-DE" dirty="0"/>
              <a:t> so </a:t>
            </a:r>
            <a:r>
              <a:rPr lang="de-DE" dirty="0" err="1"/>
              <a:t>diff</a:t>
            </a:r>
            <a:r>
              <a:rPr lang="de-DE" dirty="0"/>
              <a:t> in </a:t>
            </a:r>
            <a:r>
              <a:rPr lang="de-DE" dirty="0" err="1"/>
              <a:t>similar</a:t>
            </a:r>
            <a:r>
              <a:rPr lang="de-DE" dirty="0"/>
              <a:t> </a:t>
            </a:r>
            <a:r>
              <a:rPr lang="de-DE" dirty="0" err="1"/>
              <a:t>architecture</a:t>
            </a:r>
            <a:r>
              <a:rPr lang="de-DE" dirty="0"/>
              <a:t> and </a:t>
            </a:r>
            <a:r>
              <a:rPr lang="de-DE" dirty="0" err="1"/>
              <a:t>mid</a:t>
            </a:r>
            <a:r>
              <a:rPr lang="de-DE" dirty="0"/>
              <a:t>-size-</a:t>
            </a:r>
            <a:r>
              <a:rPr lang="de-DE" dirty="0" err="1"/>
              <a:t>circuit</a:t>
            </a:r>
            <a:r>
              <a:rPr lang="de-DE" dirty="0"/>
              <a:t>.</a:t>
            </a:r>
          </a:p>
          <a:p>
            <a:r>
              <a:rPr lang="de-DE" dirty="0"/>
              <a:t>Same </a:t>
            </a:r>
            <a:r>
              <a:rPr lang="de-DE" dirty="0" err="1"/>
              <a:t>regarding</a:t>
            </a:r>
            <a:r>
              <a:rPr lang="de-DE" dirty="0"/>
              <a:t> </a:t>
            </a:r>
            <a:r>
              <a:rPr lang="de-DE" dirty="0" err="1"/>
              <a:t>coherence</a:t>
            </a:r>
            <a:r>
              <a:rPr lang="de-DE" dirty="0"/>
              <a:t> time, </a:t>
            </a:r>
            <a:r>
              <a:rPr lang="de-DE" dirty="0" err="1"/>
              <a:t>drastically</a:t>
            </a:r>
            <a:r>
              <a:rPr lang="de-DE" dirty="0"/>
              <a:t> </a:t>
            </a:r>
            <a:r>
              <a:rPr lang="de-DE" dirty="0" err="1"/>
              <a:t>difference</a:t>
            </a:r>
            <a:r>
              <a:rPr lang="de-DE" dirty="0"/>
              <a:t>.</a:t>
            </a:r>
          </a:p>
          <a:p>
            <a:r>
              <a:rPr lang="de-DE" dirty="0"/>
              <a:t>Single </a:t>
            </a:r>
            <a:r>
              <a:rPr lang="de-DE" dirty="0" err="1"/>
              <a:t>gate</a:t>
            </a:r>
            <a:r>
              <a:rPr lang="de-DE" dirty="0"/>
              <a:t> in </a:t>
            </a:r>
            <a:r>
              <a:rPr lang="de-DE" dirty="0" err="1"/>
              <a:t>future</a:t>
            </a:r>
            <a:r>
              <a:rPr lang="de-DE" dirty="0"/>
              <a:t> 0.9999 =&gt; 0.8 </a:t>
            </a:r>
            <a:r>
              <a:rPr lang="de-DE" dirty="0" err="1"/>
              <a:t>fid</a:t>
            </a:r>
            <a:r>
              <a:rPr lang="de-DE" dirty="0"/>
              <a:t> </a:t>
            </a:r>
            <a:r>
              <a:rPr lang="de-DE" dirty="0" err="1"/>
              <a:t>for</a:t>
            </a:r>
            <a:r>
              <a:rPr lang="de-DE" dirty="0"/>
              <a:t> 2000 </a:t>
            </a:r>
            <a:r>
              <a:rPr lang="de-DE" dirty="0" err="1"/>
              <a:t>gates</a:t>
            </a:r>
            <a:r>
              <a:rPr lang="de-DE" dirty="0"/>
              <a:t>.</a:t>
            </a:r>
          </a:p>
          <a:p>
            <a:r>
              <a:rPr lang="de-DE" dirty="0" err="1"/>
              <a:t>Compile</a:t>
            </a:r>
            <a:r>
              <a:rPr lang="de-DE" dirty="0"/>
              <a:t> Time</a:t>
            </a:r>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18</a:t>
            </a:fld>
            <a:endParaRPr lang="en-GB"/>
          </a:p>
        </p:txBody>
      </p:sp>
    </p:spTree>
    <p:extLst>
      <p:ext uri="{BB962C8B-B14F-4D97-AF65-F5344CB8AC3E}">
        <p14:creationId xmlns:p14="http://schemas.microsoft.com/office/powerpoint/2010/main" val="3370851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It</a:t>
            </a:r>
            <a:r>
              <a:rPr lang="de-DE" dirty="0"/>
              <a:t> </a:t>
            </a:r>
            <a:r>
              <a:rPr lang="de-DE" dirty="0" err="1"/>
              <a:t>begs</a:t>
            </a:r>
            <a:r>
              <a:rPr lang="de-DE" dirty="0"/>
              <a:t> </a:t>
            </a:r>
            <a:r>
              <a:rPr lang="de-DE" dirty="0" err="1"/>
              <a:t>question</a:t>
            </a:r>
            <a:r>
              <a:rPr lang="de-DE" dirty="0"/>
              <a:t>, </a:t>
            </a:r>
            <a:r>
              <a:rPr lang="de-DE" dirty="0" err="1"/>
              <a:t>what</a:t>
            </a:r>
            <a:r>
              <a:rPr lang="de-DE" dirty="0"/>
              <a:t> </a:t>
            </a:r>
            <a:r>
              <a:rPr lang="de-DE" dirty="0" err="1"/>
              <a:t>impact</a:t>
            </a:r>
            <a:r>
              <a:rPr lang="de-DE" dirty="0"/>
              <a:t> 1QG.</a:t>
            </a:r>
          </a:p>
          <a:p>
            <a:r>
              <a:rPr lang="de-DE" dirty="0" err="1"/>
              <a:t>What</a:t>
            </a:r>
            <a:r>
              <a:rPr lang="de-DE" dirty="0"/>
              <a:t> </a:t>
            </a:r>
            <a:r>
              <a:rPr lang="de-DE" dirty="0" err="1"/>
              <a:t>is</a:t>
            </a:r>
            <a:r>
              <a:rPr lang="de-DE" dirty="0"/>
              <a:t> a </a:t>
            </a:r>
            <a:r>
              <a:rPr lang="de-DE" dirty="0" err="1"/>
              <a:t>reason</a:t>
            </a:r>
            <a:r>
              <a:rPr lang="de-DE" dirty="0"/>
              <a:t> </a:t>
            </a:r>
            <a:r>
              <a:rPr lang="de-DE" dirty="0" err="1"/>
              <a:t>for</a:t>
            </a:r>
            <a:r>
              <a:rPr lang="de-DE" dirty="0"/>
              <a:t> such </a:t>
            </a:r>
            <a:r>
              <a:rPr lang="de-DE" dirty="0" err="1"/>
              <a:t>outperforming</a:t>
            </a:r>
            <a:r>
              <a:rPr lang="de-DE" dirty="0"/>
              <a:t> </a:t>
            </a:r>
            <a:r>
              <a:rPr lang="de-DE" dirty="0" err="1"/>
              <a:t>of</a:t>
            </a:r>
            <a:r>
              <a:rPr lang="de-DE" dirty="0"/>
              <a:t> </a:t>
            </a:r>
            <a:r>
              <a:rPr lang="de-DE" dirty="0" err="1"/>
              <a:t>DasAtom</a:t>
            </a:r>
            <a:r>
              <a:rPr lang="de-DE" dirty="0"/>
              <a:t> </a:t>
            </a:r>
            <a:r>
              <a:rPr lang="de-DE" dirty="0" err="1"/>
              <a:t>over</a:t>
            </a:r>
            <a:r>
              <a:rPr lang="de-DE" dirty="0"/>
              <a:t> Enola. </a:t>
            </a:r>
          </a:p>
          <a:p>
            <a:r>
              <a:rPr lang="de-DE" dirty="0" err="1"/>
              <a:t>Lets</a:t>
            </a:r>
            <a:r>
              <a:rPr lang="de-DE" dirty="0"/>
              <a:t> </a:t>
            </a:r>
            <a:r>
              <a:rPr lang="de-DE" dirty="0" err="1"/>
              <a:t>try</a:t>
            </a:r>
            <a:r>
              <a:rPr lang="de-DE" dirty="0"/>
              <a:t> </a:t>
            </a:r>
            <a:r>
              <a:rPr lang="de-DE" dirty="0" err="1"/>
              <a:t>to</a:t>
            </a:r>
            <a:r>
              <a:rPr lang="de-DE" dirty="0"/>
              <a:t> find out </a:t>
            </a:r>
            <a:r>
              <a:rPr lang="de-DE" dirty="0" err="1"/>
              <a:t>why</a:t>
            </a:r>
            <a:r>
              <a:rPr lang="de-DE" dirty="0"/>
              <a:t> and fix </a:t>
            </a:r>
            <a:r>
              <a:rPr lang="de-DE" dirty="0" err="1"/>
              <a:t>that</a:t>
            </a:r>
            <a:r>
              <a:rPr lang="de-DE" dirty="0"/>
              <a:t> </a:t>
            </a:r>
            <a:r>
              <a:rPr lang="de-DE" dirty="0" err="1"/>
              <a:t>when</a:t>
            </a:r>
            <a:r>
              <a:rPr lang="de-DE" dirty="0"/>
              <a:t> </a:t>
            </a:r>
            <a:r>
              <a:rPr lang="de-DE" dirty="0" err="1"/>
              <a:t>something</a:t>
            </a:r>
            <a:r>
              <a:rPr lang="de-DE" dirty="0"/>
              <a:t>.</a:t>
            </a:r>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19</a:t>
            </a:fld>
            <a:endParaRPr lang="en-GB"/>
          </a:p>
        </p:txBody>
      </p:sp>
    </p:spTree>
    <p:extLst>
      <p:ext uri="{BB962C8B-B14F-4D97-AF65-F5344CB8AC3E}">
        <p14:creationId xmlns:p14="http://schemas.microsoft.com/office/powerpoint/2010/main" val="464429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Firstly, impact of single qubit gates were added in both tool chains. Bu just powering fidelity of 1 to gate count.</a:t>
            </a:r>
            <a:endParaRPr lang="de-DE"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20</a:t>
            </a:fld>
            <a:endParaRPr lang="en-GB"/>
          </a:p>
        </p:txBody>
      </p:sp>
    </p:spTree>
    <p:extLst>
      <p:ext uri="{BB962C8B-B14F-4D97-AF65-F5344CB8AC3E}">
        <p14:creationId xmlns:p14="http://schemas.microsoft.com/office/powerpoint/2010/main" val="2825617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For quantum computations we need quantum analogue of bit called qubit. The main feature of it is superposition and entanglement, what can give an exponential boost in some calculation exercises. An unpleasant features are no-</a:t>
            </a:r>
            <a:r>
              <a:rPr lang="en-US" dirty="0" err="1"/>
              <a:t>clonning</a:t>
            </a:r>
            <a:r>
              <a:rPr lang="en-US" dirty="0"/>
              <a:t> theorem and collapse of state after measuring. Possible representation with a so-called Bloch Vector on Bloch sphere</a:t>
            </a:r>
            <a:endParaRPr lang="de-DE"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2</a:t>
            </a:fld>
            <a:endParaRPr lang="en-GB"/>
          </a:p>
        </p:txBody>
      </p:sp>
    </p:spTree>
    <p:extLst>
      <p:ext uri="{BB962C8B-B14F-4D97-AF65-F5344CB8AC3E}">
        <p14:creationId xmlns:p14="http://schemas.microsoft.com/office/powerpoint/2010/main" val="3303390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first</a:t>
            </a:r>
            <a:r>
              <a:rPr lang="de-DE" dirty="0"/>
              <a:t> </a:t>
            </a:r>
            <a:r>
              <a:rPr lang="de-DE" dirty="0" err="1"/>
              <a:t>order</a:t>
            </a:r>
            <a:r>
              <a:rPr lang="de-DE" dirty="0"/>
              <a:t> but </a:t>
            </a:r>
            <a:r>
              <a:rPr lang="de-DE" dirty="0" err="1"/>
              <a:t>expanded</a:t>
            </a:r>
            <a:r>
              <a:rPr lang="de-DE" dirty="0"/>
              <a:t> </a:t>
            </a:r>
            <a:r>
              <a:rPr lang="de-DE" dirty="0" err="1"/>
              <a:t>to</a:t>
            </a:r>
            <a:r>
              <a:rPr lang="de-DE" dirty="0"/>
              <a:t> </a:t>
            </a:r>
            <a:r>
              <a:rPr lang="de-DE" dirty="0" err="1"/>
              <a:t>single</a:t>
            </a:r>
            <a:r>
              <a:rPr lang="de-DE" dirty="0"/>
              <a:t> </a:t>
            </a:r>
            <a:r>
              <a:rPr lang="de-DE" dirty="0" err="1"/>
              <a:t>qubits</a:t>
            </a:r>
            <a:r>
              <a:rPr lang="de-DE" dirty="0"/>
              <a:t>. But </a:t>
            </a:r>
            <a:r>
              <a:rPr lang="de-DE" dirty="0" err="1"/>
              <a:t>this</a:t>
            </a:r>
            <a:r>
              <a:rPr lang="de-DE" dirty="0"/>
              <a:t> </a:t>
            </a:r>
            <a:r>
              <a:rPr lang="de-DE" dirty="0" err="1"/>
              <a:t>approach</a:t>
            </a:r>
            <a:r>
              <a:rPr lang="de-DE" dirty="0"/>
              <a:t> </a:t>
            </a:r>
            <a:r>
              <a:rPr lang="de-DE" dirty="0" err="1"/>
              <a:t>can</a:t>
            </a:r>
            <a:r>
              <a:rPr lang="de-DE" dirty="0"/>
              <a:t> </a:t>
            </a:r>
            <a:r>
              <a:rPr lang="de-DE" dirty="0" err="1"/>
              <a:t>cause</a:t>
            </a:r>
            <a:r>
              <a:rPr lang="de-DE" dirty="0"/>
              <a:t> a </a:t>
            </a:r>
            <a:r>
              <a:rPr lang="de-DE" dirty="0" err="1"/>
              <a:t>round</a:t>
            </a:r>
            <a:r>
              <a:rPr lang="de-DE" dirty="0"/>
              <a:t> </a:t>
            </a:r>
            <a:r>
              <a:rPr lang="de-DE" dirty="0" err="1"/>
              <a:t>errors</a:t>
            </a:r>
            <a:r>
              <a:rPr lang="de-DE" dirty="0"/>
              <a:t> </a:t>
            </a:r>
            <a:r>
              <a:rPr lang="de-DE" dirty="0" err="1"/>
              <a:t>of</a:t>
            </a:r>
            <a:r>
              <a:rPr lang="de-DE" dirty="0"/>
              <a:t> </a:t>
            </a:r>
            <a:r>
              <a:rPr lang="de-DE" dirty="0" err="1"/>
              <a:t>float</a:t>
            </a:r>
            <a:r>
              <a:rPr lang="de-DE" dirty="0"/>
              <a:t> and E </a:t>
            </a:r>
            <a:r>
              <a:rPr lang="de-DE" dirty="0" err="1"/>
              <a:t>isnt</a:t>
            </a:r>
            <a:r>
              <a:rPr lang="de-DE" dirty="0"/>
              <a:t> </a:t>
            </a:r>
            <a:r>
              <a:rPr lang="de-DE" dirty="0" err="1"/>
              <a:t>very</a:t>
            </a:r>
            <a:r>
              <a:rPr lang="de-DE" dirty="0"/>
              <a:t> expensive </a:t>
            </a:r>
            <a:r>
              <a:rPr lang="de-DE" dirty="0" err="1"/>
              <a:t>op</a:t>
            </a:r>
            <a:r>
              <a:rPr lang="de-DE" dirty="0"/>
              <a:t> </a:t>
            </a:r>
            <a:r>
              <a:rPr lang="de-DE" dirty="0" err="1"/>
              <a:t>to</a:t>
            </a:r>
            <a:r>
              <a:rPr lang="de-DE" dirty="0"/>
              <a:t> </a:t>
            </a:r>
            <a:r>
              <a:rPr lang="de-DE" dirty="0" err="1"/>
              <a:t>avoid</a:t>
            </a:r>
            <a:r>
              <a:rPr lang="de-DE" dirty="0"/>
              <a:t> </a:t>
            </a:r>
            <a:r>
              <a:rPr lang="de-DE" dirty="0" err="1"/>
              <a:t>it</a:t>
            </a:r>
            <a:r>
              <a:rPr lang="de-DE" dirty="0"/>
              <a:t>,</a:t>
            </a:r>
          </a:p>
          <a:p>
            <a:endParaRPr lang="de-DE"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21</a:t>
            </a:fld>
            <a:endParaRPr lang="en-GB"/>
          </a:p>
        </p:txBody>
      </p:sp>
    </p:spTree>
    <p:extLst>
      <p:ext uri="{BB962C8B-B14F-4D97-AF65-F5344CB8AC3E}">
        <p14:creationId xmlns:p14="http://schemas.microsoft.com/office/powerpoint/2010/main" val="58190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By searching in code source of </a:t>
            </a:r>
            <a:r>
              <a:rPr lang="en-US" dirty="0" err="1"/>
              <a:t>discrepnacies</a:t>
            </a:r>
            <a:r>
              <a:rPr lang="en-US" dirty="0"/>
              <a:t>. Idle time is calculated by both during </a:t>
            </a:r>
            <a:r>
              <a:rPr lang="en-US" dirty="0" err="1"/>
              <a:t>shuttling.linear</a:t>
            </a:r>
            <a:r>
              <a:rPr lang="en-US" dirty="0"/>
              <a:t> dependency. Adjusted to speed 55 and average </a:t>
            </a:r>
            <a:r>
              <a:rPr lang="en-US" dirty="0" err="1"/>
              <a:t>dist</a:t>
            </a:r>
            <a:r>
              <a:rPr lang="en-US" dirty="0"/>
              <a:t> 110. </a:t>
            </a:r>
          </a:p>
          <a:p>
            <a:r>
              <a:rPr lang="en-US" dirty="0"/>
              <a:t>Purpose acceleration and slowdown. deviation of distances ill-conditioned</a:t>
            </a:r>
            <a:endParaRPr lang="de-DE"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22</a:t>
            </a:fld>
            <a:endParaRPr lang="en-GB"/>
          </a:p>
        </p:txBody>
      </p:sp>
    </p:spTree>
    <p:extLst>
      <p:ext uri="{BB962C8B-B14F-4D97-AF65-F5344CB8AC3E}">
        <p14:creationId xmlns:p14="http://schemas.microsoft.com/office/powerpoint/2010/main" val="3768072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a:t>
            </a:r>
            <a:r>
              <a:rPr lang="de-DE" dirty="0" err="1"/>
              <a:t>DasAtom</a:t>
            </a:r>
            <a:r>
              <a:rPr lang="de-DE" dirty="0"/>
              <a:t> </a:t>
            </a:r>
            <a:r>
              <a:rPr lang="de-DE" dirty="0" err="1"/>
              <a:t>nothing</a:t>
            </a:r>
            <a:r>
              <a:rPr lang="de-DE" dirty="0"/>
              <a:t> </a:t>
            </a:r>
            <a:r>
              <a:rPr lang="de-DE" dirty="0" err="1"/>
              <a:t>suspicious</a:t>
            </a:r>
            <a:r>
              <a:rPr lang="de-DE" dirty="0"/>
              <a:t> was </a:t>
            </a:r>
            <a:r>
              <a:rPr lang="de-DE" dirty="0" err="1"/>
              <a:t>found</a:t>
            </a:r>
            <a:r>
              <a:rPr lang="de-DE" dirty="0"/>
              <a:t>. The </a:t>
            </a:r>
            <a:r>
              <a:rPr lang="de-DE" dirty="0" err="1"/>
              <a:t>calculation</a:t>
            </a:r>
            <a:r>
              <a:rPr lang="de-DE" dirty="0"/>
              <a:t> was </a:t>
            </a:r>
            <a:r>
              <a:rPr lang="de-DE" dirty="0" err="1"/>
              <a:t>correct</a:t>
            </a:r>
            <a:r>
              <a:rPr lang="de-DE" dirty="0"/>
              <a:t> and </a:t>
            </a:r>
            <a:r>
              <a:rPr lang="de-DE" dirty="0" err="1"/>
              <a:t>obviously</a:t>
            </a:r>
            <a:r>
              <a:rPr lang="de-DE" dirty="0"/>
              <a:t>. Enola </a:t>
            </a:r>
            <a:r>
              <a:rPr lang="de-DE" dirty="0" err="1"/>
              <a:t>calculated</a:t>
            </a:r>
            <a:r>
              <a:rPr lang="de-DE" dirty="0"/>
              <a:t> </a:t>
            </a:r>
            <a:r>
              <a:rPr lang="de-DE" dirty="0" err="1"/>
              <a:t>simillar</a:t>
            </a:r>
            <a:r>
              <a:rPr lang="de-DE" dirty="0"/>
              <a:t> and </a:t>
            </a:r>
            <a:r>
              <a:rPr lang="de-DE" dirty="0" err="1"/>
              <a:t>correct</a:t>
            </a:r>
            <a:r>
              <a:rPr lang="de-DE" dirty="0"/>
              <a:t> but </a:t>
            </a:r>
            <a:r>
              <a:rPr lang="de-DE" dirty="0" err="1"/>
              <a:t>the</a:t>
            </a:r>
            <a:r>
              <a:rPr lang="de-DE" dirty="0"/>
              <a:t> </a:t>
            </a:r>
            <a:r>
              <a:rPr lang="de-DE" dirty="0" err="1"/>
              <a:t>result</a:t>
            </a:r>
            <a:r>
              <a:rPr lang="de-DE" dirty="0"/>
              <a:t> </a:t>
            </a:r>
            <a:r>
              <a:rPr lang="de-DE" dirty="0" err="1"/>
              <a:t>were</a:t>
            </a:r>
            <a:r>
              <a:rPr lang="de-DE" dirty="0"/>
              <a:t> different.</a:t>
            </a:r>
          </a:p>
          <a:p>
            <a:r>
              <a:rPr lang="de-DE" dirty="0"/>
              <a:t>After </a:t>
            </a:r>
            <a:r>
              <a:rPr lang="de-DE" dirty="0" err="1"/>
              <a:t>debugging</a:t>
            </a:r>
            <a:r>
              <a:rPr lang="de-DE" dirty="0"/>
              <a:t> </a:t>
            </a:r>
            <a:r>
              <a:rPr lang="de-DE" dirty="0" err="1"/>
              <a:t>error</a:t>
            </a:r>
            <a:r>
              <a:rPr lang="de-DE" dirty="0"/>
              <a:t> was </a:t>
            </a:r>
            <a:r>
              <a:rPr lang="de-DE" dirty="0" err="1"/>
              <a:t>consideration</a:t>
            </a:r>
            <a:r>
              <a:rPr lang="de-DE" dirty="0"/>
              <a:t> </a:t>
            </a:r>
            <a:r>
              <a:rPr lang="de-DE" dirty="0" err="1"/>
              <a:t>of</a:t>
            </a:r>
            <a:r>
              <a:rPr lang="de-DE" dirty="0"/>
              <a:t> </a:t>
            </a:r>
            <a:r>
              <a:rPr lang="de-DE" dirty="0" err="1"/>
              <a:t>new</a:t>
            </a:r>
            <a:r>
              <a:rPr lang="de-DE" dirty="0"/>
              <a:t> </a:t>
            </a:r>
            <a:r>
              <a:rPr lang="de-DE" dirty="0" err="1"/>
              <a:t>arch</a:t>
            </a:r>
            <a:r>
              <a:rPr lang="de-DE" dirty="0"/>
              <a:t>. Enola </a:t>
            </a:r>
            <a:r>
              <a:rPr lang="de-DE" dirty="0" err="1"/>
              <a:t>doesnt</a:t>
            </a:r>
            <a:r>
              <a:rPr lang="de-DE" dirty="0"/>
              <a:t> </a:t>
            </a:r>
            <a:r>
              <a:rPr lang="de-DE" dirty="0" err="1"/>
              <a:t>setted</a:t>
            </a:r>
            <a:r>
              <a:rPr lang="de-DE" dirty="0"/>
              <a:t> it. But in </a:t>
            </a:r>
            <a:r>
              <a:rPr lang="de-DE" dirty="0" err="1"/>
              <a:t>simulations</a:t>
            </a:r>
            <a:r>
              <a:rPr lang="de-DE" dirty="0"/>
              <a:t> </a:t>
            </a:r>
            <a:r>
              <a:rPr lang="de-DE" dirty="0" err="1"/>
              <a:t>step</a:t>
            </a:r>
            <a:r>
              <a:rPr lang="de-DE" dirty="0"/>
              <a:t> </a:t>
            </a:r>
            <a:r>
              <a:rPr lang="de-DE" dirty="0" err="1"/>
              <a:t>yes</a:t>
            </a:r>
            <a:r>
              <a:rPr lang="de-DE" dirty="0"/>
              <a:t>, </a:t>
            </a:r>
            <a:r>
              <a:rPr lang="de-DE" dirty="0" err="1"/>
              <a:t>thats</a:t>
            </a:r>
            <a:r>
              <a:rPr lang="de-DE" dirty="0"/>
              <a:t> </a:t>
            </a:r>
            <a:r>
              <a:rPr lang="de-DE" dirty="0" err="1"/>
              <a:t>why</a:t>
            </a:r>
            <a:r>
              <a:rPr lang="de-DE" dirty="0"/>
              <a:t> </a:t>
            </a:r>
            <a:r>
              <a:rPr lang="de-DE" dirty="0" err="1"/>
              <a:t>from</a:t>
            </a:r>
            <a:r>
              <a:rPr lang="de-DE" dirty="0"/>
              <a:t> </a:t>
            </a:r>
            <a:r>
              <a:rPr lang="de-DE" dirty="0" err="1"/>
              <a:t>outer</a:t>
            </a:r>
            <a:r>
              <a:rPr lang="de-DE" dirty="0"/>
              <a:t> </a:t>
            </a:r>
            <a:r>
              <a:rPr lang="de-DE" dirty="0" err="1"/>
              <a:t>seems</a:t>
            </a:r>
            <a:r>
              <a:rPr lang="de-DE" dirty="0"/>
              <a:t> </a:t>
            </a:r>
            <a:r>
              <a:rPr lang="de-DE" dirty="0" err="1"/>
              <a:t>that</a:t>
            </a:r>
            <a:r>
              <a:rPr lang="de-DE" dirty="0"/>
              <a:t> </a:t>
            </a:r>
            <a:r>
              <a:rPr lang="de-DE" dirty="0" err="1"/>
              <a:t>set</a:t>
            </a:r>
            <a:r>
              <a:rPr lang="de-DE" dirty="0"/>
              <a:t>. </a:t>
            </a:r>
            <a:r>
              <a:rPr lang="de-DE" dirty="0" err="1"/>
              <a:t>Now</a:t>
            </a:r>
            <a:r>
              <a:rPr lang="de-DE" dirty="0"/>
              <a:t> </a:t>
            </a:r>
            <a:r>
              <a:rPr lang="de-DE" dirty="0" err="1"/>
              <a:t>evertyhing</a:t>
            </a:r>
            <a:r>
              <a:rPr lang="de-DE" dirty="0"/>
              <a:t> after </a:t>
            </a:r>
            <a:r>
              <a:rPr lang="de-DE" dirty="0" err="1"/>
              <a:t>adding</a:t>
            </a:r>
            <a:r>
              <a:rPr lang="de-DE" dirty="0"/>
              <a:t> global </a:t>
            </a:r>
            <a:r>
              <a:rPr lang="de-DE" dirty="0" err="1"/>
              <a:t>works</a:t>
            </a:r>
            <a:r>
              <a:rPr lang="de-DE" dirty="0"/>
              <a:t> </a:t>
            </a:r>
            <a:r>
              <a:rPr lang="de-DE" dirty="0" err="1"/>
              <a:t>as</a:t>
            </a:r>
            <a:r>
              <a:rPr lang="de-DE" dirty="0"/>
              <a:t> </a:t>
            </a:r>
            <a:r>
              <a:rPr lang="de-DE" dirty="0" err="1"/>
              <a:t>expected</a:t>
            </a:r>
            <a:endParaRPr lang="de-DE"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23</a:t>
            </a:fld>
            <a:endParaRPr lang="en-GB"/>
          </a:p>
        </p:txBody>
      </p:sp>
    </p:spTree>
    <p:extLst>
      <p:ext uri="{BB962C8B-B14F-4D97-AF65-F5344CB8AC3E}">
        <p14:creationId xmlns:p14="http://schemas.microsoft.com/office/powerpoint/2010/main" val="17184630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 Recap, das atom states a 414 times higher fidelity. </a:t>
            </a:r>
            <a:r>
              <a:rPr lang="en-US"/>
              <a:t>And also there are no prerequisites for an exponential difference.. </a:t>
            </a:r>
            <a:endParaRPr lang="de-DE"/>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25</a:t>
            </a:fld>
            <a:endParaRPr lang="en-GB"/>
          </a:p>
        </p:txBody>
      </p:sp>
    </p:spTree>
    <p:extLst>
      <p:ext uri="{BB962C8B-B14F-4D97-AF65-F5344CB8AC3E}">
        <p14:creationId xmlns:p14="http://schemas.microsoft.com/office/powerpoint/2010/main" val="3279833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Hardware </a:t>
            </a:r>
            <a:r>
              <a:rPr lang="de-DE" dirty="0" err="1"/>
              <a:t>needed</a:t>
            </a:r>
            <a:r>
              <a:rPr lang="de-DE" dirty="0"/>
              <a:t>, </a:t>
            </a:r>
            <a:r>
              <a:rPr lang="de-DE" dirty="0" err="1"/>
              <a:t>several</a:t>
            </a:r>
            <a:r>
              <a:rPr lang="de-DE" dirty="0"/>
              <a:t> </a:t>
            </a:r>
            <a:r>
              <a:rPr lang="de-DE" dirty="0" err="1"/>
              <a:t>possibilities</a:t>
            </a:r>
            <a:r>
              <a:rPr lang="de-DE" dirty="0"/>
              <a:t> </a:t>
            </a:r>
            <a:r>
              <a:rPr lang="de-DE" dirty="0" err="1"/>
              <a:t>to</a:t>
            </a:r>
            <a:r>
              <a:rPr lang="de-DE" dirty="0"/>
              <a:t> </a:t>
            </a:r>
            <a:r>
              <a:rPr lang="de-DE" dirty="0" err="1"/>
              <a:t>use</a:t>
            </a:r>
            <a:r>
              <a:rPr lang="de-DE" dirty="0"/>
              <a:t> </a:t>
            </a:r>
            <a:r>
              <a:rPr lang="de-DE" dirty="0" err="1"/>
              <a:t>specific</a:t>
            </a:r>
            <a:r>
              <a:rPr lang="de-DE" dirty="0"/>
              <a:t> </a:t>
            </a:r>
            <a:r>
              <a:rPr lang="de-DE" dirty="0" err="1"/>
              <a:t>nature</a:t>
            </a:r>
            <a:r>
              <a:rPr lang="de-DE" dirty="0"/>
              <a:t> </a:t>
            </a:r>
            <a:r>
              <a:rPr lang="de-DE" dirty="0" err="1"/>
              <a:t>effects</a:t>
            </a:r>
            <a:r>
              <a:rPr lang="de-DE" dirty="0"/>
              <a:t> </a:t>
            </a:r>
            <a:r>
              <a:rPr lang="de-DE" dirty="0" err="1"/>
              <a:t>to</a:t>
            </a:r>
            <a:r>
              <a:rPr lang="de-DE" dirty="0"/>
              <a:t> </a:t>
            </a:r>
            <a:r>
              <a:rPr lang="de-DE" dirty="0" err="1"/>
              <a:t>implement</a:t>
            </a:r>
            <a:r>
              <a:rPr lang="de-DE" dirty="0"/>
              <a:t>,  </a:t>
            </a:r>
            <a:r>
              <a:rPr lang="de-DE" dirty="0" err="1"/>
              <a:t>control</a:t>
            </a:r>
            <a:r>
              <a:rPr lang="de-DE" dirty="0"/>
              <a:t> and </a:t>
            </a:r>
            <a:r>
              <a:rPr lang="de-DE" dirty="0" err="1"/>
              <a:t>interact</a:t>
            </a:r>
            <a:r>
              <a:rPr lang="de-DE" dirty="0"/>
              <a:t> </a:t>
            </a:r>
            <a:r>
              <a:rPr lang="de-DE" dirty="0" err="1"/>
              <a:t>with</a:t>
            </a:r>
            <a:r>
              <a:rPr lang="de-DE" dirty="0"/>
              <a:t> </a:t>
            </a:r>
            <a:r>
              <a:rPr lang="de-DE" dirty="0" err="1"/>
              <a:t>qubits</a:t>
            </a:r>
            <a:r>
              <a:rPr lang="de-DE" dirty="0"/>
              <a:t>.</a:t>
            </a:r>
          </a:p>
          <a:p>
            <a:r>
              <a:rPr lang="de-DE" dirty="0" err="1"/>
              <a:t>SuperconductingBig</a:t>
            </a:r>
            <a:r>
              <a:rPr lang="de-DE" dirty="0"/>
              <a:t> Tech: resonant </a:t>
            </a:r>
            <a:r>
              <a:rPr lang="de-DE" dirty="0" err="1"/>
              <a:t>circuits</a:t>
            </a:r>
            <a:r>
              <a:rPr lang="de-DE" dirty="0"/>
              <a:t>. </a:t>
            </a:r>
            <a:r>
              <a:rPr lang="de-DE" dirty="0" err="1"/>
              <a:t>Good</a:t>
            </a:r>
            <a:r>
              <a:rPr lang="de-DE" dirty="0"/>
              <a:t> </a:t>
            </a:r>
            <a:r>
              <a:rPr lang="de-DE" dirty="0" err="1"/>
              <a:t>sides</a:t>
            </a:r>
            <a:r>
              <a:rPr lang="de-DE" dirty="0"/>
              <a:t>: </a:t>
            </a:r>
            <a:r>
              <a:rPr lang="de-DE" dirty="0" err="1"/>
              <a:t>commercial</a:t>
            </a:r>
            <a:r>
              <a:rPr lang="de-DE" dirty="0"/>
              <a:t> </a:t>
            </a:r>
            <a:r>
              <a:rPr lang="de-DE" dirty="0" err="1"/>
              <a:t>microwave</a:t>
            </a:r>
            <a:r>
              <a:rPr lang="de-DE" dirty="0"/>
              <a:t> , </a:t>
            </a:r>
            <a:r>
              <a:rPr lang="de-DE" dirty="0" err="1"/>
              <a:t>good</a:t>
            </a:r>
            <a:r>
              <a:rPr lang="de-DE" dirty="0"/>
              <a:t> </a:t>
            </a:r>
            <a:r>
              <a:rPr lang="de-DE" dirty="0" err="1"/>
              <a:t>coupling</a:t>
            </a:r>
            <a:r>
              <a:rPr lang="de-DE" dirty="0"/>
              <a:t> </a:t>
            </a:r>
            <a:r>
              <a:rPr lang="de-DE" dirty="0" err="1"/>
              <a:t>nature</a:t>
            </a:r>
            <a:r>
              <a:rPr lang="de-DE" dirty="0"/>
              <a:t>.  </a:t>
            </a:r>
          </a:p>
          <a:p>
            <a:r>
              <a:rPr lang="de-DE" dirty="0"/>
              <a:t>Bad </a:t>
            </a:r>
            <a:r>
              <a:rPr lang="de-DE" dirty="0" err="1"/>
              <a:t>sides</a:t>
            </a:r>
            <a:r>
              <a:rPr lang="de-DE" dirty="0"/>
              <a:t>: absolute </a:t>
            </a:r>
            <a:r>
              <a:rPr lang="de-DE" dirty="0" err="1"/>
              <a:t>zero</a:t>
            </a:r>
            <a:endParaRPr lang="de-DE" dirty="0"/>
          </a:p>
          <a:p>
            <a:r>
              <a:rPr lang="de-DE" dirty="0" err="1"/>
              <a:t>Trapped</a:t>
            </a:r>
            <a:r>
              <a:rPr lang="de-DE" dirty="0"/>
              <a:t> IONs: </a:t>
            </a:r>
            <a:r>
              <a:rPr lang="de-DE" dirty="0" err="1"/>
              <a:t>based</a:t>
            </a:r>
            <a:r>
              <a:rPr lang="de-DE" dirty="0"/>
              <a:t> positive </a:t>
            </a:r>
            <a:r>
              <a:rPr lang="de-DE" dirty="0" err="1"/>
              <a:t>ions</a:t>
            </a:r>
            <a:r>
              <a:rPr lang="de-DE" dirty="0"/>
              <a:t> and </a:t>
            </a:r>
            <a:r>
              <a:rPr lang="de-DE" dirty="0" err="1"/>
              <a:t>basis</a:t>
            </a:r>
            <a:r>
              <a:rPr lang="de-DE" dirty="0"/>
              <a:t> </a:t>
            </a:r>
            <a:r>
              <a:rPr lang="de-DE" dirty="0" err="1"/>
              <a:t>states</a:t>
            </a:r>
            <a:r>
              <a:rPr lang="de-DE" dirty="0"/>
              <a:t> </a:t>
            </a:r>
            <a:r>
              <a:rPr lang="de-DE" dirty="0" err="1"/>
              <a:t>encoded</a:t>
            </a:r>
            <a:r>
              <a:rPr lang="de-DE" dirty="0"/>
              <a:t> </a:t>
            </a:r>
            <a:r>
              <a:rPr lang="de-DE" dirty="0" err="1"/>
              <a:t>stable</a:t>
            </a:r>
            <a:r>
              <a:rPr lang="de-DE" dirty="0"/>
              <a:t> electronic </a:t>
            </a:r>
            <a:r>
              <a:rPr lang="de-DE" dirty="0" err="1"/>
              <a:t>levels</a:t>
            </a:r>
            <a:r>
              <a:rPr lang="de-DE" dirty="0"/>
              <a:t>.</a:t>
            </a:r>
          </a:p>
          <a:p>
            <a:r>
              <a:rPr lang="de-DE" dirty="0" err="1"/>
              <a:t>Good</a:t>
            </a:r>
            <a:r>
              <a:rPr lang="de-DE" dirty="0"/>
              <a:t> </a:t>
            </a:r>
            <a:r>
              <a:rPr lang="de-DE" dirty="0" err="1"/>
              <a:t>sides</a:t>
            </a:r>
            <a:r>
              <a:rPr lang="de-DE" dirty="0"/>
              <a:t>:  </a:t>
            </a:r>
          </a:p>
          <a:p>
            <a:r>
              <a:rPr lang="de-DE" dirty="0" err="1"/>
              <a:t>Weak</a:t>
            </a:r>
            <a:r>
              <a:rPr lang="de-DE" dirty="0"/>
              <a:t> </a:t>
            </a:r>
            <a:r>
              <a:rPr lang="de-DE" dirty="0" err="1"/>
              <a:t>sides</a:t>
            </a:r>
            <a:r>
              <a:rPr lang="de-DE" dirty="0"/>
              <a:t>: non-trivial </a:t>
            </a:r>
            <a:r>
              <a:rPr lang="de-DE" dirty="0" err="1"/>
              <a:t>scalling</a:t>
            </a:r>
            <a:r>
              <a:rPr lang="de-DE" dirty="0"/>
              <a:t> due </a:t>
            </a:r>
            <a:r>
              <a:rPr lang="de-DE" dirty="0" err="1"/>
              <a:t>to</a:t>
            </a:r>
            <a:r>
              <a:rPr lang="de-DE" dirty="0"/>
              <a:t> </a:t>
            </a:r>
            <a:r>
              <a:rPr lang="de-DE" dirty="0" err="1"/>
              <a:t>complex</a:t>
            </a:r>
            <a:r>
              <a:rPr lang="de-DE" dirty="0"/>
              <a:t> </a:t>
            </a:r>
            <a:r>
              <a:rPr lang="de-DE" dirty="0" err="1"/>
              <a:t>system</a:t>
            </a:r>
            <a:endParaRPr lang="de-DE"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3</a:t>
            </a:fld>
            <a:endParaRPr lang="en-GB"/>
          </a:p>
        </p:txBody>
      </p:sp>
    </p:spTree>
    <p:extLst>
      <p:ext uri="{BB962C8B-B14F-4D97-AF65-F5344CB8AC3E}">
        <p14:creationId xmlns:p14="http://schemas.microsoft.com/office/powerpoint/2010/main" val="882761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Some</a:t>
            </a:r>
            <a:r>
              <a:rPr lang="de-DE" dirty="0"/>
              <a:t> </a:t>
            </a:r>
            <a:r>
              <a:rPr lang="de-DE" dirty="0" err="1"/>
              <a:t>fresh</a:t>
            </a:r>
            <a:r>
              <a:rPr lang="de-DE" dirty="0"/>
              <a:t> </a:t>
            </a:r>
            <a:r>
              <a:rPr lang="de-DE" dirty="0" err="1"/>
              <a:t>emerging</a:t>
            </a:r>
            <a:r>
              <a:rPr lang="de-DE" dirty="0"/>
              <a:t>. </a:t>
            </a:r>
          </a:p>
          <a:p>
            <a:r>
              <a:rPr lang="de-DE" dirty="0"/>
              <a:t>Photons </a:t>
            </a:r>
            <a:r>
              <a:rPr lang="de-DE" dirty="0" err="1"/>
              <a:t>implememnts</a:t>
            </a:r>
            <a:r>
              <a:rPr lang="de-DE" dirty="0"/>
              <a:t> via beam </a:t>
            </a:r>
            <a:r>
              <a:rPr lang="de-DE" dirty="0" err="1"/>
              <a:t>splitters</a:t>
            </a:r>
            <a:r>
              <a:rPr lang="de-DE" dirty="0"/>
              <a:t>, </a:t>
            </a:r>
            <a:r>
              <a:rPr lang="de-DE" dirty="0" err="1"/>
              <a:t>phase</a:t>
            </a:r>
            <a:r>
              <a:rPr lang="de-DE" dirty="0"/>
              <a:t> </a:t>
            </a:r>
            <a:r>
              <a:rPr lang="de-DE" dirty="0" err="1"/>
              <a:t>shifters</a:t>
            </a:r>
            <a:r>
              <a:rPr lang="de-DE" dirty="0"/>
              <a:t>.</a:t>
            </a:r>
          </a:p>
          <a:p>
            <a:r>
              <a:rPr lang="de-DE" dirty="0" err="1"/>
              <a:t>Strength</a:t>
            </a:r>
            <a:r>
              <a:rPr lang="de-DE" dirty="0"/>
              <a:t> </a:t>
            </a:r>
            <a:r>
              <a:rPr lang="de-DE" dirty="0" err="1"/>
              <a:t>sides</a:t>
            </a:r>
            <a:r>
              <a:rPr lang="de-DE" dirty="0"/>
              <a:t>: </a:t>
            </a:r>
            <a:r>
              <a:rPr lang="de-DE" dirty="0" err="1"/>
              <a:t>room</a:t>
            </a:r>
            <a:r>
              <a:rPr lang="de-DE" dirty="0"/>
              <a:t> </a:t>
            </a:r>
            <a:r>
              <a:rPr lang="de-DE" dirty="0" err="1"/>
              <a:t>temperature</a:t>
            </a:r>
            <a:r>
              <a:rPr lang="de-DE" dirty="0"/>
              <a:t>, </a:t>
            </a:r>
            <a:r>
              <a:rPr lang="de-DE" dirty="0" err="1"/>
              <a:t>weak</a:t>
            </a:r>
            <a:r>
              <a:rPr lang="de-DE" dirty="0"/>
              <a:t> </a:t>
            </a:r>
            <a:r>
              <a:rPr lang="de-DE" dirty="0" err="1"/>
              <a:t>interaction</a:t>
            </a:r>
            <a:r>
              <a:rPr lang="de-DE" dirty="0"/>
              <a:t> </a:t>
            </a:r>
            <a:r>
              <a:rPr lang="de-DE" dirty="0" err="1"/>
              <a:t>nature</a:t>
            </a:r>
            <a:r>
              <a:rPr lang="de-DE" dirty="0"/>
              <a:t> -&gt; </a:t>
            </a:r>
            <a:r>
              <a:rPr lang="de-DE" dirty="0" err="1"/>
              <a:t>low</a:t>
            </a:r>
            <a:r>
              <a:rPr lang="de-DE" dirty="0"/>
              <a:t> </a:t>
            </a:r>
            <a:r>
              <a:rPr lang="de-DE" dirty="0" err="1"/>
              <a:t>decohence</a:t>
            </a:r>
            <a:r>
              <a:rPr lang="de-DE" dirty="0"/>
              <a:t> , </a:t>
            </a:r>
            <a:r>
              <a:rPr lang="de-DE" dirty="0" err="1"/>
              <a:t>quantum</a:t>
            </a:r>
            <a:r>
              <a:rPr lang="de-DE" dirty="0"/>
              <a:t> </a:t>
            </a:r>
            <a:r>
              <a:rPr lang="de-DE" dirty="0" err="1"/>
              <a:t>networks</a:t>
            </a:r>
            <a:endParaRPr lang="de-DE" dirty="0"/>
          </a:p>
          <a:p>
            <a:r>
              <a:rPr lang="de-DE" dirty="0" err="1"/>
              <a:t>Weak</a:t>
            </a:r>
            <a:r>
              <a:rPr lang="de-DE" dirty="0"/>
              <a:t>: </a:t>
            </a:r>
            <a:r>
              <a:rPr lang="de-DE" dirty="0" err="1"/>
              <a:t>over</a:t>
            </a:r>
            <a:r>
              <a:rPr lang="de-DE" dirty="0"/>
              <a:t> 50 </a:t>
            </a:r>
            <a:r>
              <a:rPr lang="de-DE" dirty="0" err="1"/>
              <a:t>scale</a:t>
            </a:r>
            <a:r>
              <a:rPr lang="de-DE" dirty="0"/>
              <a:t>, </a:t>
            </a:r>
            <a:r>
              <a:rPr lang="de-DE" dirty="0" err="1"/>
              <a:t>calibration</a:t>
            </a:r>
            <a:endParaRPr lang="de-DE" dirty="0"/>
          </a:p>
          <a:p>
            <a:r>
              <a:rPr lang="de-DE" dirty="0" err="1"/>
              <a:t>Topological</a:t>
            </a:r>
            <a:r>
              <a:rPr lang="de-DE" dirty="0"/>
              <a:t>:</a:t>
            </a:r>
          </a:p>
          <a:p>
            <a:r>
              <a:rPr lang="de-DE" dirty="0"/>
              <a:t>Pro: </a:t>
            </a:r>
            <a:r>
              <a:rPr lang="de-DE" dirty="0" err="1"/>
              <a:t>builtin</a:t>
            </a:r>
            <a:r>
              <a:rPr lang="de-DE" dirty="0"/>
              <a:t> </a:t>
            </a:r>
            <a:r>
              <a:rPr lang="de-DE" dirty="0" err="1"/>
              <a:t>protection</a:t>
            </a:r>
            <a:endParaRPr lang="de-DE"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4</a:t>
            </a:fld>
            <a:endParaRPr lang="en-GB"/>
          </a:p>
        </p:txBody>
      </p:sp>
    </p:spTree>
    <p:extLst>
      <p:ext uri="{BB962C8B-B14F-4D97-AF65-F5344CB8AC3E}">
        <p14:creationId xmlns:p14="http://schemas.microsoft.com/office/powerpoint/2010/main" val="3384836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Laser </a:t>
            </a:r>
            <a:r>
              <a:rPr lang="de-DE" dirty="0" err="1"/>
              <a:t>cooling</a:t>
            </a:r>
            <a:r>
              <a:rPr lang="de-DE" dirty="0"/>
              <a:t> and </a:t>
            </a:r>
            <a:r>
              <a:rPr lang="de-DE" dirty="0" err="1"/>
              <a:t>microwave</a:t>
            </a:r>
            <a:r>
              <a:rPr lang="de-DE" dirty="0"/>
              <a:t> </a:t>
            </a:r>
            <a:r>
              <a:rPr lang="de-DE" dirty="0" err="1"/>
              <a:t>pulses</a:t>
            </a:r>
            <a:r>
              <a:rPr lang="de-DE" dirty="0"/>
              <a:t> </a:t>
            </a:r>
            <a:r>
              <a:rPr lang="de-DE" dirty="0" err="1"/>
              <a:t>to</a:t>
            </a:r>
            <a:r>
              <a:rPr lang="de-DE" dirty="0"/>
              <a:t> </a:t>
            </a:r>
            <a:r>
              <a:rPr lang="de-DE" dirty="0" err="1"/>
              <a:t>manipulate</a:t>
            </a:r>
            <a:r>
              <a:rPr lang="de-DE" dirty="0"/>
              <a:t> </a:t>
            </a:r>
            <a:r>
              <a:rPr lang="de-DE" dirty="0" err="1"/>
              <a:t>qubits</a:t>
            </a:r>
            <a:r>
              <a:rPr lang="de-DE" dirty="0"/>
              <a:t>. Rubidium, </a:t>
            </a:r>
            <a:r>
              <a:rPr lang="de-DE" dirty="0" err="1"/>
              <a:t>Cesium</a:t>
            </a:r>
            <a:r>
              <a:rPr lang="de-DE" dirty="0"/>
              <a:t>, Strontium </a:t>
            </a:r>
            <a:r>
              <a:rPr lang="de-DE" dirty="0" err="1"/>
              <a:t>placed</a:t>
            </a:r>
            <a:r>
              <a:rPr lang="de-DE" dirty="0"/>
              <a:t> in </a:t>
            </a:r>
            <a:r>
              <a:rPr lang="de-DE" dirty="0" err="1"/>
              <a:t>optical</a:t>
            </a:r>
            <a:r>
              <a:rPr lang="de-DE" dirty="0"/>
              <a:t> </a:t>
            </a:r>
            <a:r>
              <a:rPr lang="de-DE" dirty="0" err="1"/>
              <a:t>tweezers</a:t>
            </a:r>
            <a:r>
              <a:rPr lang="de-DE" dirty="0"/>
              <a:t>. </a:t>
            </a:r>
            <a:r>
              <a:rPr lang="de-DE" dirty="0" err="1"/>
              <a:t>Focused</a:t>
            </a:r>
            <a:r>
              <a:rPr lang="de-DE" dirty="0"/>
              <a:t> </a:t>
            </a:r>
            <a:r>
              <a:rPr lang="de-DE" dirty="0" err="1"/>
              <a:t>laser</a:t>
            </a:r>
            <a:r>
              <a:rPr lang="de-DE" dirty="0"/>
              <a:t> SLM.</a:t>
            </a:r>
          </a:p>
          <a:p>
            <a:r>
              <a:rPr lang="de-DE" dirty="0"/>
              <a:t>Rydberg </a:t>
            </a:r>
            <a:r>
              <a:rPr lang="de-DE" dirty="0" err="1"/>
              <a:t>state</a:t>
            </a:r>
            <a:r>
              <a:rPr lang="de-DE" dirty="0"/>
              <a:t> </a:t>
            </a:r>
            <a:r>
              <a:rPr lang="de-DE" dirty="0" err="1"/>
              <a:t>through</a:t>
            </a:r>
            <a:r>
              <a:rPr lang="de-DE" dirty="0"/>
              <a:t> Rydberg </a:t>
            </a:r>
            <a:r>
              <a:rPr lang="de-DE" dirty="0" err="1"/>
              <a:t>laser</a:t>
            </a:r>
            <a:r>
              <a:rPr lang="de-DE" dirty="0"/>
              <a:t>, </a:t>
            </a:r>
            <a:r>
              <a:rPr lang="de-DE" dirty="0" err="1"/>
              <a:t>outermost</a:t>
            </a:r>
            <a:r>
              <a:rPr lang="de-DE" dirty="0"/>
              <a:t> </a:t>
            </a:r>
            <a:r>
              <a:rPr lang="de-DE" dirty="0" err="1"/>
              <a:t>electron</a:t>
            </a:r>
            <a:r>
              <a:rPr lang="de-DE" dirty="0"/>
              <a:t> </a:t>
            </a:r>
            <a:r>
              <a:rPr lang="de-DE" dirty="0" err="1"/>
              <a:t>blocks</a:t>
            </a:r>
            <a:r>
              <a:rPr lang="de-DE" dirty="0"/>
              <a:t> </a:t>
            </a:r>
            <a:r>
              <a:rPr lang="de-DE" dirty="0" err="1"/>
              <a:t>other</a:t>
            </a:r>
            <a:r>
              <a:rPr lang="de-DE" dirty="0"/>
              <a:t> Rydberg Blockade, so CZ </a:t>
            </a:r>
            <a:r>
              <a:rPr lang="de-DE" dirty="0" err="1"/>
              <a:t>gate</a:t>
            </a:r>
            <a:r>
              <a:rPr lang="de-DE" dirty="0"/>
              <a:t> </a:t>
            </a:r>
            <a:r>
              <a:rPr lang="de-DE" dirty="0" err="1"/>
              <a:t>is</a:t>
            </a:r>
            <a:r>
              <a:rPr lang="de-DE" dirty="0"/>
              <a:t> </a:t>
            </a:r>
            <a:r>
              <a:rPr lang="de-DE" dirty="0" err="1"/>
              <a:t>implemented</a:t>
            </a:r>
            <a:r>
              <a:rPr lang="de-DE" dirty="0"/>
              <a:t>.</a:t>
            </a:r>
          </a:p>
          <a:p>
            <a:r>
              <a:rPr lang="de-DE" dirty="0"/>
              <a:t>Interaction </a:t>
            </a:r>
            <a:r>
              <a:rPr lang="de-DE" dirty="0" err="1"/>
              <a:t>radius</a:t>
            </a:r>
            <a:r>
              <a:rPr lang="de-DE" dirty="0"/>
              <a:t> </a:t>
            </a:r>
            <a:r>
              <a:rPr lang="de-DE" dirty="0" err="1"/>
              <a:t>bigger</a:t>
            </a:r>
            <a:r>
              <a:rPr lang="de-DE" dirty="0"/>
              <a:t> =&gt; high </a:t>
            </a:r>
            <a:r>
              <a:rPr lang="de-DE" dirty="0" err="1"/>
              <a:t>connectivity</a:t>
            </a:r>
            <a:r>
              <a:rPr lang="de-DE" dirty="0"/>
              <a:t> and </a:t>
            </a:r>
            <a:r>
              <a:rPr lang="de-DE" dirty="0" err="1"/>
              <a:t>natively</a:t>
            </a:r>
            <a:r>
              <a:rPr lang="de-DE" dirty="0"/>
              <a:t> multiple C </a:t>
            </a:r>
            <a:r>
              <a:rPr lang="de-DE" dirty="0" err="1"/>
              <a:t>gates</a:t>
            </a:r>
            <a:r>
              <a:rPr lang="de-DE" dirty="0"/>
              <a:t> (</a:t>
            </a:r>
            <a:r>
              <a:rPr lang="de-DE" dirty="0" err="1"/>
              <a:t>Adv</a:t>
            </a:r>
            <a:r>
              <a:rPr lang="de-DE" dirty="0"/>
              <a:t>!). Raman </a:t>
            </a:r>
            <a:r>
              <a:rPr lang="de-DE" dirty="0" err="1"/>
              <a:t>frequency</a:t>
            </a:r>
            <a:r>
              <a:rPr lang="de-DE" dirty="0"/>
              <a:t>, </a:t>
            </a:r>
            <a:r>
              <a:rPr lang="de-DE" dirty="0" err="1"/>
              <a:t>duration</a:t>
            </a:r>
            <a:r>
              <a:rPr lang="de-DE" dirty="0"/>
              <a:t>, power.</a:t>
            </a:r>
          </a:p>
          <a:p>
            <a:r>
              <a:rPr lang="de-DE" dirty="0"/>
              <a:t>DPQA(</a:t>
            </a:r>
            <a:r>
              <a:rPr lang="de-DE" dirty="0" err="1"/>
              <a:t>Adv</a:t>
            </a:r>
            <a:r>
              <a:rPr lang="de-DE" dirty="0"/>
              <a:t>!)</a:t>
            </a:r>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58158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Electromotive Force, alternative SWAP, Rydberg </a:t>
            </a:r>
            <a:r>
              <a:rPr lang="de-DE" dirty="0" err="1"/>
              <a:t>interaction</a:t>
            </a:r>
            <a:r>
              <a:rPr lang="de-DE" dirty="0"/>
              <a:t> </a:t>
            </a:r>
            <a:r>
              <a:rPr lang="de-DE" dirty="0" err="1"/>
              <a:t>foto</a:t>
            </a:r>
            <a:r>
              <a:rPr lang="de-DE" dirty="0"/>
              <a:t>, </a:t>
            </a:r>
            <a:r>
              <a:rPr lang="de-DE" dirty="0" err="1"/>
              <a:t>we</a:t>
            </a:r>
            <a:r>
              <a:rPr lang="de-DE" dirty="0"/>
              <a:t> </a:t>
            </a:r>
            <a:r>
              <a:rPr lang="de-DE" dirty="0" err="1"/>
              <a:t>have</a:t>
            </a:r>
            <a:r>
              <a:rPr lang="de-DE" dirty="0"/>
              <a:t> </a:t>
            </a:r>
            <a:r>
              <a:rPr lang="de-DE" dirty="0" err="1"/>
              <a:t>interaction</a:t>
            </a:r>
            <a:r>
              <a:rPr lang="de-DE" dirty="0"/>
              <a:t> </a:t>
            </a:r>
            <a:r>
              <a:rPr lang="de-DE" dirty="0" err="1"/>
              <a:t>radius</a:t>
            </a:r>
            <a:r>
              <a:rPr lang="de-DE" dirty="0"/>
              <a:t> =&gt; high </a:t>
            </a:r>
            <a:r>
              <a:rPr lang="de-DE" dirty="0" err="1"/>
              <a:t>connectivity</a:t>
            </a:r>
            <a:r>
              <a:rPr lang="de-DE" dirty="0"/>
              <a:t> and </a:t>
            </a:r>
            <a:r>
              <a:rPr lang="de-DE" dirty="0" err="1"/>
              <a:t>multiqubits</a:t>
            </a:r>
            <a:r>
              <a:rPr lang="de-DE" dirty="0"/>
              <a:t>, and </a:t>
            </a:r>
            <a:r>
              <a:rPr lang="de-DE" dirty="0" err="1"/>
              <a:t>then</a:t>
            </a:r>
            <a:r>
              <a:rPr lang="de-DE" dirty="0"/>
              <a:t> </a:t>
            </a:r>
            <a:r>
              <a:rPr lang="de-DE" dirty="0" err="1"/>
              <a:t>restriction</a:t>
            </a:r>
            <a:endParaRPr lang="de-DE"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3681743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To</a:t>
            </a:r>
            <a:r>
              <a:rPr lang="de-DE" dirty="0"/>
              <a:t> </a:t>
            </a:r>
            <a:r>
              <a:rPr lang="de-DE" dirty="0" err="1"/>
              <a:t>work</a:t>
            </a:r>
            <a:r>
              <a:rPr lang="de-DE" dirty="0"/>
              <a:t> </a:t>
            </a:r>
            <a:r>
              <a:rPr lang="de-DE" dirty="0" err="1"/>
              <a:t>with</a:t>
            </a:r>
            <a:r>
              <a:rPr lang="de-DE" dirty="0"/>
              <a:t> </a:t>
            </a:r>
            <a:r>
              <a:rPr lang="de-DE" dirty="0" err="1"/>
              <a:t>architecture</a:t>
            </a:r>
            <a:r>
              <a:rPr lang="de-DE" dirty="0"/>
              <a:t> and </a:t>
            </a:r>
            <a:r>
              <a:rPr lang="de-DE" dirty="0" err="1"/>
              <a:t>consider</a:t>
            </a:r>
            <a:r>
              <a:rPr lang="de-DE" dirty="0"/>
              <a:t> </a:t>
            </a:r>
            <a:r>
              <a:rPr lang="de-DE" dirty="0" err="1"/>
              <a:t>advantage</a:t>
            </a:r>
            <a:r>
              <a:rPr lang="de-DE" dirty="0"/>
              <a:t> </a:t>
            </a:r>
            <a:r>
              <a:rPr lang="de-DE" dirty="0" err="1"/>
              <a:t>compiler</a:t>
            </a:r>
            <a:r>
              <a:rPr lang="de-DE" dirty="0"/>
              <a:t> </a:t>
            </a:r>
            <a:r>
              <a:rPr lang="de-DE" dirty="0" err="1"/>
              <a:t>is</a:t>
            </a:r>
            <a:r>
              <a:rPr lang="de-DE" dirty="0"/>
              <a:t> </a:t>
            </a:r>
            <a:r>
              <a:rPr lang="de-DE" dirty="0" err="1"/>
              <a:t>needed</a:t>
            </a:r>
            <a:r>
              <a:rPr lang="de-DE" dirty="0"/>
              <a:t>. Compiler </a:t>
            </a:r>
            <a:r>
              <a:rPr lang="de-DE" dirty="0" err="1"/>
              <a:t>consists</a:t>
            </a:r>
            <a:r>
              <a:rPr lang="de-DE" dirty="0"/>
              <a:t> in different </a:t>
            </a:r>
            <a:r>
              <a:rPr lang="de-DE" dirty="0" err="1"/>
              <a:t>steps</a:t>
            </a:r>
            <a:r>
              <a:rPr lang="de-DE" dirty="0"/>
              <a:t> and </a:t>
            </a:r>
            <a:r>
              <a:rPr lang="de-DE" dirty="0" err="1"/>
              <a:t>toolchains</a:t>
            </a:r>
            <a:r>
              <a:rPr lang="de-DE" dirty="0"/>
              <a:t>.</a:t>
            </a:r>
          </a:p>
          <a:p>
            <a:r>
              <a:rPr lang="de-DE" dirty="0"/>
              <a:t>First </a:t>
            </a:r>
            <a:r>
              <a:rPr lang="de-DE" dirty="0" err="1"/>
              <a:t>step</a:t>
            </a:r>
            <a:r>
              <a:rPr lang="de-DE" dirty="0"/>
              <a:t> </a:t>
            </a:r>
            <a:r>
              <a:rPr lang="de-DE" dirty="0" err="1"/>
              <a:t>is</a:t>
            </a:r>
            <a:r>
              <a:rPr lang="de-DE" dirty="0"/>
              <a:t> .</a:t>
            </a:r>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2831445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Lose a </a:t>
            </a:r>
            <a:r>
              <a:rPr lang="de-DE" dirty="0" err="1"/>
              <a:t>connectivity</a:t>
            </a:r>
            <a:r>
              <a:rPr lang="de-DE" dirty="0"/>
              <a:t> </a:t>
            </a:r>
            <a:r>
              <a:rPr lang="de-DE" dirty="0" err="1"/>
              <a:t>problem</a:t>
            </a:r>
            <a:r>
              <a:rPr lang="de-DE" dirty="0"/>
              <a:t> </a:t>
            </a:r>
            <a:r>
              <a:rPr lang="de-DE" dirty="0" err="1"/>
              <a:t>to</a:t>
            </a:r>
            <a:r>
              <a:rPr lang="de-DE" dirty="0"/>
              <a:t> </a:t>
            </a:r>
            <a:r>
              <a:rPr lang="de-DE" dirty="0" err="1"/>
              <a:t>make</a:t>
            </a:r>
            <a:r>
              <a:rPr lang="de-DE" dirty="0"/>
              <a:t> </a:t>
            </a:r>
            <a:r>
              <a:rPr lang="de-DE" dirty="0" err="1"/>
              <a:t>execution</a:t>
            </a:r>
            <a:r>
              <a:rPr lang="de-DE" dirty="0"/>
              <a:t> possible. </a:t>
            </a:r>
            <a:r>
              <a:rPr lang="de-DE" dirty="0" err="1"/>
              <a:t>To</a:t>
            </a:r>
            <a:r>
              <a:rPr lang="de-DE" dirty="0"/>
              <a:t> </a:t>
            </a:r>
            <a:r>
              <a:rPr lang="de-DE" dirty="0" err="1"/>
              <a:t>take</a:t>
            </a:r>
            <a:r>
              <a:rPr lang="de-DE" dirty="0"/>
              <a:t> </a:t>
            </a:r>
            <a:r>
              <a:rPr lang="de-DE" dirty="0" err="1"/>
              <a:t>advantage</a:t>
            </a:r>
            <a:r>
              <a:rPr lang="de-DE" dirty="0"/>
              <a:t> </a:t>
            </a:r>
            <a:r>
              <a:rPr lang="de-DE" dirty="0" err="1"/>
              <a:t>complexer</a:t>
            </a:r>
            <a:r>
              <a:rPr lang="de-DE" dirty="0"/>
              <a:t> </a:t>
            </a:r>
            <a:r>
              <a:rPr lang="de-DE" dirty="0" err="1"/>
              <a:t>compiler</a:t>
            </a:r>
            <a:r>
              <a:rPr lang="de-DE" dirty="0"/>
              <a:t> </a:t>
            </a:r>
            <a:r>
              <a:rPr lang="de-DE" dirty="0" err="1"/>
              <a:t>needed</a:t>
            </a:r>
            <a:r>
              <a:rPr lang="de-DE" dirty="0"/>
              <a:t>. Mention </a:t>
            </a:r>
            <a:r>
              <a:rPr lang="de-DE" dirty="0" err="1"/>
              <a:t>that</a:t>
            </a:r>
            <a:r>
              <a:rPr lang="de-DE" dirty="0"/>
              <a:t> all </a:t>
            </a:r>
            <a:r>
              <a:rPr lang="de-DE" dirty="0" err="1"/>
              <a:t>steps</a:t>
            </a:r>
            <a:r>
              <a:rPr lang="de-DE" dirty="0"/>
              <a:t> </a:t>
            </a:r>
            <a:r>
              <a:rPr lang="de-DE" dirty="0" err="1"/>
              <a:t>are</a:t>
            </a:r>
            <a:r>
              <a:rPr lang="de-DE" dirty="0"/>
              <a:t> </a:t>
            </a:r>
            <a:r>
              <a:rPr lang="de-DE" dirty="0" err="1"/>
              <a:t>abstract</a:t>
            </a:r>
            <a:r>
              <a:rPr lang="de-DE" dirty="0"/>
              <a:t>, different </a:t>
            </a:r>
            <a:r>
              <a:rPr lang="de-DE" dirty="0" err="1"/>
              <a:t>compilers</a:t>
            </a:r>
            <a:r>
              <a:rPr lang="de-DE" dirty="0"/>
              <a:t> different </a:t>
            </a:r>
            <a:r>
              <a:rPr lang="de-DE" dirty="0" err="1"/>
              <a:t>sence</a:t>
            </a:r>
            <a:r>
              <a:rPr lang="de-DE" dirty="0"/>
              <a:t> , e.g. </a:t>
            </a:r>
            <a:r>
              <a:rPr lang="de-DE" dirty="0" err="1"/>
              <a:t>some</a:t>
            </a:r>
            <a:r>
              <a:rPr lang="de-DE" dirty="0"/>
              <a:t> </a:t>
            </a:r>
            <a:r>
              <a:rPr lang="de-DE" dirty="0" err="1"/>
              <a:t>counting</a:t>
            </a:r>
            <a:r>
              <a:rPr lang="de-DE" dirty="0"/>
              <a:t> a </a:t>
            </a:r>
            <a:r>
              <a:rPr lang="de-DE" dirty="0" err="1"/>
              <a:t>placement</a:t>
            </a:r>
            <a:r>
              <a:rPr lang="de-DE" dirty="0"/>
              <a:t> and </a:t>
            </a:r>
            <a:r>
              <a:rPr lang="de-DE" dirty="0" err="1"/>
              <a:t>optimization</a:t>
            </a:r>
            <a:r>
              <a:rPr lang="de-DE" dirty="0"/>
              <a:t> also </a:t>
            </a:r>
            <a:r>
              <a:rPr lang="de-DE" dirty="0" err="1"/>
              <a:t>to</a:t>
            </a:r>
            <a:r>
              <a:rPr lang="de-DE" dirty="0"/>
              <a:t> </a:t>
            </a:r>
            <a:r>
              <a:rPr lang="de-DE" dirty="0" err="1"/>
              <a:t>mapping</a:t>
            </a:r>
            <a:endParaRPr lang="de-DE" dirty="0"/>
          </a:p>
          <a:p>
            <a:endParaRPr lang="de-DE"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4053908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2131521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01. Oktober 2022)</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nhalt">
    <p:spTree>
      <p:nvGrpSpPr>
        <p:cNvPr id="1" name=""/>
        <p:cNvGrpSpPr/>
        <p:nvPr/>
      </p:nvGrpSpPr>
      <p:grpSpPr>
        <a:xfrm>
          <a:off x="0" y="0"/>
          <a:ext cx="0" cy="0"/>
          <a:chOff x="0" y="0"/>
          <a:chExt cx="0" cy="0"/>
        </a:xfrm>
      </p:grpSpPr>
      <p:sp>
        <p:nvSpPr>
          <p:cNvPr id="10" name="Titel 1"/>
          <p:cNvSpPr>
            <a:spLocks noGrp="1"/>
          </p:cNvSpPr>
          <p:nvPr>
            <p:ph type="title" hasCustomPrompt="1"/>
          </p:nvPr>
        </p:nvSpPr>
        <p:spPr>
          <a:xfrm>
            <a:off x="311162" y="293460"/>
            <a:ext cx="8508999" cy="3808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0" indent="0">
              <a:lnSpc>
                <a:spcPts val="3200"/>
              </a:lnSpc>
              <a:defRPr lang="de-DE" sz="2500" noProof="0" dirty="0">
                <a:solidFill>
                  <a:schemeClr val="tx1"/>
                </a:solidFill>
              </a:defRPr>
            </a:lvl1pPr>
          </a:lstStyle>
          <a:p>
            <a:pPr lvl="0"/>
            <a:r>
              <a:rPr lang="de-DE" noProof="0" dirty="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dirty="0"/>
              <a:t>Dr. rer. nat. Erika Mustermann (TUM) | kann beliebig erweitert werden | Infos mit Strich trennen</a:t>
            </a:r>
            <a:endParaRPr lang="en-US" dirty="0"/>
          </a:p>
        </p:txBody>
      </p:sp>
    </p:spTree>
    <p:extLst>
      <p:ext uri="{BB962C8B-B14F-4D97-AF65-F5344CB8AC3E}">
        <p14:creationId xmlns:p14="http://schemas.microsoft.com/office/powerpoint/2010/main" val="1307266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1785785"/>
            <a:ext cx="8508999" cy="290051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de-DE" dirty="0"/>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90" y="1222525"/>
            <a:ext cx="8508999" cy="505304"/>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1" name="Titel 1">
            <a:extLst>
              <a:ext uri="{FF2B5EF4-FFF2-40B4-BE49-F238E27FC236}">
                <a16:creationId xmlns:a16="http://schemas.microsoft.com/office/drawing/2014/main" id="{CBB05561-73C4-4A74-972B-036FE30803A1}"/>
              </a:ext>
            </a:extLst>
          </p:cNvPr>
          <p:cNvSpPr>
            <a:spLocks noGrp="1"/>
          </p:cNvSpPr>
          <p:nvPr>
            <p:ph type="title" hasCustomPrompt="1"/>
          </p:nvPr>
        </p:nvSpPr>
        <p:spPr>
          <a:xfrm>
            <a:off x="311162" y="293460"/>
            <a:ext cx="8508999" cy="3808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tx1"/>
                </a:solidFill>
              </a:defRPr>
            </a:lvl1pPr>
          </a:lstStyle>
          <a:p>
            <a:pPr lvl="0"/>
            <a:r>
              <a:rPr lang="de-DE" noProof="0" dirty="0"/>
              <a:t>Titel durch Klicken bearbeiten</a:t>
            </a:r>
          </a:p>
        </p:txBody>
      </p:sp>
      <p:sp>
        <p:nvSpPr>
          <p:cNvPr id="2" name="Text Placeholder 18">
            <a:extLst>
              <a:ext uri="{FF2B5EF4-FFF2-40B4-BE49-F238E27FC236}">
                <a16:creationId xmlns:a16="http://schemas.microsoft.com/office/drawing/2014/main" id="{20912513-725A-7B3D-7236-D9DF537BD47D}"/>
              </a:ext>
            </a:extLst>
          </p:cNvPr>
          <p:cNvSpPr>
            <a:spLocks noGrp="1"/>
          </p:cNvSpPr>
          <p:nvPr>
            <p:ph type="body" sz="quarter" idx="14" hasCustomPrompt="1"/>
          </p:nvPr>
        </p:nvSpPr>
        <p:spPr>
          <a:xfrm>
            <a:off x="311161" y="684430"/>
            <a:ext cx="8508999" cy="321410"/>
          </a:xfrm>
          <a:prstGeom prst="rect">
            <a:avLst/>
          </a:prstGeom>
        </p:spPr>
        <p:txBody>
          <a:bodyPr lIns="0" tIns="93600" rIns="0" bIns="0"/>
          <a:lstStyle>
            <a:lvl1pPr marL="0" marR="0" indent="0" algn="l" defTabSz="914400" rtl="0" eaLnBrk="0" fontAlgn="base" latinLnBrk="0" hangingPunct="0">
              <a:lnSpc>
                <a:spcPts val="1800"/>
              </a:lnSpc>
              <a:spcBef>
                <a:spcPts val="600"/>
              </a:spcBef>
              <a:spcAft>
                <a:spcPct val="0"/>
              </a:spcAft>
              <a:buClrTx/>
              <a:buSzTx/>
              <a:buFontTx/>
              <a:buNone/>
              <a:tabLst/>
              <a:defRPr sz="1800">
                <a:solidFill>
                  <a:schemeClr val="bg2"/>
                </a:solidFill>
                <a:latin typeface="+mj-lt"/>
              </a:defRPr>
            </a:lvl1pPr>
            <a:lvl2pPr marL="0" indent="0">
              <a:buNone/>
              <a:defRPr/>
            </a:lvl2pPr>
            <a:lvl3pPr marL="176213" indent="0">
              <a:buNone/>
              <a:defRPr/>
            </a:lvl3pPr>
            <a:lvl4pPr marL="360363" indent="0">
              <a:buNone/>
              <a:defRPr/>
            </a:lvl4pPr>
            <a:lvl5pPr marL="538162" indent="0">
              <a:buNone/>
              <a:defRPr/>
            </a:lvl5pPr>
          </a:lstStyle>
          <a:p>
            <a:pPr marL="0" marR="0" lvl="0" indent="0" algn="l" defTabSz="914400" rtl="0" eaLnBrk="0" fontAlgn="base" latinLnBrk="0" hangingPunct="0">
              <a:lnSpc>
                <a:spcPts val="1800"/>
              </a:lnSpc>
              <a:spcBef>
                <a:spcPts val="0"/>
              </a:spcBef>
              <a:spcAft>
                <a:spcPct val="0"/>
              </a:spcAft>
              <a:buClrTx/>
              <a:buSzTx/>
              <a:buFontTx/>
              <a:buNone/>
              <a:tabLst/>
              <a:defRPr/>
            </a:pPr>
            <a:r>
              <a:rPr lang="de-DE" altLang="zh-CN" sz="1800" noProof="0" dirty="0"/>
              <a:t>Untert</a:t>
            </a:r>
            <a:r>
              <a:rPr lang="de-DE" sz="1800" noProof="0" dirty="0"/>
              <a:t>itel durch Klicken bearbeiten</a:t>
            </a:r>
          </a:p>
          <a:p>
            <a:pPr lvl="0"/>
            <a:endParaRPr lang="en-US" dirty="0"/>
          </a:p>
        </p:txBody>
      </p:sp>
    </p:spTree>
    <p:extLst>
      <p:ext uri="{BB962C8B-B14F-4D97-AF65-F5344CB8AC3E}">
        <p14:creationId xmlns:p14="http://schemas.microsoft.com/office/powerpoint/2010/main" val="2183948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1785785"/>
            <a:ext cx="8508999" cy="290051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de-DE" dirty="0"/>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90" y="1222525"/>
            <a:ext cx="8508999" cy="505304"/>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1" name="Titel 1">
            <a:extLst>
              <a:ext uri="{FF2B5EF4-FFF2-40B4-BE49-F238E27FC236}">
                <a16:creationId xmlns:a16="http://schemas.microsoft.com/office/drawing/2014/main" id="{CBB05561-73C4-4A74-972B-036FE30803A1}"/>
              </a:ext>
            </a:extLst>
          </p:cNvPr>
          <p:cNvSpPr>
            <a:spLocks noGrp="1"/>
          </p:cNvSpPr>
          <p:nvPr>
            <p:ph type="title" hasCustomPrompt="1"/>
          </p:nvPr>
        </p:nvSpPr>
        <p:spPr>
          <a:xfrm>
            <a:off x="311162" y="293460"/>
            <a:ext cx="8508999" cy="3808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tx1"/>
                </a:solidFill>
              </a:defRPr>
            </a:lvl1pPr>
          </a:lstStyle>
          <a:p>
            <a:pPr lvl="0"/>
            <a:r>
              <a:rPr lang="de-DE" noProof="0" dirty="0"/>
              <a:t>Titel durch Klicken bearbeiten</a:t>
            </a:r>
          </a:p>
        </p:txBody>
      </p:sp>
    </p:spTree>
    <p:extLst>
      <p:ext uri="{BB962C8B-B14F-4D97-AF65-F5344CB8AC3E}">
        <p14:creationId xmlns:p14="http://schemas.microsoft.com/office/powerpoint/2010/main" val="466090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1506687"/>
            <a:ext cx="8508999" cy="3179614"/>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de-DE" dirty="0"/>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1161" y="936839"/>
            <a:ext cx="8508999" cy="497688"/>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1" name="Titel 1">
            <a:extLst>
              <a:ext uri="{FF2B5EF4-FFF2-40B4-BE49-F238E27FC236}">
                <a16:creationId xmlns:a16="http://schemas.microsoft.com/office/drawing/2014/main" id="{CBB05561-73C4-4A74-972B-036FE30803A1}"/>
              </a:ext>
            </a:extLst>
          </p:cNvPr>
          <p:cNvSpPr>
            <a:spLocks noGrp="1"/>
          </p:cNvSpPr>
          <p:nvPr>
            <p:ph type="title" hasCustomPrompt="1"/>
          </p:nvPr>
        </p:nvSpPr>
        <p:spPr>
          <a:xfrm>
            <a:off x="311162" y="293460"/>
            <a:ext cx="8508999" cy="3808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tx1"/>
                </a:solidFill>
              </a:defRPr>
            </a:lvl1pPr>
          </a:lstStyle>
          <a:p>
            <a:pPr lvl="0"/>
            <a:r>
              <a:rPr lang="de-DE" noProof="0" dirty="0"/>
              <a:t>Titel durch Klicken bearbeiten</a:t>
            </a:r>
          </a:p>
        </p:txBody>
      </p:sp>
    </p:spTree>
    <p:extLst>
      <p:ext uri="{BB962C8B-B14F-4D97-AF65-F5344CB8AC3E}">
        <p14:creationId xmlns:p14="http://schemas.microsoft.com/office/powerpoint/2010/main" val="4273115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1222525"/>
            <a:ext cx="8508999" cy="34637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de-DE" dirty="0"/>
              <a:t>Dr. rer. nat. Erika Mustermann (TUM) | kann beliebig erweitert werden | Infos mit Strich trennen</a:t>
            </a:r>
            <a:endParaRPr lang="en-US" dirty="0"/>
          </a:p>
        </p:txBody>
      </p:sp>
      <p:sp>
        <p:nvSpPr>
          <p:cNvPr id="11" name="Titel 1">
            <a:extLst>
              <a:ext uri="{FF2B5EF4-FFF2-40B4-BE49-F238E27FC236}">
                <a16:creationId xmlns:a16="http://schemas.microsoft.com/office/drawing/2014/main" id="{CBB05561-73C4-4A74-972B-036FE30803A1}"/>
              </a:ext>
            </a:extLst>
          </p:cNvPr>
          <p:cNvSpPr>
            <a:spLocks noGrp="1"/>
          </p:cNvSpPr>
          <p:nvPr>
            <p:ph type="title" hasCustomPrompt="1"/>
          </p:nvPr>
        </p:nvSpPr>
        <p:spPr>
          <a:xfrm>
            <a:off x="311162" y="293460"/>
            <a:ext cx="8508999" cy="3808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tx1"/>
                </a:solidFill>
              </a:defRPr>
            </a:lvl1pPr>
          </a:lstStyle>
          <a:p>
            <a:pPr lvl="0"/>
            <a:r>
              <a:rPr lang="de-DE" noProof="0" dirty="0"/>
              <a:t>Titel durch Klicken bearbeiten</a:t>
            </a:r>
          </a:p>
        </p:txBody>
      </p:sp>
      <p:sp>
        <p:nvSpPr>
          <p:cNvPr id="2" name="Text Placeholder 18">
            <a:extLst>
              <a:ext uri="{FF2B5EF4-FFF2-40B4-BE49-F238E27FC236}">
                <a16:creationId xmlns:a16="http://schemas.microsoft.com/office/drawing/2014/main" id="{293133E1-5289-7056-E483-775294333E78}"/>
              </a:ext>
            </a:extLst>
          </p:cNvPr>
          <p:cNvSpPr>
            <a:spLocks noGrp="1"/>
          </p:cNvSpPr>
          <p:nvPr>
            <p:ph type="body" sz="quarter" idx="14" hasCustomPrompt="1"/>
          </p:nvPr>
        </p:nvSpPr>
        <p:spPr>
          <a:xfrm>
            <a:off x="311161" y="684430"/>
            <a:ext cx="8508999" cy="321410"/>
          </a:xfrm>
          <a:prstGeom prst="rect">
            <a:avLst/>
          </a:prstGeom>
        </p:spPr>
        <p:txBody>
          <a:bodyPr lIns="0" tIns="93600" rIns="0" bIns="0"/>
          <a:lstStyle>
            <a:lvl1pPr marL="0" marR="0" indent="0" algn="l" defTabSz="914400" rtl="0" eaLnBrk="0" fontAlgn="base" latinLnBrk="0" hangingPunct="0">
              <a:lnSpc>
                <a:spcPts val="1800"/>
              </a:lnSpc>
              <a:spcBef>
                <a:spcPts val="600"/>
              </a:spcBef>
              <a:spcAft>
                <a:spcPct val="0"/>
              </a:spcAft>
              <a:buClrTx/>
              <a:buSzTx/>
              <a:buFontTx/>
              <a:buNone/>
              <a:tabLst/>
              <a:defRPr sz="1800">
                <a:solidFill>
                  <a:schemeClr val="bg2"/>
                </a:solidFill>
                <a:latin typeface="+mj-lt"/>
              </a:defRPr>
            </a:lvl1pPr>
            <a:lvl2pPr marL="0" indent="0">
              <a:buNone/>
              <a:defRPr/>
            </a:lvl2pPr>
            <a:lvl3pPr marL="176213" indent="0">
              <a:buNone/>
              <a:defRPr/>
            </a:lvl3pPr>
            <a:lvl4pPr marL="360363" indent="0">
              <a:buNone/>
              <a:defRPr/>
            </a:lvl4pPr>
            <a:lvl5pPr marL="538162" indent="0">
              <a:buNone/>
              <a:defRPr/>
            </a:lvl5pPr>
          </a:lstStyle>
          <a:p>
            <a:pPr marL="0" marR="0" lvl="0" indent="0" algn="l" defTabSz="914400" rtl="0" eaLnBrk="0" fontAlgn="base" latinLnBrk="0" hangingPunct="0">
              <a:lnSpc>
                <a:spcPts val="1800"/>
              </a:lnSpc>
              <a:spcBef>
                <a:spcPts val="0"/>
              </a:spcBef>
              <a:spcAft>
                <a:spcPct val="0"/>
              </a:spcAft>
              <a:buClrTx/>
              <a:buSzTx/>
              <a:buFontTx/>
              <a:buNone/>
              <a:tabLst/>
              <a:defRPr/>
            </a:pPr>
            <a:r>
              <a:rPr lang="de-DE" altLang="zh-CN" sz="1800" noProof="0" dirty="0"/>
              <a:t>Untert</a:t>
            </a:r>
            <a:r>
              <a:rPr lang="de-DE" sz="1800" noProof="0" dirty="0"/>
              <a:t>itel durch Klicken bearbeiten</a:t>
            </a:r>
          </a:p>
          <a:p>
            <a:pPr lvl="0"/>
            <a:endParaRPr lang="en-US" dirty="0"/>
          </a:p>
        </p:txBody>
      </p:sp>
    </p:spTree>
    <p:extLst>
      <p:ext uri="{BB962C8B-B14F-4D97-AF65-F5344CB8AC3E}">
        <p14:creationId xmlns:p14="http://schemas.microsoft.com/office/powerpoint/2010/main" val="1855147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1222525"/>
            <a:ext cx="8508999" cy="34637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p:txBody>
          <a:bodyPr/>
          <a:lstStyle/>
          <a:p>
            <a:r>
              <a:rPr lang="de-DE" dirty="0"/>
              <a:t>Dr. rer. nat. Erika Mustermann (TUM) | kann beliebig erweitert werden | Infos mit Strich trennen</a:t>
            </a:r>
            <a:endParaRPr lang="en-US" dirty="0"/>
          </a:p>
        </p:txBody>
      </p:sp>
      <p:sp>
        <p:nvSpPr>
          <p:cNvPr id="11" name="Titel 1">
            <a:extLst>
              <a:ext uri="{FF2B5EF4-FFF2-40B4-BE49-F238E27FC236}">
                <a16:creationId xmlns:a16="http://schemas.microsoft.com/office/drawing/2014/main" id="{CBB05561-73C4-4A74-972B-036FE30803A1}"/>
              </a:ext>
            </a:extLst>
          </p:cNvPr>
          <p:cNvSpPr>
            <a:spLocks noGrp="1"/>
          </p:cNvSpPr>
          <p:nvPr>
            <p:ph type="title" hasCustomPrompt="1"/>
          </p:nvPr>
        </p:nvSpPr>
        <p:spPr>
          <a:xfrm>
            <a:off x="311162" y="293460"/>
            <a:ext cx="8508999" cy="3808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tx1"/>
                </a:solidFill>
              </a:defRPr>
            </a:lvl1pPr>
          </a:lstStyle>
          <a:p>
            <a:pPr lvl="0"/>
            <a:r>
              <a:rPr lang="de-DE" noProof="0" dirty="0"/>
              <a:t>Titel durch Klicken bearbeiten</a:t>
            </a:r>
          </a:p>
        </p:txBody>
      </p:sp>
    </p:spTree>
    <p:extLst>
      <p:ext uri="{BB962C8B-B14F-4D97-AF65-F5344CB8AC3E}">
        <p14:creationId xmlns:p14="http://schemas.microsoft.com/office/powerpoint/2010/main" val="2440305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1162" y="1222524"/>
            <a:ext cx="4180910" cy="34751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3" name="Inhaltsplatzhalter 2"/>
          <p:cNvSpPr>
            <a:spLocks noGrp="1"/>
          </p:cNvSpPr>
          <p:nvPr>
            <p:ph idx="15" hasCustomPrompt="1"/>
          </p:nvPr>
        </p:nvSpPr>
        <p:spPr>
          <a:xfrm>
            <a:off x="4647179" y="1222524"/>
            <a:ext cx="4180910" cy="34751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p:txBody>
          <a:bodyPr/>
          <a:lstStyle/>
          <a:p>
            <a:r>
              <a:rPr lang="de-DE" dirty="0"/>
              <a:t>Dr. rer. nat. Erika Mustermann (TUM) | kann beliebig erweitert werden | Infos mit Strich trennen</a:t>
            </a:r>
            <a:endParaRPr lang="en-US" dirty="0"/>
          </a:p>
        </p:txBody>
      </p:sp>
      <p:sp>
        <p:nvSpPr>
          <p:cNvPr id="7" name="Titel 1">
            <a:extLst>
              <a:ext uri="{FF2B5EF4-FFF2-40B4-BE49-F238E27FC236}">
                <a16:creationId xmlns:a16="http://schemas.microsoft.com/office/drawing/2014/main" id="{C820FC66-B1DF-47A9-8103-CDCC8883639F}"/>
              </a:ext>
            </a:extLst>
          </p:cNvPr>
          <p:cNvSpPr>
            <a:spLocks noGrp="1"/>
          </p:cNvSpPr>
          <p:nvPr>
            <p:ph type="title" hasCustomPrompt="1"/>
          </p:nvPr>
        </p:nvSpPr>
        <p:spPr>
          <a:xfrm>
            <a:off x="311162" y="293460"/>
            <a:ext cx="8508999" cy="3808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tx1"/>
                </a:solidFill>
              </a:defRPr>
            </a:lvl1pPr>
          </a:lstStyle>
          <a:p>
            <a:pPr lvl="0"/>
            <a:r>
              <a:rPr lang="de-DE" noProof="0" dirty="0"/>
              <a:t>Titel durch Klicken bearbeiten</a:t>
            </a:r>
          </a:p>
        </p:txBody>
      </p:sp>
      <p:sp>
        <p:nvSpPr>
          <p:cNvPr id="2" name="Text Placeholder 18">
            <a:extLst>
              <a:ext uri="{FF2B5EF4-FFF2-40B4-BE49-F238E27FC236}">
                <a16:creationId xmlns:a16="http://schemas.microsoft.com/office/drawing/2014/main" id="{E9EB89DB-0FCB-44DF-1F96-9A2EDDD7D265}"/>
              </a:ext>
            </a:extLst>
          </p:cNvPr>
          <p:cNvSpPr>
            <a:spLocks noGrp="1"/>
          </p:cNvSpPr>
          <p:nvPr>
            <p:ph type="body" sz="quarter" idx="18" hasCustomPrompt="1"/>
          </p:nvPr>
        </p:nvSpPr>
        <p:spPr>
          <a:xfrm>
            <a:off x="311161" y="684430"/>
            <a:ext cx="8508999" cy="321410"/>
          </a:xfrm>
          <a:prstGeom prst="rect">
            <a:avLst/>
          </a:prstGeom>
        </p:spPr>
        <p:txBody>
          <a:bodyPr lIns="0" tIns="93600" rIns="0" bIns="0"/>
          <a:lstStyle>
            <a:lvl1pPr marL="0" marR="0" indent="0" algn="l" defTabSz="914400" rtl="0" eaLnBrk="0" fontAlgn="base" latinLnBrk="0" hangingPunct="0">
              <a:lnSpc>
                <a:spcPts val="1800"/>
              </a:lnSpc>
              <a:spcBef>
                <a:spcPts val="600"/>
              </a:spcBef>
              <a:spcAft>
                <a:spcPct val="0"/>
              </a:spcAft>
              <a:buClrTx/>
              <a:buSzTx/>
              <a:buFontTx/>
              <a:buNone/>
              <a:tabLst/>
              <a:defRPr sz="1800">
                <a:solidFill>
                  <a:schemeClr val="bg2"/>
                </a:solidFill>
                <a:latin typeface="+mj-lt"/>
              </a:defRPr>
            </a:lvl1pPr>
            <a:lvl2pPr marL="0" indent="0">
              <a:buNone/>
              <a:defRPr/>
            </a:lvl2pPr>
            <a:lvl3pPr marL="176213" indent="0">
              <a:buNone/>
              <a:defRPr/>
            </a:lvl3pPr>
            <a:lvl4pPr marL="360363" indent="0">
              <a:buNone/>
              <a:defRPr/>
            </a:lvl4pPr>
            <a:lvl5pPr marL="538162" indent="0">
              <a:buNone/>
              <a:defRPr/>
            </a:lvl5pPr>
          </a:lstStyle>
          <a:p>
            <a:pPr marL="0" marR="0" lvl="0" indent="0" algn="l" defTabSz="914400" rtl="0" eaLnBrk="0" fontAlgn="base" latinLnBrk="0" hangingPunct="0">
              <a:lnSpc>
                <a:spcPts val="1800"/>
              </a:lnSpc>
              <a:spcBef>
                <a:spcPts val="0"/>
              </a:spcBef>
              <a:spcAft>
                <a:spcPct val="0"/>
              </a:spcAft>
              <a:buClrTx/>
              <a:buSzTx/>
              <a:buFontTx/>
              <a:buNone/>
              <a:tabLst/>
              <a:defRPr/>
            </a:pPr>
            <a:r>
              <a:rPr lang="de-DE" altLang="zh-CN" sz="1800" noProof="0" dirty="0"/>
              <a:t>Untert</a:t>
            </a:r>
            <a:r>
              <a:rPr lang="de-DE" sz="1800" noProof="0" dirty="0"/>
              <a:t>itel durch Klicken bearbeiten</a:t>
            </a:r>
          </a:p>
          <a:p>
            <a:pPr lvl="0"/>
            <a:endParaRPr lang="en-US" dirty="0"/>
          </a:p>
        </p:txBody>
      </p:sp>
    </p:spTree>
    <p:extLst>
      <p:ext uri="{BB962C8B-B14F-4D97-AF65-F5344CB8AC3E}">
        <p14:creationId xmlns:p14="http://schemas.microsoft.com/office/powerpoint/2010/main" val="3462901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1162" y="1222524"/>
            <a:ext cx="4180910" cy="34751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3" name="Inhaltsplatzhalter 2"/>
          <p:cNvSpPr>
            <a:spLocks noGrp="1"/>
          </p:cNvSpPr>
          <p:nvPr>
            <p:ph idx="15" hasCustomPrompt="1"/>
          </p:nvPr>
        </p:nvSpPr>
        <p:spPr>
          <a:xfrm>
            <a:off x="4647179" y="1222524"/>
            <a:ext cx="4180910" cy="34751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p:txBody>
          <a:bodyPr/>
          <a:lstStyle/>
          <a:p>
            <a:r>
              <a:rPr lang="de-DE" dirty="0"/>
              <a:t>Dr. rer. nat. Erika Mustermann (TUM) | kann beliebig erweitert werden | Infos mit Strich trennen</a:t>
            </a:r>
            <a:endParaRPr lang="en-US" dirty="0"/>
          </a:p>
        </p:txBody>
      </p:sp>
      <p:sp>
        <p:nvSpPr>
          <p:cNvPr id="7" name="Titel 1">
            <a:extLst>
              <a:ext uri="{FF2B5EF4-FFF2-40B4-BE49-F238E27FC236}">
                <a16:creationId xmlns:a16="http://schemas.microsoft.com/office/drawing/2014/main" id="{C820FC66-B1DF-47A9-8103-CDCC8883639F}"/>
              </a:ext>
            </a:extLst>
          </p:cNvPr>
          <p:cNvSpPr>
            <a:spLocks noGrp="1"/>
          </p:cNvSpPr>
          <p:nvPr>
            <p:ph type="title" hasCustomPrompt="1"/>
          </p:nvPr>
        </p:nvSpPr>
        <p:spPr>
          <a:xfrm>
            <a:off x="311162" y="293460"/>
            <a:ext cx="8508999" cy="3808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tx1"/>
                </a:solidFill>
              </a:defRPr>
            </a:lvl1pPr>
          </a:lstStyle>
          <a:p>
            <a:pPr lvl="0"/>
            <a:r>
              <a:rPr lang="de-DE" noProof="0" dirty="0"/>
              <a:t>Titel durch Klicken bearbeiten</a:t>
            </a:r>
          </a:p>
        </p:txBody>
      </p:sp>
    </p:spTree>
    <p:extLst>
      <p:ext uri="{BB962C8B-B14F-4D97-AF65-F5344CB8AC3E}">
        <p14:creationId xmlns:p14="http://schemas.microsoft.com/office/powerpoint/2010/main" val="20068467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222524"/>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dirty="0"/>
              <a:t>Dr. rer. nat. Erika Mustermann (TUM) | kann beliebig erweitert werden | Infos mit Strich trennen</a:t>
            </a:r>
            <a:endParaRPr lang="de-DE" noProof="0" dirty="0"/>
          </a:p>
        </p:txBody>
      </p:sp>
      <p:sp>
        <p:nvSpPr>
          <p:cNvPr id="8" name="Inhaltsplatzhalter 9"/>
          <p:cNvSpPr>
            <a:spLocks noGrp="1"/>
          </p:cNvSpPr>
          <p:nvPr>
            <p:ph sz="quarter" idx="18"/>
          </p:nvPr>
        </p:nvSpPr>
        <p:spPr>
          <a:xfrm>
            <a:off x="316992" y="1771076"/>
            <a:ext cx="4188333" cy="292475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38677" y="1771077"/>
            <a:ext cx="4180392" cy="2924750"/>
          </a:xfrm>
          <a:prstGeom prst="rect">
            <a:avLst/>
          </a:prstGeom>
        </p:spPr>
        <p:txBody>
          <a:bodyPr/>
          <a:lstStyle>
            <a:lvl1pPr>
              <a:lnSpc>
                <a:spcPct val="114000"/>
              </a:lnSpc>
              <a:defRPr sz="1400"/>
            </a:lvl1pPr>
          </a:lstStyle>
          <a:p>
            <a:endParaRPr lang="de-DE" dirty="0"/>
          </a:p>
        </p:txBody>
      </p:sp>
      <p:sp>
        <p:nvSpPr>
          <p:cNvPr id="15" name="Titel 1">
            <a:extLst>
              <a:ext uri="{FF2B5EF4-FFF2-40B4-BE49-F238E27FC236}">
                <a16:creationId xmlns:a16="http://schemas.microsoft.com/office/drawing/2014/main" id="{82BEFDB1-C0BE-4875-BD7E-86FDD31F7CD3}"/>
              </a:ext>
            </a:extLst>
          </p:cNvPr>
          <p:cNvSpPr>
            <a:spLocks noGrp="1"/>
          </p:cNvSpPr>
          <p:nvPr>
            <p:ph type="title" hasCustomPrompt="1"/>
          </p:nvPr>
        </p:nvSpPr>
        <p:spPr>
          <a:xfrm>
            <a:off x="311162" y="293460"/>
            <a:ext cx="8508999" cy="3808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tx1"/>
                </a:solidFill>
              </a:defRPr>
            </a:lvl1pPr>
          </a:lstStyle>
          <a:p>
            <a:pPr lvl="0"/>
            <a:r>
              <a:rPr lang="de-DE" noProof="0" dirty="0"/>
              <a:t>Titel durch Klicken bearbeiten</a:t>
            </a:r>
          </a:p>
        </p:txBody>
      </p:sp>
      <p:sp>
        <p:nvSpPr>
          <p:cNvPr id="2" name="Text Placeholder 18">
            <a:extLst>
              <a:ext uri="{FF2B5EF4-FFF2-40B4-BE49-F238E27FC236}">
                <a16:creationId xmlns:a16="http://schemas.microsoft.com/office/drawing/2014/main" id="{9AEF4677-339F-8CA2-B0ED-473D9EA817FC}"/>
              </a:ext>
            </a:extLst>
          </p:cNvPr>
          <p:cNvSpPr>
            <a:spLocks noGrp="1"/>
          </p:cNvSpPr>
          <p:nvPr>
            <p:ph type="body" sz="quarter" idx="19" hasCustomPrompt="1"/>
          </p:nvPr>
        </p:nvSpPr>
        <p:spPr>
          <a:xfrm>
            <a:off x="311161" y="684430"/>
            <a:ext cx="8508999" cy="321410"/>
          </a:xfrm>
          <a:prstGeom prst="rect">
            <a:avLst/>
          </a:prstGeom>
        </p:spPr>
        <p:txBody>
          <a:bodyPr lIns="0" tIns="93600" rIns="0" bIns="0"/>
          <a:lstStyle>
            <a:lvl1pPr marL="0" marR="0" indent="0" algn="l" defTabSz="914400" rtl="0" eaLnBrk="0" fontAlgn="base" latinLnBrk="0" hangingPunct="0">
              <a:lnSpc>
                <a:spcPts val="1800"/>
              </a:lnSpc>
              <a:spcBef>
                <a:spcPts val="600"/>
              </a:spcBef>
              <a:spcAft>
                <a:spcPct val="0"/>
              </a:spcAft>
              <a:buClrTx/>
              <a:buSzTx/>
              <a:buFontTx/>
              <a:buNone/>
              <a:tabLst/>
              <a:defRPr sz="1800">
                <a:solidFill>
                  <a:schemeClr val="bg2"/>
                </a:solidFill>
                <a:latin typeface="+mj-lt"/>
              </a:defRPr>
            </a:lvl1pPr>
            <a:lvl2pPr marL="0" indent="0">
              <a:buNone/>
              <a:defRPr/>
            </a:lvl2pPr>
            <a:lvl3pPr marL="176213" indent="0">
              <a:buNone/>
              <a:defRPr/>
            </a:lvl3pPr>
            <a:lvl4pPr marL="360363" indent="0">
              <a:buNone/>
              <a:defRPr/>
            </a:lvl4pPr>
            <a:lvl5pPr marL="538162" indent="0">
              <a:buNone/>
              <a:defRPr/>
            </a:lvl5pPr>
          </a:lstStyle>
          <a:p>
            <a:pPr marL="0" marR="0" lvl="0" indent="0" algn="l" defTabSz="914400" rtl="0" eaLnBrk="0" fontAlgn="base" latinLnBrk="0" hangingPunct="0">
              <a:lnSpc>
                <a:spcPts val="1800"/>
              </a:lnSpc>
              <a:spcBef>
                <a:spcPts val="0"/>
              </a:spcBef>
              <a:spcAft>
                <a:spcPct val="0"/>
              </a:spcAft>
              <a:buClrTx/>
              <a:buSzTx/>
              <a:buFontTx/>
              <a:buNone/>
              <a:tabLst/>
              <a:defRPr/>
            </a:pPr>
            <a:r>
              <a:rPr lang="de-DE" altLang="zh-CN" sz="1800" noProof="0" dirty="0"/>
              <a:t>Untert</a:t>
            </a:r>
            <a:r>
              <a:rPr lang="de-DE" sz="1800" noProof="0" dirty="0"/>
              <a:t>itel durch Klicken bearbeiten</a:t>
            </a:r>
          </a:p>
          <a:p>
            <a:pPr lvl="0"/>
            <a:endParaRPr lang="en-US" dirty="0"/>
          </a:p>
        </p:txBody>
      </p:sp>
    </p:spTree>
    <p:extLst>
      <p:ext uri="{BB962C8B-B14F-4D97-AF65-F5344CB8AC3E}">
        <p14:creationId xmlns:p14="http://schemas.microsoft.com/office/powerpoint/2010/main" val="1111508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222524"/>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dirty="0"/>
              <a:t>Dr. rer. nat. Erika Mustermann (TUM) | kann beliebig erweitert werden | Infos mit Strich trennen</a:t>
            </a:r>
            <a:endParaRPr lang="de-DE" noProof="0" dirty="0"/>
          </a:p>
        </p:txBody>
      </p:sp>
      <p:sp>
        <p:nvSpPr>
          <p:cNvPr id="8" name="Inhaltsplatzhalter 9"/>
          <p:cNvSpPr>
            <a:spLocks noGrp="1"/>
          </p:cNvSpPr>
          <p:nvPr>
            <p:ph sz="quarter" idx="18"/>
          </p:nvPr>
        </p:nvSpPr>
        <p:spPr>
          <a:xfrm>
            <a:off x="316992" y="1771076"/>
            <a:ext cx="4188333" cy="292475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38677" y="1771077"/>
            <a:ext cx="4180392" cy="2924750"/>
          </a:xfrm>
          <a:prstGeom prst="rect">
            <a:avLst/>
          </a:prstGeom>
        </p:spPr>
        <p:txBody>
          <a:bodyPr/>
          <a:lstStyle>
            <a:lvl1pPr>
              <a:lnSpc>
                <a:spcPct val="114000"/>
              </a:lnSpc>
              <a:defRPr sz="1400"/>
            </a:lvl1pPr>
          </a:lstStyle>
          <a:p>
            <a:endParaRPr lang="de-DE" dirty="0"/>
          </a:p>
        </p:txBody>
      </p:sp>
      <p:sp>
        <p:nvSpPr>
          <p:cNvPr id="15" name="Titel 1">
            <a:extLst>
              <a:ext uri="{FF2B5EF4-FFF2-40B4-BE49-F238E27FC236}">
                <a16:creationId xmlns:a16="http://schemas.microsoft.com/office/drawing/2014/main" id="{82BEFDB1-C0BE-4875-BD7E-86FDD31F7CD3}"/>
              </a:ext>
            </a:extLst>
          </p:cNvPr>
          <p:cNvSpPr>
            <a:spLocks noGrp="1"/>
          </p:cNvSpPr>
          <p:nvPr>
            <p:ph type="title" hasCustomPrompt="1"/>
          </p:nvPr>
        </p:nvSpPr>
        <p:spPr>
          <a:xfrm>
            <a:off x="311162" y="293460"/>
            <a:ext cx="8508999" cy="3808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tx1"/>
                </a:solidFill>
              </a:defRPr>
            </a:lvl1pPr>
          </a:lstStyle>
          <a:p>
            <a:pPr lvl="0"/>
            <a:r>
              <a:rPr lang="de-DE" noProof="0" dirty="0"/>
              <a:t>Titel durch Klicken bearbeiten</a:t>
            </a:r>
          </a:p>
        </p:txBody>
      </p:sp>
    </p:spTree>
    <p:extLst>
      <p:ext uri="{BB962C8B-B14F-4D97-AF65-F5344CB8AC3E}">
        <p14:creationId xmlns:p14="http://schemas.microsoft.com/office/powerpoint/2010/main" val="1045657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tart">
    <p:spTree>
      <p:nvGrpSpPr>
        <p:cNvPr id="1" name=""/>
        <p:cNvGrpSpPr/>
        <p:nvPr/>
      </p:nvGrpSpPr>
      <p:grpSpPr>
        <a:xfrm>
          <a:off x="0" y="0"/>
          <a:ext cx="0" cy="0"/>
          <a:chOff x="0" y="0"/>
          <a:chExt cx="0" cy="0"/>
        </a:xfrm>
      </p:grpSpPr>
      <p:pic>
        <p:nvPicPr>
          <p:cNvPr id="2" name="Bild 4" descr="TUM_Glockenturm.tif">
            <a:extLst>
              <a:ext uri="{FF2B5EF4-FFF2-40B4-BE49-F238E27FC236}">
                <a16:creationId xmlns:a16="http://schemas.microsoft.com/office/drawing/2014/main" id="{3DC659F7-0024-9FCB-D753-C693EDA7779B}"/>
              </a:ext>
            </a:extLst>
          </p:cNvPr>
          <p:cNvPicPr>
            <a:picLocks noChangeAspect="1"/>
          </p:cNvPicPr>
          <p:nvPr userDrawn="1"/>
        </p:nvPicPr>
        <p:blipFill>
          <a:blip r:embed="rId2"/>
          <a:stretch>
            <a:fillRect/>
          </a:stretch>
        </p:blipFill>
        <p:spPr>
          <a:xfrm>
            <a:off x="4975215" y="1476375"/>
            <a:ext cx="3819542" cy="3333750"/>
          </a:xfrm>
          <a:prstGeom prst="rect">
            <a:avLst/>
          </a:prstGeom>
        </p:spPr>
      </p:pic>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01. Oktober 2022)</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Tree>
    <p:extLst>
      <p:ext uri="{BB962C8B-B14F-4D97-AF65-F5344CB8AC3E}">
        <p14:creationId xmlns:p14="http://schemas.microsoft.com/office/powerpoint/2010/main" val="39818302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dirty="0"/>
              <a:t>Dr. rer. nat. Erika Mustermann (TUM) | kann beliebig erweitert werden | Infos mit Strich trennen</a:t>
            </a:r>
            <a:endParaRPr lang="de-DE" noProof="0" dirty="0"/>
          </a:p>
        </p:txBody>
      </p:sp>
      <p:sp>
        <p:nvSpPr>
          <p:cNvPr id="8" name="Inhaltsplatzhalter 9"/>
          <p:cNvSpPr>
            <a:spLocks noGrp="1"/>
          </p:cNvSpPr>
          <p:nvPr>
            <p:ph sz="quarter" idx="18"/>
          </p:nvPr>
        </p:nvSpPr>
        <p:spPr>
          <a:xfrm>
            <a:off x="316992" y="1771076"/>
            <a:ext cx="4197858" cy="29342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1771076"/>
            <a:ext cx="4180392" cy="2915225"/>
          </a:xfrm>
          <a:prstGeom prst="rect">
            <a:avLst/>
          </a:prstGeom>
        </p:spPr>
        <p:txBody>
          <a:bodyPr/>
          <a:lstStyle>
            <a:lvl1pPr>
              <a:lnSpc>
                <a:spcPct val="114000"/>
              </a:lnSpc>
              <a:defRPr sz="1400"/>
            </a:lvl1pPr>
          </a:lstStyle>
          <a:p>
            <a:endParaRPr lang="de-DE" dirty="0"/>
          </a:p>
        </p:txBody>
      </p:sp>
      <p:sp>
        <p:nvSpPr>
          <p:cNvPr id="10" name="Textplatzhalter 7"/>
          <p:cNvSpPr>
            <a:spLocks noGrp="1"/>
          </p:cNvSpPr>
          <p:nvPr>
            <p:ph type="body" sz="quarter" idx="19" hasCustomPrompt="1"/>
          </p:nvPr>
        </p:nvSpPr>
        <p:spPr>
          <a:xfrm>
            <a:off x="319090" y="1222524"/>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5" name="Titel 1">
            <a:extLst>
              <a:ext uri="{FF2B5EF4-FFF2-40B4-BE49-F238E27FC236}">
                <a16:creationId xmlns:a16="http://schemas.microsoft.com/office/drawing/2014/main" id="{D4303ED8-136B-40E2-A690-FE4668647E77}"/>
              </a:ext>
            </a:extLst>
          </p:cNvPr>
          <p:cNvSpPr>
            <a:spLocks noGrp="1"/>
          </p:cNvSpPr>
          <p:nvPr>
            <p:ph type="title" hasCustomPrompt="1"/>
          </p:nvPr>
        </p:nvSpPr>
        <p:spPr>
          <a:xfrm>
            <a:off x="311162" y="293460"/>
            <a:ext cx="8508999" cy="3808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tx1"/>
                </a:solidFill>
              </a:defRPr>
            </a:lvl1pPr>
          </a:lstStyle>
          <a:p>
            <a:pPr lvl="0"/>
            <a:r>
              <a:rPr lang="de-DE" noProof="0" dirty="0"/>
              <a:t>Titel durch Klicken bearbeiten</a:t>
            </a:r>
          </a:p>
        </p:txBody>
      </p:sp>
      <p:sp>
        <p:nvSpPr>
          <p:cNvPr id="2" name="Text Placeholder 18">
            <a:extLst>
              <a:ext uri="{FF2B5EF4-FFF2-40B4-BE49-F238E27FC236}">
                <a16:creationId xmlns:a16="http://schemas.microsoft.com/office/drawing/2014/main" id="{B396E02D-F2E0-1B1F-A258-256C442E5359}"/>
              </a:ext>
            </a:extLst>
          </p:cNvPr>
          <p:cNvSpPr>
            <a:spLocks noGrp="1"/>
          </p:cNvSpPr>
          <p:nvPr>
            <p:ph type="body" sz="quarter" idx="20" hasCustomPrompt="1"/>
          </p:nvPr>
        </p:nvSpPr>
        <p:spPr>
          <a:xfrm>
            <a:off x="311161" y="684430"/>
            <a:ext cx="8508999" cy="321410"/>
          </a:xfrm>
          <a:prstGeom prst="rect">
            <a:avLst/>
          </a:prstGeom>
        </p:spPr>
        <p:txBody>
          <a:bodyPr lIns="0" tIns="93600" rIns="0" bIns="0"/>
          <a:lstStyle>
            <a:lvl1pPr marL="0" marR="0" indent="0" algn="l" defTabSz="914400" rtl="0" eaLnBrk="0" fontAlgn="base" latinLnBrk="0" hangingPunct="0">
              <a:lnSpc>
                <a:spcPts val="1800"/>
              </a:lnSpc>
              <a:spcBef>
                <a:spcPts val="600"/>
              </a:spcBef>
              <a:spcAft>
                <a:spcPct val="0"/>
              </a:spcAft>
              <a:buClrTx/>
              <a:buSzTx/>
              <a:buFontTx/>
              <a:buNone/>
              <a:tabLst/>
              <a:defRPr sz="1800">
                <a:solidFill>
                  <a:schemeClr val="bg2"/>
                </a:solidFill>
                <a:latin typeface="+mj-lt"/>
              </a:defRPr>
            </a:lvl1pPr>
            <a:lvl2pPr marL="0" indent="0">
              <a:buNone/>
              <a:defRPr/>
            </a:lvl2pPr>
            <a:lvl3pPr marL="176213" indent="0">
              <a:buNone/>
              <a:defRPr/>
            </a:lvl3pPr>
            <a:lvl4pPr marL="360363" indent="0">
              <a:buNone/>
              <a:defRPr/>
            </a:lvl4pPr>
            <a:lvl5pPr marL="538162" indent="0">
              <a:buNone/>
              <a:defRPr/>
            </a:lvl5pPr>
          </a:lstStyle>
          <a:p>
            <a:pPr marL="0" marR="0" lvl="0" indent="0" algn="l" defTabSz="914400" rtl="0" eaLnBrk="0" fontAlgn="base" latinLnBrk="0" hangingPunct="0">
              <a:lnSpc>
                <a:spcPts val="1800"/>
              </a:lnSpc>
              <a:spcBef>
                <a:spcPts val="0"/>
              </a:spcBef>
              <a:spcAft>
                <a:spcPct val="0"/>
              </a:spcAft>
              <a:buClrTx/>
              <a:buSzTx/>
              <a:buFontTx/>
              <a:buNone/>
              <a:tabLst/>
              <a:defRPr/>
            </a:pPr>
            <a:r>
              <a:rPr lang="de-DE" altLang="zh-CN" sz="1800" noProof="0" dirty="0"/>
              <a:t>Untert</a:t>
            </a:r>
            <a:r>
              <a:rPr lang="de-DE" sz="1800" noProof="0" dirty="0"/>
              <a:t>itel durch Klicken bearbeiten</a:t>
            </a:r>
          </a:p>
          <a:p>
            <a:pPr lvl="0"/>
            <a:endParaRPr lang="en-US" dirty="0"/>
          </a:p>
        </p:txBody>
      </p:sp>
    </p:spTree>
    <p:extLst>
      <p:ext uri="{BB962C8B-B14F-4D97-AF65-F5344CB8AC3E}">
        <p14:creationId xmlns:p14="http://schemas.microsoft.com/office/powerpoint/2010/main" val="1111508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1771076"/>
            <a:ext cx="9144000" cy="337242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dirty="0"/>
              <a:t>Dr. rer. nat. Erika Mustermann (TUM) | kann beliebig erweitert werden | Infos mit Strich trennen</a:t>
            </a:r>
            <a:endParaRPr lang="de-DE" noProof="0" dirty="0"/>
          </a:p>
        </p:txBody>
      </p:sp>
      <p:sp>
        <p:nvSpPr>
          <p:cNvPr id="8" name="Inhaltsplatzhalter 9"/>
          <p:cNvSpPr>
            <a:spLocks noGrp="1"/>
          </p:cNvSpPr>
          <p:nvPr>
            <p:ph sz="quarter" idx="18"/>
          </p:nvPr>
        </p:nvSpPr>
        <p:spPr>
          <a:xfrm>
            <a:off x="316992" y="1771076"/>
            <a:ext cx="4197858" cy="29342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1771076"/>
            <a:ext cx="4180392" cy="2915225"/>
          </a:xfrm>
          <a:prstGeom prst="rect">
            <a:avLst/>
          </a:prstGeom>
        </p:spPr>
        <p:txBody>
          <a:bodyPr/>
          <a:lstStyle>
            <a:lvl1pPr>
              <a:lnSpc>
                <a:spcPct val="114000"/>
              </a:lnSpc>
              <a:defRPr sz="1400"/>
            </a:lvl1pPr>
          </a:lstStyle>
          <a:p>
            <a:endParaRPr lang="de-DE" dirty="0"/>
          </a:p>
        </p:txBody>
      </p:sp>
      <p:sp>
        <p:nvSpPr>
          <p:cNvPr id="10" name="Textplatzhalter 7"/>
          <p:cNvSpPr>
            <a:spLocks noGrp="1"/>
          </p:cNvSpPr>
          <p:nvPr>
            <p:ph type="body" sz="quarter" idx="19" hasCustomPrompt="1"/>
          </p:nvPr>
        </p:nvSpPr>
        <p:spPr>
          <a:xfrm>
            <a:off x="319090" y="1222524"/>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5" name="Titel 1">
            <a:extLst>
              <a:ext uri="{FF2B5EF4-FFF2-40B4-BE49-F238E27FC236}">
                <a16:creationId xmlns:a16="http://schemas.microsoft.com/office/drawing/2014/main" id="{D4303ED8-136B-40E2-A690-FE4668647E77}"/>
              </a:ext>
            </a:extLst>
          </p:cNvPr>
          <p:cNvSpPr>
            <a:spLocks noGrp="1"/>
          </p:cNvSpPr>
          <p:nvPr>
            <p:ph type="title" hasCustomPrompt="1"/>
          </p:nvPr>
        </p:nvSpPr>
        <p:spPr>
          <a:xfrm>
            <a:off x="311162" y="293460"/>
            <a:ext cx="8508999" cy="3808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tx1"/>
                </a:solidFill>
              </a:defRPr>
            </a:lvl1pPr>
          </a:lstStyle>
          <a:p>
            <a:pPr lvl="0"/>
            <a:r>
              <a:rPr lang="de-DE" noProof="0" dirty="0"/>
              <a:t>Titel durch Klicken bearbeiten</a:t>
            </a:r>
          </a:p>
        </p:txBody>
      </p:sp>
    </p:spTree>
    <p:extLst>
      <p:ext uri="{BB962C8B-B14F-4D97-AF65-F5344CB8AC3E}">
        <p14:creationId xmlns:p14="http://schemas.microsoft.com/office/powerpoint/2010/main" val="3702900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dirty="0"/>
              <a:t>Dr. rer. nat. Erika Mustermann (TUM) | kann beliebig erweitert werden | Infos mit Strich trennen</a:t>
            </a:r>
            <a:endParaRPr lang="de-DE" noProof="0" dirty="0"/>
          </a:p>
        </p:txBody>
      </p:sp>
      <p:sp>
        <p:nvSpPr>
          <p:cNvPr id="9" name="Bildplatzhalter 8"/>
          <p:cNvSpPr>
            <a:spLocks noGrp="1"/>
          </p:cNvSpPr>
          <p:nvPr>
            <p:ph type="pic" sz="quarter" idx="17"/>
          </p:nvPr>
        </p:nvSpPr>
        <p:spPr>
          <a:xfrm>
            <a:off x="0" y="1771076"/>
            <a:ext cx="9144000" cy="3367344"/>
          </a:xfrm>
          <a:prstGeom prst="rect">
            <a:avLst/>
          </a:prstGeom>
        </p:spPr>
        <p:txBody>
          <a:bodyPr/>
          <a:lstStyle>
            <a:lvl1pPr>
              <a:defRPr sz="1400"/>
            </a:lvl1pPr>
          </a:lstStyle>
          <a:p>
            <a:endParaRPr lang="de-DE" dirty="0"/>
          </a:p>
        </p:txBody>
      </p:sp>
      <p:sp>
        <p:nvSpPr>
          <p:cNvPr id="8" name="Textplatzhalter 7"/>
          <p:cNvSpPr>
            <a:spLocks noGrp="1"/>
          </p:cNvSpPr>
          <p:nvPr>
            <p:ph type="body" sz="quarter" idx="18" hasCustomPrompt="1"/>
          </p:nvPr>
        </p:nvSpPr>
        <p:spPr>
          <a:xfrm>
            <a:off x="319090" y="1222524"/>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0" name="Titel 1">
            <a:extLst>
              <a:ext uri="{FF2B5EF4-FFF2-40B4-BE49-F238E27FC236}">
                <a16:creationId xmlns:a16="http://schemas.microsoft.com/office/drawing/2014/main" id="{B1164939-4755-42C9-9079-2B5AE284E2E6}"/>
              </a:ext>
            </a:extLst>
          </p:cNvPr>
          <p:cNvSpPr>
            <a:spLocks noGrp="1"/>
          </p:cNvSpPr>
          <p:nvPr>
            <p:ph type="title" hasCustomPrompt="1"/>
          </p:nvPr>
        </p:nvSpPr>
        <p:spPr>
          <a:xfrm>
            <a:off x="311162" y="293460"/>
            <a:ext cx="8508999" cy="3808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tx1"/>
                </a:solidFill>
              </a:defRPr>
            </a:lvl1pPr>
          </a:lstStyle>
          <a:p>
            <a:pPr lvl="0"/>
            <a:r>
              <a:rPr lang="de-DE" noProof="0" dirty="0"/>
              <a:t>Titel durch Klicken bearbeiten</a:t>
            </a:r>
          </a:p>
        </p:txBody>
      </p:sp>
      <p:sp>
        <p:nvSpPr>
          <p:cNvPr id="2" name="Text Placeholder 18">
            <a:extLst>
              <a:ext uri="{FF2B5EF4-FFF2-40B4-BE49-F238E27FC236}">
                <a16:creationId xmlns:a16="http://schemas.microsoft.com/office/drawing/2014/main" id="{5FE9A9B3-89BF-F3DC-FA80-DEDD36A47285}"/>
              </a:ext>
            </a:extLst>
          </p:cNvPr>
          <p:cNvSpPr>
            <a:spLocks noGrp="1"/>
          </p:cNvSpPr>
          <p:nvPr>
            <p:ph type="body" sz="quarter" idx="14" hasCustomPrompt="1"/>
          </p:nvPr>
        </p:nvSpPr>
        <p:spPr>
          <a:xfrm>
            <a:off x="311161" y="684430"/>
            <a:ext cx="8508999" cy="321410"/>
          </a:xfrm>
          <a:prstGeom prst="rect">
            <a:avLst/>
          </a:prstGeom>
        </p:spPr>
        <p:txBody>
          <a:bodyPr lIns="0" tIns="93600" rIns="0" bIns="0"/>
          <a:lstStyle>
            <a:lvl1pPr marL="0" marR="0" indent="0" algn="l" defTabSz="914400" rtl="0" eaLnBrk="0" fontAlgn="base" latinLnBrk="0" hangingPunct="0">
              <a:lnSpc>
                <a:spcPts val="1800"/>
              </a:lnSpc>
              <a:spcBef>
                <a:spcPts val="600"/>
              </a:spcBef>
              <a:spcAft>
                <a:spcPct val="0"/>
              </a:spcAft>
              <a:buClrTx/>
              <a:buSzTx/>
              <a:buFontTx/>
              <a:buNone/>
              <a:tabLst/>
              <a:defRPr sz="1800">
                <a:solidFill>
                  <a:schemeClr val="bg2"/>
                </a:solidFill>
                <a:latin typeface="+mj-lt"/>
              </a:defRPr>
            </a:lvl1pPr>
            <a:lvl2pPr marL="0" indent="0">
              <a:buNone/>
              <a:defRPr/>
            </a:lvl2pPr>
            <a:lvl3pPr marL="176213" indent="0">
              <a:buNone/>
              <a:defRPr/>
            </a:lvl3pPr>
            <a:lvl4pPr marL="360363" indent="0">
              <a:buNone/>
              <a:defRPr/>
            </a:lvl4pPr>
            <a:lvl5pPr marL="538162" indent="0">
              <a:buNone/>
              <a:defRPr/>
            </a:lvl5pPr>
          </a:lstStyle>
          <a:p>
            <a:pPr marL="0" marR="0" lvl="0" indent="0" algn="l" defTabSz="914400" rtl="0" eaLnBrk="0" fontAlgn="base" latinLnBrk="0" hangingPunct="0">
              <a:lnSpc>
                <a:spcPts val="1800"/>
              </a:lnSpc>
              <a:spcBef>
                <a:spcPts val="0"/>
              </a:spcBef>
              <a:spcAft>
                <a:spcPct val="0"/>
              </a:spcAft>
              <a:buClrTx/>
              <a:buSzTx/>
              <a:buFontTx/>
              <a:buNone/>
              <a:tabLst/>
              <a:defRPr/>
            </a:pPr>
            <a:r>
              <a:rPr lang="de-DE" altLang="zh-CN" sz="1800" noProof="0" dirty="0"/>
              <a:t>Untert</a:t>
            </a:r>
            <a:r>
              <a:rPr lang="de-DE" sz="1800" noProof="0" dirty="0"/>
              <a:t>itel durch Klicken bearbeiten</a:t>
            </a:r>
          </a:p>
          <a:p>
            <a:pPr lvl="0"/>
            <a:endParaRPr lang="en-US" dirty="0"/>
          </a:p>
        </p:txBody>
      </p:sp>
    </p:spTree>
    <p:extLst>
      <p:ext uri="{BB962C8B-B14F-4D97-AF65-F5344CB8AC3E}">
        <p14:creationId xmlns:p14="http://schemas.microsoft.com/office/powerpoint/2010/main" val="11115081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große Bilder">
    <p:spTree>
      <p:nvGrpSpPr>
        <p:cNvPr id="1" name=""/>
        <p:cNvGrpSpPr/>
        <p:nvPr/>
      </p:nvGrpSpPr>
      <p:grpSpPr>
        <a:xfrm>
          <a:off x="0" y="0"/>
          <a:ext cx="0" cy="0"/>
          <a:chOff x="0" y="0"/>
          <a:chExt cx="0" cy="0"/>
        </a:xfrm>
      </p:grpSpPr>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p:txBody>
          <a:bodyPr/>
          <a:lstStyle/>
          <a:p>
            <a:r>
              <a:rPr lang="de-DE" dirty="0"/>
              <a:t>Dr. rer. nat. Erika Mustermann (TUM) | kann beliebig erweitert werden | Infos mit Strich trennen</a:t>
            </a:r>
            <a:endParaRPr lang="de-DE" noProof="0" dirty="0"/>
          </a:p>
        </p:txBody>
      </p:sp>
      <p:sp>
        <p:nvSpPr>
          <p:cNvPr id="9" name="Bildplatzhalter 8"/>
          <p:cNvSpPr>
            <a:spLocks noGrp="1"/>
          </p:cNvSpPr>
          <p:nvPr>
            <p:ph type="pic" sz="quarter" idx="17"/>
          </p:nvPr>
        </p:nvSpPr>
        <p:spPr>
          <a:xfrm>
            <a:off x="0" y="1771076"/>
            <a:ext cx="9144000" cy="3367344"/>
          </a:xfrm>
          <a:prstGeom prst="rect">
            <a:avLst/>
          </a:prstGeom>
        </p:spPr>
        <p:txBody>
          <a:bodyPr/>
          <a:lstStyle>
            <a:lvl1pPr>
              <a:defRPr sz="1400"/>
            </a:lvl1pPr>
          </a:lstStyle>
          <a:p>
            <a:endParaRPr lang="de-DE" dirty="0"/>
          </a:p>
        </p:txBody>
      </p:sp>
      <p:sp>
        <p:nvSpPr>
          <p:cNvPr id="8" name="Textplatzhalter 7"/>
          <p:cNvSpPr>
            <a:spLocks noGrp="1"/>
          </p:cNvSpPr>
          <p:nvPr>
            <p:ph type="body" sz="quarter" idx="18" hasCustomPrompt="1"/>
          </p:nvPr>
        </p:nvSpPr>
        <p:spPr>
          <a:xfrm>
            <a:off x="319090" y="1222524"/>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0" name="Titel 1">
            <a:extLst>
              <a:ext uri="{FF2B5EF4-FFF2-40B4-BE49-F238E27FC236}">
                <a16:creationId xmlns:a16="http://schemas.microsoft.com/office/drawing/2014/main" id="{B1164939-4755-42C9-9079-2B5AE284E2E6}"/>
              </a:ext>
            </a:extLst>
          </p:cNvPr>
          <p:cNvSpPr>
            <a:spLocks noGrp="1"/>
          </p:cNvSpPr>
          <p:nvPr>
            <p:ph type="title" hasCustomPrompt="1"/>
          </p:nvPr>
        </p:nvSpPr>
        <p:spPr>
          <a:xfrm>
            <a:off x="311162" y="293460"/>
            <a:ext cx="8508999" cy="3808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tx1"/>
                </a:solidFill>
              </a:defRPr>
            </a:lvl1pPr>
          </a:lstStyle>
          <a:p>
            <a:pPr lvl="0"/>
            <a:r>
              <a:rPr lang="de-DE" noProof="0" dirty="0"/>
              <a:t>Titel durch Klicken bearbeiten</a:t>
            </a:r>
          </a:p>
        </p:txBody>
      </p:sp>
    </p:spTree>
    <p:extLst>
      <p:ext uri="{BB962C8B-B14F-4D97-AF65-F5344CB8AC3E}">
        <p14:creationId xmlns:p14="http://schemas.microsoft.com/office/powerpoint/2010/main" val="2611215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222524"/>
            <a:ext cx="9144000" cy="3920975"/>
          </a:xfrm>
          <a:prstGeom prst="rect">
            <a:avLst/>
          </a:prstGeom>
        </p:spPr>
        <p:txBody>
          <a:bodyPr/>
          <a:lstStyle>
            <a:lvl1pPr>
              <a:lnSpc>
                <a:spcPct val="114000"/>
              </a:lnSpc>
              <a:defRPr sz="1400"/>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p:txBody>
          <a:bodyPr/>
          <a:lstStyle/>
          <a:p>
            <a:r>
              <a:rPr lang="de-DE" dirty="0"/>
              <a:t>Dr. rer. nat. Erika Mustermann (TUM) | kann beliebig erweitert werden | Infos mit Strich trennen</a:t>
            </a:r>
            <a:endParaRPr lang="en-US" dirty="0"/>
          </a:p>
        </p:txBody>
      </p:sp>
      <p:sp>
        <p:nvSpPr>
          <p:cNvPr id="14" name="Titel 1">
            <a:extLst>
              <a:ext uri="{FF2B5EF4-FFF2-40B4-BE49-F238E27FC236}">
                <a16:creationId xmlns:a16="http://schemas.microsoft.com/office/drawing/2014/main" id="{6F6AFFF9-3343-4B1B-8898-C1F255D03160}"/>
              </a:ext>
            </a:extLst>
          </p:cNvPr>
          <p:cNvSpPr>
            <a:spLocks noGrp="1"/>
          </p:cNvSpPr>
          <p:nvPr>
            <p:ph type="title" hasCustomPrompt="1"/>
          </p:nvPr>
        </p:nvSpPr>
        <p:spPr>
          <a:xfrm>
            <a:off x="311162" y="293460"/>
            <a:ext cx="8508999" cy="3808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tx1"/>
                </a:solidFill>
              </a:defRPr>
            </a:lvl1pPr>
          </a:lstStyle>
          <a:p>
            <a:pPr lvl="0"/>
            <a:r>
              <a:rPr lang="de-DE" noProof="0" dirty="0"/>
              <a:t>Titel durch Klicken bearbeiten</a:t>
            </a:r>
          </a:p>
        </p:txBody>
      </p:sp>
      <p:sp>
        <p:nvSpPr>
          <p:cNvPr id="2" name="Text Placeholder 18">
            <a:extLst>
              <a:ext uri="{FF2B5EF4-FFF2-40B4-BE49-F238E27FC236}">
                <a16:creationId xmlns:a16="http://schemas.microsoft.com/office/drawing/2014/main" id="{FB6134F2-2761-390F-47D1-C1565FBC87CA}"/>
              </a:ext>
            </a:extLst>
          </p:cNvPr>
          <p:cNvSpPr>
            <a:spLocks noGrp="1"/>
          </p:cNvSpPr>
          <p:nvPr>
            <p:ph type="body" sz="quarter" idx="17" hasCustomPrompt="1"/>
          </p:nvPr>
        </p:nvSpPr>
        <p:spPr>
          <a:xfrm>
            <a:off x="311161" y="684430"/>
            <a:ext cx="8508999" cy="321410"/>
          </a:xfrm>
          <a:prstGeom prst="rect">
            <a:avLst/>
          </a:prstGeom>
        </p:spPr>
        <p:txBody>
          <a:bodyPr lIns="0" tIns="93600" rIns="0" bIns="0"/>
          <a:lstStyle>
            <a:lvl1pPr marL="0" marR="0" indent="0" algn="l" defTabSz="914400" rtl="0" eaLnBrk="0" fontAlgn="base" latinLnBrk="0" hangingPunct="0">
              <a:lnSpc>
                <a:spcPts val="1800"/>
              </a:lnSpc>
              <a:spcBef>
                <a:spcPts val="600"/>
              </a:spcBef>
              <a:spcAft>
                <a:spcPct val="0"/>
              </a:spcAft>
              <a:buClrTx/>
              <a:buSzTx/>
              <a:buFontTx/>
              <a:buNone/>
              <a:tabLst/>
              <a:defRPr sz="1800">
                <a:solidFill>
                  <a:schemeClr val="bg2"/>
                </a:solidFill>
                <a:latin typeface="+mj-lt"/>
              </a:defRPr>
            </a:lvl1pPr>
            <a:lvl2pPr marL="0" indent="0">
              <a:buNone/>
              <a:defRPr/>
            </a:lvl2pPr>
            <a:lvl3pPr marL="176213" indent="0">
              <a:buNone/>
              <a:defRPr/>
            </a:lvl3pPr>
            <a:lvl4pPr marL="360363" indent="0">
              <a:buNone/>
              <a:defRPr/>
            </a:lvl4pPr>
            <a:lvl5pPr marL="538162" indent="0">
              <a:buNone/>
              <a:defRPr/>
            </a:lvl5pPr>
          </a:lstStyle>
          <a:p>
            <a:pPr marL="0" marR="0" lvl="0" indent="0" algn="l" defTabSz="914400" rtl="0" eaLnBrk="0" fontAlgn="base" latinLnBrk="0" hangingPunct="0">
              <a:lnSpc>
                <a:spcPts val="1800"/>
              </a:lnSpc>
              <a:spcBef>
                <a:spcPts val="0"/>
              </a:spcBef>
              <a:spcAft>
                <a:spcPct val="0"/>
              </a:spcAft>
              <a:buClrTx/>
              <a:buSzTx/>
              <a:buFontTx/>
              <a:buNone/>
              <a:tabLst/>
              <a:defRPr/>
            </a:pPr>
            <a:r>
              <a:rPr lang="de-DE" altLang="zh-CN" sz="1800" noProof="0" dirty="0"/>
              <a:t>Untert</a:t>
            </a:r>
            <a:r>
              <a:rPr lang="de-DE" sz="1800" noProof="0" dirty="0"/>
              <a:t>itel durch Klicken bearbeiten</a:t>
            </a:r>
          </a:p>
          <a:p>
            <a:pPr lvl="0"/>
            <a:endParaRPr lang="en-US" dirty="0"/>
          </a:p>
        </p:txBody>
      </p:sp>
    </p:spTree>
    <p:extLst>
      <p:ext uri="{BB962C8B-B14F-4D97-AF65-F5344CB8AC3E}">
        <p14:creationId xmlns:p14="http://schemas.microsoft.com/office/powerpoint/2010/main" val="42579873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222524"/>
            <a:ext cx="9144000" cy="3920975"/>
          </a:xfrm>
          <a:prstGeom prst="rect">
            <a:avLst/>
          </a:prstGeom>
        </p:spPr>
        <p:txBody>
          <a:bodyPr/>
          <a:lstStyle>
            <a:lvl1pPr>
              <a:lnSpc>
                <a:spcPct val="114000"/>
              </a:lnSpc>
              <a:defRPr sz="1400"/>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p:txBody>
          <a:bodyPr/>
          <a:lstStyle/>
          <a:p>
            <a:r>
              <a:rPr lang="de-DE" dirty="0"/>
              <a:t>Dr. rer. nat. Erika Mustermann (TUM) | kann beliebig erweitert werden | Infos mit Strich trennen</a:t>
            </a:r>
            <a:endParaRPr lang="en-US" dirty="0"/>
          </a:p>
        </p:txBody>
      </p:sp>
      <p:sp>
        <p:nvSpPr>
          <p:cNvPr id="14" name="Titel 1">
            <a:extLst>
              <a:ext uri="{FF2B5EF4-FFF2-40B4-BE49-F238E27FC236}">
                <a16:creationId xmlns:a16="http://schemas.microsoft.com/office/drawing/2014/main" id="{6F6AFFF9-3343-4B1B-8898-C1F255D03160}"/>
              </a:ext>
            </a:extLst>
          </p:cNvPr>
          <p:cNvSpPr>
            <a:spLocks noGrp="1"/>
          </p:cNvSpPr>
          <p:nvPr>
            <p:ph type="title" hasCustomPrompt="1"/>
          </p:nvPr>
        </p:nvSpPr>
        <p:spPr>
          <a:xfrm>
            <a:off x="311162" y="293460"/>
            <a:ext cx="8508999" cy="3808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tx1"/>
                </a:solidFill>
              </a:defRPr>
            </a:lvl1pPr>
          </a:lstStyle>
          <a:p>
            <a:pPr lvl="0"/>
            <a:r>
              <a:rPr lang="de-DE" noProof="0" dirty="0"/>
              <a:t>Titel durch Klicken bearbeiten</a:t>
            </a:r>
          </a:p>
        </p:txBody>
      </p:sp>
    </p:spTree>
    <p:extLst>
      <p:ext uri="{BB962C8B-B14F-4D97-AF65-F5344CB8AC3E}">
        <p14:creationId xmlns:p14="http://schemas.microsoft.com/office/powerpoint/2010/main" val="328783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dirty="0"/>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dirty="0"/>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3858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01. Oktober 2022)</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01. Oktober 2022)</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2" name="Textfeld 10">
            <a:extLst>
              <a:ext uri="{FF2B5EF4-FFF2-40B4-BE49-F238E27FC236}">
                <a16:creationId xmlns:a16="http://schemas.microsoft.com/office/drawing/2014/main" id="{154976A3-D458-EBF9-B242-F3440F1111AF}"/>
              </a:ext>
            </a:extLst>
          </p:cNvPr>
          <p:cNvSpPr txBox="1"/>
          <p:nvPr userDrawn="1"/>
        </p:nvSpPr>
        <p:spPr>
          <a:xfrm>
            <a:off x="319506" y="321468"/>
            <a:ext cx="7160425" cy="346249"/>
          </a:xfrm>
          <a:prstGeom prst="rect">
            <a:avLst/>
          </a:prstGeom>
          <a:noFill/>
        </p:spPr>
        <p:txBody>
          <a:bodyPr wrap="square" lIns="0" tIns="0" rIns="0" bIns="0" rtlCol="0">
            <a:spAutoFit/>
          </a:bodyPr>
          <a:lstStyle/>
          <a:p>
            <a:pPr>
              <a:lnSpc>
                <a:spcPts val="900"/>
              </a:lnSpc>
            </a:pPr>
            <a:r>
              <a:rPr lang="en-US" sz="800" dirty="0">
                <a:solidFill>
                  <a:schemeClr val="bg1"/>
                </a:solidFill>
                <a:latin typeface="+mn-lt"/>
              </a:rPr>
              <a:t>Chair of High-Power Converter Systems</a:t>
            </a:r>
            <a:endParaRPr lang="de-DE" sz="800" kern="1200" dirty="0">
              <a:solidFill>
                <a:schemeClr val="bg1"/>
              </a:solidFill>
              <a:latin typeface="+mn-lt"/>
              <a:ea typeface="+mn-ea"/>
              <a:cs typeface="Arial" charset="0"/>
            </a:endParaRPr>
          </a:p>
          <a:p>
            <a:pPr>
              <a:lnSpc>
                <a:spcPts val="900"/>
              </a:lnSpc>
            </a:pPr>
            <a:r>
              <a:rPr lang="en-US" sz="800" kern="1200" dirty="0">
                <a:solidFill>
                  <a:schemeClr val="bg1"/>
                </a:solidFill>
                <a:latin typeface="+mn-lt"/>
                <a:ea typeface="+mn-ea"/>
                <a:cs typeface="Arial" charset="0"/>
              </a:rPr>
              <a:t>TUM School of Engineering and Design</a:t>
            </a:r>
            <a:endParaRPr lang="de-DE" sz="800" kern="1200" dirty="0">
              <a:solidFill>
                <a:schemeClr val="bg1"/>
              </a:solidFill>
              <a:latin typeface="+mn-lt"/>
              <a:ea typeface="+mn-ea"/>
              <a:cs typeface="Arial" charset="0"/>
            </a:endParaRPr>
          </a:p>
          <a:p>
            <a:pPr>
              <a:lnSpc>
                <a:spcPts val="900"/>
              </a:lnSpc>
            </a:pPr>
            <a:r>
              <a:rPr lang="de-DE" sz="800" baseline="0" dirty="0">
                <a:solidFill>
                  <a:schemeClr val="bg1"/>
                </a:solidFill>
                <a:latin typeface="+mn-lt"/>
              </a:rPr>
              <a:t>Technical University of Munich</a:t>
            </a:r>
            <a:endParaRPr lang="de-DE" sz="800" dirty="0">
              <a:solidFill>
                <a:schemeClr val="bg1"/>
              </a:solidFill>
              <a:latin typeface="+mn-lt"/>
            </a:endParaRPr>
          </a:p>
        </p:txBody>
      </p:sp>
    </p:spTree>
    <p:extLst>
      <p:ext uri="{BB962C8B-B14F-4D97-AF65-F5344CB8AC3E}">
        <p14:creationId xmlns:p14="http://schemas.microsoft.com/office/powerpoint/2010/main" val="139041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01. Oktober 2022)</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Tree>
    <p:extLst>
      <p:ext uri="{BB962C8B-B14F-4D97-AF65-F5344CB8AC3E}">
        <p14:creationId xmlns:p14="http://schemas.microsoft.com/office/powerpoint/2010/main" val="171855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tart">
    <p:spTree>
      <p:nvGrpSpPr>
        <p:cNvPr id="1" name=""/>
        <p:cNvGrpSpPr/>
        <p:nvPr/>
      </p:nvGrpSpPr>
      <p:grpSpPr>
        <a:xfrm>
          <a:off x="0" y="0"/>
          <a:ext cx="0" cy="0"/>
          <a:chOff x="0" y="0"/>
          <a:chExt cx="0" cy="0"/>
        </a:xfrm>
      </p:grpSpPr>
      <p:pic>
        <p:nvPicPr>
          <p:cNvPr id="2" name="Bild 4" descr="TUM_Glockenturm.tif">
            <a:extLst>
              <a:ext uri="{FF2B5EF4-FFF2-40B4-BE49-F238E27FC236}">
                <a16:creationId xmlns:a16="http://schemas.microsoft.com/office/drawing/2014/main" id="{186CB456-4823-F0CE-7635-2DF9E971C75F}"/>
              </a:ext>
            </a:extLst>
          </p:cNvPr>
          <p:cNvPicPr>
            <a:picLocks noChangeAspect="1"/>
          </p:cNvPicPr>
          <p:nvPr userDrawn="1"/>
        </p:nvPicPr>
        <p:blipFill>
          <a:blip r:embed="rId2"/>
          <a:stretch>
            <a:fillRect/>
          </a:stretch>
        </p:blipFill>
        <p:spPr>
          <a:xfrm>
            <a:off x="4975215" y="1476375"/>
            <a:ext cx="3819542" cy="3333750"/>
          </a:xfrm>
          <a:prstGeom prst="rect">
            <a:avLst/>
          </a:prstGeom>
        </p:spPr>
      </p:pic>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01. Oktober 2022)</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Tree>
    <p:extLst>
      <p:ext uri="{BB962C8B-B14F-4D97-AF65-F5344CB8AC3E}">
        <p14:creationId xmlns:p14="http://schemas.microsoft.com/office/powerpoint/2010/main" val="1660424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01. Oktober 2022)</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‹Nr.›</a:t>
            </a:fld>
            <a:endParaRPr lang="de-DE" dirty="0"/>
          </a:p>
        </p:txBody>
      </p:sp>
      <p:sp>
        <p:nvSpPr>
          <p:cNvPr id="9" name="Titel 1">
            <a:extLst>
              <a:ext uri="{FF2B5EF4-FFF2-40B4-BE49-F238E27FC236}">
                <a16:creationId xmlns:a16="http://schemas.microsoft.com/office/drawing/2014/main" id="{05AABF3B-2112-4303-BACC-C389E81E7384}"/>
              </a:ext>
            </a:extLst>
          </p:cNvPr>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dirty="0"/>
              <a:t>Titel der Präsentation durch Klicken bearbeiten</a:t>
            </a:r>
          </a:p>
        </p:txBody>
      </p:sp>
    </p:spTree>
    <p:extLst>
      <p:ext uri="{BB962C8B-B14F-4D97-AF65-F5344CB8AC3E}">
        <p14:creationId xmlns:p14="http://schemas.microsoft.com/office/powerpoint/2010/main" val="17185509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10" name="Titel 1"/>
          <p:cNvSpPr>
            <a:spLocks noGrp="1"/>
          </p:cNvSpPr>
          <p:nvPr>
            <p:ph type="title" hasCustomPrompt="1"/>
          </p:nvPr>
        </p:nvSpPr>
        <p:spPr>
          <a:xfrm>
            <a:off x="311162" y="293460"/>
            <a:ext cx="8508999" cy="38081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0" indent="0">
              <a:lnSpc>
                <a:spcPts val="3200"/>
              </a:lnSpc>
              <a:defRPr lang="de-DE" sz="2500" noProof="0" dirty="0">
                <a:solidFill>
                  <a:schemeClr val="tx1"/>
                </a:solidFill>
              </a:defRPr>
            </a:lvl1pPr>
          </a:lstStyle>
          <a:p>
            <a:pPr lvl="0"/>
            <a:r>
              <a:rPr lang="de-DE" noProof="0" dirty="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dirty="0"/>
              <a:t>Dr. rer. nat. Erika Mustermann (TUM) | kann beliebig erweitert werden | Infos mit Strich trennen</a:t>
            </a:r>
            <a:endParaRPr lang="en-US" dirty="0"/>
          </a:p>
        </p:txBody>
      </p:sp>
      <p:sp>
        <p:nvSpPr>
          <p:cNvPr id="19" name="Text Placeholder 18">
            <a:extLst>
              <a:ext uri="{FF2B5EF4-FFF2-40B4-BE49-F238E27FC236}">
                <a16:creationId xmlns:a16="http://schemas.microsoft.com/office/drawing/2014/main" id="{740E7229-04EE-4764-BC7E-F87916F4FA64}"/>
              </a:ext>
            </a:extLst>
          </p:cNvPr>
          <p:cNvSpPr>
            <a:spLocks noGrp="1"/>
          </p:cNvSpPr>
          <p:nvPr>
            <p:ph type="body" sz="quarter" idx="14" hasCustomPrompt="1"/>
          </p:nvPr>
        </p:nvSpPr>
        <p:spPr>
          <a:xfrm>
            <a:off x="311161" y="684430"/>
            <a:ext cx="8508999" cy="321410"/>
          </a:xfrm>
          <a:prstGeom prst="rect">
            <a:avLst/>
          </a:prstGeom>
        </p:spPr>
        <p:txBody>
          <a:bodyPr lIns="0" tIns="93600" rIns="0" bIns="0"/>
          <a:lstStyle>
            <a:lvl1pPr marL="0" marR="0" indent="0" algn="l" defTabSz="914400" rtl="0" eaLnBrk="0" fontAlgn="base" latinLnBrk="0" hangingPunct="0">
              <a:lnSpc>
                <a:spcPts val="1800"/>
              </a:lnSpc>
              <a:spcBef>
                <a:spcPts val="600"/>
              </a:spcBef>
              <a:spcAft>
                <a:spcPct val="0"/>
              </a:spcAft>
              <a:buClrTx/>
              <a:buSzTx/>
              <a:buFontTx/>
              <a:buNone/>
              <a:tabLst/>
              <a:defRPr sz="1800">
                <a:solidFill>
                  <a:schemeClr val="bg2"/>
                </a:solidFill>
                <a:latin typeface="+mj-lt"/>
              </a:defRPr>
            </a:lvl1pPr>
            <a:lvl2pPr marL="0" indent="0">
              <a:buNone/>
              <a:defRPr/>
            </a:lvl2pPr>
            <a:lvl3pPr marL="176213" indent="0">
              <a:buNone/>
              <a:defRPr/>
            </a:lvl3pPr>
            <a:lvl4pPr marL="360363" indent="0">
              <a:buNone/>
              <a:defRPr/>
            </a:lvl4pPr>
            <a:lvl5pPr marL="538162" indent="0">
              <a:buNone/>
              <a:defRPr/>
            </a:lvl5pPr>
          </a:lstStyle>
          <a:p>
            <a:pPr marL="0" marR="0" lvl="0" indent="0" algn="l" defTabSz="914400" rtl="0" eaLnBrk="0" fontAlgn="base" latinLnBrk="0" hangingPunct="0">
              <a:lnSpc>
                <a:spcPts val="1800"/>
              </a:lnSpc>
              <a:spcBef>
                <a:spcPts val="0"/>
              </a:spcBef>
              <a:spcAft>
                <a:spcPct val="0"/>
              </a:spcAft>
              <a:buClrTx/>
              <a:buSzTx/>
              <a:buFontTx/>
              <a:buNone/>
              <a:tabLst/>
              <a:defRPr/>
            </a:pPr>
            <a:r>
              <a:rPr lang="de-DE" altLang="zh-CN" sz="1800" noProof="0" dirty="0"/>
              <a:t>Untert</a:t>
            </a:r>
            <a:r>
              <a:rPr lang="de-DE" sz="1800" noProof="0" dirty="0"/>
              <a:t>itel durch Klicken bearbeiten</a:t>
            </a:r>
          </a:p>
          <a:p>
            <a:pPr lvl="0"/>
            <a:endParaRPr lang="en-US" dirty="0"/>
          </a:p>
        </p:txBody>
      </p:sp>
    </p:spTree>
    <p:extLst>
      <p:ext uri="{BB962C8B-B14F-4D97-AF65-F5344CB8AC3E}">
        <p14:creationId xmlns:p14="http://schemas.microsoft.com/office/powerpoint/2010/main" val="2183948741"/>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4.emf"/><Relationship Id="rId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1.w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image" Target="../media/image1.wmf"/><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theme" Target="../theme/theme5.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6.xml"/><Relationship Id="rId1" Type="http://schemas.openxmlformats.org/officeDocument/2006/relationships/slideLayout" Target="../slideLayouts/slideLayout2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7.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dirty="0"/>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pic>
        <p:nvPicPr>
          <p:cNvPr id="5" name="Bild 8" descr="20150416 tum logo blau png final.png"/>
          <p:cNvPicPr>
            <a:picLocks noChangeAspect="1"/>
          </p:cNvPicPr>
          <p:nvPr userDrawn="1"/>
        </p:nvPicPr>
        <p:blipFill>
          <a:blip r:embed="rId4"/>
          <a:stretch>
            <a:fillRect/>
          </a:stretch>
        </p:blipFill>
        <p:spPr>
          <a:xfrm>
            <a:off x="8218800" y="324000"/>
            <a:ext cx="604774" cy="318516"/>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5" r:id="rId2"/>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966230"/>
      </p:ext>
    </p:extLst>
  </p:cSld>
  <p:clrMap bg1="lt1" tx1="dk1" bg2="lt2" tx2="dk2" accent1="accent1" accent2="accent2" accent3="accent3" accent4="accent4" accent5="accent5" accent6="accent6" hlink="hlink" folHlink="folHlink"/>
  <p:sldLayoutIdLst>
    <p:sldLayoutId id="214748372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4922462"/>
            <a:ext cx="1115376" cy="210507"/>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a:latin typeface="+mn-lt"/>
              <a:cs typeface="Arial" pitchFamily="34" charset="0"/>
            </a:endParaRPr>
          </a:p>
        </p:txBody>
      </p:sp>
      <p:pic>
        <p:nvPicPr>
          <p:cNvPr id="5" name="Bild 4" descr="Fahnen_HG.jpg"/>
          <p:cNvPicPr>
            <a:picLocks noChangeAspect="1"/>
          </p:cNvPicPr>
          <p:nvPr/>
        </p:nvPicPr>
        <p:blipFill>
          <a:blip r:embed="rId4" cstate="screen"/>
          <a:srcRect l="398" t="14167" b="10833"/>
          <a:stretch>
            <a:fillRect/>
          </a:stretch>
        </p:blipFill>
        <p:spPr>
          <a:xfrm>
            <a:off x="0" y="0"/>
            <a:ext cx="9144000" cy="5143500"/>
          </a:xfrm>
          <a:prstGeom prst="rect">
            <a:avLst/>
          </a:prstGeom>
        </p:spPr>
      </p:pic>
      <p:pic>
        <p:nvPicPr>
          <p:cNvPr id="7" name="Bild 6" descr="20150416 tum logo blau png final.png"/>
          <p:cNvPicPr>
            <a:picLocks noChangeAspect="1"/>
          </p:cNvPicPr>
          <p:nvPr/>
        </p:nvPicPr>
        <p:blipFill>
          <a:blip r:embed="rId5"/>
          <a:stretch>
            <a:fillRect/>
          </a:stretch>
        </p:blipFill>
        <p:spPr>
          <a:xfrm>
            <a:off x="8218800" y="324000"/>
            <a:ext cx="599513" cy="320288"/>
          </a:xfrm>
          <a:prstGeom prst="rect">
            <a:avLst/>
          </a:prstGeom>
        </p:spPr>
      </p:pic>
      <p:sp>
        <p:nvSpPr>
          <p:cNvPr id="8"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‹Nr.›</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dirty="0"/>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 id="2147483724" r:id="rId2"/>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dirty="0"/>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4"/>
          <a:stretch>
            <a:fillRect/>
          </a:stretch>
        </p:blipFill>
        <p:spPr>
          <a:xfrm>
            <a:off x="8218411" y="324000"/>
            <a:ext cx="604774" cy="318516"/>
          </a:xfrm>
          <a:prstGeom prst="rect">
            <a:avLst/>
          </a:prstGeom>
        </p:spPr>
      </p:pic>
      <p:sp>
        <p:nvSpPr>
          <p:cNvPr id="11" name="Textfeld 10"/>
          <p:cNvSpPr txBox="1"/>
          <p:nvPr userDrawn="1"/>
        </p:nvSpPr>
        <p:spPr>
          <a:xfrm>
            <a:off x="319506" y="321468"/>
            <a:ext cx="7160425" cy="346249"/>
          </a:xfrm>
          <a:prstGeom prst="rect">
            <a:avLst/>
          </a:prstGeom>
          <a:noFill/>
        </p:spPr>
        <p:txBody>
          <a:bodyPr wrap="square" lIns="0" tIns="0" rIns="0" bIns="0" rtlCol="0">
            <a:spAutoFit/>
          </a:bodyPr>
          <a:lstStyle/>
          <a:p>
            <a:pPr>
              <a:lnSpc>
                <a:spcPts val="900"/>
              </a:lnSpc>
            </a:pPr>
            <a:r>
              <a:rPr lang="en-US" sz="800" dirty="0">
                <a:solidFill>
                  <a:schemeClr val="tx2"/>
                </a:solidFill>
                <a:latin typeface="+mn-lt"/>
              </a:rPr>
              <a:t>Chair of High-Power Converter Systems</a:t>
            </a:r>
            <a:endParaRPr lang="de-DE" sz="800" kern="1200" dirty="0">
              <a:solidFill>
                <a:schemeClr val="tx2"/>
              </a:solidFill>
              <a:latin typeface="+mn-lt"/>
              <a:ea typeface="+mn-ea"/>
              <a:cs typeface="Arial" charset="0"/>
            </a:endParaRPr>
          </a:p>
          <a:p>
            <a:pPr>
              <a:lnSpc>
                <a:spcPts val="900"/>
              </a:lnSpc>
            </a:pPr>
            <a:r>
              <a:rPr lang="en-US" sz="800" kern="1200" dirty="0">
                <a:solidFill>
                  <a:schemeClr val="tx2"/>
                </a:solidFill>
                <a:latin typeface="+mn-lt"/>
                <a:ea typeface="+mn-ea"/>
                <a:cs typeface="Arial" charset="0"/>
              </a:rPr>
              <a:t>TUM School of Engineering and Design</a:t>
            </a:r>
            <a:endParaRPr lang="de-DE" sz="800" kern="1200" dirty="0">
              <a:solidFill>
                <a:schemeClr val="tx2"/>
              </a:solidFill>
              <a:latin typeface="+mn-lt"/>
              <a:ea typeface="+mn-ea"/>
              <a:cs typeface="Arial" charset="0"/>
            </a:endParaRPr>
          </a:p>
          <a:p>
            <a:pPr>
              <a:lnSpc>
                <a:spcPts val="900"/>
              </a:lnSpc>
            </a:pPr>
            <a:r>
              <a:rPr lang="de-DE" sz="800" baseline="0" dirty="0">
                <a:solidFill>
                  <a:schemeClr val="tx2"/>
                </a:solidFill>
                <a:latin typeface="+mn-lt"/>
              </a:rPr>
              <a:t>Technical University of Munich</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20"/>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dirty="0"/>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16" r:id="rId3"/>
    <p:sldLayoutId id="2147483704" r:id="rId4"/>
    <p:sldLayoutId id="2147483714" r:id="rId5"/>
    <p:sldLayoutId id="2147483713" r:id="rId6"/>
    <p:sldLayoutId id="2147483712" r:id="rId7"/>
    <p:sldLayoutId id="2147483715" r:id="rId8"/>
    <p:sldLayoutId id="2147483657" r:id="rId9"/>
    <p:sldLayoutId id="2147483717" r:id="rId10"/>
    <p:sldLayoutId id="2147483711" r:id="rId11"/>
    <p:sldLayoutId id="2147483718" r:id="rId12"/>
    <p:sldLayoutId id="2147483703" r:id="rId13"/>
    <p:sldLayoutId id="2147483719" r:id="rId14"/>
    <p:sldLayoutId id="2147483653" r:id="rId15"/>
    <p:sldLayoutId id="2147483721" r:id="rId16"/>
    <p:sldLayoutId id="2147483656" r:id="rId17"/>
    <p:sldLayoutId id="2147483720" r:id="rId18"/>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7"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dirty="0"/>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dirty="0"/>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8" Type="http://schemas.openxmlformats.org/officeDocument/2006/relationships/hyperlink" Target="https://arxiv.org/pdf/2112.03923" TargetMode="External"/><Relationship Id="rId3" Type="http://schemas.openxmlformats.org/officeDocument/2006/relationships/hyperlink" Target="https://www.researchgate.net/figure/Schematic-of-a-neutral-atom-quantum-computer-In-a-microscopic-tweezer-array-single_fig6_369063497" TargetMode="External"/><Relationship Id="rId7" Type="http://schemas.openxmlformats.org/officeDocument/2006/relationships/hyperlink" Target="https://arxiv.org/pdf/2409.03185" TargetMode="External"/><Relationship Id="rId2" Type="http://schemas.openxmlformats.org/officeDocument/2006/relationships/hyperlink" Target="https://en.wikipedia.org/wiki/Bloch_sphere" TargetMode="External"/><Relationship Id="rId1" Type="http://schemas.openxmlformats.org/officeDocument/2006/relationships/slideLayout" Target="../slideLayouts/slideLayout15.xml"/><Relationship Id="rId6" Type="http://schemas.openxmlformats.org/officeDocument/2006/relationships/hyperlink" Target="https://arxiv.org/html/2405.15095v2#:~:text=In%20Enola%2C%20the%20placement%20problem,problem%20to%20solving%20independent%20sets" TargetMode="External"/><Relationship Id="rId5" Type="http://schemas.openxmlformats.org/officeDocument/2006/relationships/hyperlink" Target="https://arxiv.org/pdf/2309.08656" TargetMode="External"/><Relationship Id="rId4" Type="http://schemas.openxmlformats.org/officeDocument/2006/relationships/hyperlink" Target="https://arxiv.org/pdf/2311.14164" TargetMode="External"/><Relationship Id="rId9" Type="http://schemas.openxmlformats.org/officeDocument/2006/relationships/hyperlink" Target="https://github.com/i2-tum/Bachelor-Thesis-Emil-Khusainov"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8E89AA17-7BD9-EC5C-E62F-398E24556601}"/>
              </a:ext>
            </a:extLst>
          </p:cNvPr>
          <p:cNvSpPr>
            <a:spLocks noGrp="1"/>
          </p:cNvSpPr>
          <p:nvPr>
            <p:ph type="title"/>
          </p:nvPr>
        </p:nvSpPr>
        <p:spPr/>
        <p:txBody>
          <a:bodyPr/>
          <a:lstStyle/>
          <a:p>
            <a:r>
              <a:rPr lang="en-US" dirty="0"/>
              <a:t>Tooling and benchmarking of a hardware-agnostic compilation toolchain for neutral-atom quantum computers</a:t>
            </a:r>
            <a:br>
              <a:rPr lang="en-US" b="1" noProof="0" dirty="0"/>
            </a:br>
            <a:endParaRPr lang="en-US" noProof="0" dirty="0"/>
          </a:p>
        </p:txBody>
      </p:sp>
      <p:sp>
        <p:nvSpPr>
          <p:cNvPr id="9" name="Inhaltsplatzhalter 8">
            <a:extLst>
              <a:ext uri="{FF2B5EF4-FFF2-40B4-BE49-F238E27FC236}">
                <a16:creationId xmlns:a16="http://schemas.microsoft.com/office/drawing/2014/main" id="{97C3B14F-11A8-C8A4-70BF-5C5094228AC5}"/>
              </a:ext>
            </a:extLst>
          </p:cNvPr>
          <p:cNvSpPr>
            <a:spLocks noGrp="1"/>
          </p:cNvSpPr>
          <p:nvPr>
            <p:ph idx="10"/>
          </p:nvPr>
        </p:nvSpPr>
        <p:spPr>
          <a:xfrm>
            <a:off x="319090" y="1861992"/>
            <a:ext cx="8508999" cy="955594"/>
          </a:xfrm>
        </p:spPr>
        <p:txBody>
          <a:bodyPr/>
          <a:lstStyle/>
          <a:p>
            <a:r>
              <a:rPr lang="en-US" noProof="0" dirty="0"/>
              <a:t>Emil Khusainov</a:t>
            </a:r>
          </a:p>
          <a:p>
            <a:r>
              <a:rPr lang="en-US" noProof="0" dirty="0"/>
              <a:t>Adviser: </a:t>
            </a:r>
            <a:r>
              <a:rPr lang="en-US" noProof="0" dirty="0" err="1"/>
              <a:t>Yanbin</a:t>
            </a:r>
            <a:r>
              <a:rPr lang="en-US" noProof="0" dirty="0"/>
              <a:t> Chen</a:t>
            </a:r>
          </a:p>
          <a:p>
            <a:r>
              <a:rPr lang="en-US" dirty="0"/>
              <a:t>Supervisor: </a:t>
            </a:r>
            <a:r>
              <a:rPr lang="de-DE" dirty="0"/>
              <a:t>Prof. Dr. Christian B. Mendl</a:t>
            </a:r>
            <a:endParaRPr lang="en-US" noProof="0" dirty="0"/>
          </a:p>
          <a:p>
            <a:r>
              <a:rPr lang="en-US" noProof="0" dirty="0"/>
              <a:t>Munich, 04. </a:t>
            </a:r>
            <a:r>
              <a:rPr lang="en-US" dirty="0"/>
              <a:t>July</a:t>
            </a:r>
            <a:r>
              <a:rPr lang="en-US" noProof="0" dirty="0"/>
              <a:t> 2025</a:t>
            </a:r>
          </a:p>
        </p:txBody>
      </p:sp>
    </p:spTree>
    <p:extLst>
      <p:ext uri="{BB962C8B-B14F-4D97-AF65-F5344CB8AC3E}">
        <p14:creationId xmlns:p14="http://schemas.microsoft.com/office/powerpoint/2010/main" val="1088459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21718B7-3D7E-C771-BEC3-8399203D9165}"/>
              </a:ext>
            </a:extLst>
          </p:cNvPr>
          <p:cNvSpPr>
            <a:spLocks noGrp="1"/>
          </p:cNvSpPr>
          <p:nvPr>
            <p:ph idx="1"/>
          </p:nvPr>
        </p:nvSpPr>
        <p:spPr>
          <a:xfrm>
            <a:off x="319090" y="1785785"/>
            <a:ext cx="8508999" cy="1041235"/>
          </a:xfrm>
          <a:ln>
            <a:solidFill>
              <a:schemeClr val="bg2"/>
            </a:solidFill>
          </a:ln>
        </p:spPr>
        <p:txBody>
          <a:bodyPr/>
          <a:lstStyle/>
          <a:p>
            <a:pPr marL="285750" indent="-285750">
              <a:buFont typeface="Arial" panose="020B0604020202020204" pitchFamily="34" charset="0"/>
              <a:buChar char="•"/>
            </a:pPr>
            <a:r>
              <a:rPr lang="en-US" noProof="0" dirty="0"/>
              <a:t>Doesn't have synthesis step, but gets all possible gates with Architecture file, Synthesis is done</a:t>
            </a:r>
            <a:r>
              <a:rPr lang="ru-RU" noProof="0" dirty="0"/>
              <a:t> </a:t>
            </a:r>
            <a:r>
              <a:rPr lang="de-DE" dirty="0" err="1"/>
              <a:t>independently</a:t>
            </a:r>
            <a:r>
              <a:rPr lang="de-DE" noProof="0" dirty="0"/>
              <a:t> </a:t>
            </a:r>
            <a:r>
              <a:rPr lang="de-DE" noProof="0" dirty="0" err="1"/>
              <a:t>preprocessing</a:t>
            </a:r>
            <a:r>
              <a:rPr lang="en-US" noProof="0" dirty="0"/>
              <a:t> via </a:t>
            </a:r>
            <a:r>
              <a:rPr lang="en-US" noProof="0" dirty="0" err="1"/>
              <a:t>Qiskit</a:t>
            </a:r>
            <a:endParaRPr lang="en-US" noProof="0" dirty="0"/>
          </a:p>
          <a:p>
            <a:pPr marL="285750" indent="-285750">
              <a:buFont typeface="Arial" panose="020B0604020202020204" pitchFamily="34" charset="0"/>
              <a:buChar char="•"/>
            </a:pPr>
            <a:r>
              <a:rPr lang="en-US" noProof="0" dirty="0"/>
              <a:t>Uses cost function to determine whether to use SWAP or Shuttling</a:t>
            </a:r>
          </a:p>
          <a:p>
            <a:pPr marL="285750" indent="-285750">
              <a:buFont typeface="Arial" panose="020B0604020202020204" pitchFamily="34" charset="0"/>
              <a:buChar char="•"/>
            </a:pPr>
            <a:r>
              <a:rPr lang="en-US" noProof="0" dirty="0"/>
              <a:t>Has only mapping and scheduling steps, no circuit optimization</a:t>
            </a:r>
          </a:p>
          <a:p>
            <a:pPr marL="285750" indent="-285750">
              <a:buFont typeface="Arial" panose="020B0604020202020204" pitchFamily="34" charset="0"/>
              <a:buChar char="•"/>
            </a:pPr>
            <a:endParaRPr lang="en-US" noProof="0" dirty="0"/>
          </a:p>
        </p:txBody>
      </p:sp>
      <p:sp>
        <p:nvSpPr>
          <p:cNvPr id="3" name="Foliennummernplatzhalter 2">
            <a:extLst>
              <a:ext uri="{FF2B5EF4-FFF2-40B4-BE49-F238E27FC236}">
                <a16:creationId xmlns:a16="http://schemas.microsoft.com/office/drawing/2014/main" id="{E3CA082C-D5E0-70DB-B129-F6C58B92CD1B}"/>
              </a:ext>
            </a:extLst>
          </p:cNvPr>
          <p:cNvSpPr>
            <a:spLocks noGrp="1"/>
          </p:cNvSpPr>
          <p:nvPr>
            <p:ph type="sldNum" sz="quarter" idx="11"/>
          </p:nvPr>
        </p:nvSpPr>
        <p:spPr/>
        <p:txBody>
          <a:bodyPr/>
          <a:lstStyle/>
          <a:p>
            <a:fld id="{CE58CB1E-F828-4F11-99E0-327109AF9DA4}" type="slidenum">
              <a:rPr lang="en-US" noProof="0" smtClean="0"/>
              <a:pPr/>
              <a:t>10</a:t>
            </a:fld>
            <a:endParaRPr lang="en-US" noProof="0" dirty="0"/>
          </a:p>
        </p:txBody>
      </p:sp>
      <p:sp>
        <p:nvSpPr>
          <p:cNvPr id="4" name="Fußzeilenplatzhalter 3">
            <a:extLst>
              <a:ext uri="{FF2B5EF4-FFF2-40B4-BE49-F238E27FC236}">
                <a16:creationId xmlns:a16="http://schemas.microsoft.com/office/drawing/2014/main" id="{1DE902B8-4149-BC52-A2F3-F907AA11E6AC}"/>
              </a:ext>
            </a:extLst>
          </p:cNvPr>
          <p:cNvSpPr>
            <a:spLocks noGrp="1"/>
          </p:cNvSpPr>
          <p:nvPr>
            <p:ph type="ftr" sz="quarter" idx="12"/>
          </p:nvPr>
        </p:nvSpPr>
        <p:spPr/>
        <p:txBody>
          <a:bodyPr/>
          <a:lstStyle/>
          <a:p>
            <a:r>
              <a:rPr lang="en-US" noProof="0" dirty="0"/>
              <a:t>Emil Khusainov (Bachelor‘s thesis TUM)| [3]</a:t>
            </a:r>
          </a:p>
        </p:txBody>
      </p:sp>
      <p:sp>
        <p:nvSpPr>
          <p:cNvPr id="6" name="Titel 5">
            <a:extLst>
              <a:ext uri="{FF2B5EF4-FFF2-40B4-BE49-F238E27FC236}">
                <a16:creationId xmlns:a16="http://schemas.microsoft.com/office/drawing/2014/main" id="{B59D6B96-D86F-E67B-C743-F877A2F1CD7F}"/>
              </a:ext>
            </a:extLst>
          </p:cNvPr>
          <p:cNvSpPr>
            <a:spLocks noGrp="1"/>
          </p:cNvSpPr>
          <p:nvPr>
            <p:ph type="title"/>
          </p:nvPr>
        </p:nvSpPr>
        <p:spPr/>
        <p:txBody>
          <a:bodyPr/>
          <a:lstStyle/>
          <a:p>
            <a:r>
              <a:rPr lang="en-US" noProof="0" dirty="0"/>
              <a:t>Considered Compilers</a:t>
            </a:r>
          </a:p>
        </p:txBody>
      </p:sp>
      <p:sp>
        <p:nvSpPr>
          <p:cNvPr id="7" name="Textplatzhalter 6">
            <a:extLst>
              <a:ext uri="{FF2B5EF4-FFF2-40B4-BE49-F238E27FC236}">
                <a16:creationId xmlns:a16="http://schemas.microsoft.com/office/drawing/2014/main" id="{565BB392-A742-C566-A18A-EAF1DB7C1707}"/>
              </a:ext>
            </a:extLst>
          </p:cNvPr>
          <p:cNvSpPr>
            <a:spLocks noGrp="1"/>
          </p:cNvSpPr>
          <p:nvPr>
            <p:ph type="body" sz="quarter" idx="14"/>
          </p:nvPr>
        </p:nvSpPr>
        <p:spPr/>
        <p:txBody>
          <a:bodyPr/>
          <a:lstStyle/>
          <a:p>
            <a:r>
              <a:rPr lang="en-US" noProof="0" dirty="0" err="1"/>
              <a:t>HybridMapper</a:t>
            </a:r>
            <a:r>
              <a:rPr lang="en-US" noProof="0" dirty="0"/>
              <a:t> from </a:t>
            </a:r>
            <a:r>
              <a:rPr lang="de-DE" dirty="0"/>
              <a:t>MQT</a:t>
            </a:r>
            <a:endParaRPr lang="en-US" noProof="0" dirty="0"/>
          </a:p>
        </p:txBody>
      </p:sp>
    </p:spTree>
    <p:extLst>
      <p:ext uri="{BB962C8B-B14F-4D97-AF65-F5344CB8AC3E}">
        <p14:creationId xmlns:p14="http://schemas.microsoft.com/office/powerpoint/2010/main" val="4180709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720D33-8900-A115-957A-0DB4DA5319B8}"/>
              </a:ext>
            </a:extLst>
          </p:cNvPr>
          <p:cNvSpPr>
            <a:spLocks noGrp="1"/>
          </p:cNvSpPr>
          <p:nvPr>
            <p:ph idx="1"/>
          </p:nvPr>
        </p:nvSpPr>
        <p:spPr>
          <a:xfrm>
            <a:off x="318009" y="1783403"/>
            <a:ext cx="8508999" cy="1467142"/>
          </a:xfrm>
          <a:ln>
            <a:solidFill>
              <a:schemeClr val="bg2"/>
            </a:solidFill>
          </a:ln>
        </p:spPr>
        <p:txBody>
          <a:bodyPr/>
          <a:lstStyle/>
          <a:p>
            <a:pPr marL="285750" indent="-285750">
              <a:buFont typeface="Arial" panose="020B0604020202020204" pitchFamily="34" charset="0"/>
              <a:buChar char="•"/>
            </a:pPr>
            <a:r>
              <a:rPr lang="en-US" noProof="0" dirty="0"/>
              <a:t>Shuttling only algorithm</a:t>
            </a:r>
          </a:p>
          <a:p>
            <a:pPr marL="285750" indent="-285750">
              <a:buFont typeface="Arial" panose="020B0604020202020204" pitchFamily="34" charset="0"/>
              <a:buChar char="•"/>
            </a:pPr>
            <a:r>
              <a:rPr lang="en-US" noProof="0" dirty="0"/>
              <a:t>Tries to create a steps where each step has an array where each pair is mutual independent (MIS)</a:t>
            </a:r>
          </a:p>
          <a:p>
            <a:pPr marL="285750" indent="-285750">
              <a:buFont typeface="Arial" panose="020B0604020202020204" pitchFamily="34" charset="0"/>
              <a:buChar char="•"/>
            </a:pPr>
            <a:r>
              <a:rPr lang="en-US" noProof="0" dirty="0"/>
              <a:t>Doesn't consider number of AODs</a:t>
            </a:r>
          </a:p>
          <a:p>
            <a:pPr marL="285750" indent="-285750">
              <a:buFont typeface="Arial" panose="020B0604020202020204" pitchFamily="34" charset="0"/>
              <a:buChar char="•"/>
            </a:pPr>
            <a:r>
              <a:rPr lang="en-US" dirty="0"/>
              <a:t>Built-in synthesis using </a:t>
            </a:r>
            <a:r>
              <a:rPr lang="en-US" dirty="0" err="1"/>
              <a:t>QisKit</a:t>
            </a:r>
            <a:endParaRPr lang="en-US" noProof="0" dirty="0"/>
          </a:p>
          <a:p>
            <a:pPr marL="285750" indent="-285750">
              <a:buFont typeface="Arial" panose="020B0604020202020204" pitchFamily="34" charset="0"/>
              <a:buChar char="•"/>
            </a:pPr>
            <a:r>
              <a:rPr lang="en-US" noProof="0" dirty="0"/>
              <a:t>Doesn't consider fidelity of 1 qubits gates</a:t>
            </a:r>
          </a:p>
          <a:p>
            <a:pPr marL="285750" indent="-285750">
              <a:buFont typeface="Arial" panose="020B0604020202020204" pitchFamily="34" charset="0"/>
              <a:buChar char="•"/>
            </a:pPr>
            <a:r>
              <a:rPr lang="en-US" noProof="0" dirty="0"/>
              <a:t>Has a lot of mismatches -&gt; Later</a:t>
            </a:r>
          </a:p>
        </p:txBody>
      </p:sp>
      <p:sp>
        <p:nvSpPr>
          <p:cNvPr id="3" name="Foliennummernplatzhalter 2">
            <a:extLst>
              <a:ext uri="{FF2B5EF4-FFF2-40B4-BE49-F238E27FC236}">
                <a16:creationId xmlns:a16="http://schemas.microsoft.com/office/drawing/2014/main" id="{7BEC1467-14E7-AB87-909F-F44040546BE0}"/>
              </a:ext>
            </a:extLst>
          </p:cNvPr>
          <p:cNvSpPr>
            <a:spLocks noGrp="1"/>
          </p:cNvSpPr>
          <p:nvPr>
            <p:ph type="sldNum" sz="quarter" idx="11"/>
          </p:nvPr>
        </p:nvSpPr>
        <p:spPr/>
        <p:txBody>
          <a:bodyPr/>
          <a:lstStyle/>
          <a:p>
            <a:fld id="{CE58CB1E-F828-4F11-99E0-327109AF9DA4}" type="slidenum">
              <a:rPr lang="en-US" noProof="0" smtClean="0"/>
              <a:pPr/>
              <a:t>11</a:t>
            </a:fld>
            <a:endParaRPr lang="en-US" noProof="0" dirty="0"/>
          </a:p>
        </p:txBody>
      </p:sp>
      <p:sp>
        <p:nvSpPr>
          <p:cNvPr id="4" name="Fußzeilenplatzhalter 3">
            <a:extLst>
              <a:ext uri="{FF2B5EF4-FFF2-40B4-BE49-F238E27FC236}">
                <a16:creationId xmlns:a16="http://schemas.microsoft.com/office/drawing/2014/main" id="{B9EF68D2-81C1-1D16-118D-058CD44D12FC}"/>
              </a:ext>
            </a:extLst>
          </p:cNvPr>
          <p:cNvSpPr>
            <a:spLocks noGrp="1"/>
          </p:cNvSpPr>
          <p:nvPr>
            <p:ph type="ftr" sz="quarter" idx="12"/>
          </p:nvPr>
        </p:nvSpPr>
        <p:spPr/>
        <p:txBody>
          <a:bodyPr/>
          <a:lstStyle/>
          <a:p>
            <a:r>
              <a:rPr lang="en-US" noProof="0" dirty="0"/>
              <a:t>Emil Khusainov (Bachelor‘s thesis TUM)| [5]</a:t>
            </a:r>
          </a:p>
        </p:txBody>
      </p:sp>
      <p:sp>
        <p:nvSpPr>
          <p:cNvPr id="5" name="Titel 4">
            <a:extLst>
              <a:ext uri="{FF2B5EF4-FFF2-40B4-BE49-F238E27FC236}">
                <a16:creationId xmlns:a16="http://schemas.microsoft.com/office/drawing/2014/main" id="{20A178C3-1181-4F0C-7AE9-4281F8E0A042}"/>
              </a:ext>
            </a:extLst>
          </p:cNvPr>
          <p:cNvSpPr>
            <a:spLocks noGrp="1"/>
          </p:cNvSpPr>
          <p:nvPr>
            <p:ph type="title"/>
          </p:nvPr>
        </p:nvSpPr>
        <p:spPr/>
        <p:txBody>
          <a:bodyPr/>
          <a:lstStyle/>
          <a:p>
            <a:r>
              <a:rPr lang="en-US" noProof="0" dirty="0"/>
              <a:t>Considered Compilers</a:t>
            </a:r>
          </a:p>
        </p:txBody>
      </p:sp>
      <p:sp>
        <p:nvSpPr>
          <p:cNvPr id="6" name="Textplatzhalter 5">
            <a:extLst>
              <a:ext uri="{FF2B5EF4-FFF2-40B4-BE49-F238E27FC236}">
                <a16:creationId xmlns:a16="http://schemas.microsoft.com/office/drawing/2014/main" id="{C5CA8C89-D6C0-CEF8-B4B0-FA4920161E64}"/>
              </a:ext>
            </a:extLst>
          </p:cNvPr>
          <p:cNvSpPr>
            <a:spLocks noGrp="1"/>
          </p:cNvSpPr>
          <p:nvPr>
            <p:ph type="body" sz="quarter" idx="14"/>
          </p:nvPr>
        </p:nvSpPr>
        <p:spPr/>
        <p:txBody>
          <a:bodyPr/>
          <a:lstStyle/>
          <a:p>
            <a:r>
              <a:rPr lang="en-US" noProof="0" dirty="0"/>
              <a:t>Enola</a:t>
            </a:r>
          </a:p>
        </p:txBody>
      </p:sp>
    </p:spTree>
    <p:extLst>
      <p:ext uri="{BB962C8B-B14F-4D97-AF65-F5344CB8AC3E}">
        <p14:creationId xmlns:p14="http://schemas.microsoft.com/office/powerpoint/2010/main" val="4277976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F438306-90CA-81E2-068D-4F07971EE559}"/>
              </a:ext>
            </a:extLst>
          </p:cNvPr>
          <p:cNvSpPr>
            <a:spLocks noGrp="1"/>
          </p:cNvSpPr>
          <p:nvPr>
            <p:ph idx="1"/>
          </p:nvPr>
        </p:nvSpPr>
        <p:spPr>
          <a:xfrm>
            <a:off x="311160" y="1768165"/>
            <a:ext cx="8515847" cy="1467903"/>
          </a:xfrm>
          <a:ln>
            <a:solidFill>
              <a:schemeClr val="bg2"/>
            </a:solidFill>
          </a:ln>
        </p:spPr>
        <p:txBody>
          <a:bodyPr/>
          <a:lstStyle/>
          <a:p>
            <a:pPr marL="285750" indent="-285750">
              <a:buFont typeface="Arial" panose="020B0604020202020204" pitchFamily="34" charset="0"/>
              <a:buChar char="•"/>
            </a:pPr>
            <a:r>
              <a:rPr lang="en-US" noProof="0" dirty="0"/>
              <a:t>Based on Enola and </a:t>
            </a:r>
            <a:r>
              <a:rPr lang="en-US" dirty="0"/>
              <a:t>T</a:t>
            </a:r>
            <a:r>
              <a:rPr lang="en-US" noProof="0" dirty="0" err="1"/>
              <a:t>etris</a:t>
            </a:r>
            <a:endParaRPr lang="en-US" noProof="0" dirty="0"/>
          </a:p>
          <a:p>
            <a:pPr marL="285750" indent="-285750">
              <a:buFont typeface="Arial" panose="020B0604020202020204" pitchFamily="34" charset="0"/>
              <a:buChar char="•"/>
            </a:pPr>
            <a:r>
              <a:rPr lang="en-US" noProof="0" dirty="0"/>
              <a:t>Tries to make an independent circuits to minimize Depth (DAC)</a:t>
            </a:r>
          </a:p>
          <a:p>
            <a:pPr marL="285750" indent="-285750">
              <a:buFont typeface="Arial" panose="020B0604020202020204" pitchFamily="34" charset="0"/>
              <a:buChar char="•"/>
            </a:pPr>
            <a:r>
              <a:rPr lang="en-US" noProof="0" dirty="0"/>
              <a:t>Also completely SWAP-Free</a:t>
            </a:r>
          </a:p>
          <a:p>
            <a:pPr marL="285750" indent="-285750">
              <a:buFont typeface="Arial" panose="020B0604020202020204" pitchFamily="34" charset="0"/>
              <a:buChar char="•"/>
            </a:pPr>
            <a:r>
              <a:rPr lang="en-US" dirty="0"/>
              <a:t>Same synthesis as by Enola</a:t>
            </a:r>
            <a:endParaRPr lang="en-US" noProof="0" dirty="0"/>
          </a:p>
          <a:p>
            <a:pPr marL="285750" indent="-285750">
              <a:buFont typeface="Arial" panose="020B0604020202020204" pitchFamily="34" charset="0"/>
              <a:buChar char="•"/>
            </a:pPr>
            <a:r>
              <a:rPr lang="en-US" noProof="0" dirty="0"/>
              <a:t>Doesn't consider fidelity of 1 qubit gates</a:t>
            </a:r>
          </a:p>
          <a:p>
            <a:pPr marL="285750" indent="-285750">
              <a:buFont typeface="Arial" panose="020B0604020202020204" pitchFamily="34" charset="0"/>
              <a:buChar char="•"/>
            </a:pPr>
            <a:r>
              <a:rPr lang="en-US" noProof="0" dirty="0"/>
              <a:t>Promises an exponential fidelity </a:t>
            </a:r>
            <a:r>
              <a:rPr lang="en-US" dirty="0"/>
              <a:t>outperform</a:t>
            </a:r>
            <a:r>
              <a:rPr lang="en-US" noProof="0" dirty="0"/>
              <a:t> over Enola (QFT30 414 Times)</a:t>
            </a:r>
          </a:p>
        </p:txBody>
      </p:sp>
      <p:sp>
        <p:nvSpPr>
          <p:cNvPr id="3" name="Foliennummernplatzhalter 2">
            <a:extLst>
              <a:ext uri="{FF2B5EF4-FFF2-40B4-BE49-F238E27FC236}">
                <a16:creationId xmlns:a16="http://schemas.microsoft.com/office/drawing/2014/main" id="{CD824820-704B-2575-A465-4D72C4E55EA1}"/>
              </a:ext>
            </a:extLst>
          </p:cNvPr>
          <p:cNvSpPr>
            <a:spLocks noGrp="1"/>
          </p:cNvSpPr>
          <p:nvPr>
            <p:ph type="sldNum" sz="quarter" idx="11"/>
          </p:nvPr>
        </p:nvSpPr>
        <p:spPr/>
        <p:txBody>
          <a:bodyPr/>
          <a:lstStyle/>
          <a:p>
            <a:fld id="{CE58CB1E-F828-4F11-99E0-327109AF9DA4}" type="slidenum">
              <a:rPr lang="en-US" noProof="0" smtClean="0"/>
              <a:pPr/>
              <a:t>12</a:t>
            </a:fld>
            <a:endParaRPr lang="en-US" noProof="0" dirty="0"/>
          </a:p>
        </p:txBody>
      </p:sp>
      <p:sp>
        <p:nvSpPr>
          <p:cNvPr id="4" name="Fußzeilenplatzhalter 3">
            <a:extLst>
              <a:ext uri="{FF2B5EF4-FFF2-40B4-BE49-F238E27FC236}">
                <a16:creationId xmlns:a16="http://schemas.microsoft.com/office/drawing/2014/main" id="{E89DD5D3-096F-3401-2AD1-CA5A82C9E346}"/>
              </a:ext>
            </a:extLst>
          </p:cNvPr>
          <p:cNvSpPr>
            <a:spLocks noGrp="1"/>
          </p:cNvSpPr>
          <p:nvPr>
            <p:ph type="ftr" sz="quarter" idx="12"/>
          </p:nvPr>
        </p:nvSpPr>
        <p:spPr/>
        <p:txBody>
          <a:bodyPr/>
          <a:lstStyle/>
          <a:p>
            <a:r>
              <a:rPr lang="en-US" noProof="0" dirty="0"/>
              <a:t>Emil Khusainov (Bachelor‘s thesis TUM)| [6]</a:t>
            </a:r>
          </a:p>
        </p:txBody>
      </p:sp>
      <p:sp>
        <p:nvSpPr>
          <p:cNvPr id="5" name="Titel 4">
            <a:extLst>
              <a:ext uri="{FF2B5EF4-FFF2-40B4-BE49-F238E27FC236}">
                <a16:creationId xmlns:a16="http://schemas.microsoft.com/office/drawing/2014/main" id="{4C738F4C-4F7C-61CA-3925-4CA61C6E163C}"/>
              </a:ext>
            </a:extLst>
          </p:cNvPr>
          <p:cNvSpPr>
            <a:spLocks noGrp="1"/>
          </p:cNvSpPr>
          <p:nvPr>
            <p:ph type="title"/>
          </p:nvPr>
        </p:nvSpPr>
        <p:spPr/>
        <p:txBody>
          <a:bodyPr/>
          <a:lstStyle/>
          <a:p>
            <a:r>
              <a:rPr lang="en-US" noProof="0" dirty="0"/>
              <a:t>Considered Compilers</a:t>
            </a:r>
          </a:p>
        </p:txBody>
      </p:sp>
      <p:sp>
        <p:nvSpPr>
          <p:cNvPr id="6" name="Textplatzhalter 5">
            <a:extLst>
              <a:ext uri="{FF2B5EF4-FFF2-40B4-BE49-F238E27FC236}">
                <a16:creationId xmlns:a16="http://schemas.microsoft.com/office/drawing/2014/main" id="{17436581-0AD8-F871-D0BC-0ADB6F11031A}"/>
              </a:ext>
            </a:extLst>
          </p:cNvPr>
          <p:cNvSpPr>
            <a:spLocks noGrp="1"/>
          </p:cNvSpPr>
          <p:nvPr>
            <p:ph type="body" sz="quarter" idx="14"/>
          </p:nvPr>
        </p:nvSpPr>
        <p:spPr/>
        <p:txBody>
          <a:bodyPr/>
          <a:lstStyle/>
          <a:p>
            <a:r>
              <a:rPr lang="en-US" noProof="0" dirty="0" err="1"/>
              <a:t>DasAtom</a:t>
            </a:r>
            <a:endParaRPr lang="en-US" noProof="0" dirty="0"/>
          </a:p>
        </p:txBody>
      </p:sp>
    </p:spTree>
    <p:extLst>
      <p:ext uri="{BB962C8B-B14F-4D97-AF65-F5344CB8AC3E}">
        <p14:creationId xmlns:p14="http://schemas.microsoft.com/office/powerpoint/2010/main" val="2321324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5D22C5-7C53-098F-DCD6-0B4A8AA696E1}"/>
              </a:ext>
            </a:extLst>
          </p:cNvPr>
          <p:cNvSpPr>
            <a:spLocks noGrp="1"/>
          </p:cNvSpPr>
          <p:nvPr>
            <p:ph type="title"/>
          </p:nvPr>
        </p:nvSpPr>
        <p:spPr>
          <a:xfrm>
            <a:off x="319090" y="972000"/>
            <a:ext cx="8508999" cy="380810"/>
          </a:xfrm>
        </p:spPr>
        <p:txBody>
          <a:bodyPr/>
          <a:lstStyle/>
          <a:p>
            <a:r>
              <a:rPr lang="en-US" noProof="0" dirty="0"/>
              <a:t>Testing</a:t>
            </a:r>
          </a:p>
        </p:txBody>
      </p:sp>
    </p:spTree>
    <p:extLst>
      <p:ext uri="{BB962C8B-B14F-4D97-AF65-F5344CB8AC3E}">
        <p14:creationId xmlns:p14="http://schemas.microsoft.com/office/powerpoint/2010/main" val="252725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196C013B-C659-12E9-7C23-B81EED0CD0EC}"/>
              </a:ext>
            </a:extLst>
          </p:cNvPr>
          <p:cNvSpPr>
            <a:spLocks noGrp="1"/>
          </p:cNvSpPr>
          <p:nvPr>
            <p:ph type="sldNum" sz="quarter" idx="15"/>
          </p:nvPr>
        </p:nvSpPr>
        <p:spPr/>
        <p:txBody>
          <a:bodyPr/>
          <a:lstStyle/>
          <a:p>
            <a:fld id="{CE58CB1E-F828-4F11-99E0-327109AF9DA4}" type="slidenum">
              <a:rPr lang="en-US" noProof="0" smtClean="0"/>
              <a:pPr/>
              <a:t>14</a:t>
            </a:fld>
            <a:endParaRPr lang="en-US" noProof="0" dirty="0"/>
          </a:p>
        </p:txBody>
      </p:sp>
      <p:sp>
        <p:nvSpPr>
          <p:cNvPr id="3" name="Fußzeilenplatzhalter 2">
            <a:extLst>
              <a:ext uri="{FF2B5EF4-FFF2-40B4-BE49-F238E27FC236}">
                <a16:creationId xmlns:a16="http://schemas.microsoft.com/office/drawing/2014/main" id="{7B65FE51-16E7-8F4F-E3A3-2226D4C0C5F5}"/>
              </a:ext>
            </a:extLst>
          </p:cNvPr>
          <p:cNvSpPr>
            <a:spLocks noGrp="1"/>
          </p:cNvSpPr>
          <p:nvPr>
            <p:ph type="ftr" sz="quarter" idx="16"/>
          </p:nvPr>
        </p:nvSpPr>
        <p:spPr/>
        <p:txBody>
          <a:bodyPr/>
          <a:lstStyle/>
          <a:p>
            <a:r>
              <a:rPr lang="en-US" noProof="0" dirty="0"/>
              <a:t>Emil Khusainov (Bachelor‘s thesis TUM)</a:t>
            </a:r>
          </a:p>
        </p:txBody>
      </p:sp>
      <p:sp>
        <p:nvSpPr>
          <p:cNvPr id="6" name="Titel 5">
            <a:extLst>
              <a:ext uri="{FF2B5EF4-FFF2-40B4-BE49-F238E27FC236}">
                <a16:creationId xmlns:a16="http://schemas.microsoft.com/office/drawing/2014/main" id="{1B579FA1-BEB6-F85D-18D5-C8A87FF1CB90}"/>
              </a:ext>
            </a:extLst>
          </p:cNvPr>
          <p:cNvSpPr>
            <a:spLocks noGrp="1"/>
          </p:cNvSpPr>
          <p:nvPr>
            <p:ph type="title"/>
          </p:nvPr>
        </p:nvSpPr>
        <p:spPr/>
        <p:txBody>
          <a:bodyPr/>
          <a:lstStyle/>
          <a:p>
            <a:r>
              <a:rPr lang="en-US" noProof="0" dirty="0"/>
              <a:t>Testing</a:t>
            </a:r>
          </a:p>
        </p:txBody>
      </p:sp>
      <p:sp>
        <p:nvSpPr>
          <p:cNvPr id="7" name="Textplatzhalter 6">
            <a:extLst>
              <a:ext uri="{FF2B5EF4-FFF2-40B4-BE49-F238E27FC236}">
                <a16:creationId xmlns:a16="http://schemas.microsoft.com/office/drawing/2014/main" id="{6E6A1FB7-F8B5-DD60-0C9C-8FB93AE05E2C}"/>
              </a:ext>
            </a:extLst>
          </p:cNvPr>
          <p:cNvSpPr>
            <a:spLocks noGrp="1"/>
          </p:cNvSpPr>
          <p:nvPr>
            <p:ph type="body" sz="quarter" idx="14"/>
          </p:nvPr>
        </p:nvSpPr>
        <p:spPr/>
        <p:txBody>
          <a:bodyPr/>
          <a:lstStyle/>
          <a:p>
            <a:r>
              <a:rPr lang="en-US" noProof="0" dirty="0"/>
              <a:t>Simplified Execution Flow</a:t>
            </a:r>
          </a:p>
        </p:txBody>
      </p:sp>
      <p:pic>
        <p:nvPicPr>
          <p:cNvPr id="13" name="Bildplatzhalter 12">
            <a:extLst>
              <a:ext uri="{FF2B5EF4-FFF2-40B4-BE49-F238E27FC236}">
                <a16:creationId xmlns:a16="http://schemas.microsoft.com/office/drawing/2014/main" id="{CD924EE6-E4A1-03D4-DE07-2E6E5570E509}"/>
              </a:ext>
            </a:extLst>
          </p:cNvPr>
          <p:cNvPicPr>
            <a:picLocks noGrp="1" noChangeAspect="1"/>
          </p:cNvPicPr>
          <p:nvPr>
            <p:ph type="pic" sz="quarter" idx="17"/>
          </p:nvPr>
        </p:nvPicPr>
        <p:blipFill>
          <a:blip r:embed="rId3"/>
          <a:stretch/>
        </p:blipFill>
        <p:spPr>
          <a:xfrm>
            <a:off x="1003930" y="1005840"/>
            <a:ext cx="7416170" cy="3800326"/>
          </a:xfrm>
        </p:spPr>
      </p:pic>
    </p:spTree>
    <p:extLst>
      <p:ext uri="{BB962C8B-B14F-4D97-AF65-F5344CB8AC3E}">
        <p14:creationId xmlns:p14="http://schemas.microsoft.com/office/powerpoint/2010/main" val="2851469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16F1ED03-B77B-D020-FBEB-50D0EE751B27}"/>
              </a:ext>
            </a:extLst>
          </p:cNvPr>
          <p:cNvSpPr>
            <a:spLocks noGrp="1"/>
          </p:cNvSpPr>
          <p:nvPr>
            <p:ph type="sldNum" sz="quarter" idx="15"/>
          </p:nvPr>
        </p:nvSpPr>
        <p:spPr/>
        <p:txBody>
          <a:bodyPr/>
          <a:lstStyle/>
          <a:p>
            <a:fld id="{CE58CB1E-F828-4F11-99E0-327109AF9DA4}" type="slidenum">
              <a:rPr lang="en-US" noProof="0" smtClean="0"/>
              <a:pPr/>
              <a:t>15</a:t>
            </a:fld>
            <a:endParaRPr lang="en-US" noProof="0" dirty="0"/>
          </a:p>
        </p:txBody>
      </p:sp>
      <p:sp>
        <p:nvSpPr>
          <p:cNvPr id="3" name="Fußzeilenplatzhalter 2">
            <a:extLst>
              <a:ext uri="{FF2B5EF4-FFF2-40B4-BE49-F238E27FC236}">
                <a16:creationId xmlns:a16="http://schemas.microsoft.com/office/drawing/2014/main" id="{6BDDAB88-D1AA-5469-D1BE-977A48AAB869}"/>
              </a:ext>
            </a:extLst>
          </p:cNvPr>
          <p:cNvSpPr>
            <a:spLocks noGrp="1"/>
          </p:cNvSpPr>
          <p:nvPr>
            <p:ph type="ftr" sz="quarter" idx="16"/>
          </p:nvPr>
        </p:nvSpPr>
        <p:spPr/>
        <p:txBody>
          <a:bodyPr/>
          <a:lstStyle/>
          <a:p>
            <a:r>
              <a:rPr lang="en-US" noProof="0" dirty="0"/>
              <a:t>Emil Khusainov (Bachelor‘s thesis TUM)</a:t>
            </a:r>
          </a:p>
        </p:txBody>
      </p:sp>
      <p:sp>
        <p:nvSpPr>
          <p:cNvPr id="4" name="Inhaltsplatzhalter 3">
            <a:extLst>
              <a:ext uri="{FF2B5EF4-FFF2-40B4-BE49-F238E27FC236}">
                <a16:creationId xmlns:a16="http://schemas.microsoft.com/office/drawing/2014/main" id="{CFFFF3FA-51A2-A020-7AAD-76FB26D23BA3}"/>
              </a:ext>
            </a:extLst>
          </p:cNvPr>
          <p:cNvSpPr>
            <a:spLocks noGrp="1"/>
          </p:cNvSpPr>
          <p:nvPr>
            <p:ph sz="quarter" idx="18"/>
          </p:nvPr>
        </p:nvSpPr>
        <p:spPr>
          <a:xfrm>
            <a:off x="316992" y="1771076"/>
            <a:ext cx="4197858" cy="1193104"/>
          </a:xfrm>
          <a:ln>
            <a:solidFill>
              <a:schemeClr val="bg2"/>
            </a:solidFill>
          </a:ln>
        </p:spPr>
        <p:txBody>
          <a:bodyPr/>
          <a:lstStyle/>
          <a:p>
            <a:pPr marL="285750" indent="-285750">
              <a:buFont typeface="Arial" panose="020B0604020202020204" pitchFamily="34" charset="0"/>
              <a:buChar char="•"/>
            </a:pPr>
            <a:r>
              <a:rPr lang="en-US" noProof="0" dirty="0"/>
              <a:t>Swap based mapping adds a lot of CZ gates</a:t>
            </a:r>
          </a:p>
          <a:p>
            <a:pPr marL="285750" indent="-285750">
              <a:buFont typeface="Arial" panose="020B0604020202020204" pitchFamily="34" charset="0"/>
              <a:buChar char="•"/>
            </a:pPr>
            <a:r>
              <a:rPr lang="en-US" noProof="0" dirty="0"/>
              <a:t>Enola and </a:t>
            </a:r>
            <a:r>
              <a:rPr lang="en-US" noProof="0" dirty="0" err="1"/>
              <a:t>DasAtom</a:t>
            </a:r>
            <a:r>
              <a:rPr lang="en-US" noProof="0" dirty="0"/>
              <a:t> used the same amount of CZ gates and consider it in fidelity</a:t>
            </a:r>
          </a:p>
          <a:p>
            <a:pPr marL="285750" indent="-285750">
              <a:buFont typeface="Arial" panose="020B0604020202020204" pitchFamily="34" charset="0"/>
              <a:buChar char="•"/>
            </a:pPr>
            <a:r>
              <a:rPr lang="en-US" noProof="0" dirty="0" err="1"/>
              <a:t>HybridMapper</a:t>
            </a:r>
            <a:r>
              <a:rPr lang="en-US" noProof="0" dirty="0"/>
              <a:t> Shuttling-Only gate count is the best</a:t>
            </a:r>
          </a:p>
          <a:p>
            <a:endParaRPr lang="en-US" noProof="0" dirty="0"/>
          </a:p>
        </p:txBody>
      </p:sp>
      <p:pic>
        <p:nvPicPr>
          <p:cNvPr id="10" name="Bildplatzhalter 9" descr="Ein Bild, das Text, Reihe, Diagramm, Zahl enthält.&#10;&#10;KI-generierte Inhalte können fehlerhaft sein.">
            <a:extLst>
              <a:ext uri="{FF2B5EF4-FFF2-40B4-BE49-F238E27FC236}">
                <a16:creationId xmlns:a16="http://schemas.microsoft.com/office/drawing/2014/main" id="{1B8FA79A-448B-25C6-BDD9-9CF01894C5F9}"/>
              </a:ext>
            </a:extLst>
          </p:cNvPr>
          <p:cNvPicPr>
            <a:picLocks noGrp="1" noChangeAspect="1"/>
          </p:cNvPicPr>
          <p:nvPr>
            <p:ph type="pic" sz="quarter" idx="14"/>
          </p:nvPr>
        </p:nvPicPr>
        <p:blipFill>
          <a:blip r:embed="rId3"/>
          <a:stretch>
            <a:fillRect/>
          </a:stretch>
        </p:blipFill>
        <p:spPr>
          <a:xfrm>
            <a:off x="5011367" y="1771076"/>
            <a:ext cx="3753543" cy="2934274"/>
          </a:xfrm>
        </p:spPr>
      </p:pic>
      <p:sp>
        <p:nvSpPr>
          <p:cNvPr id="6" name="Textplatzhalter 5">
            <a:extLst>
              <a:ext uri="{FF2B5EF4-FFF2-40B4-BE49-F238E27FC236}">
                <a16:creationId xmlns:a16="http://schemas.microsoft.com/office/drawing/2014/main" id="{BA53AE7A-E863-4AF2-5813-6446E9BB9A72}"/>
              </a:ext>
            </a:extLst>
          </p:cNvPr>
          <p:cNvSpPr>
            <a:spLocks noGrp="1"/>
          </p:cNvSpPr>
          <p:nvPr>
            <p:ph type="body" sz="quarter" idx="19"/>
          </p:nvPr>
        </p:nvSpPr>
        <p:spPr/>
        <p:txBody>
          <a:bodyPr/>
          <a:lstStyle/>
          <a:p>
            <a:r>
              <a:rPr lang="en-US" noProof="0" dirty="0"/>
              <a:t>Quantum Fourier Transformation Algorithm 2- 30 Qubits, CZ gate Count</a:t>
            </a:r>
          </a:p>
          <a:p>
            <a:endParaRPr lang="en-US" noProof="0" dirty="0"/>
          </a:p>
          <a:p>
            <a:endParaRPr lang="en-US" noProof="0" dirty="0"/>
          </a:p>
        </p:txBody>
      </p:sp>
      <p:sp>
        <p:nvSpPr>
          <p:cNvPr id="7" name="Titel 6">
            <a:extLst>
              <a:ext uri="{FF2B5EF4-FFF2-40B4-BE49-F238E27FC236}">
                <a16:creationId xmlns:a16="http://schemas.microsoft.com/office/drawing/2014/main" id="{9A193755-7317-759D-6901-17AFA77FCBF5}"/>
              </a:ext>
            </a:extLst>
          </p:cNvPr>
          <p:cNvSpPr>
            <a:spLocks noGrp="1"/>
          </p:cNvSpPr>
          <p:nvPr>
            <p:ph type="title"/>
          </p:nvPr>
        </p:nvSpPr>
        <p:spPr/>
        <p:txBody>
          <a:bodyPr/>
          <a:lstStyle/>
          <a:p>
            <a:r>
              <a:rPr lang="en-US" noProof="0" dirty="0"/>
              <a:t>Testing</a:t>
            </a:r>
          </a:p>
        </p:txBody>
      </p:sp>
      <p:sp>
        <p:nvSpPr>
          <p:cNvPr id="8" name="Textplatzhalter 7">
            <a:extLst>
              <a:ext uri="{FF2B5EF4-FFF2-40B4-BE49-F238E27FC236}">
                <a16:creationId xmlns:a16="http://schemas.microsoft.com/office/drawing/2014/main" id="{98EEBB4A-648B-C637-69D2-3A01EDB14CAF}"/>
              </a:ext>
            </a:extLst>
          </p:cNvPr>
          <p:cNvSpPr>
            <a:spLocks noGrp="1"/>
          </p:cNvSpPr>
          <p:nvPr>
            <p:ph type="body" sz="quarter" idx="20"/>
          </p:nvPr>
        </p:nvSpPr>
        <p:spPr/>
        <p:txBody>
          <a:bodyPr/>
          <a:lstStyle/>
          <a:p>
            <a:r>
              <a:rPr lang="en-US" noProof="0" dirty="0"/>
              <a:t>Interpretation of results</a:t>
            </a:r>
          </a:p>
        </p:txBody>
      </p:sp>
    </p:spTree>
    <p:extLst>
      <p:ext uri="{BB962C8B-B14F-4D97-AF65-F5344CB8AC3E}">
        <p14:creationId xmlns:p14="http://schemas.microsoft.com/office/powerpoint/2010/main" val="3663238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600C2-D032-67CC-A25F-6ED4553654CC}"/>
            </a:ext>
          </a:extLst>
        </p:cNvPr>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AF32BE79-BE72-4A4A-F583-4676EAE90F74}"/>
              </a:ext>
            </a:extLst>
          </p:cNvPr>
          <p:cNvSpPr>
            <a:spLocks noGrp="1"/>
          </p:cNvSpPr>
          <p:nvPr>
            <p:ph type="sldNum" sz="quarter" idx="15"/>
          </p:nvPr>
        </p:nvSpPr>
        <p:spPr/>
        <p:txBody>
          <a:bodyPr/>
          <a:lstStyle/>
          <a:p>
            <a:fld id="{CE58CB1E-F828-4F11-99E0-327109AF9DA4}" type="slidenum">
              <a:rPr lang="en-US" noProof="0" smtClean="0"/>
              <a:pPr/>
              <a:t>16</a:t>
            </a:fld>
            <a:endParaRPr lang="en-US" noProof="0" dirty="0"/>
          </a:p>
        </p:txBody>
      </p:sp>
      <p:sp>
        <p:nvSpPr>
          <p:cNvPr id="3" name="Fußzeilenplatzhalter 2">
            <a:extLst>
              <a:ext uri="{FF2B5EF4-FFF2-40B4-BE49-F238E27FC236}">
                <a16:creationId xmlns:a16="http://schemas.microsoft.com/office/drawing/2014/main" id="{6466B539-1D51-820C-0D01-B7A4250DD204}"/>
              </a:ext>
            </a:extLst>
          </p:cNvPr>
          <p:cNvSpPr>
            <a:spLocks noGrp="1"/>
          </p:cNvSpPr>
          <p:nvPr>
            <p:ph type="ftr" sz="quarter" idx="16"/>
          </p:nvPr>
        </p:nvSpPr>
        <p:spPr/>
        <p:txBody>
          <a:bodyPr/>
          <a:lstStyle/>
          <a:p>
            <a:r>
              <a:rPr lang="en-US" noProof="0" dirty="0"/>
              <a:t>Emil Khusainov (Bachelor‘s thesis TUM)</a:t>
            </a:r>
          </a:p>
        </p:txBody>
      </p:sp>
      <p:sp>
        <p:nvSpPr>
          <p:cNvPr id="4" name="Inhaltsplatzhalter 3">
            <a:extLst>
              <a:ext uri="{FF2B5EF4-FFF2-40B4-BE49-F238E27FC236}">
                <a16:creationId xmlns:a16="http://schemas.microsoft.com/office/drawing/2014/main" id="{9290AC3E-34AE-E4CD-3C61-0E51DAFE624C}"/>
              </a:ext>
            </a:extLst>
          </p:cNvPr>
          <p:cNvSpPr>
            <a:spLocks noGrp="1"/>
          </p:cNvSpPr>
          <p:nvPr>
            <p:ph sz="quarter" idx="18"/>
          </p:nvPr>
        </p:nvSpPr>
        <p:spPr>
          <a:xfrm>
            <a:off x="316992" y="1771076"/>
            <a:ext cx="4197858" cy="1406626"/>
          </a:xfrm>
          <a:ln>
            <a:solidFill>
              <a:schemeClr val="bg2"/>
            </a:solidFill>
          </a:ln>
        </p:spPr>
        <p:txBody>
          <a:bodyPr/>
          <a:lstStyle/>
          <a:p>
            <a:pPr marL="285750" indent="-285750">
              <a:buFont typeface="Arial" panose="020B0604020202020204" pitchFamily="34" charset="0"/>
              <a:buChar char="•"/>
            </a:pPr>
            <a:r>
              <a:rPr lang="en-US" noProof="0" dirty="0" err="1"/>
              <a:t>HybridMapper</a:t>
            </a:r>
            <a:r>
              <a:rPr lang="en-US" noProof="0" dirty="0"/>
              <a:t> Shuttling-Only gate count is still the best</a:t>
            </a:r>
          </a:p>
          <a:p>
            <a:pPr marL="285750" indent="-285750">
              <a:buFont typeface="Arial" panose="020B0604020202020204" pitchFamily="34" charset="0"/>
              <a:buChar char="•"/>
            </a:pPr>
            <a:r>
              <a:rPr lang="en-US" noProof="0" dirty="0" err="1"/>
              <a:t>DasAtom</a:t>
            </a:r>
            <a:r>
              <a:rPr lang="en-US" noProof="0" dirty="0"/>
              <a:t> uses </a:t>
            </a:r>
            <a:r>
              <a:rPr lang="en-US" dirty="0"/>
              <a:t>much</a:t>
            </a:r>
            <a:r>
              <a:rPr lang="en-US" noProof="0" dirty="0"/>
              <a:t> more gates than Enola</a:t>
            </a:r>
          </a:p>
          <a:p>
            <a:pPr marL="285750" indent="-285750">
              <a:buFont typeface="Arial" panose="020B0604020202020204" pitchFamily="34" charset="0"/>
              <a:buChar char="•"/>
            </a:pPr>
            <a:r>
              <a:rPr lang="en-US" noProof="0" dirty="0"/>
              <a:t>Recap: Enola and </a:t>
            </a:r>
            <a:r>
              <a:rPr lang="en-US" noProof="0" dirty="0" err="1"/>
              <a:t>DasAtom</a:t>
            </a:r>
            <a:r>
              <a:rPr lang="en-US" noProof="0" dirty="0"/>
              <a:t> doesn't consider fidelity of single qubit gates =&gt; not fair</a:t>
            </a:r>
          </a:p>
          <a:p>
            <a:pPr marL="285750" indent="-285750">
              <a:buFont typeface="Arial" panose="020B0604020202020204" pitchFamily="34" charset="0"/>
              <a:buChar char="•"/>
            </a:pPr>
            <a:endParaRPr lang="en-US" dirty="0"/>
          </a:p>
          <a:p>
            <a:endParaRPr lang="en-US" noProof="0" dirty="0"/>
          </a:p>
        </p:txBody>
      </p:sp>
      <p:sp>
        <p:nvSpPr>
          <p:cNvPr id="6" name="Textplatzhalter 5">
            <a:extLst>
              <a:ext uri="{FF2B5EF4-FFF2-40B4-BE49-F238E27FC236}">
                <a16:creationId xmlns:a16="http://schemas.microsoft.com/office/drawing/2014/main" id="{C19E58C0-FEAC-5BFA-3EEE-FF1DC112A9AE}"/>
              </a:ext>
            </a:extLst>
          </p:cNvPr>
          <p:cNvSpPr>
            <a:spLocks noGrp="1"/>
          </p:cNvSpPr>
          <p:nvPr>
            <p:ph type="body" sz="quarter" idx="19"/>
          </p:nvPr>
        </p:nvSpPr>
        <p:spPr/>
        <p:txBody>
          <a:bodyPr/>
          <a:lstStyle/>
          <a:p>
            <a:r>
              <a:rPr lang="en-US" noProof="0" dirty="0"/>
              <a:t>Quantum Fourier Transformation Algorithm 2- 30 Qubits, All gate Count</a:t>
            </a:r>
          </a:p>
          <a:p>
            <a:endParaRPr lang="en-US" noProof="0" dirty="0"/>
          </a:p>
          <a:p>
            <a:endParaRPr lang="en-US" noProof="0" dirty="0"/>
          </a:p>
        </p:txBody>
      </p:sp>
      <p:sp>
        <p:nvSpPr>
          <p:cNvPr id="7" name="Titel 6">
            <a:extLst>
              <a:ext uri="{FF2B5EF4-FFF2-40B4-BE49-F238E27FC236}">
                <a16:creationId xmlns:a16="http://schemas.microsoft.com/office/drawing/2014/main" id="{718A58DA-04C3-0554-9D95-8F10E73EB273}"/>
              </a:ext>
            </a:extLst>
          </p:cNvPr>
          <p:cNvSpPr>
            <a:spLocks noGrp="1"/>
          </p:cNvSpPr>
          <p:nvPr>
            <p:ph type="title"/>
          </p:nvPr>
        </p:nvSpPr>
        <p:spPr/>
        <p:txBody>
          <a:bodyPr/>
          <a:lstStyle/>
          <a:p>
            <a:r>
              <a:rPr lang="en-US" noProof="0" dirty="0"/>
              <a:t>Testing</a:t>
            </a:r>
          </a:p>
        </p:txBody>
      </p:sp>
      <p:sp>
        <p:nvSpPr>
          <p:cNvPr id="8" name="Textplatzhalter 7">
            <a:extLst>
              <a:ext uri="{FF2B5EF4-FFF2-40B4-BE49-F238E27FC236}">
                <a16:creationId xmlns:a16="http://schemas.microsoft.com/office/drawing/2014/main" id="{F1E99B6B-0913-27A5-8DF7-5E2D90C0BA38}"/>
              </a:ext>
            </a:extLst>
          </p:cNvPr>
          <p:cNvSpPr>
            <a:spLocks noGrp="1"/>
          </p:cNvSpPr>
          <p:nvPr>
            <p:ph type="body" sz="quarter" idx="20"/>
          </p:nvPr>
        </p:nvSpPr>
        <p:spPr/>
        <p:txBody>
          <a:bodyPr/>
          <a:lstStyle/>
          <a:p>
            <a:r>
              <a:rPr lang="en-US" noProof="0" dirty="0"/>
              <a:t>Interpretation of results</a:t>
            </a:r>
          </a:p>
        </p:txBody>
      </p:sp>
      <p:pic>
        <p:nvPicPr>
          <p:cNvPr id="12" name="Bildplatzhalter 11" descr="Ein Bild, das Text, Diagramm, Reihe, Zahl enthält.&#10;&#10;KI-generierte Inhalte können fehlerhaft sein.">
            <a:extLst>
              <a:ext uri="{FF2B5EF4-FFF2-40B4-BE49-F238E27FC236}">
                <a16:creationId xmlns:a16="http://schemas.microsoft.com/office/drawing/2014/main" id="{CD808F77-CAE9-8E35-14EC-0D45AD4BB120}"/>
              </a:ext>
            </a:extLst>
          </p:cNvPr>
          <p:cNvPicPr>
            <a:picLocks noGrp="1" noChangeAspect="1"/>
          </p:cNvPicPr>
          <p:nvPr>
            <p:ph type="pic" sz="quarter" idx="14"/>
          </p:nvPr>
        </p:nvPicPr>
        <p:blipFill>
          <a:blip r:embed="rId3"/>
          <a:stretch>
            <a:fillRect/>
          </a:stretch>
        </p:blipFill>
        <p:spPr>
          <a:xfrm>
            <a:off x="4898162" y="1771076"/>
            <a:ext cx="3753543" cy="2934274"/>
          </a:xfrm>
        </p:spPr>
      </p:pic>
    </p:spTree>
    <p:extLst>
      <p:ext uri="{BB962C8B-B14F-4D97-AF65-F5344CB8AC3E}">
        <p14:creationId xmlns:p14="http://schemas.microsoft.com/office/powerpoint/2010/main" val="1607653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C7991E97-F980-070D-3177-86F4C5316E14}"/>
              </a:ext>
            </a:extLst>
          </p:cNvPr>
          <p:cNvSpPr>
            <a:spLocks noGrp="1"/>
          </p:cNvSpPr>
          <p:nvPr>
            <p:ph type="sldNum" sz="quarter" idx="15"/>
          </p:nvPr>
        </p:nvSpPr>
        <p:spPr/>
        <p:txBody>
          <a:bodyPr/>
          <a:lstStyle/>
          <a:p>
            <a:fld id="{CE58CB1E-F828-4F11-99E0-327109AF9DA4}" type="slidenum">
              <a:rPr lang="en-US" noProof="0" smtClean="0"/>
              <a:pPr/>
              <a:t>17</a:t>
            </a:fld>
            <a:endParaRPr lang="en-US" noProof="0" dirty="0"/>
          </a:p>
        </p:txBody>
      </p:sp>
      <p:sp>
        <p:nvSpPr>
          <p:cNvPr id="3" name="Fußzeilenplatzhalter 2">
            <a:extLst>
              <a:ext uri="{FF2B5EF4-FFF2-40B4-BE49-F238E27FC236}">
                <a16:creationId xmlns:a16="http://schemas.microsoft.com/office/drawing/2014/main" id="{6E926EA4-387E-BF52-CBAB-3DE42AD863F6}"/>
              </a:ext>
            </a:extLst>
          </p:cNvPr>
          <p:cNvSpPr>
            <a:spLocks noGrp="1"/>
          </p:cNvSpPr>
          <p:nvPr>
            <p:ph type="ftr" sz="quarter" idx="16"/>
          </p:nvPr>
        </p:nvSpPr>
        <p:spPr/>
        <p:txBody>
          <a:bodyPr/>
          <a:lstStyle/>
          <a:p>
            <a:r>
              <a:rPr lang="en-US" noProof="0" dirty="0"/>
              <a:t>Emil Khusainov (Bachelor‘s thesis TUM)</a:t>
            </a:r>
          </a:p>
        </p:txBody>
      </p:sp>
      <p:sp>
        <p:nvSpPr>
          <p:cNvPr id="4" name="Inhaltsplatzhalter 3">
            <a:extLst>
              <a:ext uri="{FF2B5EF4-FFF2-40B4-BE49-F238E27FC236}">
                <a16:creationId xmlns:a16="http://schemas.microsoft.com/office/drawing/2014/main" id="{F952BB3D-4CBD-8791-90ED-0D52C82E5715}"/>
              </a:ext>
            </a:extLst>
          </p:cNvPr>
          <p:cNvSpPr>
            <a:spLocks noGrp="1"/>
          </p:cNvSpPr>
          <p:nvPr>
            <p:ph sz="quarter" idx="18"/>
          </p:nvPr>
        </p:nvSpPr>
        <p:spPr>
          <a:xfrm>
            <a:off x="316992" y="1771076"/>
            <a:ext cx="4197858" cy="1840804"/>
          </a:xfrm>
          <a:ln>
            <a:solidFill>
              <a:schemeClr val="bg2"/>
            </a:solidFill>
          </a:ln>
        </p:spPr>
        <p:txBody>
          <a:bodyPr/>
          <a:lstStyle/>
          <a:p>
            <a:pPr marL="285750" indent="-285750">
              <a:buFont typeface="Arial" panose="020B0604020202020204" pitchFamily="34" charset="0"/>
              <a:buChar char="•"/>
            </a:pPr>
            <a:r>
              <a:rPr lang="en-US" noProof="0" dirty="0"/>
              <a:t>Enola and </a:t>
            </a:r>
            <a:r>
              <a:rPr lang="en-US" noProof="0" dirty="0" err="1"/>
              <a:t>HybridMapper</a:t>
            </a:r>
            <a:r>
              <a:rPr lang="en-US" noProof="0" dirty="0"/>
              <a:t> in Shuttling fall fast.</a:t>
            </a:r>
          </a:p>
          <a:p>
            <a:pPr marL="285750" indent="-285750">
              <a:buFont typeface="Arial" panose="020B0604020202020204" pitchFamily="34" charset="0"/>
              <a:buChar char="•"/>
            </a:pPr>
            <a:r>
              <a:rPr lang="en-US" noProof="0" dirty="0"/>
              <a:t>At QFT30 Enola has fidelity of 0.00089</a:t>
            </a:r>
          </a:p>
          <a:p>
            <a:pPr marL="285750" indent="-285750">
              <a:buFont typeface="Arial" panose="020B0604020202020204" pitchFamily="34" charset="0"/>
              <a:buChar char="•"/>
            </a:pPr>
            <a:r>
              <a:rPr lang="en-US" noProof="0" dirty="0"/>
              <a:t>Nevertheless, </a:t>
            </a:r>
            <a:r>
              <a:rPr lang="en-US" noProof="0" dirty="0" err="1"/>
              <a:t>DasAtom</a:t>
            </a:r>
            <a:r>
              <a:rPr lang="en-US" noProof="0" dirty="0"/>
              <a:t> has 800 times higher than Enola</a:t>
            </a:r>
          </a:p>
          <a:p>
            <a:pPr marL="285750" indent="-285750">
              <a:buFont typeface="Arial" panose="020B0604020202020204" pitchFamily="34" charset="0"/>
              <a:buChar char="•"/>
            </a:pPr>
            <a:r>
              <a:rPr lang="en-US" noProof="0" dirty="0" err="1"/>
              <a:t>DasAtom</a:t>
            </a:r>
            <a:r>
              <a:rPr lang="en-US" noProof="0" dirty="0"/>
              <a:t> states 414x better than Enola</a:t>
            </a:r>
          </a:p>
          <a:p>
            <a:pPr marL="285750" indent="-285750">
              <a:buFont typeface="Arial" panose="020B0604020202020204" pitchFamily="34" charset="0"/>
              <a:buChar char="•"/>
            </a:pPr>
            <a:r>
              <a:rPr lang="en-US" noProof="0" dirty="0"/>
              <a:t>Not </a:t>
            </a:r>
            <a:r>
              <a:rPr lang="de-DE" dirty="0" err="1"/>
              <a:t>accurate</a:t>
            </a:r>
            <a:r>
              <a:rPr lang="en-US" noProof="0" dirty="0"/>
              <a:t> results but</a:t>
            </a:r>
            <a:r>
              <a:rPr lang="ru-RU" noProof="0" dirty="0"/>
              <a:t> </a:t>
            </a:r>
            <a:r>
              <a:rPr lang="de-DE" noProof="0" dirty="0" err="1"/>
              <a:t>indicative</a:t>
            </a:r>
            <a:endParaRPr lang="en-US" noProof="0" dirty="0"/>
          </a:p>
        </p:txBody>
      </p:sp>
      <p:pic>
        <p:nvPicPr>
          <p:cNvPr id="10" name="Bildplatzhalter 9" descr="Ein Bild, das Text, Reihe, Diagramm, Zahl enthält.&#10;&#10;KI-generierte Inhalte können fehlerhaft sein.">
            <a:extLst>
              <a:ext uri="{FF2B5EF4-FFF2-40B4-BE49-F238E27FC236}">
                <a16:creationId xmlns:a16="http://schemas.microsoft.com/office/drawing/2014/main" id="{0A25C6FE-63A5-1744-8242-B35146A0DD18}"/>
              </a:ext>
            </a:extLst>
          </p:cNvPr>
          <p:cNvPicPr>
            <a:picLocks noGrp="1" noChangeAspect="1"/>
          </p:cNvPicPr>
          <p:nvPr>
            <p:ph type="pic" sz="quarter" idx="14"/>
          </p:nvPr>
        </p:nvPicPr>
        <p:blipFill>
          <a:blip r:embed="rId3"/>
          <a:stretch>
            <a:fillRect/>
          </a:stretch>
        </p:blipFill>
        <p:spPr>
          <a:xfrm>
            <a:off x="4844374" y="1733887"/>
            <a:ext cx="3715966" cy="2971463"/>
          </a:xfrm>
        </p:spPr>
      </p:pic>
      <p:sp>
        <p:nvSpPr>
          <p:cNvPr id="6" name="Textplatzhalter 5">
            <a:extLst>
              <a:ext uri="{FF2B5EF4-FFF2-40B4-BE49-F238E27FC236}">
                <a16:creationId xmlns:a16="http://schemas.microsoft.com/office/drawing/2014/main" id="{42C8AF36-823C-190E-7A58-17228C8FAEDC}"/>
              </a:ext>
            </a:extLst>
          </p:cNvPr>
          <p:cNvSpPr>
            <a:spLocks noGrp="1"/>
          </p:cNvSpPr>
          <p:nvPr>
            <p:ph type="body" sz="quarter" idx="19"/>
          </p:nvPr>
        </p:nvSpPr>
        <p:spPr/>
        <p:txBody>
          <a:bodyPr/>
          <a:lstStyle/>
          <a:p>
            <a:r>
              <a:rPr lang="en-US" noProof="0" dirty="0"/>
              <a:t>Quantum Fourier Transformation Algorithm 2- 30 Qubits, Fidelity </a:t>
            </a:r>
          </a:p>
        </p:txBody>
      </p:sp>
      <p:sp>
        <p:nvSpPr>
          <p:cNvPr id="7" name="Titel 6">
            <a:extLst>
              <a:ext uri="{FF2B5EF4-FFF2-40B4-BE49-F238E27FC236}">
                <a16:creationId xmlns:a16="http://schemas.microsoft.com/office/drawing/2014/main" id="{9B97B255-CC66-8C64-C2BE-723A6C1E998F}"/>
              </a:ext>
            </a:extLst>
          </p:cNvPr>
          <p:cNvSpPr>
            <a:spLocks noGrp="1"/>
          </p:cNvSpPr>
          <p:nvPr>
            <p:ph type="title"/>
          </p:nvPr>
        </p:nvSpPr>
        <p:spPr/>
        <p:txBody>
          <a:bodyPr/>
          <a:lstStyle/>
          <a:p>
            <a:r>
              <a:rPr lang="en-US" noProof="0" dirty="0"/>
              <a:t>Testing</a:t>
            </a:r>
          </a:p>
        </p:txBody>
      </p:sp>
      <p:sp>
        <p:nvSpPr>
          <p:cNvPr id="8" name="Textplatzhalter 7">
            <a:extLst>
              <a:ext uri="{FF2B5EF4-FFF2-40B4-BE49-F238E27FC236}">
                <a16:creationId xmlns:a16="http://schemas.microsoft.com/office/drawing/2014/main" id="{5D0304BC-697E-24F8-1FFF-B3188C731995}"/>
              </a:ext>
            </a:extLst>
          </p:cNvPr>
          <p:cNvSpPr>
            <a:spLocks noGrp="1"/>
          </p:cNvSpPr>
          <p:nvPr>
            <p:ph type="body" sz="quarter" idx="20"/>
          </p:nvPr>
        </p:nvSpPr>
        <p:spPr/>
        <p:txBody>
          <a:bodyPr/>
          <a:lstStyle/>
          <a:p>
            <a:r>
              <a:rPr lang="en-US" noProof="0" dirty="0"/>
              <a:t>Interpretation of results</a:t>
            </a:r>
          </a:p>
        </p:txBody>
      </p:sp>
    </p:spTree>
    <p:extLst>
      <p:ext uri="{BB962C8B-B14F-4D97-AF65-F5344CB8AC3E}">
        <p14:creationId xmlns:p14="http://schemas.microsoft.com/office/powerpoint/2010/main" val="551948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a:extLst>
              <a:ext uri="{FF2B5EF4-FFF2-40B4-BE49-F238E27FC236}">
                <a16:creationId xmlns:a16="http://schemas.microsoft.com/office/drawing/2014/main" id="{88F7D9CA-F8D0-4192-5268-999CE1466A1F}"/>
              </a:ext>
            </a:extLst>
          </p:cNvPr>
          <p:cNvGraphicFramePr>
            <a:graphicFrameLocks noGrp="1"/>
          </p:cNvGraphicFramePr>
          <p:nvPr>
            <p:ph idx="1"/>
            <p:extLst>
              <p:ext uri="{D42A27DB-BD31-4B8C-83A1-F6EECF244321}">
                <p14:modId xmlns:p14="http://schemas.microsoft.com/office/powerpoint/2010/main" val="3096258146"/>
              </p:ext>
            </p:extLst>
          </p:nvPr>
        </p:nvGraphicFramePr>
        <p:xfrm>
          <a:off x="311160" y="1111740"/>
          <a:ext cx="8508999" cy="3738300"/>
        </p:xfrm>
        <a:graphic>
          <a:graphicData uri="http://schemas.openxmlformats.org/drawingml/2006/table">
            <a:tbl>
              <a:tblPr firstRow="1" bandRow="1">
                <a:tableStyleId>{2D5ABB26-0587-4C30-8999-92F81FD0307C}</a:tableStyleId>
              </a:tblPr>
              <a:tblGrid>
                <a:gridCol w="2836333">
                  <a:extLst>
                    <a:ext uri="{9D8B030D-6E8A-4147-A177-3AD203B41FA5}">
                      <a16:colId xmlns:a16="http://schemas.microsoft.com/office/drawing/2014/main" val="2002381616"/>
                    </a:ext>
                  </a:extLst>
                </a:gridCol>
                <a:gridCol w="2836333">
                  <a:extLst>
                    <a:ext uri="{9D8B030D-6E8A-4147-A177-3AD203B41FA5}">
                      <a16:colId xmlns:a16="http://schemas.microsoft.com/office/drawing/2014/main" val="2551254201"/>
                    </a:ext>
                  </a:extLst>
                </a:gridCol>
                <a:gridCol w="2836333">
                  <a:extLst>
                    <a:ext uri="{9D8B030D-6E8A-4147-A177-3AD203B41FA5}">
                      <a16:colId xmlns:a16="http://schemas.microsoft.com/office/drawing/2014/main" val="3970501996"/>
                    </a:ext>
                  </a:extLst>
                </a:gridCol>
              </a:tblGrid>
              <a:tr h="373830">
                <a:tc>
                  <a:txBody>
                    <a:bodyPr/>
                    <a:lstStyle/>
                    <a:p>
                      <a:r>
                        <a:rPr lang="en-US" noProof="0" dirty="0"/>
                        <a:t>Metric/Compiler</a:t>
                      </a:r>
                    </a:p>
                  </a:txBody>
                  <a:tcPr/>
                </a:tc>
                <a:tc>
                  <a:txBody>
                    <a:bodyPr/>
                    <a:lstStyle/>
                    <a:p>
                      <a:r>
                        <a:rPr lang="en-US" noProof="0" dirty="0"/>
                        <a:t>Enola</a:t>
                      </a:r>
                    </a:p>
                  </a:txBody>
                  <a:tcPr/>
                </a:tc>
                <a:tc>
                  <a:txBody>
                    <a:bodyPr/>
                    <a:lstStyle/>
                    <a:p>
                      <a:r>
                        <a:rPr lang="en-US" noProof="0" dirty="0" err="1"/>
                        <a:t>DasAtom</a:t>
                      </a:r>
                      <a:endParaRPr lang="en-US" noProof="0" dirty="0"/>
                    </a:p>
                  </a:txBody>
                  <a:tcPr/>
                </a:tc>
                <a:extLst>
                  <a:ext uri="{0D108BD9-81ED-4DB2-BD59-A6C34878D82A}">
                    <a16:rowId xmlns:a16="http://schemas.microsoft.com/office/drawing/2014/main" val="4057390796"/>
                  </a:ext>
                </a:extLst>
              </a:tr>
              <a:tr h="373830">
                <a:tc>
                  <a:txBody>
                    <a:bodyPr/>
                    <a:lstStyle/>
                    <a:p>
                      <a:r>
                        <a:rPr lang="en-US" noProof="0" dirty="0"/>
                        <a:t>Circuit</a:t>
                      </a:r>
                    </a:p>
                  </a:txBody>
                  <a:tcPr/>
                </a:tc>
                <a:tc>
                  <a:txBody>
                    <a:bodyPr/>
                    <a:lstStyle/>
                    <a:p>
                      <a:r>
                        <a:rPr lang="en-US" noProof="0" dirty="0"/>
                        <a:t>qft_indep_qiskit_30.qasm</a:t>
                      </a:r>
                    </a:p>
                  </a:txBody>
                  <a:tcPr/>
                </a:tc>
                <a:tc>
                  <a:txBody>
                    <a:bodyPr/>
                    <a:lstStyle/>
                    <a:p>
                      <a:r>
                        <a:rPr lang="en-US" noProof="0" dirty="0"/>
                        <a:t>qft_indep_qiskit_30.qasm</a:t>
                      </a:r>
                    </a:p>
                  </a:txBody>
                  <a:tcPr/>
                </a:tc>
                <a:extLst>
                  <a:ext uri="{0D108BD9-81ED-4DB2-BD59-A6C34878D82A}">
                    <a16:rowId xmlns:a16="http://schemas.microsoft.com/office/drawing/2014/main" val="503945735"/>
                  </a:ext>
                </a:extLst>
              </a:tr>
              <a:tr h="373830">
                <a:tc>
                  <a:txBody>
                    <a:bodyPr/>
                    <a:lstStyle/>
                    <a:p>
                      <a:r>
                        <a:rPr lang="en-US" noProof="0" dirty="0"/>
                        <a:t>Fidelity Overall</a:t>
                      </a:r>
                    </a:p>
                  </a:txBody>
                  <a:tcPr/>
                </a:tc>
                <a:tc>
                  <a:txBody>
                    <a:bodyPr/>
                    <a:lstStyle/>
                    <a:p>
                      <a:r>
                        <a:rPr lang="en-US" noProof="0" dirty="0"/>
                        <a:t>0.0008991</a:t>
                      </a:r>
                    </a:p>
                  </a:txBody>
                  <a:tcPr/>
                </a:tc>
                <a:tc>
                  <a:txBody>
                    <a:bodyPr/>
                    <a:lstStyle/>
                    <a:p>
                      <a:r>
                        <a:rPr lang="en-US" noProof="0" dirty="0"/>
                        <a:t>0.7060</a:t>
                      </a:r>
                    </a:p>
                  </a:txBody>
                  <a:tcPr/>
                </a:tc>
                <a:extLst>
                  <a:ext uri="{0D108BD9-81ED-4DB2-BD59-A6C34878D82A}">
                    <a16:rowId xmlns:a16="http://schemas.microsoft.com/office/drawing/2014/main" val="1564086842"/>
                  </a:ext>
                </a:extLst>
              </a:tr>
              <a:tr h="373830">
                <a:tc>
                  <a:txBody>
                    <a:bodyPr/>
                    <a:lstStyle/>
                    <a:p>
                      <a:r>
                        <a:rPr lang="en-US" noProof="0" dirty="0"/>
                        <a:t>Fid. Movement</a:t>
                      </a:r>
                    </a:p>
                  </a:txBody>
                  <a:tcPr/>
                </a:tc>
                <a:tc>
                  <a:txBody>
                    <a:bodyPr/>
                    <a:lstStyle/>
                    <a:p>
                      <a:r>
                        <a:rPr lang="en-US" noProof="0" dirty="0">
                          <a:solidFill>
                            <a:schemeClr val="bg2"/>
                          </a:solidFill>
                        </a:rPr>
                        <a:t>0.69376</a:t>
                      </a:r>
                    </a:p>
                  </a:txBody>
                  <a:tcPr/>
                </a:tc>
                <a:tc>
                  <a:txBody>
                    <a:bodyPr/>
                    <a:lstStyle/>
                    <a:p>
                      <a:r>
                        <a:rPr lang="en-US" noProof="0" dirty="0">
                          <a:solidFill>
                            <a:schemeClr val="bg2"/>
                          </a:solidFill>
                        </a:rPr>
                        <a:t>0.9934373</a:t>
                      </a:r>
                    </a:p>
                  </a:txBody>
                  <a:tcPr/>
                </a:tc>
                <a:extLst>
                  <a:ext uri="{0D108BD9-81ED-4DB2-BD59-A6C34878D82A}">
                    <a16:rowId xmlns:a16="http://schemas.microsoft.com/office/drawing/2014/main" val="1134766576"/>
                  </a:ext>
                </a:extLst>
              </a:tr>
              <a:tr h="373830">
                <a:tc>
                  <a:txBody>
                    <a:bodyPr/>
                    <a:lstStyle/>
                    <a:p>
                      <a:r>
                        <a:rPr lang="en-US" noProof="0" dirty="0"/>
                        <a:t>Fid. Coherence</a:t>
                      </a:r>
                    </a:p>
                  </a:txBody>
                  <a:tcPr/>
                </a:tc>
                <a:tc>
                  <a:txBody>
                    <a:bodyPr/>
                    <a:lstStyle/>
                    <a:p>
                      <a:r>
                        <a:rPr lang="en-US" noProof="0" dirty="0">
                          <a:solidFill>
                            <a:schemeClr val="bg2"/>
                          </a:solidFill>
                        </a:rPr>
                        <a:t>0.00154</a:t>
                      </a:r>
                    </a:p>
                  </a:txBody>
                  <a:tcPr/>
                </a:tc>
                <a:tc>
                  <a:txBody>
                    <a:bodyPr/>
                    <a:lstStyle/>
                    <a:p>
                      <a:r>
                        <a:rPr lang="en-US" noProof="0" dirty="0">
                          <a:solidFill>
                            <a:schemeClr val="bg2"/>
                          </a:solidFill>
                        </a:rPr>
                        <a:t>0.81603</a:t>
                      </a:r>
                    </a:p>
                  </a:txBody>
                  <a:tcPr/>
                </a:tc>
                <a:extLst>
                  <a:ext uri="{0D108BD9-81ED-4DB2-BD59-A6C34878D82A}">
                    <a16:rowId xmlns:a16="http://schemas.microsoft.com/office/drawing/2014/main" val="717817991"/>
                  </a:ext>
                </a:extLst>
              </a:tr>
              <a:tr h="373830">
                <a:tc>
                  <a:txBody>
                    <a:bodyPr/>
                    <a:lstStyle/>
                    <a:p>
                      <a:r>
                        <a:rPr lang="en-US" noProof="0" dirty="0"/>
                        <a:t>Gate Count</a:t>
                      </a:r>
                    </a:p>
                  </a:txBody>
                  <a:tcPr/>
                </a:tc>
                <a:tc>
                  <a:txBody>
                    <a:bodyPr/>
                    <a:lstStyle/>
                    <a:p>
                      <a:r>
                        <a:rPr lang="en-US" noProof="0" dirty="0">
                          <a:solidFill>
                            <a:schemeClr val="bg2"/>
                          </a:solidFill>
                        </a:rPr>
                        <a:t>2370</a:t>
                      </a:r>
                    </a:p>
                  </a:txBody>
                  <a:tcPr/>
                </a:tc>
                <a:tc>
                  <a:txBody>
                    <a:bodyPr/>
                    <a:lstStyle/>
                    <a:p>
                      <a:r>
                        <a:rPr lang="en-US" noProof="0" dirty="0">
                          <a:solidFill>
                            <a:schemeClr val="bg2"/>
                          </a:solidFill>
                        </a:rPr>
                        <a:t>4111</a:t>
                      </a:r>
                    </a:p>
                  </a:txBody>
                  <a:tcPr/>
                </a:tc>
                <a:extLst>
                  <a:ext uri="{0D108BD9-81ED-4DB2-BD59-A6C34878D82A}">
                    <a16:rowId xmlns:a16="http://schemas.microsoft.com/office/drawing/2014/main" val="1482454857"/>
                  </a:ext>
                </a:extLst>
              </a:tr>
              <a:tr h="373830">
                <a:tc>
                  <a:txBody>
                    <a:bodyPr/>
                    <a:lstStyle/>
                    <a:p>
                      <a:r>
                        <a:rPr lang="en-US" noProof="0" dirty="0"/>
                        <a:t>CZ Gates</a:t>
                      </a:r>
                    </a:p>
                  </a:txBody>
                  <a:tcPr/>
                </a:tc>
                <a:tc>
                  <a:txBody>
                    <a:bodyPr/>
                    <a:lstStyle/>
                    <a:p>
                      <a:r>
                        <a:rPr lang="en-US" noProof="0" dirty="0"/>
                        <a:t>915</a:t>
                      </a:r>
                    </a:p>
                  </a:txBody>
                  <a:tcPr/>
                </a:tc>
                <a:tc>
                  <a:txBody>
                    <a:bodyPr/>
                    <a:lstStyle/>
                    <a:p>
                      <a:r>
                        <a:rPr lang="en-US" noProof="0" dirty="0"/>
                        <a:t>915</a:t>
                      </a:r>
                    </a:p>
                  </a:txBody>
                  <a:tcPr/>
                </a:tc>
                <a:extLst>
                  <a:ext uri="{0D108BD9-81ED-4DB2-BD59-A6C34878D82A}">
                    <a16:rowId xmlns:a16="http://schemas.microsoft.com/office/drawing/2014/main" val="4244253164"/>
                  </a:ext>
                </a:extLst>
              </a:tr>
              <a:tr h="373830">
                <a:tc>
                  <a:txBody>
                    <a:bodyPr/>
                    <a:lstStyle/>
                    <a:p>
                      <a:r>
                        <a:rPr lang="en-US" noProof="0" dirty="0"/>
                        <a:t>Fid. 1Q</a:t>
                      </a:r>
                    </a:p>
                  </a:txBody>
                  <a:tcPr/>
                </a:tc>
                <a:tc>
                  <a:txBody>
                    <a:bodyPr/>
                    <a:lstStyle/>
                    <a:p>
                      <a:r>
                        <a:rPr lang="en-US" noProof="0" dirty="0">
                          <a:solidFill>
                            <a:schemeClr val="bg2"/>
                          </a:solidFill>
                        </a:rPr>
                        <a:t>1(-)</a:t>
                      </a:r>
                    </a:p>
                  </a:txBody>
                  <a:tcPr/>
                </a:tc>
                <a:tc>
                  <a:txBody>
                    <a:bodyPr/>
                    <a:lstStyle/>
                    <a:p>
                      <a:r>
                        <a:rPr lang="en-US" noProof="0" dirty="0">
                          <a:solidFill>
                            <a:schemeClr val="bg2"/>
                          </a:solidFill>
                        </a:rPr>
                        <a:t>1(-)</a:t>
                      </a:r>
                    </a:p>
                  </a:txBody>
                  <a:tcPr/>
                </a:tc>
                <a:extLst>
                  <a:ext uri="{0D108BD9-81ED-4DB2-BD59-A6C34878D82A}">
                    <a16:rowId xmlns:a16="http://schemas.microsoft.com/office/drawing/2014/main" val="1167492630"/>
                  </a:ext>
                </a:extLst>
              </a:tr>
              <a:tr h="373830">
                <a:tc>
                  <a:txBody>
                    <a:bodyPr/>
                    <a:lstStyle/>
                    <a:p>
                      <a:r>
                        <a:rPr lang="en-US" noProof="0" dirty="0"/>
                        <a:t>Compile Time s</a:t>
                      </a:r>
                    </a:p>
                  </a:txBody>
                  <a:tcPr/>
                </a:tc>
                <a:tc>
                  <a:txBody>
                    <a:bodyPr/>
                    <a:lstStyle/>
                    <a:p>
                      <a:r>
                        <a:rPr lang="en-US" noProof="0" dirty="0"/>
                        <a:t>14251</a:t>
                      </a:r>
                    </a:p>
                  </a:txBody>
                  <a:tcPr/>
                </a:tc>
                <a:tc>
                  <a:txBody>
                    <a:bodyPr/>
                    <a:lstStyle/>
                    <a:p>
                      <a:r>
                        <a:rPr lang="en-US" noProof="0" dirty="0"/>
                        <a:t>2.5</a:t>
                      </a:r>
                    </a:p>
                  </a:txBody>
                  <a:tcPr/>
                </a:tc>
                <a:extLst>
                  <a:ext uri="{0D108BD9-81ED-4DB2-BD59-A6C34878D82A}">
                    <a16:rowId xmlns:a16="http://schemas.microsoft.com/office/drawing/2014/main" val="3183683799"/>
                  </a:ext>
                </a:extLst>
              </a:tr>
              <a:tr h="373830">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3689657534"/>
                  </a:ext>
                </a:extLst>
              </a:tr>
            </a:tbl>
          </a:graphicData>
        </a:graphic>
      </p:graphicFrame>
      <p:sp>
        <p:nvSpPr>
          <p:cNvPr id="3" name="Foliennummernplatzhalter 2">
            <a:extLst>
              <a:ext uri="{FF2B5EF4-FFF2-40B4-BE49-F238E27FC236}">
                <a16:creationId xmlns:a16="http://schemas.microsoft.com/office/drawing/2014/main" id="{8308A0BF-06CD-0A90-E4F8-5A208FDD1CE2}"/>
              </a:ext>
            </a:extLst>
          </p:cNvPr>
          <p:cNvSpPr>
            <a:spLocks noGrp="1"/>
          </p:cNvSpPr>
          <p:nvPr>
            <p:ph type="sldNum" sz="quarter" idx="11"/>
          </p:nvPr>
        </p:nvSpPr>
        <p:spPr/>
        <p:txBody>
          <a:bodyPr/>
          <a:lstStyle/>
          <a:p>
            <a:fld id="{CE58CB1E-F828-4F11-99E0-327109AF9DA4}" type="slidenum">
              <a:rPr lang="en-US" noProof="0" smtClean="0"/>
              <a:pPr/>
              <a:t>18</a:t>
            </a:fld>
            <a:endParaRPr lang="en-US" noProof="0" dirty="0"/>
          </a:p>
        </p:txBody>
      </p:sp>
      <p:sp>
        <p:nvSpPr>
          <p:cNvPr id="4" name="Fußzeilenplatzhalter 3">
            <a:extLst>
              <a:ext uri="{FF2B5EF4-FFF2-40B4-BE49-F238E27FC236}">
                <a16:creationId xmlns:a16="http://schemas.microsoft.com/office/drawing/2014/main" id="{23582FD1-7C4A-6B3E-8CE4-96001F35A985}"/>
              </a:ext>
            </a:extLst>
          </p:cNvPr>
          <p:cNvSpPr>
            <a:spLocks noGrp="1"/>
          </p:cNvSpPr>
          <p:nvPr>
            <p:ph type="ftr" sz="quarter" idx="12"/>
          </p:nvPr>
        </p:nvSpPr>
        <p:spPr/>
        <p:txBody>
          <a:bodyPr/>
          <a:lstStyle/>
          <a:p>
            <a:r>
              <a:rPr lang="en-US" noProof="0" dirty="0"/>
              <a:t>Emil Khusainov (Bachelor‘s thesis TUM)</a:t>
            </a:r>
          </a:p>
        </p:txBody>
      </p:sp>
      <p:sp>
        <p:nvSpPr>
          <p:cNvPr id="5" name="Titel 4">
            <a:extLst>
              <a:ext uri="{FF2B5EF4-FFF2-40B4-BE49-F238E27FC236}">
                <a16:creationId xmlns:a16="http://schemas.microsoft.com/office/drawing/2014/main" id="{AB5583BF-1735-4A3D-AA15-C46519ADFF33}"/>
              </a:ext>
            </a:extLst>
          </p:cNvPr>
          <p:cNvSpPr>
            <a:spLocks noGrp="1"/>
          </p:cNvSpPr>
          <p:nvPr>
            <p:ph type="title"/>
          </p:nvPr>
        </p:nvSpPr>
        <p:spPr/>
        <p:txBody>
          <a:bodyPr/>
          <a:lstStyle/>
          <a:p>
            <a:r>
              <a:rPr lang="en-US" noProof="0" dirty="0"/>
              <a:t>Testing</a:t>
            </a:r>
          </a:p>
        </p:txBody>
      </p:sp>
      <p:sp>
        <p:nvSpPr>
          <p:cNvPr id="6" name="Textplatzhalter 5">
            <a:extLst>
              <a:ext uri="{FF2B5EF4-FFF2-40B4-BE49-F238E27FC236}">
                <a16:creationId xmlns:a16="http://schemas.microsoft.com/office/drawing/2014/main" id="{9880A81F-B831-B398-0313-9979923994AD}"/>
              </a:ext>
            </a:extLst>
          </p:cNvPr>
          <p:cNvSpPr>
            <a:spLocks noGrp="1"/>
          </p:cNvSpPr>
          <p:nvPr>
            <p:ph type="body" sz="quarter" idx="14"/>
          </p:nvPr>
        </p:nvSpPr>
        <p:spPr/>
        <p:txBody>
          <a:bodyPr/>
          <a:lstStyle/>
          <a:p>
            <a:r>
              <a:rPr lang="en-US" noProof="0" dirty="0"/>
              <a:t>Example Outputs </a:t>
            </a:r>
            <a:r>
              <a:rPr lang="en-US" noProof="0" dirty="0" err="1"/>
              <a:t>Enola&amp;DasAtom</a:t>
            </a:r>
            <a:endParaRPr lang="en-US" noProof="0" dirty="0"/>
          </a:p>
          <a:p>
            <a:endParaRPr lang="en-US" noProof="0" dirty="0"/>
          </a:p>
        </p:txBody>
      </p:sp>
    </p:spTree>
    <p:extLst>
      <p:ext uri="{BB962C8B-B14F-4D97-AF65-F5344CB8AC3E}">
        <p14:creationId xmlns:p14="http://schemas.microsoft.com/office/powerpoint/2010/main" val="2355616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5D7061C-B7A6-FC1C-E128-CBF3D67C4835}"/>
              </a:ext>
            </a:extLst>
          </p:cNvPr>
          <p:cNvSpPr>
            <a:spLocks noGrp="1"/>
          </p:cNvSpPr>
          <p:nvPr>
            <p:ph idx="1"/>
          </p:nvPr>
        </p:nvSpPr>
        <p:spPr>
          <a:xfrm>
            <a:off x="319090" y="1222525"/>
            <a:ext cx="8443909" cy="1269215"/>
          </a:xfrm>
          <a:ln>
            <a:solidFill>
              <a:schemeClr val="bg2"/>
            </a:solidFill>
          </a:ln>
        </p:spPr>
        <p:txBody>
          <a:bodyPr/>
          <a:lstStyle/>
          <a:p>
            <a:endParaRPr lang="en-US" noProof="0" dirty="0"/>
          </a:p>
          <a:p>
            <a:pPr marL="285750" indent="-285750">
              <a:buFont typeface="Arial" panose="020B0604020202020204" pitchFamily="34" charset="0"/>
              <a:buChar char="•"/>
            </a:pPr>
            <a:r>
              <a:rPr lang="en-US" noProof="0" dirty="0"/>
              <a:t>1 qubit gate Fidelity impact?</a:t>
            </a:r>
          </a:p>
          <a:p>
            <a:pPr marL="285750" indent="-285750">
              <a:buFont typeface="Arial" panose="020B0604020202020204" pitchFamily="34" charset="0"/>
              <a:buChar char="•"/>
            </a:pPr>
            <a:endParaRPr lang="en-US" noProof="0" dirty="0"/>
          </a:p>
          <a:p>
            <a:pPr marL="285750" indent="-285750">
              <a:buFont typeface="Arial" panose="020B0604020202020204" pitchFamily="34" charset="0"/>
              <a:buChar char="•"/>
            </a:pPr>
            <a:r>
              <a:rPr lang="en-US" noProof="0" dirty="0"/>
              <a:t>Why does </a:t>
            </a:r>
            <a:r>
              <a:rPr lang="en-US" noProof="0" dirty="0" err="1"/>
              <a:t>DasAtom</a:t>
            </a:r>
            <a:r>
              <a:rPr lang="en-US" noProof="0" dirty="0"/>
              <a:t> outperform Enola exponentially?         Why is there a huge difference between fidelity components? </a:t>
            </a:r>
          </a:p>
          <a:p>
            <a:pPr marL="285750" indent="-285750">
              <a:buFont typeface="Arial" panose="020B0604020202020204" pitchFamily="34" charset="0"/>
              <a:buChar char="•"/>
            </a:pPr>
            <a:endParaRPr lang="en-US" noProof="0" dirty="0"/>
          </a:p>
        </p:txBody>
      </p:sp>
      <p:sp>
        <p:nvSpPr>
          <p:cNvPr id="3" name="Foliennummernplatzhalter 2">
            <a:extLst>
              <a:ext uri="{FF2B5EF4-FFF2-40B4-BE49-F238E27FC236}">
                <a16:creationId xmlns:a16="http://schemas.microsoft.com/office/drawing/2014/main" id="{EAFA0BA6-625C-BEE0-D864-44BCC66F5BC0}"/>
              </a:ext>
            </a:extLst>
          </p:cNvPr>
          <p:cNvSpPr>
            <a:spLocks noGrp="1"/>
          </p:cNvSpPr>
          <p:nvPr>
            <p:ph type="sldNum" sz="quarter" idx="11"/>
          </p:nvPr>
        </p:nvSpPr>
        <p:spPr/>
        <p:txBody>
          <a:bodyPr/>
          <a:lstStyle/>
          <a:p>
            <a:fld id="{CE58CB1E-F828-4F11-99E0-327109AF9DA4}" type="slidenum">
              <a:rPr lang="en-US" noProof="0" smtClean="0"/>
              <a:pPr/>
              <a:t>19</a:t>
            </a:fld>
            <a:endParaRPr lang="en-US" noProof="0" dirty="0"/>
          </a:p>
        </p:txBody>
      </p:sp>
      <p:sp>
        <p:nvSpPr>
          <p:cNvPr id="4" name="Fußzeilenplatzhalter 3">
            <a:extLst>
              <a:ext uri="{FF2B5EF4-FFF2-40B4-BE49-F238E27FC236}">
                <a16:creationId xmlns:a16="http://schemas.microsoft.com/office/drawing/2014/main" id="{5993ECB2-6FD5-FEE3-FBAE-D0A5CE4C4C58}"/>
              </a:ext>
            </a:extLst>
          </p:cNvPr>
          <p:cNvSpPr>
            <a:spLocks noGrp="1"/>
          </p:cNvSpPr>
          <p:nvPr>
            <p:ph type="ftr" sz="quarter" idx="12"/>
          </p:nvPr>
        </p:nvSpPr>
        <p:spPr/>
        <p:txBody>
          <a:bodyPr/>
          <a:lstStyle/>
          <a:p>
            <a:r>
              <a:rPr lang="en-US" noProof="0" dirty="0"/>
              <a:t>Emil Khusainov (Bachelor‘s thesis TUM)</a:t>
            </a:r>
          </a:p>
        </p:txBody>
      </p:sp>
      <p:sp>
        <p:nvSpPr>
          <p:cNvPr id="5" name="Titel 4">
            <a:extLst>
              <a:ext uri="{FF2B5EF4-FFF2-40B4-BE49-F238E27FC236}">
                <a16:creationId xmlns:a16="http://schemas.microsoft.com/office/drawing/2014/main" id="{C747517A-0C05-76EC-B855-FC062CD15B21}"/>
              </a:ext>
            </a:extLst>
          </p:cNvPr>
          <p:cNvSpPr>
            <a:spLocks noGrp="1"/>
          </p:cNvSpPr>
          <p:nvPr>
            <p:ph type="title"/>
          </p:nvPr>
        </p:nvSpPr>
        <p:spPr/>
        <p:txBody>
          <a:bodyPr/>
          <a:lstStyle/>
          <a:p>
            <a:r>
              <a:rPr lang="en-US" noProof="0" dirty="0"/>
              <a:t>Questions and assumptions</a:t>
            </a:r>
          </a:p>
        </p:txBody>
      </p:sp>
      <p:sp>
        <p:nvSpPr>
          <p:cNvPr id="8" name="Pfeil: nach rechts 7">
            <a:extLst>
              <a:ext uri="{FF2B5EF4-FFF2-40B4-BE49-F238E27FC236}">
                <a16:creationId xmlns:a16="http://schemas.microsoft.com/office/drawing/2014/main" id="{ED977884-B32D-B65E-CFEC-AC11E2A6B192}"/>
              </a:ext>
            </a:extLst>
          </p:cNvPr>
          <p:cNvSpPr/>
          <p:nvPr/>
        </p:nvSpPr>
        <p:spPr>
          <a:xfrm>
            <a:off x="4811949" y="1955342"/>
            <a:ext cx="330741" cy="243844"/>
          </a:xfrm>
          <a:prstGeom prst="rightArrow">
            <a:avLst>
              <a:gd name="adj1" fmla="val 50000"/>
              <a:gd name="adj2" fmla="val 4468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noProof="0" dirty="0"/>
          </a:p>
        </p:txBody>
      </p:sp>
      <p:sp>
        <p:nvSpPr>
          <p:cNvPr id="6" name="Inhaltsplatzhalter 1">
            <a:extLst>
              <a:ext uri="{FF2B5EF4-FFF2-40B4-BE49-F238E27FC236}">
                <a16:creationId xmlns:a16="http://schemas.microsoft.com/office/drawing/2014/main" id="{E997DE10-1AD3-ECCB-64C3-70DBDB6EEEE2}"/>
              </a:ext>
            </a:extLst>
          </p:cNvPr>
          <p:cNvSpPr txBox="1">
            <a:spLocks/>
          </p:cNvSpPr>
          <p:nvPr/>
        </p:nvSpPr>
        <p:spPr>
          <a:xfrm>
            <a:off x="311162" y="2925606"/>
            <a:ext cx="8508999" cy="280242"/>
          </a:xfrm>
          <a:prstGeom prst="rect">
            <a:avLst/>
          </a:prstGeom>
          <a:ln w="9525">
            <a:solidFill>
              <a:schemeClr val="bg2"/>
            </a:solid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14000"/>
              </a:lnSpc>
              <a:spcBef>
                <a:spcPct val="0"/>
              </a:spcBef>
              <a:spcAft>
                <a:spcPct val="0"/>
              </a:spcAft>
              <a:defRPr lang="de-DE" sz="1400" kern="1200" noProof="0" dirty="0" smtClean="0">
                <a:solidFill>
                  <a:schemeClr val="tx1"/>
                </a:solidFill>
                <a:latin typeface="+mn-lt"/>
                <a:ea typeface="+mn-ea"/>
                <a:cs typeface="+mn-cs"/>
              </a:defRPr>
            </a:lvl1pPr>
            <a:lvl2pPr marL="176213" indent="-176213" algn="l" rtl="0" eaLnBrk="0" fontAlgn="base" hangingPunct="0">
              <a:lnSpc>
                <a:spcPct val="114000"/>
              </a:lnSpc>
              <a:spcBef>
                <a:spcPct val="0"/>
              </a:spcBef>
              <a:spcAft>
                <a:spcPct val="0"/>
              </a:spcAft>
              <a:buFont typeface="Arial" charset="0"/>
              <a:buChar char="•"/>
              <a:defRPr lang="de-DE" sz="14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baseline="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Arising assumption: Check the used metrics system, unify and fix it if something.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6840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2A9D76F-4D68-594B-4183-D448522F77DE}"/>
              </a:ext>
            </a:extLst>
          </p:cNvPr>
          <p:cNvSpPr>
            <a:spLocks noGrp="1"/>
          </p:cNvSpPr>
          <p:nvPr>
            <p:ph type="sldNum" sz="quarter" idx="15"/>
          </p:nvPr>
        </p:nvSpPr>
        <p:spPr/>
        <p:txBody>
          <a:bodyPr/>
          <a:lstStyle/>
          <a:p>
            <a:fld id="{CE58CB1E-F828-4F11-99E0-327109AF9DA4}" type="slidenum">
              <a:rPr lang="en-US" noProof="0" smtClean="0"/>
              <a:pPr/>
              <a:t>2</a:t>
            </a:fld>
            <a:endParaRPr lang="en-US" noProof="0" dirty="0"/>
          </a:p>
        </p:txBody>
      </p:sp>
      <p:sp>
        <p:nvSpPr>
          <p:cNvPr id="3" name="Fußzeilenplatzhalter 2">
            <a:extLst>
              <a:ext uri="{FF2B5EF4-FFF2-40B4-BE49-F238E27FC236}">
                <a16:creationId xmlns:a16="http://schemas.microsoft.com/office/drawing/2014/main" id="{DE57ECA5-6D2B-5087-D2CF-314439F89F57}"/>
              </a:ext>
            </a:extLst>
          </p:cNvPr>
          <p:cNvSpPr>
            <a:spLocks noGrp="1"/>
          </p:cNvSpPr>
          <p:nvPr>
            <p:ph type="ftr" sz="quarter" idx="16"/>
          </p:nvPr>
        </p:nvSpPr>
        <p:spPr/>
        <p:txBody>
          <a:bodyPr/>
          <a:lstStyle/>
          <a:p>
            <a:r>
              <a:rPr lang="en-US" noProof="0" dirty="0"/>
              <a:t>Emil Khusainov (Bachelor‘s thesis TUM)| [1]</a:t>
            </a:r>
          </a:p>
        </p:txBody>
      </p:sp>
      <p:sp>
        <p:nvSpPr>
          <p:cNvPr id="4" name="Inhaltsplatzhalter 3">
            <a:extLst>
              <a:ext uri="{FF2B5EF4-FFF2-40B4-BE49-F238E27FC236}">
                <a16:creationId xmlns:a16="http://schemas.microsoft.com/office/drawing/2014/main" id="{8F5DDFD1-BC05-9685-D75D-A370968F687D}"/>
              </a:ext>
            </a:extLst>
          </p:cNvPr>
          <p:cNvSpPr>
            <a:spLocks noGrp="1"/>
          </p:cNvSpPr>
          <p:nvPr>
            <p:ph sz="quarter" idx="18"/>
          </p:nvPr>
        </p:nvSpPr>
        <p:spPr>
          <a:xfrm>
            <a:off x="316992" y="1856189"/>
            <a:ext cx="4186428" cy="2064788"/>
          </a:xfrm>
          <a:custGeom>
            <a:avLst/>
            <a:gdLst>
              <a:gd name="connsiteX0" fmla="*/ 0 w 4186428"/>
              <a:gd name="connsiteY0" fmla="*/ 0 h 2064788"/>
              <a:gd name="connsiteX1" fmla="*/ 4186428 w 4186428"/>
              <a:gd name="connsiteY1" fmla="*/ 0 h 2064788"/>
              <a:gd name="connsiteX2" fmla="*/ 4186428 w 4186428"/>
              <a:gd name="connsiteY2" fmla="*/ 2064788 h 2064788"/>
              <a:gd name="connsiteX3" fmla="*/ 0 w 4186428"/>
              <a:gd name="connsiteY3" fmla="*/ 2064788 h 2064788"/>
              <a:gd name="connsiteX4" fmla="*/ 0 w 4186428"/>
              <a:gd name="connsiteY4" fmla="*/ 0 h 2064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6428" h="2064788" fill="none" extrusionOk="0">
                <a:moveTo>
                  <a:pt x="0" y="0"/>
                </a:moveTo>
                <a:cubicBezTo>
                  <a:pt x="2075159" y="-63179"/>
                  <a:pt x="2504498" y="-17305"/>
                  <a:pt x="4186428" y="0"/>
                </a:cubicBezTo>
                <a:cubicBezTo>
                  <a:pt x="4221410" y="218954"/>
                  <a:pt x="4335883" y="1651748"/>
                  <a:pt x="4186428" y="2064788"/>
                </a:cubicBezTo>
                <a:cubicBezTo>
                  <a:pt x="2828701" y="1978008"/>
                  <a:pt x="443053" y="2031849"/>
                  <a:pt x="0" y="2064788"/>
                </a:cubicBezTo>
                <a:cubicBezTo>
                  <a:pt x="138476" y="1296118"/>
                  <a:pt x="8540" y="208913"/>
                  <a:pt x="0" y="0"/>
                </a:cubicBezTo>
                <a:close/>
              </a:path>
              <a:path w="4186428" h="2064788" stroke="0" extrusionOk="0">
                <a:moveTo>
                  <a:pt x="0" y="0"/>
                </a:moveTo>
                <a:cubicBezTo>
                  <a:pt x="2029810" y="-53633"/>
                  <a:pt x="2588409" y="157987"/>
                  <a:pt x="4186428" y="0"/>
                </a:cubicBezTo>
                <a:cubicBezTo>
                  <a:pt x="4206330" y="554018"/>
                  <a:pt x="4156828" y="1347986"/>
                  <a:pt x="4186428" y="2064788"/>
                </a:cubicBezTo>
                <a:cubicBezTo>
                  <a:pt x="2312171" y="1953386"/>
                  <a:pt x="772341" y="2064659"/>
                  <a:pt x="0" y="2064788"/>
                </a:cubicBezTo>
                <a:cubicBezTo>
                  <a:pt x="131386" y="1207845"/>
                  <a:pt x="158018" y="537182"/>
                  <a:pt x="0" y="0"/>
                </a:cubicBezTo>
                <a:close/>
              </a:path>
            </a:pathLst>
          </a:custGeom>
          <a:ln>
            <a:extLst>
              <a:ext uri="{C807C97D-BFC1-408E-A445-0C87EB9F89A2}">
                <ask:lineSketchStyleProps xmlns:ask="http://schemas.microsoft.com/office/drawing/2018/sketchyshapes" sd="669441230">
                  <ask:type>
                    <ask:lineSketchCurved/>
                  </ask:type>
                </ask:lineSketchStyleProps>
              </a:ext>
            </a:extLst>
          </a:ln>
        </p:spPr>
        <p:style>
          <a:lnRef idx="2">
            <a:schemeClr val="accent3"/>
          </a:lnRef>
          <a:fillRef idx="1">
            <a:schemeClr val="lt1"/>
          </a:fillRef>
          <a:effectRef idx="0">
            <a:schemeClr val="accent3"/>
          </a:effectRef>
          <a:fontRef idx="minor">
            <a:schemeClr val="dk1"/>
          </a:fontRef>
        </p:style>
        <p:txBody>
          <a:bodyPr/>
          <a:lstStyle/>
          <a:p>
            <a:pPr marL="285750" indent="-285750">
              <a:buFont typeface="Arial" panose="020B0604020202020204" pitchFamily="34" charset="0"/>
              <a:buChar char="•"/>
            </a:pPr>
            <a:endParaRPr lang="en-US" noProof="0" dirty="0"/>
          </a:p>
          <a:p>
            <a:pPr marL="285750" indent="-285750">
              <a:buFont typeface="Arial" panose="020B0604020202020204" pitchFamily="34" charset="0"/>
              <a:buChar char="•"/>
            </a:pPr>
            <a:r>
              <a:rPr lang="en-US" noProof="0" dirty="0"/>
              <a:t>Qubit as quantum analogue of classical bit, but with superposition of basis states</a:t>
            </a:r>
          </a:p>
          <a:p>
            <a:pPr marL="285750" indent="-285750">
              <a:buFont typeface="Arial" panose="020B0604020202020204" pitchFamily="34" charset="0"/>
              <a:buChar char="•"/>
            </a:pPr>
            <a:r>
              <a:rPr lang="en-US" noProof="0" dirty="0"/>
              <a:t>Possible representation as vector on a Bloch- Sphere</a:t>
            </a:r>
          </a:p>
          <a:p>
            <a:pPr marL="285750" indent="-285750">
              <a:buFont typeface="Arial" panose="020B0604020202020204" pitchFamily="34" charset="0"/>
              <a:buChar char="•"/>
            </a:pPr>
            <a:r>
              <a:rPr lang="en-US" noProof="0" dirty="0"/>
              <a:t>By measurement will collapse in one of the basis state with a certain probability</a:t>
            </a:r>
          </a:p>
          <a:p>
            <a:pPr marL="285750" indent="-285750">
              <a:buFont typeface="Arial" panose="020B0604020202020204" pitchFamily="34" charset="0"/>
              <a:buChar char="•"/>
            </a:pPr>
            <a:r>
              <a:rPr lang="en-US" noProof="0" dirty="0"/>
              <a:t>Key properties: entanglement, no-cloning, </a:t>
            </a:r>
            <a:r>
              <a:rPr lang="en-US" dirty="0"/>
              <a:t>superposition, collapse</a:t>
            </a:r>
            <a:endParaRPr lang="en-US" noProof="0" dirty="0"/>
          </a:p>
        </p:txBody>
      </p:sp>
      <p:sp>
        <p:nvSpPr>
          <p:cNvPr id="6" name="Textplatzhalter 5">
            <a:extLst>
              <a:ext uri="{FF2B5EF4-FFF2-40B4-BE49-F238E27FC236}">
                <a16:creationId xmlns:a16="http://schemas.microsoft.com/office/drawing/2014/main" id="{07CE2B6E-84C4-C2AE-3385-72B4A68A6B09}"/>
              </a:ext>
            </a:extLst>
          </p:cNvPr>
          <p:cNvSpPr>
            <a:spLocks noGrp="1"/>
          </p:cNvSpPr>
          <p:nvPr>
            <p:ph type="body" sz="quarter" idx="19"/>
          </p:nvPr>
        </p:nvSpPr>
        <p:spPr/>
        <p:txBody>
          <a:bodyPr/>
          <a:lstStyle/>
          <a:p>
            <a:endParaRPr lang="en-US" noProof="0" dirty="0"/>
          </a:p>
        </p:txBody>
      </p:sp>
      <p:sp>
        <p:nvSpPr>
          <p:cNvPr id="7" name="Titel 6">
            <a:extLst>
              <a:ext uri="{FF2B5EF4-FFF2-40B4-BE49-F238E27FC236}">
                <a16:creationId xmlns:a16="http://schemas.microsoft.com/office/drawing/2014/main" id="{C1B16CFC-A337-C26C-F214-28801F1F1374}"/>
              </a:ext>
            </a:extLst>
          </p:cNvPr>
          <p:cNvSpPr>
            <a:spLocks noGrp="1"/>
          </p:cNvSpPr>
          <p:nvPr>
            <p:ph type="title"/>
          </p:nvPr>
        </p:nvSpPr>
        <p:spPr>
          <a:xfrm>
            <a:off x="311162" y="293460"/>
            <a:ext cx="8508999" cy="791179"/>
          </a:xfrm>
        </p:spPr>
        <p:txBody>
          <a:bodyPr/>
          <a:lstStyle/>
          <a:p>
            <a:r>
              <a:rPr lang="en-US" noProof="0" dirty="0"/>
              <a:t>Quantum fundamentals</a:t>
            </a:r>
            <a:br>
              <a:rPr lang="en-US" noProof="0" dirty="0"/>
            </a:br>
            <a:endParaRPr lang="en-US" noProof="0" dirty="0"/>
          </a:p>
        </p:txBody>
      </p:sp>
      <p:pic>
        <p:nvPicPr>
          <p:cNvPr id="1026" name="Picture 2" descr="Bloch sphere - Wikipedia">
            <a:extLst>
              <a:ext uri="{FF2B5EF4-FFF2-40B4-BE49-F238E27FC236}">
                <a16:creationId xmlns:a16="http://schemas.microsoft.com/office/drawing/2014/main" id="{78D69F42-A326-C151-D4BD-C09517ED3644}"/>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5530570" y="1856189"/>
            <a:ext cx="2488728" cy="2635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82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3AF211-5F4C-55E1-7287-96AEFA705779}"/>
              </a:ext>
            </a:extLst>
          </p:cNvPr>
          <p:cNvSpPr>
            <a:spLocks noGrp="1"/>
          </p:cNvSpPr>
          <p:nvPr>
            <p:ph type="title"/>
          </p:nvPr>
        </p:nvSpPr>
        <p:spPr>
          <a:xfrm>
            <a:off x="319090" y="972000"/>
            <a:ext cx="8508999" cy="380810"/>
          </a:xfrm>
        </p:spPr>
        <p:txBody>
          <a:bodyPr/>
          <a:lstStyle/>
          <a:p>
            <a:r>
              <a:rPr lang="en-US" noProof="0" dirty="0"/>
              <a:t>Equalization</a:t>
            </a:r>
          </a:p>
        </p:txBody>
      </p:sp>
    </p:spTree>
    <p:extLst>
      <p:ext uri="{BB962C8B-B14F-4D97-AF65-F5344CB8AC3E}">
        <p14:creationId xmlns:p14="http://schemas.microsoft.com/office/powerpoint/2010/main" val="167067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Inhaltsplatzhalter 1">
                <a:extLst>
                  <a:ext uri="{FF2B5EF4-FFF2-40B4-BE49-F238E27FC236}">
                    <a16:creationId xmlns:a16="http://schemas.microsoft.com/office/drawing/2014/main" id="{0B8CD0E5-2095-08B3-AF9A-9BA1FB8DCD8F}"/>
                  </a:ext>
                </a:extLst>
              </p:cNvPr>
              <p:cNvSpPr>
                <a:spLocks noGrp="1"/>
              </p:cNvSpPr>
              <p:nvPr>
                <p:ph idx="1"/>
              </p:nvPr>
            </p:nvSpPr>
            <p:spPr>
              <a:xfrm>
                <a:off x="319090" y="1785785"/>
                <a:ext cx="8508999" cy="2885275"/>
              </a:xfrm>
              <a:ln>
                <a:solidFill>
                  <a:schemeClr val="bg2"/>
                </a:solidFill>
              </a:ln>
            </p:spPr>
            <p:txBody>
              <a:bodyPr/>
              <a:lstStyle/>
              <a:p>
                <a:pPr marL="285750" indent="-285750">
                  <a:buFont typeface="Arial" panose="020B0604020202020204" pitchFamily="34" charset="0"/>
                  <a:buChar char="•"/>
                </a:pPr>
                <a:r>
                  <a:rPr lang="en-US" noProof="0" dirty="0"/>
                  <a:t>DasAtom used correct formula for fidelity of coherence: </a:t>
                </a:r>
                <a14:m>
                  <m:oMath xmlns:m="http://schemas.openxmlformats.org/officeDocument/2006/math">
                    <m:r>
                      <a:rPr lang="en-US" b="0" i="1" noProof="0" smtClean="0">
                        <a:latin typeface="Cambria Math" panose="02040503050406030204" pitchFamily="18" charset="0"/>
                      </a:rPr>
                      <m:t>𝑓𝑖𝑑</m:t>
                    </m:r>
                    <m:r>
                      <a:rPr lang="en-US" b="0" i="1" noProof="0" smtClean="0">
                        <a:latin typeface="Cambria Math" panose="02040503050406030204" pitchFamily="18" charset="0"/>
                      </a:rPr>
                      <m:t>= </m:t>
                    </m:r>
                    <m:sSup>
                      <m:sSupPr>
                        <m:ctrlPr>
                          <a:rPr lang="en-US" b="0" i="1" noProof="0" smtClean="0">
                            <a:latin typeface="Cambria Math" panose="02040503050406030204" pitchFamily="18" charset="0"/>
                            <a:ea typeface="Cambria Math" panose="02040503050406030204" pitchFamily="18" charset="0"/>
                          </a:rPr>
                        </m:ctrlPr>
                      </m:sSupPr>
                      <m:e>
                        <m:r>
                          <a:rPr lang="en-US" b="0" i="1" noProof="0" smtClean="0">
                            <a:latin typeface="Cambria Math" panose="02040503050406030204" pitchFamily="18" charset="0"/>
                            <a:ea typeface="Cambria Math" panose="02040503050406030204" pitchFamily="18" charset="0"/>
                          </a:rPr>
                          <m:t>𝑒</m:t>
                        </m:r>
                      </m:e>
                      <m:sup>
                        <m:f>
                          <m:fPr>
                            <m:ctrlPr>
                              <a:rPr lang="en-US" b="0" i="1" noProof="0" smtClean="0">
                                <a:latin typeface="Cambria Math" panose="02040503050406030204" pitchFamily="18" charset="0"/>
                                <a:ea typeface="Cambria Math" panose="02040503050406030204" pitchFamily="18" charset="0"/>
                              </a:rPr>
                            </m:ctrlPr>
                          </m:fPr>
                          <m:num>
                            <m:r>
                              <a:rPr lang="en-US" b="0" i="1" noProof="0" smtClean="0">
                                <a:latin typeface="Cambria Math" panose="02040503050406030204" pitchFamily="18" charset="0"/>
                                <a:ea typeface="Cambria Math" panose="02040503050406030204" pitchFamily="18" charset="0"/>
                              </a:rPr>
                              <m:t>−</m:t>
                            </m:r>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𝑡</m:t>
                                </m:r>
                              </m:e>
                              <m:sub>
                                <m:r>
                                  <a:rPr lang="en-US" b="0" i="1" noProof="0" smtClean="0">
                                    <a:latin typeface="Cambria Math" panose="02040503050406030204" pitchFamily="18" charset="0"/>
                                    <a:ea typeface="Cambria Math" panose="02040503050406030204" pitchFamily="18" charset="0"/>
                                  </a:rPr>
                                  <m:t>𝑖𝑑𝑙𝑒</m:t>
                                </m:r>
                              </m:sub>
                            </m:sSub>
                          </m:num>
                          <m:den>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𝑇</m:t>
                                </m:r>
                              </m:e>
                              <m:sub>
                                <m:r>
                                  <a:rPr lang="en-US" b="0" i="1" noProof="0" smtClean="0">
                                    <a:latin typeface="Cambria Math" panose="02040503050406030204" pitchFamily="18" charset="0"/>
                                    <a:ea typeface="Cambria Math" panose="02040503050406030204" pitchFamily="18" charset="0"/>
                                  </a:rPr>
                                  <m:t>𝑐𝑜h</m:t>
                                </m:r>
                              </m:sub>
                            </m:sSub>
                          </m:den>
                        </m:f>
                      </m:sup>
                    </m:sSup>
                  </m:oMath>
                </a14:m>
                <a:endParaRPr lang="en-US" noProof="0" dirty="0"/>
              </a:p>
              <a:p>
                <a:pPr marL="285750" indent="-285750">
                  <a:buFont typeface="Arial" panose="020B0604020202020204" pitchFamily="34" charset="0"/>
                  <a:buChar char="•"/>
                </a:pPr>
                <a:r>
                  <a:rPr lang="en-US" noProof="0" dirty="0"/>
                  <a:t>Enola used Taylor approximation and possible loss-of-significance of floats: </a:t>
                </a:r>
                <a14:m>
                  <m:oMath xmlns:m="http://schemas.openxmlformats.org/officeDocument/2006/math">
                    <m:r>
                      <a:rPr lang="en-US" b="0" i="1" noProof="0" smtClean="0">
                        <a:latin typeface="Cambria Math" panose="02040503050406030204" pitchFamily="18" charset="0"/>
                      </a:rPr>
                      <m:t>𝑓𝑖𝑑</m:t>
                    </m:r>
                    <m:r>
                      <a:rPr lang="en-US" b="0" i="1" noProof="0" smtClean="0">
                        <a:latin typeface="Cambria Math" panose="02040503050406030204" pitchFamily="18" charset="0"/>
                      </a:rPr>
                      <m:t>=</m:t>
                    </m:r>
                    <m:nary>
                      <m:naryPr>
                        <m:chr m:val="∏"/>
                        <m:limLoc m:val="undOvr"/>
                        <m:grow m:val="on"/>
                        <m:supHide m:val="on"/>
                        <m:ctrlPr>
                          <a:rPr lang="de-DE" b="0" i="1" noProof="0" smtClean="0">
                            <a:latin typeface="Cambria Math" panose="02040503050406030204" pitchFamily="18" charset="0"/>
                          </a:rPr>
                        </m:ctrlPr>
                      </m:naryPr>
                      <m:sub>
                        <m:r>
                          <a:rPr lang="de-DE" b="0" i="1" noProof="0" smtClean="0">
                            <a:latin typeface="Cambria Math" panose="02040503050406030204" pitchFamily="18" charset="0"/>
                          </a:rPr>
                          <m:t>𝑞</m:t>
                        </m:r>
                        <m:r>
                          <a:rPr lang="de-DE" b="0" i="1" noProof="0" smtClean="0">
                            <a:latin typeface="Cambria Math" panose="02040503050406030204" pitchFamily="18" charset="0"/>
                          </a:rPr>
                          <m:t>∈</m:t>
                        </m:r>
                        <m:r>
                          <a:rPr lang="de-DE" b="0" i="1" noProof="0" smtClean="0">
                            <a:latin typeface="Cambria Math" panose="02040503050406030204" pitchFamily="18" charset="0"/>
                          </a:rPr>
                          <m:t>𝑄</m:t>
                        </m:r>
                      </m:sub>
                      <m:sup/>
                      <m:e>
                        <m:r>
                          <a:rPr lang="de-DE" b="0" i="1" noProof="0" smtClean="0">
                            <a:latin typeface="Cambria Math" panose="02040503050406030204" pitchFamily="18" charset="0"/>
                          </a:rPr>
                          <m:t>(1</m:t>
                        </m:r>
                      </m:e>
                    </m:nary>
                    <m:r>
                      <a:rPr lang="de-DE" b="0" i="1" noProof="0" smtClean="0">
                        <a:latin typeface="Cambria Math" panose="02040503050406030204" pitchFamily="18" charset="0"/>
                      </a:rPr>
                      <m:t>+ </m:t>
                    </m:r>
                    <m:f>
                      <m:fPr>
                        <m:ctrlPr>
                          <a:rPr lang="en-US" i="1" noProof="0" smtClean="0">
                            <a:latin typeface="Cambria Math" panose="02040503050406030204" pitchFamily="18" charset="0"/>
                            <a:ea typeface="Cambria Math" panose="02040503050406030204" pitchFamily="18" charset="0"/>
                          </a:rPr>
                        </m:ctrlPr>
                      </m:fPr>
                      <m:num>
                        <m:sSub>
                          <m:sSubPr>
                            <m:ctrlPr>
                              <a:rPr lang="en-US" i="1" noProof="0" smtClean="0">
                                <a:latin typeface="Cambria Math" panose="02040503050406030204" pitchFamily="18" charset="0"/>
                                <a:ea typeface="Cambria Math" panose="02040503050406030204" pitchFamily="18" charset="0"/>
                              </a:rPr>
                            </m:ctrlPr>
                          </m:sSubPr>
                          <m:e>
                            <m:r>
                              <a:rPr lang="de-DE" i="1">
                                <a:latin typeface="Cambria Math" panose="02040503050406030204" pitchFamily="18" charset="0"/>
                              </a:rPr>
                              <m:t>−</m:t>
                            </m:r>
                            <m:sSub>
                              <m:sSubPr>
                                <m:ctrlPr>
                                  <a:rPr lang="de-DE" i="1">
                                    <a:solidFill>
                                      <a:srgbClr val="836967"/>
                                    </a:solidFill>
                                    <a:latin typeface="Cambria Math" panose="02040503050406030204" pitchFamily="18" charset="0"/>
                                  </a:rPr>
                                </m:ctrlPr>
                              </m:sSubPr>
                              <m:e>
                                <m:r>
                                  <a:rPr lang="de-DE" i="1">
                                    <a:latin typeface="Cambria Math" panose="02040503050406030204" pitchFamily="18" charset="0"/>
                                  </a:rPr>
                                  <m:t>𝑡</m:t>
                                </m:r>
                              </m:e>
                              <m:sub>
                                <m:r>
                                  <a:rPr lang="de-DE" i="1">
                                    <a:latin typeface="Cambria Math" panose="02040503050406030204" pitchFamily="18" charset="0"/>
                                  </a:rPr>
                                  <m:t>𝑞</m:t>
                                </m:r>
                              </m:sub>
                            </m:sSub>
                          </m:e>
                          <m:sub>
                            <m:r>
                              <a:rPr lang="en-US" i="1" noProof="0" smtClean="0">
                                <a:latin typeface="Cambria Math" panose="02040503050406030204" pitchFamily="18" charset="0"/>
                                <a:ea typeface="Cambria Math" panose="02040503050406030204" pitchFamily="18" charset="0"/>
                              </a:rPr>
                              <m:t>𝑖𝑑𝑙𝑒</m:t>
                            </m:r>
                          </m:sub>
                        </m:sSub>
                      </m:num>
                      <m:den>
                        <m:sSub>
                          <m:sSubPr>
                            <m:ctrlPr>
                              <a:rPr lang="en-US" i="1" noProof="0" smtClean="0">
                                <a:latin typeface="Cambria Math" panose="02040503050406030204" pitchFamily="18" charset="0"/>
                                <a:ea typeface="Cambria Math" panose="02040503050406030204" pitchFamily="18" charset="0"/>
                              </a:rPr>
                            </m:ctrlPr>
                          </m:sSubPr>
                          <m:e>
                            <m:r>
                              <a:rPr lang="en-US" i="1" noProof="0" smtClean="0">
                                <a:latin typeface="Cambria Math" panose="02040503050406030204" pitchFamily="18" charset="0"/>
                                <a:ea typeface="Cambria Math" panose="02040503050406030204" pitchFamily="18" charset="0"/>
                              </a:rPr>
                              <m:t>𝑇</m:t>
                            </m:r>
                          </m:e>
                          <m:sub>
                            <m:r>
                              <a:rPr lang="en-US" i="1" noProof="0" smtClean="0">
                                <a:latin typeface="Cambria Math" panose="02040503050406030204" pitchFamily="18" charset="0"/>
                                <a:ea typeface="Cambria Math" panose="02040503050406030204" pitchFamily="18" charset="0"/>
                              </a:rPr>
                              <m:t>𝑐𝑜h</m:t>
                            </m:r>
                          </m:sub>
                        </m:sSub>
                      </m:den>
                    </m:f>
                    <m:r>
                      <a:rPr lang="de-DE" b="0" i="1" noProof="0" smtClean="0">
                        <a:latin typeface="Cambria Math" panose="02040503050406030204" pitchFamily="18" charset="0"/>
                        <a:ea typeface="Cambria Math" panose="02040503050406030204" pitchFamily="18" charset="0"/>
                      </a:rPr>
                      <m:t>)</m:t>
                    </m:r>
                  </m:oMath>
                </a14:m>
                <a:r>
                  <a:rPr lang="en-US" noProof="0" dirty="0"/>
                  <a:t> </a:t>
                </a:r>
              </a:p>
              <a:p>
                <a:pPr marL="285750" indent="-285750">
                  <a:buFont typeface="Arial" panose="020B0604020202020204" pitchFamily="34" charset="0"/>
                  <a:buChar char="•"/>
                </a:pPr>
                <a:r>
                  <a:rPr lang="en-US" dirty="0"/>
                  <a:t>N</a:t>
                </a:r>
                <a:r>
                  <a:rPr lang="en-US" noProof="0" dirty="0"/>
                  <a:t>ow both are using exponential variant</a:t>
                </a:r>
              </a:p>
              <a:p>
                <a:pPr marL="285750" indent="-285750">
                  <a:buFont typeface="Arial" panose="020B0604020202020204" pitchFamily="34" charset="0"/>
                  <a:buChar char="•"/>
                </a:pPr>
                <a:r>
                  <a:rPr lang="en-US" noProof="0" dirty="0"/>
                  <a:t>But the idle time was different</a:t>
                </a:r>
              </a:p>
            </p:txBody>
          </p:sp>
        </mc:Choice>
        <mc:Fallback xmlns="">
          <p:sp>
            <p:nvSpPr>
              <p:cNvPr id="2" name="Inhaltsplatzhalter 1">
                <a:extLst>
                  <a:ext uri="{FF2B5EF4-FFF2-40B4-BE49-F238E27FC236}">
                    <a16:creationId xmlns:a16="http://schemas.microsoft.com/office/drawing/2014/main" id="{0B8CD0E5-2095-08B3-AF9A-9BA1FB8DCD8F}"/>
                  </a:ext>
                </a:extLst>
              </p:cNvPr>
              <p:cNvSpPr>
                <a:spLocks noGrp="1" noRot="1" noChangeAspect="1" noMove="1" noResize="1" noEditPoints="1" noAdjustHandles="1" noChangeArrowheads="1" noChangeShapeType="1" noTextEdit="1"/>
              </p:cNvSpPr>
              <p:nvPr>
                <p:ph idx="1"/>
              </p:nvPr>
            </p:nvSpPr>
            <p:spPr>
              <a:xfrm>
                <a:off x="319090" y="1785785"/>
                <a:ext cx="8508999" cy="2885275"/>
              </a:xfrm>
              <a:blipFill>
                <a:blip r:embed="rId3"/>
                <a:stretch>
                  <a:fillRect l="-1073"/>
                </a:stretch>
              </a:blipFill>
              <a:ln>
                <a:solidFill>
                  <a:schemeClr val="bg2"/>
                </a:solidFill>
              </a:ln>
            </p:spPr>
            <p:txBody>
              <a:bodyPr/>
              <a:lstStyle/>
              <a:p>
                <a:r>
                  <a:rPr lang="de-DE">
                    <a:noFill/>
                  </a:rPr>
                  <a:t> </a:t>
                </a:r>
              </a:p>
            </p:txBody>
          </p:sp>
        </mc:Fallback>
      </mc:AlternateContent>
      <p:sp>
        <p:nvSpPr>
          <p:cNvPr id="3" name="Foliennummernplatzhalter 2">
            <a:extLst>
              <a:ext uri="{FF2B5EF4-FFF2-40B4-BE49-F238E27FC236}">
                <a16:creationId xmlns:a16="http://schemas.microsoft.com/office/drawing/2014/main" id="{B67BD037-CC5D-197B-869D-EA9BD328AFE7}"/>
              </a:ext>
            </a:extLst>
          </p:cNvPr>
          <p:cNvSpPr>
            <a:spLocks noGrp="1"/>
          </p:cNvSpPr>
          <p:nvPr>
            <p:ph type="sldNum" sz="quarter" idx="11"/>
          </p:nvPr>
        </p:nvSpPr>
        <p:spPr/>
        <p:txBody>
          <a:bodyPr/>
          <a:lstStyle/>
          <a:p>
            <a:fld id="{CE58CB1E-F828-4F11-99E0-327109AF9DA4}" type="slidenum">
              <a:rPr lang="en-US" noProof="0" smtClean="0"/>
              <a:pPr/>
              <a:t>21</a:t>
            </a:fld>
            <a:endParaRPr lang="en-US" noProof="0" dirty="0"/>
          </a:p>
        </p:txBody>
      </p:sp>
      <p:sp>
        <p:nvSpPr>
          <p:cNvPr id="4" name="Fußzeilenplatzhalter 3">
            <a:extLst>
              <a:ext uri="{FF2B5EF4-FFF2-40B4-BE49-F238E27FC236}">
                <a16:creationId xmlns:a16="http://schemas.microsoft.com/office/drawing/2014/main" id="{4C6E1F6F-6321-D06A-988C-02CF33498541}"/>
              </a:ext>
            </a:extLst>
          </p:cNvPr>
          <p:cNvSpPr>
            <a:spLocks noGrp="1"/>
          </p:cNvSpPr>
          <p:nvPr>
            <p:ph type="ftr" sz="quarter" idx="12"/>
          </p:nvPr>
        </p:nvSpPr>
        <p:spPr/>
        <p:txBody>
          <a:bodyPr/>
          <a:lstStyle/>
          <a:p>
            <a:r>
              <a:rPr lang="en-US" noProof="0" dirty="0"/>
              <a:t>Emil Khusainov (Bachelor‘s thesis TUM)</a:t>
            </a:r>
          </a:p>
        </p:txBody>
      </p:sp>
      <p:sp>
        <p:nvSpPr>
          <p:cNvPr id="5" name="Textplatzhalter 4">
            <a:extLst>
              <a:ext uri="{FF2B5EF4-FFF2-40B4-BE49-F238E27FC236}">
                <a16:creationId xmlns:a16="http://schemas.microsoft.com/office/drawing/2014/main" id="{022C5236-6E0D-2BFC-7E09-7CA772ED5CD1}"/>
              </a:ext>
            </a:extLst>
          </p:cNvPr>
          <p:cNvSpPr>
            <a:spLocks noGrp="1"/>
          </p:cNvSpPr>
          <p:nvPr>
            <p:ph type="body" sz="quarter" idx="13"/>
          </p:nvPr>
        </p:nvSpPr>
        <p:spPr/>
        <p:txBody>
          <a:bodyPr/>
          <a:lstStyle/>
          <a:p>
            <a:r>
              <a:rPr lang="en-US" noProof="0" dirty="0"/>
              <a:t>Source of coherence fidelity discrepancies</a:t>
            </a:r>
          </a:p>
        </p:txBody>
      </p:sp>
      <p:sp>
        <p:nvSpPr>
          <p:cNvPr id="6" name="Titel 5">
            <a:extLst>
              <a:ext uri="{FF2B5EF4-FFF2-40B4-BE49-F238E27FC236}">
                <a16:creationId xmlns:a16="http://schemas.microsoft.com/office/drawing/2014/main" id="{6F478756-62FC-8CD9-4CF3-CBEB0F150083}"/>
              </a:ext>
            </a:extLst>
          </p:cNvPr>
          <p:cNvSpPr>
            <a:spLocks noGrp="1"/>
          </p:cNvSpPr>
          <p:nvPr>
            <p:ph type="title"/>
          </p:nvPr>
        </p:nvSpPr>
        <p:spPr/>
        <p:txBody>
          <a:bodyPr/>
          <a:lstStyle/>
          <a:p>
            <a:r>
              <a:rPr lang="en-US" noProof="0" dirty="0"/>
              <a:t>Equalization</a:t>
            </a:r>
          </a:p>
        </p:txBody>
      </p:sp>
      <p:sp>
        <p:nvSpPr>
          <p:cNvPr id="7" name="Textplatzhalter 6">
            <a:extLst>
              <a:ext uri="{FF2B5EF4-FFF2-40B4-BE49-F238E27FC236}">
                <a16:creationId xmlns:a16="http://schemas.microsoft.com/office/drawing/2014/main" id="{A96A502E-0CCF-E3E0-34D9-2774AFE93170}"/>
              </a:ext>
            </a:extLst>
          </p:cNvPr>
          <p:cNvSpPr>
            <a:spLocks noGrp="1"/>
          </p:cNvSpPr>
          <p:nvPr>
            <p:ph type="body" sz="quarter" idx="14"/>
          </p:nvPr>
        </p:nvSpPr>
        <p:spPr/>
        <p:txBody>
          <a:bodyPr/>
          <a:lstStyle/>
          <a:p>
            <a:r>
              <a:rPr lang="en-US" noProof="0" dirty="0"/>
              <a:t>Comparing of calculations</a:t>
            </a:r>
          </a:p>
        </p:txBody>
      </p:sp>
    </p:spTree>
    <p:extLst>
      <p:ext uri="{BB962C8B-B14F-4D97-AF65-F5344CB8AC3E}">
        <p14:creationId xmlns:p14="http://schemas.microsoft.com/office/powerpoint/2010/main" val="3920732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Inhaltsplatzhalter 1">
                <a:extLst>
                  <a:ext uri="{FF2B5EF4-FFF2-40B4-BE49-F238E27FC236}">
                    <a16:creationId xmlns:a16="http://schemas.microsoft.com/office/drawing/2014/main" id="{6D4A6882-3D9B-4185-A8BF-9420AE2FCB74}"/>
                  </a:ext>
                </a:extLst>
              </p:cNvPr>
              <p:cNvSpPr>
                <a:spLocks noGrp="1"/>
              </p:cNvSpPr>
              <p:nvPr>
                <p:ph idx="1"/>
              </p:nvPr>
            </p:nvSpPr>
            <p:spPr>
              <a:ln>
                <a:solidFill>
                  <a:schemeClr val="bg2"/>
                </a:solidFill>
              </a:ln>
            </p:spPr>
            <p:txBody>
              <a:bodyPr/>
              <a:lstStyle/>
              <a:p>
                <a:pPr marL="285750" indent="-285750">
                  <a:buFont typeface="Arial" panose="020B0604020202020204" pitchFamily="34" charset="0"/>
                  <a:buChar char="•"/>
                </a:pPr>
                <a:r>
                  <a:rPr lang="en-US" dirty="0"/>
                  <a:t>D</a:t>
                </a:r>
                <a:r>
                  <a:rPr lang="en-US" noProof="0" dirty="0" err="1"/>
                  <a:t>ifferent</a:t>
                </a:r>
                <a:r>
                  <a:rPr lang="en-US" noProof="0" dirty="0"/>
                  <a:t> approaches for time of movement calculations</a:t>
                </a:r>
              </a:p>
              <a:p>
                <a:pPr marL="285750" indent="-285750">
                  <a:buFont typeface="Arial" panose="020B0604020202020204" pitchFamily="34" charset="0"/>
                  <a:buChar char="•"/>
                </a:pPr>
                <a:r>
                  <a:rPr lang="en-US" noProof="0" dirty="0" err="1"/>
                  <a:t>DasAtom</a:t>
                </a:r>
                <a:r>
                  <a:rPr lang="en-US" noProof="0" dirty="0"/>
                  <a:t> used simplification </a:t>
                </a:r>
                <a14:m>
                  <m:oMath xmlns:m="http://schemas.openxmlformats.org/officeDocument/2006/math">
                    <m:r>
                      <a:rPr lang="en-US" b="0" i="1" noProof="0" smtClean="0">
                        <a:latin typeface="Cambria Math" panose="02040503050406030204" pitchFamily="18" charset="0"/>
                      </a:rPr>
                      <m:t>𝑡</m:t>
                    </m:r>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𝑑𝑖𝑠𝑡</m:t>
                        </m:r>
                      </m:num>
                      <m:den>
                        <m:r>
                          <a:rPr lang="en-US" b="0" i="1" noProof="0" smtClean="0">
                            <a:latin typeface="Cambria Math" panose="02040503050406030204" pitchFamily="18" charset="0"/>
                          </a:rPr>
                          <m:t>𝑠𝑝𝑒𝑒𝑑</m:t>
                        </m:r>
                      </m:den>
                    </m:f>
                  </m:oMath>
                </a14:m>
                <a:r>
                  <a:rPr lang="en-US" b="0" noProof="0" dirty="0"/>
                  <a:t> </a:t>
                </a:r>
              </a:p>
              <a:p>
                <a:pPr marL="285750" indent="-285750">
                  <a:buFont typeface="Arial" panose="020B0604020202020204" pitchFamily="34" charset="0"/>
                  <a:buChar char="•"/>
                </a:pPr>
                <a:r>
                  <a:rPr lang="en-US" noProof="0" dirty="0"/>
                  <a:t>Enola used a </a:t>
                </a:r>
                <a:r>
                  <a:rPr lang="en-US" noProof="0" dirty="0" err="1"/>
                  <a:t>Bluvstein</a:t>
                </a:r>
                <a:r>
                  <a:rPr lang="en-US" noProof="0" dirty="0"/>
                  <a:t> et al. model for calculating time </a:t>
                </a:r>
                <a14:m>
                  <m:oMath xmlns:m="http://schemas.openxmlformats.org/officeDocument/2006/math">
                    <m:r>
                      <m:rPr>
                        <m:sty m:val="p"/>
                      </m:rPr>
                      <a:rPr lang="en-US" b="0" i="0" noProof="0" smtClean="0">
                        <a:latin typeface="Cambria Math" panose="02040503050406030204" pitchFamily="18" charset="0"/>
                      </a:rPr>
                      <m:t>t</m:t>
                    </m:r>
                    <m:r>
                      <a:rPr lang="en-US" b="0" i="0" noProof="0" smtClean="0">
                        <a:latin typeface="Cambria Math" panose="02040503050406030204" pitchFamily="18" charset="0"/>
                      </a:rPr>
                      <m:t>=200</m:t>
                    </m:r>
                    <m:d>
                      <m:dPr>
                        <m:ctrlPr>
                          <a:rPr lang="en-US" b="0" i="1" noProof="0" smtClean="0">
                            <a:latin typeface="Cambria Math" panose="02040503050406030204" pitchFamily="18" charset="0"/>
                          </a:rPr>
                        </m:ctrlPr>
                      </m:dPr>
                      <m:e>
                        <m:rad>
                          <m:radPr>
                            <m:degHide m:val="on"/>
                            <m:ctrlPr>
                              <a:rPr lang="en-US" b="0" i="1" noProof="0" smtClean="0">
                                <a:latin typeface="Cambria Math" panose="02040503050406030204" pitchFamily="18" charset="0"/>
                              </a:rPr>
                            </m:ctrlPr>
                          </m:radPr>
                          <m:deg/>
                          <m:e>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𝑑</m:t>
                                </m:r>
                              </m:num>
                              <m:den>
                                <m:r>
                                  <a:rPr lang="en-US" b="0" i="1" noProof="0" smtClean="0">
                                    <a:latin typeface="Cambria Math" panose="02040503050406030204" pitchFamily="18" charset="0"/>
                                  </a:rPr>
                                  <m:t>110</m:t>
                                </m:r>
                              </m:den>
                            </m:f>
                          </m:e>
                        </m:rad>
                      </m:e>
                    </m:d>
                    <m:r>
                      <a:rPr lang="en-US" b="0" i="1" noProof="0" smtClean="0">
                        <a:latin typeface="Cambria Math" panose="02040503050406030204" pitchFamily="18" charset="0"/>
                      </a:rPr>
                      <m:t> </m:t>
                    </m:r>
                    <m:r>
                      <a:rPr lang="en-US" b="0" i="0" noProof="0" smtClean="0">
                        <a:latin typeface="Cambria Math" panose="02040503050406030204" pitchFamily="18" charset="0"/>
                      </a:rPr>
                      <m:t> </m:t>
                    </m:r>
                  </m:oMath>
                </a14:m>
                <a:endParaRPr lang="en-US" noProof="0" dirty="0"/>
              </a:p>
              <a:p>
                <a:pPr marL="285750" indent="-285750">
                  <a:buFont typeface="Arial" panose="020B0604020202020204" pitchFamily="34" charset="0"/>
                  <a:buChar char="•"/>
                </a:pPr>
                <a:r>
                  <a:rPr lang="en-US" noProof="0" dirty="0"/>
                  <a:t>Both approaches differs</a:t>
                </a:r>
                <a:r>
                  <a:rPr lang="ru-RU" noProof="0" dirty="0"/>
                  <a:t> </a:t>
                </a:r>
                <a:r>
                  <a:rPr lang="de-DE" noProof="0" dirty="0" err="1"/>
                  <a:t>noticeably</a:t>
                </a:r>
                <a:r>
                  <a:rPr lang="en-US" noProof="0" dirty="0"/>
                  <a:t> when d isn't 110 um</a:t>
                </a:r>
              </a:p>
              <a:p>
                <a:pPr marL="285750" indent="-285750">
                  <a:buFont typeface="Arial" panose="020B0604020202020204" pitchFamily="34" charset="0"/>
                  <a:buChar char="•"/>
                </a:pPr>
                <a:r>
                  <a:rPr lang="en-US" noProof="0" dirty="0"/>
                  <a:t>Now Enola also uses </a:t>
                </a:r>
                <a:r>
                  <a:rPr lang="en-US" noProof="0" dirty="0" err="1"/>
                  <a:t>simplificated</a:t>
                </a:r>
                <a:r>
                  <a:rPr lang="en-US" noProof="0" dirty="0"/>
                  <a:t> model</a:t>
                </a:r>
              </a:p>
              <a:p>
                <a:pPr marL="285750" indent="-285750">
                  <a:buFont typeface="Arial" panose="020B0604020202020204" pitchFamily="34" charset="0"/>
                  <a:buChar char="•"/>
                </a:pPr>
                <a:r>
                  <a:rPr lang="en-US" noProof="0" dirty="0"/>
                  <a:t>But distance was also different</a:t>
                </a:r>
              </a:p>
              <a:p>
                <a:pPr marL="285750" indent="-285750">
                  <a:buFont typeface="Arial" panose="020B0604020202020204" pitchFamily="34" charset="0"/>
                  <a:buChar char="•"/>
                </a:pPr>
                <a:endParaRPr lang="en-US" noProof="0" dirty="0"/>
              </a:p>
            </p:txBody>
          </p:sp>
        </mc:Choice>
        <mc:Fallback xmlns="">
          <p:sp>
            <p:nvSpPr>
              <p:cNvPr id="2" name="Inhaltsplatzhalter 1">
                <a:extLst>
                  <a:ext uri="{FF2B5EF4-FFF2-40B4-BE49-F238E27FC236}">
                    <a16:creationId xmlns:a16="http://schemas.microsoft.com/office/drawing/2014/main" id="{6D4A6882-3D9B-4185-A8BF-9420AE2FCB74}"/>
                  </a:ext>
                </a:extLst>
              </p:cNvPr>
              <p:cNvSpPr>
                <a:spLocks noGrp="1" noRot="1" noChangeAspect="1" noMove="1" noResize="1" noEditPoints="1" noAdjustHandles="1" noChangeArrowheads="1" noChangeShapeType="1" noTextEdit="1"/>
              </p:cNvSpPr>
              <p:nvPr>
                <p:ph idx="1"/>
              </p:nvPr>
            </p:nvSpPr>
            <p:spPr>
              <a:blipFill>
                <a:blip r:embed="rId3"/>
                <a:stretch>
                  <a:fillRect l="-1073" t="-1255"/>
                </a:stretch>
              </a:blipFill>
              <a:ln>
                <a:solidFill>
                  <a:schemeClr val="bg2"/>
                </a:solidFill>
              </a:ln>
            </p:spPr>
            <p:txBody>
              <a:bodyPr/>
              <a:lstStyle/>
              <a:p>
                <a:r>
                  <a:rPr lang="de-DE">
                    <a:noFill/>
                  </a:rPr>
                  <a:t> </a:t>
                </a:r>
              </a:p>
            </p:txBody>
          </p:sp>
        </mc:Fallback>
      </mc:AlternateContent>
      <p:sp>
        <p:nvSpPr>
          <p:cNvPr id="3" name="Foliennummernplatzhalter 2">
            <a:extLst>
              <a:ext uri="{FF2B5EF4-FFF2-40B4-BE49-F238E27FC236}">
                <a16:creationId xmlns:a16="http://schemas.microsoft.com/office/drawing/2014/main" id="{F2F1F2F2-0C9F-769E-CC5F-BC3284500C79}"/>
              </a:ext>
            </a:extLst>
          </p:cNvPr>
          <p:cNvSpPr>
            <a:spLocks noGrp="1"/>
          </p:cNvSpPr>
          <p:nvPr>
            <p:ph type="sldNum" sz="quarter" idx="11"/>
          </p:nvPr>
        </p:nvSpPr>
        <p:spPr/>
        <p:txBody>
          <a:bodyPr/>
          <a:lstStyle/>
          <a:p>
            <a:fld id="{CE58CB1E-F828-4F11-99E0-327109AF9DA4}" type="slidenum">
              <a:rPr lang="en-US" noProof="0" smtClean="0"/>
              <a:pPr/>
              <a:t>22</a:t>
            </a:fld>
            <a:endParaRPr lang="en-US" noProof="0" dirty="0"/>
          </a:p>
        </p:txBody>
      </p:sp>
      <p:sp>
        <p:nvSpPr>
          <p:cNvPr id="4" name="Fußzeilenplatzhalter 3">
            <a:extLst>
              <a:ext uri="{FF2B5EF4-FFF2-40B4-BE49-F238E27FC236}">
                <a16:creationId xmlns:a16="http://schemas.microsoft.com/office/drawing/2014/main" id="{C1DA1A90-F6EF-BF65-859B-6D53EC85C73B}"/>
              </a:ext>
            </a:extLst>
          </p:cNvPr>
          <p:cNvSpPr>
            <a:spLocks noGrp="1"/>
          </p:cNvSpPr>
          <p:nvPr>
            <p:ph type="ftr" sz="quarter" idx="12"/>
          </p:nvPr>
        </p:nvSpPr>
        <p:spPr/>
        <p:txBody>
          <a:bodyPr/>
          <a:lstStyle/>
          <a:p>
            <a:r>
              <a:rPr lang="en-US" noProof="0" dirty="0"/>
              <a:t>Emil Khusainov (Bachelor‘s thesis TUM)| [7]</a:t>
            </a:r>
          </a:p>
        </p:txBody>
      </p:sp>
      <p:sp>
        <p:nvSpPr>
          <p:cNvPr id="5" name="Textplatzhalter 4">
            <a:extLst>
              <a:ext uri="{FF2B5EF4-FFF2-40B4-BE49-F238E27FC236}">
                <a16:creationId xmlns:a16="http://schemas.microsoft.com/office/drawing/2014/main" id="{64C4CBA3-19B5-FC66-C93E-CFB3B5FA852D}"/>
              </a:ext>
            </a:extLst>
          </p:cNvPr>
          <p:cNvSpPr>
            <a:spLocks noGrp="1"/>
          </p:cNvSpPr>
          <p:nvPr>
            <p:ph type="body" sz="quarter" idx="13"/>
          </p:nvPr>
        </p:nvSpPr>
        <p:spPr/>
        <p:txBody>
          <a:bodyPr/>
          <a:lstStyle/>
          <a:p>
            <a:r>
              <a:rPr lang="en-US" noProof="0" dirty="0"/>
              <a:t>Source of time discrepancies</a:t>
            </a:r>
          </a:p>
        </p:txBody>
      </p:sp>
      <p:sp>
        <p:nvSpPr>
          <p:cNvPr id="6" name="Titel 5">
            <a:extLst>
              <a:ext uri="{FF2B5EF4-FFF2-40B4-BE49-F238E27FC236}">
                <a16:creationId xmlns:a16="http://schemas.microsoft.com/office/drawing/2014/main" id="{DCEAD10D-10C6-A03C-7808-7422A285FD27}"/>
              </a:ext>
            </a:extLst>
          </p:cNvPr>
          <p:cNvSpPr>
            <a:spLocks noGrp="1"/>
          </p:cNvSpPr>
          <p:nvPr>
            <p:ph type="title"/>
          </p:nvPr>
        </p:nvSpPr>
        <p:spPr/>
        <p:txBody>
          <a:bodyPr/>
          <a:lstStyle/>
          <a:p>
            <a:r>
              <a:rPr lang="en-US" noProof="0" dirty="0"/>
              <a:t>Equalization</a:t>
            </a:r>
          </a:p>
        </p:txBody>
      </p:sp>
      <p:sp>
        <p:nvSpPr>
          <p:cNvPr id="7" name="Textplatzhalter 6">
            <a:extLst>
              <a:ext uri="{FF2B5EF4-FFF2-40B4-BE49-F238E27FC236}">
                <a16:creationId xmlns:a16="http://schemas.microsoft.com/office/drawing/2014/main" id="{EDF85B4E-E162-3222-BF25-94F832B24C51}"/>
              </a:ext>
            </a:extLst>
          </p:cNvPr>
          <p:cNvSpPr>
            <a:spLocks noGrp="1"/>
          </p:cNvSpPr>
          <p:nvPr>
            <p:ph type="body" sz="quarter" idx="14"/>
          </p:nvPr>
        </p:nvSpPr>
        <p:spPr/>
        <p:txBody>
          <a:bodyPr/>
          <a:lstStyle/>
          <a:p>
            <a:r>
              <a:rPr lang="en-US" noProof="0" dirty="0"/>
              <a:t>Comparing of calculations</a:t>
            </a:r>
          </a:p>
        </p:txBody>
      </p:sp>
    </p:spTree>
    <p:extLst>
      <p:ext uri="{BB962C8B-B14F-4D97-AF65-F5344CB8AC3E}">
        <p14:creationId xmlns:p14="http://schemas.microsoft.com/office/powerpoint/2010/main" val="1033570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DEE8C35-8521-4EE9-1A3B-38FD679B0580}"/>
              </a:ext>
            </a:extLst>
          </p:cNvPr>
          <p:cNvSpPr>
            <a:spLocks noGrp="1"/>
          </p:cNvSpPr>
          <p:nvPr>
            <p:ph type="body" sz="quarter" idx="13"/>
          </p:nvPr>
        </p:nvSpPr>
        <p:spPr/>
        <p:txBody>
          <a:bodyPr/>
          <a:lstStyle/>
          <a:p>
            <a:r>
              <a:rPr lang="en-US" noProof="0" dirty="0"/>
              <a:t>Source of idle distance discrepancies</a:t>
            </a:r>
          </a:p>
          <a:p>
            <a:endParaRPr lang="en-US" noProof="0" dirty="0"/>
          </a:p>
          <a:p>
            <a:endParaRPr lang="en-US" noProof="0" dirty="0"/>
          </a:p>
        </p:txBody>
      </p:sp>
      <p:sp>
        <p:nvSpPr>
          <p:cNvPr id="3" name="Foliennummernplatzhalter 2">
            <a:extLst>
              <a:ext uri="{FF2B5EF4-FFF2-40B4-BE49-F238E27FC236}">
                <a16:creationId xmlns:a16="http://schemas.microsoft.com/office/drawing/2014/main" id="{5F78C0DD-06D3-E683-6162-E79BE231BD3A}"/>
              </a:ext>
            </a:extLst>
          </p:cNvPr>
          <p:cNvSpPr>
            <a:spLocks noGrp="1"/>
          </p:cNvSpPr>
          <p:nvPr>
            <p:ph type="sldNum" sz="quarter" idx="15"/>
          </p:nvPr>
        </p:nvSpPr>
        <p:spPr/>
        <p:txBody>
          <a:bodyPr/>
          <a:lstStyle/>
          <a:p>
            <a:fld id="{CE58CB1E-F828-4F11-99E0-327109AF9DA4}" type="slidenum">
              <a:rPr lang="en-US" noProof="0" smtClean="0"/>
              <a:pPr/>
              <a:t>23</a:t>
            </a:fld>
            <a:endParaRPr lang="en-US" noProof="0" dirty="0"/>
          </a:p>
        </p:txBody>
      </p:sp>
      <p:sp>
        <p:nvSpPr>
          <p:cNvPr id="4" name="Fußzeilenplatzhalter 3">
            <a:extLst>
              <a:ext uri="{FF2B5EF4-FFF2-40B4-BE49-F238E27FC236}">
                <a16:creationId xmlns:a16="http://schemas.microsoft.com/office/drawing/2014/main" id="{8A16E999-E02D-88D9-8F07-D8C65C1CF9C7}"/>
              </a:ext>
            </a:extLst>
          </p:cNvPr>
          <p:cNvSpPr>
            <a:spLocks noGrp="1"/>
          </p:cNvSpPr>
          <p:nvPr>
            <p:ph type="ftr" sz="quarter" idx="16"/>
          </p:nvPr>
        </p:nvSpPr>
        <p:spPr/>
        <p:txBody>
          <a:bodyPr/>
          <a:lstStyle/>
          <a:p>
            <a:r>
              <a:rPr lang="en-US" noProof="0" dirty="0"/>
              <a:t>Emil Khusainov (Bachelor‘s thesis TUM)</a:t>
            </a:r>
          </a:p>
        </p:txBody>
      </p:sp>
      <p:sp>
        <p:nvSpPr>
          <p:cNvPr id="5" name="Inhaltsplatzhalter 4">
            <a:extLst>
              <a:ext uri="{FF2B5EF4-FFF2-40B4-BE49-F238E27FC236}">
                <a16:creationId xmlns:a16="http://schemas.microsoft.com/office/drawing/2014/main" id="{48352405-EB66-1CDF-F260-3131AF6EC297}"/>
              </a:ext>
            </a:extLst>
          </p:cNvPr>
          <p:cNvSpPr>
            <a:spLocks noGrp="1"/>
          </p:cNvSpPr>
          <p:nvPr>
            <p:ph sz="quarter" idx="18"/>
          </p:nvPr>
        </p:nvSpPr>
        <p:spPr>
          <a:ln>
            <a:solidFill>
              <a:schemeClr val="bg2"/>
            </a:solidFill>
          </a:ln>
        </p:spPr>
        <p:txBody>
          <a:bodyPr/>
          <a:lstStyle/>
          <a:p>
            <a:pPr marL="285750" indent="-285750">
              <a:buFont typeface="Arial" panose="020B0604020202020204" pitchFamily="34" charset="0"/>
              <a:buChar char="•"/>
            </a:pPr>
            <a:r>
              <a:rPr lang="en-US" noProof="0" dirty="0" err="1"/>
              <a:t>DasAtom</a:t>
            </a:r>
            <a:r>
              <a:rPr lang="en-US" noProof="0" dirty="0"/>
              <a:t> distance calculation was fine and made sense</a:t>
            </a:r>
          </a:p>
          <a:p>
            <a:pPr marL="285750" indent="-285750">
              <a:buFont typeface="Arial" panose="020B0604020202020204" pitchFamily="34" charset="0"/>
              <a:buChar char="•"/>
            </a:pPr>
            <a:r>
              <a:rPr lang="en-US" dirty="0"/>
              <a:t>Enola also…</a:t>
            </a:r>
            <a:endParaRPr lang="en-US" noProof="0" dirty="0"/>
          </a:p>
          <a:p>
            <a:pPr marL="285750" indent="-285750">
              <a:buFont typeface="Arial" panose="020B0604020202020204" pitchFamily="34" charset="0"/>
              <a:buChar char="•"/>
            </a:pPr>
            <a:r>
              <a:rPr lang="en-US" noProof="0" dirty="0"/>
              <a:t>However, Enola doesn't consider transmitted Architecture parameters on mapping step</a:t>
            </a:r>
          </a:p>
          <a:p>
            <a:pPr marL="285750" indent="-285750">
              <a:buFont typeface="Arial" panose="020B0604020202020204" pitchFamily="34" charset="0"/>
              <a:buChar char="•"/>
            </a:pPr>
            <a:r>
              <a:rPr lang="en-US" noProof="0" dirty="0"/>
              <a:t>The problem was an incorrectly implemented transfer of global parameters</a:t>
            </a:r>
          </a:p>
          <a:p>
            <a:endParaRPr lang="en-US" noProof="0" dirty="0"/>
          </a:p>
        </p:txBody>
      </p:sp>
      <p:pic>
        <p:nvPicPr>
          <p:cNvPr id="12" name="Bildplatzhalter 11">
            <a:extLst>
              <a:ext uri="{FF2B5EF4-FFF2-40B4-BE49-F238E27FC236}">
                <a16:creationId xmlns:a16="http://schemas.microsoft.com/office/drawing/2014/main" id="{905059BC-27AB-CD9E-BC41-838368EA5352}"/>
              </a:ext>
            </a:extLst>
          </p:cNvPr>
          <p:cNvPicPr>
            <a:picLocks noGrp="1" noChangeAspect="1"/>
          </p:cNvPicPr>
          <p:nvPr>
            <p:ph type="pic" sz="quarter" idx="14"/>
          </p:nvPr>
        </p:nvPicPr>
        <p:blipFill>
          <a:blip r:embed="rId3"/>
          <a:stretch/>
        </p:blipFill>
        <p:spPr>
          <a:xfrm>
            <a:off x="4638677" y="2354322"/>
            <a:ext cx="4312918" cy="1349672"/>
          </a:xfrm>
        </p:spPr>
      </p:pic>
      <p:sp>
        <p:nvSpPr>
          <p:cNvPr id="7" name="Titel 6">
            <a:extLst>
              <a:ext uri="{FF2B5EF4-FFF2-40B4-BE49-F238E27FC236}">
                <a16:creationId xmlns:a16="http://schemas.microsoft.com/office/drawing/2014/main" id="{A232D50E-E1FA-13ED-5453-EB7285FAE455}"/>
              </a:ext>
            </a:extLst>
          </p:cNvPr>
          <p:cNvSpPr>
            <a:spLocks noGrp="1"/>
          </p:cNvSpPr>
          <p:nvPr>
            <p:ph type="title"/>
          </p:nvPr>
        </p:nvSpPr>
        <p:spPr/>
        <p:txBody>
          <a:bodyPr/>
          <a:lstStyle/>
          <a:p>
            <a:r>
              <a:rPr lang="en-US" noProof="0" dirty="0"/>
              <a:t>Equalization</a:t>
            </a:r>
          </a:p>
        </p:txBody>
      </p:sp>
      <p:sp>
        <p:nvSpPr>
          <p:cNvPr id="8" name="Textplatzhalter 7">
            <a:extLst>
              <a:ext uri="{FF2B5EF4-FFF2-40B4-BE49-F238E27FC236}">
                <a16:creationId xmlns:a16="http://schemas.microsoft.com/office/drawing/2014/main" id="{1A5029A0-895C-4E3E-09CE-1E6D1C6B9ED0}"/>
              </a:ext>
            </a:extLst>
          </p:cNvPr>
          <p:cNvSpPr>
            <a:spLocks noGrp="1"/>
          </p:cNvSpPr>
          <p:nvPr>
            <p:ph type="body" sz="quarter" idx="19"/>
          </p:nvPr>
        </p:nvSpPr>
        <p:spPr/>
        <p:txBody>
          <a:bodyPr/>
          <a:lstStyle/>
          <a:p>
            <a:r>
              <a:rPr lang="en-US" noProof="0" dirty="0"/>
              <a:t>Comparing of calculations</a:t>
            </a:r>
          </a:p>
          <a:p>
            <a:endParaRPr lang="en-US" noProof="0" dirty="0"/>
          </a:p>
        </p:txBody>
      </p:sp>
    </p:spTree>
    <p:extLst>
      <p:ext uri="{BB962C8B-B14F-4D97-AF65-F5344CB8AC3E}">
        <p14:creationId xmlns:p14="http://schemas.microsoft.com/office/powerpoint/2010/main" val="1454505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F41743-F32B-4637-754C-6CF50EC2337D}"/>
              </a:ext>
            </a:extLst>
          </p:cNvPr>
          <p:cNvSpPr>
            <a:spLocks noGrp="1"/>
          </p:cNvSpPr>
          <p:nvPr>
            <p:ph type="title"/>
          </p:nvPr>
        </p:nvSpPr>
        <p:spPr>
          <a:xfrm>
            <a:off x="319090" y="972000"/>
            <a:ext cx="8508999" cy="380810"/>
          </a:xfrm>
        </p:spPr>
        <p:txBody>
          <a:bodyPr/>
          <a:lstStyle/>
          <a:p>
            <a:r>
              <a:rPr lang="en-US" noProof="0" dirty="0"/>
              <a:t>Final testing</a:t>
            </a:r>
          </a:p>
        </p:txBody>
      </p:sp>
    </p:spTree>
    <p:extLst>
      <p:ext uri="{BB962C8B-B14F-4D97-AF65-F5344CB8AC3E}">
        <p14:creationId xmlns:p14="http://schemas.microsoft.com/office/powerpoint/2010/main" val="2301555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AAB2BED6-C4CB-A799-0634-A6DF51DFF40C}"/>
              </a:ext>
            </a:extLst>
          </p:cNvPr>
          <p:cNvSpPr>
            <a:spLocks noGrp="1"/>
          </p:cNvSpPr>
          <p:nvPr>
            <p:ph type="sldNum" sz="quarter" idx="15"/>
          </p:nvPr>
        </p:nvSpPr>
        <p:spPr/>
        <p:txBody>
          <a:bodyPr/>
          <a:lstStyle/>
          <a:p>
            <a:fld id="{CE58CB1E-F828-4F11-99E0-327109AF9DA4}" type="slidenum">
              <a:rPr lang="en-US" noProof="0" smtClean="0"/>
              <a:pPr/>
              <a:t>25</a:t>
            </a:fld>
            <a:endParaRPr lang="en-US" noProof="0" dirty="0"/>
          </a:p>
        </p:txBody>
      </p:sp>
      <p:sp>
        <p:nvSpPr>
          <p:cNvPr id="3" name="Fußzeilenplatzhalter 2">
            <a:extLst>
              <a:ext uri="{FF2B5EF4-FFF2-40B4-BE49-F238E27FC236}">
                <a16:creationId xmlns:a16="http://schemas.microsoft.com/office/drawing/2014/main" id="{3E92B0FE-FF60-CA68-7E31-993D40114298}"/>
              </a:ext>
            </a:extLst>
          </p:cNvPr>
          <p:cNvSpPr>
            <a:spLocks noGrp="1"/>
          </p:cNvSpPr>
          <p:nvPr>
            <p:ph type="ftr" sz="quarter" idx="16"/>
          </p:nvPr>
        </p:nvSpPr>
        <p:spPr/>
        <p:txBody>
          <a:bodyPr/>
          <a:lstStyle/>
          <a:p>
            <a:r>
              <a:rPr lang="en-US" noProof="0" dirty="0"/>
              <a:t>Emil Khusainov (Bachelor‘s thesis TUM)</a:t>
            </a:r>
          </a:p>
        </p:txBody>
      </p:sp>
      <p:sp>
        <p:nvSpPr>
          <p:cNvPr id="4" name="Inhaltsplatzhalter 3">
            <a:extLst>
              <a:ext uri="{FF2B5EF4-FFF2-40B4-BE49-F238E27FC236}">
                <a16:creationId xmlns:a16="http://schemas.microsoft.com/office/drawing/2014/main" id="{ACC0B376-7184-5820-3D04-A3AC53231144}"/>
              </a:ext>
            </a:extLst>
          </p:cNvPr>
          <p:cNvSpPr>
            <a:spLocks noGrp="1"/>
          </p:cNvSpPr>
          <p:nvPr>
            <p:ph sz="quarter" idx="18"/>
          </p:nvPr>
        </p:nvSpPr>
        <p:spPr>
          <a:xfrm>
            <a:off x="316992" y="1771076"/>
            <a:ext cx="4197858" cy="690184"/>
          </a:xfrm>
          <a:ln>
            <a:solidFill>
              <a:schemeClr val="bg2"/>
            </a:solidFill>
          </a:ln>
        </p:spPr>
        <p:txBody>
          <a:bodyPr/>
          <a:lstStyle/>
          <a:p>
            <a:pPr marL="285750" indent="-285750">
              <a:buFont typeface="Arial" panose="020B0604020202020204" pitchFamily="34" charset="0"/>
              <a:buChar char="•"/>
            </a:pPr>
            <a:r>
              <a:rPr lang="en-US" noProof="0" dirty="0"/>
              <a:t>Added 1QG fid., correct coherence time and distance, architecture parsing</a:t>
            </a:r>
            <a:r>
              <a:rPr lang="en-US" dirty="0"/>
              <a:t> and</a:t>
            </a:r>
            <a:r>
              <a:rPr lang="en-US" noProof="0" dirty="0"/>
              <a:t> minor simplifications</a:t>
            </a:r>
          </a:p>
        </p:txBody>
      </p:sp>
      <p:pic>
        <p:nvPicPr>
          <p:cNvPr id="12" name="Bildplatzhalter 11" descr="Ein Bild, das Text, Reihe, Diagramm enthält.&#10;&#10;KI-generierte Inhalte können fehlerhaft sein.">
            <a:extLst>
              <a:ext uri="{FF2B5EF4-FFF2-40B4-BE49-F238E27FC236}">
                <a16:creationId xmlns:a16="http://schemas.microsoft.com/office/drawing/2014/main" id="{58A36CBF-B3AE-44CF-A245-4A9D4774D3FF}"/>
              </a:ext>
            </a:extLst>
          </p:cNvPr>
          <p:cNvPicPr>
            <a:picLocks noGrp="1" noChangeAspect="1"/>
          </p:cNvPicPr>
          <p:nvPr>
            <p:ph type="pic" sz="quarter" idx="14"/>
          </p:nvPr>
        </p:nvPicPr>
        <p:blipFill>
          <a:blip r:embed="rId3"/>
          <a:srcRect t="6399" b="6399"/>
          <a:stretch>
            <a:fillRect/>
          </a:stretch>
        </p:blipFill>
        <p:spPr/>
      </p:pic>
      <p:sp>
        <p:nvSpPr>
          <p:cNvPr id="6" name="Textplatzhalter 5">
            <a:extLst>
              <a:ext uri="{FF2B5EF4-FFF2-40B4-BE49-F238E27FC236}">
                <a16:creationId xmlns:a16="http://schemas.microsoft.com/office/drawing/2014/main" id="{26A6885B-8862-228D-0731-DF9EBB268988}"/>
              </a:ext>
            </a:extLst>
          </p:cNvPr>
          <p:cNvSpPr>
            <a:spLocks noGrp="1"/>
          </p:cNvSpPr>
          <p:nvPr>
            <p:ph type="body" sz="quarter" idx="19"/>
          </p:nvPr>
        </p:nvSpPr>
        <p:spPr/>
        <p:txBody>
          <a:bodyPr/>
          <a:lstStyle/>
          <a:p>
            <a:r>
              <a:rPr lang="en-US" noProof="0" dirty="0"/>
              <a:t>Quantum Fourier Transformation Algorithm 2- 30 Qubits, Fidelity </a:t>
            </a:r>
          </a:p>
          <a:p>
            <a:endParaRPr lang="en-US" noProof="0" dirty="0"/>
          </a:p>
        </p:txBody>
      </p:sp>
      <p:sp>
        <p:nvSpPr>
          <p:cNvPr id="7" name="Titel 6">
            <a:extLst>
              <a:ext uri="{FF2B5EF4-FFF2-40B4-BE49-F238E27FC236}">
                <a16:creationId xmlns:a16="http://schemas.microsoft.com/office/drawing/2014/main" id="{8CE3ACED-4521-E8D2-8932-E8522A880A60}"/>
              </a:ext>
            </a:extLst>
          </p:cNvPr>
          <p:cNvSpPr>
            <a:spLocks noGrp="1"/>
          </p:cNvSpPr>
          <p:nvPr>
            <p:ph type="title"/>
          </p:nvPr>
        </p:nvSpPr>
        <p:spPr/>
        <p:txBody>
          <a:bodyPr/>
          <a:lstStyle/>
          <a:p>
            <a:r>
              <a:rPr lang="en-US" noProof="0" dirty="0"/>
              <a:t>Final testing</a:t>
            </a:r>
          </a:p>
        </p:txBody>
      </p:sp>
      <p:sp>
        <p:nvSpPr>
          <p:cNvPr id="8" name="Textplatzhalter 7">
            <a:extLst>
              <a:ext uri="{FF2B5EF4-FFF2-40B4-BE49-F238E27FC236}">
                <a16:creationId xmlns:a16="http://schemas.microsoft.com/office/drawing/2014/main" id="{76337E11-1ACB-2D6F-59E6-9E9AC94A8627}"/>
              </a:ext>
            </a:extLst>
          </p:cNvPr>
          <p:cNvSpPr>
            <a:spLocks noGrp="1"/>
          </p:cNvSpPr>
          <p:nvPr>
            <p:ph type="body" sz="quarter" idx="20"/>
          </p:nvPr>
        </p:nvSpPr>
        <p:spPr>
          <a:xfrm>
            <a:off x="319089" y="626987"/>
            <a:ext cx="8508999" cy="321410"/>
          </a:xfrm>
        </p:spPr>
        <p:txBody>
          <a:bodyPr/>
          <a:lstStyle/>
          <a:p>
            <a:r>
              <a:rPr lang="en-US" noProof="0" dirty="0"/>
              <a:t>Interpretation of results</a:t>
            </a:r>
          </a:p>
          <a:p>
            <a:endParaRPr lang="en-US" noProof="0" dirty="0"/>
          </a:p>
        </p:txBody>
      </p:sp>
      <p:sp>
        <p:nvSpPr>
          <p:cNvPr id="13" name="Inhaltsplatzhalter 3">
            <a:extLst>
              <a:ext uri="{FF2B5EF4-FFF2-40B4-BE49-F238E27FC236}">
                <a16:creationId xmlns:a16="http://schemas.microsoft.com/office/drawing/2014/main" id="{D212C482-61FE-80DB-49FA-3994066907C7}"/>
              </a:ext>
            </a:extLst>
          </p:cNvPr>
          <p:cNvSpPr txBox="1">
            <a:spLocks/>
          </p:cNvSpPr>
          <p:nvPr/>
        </p:nvSpPr>
        <p:spPr>
          <a:xfrm>
            <a:off x="319089" y="3607496"/>
            <a:ext cx="4197858" cy="815340"/>
          </a:xfrm>
          <a:prstGeom prst="rect">
            <a:avLst/>
          </a:prstGeom>
          <a:ln>
            <a:solidFill>
              <a:schemeClr val="bg2"/>
            </a:solidFill>
          </a:ln>
        </p:spPr>
        <p:txBody>
          <a:bodyPr lIns="0" rIns="0"/>
          <a:lstStyle>
            <a:lvl1pPr algn="l" rtl="0" eaLnBrk="0" fontAlgn="base" hangingPunct="0">
              <a:lnSpc>
                <a:spcPct val="100000"/>
              </a:lnSpc>
              <a:spcBef>
                <a:spcPct val="0"/>
              </a:spcBef>
              <a:spcAft>
                <a:spcPct val="0"/>
              </a:spcAft>
              <a:defRPr lang="de-DE" sz="1400" kern="1200" noProof="0" dirty="0" smtClean="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4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baseline="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Nevertheless, there were a few more fidelity sources that Enola considered, but they weren't turned off</a:t>
            </a:r>
          </a:p>
        </p:txBody>
      </p:sp>
      <p:sp>
        <p:nvSpPr>
          <p:cNvPr id="14" name="Inhaltsplatzhalter 3">
            <a:extLst>
              <a:ext uri="{FF2B5EF4-FFF2-40B4-BE49-F238E27FC236}">
                <a16:creationId xmlns:a16="http://schemas.microsoft.com/office/drawing/2014/main" id="{BF8369E9-6C41-7439-9D2E-A1064ED5E912}"/>
              </a:ext>
            </a:extLst>
          </p:cNvPr>
          <p:cNvSpPr txBox="1">
            <a:spLocks/>
          </p:cNvSpPr>
          <p:nvPr/>
        </p:nvSpPr>
        <p:spPr>
          <a:xfrm>
            <a:off x="319089" y="2556510"/>
            <a:ext cx="4197858" cy="815340"/>
          </a:xfrm>
          <a:prstGeom prst="rect">
            <a:avLst/>
          </a:prstGeom>
          <a:ln>
            <a:solidFill>
              <a:schemeClr val="bg2"/>
            </a:solidFill>
          </a:ln>
        </p:spPr>
        <p:txBody>
          <a:bodyPr lIns="0" rIns="0"/>
          <a:lstStyle>
            <a:lvl1pPr algn="l" rtl="0" eaLnBrk="0" fontAlgn="base" hangingPunct="0">
              <a:lnSpc>
                <a:spcPct val="100000"/>
              </a:lnSpc>
              <a:spcBef>
                <a:spcPct val="0"/>
              </a:spcBef>
              <a:spcAft>
                <a:spcPct val="0"/>
              </a:spcAft>
              <a:defRPr lang="de-DE" sz="1400" kern="1200" noProof="0" dirty="0" smtClean="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4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baseline="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Clear differences observed</a:t>
            </a:r>
          </a:p>
          <a:p>
            <a:pPr marL="285750" indent="-285750">
              <a:buFont typeface="Arial" panose="020B0604020202020204" pitchFamily="34" charset="0"/>
              <a:buChar char="•"/>
            </a:pPr>
            <a:r>
              <a:rPr lang="en-US" dirty="0"/>
              <a:t>E.g. Enola has only 5.5 times lower fidelity than </a:t>
            </a:r>
            <a:r>
              <a:rPr lang="en-US" dirty="0" err="1"/>
              <a:t>DasAtom</a:t>
            </a:r>
            <a:endParaRPr lang="en-US" dirty="0"/>
          </a:p>
        </p:txBody>
      </p:sp>
    </p:spTree>
    <p:extLst>
      <p:ext uri="{BB962C8B-B14F-4D97-AF65-F5344CB8AC3E}">
        <p14:creationId xmlns:p14="http://schemas.microsoft.com/office/powerpoint/2010/main" val="490804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147BB1B-2BC7-9421-C031-8DDF6848525B}"/>
              </a:ext>
            </a:extLst>
          </p:cNvPr>
          <p:cNvSpPr>
            <a:spLocks noGrp="1"/>
          </p:cNvSpPr>
          <p:nvPr>
            <p:ph idx="1"/>
          </p:nvPr>
        </p:nvSpPr>
        <p:spPr/>
        <p:txBody>
          <a:bodyPr/>
          <a:lstStyle/>
          <a:p>
            <a:r>
              <a:rPr lang="en-US" noProof="0" dirty="0"/>
              <a:t>[1] </a:t>
            </a:r>
            <a:r>
              <a:rPr lang="en-US" noProof="0" dirty="0" err="1">
                <a:hlinkClick r:id="rId2"/>
              </a:rPr>
              <a:t>BlockSphere</a:t>
            </a:r>
            <a:endParaRPr lang="en-US" noProof="0" dirty="0"/>
          </a:p>
          <a:p>
            <a:r>
              <a:rPr lang="en-US" noProof="0" dirty="0"/>
              <a:t>[2] </a:t>
            </a:r>
            <a:r>
              <a:rPr lang="en-US" noProof="0" dirty="0" err="1">
                <a:hlinkClick r:id="rId3"/>
              </a:rPr>
              <a:t>SLMArray</a:t>
            </a:r>
            <a:endParaRPr lang="en-US" noProof="0" dirty="0"/>
          </a:p>
          <a:p>
            <a:r>
              <a:rPr lang="en-US" noProof="0" dirty="0"/>
              <a:t>[3] </a:t>
            </a:r>
            <a:r>
              <a:rPr lang="en-US" noProof="0" dirty="0">
                <a:hlinkClick r:id="rId4"/>
              </a:rPr>
              <a:t>Hybrid Circuit Mapping</a:t>
            </a:r>
            <a:endParaRPr lang="en-US" noProof="0" dirty="0"/>
          </a:p>
          <a:p>
            <a:r>
              <a:rPr lang="en-US" noProof="0" dirty="0"/>
              <a:t>[4] </a:t>
            </a:r>
            <a:r>
              <a:rPr lang="en-US" noProof="0" dirty="0">
                <a:hlinkClick r:id="rId5"/>
              </a:rPr>
              <a:t>Compiler Development Neutral Atoms</a:t>
            </a:r>
            <a:endParaRPr lang="en-US" noProof="0" dirty="0"/>
          </a:p>
          <a:p>
            <a:r>
              <a:rPr lang="en-US" noProof="0" dirty="0"/>
              <a:t>[5] </a:t>
            </a:r>
            <a:r>
              <a:rPr lang="en-US" noProof="0" dirty="0">
                <a:hlinkClick r:id="rId6"/>
              </a:rPr>
              <a:t>Enola</a:t>
            </a:r>
            <a:endParaRPr lang="en-US" noProof="0" dirty="0"/>
          </a:p>
          <a:p>
            <a:r>
              <a:rPr lang="en-US" noProof="0" dirty="0"/>
              <a:t>[6] </a:t>
            </a:r>
            <a:r>
              <a:rPr lang="en-US" noProof="0" dirty="0" err="1">
                <a:hlinkClick r:id="rId7"/>
              </a:rPr>
              <a:t>DasAtom</a:t>
            </a:r>
            <a:endParaRPr lang="en-US" noProof="0" dirty="0"/>
          </a:p>
          <a:p>
            <a:r>
              <a:rPr lang="en-US" noProof="0" dirty="0"/>
              <a:t>[7] </a:t>
            </a:r>
            <a:r>
              <a:rPr lang="en-US" noProof="0" dirty="0" err="1">
                <a:hlinkClick r:id="rId8"/>
              </a:rPr>
              <a:t>Bluvstein</a:t>
            </a:r>
            <a:endParaRPr lang="ru-RU" noProof="0" dirty="0"/>
          </a:p>
          <a:p>
            <a:r>
              <a:rPr lang="de-DE" dirty="0"/>
              <a:t>[8] </a:t>
            </a:r>
            <a:r>
              <a:rPr lang="de-DE" dirty="0">
                <a:hlinkClick r:id="rId9"/>
              </a:rPr>
              <a:t>GitHub</a:t>
            </a:r>
            <a:endParaRPr lang="de-DE" dirty="0"/>
          </a:p>
          <a:p>
            <a:endParaRPr lang="en-US" noProof="0" dirty="0"/>
          </a:p>
          <a:p>
            <a:endParaRPr lang="en-US" noProof="0" dirty="0"/>
          </a:p>
          <a:p>
            <a:endParaRPr lang="en-US" noProof="0" dirty="0"/>
          </a:p>
        </p:txBody>
      </p:sp>
      <p:sp>
        <p:nvSpPr>
          <p:cNvPr id="3" name="Foliennummernplatzhalter 2">
            <a:extLst>
              <a:ext uri="{FF2B5EF4-FFF2-40B4-BE49-F238E27FC236}">
                <a16:creationId xmlns:a16="http://schemas.microsoft.com/office/drawing/2014/main" id="{9CD697CF-A7F9-158F-3DBA-28FA38F35CEE}"/>
              </a:ext>
            </a:extLst>
          </p:cNvPr>
          <p:cNvSpPr>
            <a:spLocks noGrp="1"/>
          </p:cNvSpPr>
          <p:nvPr>
            <p:ph type="sldNum" sz="quarter" idx="11"/>
          </p:nvPr>
        </p:nvSpPr>
        <p:spPr/>
        <p:txBody>
          <a:bodyPr/>
          <a:lstStyle/>
          <a:p>
            <a:fld id="{CE58CB1E-F828-4F11-99E0-327109AF9DA4}" type="slidenum">
              <a:rPr lang="en-US" noProof="0" smtClean="0"/>
              <a:pPr/>
              <a:t>26</a:t>
            </a:fld>
            <a:endParaRPr lang="en-US" noProof="0" dirty="0"/>
          </a:p>
        </p:txBody>
      </p:sp>
      <p:sp>
        <p:nvSpPr>
          <p:cNvPr id="4" name="Fußzeilenplatzhalter 3">
            <a:extLst>
              <a:ext uri="{FF2B5EF4-FFF2-40B4-BE49-F238E27FC236}">
                <a16:creationId xmlns:a16="http://schemas.microsoft.com/office/drawing/2014/main" id="{BACAB512-11C3-855F-FDF9-A9FE54FDB830}"/>
              </a:ext>
            </a:extLst>
          </p:cNvPr>
          <p:cNvSpPr>
            <a:spLocks noGrp="1"/>
          </p:cNvSpPr>
          <p:nvPr>
            <p:ph type="ftr" sz="quarter" idx="12"/>
          </p:nvPr>
        </p:nvSpPr>
        <p:spPr/>
        <p:txBody>
          <a:bodyPr/>
          <a:lstStyle/>
          <a:p>
            <a:r>
              <a:rPr lang="en-US" noProof="0" dirty="0"/>
              <a:t>Emil Khusainov (Bachelor‘s thesis TUM)</a:t>
            </a:r>
          </a:p>
        </p:txBody>
      </p:sp>
      <p:sp>
        <p:nvSpPr>
          <p:cNvPr id="5" name="Titel 4">
            <a:extLst>
              <a:ext uri="{FF2B5EF4-FFF2-40B4-BE49-F238E27FC236}">
                <a16:creationId xmlns:a16="http://schemas.microsoft.com/office/drawing/2014/main" id="{AE36DDD4-F7ED-E53A-A952-F54B716EFF3B}"/>
              </a:ext>
            </a:extLst>
          </p:cNvPr>
          <p:cNvSpPr>
            <a:spLocks noGrp="1"/>
          </p:cNvSpPr>
          <p:nvPr>
            <p:ph type="title"/>
          </p:nvPr>
        </p:nvSpPr>
        <p:spPr/>
        <p:txBody>
          <a:bodyPr/>
          <a:lstStyle/>
          <a:p>
            <a:r>
              <a:rPr lang="en-US" noProof="0" dirty="0"/>
              <a:t>Literature</a:t>
            </a:r>
          </a:p>
        </p:txBody>
      </p:sp>
    </p:spTree>
    <p:extLst>
      <p:ext uri="{BB962C8B-B14F-4D97-AF65-F5344CB8AC3E}">
        <p14:creationId xmlns:p14="http://schemas.microsoft.com/office/powerpoint/2010/main" val="2453260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804262-E441-D020-FC40-F8165D9354E5}"/>
              </a:ext>
            </a:extLst>
          </p:cNvPr>
          <p:cNvSpPr>
            <a:spLocks noGrp="1"/>
          </p:cNvSpPr>
          <p:nvPr>
            <p:ph type="title"/>
          </p:nvPr>
        </p:nvSpPr>
        <p:spPr>
          <a:xfrm>
            <a:off x="319090" y="972000"/>
            <a:ext cx="8508999" cy="380810"/>
          </a:xfrm>
        </p:spPr>
        <p:txBody>
          <a:bodyPr/>
          <a:lstStyle/>
          <a:p>
            <a:r>
              <a:rPr lang="de-DE" dirty="0" err="1"/>
              <a:t>Thanks</a:t>
            </a:r>
            <a:r>
              <a:rPr lang="de-DE" dirty="0"/>
              <a:t> </a:t>
            </a:r>
            <a:r>
              <a:rPr lang="de-DE" dirty="0" err="1"/>
              <a:t>for</a:t>
            </a:r>
            <a:r>
              <a:rPr lang="de-DE" dirty="0"/>
              <a:t> </a:t>
            </a:r>
            <a:r>
              <a:rPr lang="de-DE" dirty="0" err="1"/>
              <a:t>your</a:t>
            </a:r>
            <a:r>
              <a:rPr lang="de-DE" dirty="0"/>
              <a:t> </a:t>
            </a:r>
            <a:r>
              <a:rPr lang="de-DE" dirty="0" err="1"/>
              <a:t>attention</a:t>
            </a:r>
            <a:endParaRPr lang="de-DE" dirty="0"/>
          </a:p>
        </p:txBody>
      </p:sp>
    </p:spTree>
    <p:extLst>
      <p:ext uri="{BB962C8B-B14F-4D97-AF65-F5344CB8AC3E}">
        <p14:creationId xmlns:p14="http://schemas.microsoft.com/office/powerpoint/2010/main" val="421495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707DD2F-F78A-B4DA-FE13-6D14286084C1}"/>
              </a:ext>
            </a:extLst>
          </p:cNvPr>
          <p:cNvSpPr>
            <a:spLocks noGrp="1"/>
          </p:cNvSpPr>
          <p:nvPr>
            <p:ph idx="14"/>
          </p:nvPr>
        </p:nvSpPr>
        <p:spPr>
          <a:xfrm>
            <a:off x="311161" y="1222524"/>
            <a:ext cx="4140708" cy="3516292"/>
          </a:xfrm>
          <a:ln w="9525">
            <a:solidFill>
              <a:schemeClr val="bg2"/>
            </a:solidFill>
          </a:ln>
        </p:spPr>
        <p:style>
          <a:lnRef idx="2">
            <a:schemeClr val="accent2"/>
          </a:lnRef>
          <a:fillRef idx="1">
            <a:schemeClr val="lt1"/>
          </a:fillRef>
          <a:effectRef idx="0">
            <a:schemeClr val="accent2"/>
          </a:effectRef>
          <a:fontRef idx="minor">
            <a:schemeClr val="dk1"/>
          </a:fontRef>
        </p:style>
        <p:txBody>
          <a:bodyPr/>
          <a:lstStyle/>
          <a:p>
            <a:r>
              <a:rPr lang="en-US" noProof="0" dirty="0"/>
              <a:t>	Superconducting Qubits</a:t>
            </a:r>
          </a:p>
          <a:p>
            <a:pPr marL="285750" indent="-285750">
              <a:buFont typeface="Arial" panose="020B0604020202020204" pitchFamily="34" charset="0"/>
              <a:buChar char="•"/>
            </a:pPr>
            <a:r>
              <a:rPr lang="en-US" noProof="0" dirty="0"/>
              <a:t>Based on nonlinear LC circuits</a:t>
            </a:r>
          </a:p>
          <a:p>
            <a:pPr marL="285750" indent="-285750">
              <a:buFont typeface="Arial" panose="020B0604020202020204" pitchFamily="34" charset="0"/>
              <a:buChar char="•"/>
            </a:pPr>
            <a:r>
              <a:rPr lang="en-US" noProof="0" dirty="0"/>
              <a:t>QPUs of IBM, Google</a:t>
            </a:r>
          </a:p>
          <a:p>
            <a:pPr marL="285750" indent="-285750">
              <a:buFont typeface="Arial" panose="020B0604020202020204" pitchFamily="34" charset="0"/>
              <a:buChar char="•"/>
            </a:pPr>
            <a:r>
              <a:rPr lang="en-US" noProof="0" dirty="0"/>
              <a:t>Pro:</a:t>
            </a:r>
          </a:p>
          <a:p>
            <a:pPr marL="461963" lvl="1" indent="-285750">
              <a:buFont typeface="Symbol" panose="05050102010706020507" pitchFamily="18" charset="2"/>
              <a:buChar char="-"/>
            </a:pPr>
            <a:r>
              <a:rPr lang="en-US" noProof="0" dirty="0"/>
              <a:t>Fast gates</a:t>
            </a:r>
          </a:p>
          <a:p>
            <a:pPr marL="461963" lvl="1" indent="-285750">
              <a:buFont typeface="Symbol" panose="05050102010706020507" pitchFamily="18" charset="2"/>
              <a:buChar char="-"/>
            </a:pPr>
            <a:r>
              <a:rPr lang="en-US" noProof="0" dirty="0"/>
              <a:t>Easy electronic</a:t>
            </a:r>
          </a:p>
          <a:p>
            <a:pPr marL="461963" lvl="1" indent="-285750">
              <a:buFont typeface="Symbol" panose="05050102010706020507" pitchFamily="18" charset="2"/>
              <a:buChar char="-"/>
            </a:pPr>
            <a:r>
              <a:rPr lang="en-US" noProof="0" dirty="0"/>
              <a:t>Good scalable and designable</a:t>
            </a:r>
          </a:p>
          <a:p>
            <a:pPr marL="285750" indent="-285750">
              <a:buFont typeface="Arial" panose="020B0604020202020204" pitchFamily="34" charset="0"/>
              <a:buChar char="•"/>
            </a:pPr>
            <a:r>
              <a:rPr lang="en-US" noProof="0" dirty="0"/>
              <a:t>Con:</a:t>
            </a:r>
          </a:p>
          <a:p>
            <a:pPr marL="461963" lvl="1" indent="-285750">
              <a:buFont typeface="Symbol" panose="05050102010706020507" pitchFamily="18" charset="2"/>
              <a:buChar char="-"/>
            </a:pPr>
            <a:r>
              <a:rPr lang="en-US" noProof="0" dirty="0"/>
              <a:t>Short coherence time</a:t>
            </a:r>
          </a:p>
          <a:p>
            <a:pPr marL="461963" lvl="1" indent="-285750">
              <a:buFont typeface="Symbol" panose="05050102010706020507" pitchFamily="18" charset="2"/>
              <a:buChar char="-"/>
            </a:pPr>
            <a:r>
              <a:rPr lang="en-US" noProof="0" dirty="0"/>
              <a:t>Necessity in low temperatures</a:t>
            </a:r>
          </a:p>
          <a:p>
            <a:endParaRPr lang="en-US" noProof="0" dirty="0"/>
          </a:p>
          <a:p>
            <a:endParaRPr lang="en-US" noProof="0" dirty="0"/>
          </a:p>
        </p:txBody>
      </p:sp>
      <p:sp>
        <p:nvSpPr>
          <p:cNvPr id="3" name="Inhaltsplatzhalter 2">
            <a:extLst>
              <a:ext uri="{FF2B5EF4-FFF2-40B4-BE49-F238E27FC236}">
                <a16:creationId xmlns:a16="http://schemas.microsoft.com/office/drawing/2014/main" id="{EBA33DBD-5C59-0A5C-F73A-554AD29E69F7}"/>
              </a:ext>
            </a:extLst>
          </p:cNvPr>
          <p:cNvSpPr>
            <a:spLocks noGrp="1"/>
          </p:cNvSpPr>
          <p:nvPr>
            <p:ph idx="15"/>
          </p:nvPr>
        </p:nvSpPr>
        <p:spPr>
          <a:xfrm>
            <a:off x="4686300" y="1222523"/>
            <a:ext cx="4140708" cy="3516291"/>
          </a:xfrm>
          <a:ln w="9525">
            <a:solidFill>
              <a:schemeClr val="bg2"/>
            </a:solidFill>
          </a:ln>
        </p:spPr>
        <p:style>
          <a:lnRef idx="2">
            <a:schemeClr val="accent2"/>
          </a:lnRef>
          <a:fillRef idx="1">
            <a:schemeClr val="lt1"/>
          </a:fillRef>
          <a:effectRef idx="0">
            <a:schemeClr val="accent2"/>
          </a:effectRef>
          <a:fontRef idx="minor">
            <a:schemeClr val="dk1"/>
          </a:fontRef>
        </p:style>
        <p:txBody>
          <a:bodyPr/>
          <a:lstStyle/>
          <a:p>
            <a:r>
              <a:rPr lang="en-US" noProof="0" dirty="0"/>
              <a:t>	Trapped-Ion Qubits</a:t>
            </a:r>
          </a:p>
          <a:p>
            <a:pPr marL="285750" indent="-285750">
              <a:buFont typeface="Arial" panose="020B0604020202020204" pitchFamily="34" charset="0"/>
              <a:buChar char="•"/>
            </a:pPr>
            <a:r>
              <a:rPr lang="en-US" noProof="0" dirty="0"/>
              <a:t>Based on individual atoms in </a:t>
            </a:r>
            <a:r>
              <a:rPr lang="en-US" noProof="0" dirty="0" err="1"/>
              <a:t>electomagnetics</a:t>
            </a:r>
            <a:r>
              <a:rPr lang="en-US" noProof="0" dirty="0"/>
              <a:t> traps</a:t>
            </a:r>
          </a:p>
          <a:p>
            <a:pPr marL="285750" indent="-285750">
              <a:buFont typeface="Arial" panose="020B0604020202020204" pitchFamily="34" charset="0"/>
              <a:buChar char="•"/>
            </a:pPr>
            <a:r>
              <a:rPr lang="en-US" noProof="0" dirty="0"/>
              <a:t>Used by </a:t>
            </a:r>
            <a:r>
              <a:rPr lang="en-US" noProof="0" dirty="0" err="1"/>
              <a:t>IonQ</a:t>
            </a:r>
            <a:endParaRPr lang="en-US" noProof="0" dirty="0"/>
          </a:p>
          <a:p>
            <a:pPr marL="285750" indent="-285750">
              <a:buFont typeface="Arial" panose="020B0604020202020204" pitchFamily="34" charset="0"/>
              <a:buChar char="•"/>
            </a:pPr>
            <a:r>
              <a:rPr lang="en-US" noProof="0" dirty="0"/>
              <a:t>Pro:</a:t>
            </a:r>
          </a:p>
          <a:p>
            <a:pPr marL="461963" lvl="1" indent="-285750">
              <a:buFont typeface="Symbol" panose="05050102010706020507" pitchFamily="18" charset="2"/>
              <a:buChar char="-"/>
            </a:pPr>
            <a:r>
              <a:rPr lang="en-US" noProof="0" dirty="0"/>
              <a:t>Very long coherence times</a:t>
            </a:r>
          </a:p>
          <a:p>
            <a:pPr marL="461963" lvl="1" indent="-285750">
              <a:buFont typeface="Symbol" panose="05050102010706020507" pitchFamily="18" charset="2"/>
              <a:buChar char="-"/>
            </a:pPr>
            <a:r>
              <a:rPr lang="en-US" noProof="0" dirty="0"/>
              <a:t>High fidelity of gates</a:t>
            </a:r>
          </a:p>
          <a:p>
            <a:pPr marL="285750" indent="-285750">
              <a:buFont typeface="Arial" panose="020B0604020202020204" pitchFamily="34" charset="0"/>
              <a:buChar char="•"/>
            </a:pPr>
            <a:r>
              <a:rPr lang="en-US" noProof="0" dirty="0"/>
              <a:t>Con:</a:t>
            </a:r>
          </a:p>
          <a:p>
            <a:pPr marL="461963" lvl="1" indent="-285750">
              <a:buFont typeface="Symbol" panose="05050102010706020507" pitchFamily="18" charset="2"/>
              <a:buChar char="-"/>
            </a:pPr>
            <a:r>
              <a:rPr lang="en-US" noProof="0" dirty="0"/>
              <a:t>Slow gates</a:t>
            </a:r>
          </a:p>
          <a:p>
            <a:pPr marL="461963" lvl="1" indent="-285750">
              <a:buFont typeface="Symbol" panose="05050102010706020507" pitchFamily="18" charset="2"/>
              <a:buChar char="-"/>
            </a:pPr>
            <a:r>
              <a:rPr lang="en-US" noProof="0" dirty="0"/>
              <a:t>Complex system</a:t>
            </a:r>
          </a:p>
          <a:p>
            <a:endParaRPr lang="en-US" noProof="0" dirty="0"/>
          </a:p>
        </p:txBody>
      </p:sp>
      <p:sp>
        <p:nvSpPr>
          <p:cNvPr id="4" name="Foliennummernplatzhalter 3">
            <a:extLst>
              <a:ext uri="{FF2B5EF4-FFF2-40B4-BE49-F238E27FC236}">
                <a16:creationId xmlns:a16="http://schemas.microsoft.com/office/drawing/2014/main" id="{A39F4EB4-D0B1-A7B2-0818-B7A86980592D}"/>
              </a:ext>
            </a:extLst>
          </p:cNvPr>
          <p:cNvSpPr>
            <a:spLocks noGrp="1"/>
          </p:cNvSpPr>
          <p:nvPr>
            <p:ph type="sldNum" sz="quarter" idx="16"/>
          </p:nvPr>
        </p:nvSpPr>
        <p:spPr/>
        <p:txBody>
          <a:bodyPr/>
          <a:lstStyle/>
          <a:p>
            <a:fld id="{CE58CB1E-F828-4F11-99E0-327109AF9DA4}" type="slidenum">
              <a:rPr lang="en-US" noProof="0" smtClean="0"/>
              <a:pPr/>
              <a:t>3</a:t>
            </a:fld>
            <a:endParaRPr lang="en-US" noProof="0" dirty="0"/>
          </a:p>
        </p:txBody>
      </p:sp>
      <p:sp>
        <p:nvSpPr>
          <p:cNvPr id="5" name="Fußzeilenplatzhalter 4">
            <a:extLst>
              <a:ext uri="{FF2B5EF4-FFF2-40B4-BE49-F238E27FC236}">
                <a16:creationId xmlns:a16="http://schemas.microsoft.com/office/drawing/2014/main" id="{5D218A4D-28D9-65F2-E8BC-8126452FCD98}"/>
              </a:ext>
            </a:extLst>
          </p:cNvPr>
          <p:cNvSpPr>
            <a:spLocks noGrp="1"/>
          </p:cNvSpPr>
          <p:nvPr>
            <p:ph type="ftr" sz="quarter" idx="17"/>
          </p:nvPr>
        </p:nvSpPr>
        <p:spPr/>
        <p:txBody>
          <a:bodyPr/>
          <a:lstStyle/>
          <a:p>
            <a:r>
              <a:rPr lang="en-US" noProof="0" dirty="0"/>
              <a:t>Emil Khusainov (Bachelor‘s thesis TUM)</a:t>
            </a:r>
          </a:p>
        </p:txBody>
      </p:sp>
      <p:sp>
        <p:nvSpPr>
          <p:cNvPr id="6" name="Titel 5">
            <a:extLst>
              <a:ext uri="{FF2B5EF4-FFF2-40B4-BE49-F238E27FC236}">
                <a16:creationId xmlns:a16="http://schemas.microsoft.com/office/drawing/2014/main" id="{DA079B3D-9AAA-1A6E-BD03-C4B5AA2E3C01}"/>
              </a:ext>
            </a:extLst>
          </p:cNvPr>
          <p:cNvSpPr>
            <a:spLocks noGrp="1"/>
          </p:cNvSpPr>
          <p:nvPr>
            <p:ph type="title"/>
          </p:nvPr>
        </p:nvSpPr>
        <p:spPr/>
        <p:txBody>
          <a:bodyPr/>
          <a:lstStyle/>
          <a:p>
            <a:r>
              <a:rPr lang="en-US" noProof="0" dirty="0"/>
              <a:t>Quantum hardware architectures</a:t>
            </a:r>
          </a:p>
        </p:txBody>
      </p:sp>
      <p:sp>
        <p:nvSpPr>
          <p:cNvPr id="7" name="Textplatzhalter 6">
            <a:extLst>
              <a:ext uri="{FF2B5EF4-FFF2-40B4-BE49-F238E27FC236}">
                <a16:creationId xmlns:a16="http://schemas.microsoft.com/office/drawing/2014/main" id="{45049386-B72A-DF3C-91F2-934ECF7C6C5C}"/>
              </a:ext>
            </a:extLst>
          </p:cNvPr>
          <p:cNvSpPr>
            <a:spLocks noGrp="1"/>
          </p:cNvSpPr>
          <p:nvPr>
            <p:ph type="body" sz="quarter" idx="18"/>
          </p:nvPr>
        </p:nvSpPr>
        <p:spPr/>
        <p:txBody>
          <a:bodyPr/>
          <a:lstStyle/>
          <a:p>
            <a:r>
              <a:rPr lang="en-US" noProof="0" dirty="0"/>
              <a:t>The most popular</a:t>
            </a:r>
          </a:p>
        </p:txBody>
      </p:sp>
    </p:spTree>
    <p:extLst>
      <p:ext uri="{BB962C8B-B14F-4D97-AF65-F5344CB8AC3E}">
        <p14:creationId xmlns:p14="http://schemas.microsoft.com/office/powerpoint/2010/main" val="707448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18F977D-2E89-89CA-6491-5D901552EEA3}"/>
              </a:ext>
            </a:extLst>
          </p:cNvPr>
          <p:cNvSpPr>
            <a:spLocks noGrp="1"/>
          </p:cNvSpPr>
          <p:nvPr>
            <p:ph idx="14"/>
          </p:nvPr>
        </p:nvSpPr>
        <p:spPr>
          <a:xfrm>
            <a:off x="311162" y="1222524"/>
            <a:ext cx="4050773" cy="3475102"/>
          </a:xfrm>
          <a:ln>
            <a:solidFill>
              <a:schemeClr val="bg2"/>
            </a:solidFill>
          </a:ln>
        </p:spPr>
        <p:txBody>
          <a:bodyPr/>
          <a:lstStyle/>
          <a:p>
            <a:r>
              <a:rPr lang="en-US" noProof="0" dirty="0"/>
              <a:t>	Photonic Qubits</a:t>
            </a:r>
          </a:p>
          <a:p>
            <a:pPr marL="285750" indent="-285750">
              <a:buFont typeface="Arial" panose="020B0604020202020204" pitchFamily="34" charset="0"/>
              <a:buChar char="•"/>
            </a:pPr>
            <a:r>
              <a:rPr lang="en-US" noProof="0" dirty="0"/>
              <a:t>Based on physical states of photons</a:t>
            </a:r>
          </a:p>
          <a:p>
            <a:pPr marL="285750" indent="-285750">
              <a:buFont typeface="Arial" panose="020B0604020202020204" pitchFamily="34" charset="0"/>
              <a:buChar char="•"/>
            </a:pPr>
            <a:r>
              <a:rPr lang="en-US" noProof="0" dirty="0"/>
              <a:t>Pro:</a:t>
            </a:r>
          </a:p>
          <a:p>
            <a:pPr marL="461963" lvl="1" indent="-285750">
              <a:buFont typeface="Symbol" panose="05050102010706020507" pitchFamily="18" charset="2"/>
              <a:buChar char="-"/>
            </a:pPr>
            <a:r>
              <a:rPr lang="en-US" noProof="0" dirty="0"/>
              <a:t>No need in absolute zero temperatures</a:t>
            </a:r>
          </a:p>
          <a:p>
            <a:pPr marL="461963" lvl="1" indent="-285750">
              <a:buFont typeface="Symbol" panose="05050102010706020507" pitchFamily="18" charset="2"/>
              <a:buChar char="-"/>
            </a:pPr>
            <a:r>
              <a:rPr lang="en-US" noProof="0" dirty="0"/>
              <a:t>Low loss transmission in quantum networks</a:t>
            </a:r>
          </a:p>
          <a:p>
            <a:pPr marL="285750" indent="-285750">
              <a:buFont typeface="Arial" panose="020B0604020202020204" pitchFamily="34" charset="0"/>
              <a:buChar char="•"/>
            </a:pPr>
            <a:r>
              <a:rPr lang="en-US" noProof="0" dirty="0"/>
              <a:t>Con:</a:t>
            </a:r>
          </a:p>
          <a:p>
            <a:pPr marL="461963" lvl="1" indent="-285750">
              <a:buFont typeface="Symbol" panose="05050102010706020507" pitchFamily="18" charset="2"/>
              <a:buChar char="-"/>
            </a:pPr>
            <a:r>
              <a:rPr lang="en-US" noProof="0" dirty="0"/>
              <a:t>Probabilistic two-qubit gates</a:t>
            </a:r>
          </a:p>
          <a:p>
            <a:pPr marL="461963" lvl="1" indent="-285750">
              <a:buFont typeface="Symbol" panose="05050102010706020507" pitchFamily="18" charset="2"/>
              <a:buChar char="-"/>
            </a:pPr>
            <a:r>
              <a:rPr lang="en-US" noProof="0" dirty="0"/>
              <a:t>Requires high-quality hardware</a:t>
            </a:r>
          </a:p>
          <a:p>
            <a:pPr marL="461963" lvl="1" indent="-285750">
              <a:buFont typeface="Symbol" panose="05050102010706020507" pitchFamily="18" charset="2"/>
              <a:buChar char="-"/>
            </a:pPr>
            <a:r>
              <a:rPr lang="en-US" noProof="0" dirty="0"/>
              <a:t>Hard </a:t>
            </a:r>
            <a:r>
              <a:rPr lang="en-US" dirty="0"/>
              <a:t>s</a:t>
            </a:r>
            <a:r>
              <a:rPr lang="en-US" noProof="0" dirty="0" err="1"/>
              <a:t>caling</a:t>
            </a:r>
            <a:endParaRPr lang="en-US" noProof="0" dirty="0"/>
          </a:p>
          <a:p>
            <a:pPr marL="285750" indent="-285750">
              <a:buFont typeface="Arial" panose="020B0604020202020204" pitchFamily="34" charset="0"/>
              <a:buChar char="•"/>
            </a:pPr>
            <a:endParaRPr lang="en-US" noProof="0" dirty="0"/>
          </a:p>
          <a:p>
            <a:endParaRPr lang="en-US" noProof="0" dirty="0"/>
          </a:p>
          <a:p>
            <a:endParaRPr lang="en-US" noProof="0" dirty="0"/>
          </a:p>
          <a:p>
            <a:endParaRPr lang="en-US" noProof="0" dirty="0"/>
          </a:p>
          <a:p>
            <a:endParaRPr lang="en-US" noProof="0" dirty="0"/>
          </a:p>
          <a:p>
            <a:endParaRPr lang="en-US" noProof="0" dirty="0"/>
          </a:p>
          <a:p>
            <a:endParaRPr lang="en-US" noProof="0" dirty="0"/>
          </a:p>
          <a:p>
            <a:endParaRPr lang="en-US" noProof="0" dirty="0"/>
          </a:p>
          <a:p>
            <a:endParaRPr lang="en-US" noProof="0" dirty="0"/>
          </a:p>
          <a:p>
            <a:endParaRPr lang="en-US" noProof="0" dirty="0"/>
          </a:p>
          <a:p>
            <a:endParaRPr lang="en-US" noProof="0" dirty="0"/>
          </a:p>
          <a:p>
            <a:endParaRPr lang="en-US" noProof="0" dirty="0"/>
          </a:p>
          <a:p>
            <a:endParaRPr lang="en-US" noProof="0" dirty="0"/>
          </a:p>
          <a:p>
            <a:endParaRPr lang="en-US" noProof="0" dirty="0"/>
          </a:p>
          <a:p>
            <a:endParaRPr lang="en-US" noProof="0" dirty="0"/>
          </a:p>
          <a:p>
            <a:endParaRPr lang="en-US" noProof="0" dirty="0"/>
          </a:p>
          <a:p>
            <a:endParaRPr lang="en-US" noProof="0" dirty="0"/>
          </a:p>
          <a:p>
            <a:endParaRPr lang="en-US" noProof="0" dirty="0"/>
          </a:p>
        </p:txBody>
      </p:sp>
      <p:sp>
        <p:nvSpPr>
          <p:cNvPr id="3" name="Inhaltsplatzhalter 2">
            <a:extLst>
              <a:ext uri="{FF2B5EF4-FFF2-40B4-BE49-F238E27FC236}">
                <a16:creationId xmlns:a16="http://schemas.microsoft.com/office/drawing/2014/main" id="{D2B50BC9-AA62-F1E8-B899-8F8370DF9EAF}"/>
              </a:ext>
            </a:extLst>
          </p:cNvPr>
          <p:cNvSpPr>
            <a:spLocks noGrp="1"/>
          </p:cNvSpPr>
          <p:nvPr>
            <p:ph idx="15"/>
          </p:nvPr>
        </p:nvSpPr>
        <p:spPr>
          <a:ln>
            <a:solidFill>
              <a:schemeClr val="bg2"/>
            </a:solidFill>
          </a:ln>
        </p:spPr>
        <p:txBody>
          <a:bodyPr/>
          <a:lstStyle/>
          <a:p>
            <a:r>
              <a:rPr lang="en-US" noProof="0" dirty="0"/>
              <a:t>	Topological Qubits</a:t>
            </a:r>
          </a:p>
          <a:p>
            <a:pPr marL="285750" indent="-285750">
              <a:buFont typeface="Arial" panose="020B0604020202020204" pitchFamily="34" charset="0"/>
              <a:buChar char="•"/>
            </a:pPr>
            <a:r>
              <a:rPr lang="en-US" noProof="0" dirty="0"/>
              <a:t>Based on non-abelian anions with braiding operations</a:t>
            </a:r>
          </a:p>
          <a:p>
            <a:pPr marL="285750" indent="-285750">
              <a:buFont typeface="Arial" panose="020B0604020202020204" pitchFamily="34" charset="0"/>
              <a:buChar char="•"/>
            </a:pPr>
            <a:r>
              <a:rPr lang="en-US" noProof="0" dirty="0"/>
              <a:t>Hyped Majorana from Microsoft</a:t>
            </a:r>
          </a:p>
          <a:p>
            <a:pPr marL="285750" indent="-285750">
              <a:buFont typeface="Arial" panose="020B0604020202020204" pitchFamily="34" charset="0"/>
              <a:buChar char="•"/>
            </a:pPr>
            <a:r>
              <a:rPr lang="en-US" noProof="0" dirty="0"/>
              <a:t>Pro:</a:t>
            </a:r>
          </a:p>
          <a:p>
            <a:pPr marL="461963" lvl="1" indent="-285750">
              <a:buFont typeface="Symbol" panose="05050102010706020507" pitchFamily="18" charset="2"/>
              <a:buChar char="-"/>
            </a:pPr>
            <a:r>
              <a:rPr lang="en-US" noProof="0" dirty="0"/>
              <a:t>Intrinsic protection against certain errors</a:t>
            </a:r>
          </a:p>
          <a:p>
            <a:pPr marL="461963" lvl="1" indent="-285750">
              <a:buFont typeface="Symbol" panose="05050102010706020507" pitchFamily="18" charset="2"/>
              <a:buChar char="-"/>
            </a:pPr>
            <a:r>
              <a:rPr lang="en-US" noProof="0" dirty="0"/>
              <a:t>Potentially large scalable</a:t>
            </a:r>
          </a:p>
          <a:p>
            <a:pPr marL="285750" indent="-285750">
              <a:buFont typeface="Arial" panose="020B0604020202020204" pitchFamily="34" charset="0"/>
              <a:buChar char="•"/>
            </a:pPr>
            <a:r>
              <a:rPr lang="en-US" noProof="0" dirty="0"/>
              <a:t>Con:</a:t>
            </a:r>
          </a:p>
          <a:p>
            <a:pPr marL="461963" lvl="1" indent="-285750">
              <a:buFont typeface="Symbol" panose="05050102010706020507" pitchFamily="18" charset="2"/>
              <a:buChar char="-"/>
            </a:pPr>
            <a:r>
              <a:rPr lang="en-US" noProof="0" dirty="0"/>
              <a:t>Experimental</a:t>
            </a:r>
          </a:p>
        </p:txBody>
      </p:sp>
      <p:sp>
        <p:nvSpPr>
          <p:cNvPr id="4" name="Foliennummernplatzhalter 3">
            <a:extLst>
              <a:ext uri="{FF2B5EF4-FFF2-40B4-BE49-F238E27FC236}">
                <a16:creationId xmlns:a16="http://schemas.microsoft.com/office/drawing/2014/main" id="{37EC08A4-86D0-B691-FBD5-6F93CF57D381}"/>
              </a:ext>
            </a:extLst>
          </p:cNvPr>
          <p:cNvSpPr>
            <a:spLocks noGrp="1"/>
          </p:cNvSpPr>
          <p:nvPr>
            <p:ph type="sldNum" sz="quarter" idx="16"/>
          </p:nvPr>
        </p:nvSpPr>
        <p:spPr/>
        <p:txBody>
          <a:bodyPr/>
          <a:lstStyle/>
          <a:p>
            <a:fld id="{CE58CB1E-F828-4F11-99E0-327109AF9DA4}" type="slidenum">
              <a:rPr lang="en-US" noProof="0" smtClean="0"/>
              <a:pPr/>
              <a:t>4</a:t>
            </a:fld>
            <a:endParaRPr lang="en-US" noProof="0" dirty="0"/>
          </a:p>
        </p:txBody>
      </p:sp>
      <p:sp>
        <p:nvSpPr>
          <p:cNvPr id="5" name="Fußzeilenplatzhalter 4">
            <a:extLst>
              <a:ext uri="{FF2B5EF4-FFF2-40B4-BE49-F238E27FC236}">
                <a16:creationId xmlns:a16="http://schemas.microsoft.com/office/drawing/2014/main" id="{F7AD255E-27A6-6E81-8427-7B3FDF6FF9CC}"/>
              </a:ext>
            </a:extLst>
          </p:cNvPr>
          <p:cNvSpPr>
            <a:spLocks noGrp="1"/>
          </p:cNvSpPr>
          <p:nvPr>
            <p:ph type="ftr" sz="quarter" idx="17"/>
          </p:nvPr>
        </p:nvSpPr>
        <p:spPr/>
        <p:txBody>
          <a:bodyPr/>
          <a:lstStyle/>
          <a:p>
            <a:r>
              <a:rPr lang="en-US" noProof="0" dirty="0"/>
              <a:t>Emil Khusainov (Bachelor‘s thesis TUM)</a:t>
            </a:r>
          </a:p>
        </p:txBody>
      </p:sp>
      <p:sp>
        <p:nvSpPr>
          <p:cNvPr id="6" name="Titel 5">
            <a:extLst>
              <a:ext uri="{FF2B5EF4-FFF2-40B4-BE49-F238E27FC236}">
                <a16:creationId xmlns:a16="http://schemas.microsoft.com/office/drawing/2014/main" id="{267F5CB6-BDD5-8CE6-AD1E-E273FC5CB3A4}"/>
              </a:ext>
            </a:extLst>
          </p:cNvPr>
          <p:cNvSpPr>
            <a:spLocks noGrp="1"/>
          </p:cNvSpPr>
          <p:nvPr>
            <p:ph type="title"/>
          </p:nvPr>
        </p:nvSpPr>
        <p:spPr/>
        <p:txBody>
          <a:bodyPr/>
          <a:lstStyle/>
          <a:p>
            <a:r>
              <a:rPr lang="en-US" noProof="0" dirty="0"/>
              <a:t>Quantum hardware architectures</a:t>
            </a:r>
          </a:p>
        </p:txBody>
      </p:sp>
      <p:sp>
        <p:nvSpPr>
          <p:cNvPr id="7" name="Textplatzhalter 6">
            <a:extLst>
              <a:ext uri="{FF2B5EF4-FFF2-40B4-BE49-F238E27FC236}">
                <a16:creationId xmlns:a16="http://schemas.microsoft.com/office/drawing/2014/main" id="{AFB64F9D-29EB-1C32-DCA7-4BCF3CC3EF64}"/>
              </a:ext>
            </a:extLst>
          </p:cNvPr>
          <p:cNvSpPr>
            <a:spLocks noGrp="1"/>
          </p:cNvSpPr>
          <p:nvPr>
            <p:ph type="body" sz="quarter" idx="18"/>
          </p:nvPr>
        </p:nvSpPr>
        <p:spPr/>
        <p:txBody>
          <a:bodyPr/>
          <a:lstStyle/>
          <a:p>
            <a:r>
              <a:rPr lang="en-US" noProof="0" dirty="0"/>
              <a:t>Currently Emerging</a:t>
            </a:r>
          </a:p>
        </p:txBody>
      </p:sp>
    </p:spTree>
    <p:extLst>
      <p:ext uri="{BB962C8B-B14F-4D97-AF65-F5344CB8AC3E}">
        <p14:creationId xmlns:p14="http://schemas.microsoft.com/office/powerpoint/2010/main" val="3144225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994D552-35AC-B874-1421-7960E848EDF2}"/>
              </a:ext>
            </a:extLst>
          </p:cNvPr>
          <p:cNvSpPr>
            <a:spLocks noGrp="1"/>
          </p:cNvSpPr>
          <p:nvPr>
            <p:ph type="body" sz="quarter" idx="13"/>
          </p:nvPr>
        </p:nvSpPr>
        <p:spPr/>
        <p:txBody>
          <a:bodyPr/>
          <a:lstStyle/>
          <a:p>
            <a:r>
              <a:rPr lang="en-US" noProof="0" dirty="0"/>
              <a:t>The most interesting for us now</a:t>
            </a:r>
          </a:p>
          <a:p>
            <a:endParaRPr lang="en-US" noProof="0" dirty="0"/>
          </a:p>
        </p:txBody>
      </p:sp>
      <p:sp>
        <p:nvSpPr>
          <p:cNvPr id="3" name="Foliennummernplatzhalter 2">
            <a:extLst>
              <a:ext uri="{FF2B5EF4-FFF2-40B4-BE49-F238E27FC236}">
                <a16:creationId xmlns:a16="http://schemas.microsoft.com/office/drawing/2014/main" id="{B61CCB90-5B71-C49F-33F3-A876EB6197DD}"/>
              </a:ext>
            </a:extLst>
          </p:cNvPr>
          <p:cNvSpPr>
            <a:spLocks noGrp="1"/>
          </p:cNvSpPr>
          <p:nvPr>
            <p:ph type="sldNum" sz="quarter" idx="15"/>
          </p:nvPr>
        </p:nvSpPr>
        <p:spPr/>
        <p:txBody>
          <a:bodyPr/>
          <a:lstStyle/>
          <a:p>
            <a:fld id="{CE58CB1E-F828-4F11-99E0-327109AF9DA4}" type="slidenum">
              <a:rPr lang="en-US" noProof="0" smtClean="0"/>
              <a:pPr/>
              <a:t>5</a:t>
            </a:fld>
            <a:endParaRPr lang="en-US" noProof="0" dirty="0"/>
          </a:p>
        </p:txBody>
      </p:sp>
      <p:sp>
        <p:nvSpPr>
          <p:cNvPr id="4" name="Fußzeilenplatzhalter 3">
            <a:extLst>
              <a:ext uri="{FF2B5EF4-FFF2-40B4-BE49-F238E27FC236}">
                <a16:creationId xmlns:a16="http://schemas.microsoft.com/office/drawing/2014/main" id="{FC6DF076-38AA-4D79-03A1-4EB4F95E5055}"/>
              </a:ext>
            </a:extLst>
          </p:cNvPr>
          <p:cNvSpPr>
            <a:spLocks noGrp="1"/>
          </p:cNvSpPr>
          <p:nvPr>
            <p:ph type="ftr" sz="quarter" idx="16"/>
          </p:nvPr>
        </p:nvSpPr>
        <p:spPr/>
        <p:txBody>
          <a:bodyPr/>
          <a:lstStyle/>
          <a:p>
            <a:r>
              <a:rPr lang="en-US" noProof="0" dirty="0"/>
              <a:t>Emil Khusainov (Bachelor‘s thesis TUM)| [2]</a:t>
            </a:r>
          </a:p>
        </p:txBody>
      </p:sp>
      <p:sp>
        <p:nvSpPr>
          <p:cNvPr id="5" name="Inhaltsplatzhalter 4">
            <a:extLst>
              <a:ext uri="{FF2B5EF4-FFF2-40B4-BE49-F238E27FC236}">
                <a16:creationId xmlns:a16="http://schemas.microsoft.com/office/drawing/2014/main" id="{B6B3E7E6-F4E3-168C-A2B0-9AAE87DDCC19}"/>
              </a:ext>
            </a:extLst>
          </p:cNvPr>
          <p:cNvSpPr>
            <a:spLocks noGrp="1"/>
          </p:cNvSpPr>
          <p:nvPr>
            <p:ph sz="quarter" idx="18"/>
          </p:nvPr>
        </p:nvSpPr>
        <p:spPr>
          <a:ln>
            <a:solidFill>
              <a:schemeClr val="bg2"/>
            </a:solidFill>
          </a:ln>
        </p:spPr>
        <p:txBody>
          <a:bodyPr/>
          <a:lstStyle/>
          <a:p>
            <a:pPr marL="285750" indent="-285750">
              <a:buFont typeface="Arial" panose="020B0604020202020204" pitchFamily="34" charset="0"/>
              <a:buChar char="•"/>
            </a:pPr>
            <a:r>
              <a:rPr lang="en-US" noProof="0" dirty="0"/>
              <a:t>Based on neutral atoms such as rubidium placed in optical tweezers (SLM)</a:t>
            </a:r>
          </a:p>
          <a:p>
            <a:pPr marL="285750" indent="-285750">
              <a:buFont typeface="Arial" panose="020B0604020202020204" pitchFamily="34" charset="0"/>
              <a:buChar char="•"/>
            </a:pPr>
            <a:r>
              <a:rPr lang="en-US" noProof="0" dirty="0"/>
              <a:t>Hyperfine states of atoms denotes basis states</a:t>
            </a:r>
          </a:p>
          <a:p>
            <a:pPr marL="285750" indent="-285750">
              <a:buFont typeface="Arial" panose="020B0604020202020204" pitchFamily="34" charset="0"/>
              <a:buChar char="•"/>
            </a:pPr>
            <a:r>
              <a:rPr lang="en-US" noProof="0" dirty="0"/>
              <a:t>Rydberg interaction allows </a:t>
            </a:r>
            <a:r>
              <a:rPr lang="en-US" noProof="0" dirty="0" err="1"/>
              <a:t>C</a:t>
            </a:r>
            <a:r>
              <a:rPr lang="en-US" sz="900" noProof="0" dirty="0" err="1"/>
              <a:t>k</a:t>
            </a:r>
            <a:r>
              <a:rPr lang="en-US" noProof="0" dirty="0" err="1"/>
              <a:t>Z</a:t>
            </a:r>
            <a:r>
              <a:rPr lang="en-US" noProof="0" dirty="0"/>
              <a:t> and </a:t>
            </a:r>
            <a:r>
              <a:rPr lang="en-US" noProof="0" dirty="0" err="1"/>
              <a:t>CZ</a:t>
            </a:r>
            <a:r>
              <a:rPr lang="en-US" sz="900" noProof="0" dirty="0" err="1"/>
              <a:t>k</a:t>
            </a:r>
            <a:r>
              <a:rPr lang="en-US" noProof="0" dirty="0"/>
              <a:t> gates</a:t>
            </a:r>
          </a:p>
          <a:p>
            <a:pPr marL="285750" indent="-285750">
              <a:buFont typeface="Arial" panose="020B0604020202020204" pitchFamily="34" charset="0"/>
              <a:buChar char="•"/>
            </a:pPr>
            <a:r>
              <a:rPr lang="en-US" dirty="0"/>
              <a:t>Rydberg radius =&gt; high connectivity</a:t>
            </a:r>
            <a:endParaRPr lang="en-US" noProof="0" dirty="0"/>
          </a:p>
          <a:p>
            <a:pPr marL="285750" indent="-285750">
              <a:buFont typeface="Arial" panose="020B0604020202020204" pitchFamily="34" charset="0"/>
              <a:buChar char="•"/>
            </a:pPr>
            <a:r>
              <a:rPr lang="en-US" noProof="0" dirty="0"/>
              <a:t>Long coherence time</a:t>
            </a:r>
          </a:p>
          <a:p>
            <a:pPr marL="285750" indent="-285750">
              <a:buFont typeface="Arial" panose="020B0604020202020204" pitchFamily="34" charset="0"/>
              <a:buChar char="•"/>
            </a:pPr>
            <a:r>
              <a:rPr lang="en-US" dirty="0"/>
              <a:t>Raman laser for single rotations</a:t>
            </a:r>
            <a:endParaRPr lang="en-US" noProof="0" dirty="0"/>
          </a:p>
          <a:p>
            <a:pPr marL="285750" indent="-285750">
              <a:buFont typeface="Arial" panose="020B0604020202020204" pitchFamily="34" charset="0"/>
              <a:buChar char="•"/>
            </a:pPr>
            <a:r>
              <a:rPr lang="en-US" noProof="0" dirty="0"/>
              <a:t>Can be used in DPQA that allows „shuttling“ of qubits in runtime (aka FPDA in classical computing)</a:t>
            </a:r>
          </a:p>
          <a:p>
            <a:endParaRPr lang="en-US" noProof="0" dirty="0"/>
          </a:p>
        </p:txBody>
      </p:sp>
      <p:pic>
        <p:nvPicPr>
          <p:cNvPr id="10" name="Bildplatzhalter 9">
            <a:extLst>
              <a:ext uri="{FF2B5EF4-FFF2-40B4-BE49-F238E27FC236}">
                <a16:creationId xmlns:a16="http://schemas.microsoft.com/office/drawing/2014/main" id="{45356B42-48C9-55D4-99DC-7CC25FEE6479}"/>
              </a:ext>
            </a:extLst>
          </p:cNvPr>
          <p:cNvPicPr preferRelativeResize="0">
            <a:picLocks noGrp="1" noChangeAspect="1"/>
          </p:cNvPicPr>
          <p:nvPr>
            <p:ph type="pic" sz="quarter" idx="14"/>
          </p:nvPr>
        </p:nvPicPr>
        <p:blipFill>
          <a:blip r:embed="rId3"/>
          <a:stretch/>
        </p:blipFill>
        <p:spPr>
          <a:xfrm>
            <a:off x="5735580" y="1785276"/>
            <a:ext cx="2394931" cy="2896349"/>
          </a:xfrm>
        </p:spPr>
      </p:pic>
      <p:sp>
        <p:nvSpPr>
          <p:cNvPr id="7" name="Titel 6">
            <a:extLst>
              <a:ext uri="{FF2B5EF4-FFF2-40B4-BE49-F238E27FC236}">
                <a16:creationId xmlns:a16="http://schemas.microsoft.com/office/drawing/2014/main" id="{7687CDC8-83BC-486D-BF53-6E5AD222E467}"/>
              </a:ext>
            </a:extLst>
          </p:cNvPr>
          <p:cNvSpPr>
            <a:spLocks noGrp="1"/>
          </p:cNvSpPr>
          <p:nvPr>
            <p:ph type="title"/>
          </p:nvPr>
        </p:nvSpPr>
        <p:spPr/>
        <p:txBody>
          <a:bodyPr/>
          <a:lstStyle/>
          <a:p>
            <a:r>
              <a:rPr lang="en-US" noProof="0" dirty="0"/>
              <a:t>Quantum hardware architectures</a:t>
            </a:r>
          </a:p>
        </p:txBody>
      </p:sp>
      <p:sp>
        <p:nvSpPr>
          <p:cNvPr id="8" name="Textplatzhalter 7">
            <a:extLst>
              <a:ext uri="{FF2B5EF4-FFF2-40B4-BE49-F238E27FC236}">
                <a16:creationId xmlns:a16="http://schemas.microsoft.com/office/drawing/2014/main" id="{B99A6936-73FE-A7F8-AEF1-E7A68F76AD84}"/>
              </a:ext>
            </a:extLst>
          </p:cNvPr>
          <p:cNvSpPr>
            <a:spLocks noGrp="1"/>
          </p:cNvSpPr>
          <p:nvPr>
            <p:ph type="body" sz="quarter" idx="19"/>
          </p:nvPr>
        </p:nvSpPr>
        <p:spPr/>
        <p:txBody>
          <a:bodyPr/>
          <a:lstStyle/>
          <a:p>
            <a:r>
              <a:rPr lang="en-US" noProof="0" dirty="0"/>
              <a:t>Neutral Atom</a:t>
            </a:r>
          </a:p>
          <a:p>
            <a:endParaRPr lang="en-US" noProof="0" dirty="0"/>
          </a:p>
        </p:txBody>
      </p:sp>
    </p:spTree>
    <p:extLst>
      <p:ext uri="{BB962C8B-B14F-4D97-AF65-F5344CB8AC3E}">
        <p14:creationId xmlns:p14="http://schemas.microsoft.com/office/powerpoint/2010/main" val="1626712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F2E117E2-7F85-D67C-49D3-DCCF1059D1D5}"/>
              </a:ext>
            </a:extLst>
          </p:cNvPr>
          <p:cNvSpPr>
            <a:spLocks noGrp="1"/>
          </p:cNvSpPr>
          <p:nvPr>
            <p:ph type="sldNum" sz="quarter" idx="15"/>
          </p:nvPr>
        </p:nvSpPr>
        <p:spPr/>
        <p:txBody>
          <a:bodyPr/>
          <a:lstStyle/>
          <a:p>
            <a:fld id="{CE58CB1E-F828-4F11-99E0-327109AF9DA4}" type="slidenum">
              <a:rPr lang="en-US" noProof="0" smtClean="0"/>
              <a:pPr/>
              <a:t>6</a:t>
            </a:fld>
            <a:endParaRPr lang="en-US" noProof="0" dirty="0"/>
          </a:p>
        </p:txBody>
      </p:sp>
      <p:sp>
        <p:nvSpPr>
          <p:cNvPr id="3" name="Fußzeilenplatzhalter 2">
            <a:extLst>
              <a:ext uri="{FF2B5EF4-FFF2-40B4-BE49-F238E27FC236}">
                <a16:creationId xmlns:a16="http://schemas.microsoft.com/office/drawing/2014/main" id="{449DBE4F-E75B-ECF4-B018-9242C184A395}"/>
              </a:ext>
            </a:extLst>
          </p:cNvPr>
          <p:cNvSpPr>
            <a:spLocks noGrp="1"/>
          </p:cNvSpPr>
          <p:nvPr>
            <p:ph type="ftr" sz="quarter" idx="16"/>
          </p:nvPr>
        </p:nvSpPr>
        <p:spPr/>
        <p:txBody>
          <a:bodyPr/>
          <a:lstStyle/>
          <a:p>
            <a:r>
              <a:rPr lang="en-US" noProof="0" dirty="0"/>
              <a:t>Emil Khusainov (Bachelor‘s thesis TUM)| [3]</a:t>
            </a:r>
          </a:p>
        </p:txBody>
      </p:sp>
      <p:pic>
        <p:nvPicPr>
          <p:cNvPr id="8" name="Bildplatzhalter 7">
            <a:extLst>
              <a:ext uri="{FF2B5EF4-FFF2-40B4-BE49-F238E27FC236}">
                <a16:creationId xmlns:a16="http://schemas.microsoft.com/office/drawing/2014/main" id="{85A249C5-979D-0281-2A3A-366162020C78}"/>
              </a:ext>
            </a:extLst>
          </p:cNvPr>
          <p:cNvPicPr>
            <a:picLocks noGrp="1" noChangeAspect="1"/>
          </p:cNvPicPr>
          <p:nvPr>
            <p:ph type="pic" sz="quarter" idx="17"/>
          </p:nvPr>
        </p:nvPicPr>
        <p:blipFill>
          <a:blip r:embed="rId3"/>
          <a:stretch/>
        </p:blipFill>
        <p:spPr>
          <a:xfrm>
            <a:off x="2109945" y="1720301"/>
            <a:ext cx="4664989" cy="3129739"/>
          </a:xfrm>
        </p:spPr>
      </p:pic>
      <p:sp>
        <p:nvSpPr>
          <p:cNvPr id="5" name="Textplatzhalter 4">
            <a:extLst>
              <a:ext uri="{FF2B5EF4-FFF2-40B4-BE49-F238E27FC236}">
                <a16:creationId xmlns:a16="http://schemas.microsoft.com/office/drawing/2014/main" id="{348CABFC-A6F4-E8CE-D482-3DC8E42041D3}"/>
              </a:ext>
            </a:extLst>
          </p:cNvPr>
          <p:cNvSpPr>
            <a:spLocks noGrp="1"/>
          </p:cNvSpPr>
          <p:nvPr>
            <p:ph type="body" sz="quarter" idx="18"/>
          </p:nvPr>
        </p:nvSpPr>
        <p:spPr/>
        <p:txBody>
          <a:bodyPr/>
          <a:lstStyle/>
          <a:p>
            <a:r>
              <a:rPr lang="en-US" noProof="0" dirty="0"/>
              <a:t>Optical tweezer controlled by SLM, but moveable AOD can take atom from 1 SLM and bring it to another</a:t>
            </a:r>
          </a:p>
        </p:txBody>
      </p:sp>
      <p:sp>
        <p:nvSpPr>
          <p:cNvPr id="6" name="Titel 5">
            <a:extLst>
              <a:ext uri="{FF2B5EF4-FFF2-40B4-BE49-F238E27FC236}">
                <a16:creationId xmlns:a16="http://schemas.microsoft.com/office/drawing/2014/main" id="{5FBB74AB-4501-97EB-6352-0F3A9189743A}"/>
              </a:ext>
            </a:extLst>
          </p:cNvPr>
          <p:cNvSpPr>
            <a:spLocks noGrp="1"/>
          </p:cNvSpPr>
          <p:nvPr>
            <p:ph type="title"/>
          </p:nvPr>
        </p:nvSpPr>
        <p:spPr/>
        <p:txBody>
          <a:bodyPr/>
          <a:lstStyle/>
          <a:p>
            <a:r>
              <a:rPr lang="en-US" noProof="0" dirty="0"/>
              <a:t>Shuttling</a:t>
            </a:r>
          </a:p>
        </p:txBody>
      </p:sp>
    </p:spTree>
    <p:extLst>
      <p:ext uri="{BB962C8B-B14F-4D97-AF65-F5344CB8AC3E}">
        <p14:creationId xmlns:p14="http://schemas.microsoft.com/office/powerpoint/2010/main" val="374500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E300A502-919F-260C-4F05-AEE37F0AB993}"/>
              </a:ext>
            </a:extLst>
          </p:cNvPr>
          <p:cNvSpPr>
            <a:spLocks noGrp="1"/>
          </p:cNvSpPr>
          <p:nvPr>
            <p:ph type="sldNum" sz="quarter" idx="15"/>
          </p:nvPr>
        </p:nvSpPr>
        <p:spPr/>
        <p:txBody>
          <a:bodyPr/>
          <a:lstStyle/>
          <a:p>
            <a:fld id="{CE58CB1E-F828-4F11-99E0-327109AF9DA4}" type="slidenum">
              <a:rPr lang="en-US" noProof="0" smtClean="0"/>
              <a:pPr/>
              <a:t>7</a:t>
            </a:fld>
            <a:endParaRPr lang="en-US" noProof="0" dirty="0"/>
          </a:p>
        </p:txBody>
      </p:sp>
      <p:sp>
        <p:nvSpPr>
          <p:cNvPr id="3" name="Fußzeilenplatzhalter 2">
            <a:extLst>
              <a:ext uri="{FF2B5EF4-FFF2-40B4-BE49-F238E27FC236}">
                <a16:creationId xmlns:a16="http://schemas.microsoft.com/office/drawing/2014/main" id="{A875814F-B07B-E8AA-AA3D-58013B3B95F1}"/>
              </a:ext>
            </a:extLst>
          </p:cNvPr>
          <p:cNvSpPr>
            <a:spLocks noGrp="1"/>
          </p:cNvSpPr>
          <p:nvPr>
            <p:ph type="ftr" sz="quarter" idx="16"/>
          </p:nvPr>
        </p:nvSpPr>
        <p:spPr/>
        <p:txBody>
          <a:bodyPr/>
          <a:lstStyle/>
          <a:p>
            <a:r>
              <a:rPr lang="en-US" noProof="0" dirty="0"/>
              <a:t>Emil Khusainov (Bachelor‘s thesis TUM)| [4]</a:t>
            </a:r>
          </a:p>
        </p:txBody>
      </p:sp>
      <p:sp>
        <p:nvSpPr>
          <p:cNvPr id="7" name="Titel 6">
            <a:extLst>
              <a:ext uri="{FF2B5EF4-FFF2-40B4-BE49-F238E27FC236}">
                <a16:creationId xmlns:a16="http://schemas.microsoft.com/office/drawing/2014/main" id="{A449CD9A-FDA3-D2E6-F45E-49C0CDFB6B82}"/>
              </a:ext>
            </a:extLst>
          </p:cNvPr>
          <p:cNvSpPr>
            <a:spLocks noGrp="1"/>
          </p:cNvSpPr>
          <p:nvPr>
            <p:ph type="title"/>
          </p:nvPr>
        </p:nvSpPr>
        <p:spPr/>
        <p:txBody>
          <a:bodyPr/>
          <a:lstStyle/>
          <a:p>
            <a:r>
              <a:rPr lang="en-US" noProof="0" dirty="0"/>
              <a:t>Compilation of quantum circuits</a:t>
            </a:r>
          </a:p>
        </p:txBody>
      </p:sp>
      <p:sp>
        <p:nvSpPr>
          <p:cNvPr id="12" name="Textplatzhalter 11">
            <a:extLst>
              <a:ext uri="{FF2B5EF4-FFF2-40B4-BE49-F238E27FC236}">
                <a16:creationId xmlns:a16="http://schemas.microsoft.com/office/drawing/2014/main" id="{E9437543-B4E0-7155-9368-F80C01E530E3}"/>
              </a:ext>
            </a:extLst>
          </p:cNvPr>
          <p:cNvSpPr>
            <a:spLocks noGrp="1"/>
          </p:cNvSpPr>
          <p:nvPr>
            <p:ph type="body" sz="quarter" idx="20"/>
          </p:nvPr>
        </p:nvSpPr>
        <p:spPr/>
        <p:txBody>
          <a:bodyPr/>
          <a:lstStyle/>
          <a:p>
            <a:r>
              <a:rPr lang="en-US" noProof="0" dirty="0"/>
              <a:t>Synthesis</a:t>
            </a:r>
          </a:p>
        </p:txBody>
      </p:sp>
      <p:pic>
        <p:nvPicPr>
          <p:cNvPr id="15" name="Bildplatzhalter 14">
            <a:extLst>
              <a:ext uri="{FF2B5EF4-FFF2-40B4-BE49-F238E27FC236}">
                <a16:creationId xmlns:a16="http://schemas.microsoft.com/office/drawing/2014/main" id="{FC25410F-2D66-6D1A-50FF-1DCDC69A9F81}"/>
              </a:ext>
            </a:extLst>
          </p:cNvPr>
          <p:cNvPicPr>
            <a:picLocks noGrp="1" noChangeAspect="1"/>
          </p:cNvPicPr>
          <p:nvPr>
            <p:ph type="pic" sz="quarter" idx="14"/>
          </p:nvPr>
        </p:nvPicPr>
        <p:blipFill>
          <a:blip r:embed="rId3"/>
          <a:stretch/>
        </p:blipFill>
        <p:spPr>
          <a:xfrm>
            <a:off x="4429616" y="1976268"/>
            <a:ext cx="4390544" cy="2482802"/>
          </a:xfrm>
        </p:spPr>
      </p:pic>
      <p:sp>
        <p:nvSpPr>
          <p:cNvPr id="16" name="Inhaltsplatzhalter 3">
            <a:extLst>
              <a:ext uri="{FF2B5EF4-FFF2-40B4-BE49-F238E27FC236}">
                <a16:creationId xmlns:a16="http://schemas.microsoft.com/office/drawing/2014/main" id="{FFA9D65E-2A8D-38AA-A163-971289AE489E}"/>
              </a:ext>
            </a:extLst>
          </p:cNvPr>
          <p:cNvSpPr txBox="1">
            <a:spLocks/>
          </p:cNvSpPr>
          <p:nvPr/>
        </p:nvSpPr>
        <p:spPr>
          <a:xfrm>
            <a:off x="231758" y="3309109"/>
            <a:ext cx="4197858" cy="1036320"/>
          </a:xfrm>
          <a:prstGeom prst="rect">
            <a:avLst/>
          </a:prstGeom>
          <a:ln>
            <a:solidFill>
              <a:schemeClr val="bg2"/>
            </a:solidFill>
          </a:ln>
        </p:spPr>
        <p:txBody>
          <a:bodyPr lIns="0" rIns="0"/>
          <a:lstStyle>
            <a:lvl1pPr algn="l" rtl="0" eaLnBrk="0" fontAlgn="base" hangingPunct="0">
              <a:lnSpc>
                <a:spcPct val="100000"/>
              </a:lnSpc>
              <a:spcBef>
                <a:spcPct val="0"/>
              </a:spcBef>
              <a:spcAft>
                <a:spcPct val="0"/>
              </a:spcAft>
              <a:defRPr lang="de-DE" sz="1400" kern="1200" noProof="0" dirty="0" smtClean="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4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baseline="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Possible Algorithms:</a:t>
            </a:r>
          </a:p>
          <a:p>
            <a:pPr marL="461963" lvl="1" indent="-285750">
              <a:buFont typeface="Symbol" panose="05050102010706020507" pitchFamily="18" charset="2"/>
              <a:buChar char="-"/>
            </a:pPr>
            <a:r>
              <a:rPr lang="de-DE" dirty="0"/>
              <a:t>KAK-</a:t>
            </a:r>
            <a:r>
              <a:rPr lang="de-DE" dirty="0" err="1"/>
              <a:t>decomposition</a:t>
            </a:r>
            <a:endParaRPr lang="de-DE" dirty="0"/>
          </a:p>
          <a:p>
            <a:pPr marL="461963" lvl="1" indent="-285750">
              <a:buFont typeface="Symbol" panose="05050102010706020507" pitchFamily="18" charset="2"/>
              <a:buChar char="-"/>
            </a:pPr>
            <a:r>
              <a:rPr lang="de-DE" dirty="0"/>
              <a:t>Euler-</a:t>
            </a:r>
            <a:r>
              <a:rPr lang="de-DE" dirty="0" err="1"/>
              <a:t>decomposition</a:t>
            </a:r>
            <a:endParaRPr lang="en-US" dirty="0"/>
          </a:p>
          <a:p>
            <a:pPr marL="461963" lvl="1" indent="-285750">
              <a:buFont typeface="Symbol" panose="05050102010706020507" pitchFamily="18" charset="2"/>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p:txBody>
      </p:sp>
      <p:sp>
        <p:nvSpPr>
          <p:cNvPr id="4" name="Inhaltsplatzhalter 3">
            <a:extLst>
              <a:ext uri="{FF2B5EF4-FFF2-40B4-BE49-F238E27FC236}">
                <a16:creationId xmlns:a16="http://schemas.microsoft.com/office/drawing/2014/main" id="{AF07799C-85AB-3AFB-EDA7-867FEDD49FDD}"/>
              </a:ext>
            </a:extLst>
          </p:cNvPr>
          <p:cNvSpPr>
            <a:spLocks noGrp="1"/>
          </p:cNvSpPr>
          <p:nvPr>
            <p:ph sz="quarter" idx="18"/>
          </p:nvPr>
        </p:nvSpPr>
        <p:spPr>
          <a:xfrm>
            <a:off x="231758" y="2124284"/>
            <a:ext cx="4197858" cy="888304"/>
          </a:xfrm>
          <a:ln>
            <a:solidFill>
              <a:schemeClr val="bg2"/>
            </a:solidFill>
          </a:ln>
        </p:spPr>
        <p:txBody>
          <a:bodyPr/>
          <a:lstStyle/>
          <a:p>
            <a:pPr marL="285750" indent="-285750">
              <a:buFont typeface="Arial" panose="020B0604020202020204" pitchFamily="34" charset="0"/>
              <a:buChar char="•"/>
            </a:pPr>
            <a:r>
              <a:rPr lang="en-US" noProof="0" dirty="0"/>
              <a:t>Goal is to </a:t>
            </a:r>
            <a:r>
              <a:rPr lang="en-US" noProof="0" dirty="0" err="1"/>
              <a:t>transpile</a:t>
            </a:r>
            <a:r>
              <a:rPr lang="en-US" noProof="0" dirty="0"/>
              <a:t> a quantum computation into native gate set of the target hardware</a:t>
            </a:r>
          </a:p>
          <a:p>
            <a:pPr marL="285750" indent="-285750">
              <a:buFont typeface="Arial" panose="020B0604020202020204" pitchFamily="34" charset="0"/>
              <a:buChar char="•"/>
            </a:pPr>
            <a:r>
              <a:rPr lang="en-US" noProof="0" dirty="0"/>
              <a:t>By Neutral Atoms target gate set can be wide</a:t>
            </a:r>
          </a:p>
          <a:p>
            <a:pPr lvl="1" indent="0">
              <a:buNone/>
            </a:pPr>
            <a:endParaRPr lang="en-US" noProof="0" dirty="0"/>
          </a:p>
          <a:p>
            <a:pPr marL="285750" indent="-285750">
              <a:buFont typeface="Arial" panose="020B0604020202020204" pitchFamily="34" charset="0"/>
              <a:buChar char="•"/>
            </a:pPr>
            <a:endParaRPr lang="en-US" noProof="0" dirty="0"/>
          </a:p>
          <a:p>
            <a:pPr marL="285750" indent="-285750">
              <a:buFont typeface="Arial" panose="020B0604020202020204" pitchFamily="34" charset="0"/>
              <a:buChar char="•"/>
            </a:pPr>
            <a:endParaRPr lang="en-US" noProof="0" dirty="0"/>
          </a:p>
          <a:p>
            <a:pPr marL="285750" indent="-285750">
              <a:buFont typeface="Arial" panose="020B0604020202020204" pitchFamily="34" charset="0"/>
              <a:buChar char="•"/>
            </a:pPr>
            <a:endParaRPr lang="en-US" noProof="0" dirty="0"/>
          </a:p>
          <a:p>
            <a:endParaRPr lang="en-US" noProof="0" dirty="0"/>
          </a:p>
          <a:p>
            <a:endParaRPr lang="en-US" noProof="0" dirty="0"/>
          </a:p>
          <a:p>
            <a:endParaRPr lang="en-US" noProof="0" dirty="0"/>
          </a:p>
        </p:txBody>
      </p:sp>
    </p:spTree>
    <p:extLst>
      <p:ext uri="{BB962C8B-B14F-4D97-AF65-F5344CB8AC3E}">
        <p14:creationId xmlns:p14="http://schemas.microsoft.com/office/powerpoint/2010/main" val="617728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FC201678-819D-D8F5-CA47-382EB09AD6F2}"/>
              </a:ext>
            </a:extLst>
          </p:cNvPr>
          <p:cNvSpPr>
            <a:spLocks noGrp="1"/>
          </p:cNvSpPr>
          <p:nvPr>
            <p:ph type="sldNum" sz="quarter" idx="15"/>
          </p:nvPr>
        </p:nvSpPr>
        <p:spPr/>
        <p:txBody>
          <a:bodyPr/>
          <a:lstStyle/>
          <a:p>
            <a:fld id="{CE58CB1E-F828-4F11-99E0-327109AF9DA4}" type="slidenum">
              <a:rPr lang="en-US" noProof="0" smtClean="0"/>
              <a:pPr/>
              <a:t>8</a:t>
            </a:fld>
            <a:endParaRPr lang="en-US" noProof="0" dirty="0"/>
          </a:p>
        </p:txBody>
      </p:sp>
      <p:sp>
        <p:nvSpPr>
          <p:cNvPr id="3" name="Fußzeilenplatzhalter 2">
            <a:extLst>
              <a:ext uri="{FF2B5EF4-FFF2-40B4-BE49-F238E27FC236}">
                <a16:creationId xmlns:a16="http://schemas.microsoft.com/office/drawing/2014/main" id="{1C10C324-2DCE-D2B8-E2C5-9DF082186B87}"/>
              </a:ext>
            </a:extLst>
          </p:cNvPr>
          <p:cNvSpPr>
            <a:spLocks noGrp="1"/>
          </p:cNvSpPr>
          <p:nvPr>
            <p:ph type="ftr" sz="quarter" idx="16"/>
          </p:nvPr>
        </p:nvSpPr>
        <p:spPr/>
        <p:txBody>
          <a:bodyPr/>
          <a:lstStyle/>
          <a:p>
            <a:r>
              <a:rPr lang="en-US" noProof="0" dirty="0"/>
              <a:t>Emil Khusainov (Bachelor‘s thesis TUM)| [4]</a:t>
            </a:r>
          </a:p>
        </p:txBody>
      </p:sp>
      <p:sp>
        <p:nvSpPr>
          <p:cNvPr id="4" name="Inhaltsplatzhalter 3">
            <a:extLst>
              <a:ext uri="{FF2B5EF4-FFF2-40B4-BE49-F238E27FC236}">
                <a16:creationId xmlns:a16="http://schemas.microsoft.com/office/drawing/2014/main" id="{F9C94DFC-7E28-F015-6CC0-976216DAD544}"/>
              </a:ext>
            </a:extLst>
          </p:cNvPr>
          <p:cNvSpPr>
            <a:spLocks noGrp="1"/>
          </p:cNvSpPr>
          <p:nvPr>
            <p:ph sz="quarter" idx="18"/>
          </p:nvPr>
        </p:nvSpPr>
        <p:spPr>
          <a:xfrm>
            <a:off x="316992" y="1771076"/>
            <a:ext cx="4069094" cy="1383604"/>
          </a:xfrm>
          <a:ln>
            <a:solidFill>
              <a:schemeClr val="bg2"/>
            </a:solidFill>
          </a:ln>
        </p:spPr>
        <p:txBody>
          <a:bodyPr/>
          <a:lstStyle/>
          <a:p>
            <a:pPr marL="285750" indent="-285750">
              <a:buFont typeface="Arial" panose="020B0604020202020204" pitchFamily="34" charset="0"/>
              <a:buChar char="•"/>
            </a:pPr>
            <a:r>
              <a:rPr lang="en-US" noProof="0" dirty="0"/>
              <a:t>Goal is to insert SWAP gates so that all connection between qubits </a:t>
            </a:r>
            <a:r>
              <a:rPr lang="en-US" noProof="0" dirty="0" err="1"/>
              <a:t>fullified</a:t>
            </a:r>
            <a:r>
              <a:rPr lang="en-US" noProof="0" dirty="0"/>
              <a:t> for next gate</a:t>
            </a:r>
          </a:p>
          <a:p>
            <a:pPr marL="285750" indent="-285750">
              <a:buFont typeface="Arial" panose="020B0604020202020204" pitchFamily="34" charset="0"/>
              <a:buChar char="•"/>
            </a:pPr>
            <a:r>
              <a:rPr lang="en-US" noProof="0" dirty="0"/>
              <a:t>Here DPQA Shuttling gives another possibilities for mapping but makes it harder</a:t>
            </a:r>
          </a:p>
          <a:p>
            <a:pPr marL="285750" indent="-285750">
              <a:buFont typeface="Arial" panose="020B0604020202020204" pitchFamily="34" charset="0"/>
              <a:buChar char="•"/>
            </a:pPr>
            <a:r>
              <a:rPr lang="en-US" dirty="0"/>
              <a:t>Interaction radius</a:t>
            </a:r>
            <a:endParaRPr lang="en-US" noProof="0" dirty="0"/>
          </a:p>
          <a:p>
            <a:endParaRPr lang="en-US" noProof="0" dirty="0"/>
          </a:p>
        </p:txBody>
      </p:sp>
      <p:pic>
        <p:nvPicPr>
          <p:cNvPr id="14" name="Bildplatzhalter 13">
            <a:extLst>
              <a:ext uri="{FF2B5EF4-FFF2-40B4-BE49-F238E27FC236}">
                <a16:creationId xmlns:a16="http://schemas.microsoft.com/office/drawing/2014/main" id="{CDBF5E8F-2B5D-48E4-E336-FE98D88CBA0A}"/>
              </a:ext>
            </a:extLst>
          </p:cNvPr>
          <p:cNvPicPr>
            <a:picLocks noGrp="1" noChangeAspect="1"/>
          </p:cNvPicPr>
          <p:nvPr>
            <p:ph type="pic" sz="quarter" idx="14"/>
          </p:nvPr>
        </p:nvPicPr>
        <p:blipFill>
          <a:blip r:embed="rId3"/>
          <a:stretch/>
        </p:blipFill>
        <p:spPr>
          <a:xfrm>
            <a:off x="4487802" y="2118268"/>
            <a:ext cx="4574264" cy="1735959"/>
          </a:xfrm>
        </p:spPr>
      </p:pic>
      <p:sp>
        <p:nvSpPr>
          <p:cNvPr id="7" name="Titel 6">
            <a:extLst>
              <a:ext uri="{FF2B5EF4-FFF2-40B4-BE49-F238E27FC236}">
                <a16:creationId xmlns:a16="http://schemas.microsoft.com/office/drawing/2014/main" id="{9F65D0DF-06A4-A080-D055-2121A447A72F}"/>
              </a:ext>
            </a:extLst>
          </p:cNvPr>
          <p:cNvSpPr>
            <a:spLocks noGrp="1"/>
          </p:cNvSpPr>
          <p:nvPr>
            <p:ph type="title"/>
          </p:nvPr>
        </p:nvSpPr>
        <p:spPr/>
        <p:txBody>
          <a:bodyPr/>
          <a:lstStyle/>
          <a:p>
            <a:r>
              <a:rPr lang="en-US" noProof="0" dirty="0"/>
              <a:t>Compilation of quantum circuits</a:t>
            </a:r>
          </a:p>
        </p:txBody>
      </p:sp>
      <p:sp>
        <p:nvSpPr>
          <p:cNvPr id="8" name="Textplatzhalter 7">
            <a:extLst>
              <a:ext uri="{FF2B5EF4-FFF2-40B4-BE49-F238E27FC236}">
                <a16:creationId xmlns:a16="http://schemas.microsoft.com/office/drawing/2014/main" id="{B36859B0-E8F4-789E-A190-07E6305E1E0E}"/>
              </a:ext>
            </a:extLst>
          </p:cNvPr>
          <p:cNvSpPr>
            <a:spLocks noGrp="1"/>
          </p:cNvSpPr>
          <p:nvPr>
            <p:ph type="body" sz="quarter" idx="20"/>
          </p:nvPr>
        </p:nvSpPr>
        <p:spPr/>
        <p:txBody>
          <a:bodyPr/>
          <a:lstStyle/>
          <a:p>
            <a:r>
              <a:rPr lang="en-US" noProof="0" dirty="0"/>
              <a:t>Mapping</a:t>
            </a:r>
          </a:p>
        </p:txBody>
      </p:sp>
      <p:sp>
        <p:nvSpPr>
          <p:cNvPr id="5" name="Inhaltsplatzhalter 3">
            <a:extLst>
              <a:ext uri="{FF2B5EF4-FFF2-40B4-BE49-F238E27FC236}">
                <a16:creationId xmlns:a16="http://schemas.microsoft.com/office/drawing/2014/main" id="{BE44ADCD-10A1-08F9-E7A8-91ED9B7110E3}"/>
              </a:ext>
            </a:extLst>
          </p:cNvPr>
          <p:cNvSpPr txBox="1">
            <a:spLocks/>
          </p:cNvSpPr>
          <p:nvPr/>
        </p:nvSpPr>
        <p:spPr>
          <a:xfrm>
            <a:off x="316992" y="3383386"/>
            <a:ext cx="4069094" cy="941683"/>
          </a:xfrm>
          <a:prstGeom prst="rect">
            <a:avLst/>
          </a:prstGeom>
          <a:ln>
            <a:solidFill>
              <a:schemeClr val="bg2"/>
            </a:solidFill>
          </a:ln>
        </p:spPr>
        <p:txBody>
          <a:bodyPr lIns="0" rIns="0"/>
          <a:lstStyle>
            <a:lvl1pPr algn="l" rtl="0" eaLnBrk="0" fontAlgn="base" hangingPunct="0">
              <a:lnSpc>
                <a:spcPct val="100000"/>
              </a:lnSpc>
              <a:spcBef>
                <a:spcPct val="0"/>
              </a:spcBef>
              <a:spcAft>
                <a:spcPct val="0"/>
              </a:spcAft>
              <a:defRPr lang="de-DE" sz="1400" kern="1200" noProof="0" dirty="0" smtClean="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4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baseline="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Used Algorithms:</a:t>
            </a:r>
          </a:p>
          <a:p>
            <a:pPr marL="461963" lvl="1" indent="-285750">
              <a:buFont typeface="Symbol" panose="05050102010706020507" pitchFamily="18" charset="2"/>
              <a:buChar char="-"/>
            </a:pPr>
            <a:r>
              <a:rPr lang="en-US" dirty="0"/>
              <a:t>SABRE</a:t>
            </a:r>
          </a:p>
          <a:p>
            <a:pPr marL="461963" lvl="1" indent="-285750">
              <a:buFont typeface="Symbol" panose="05050102010706020507" pitchFamily="18" charset="2"/>
              <a:buChar char="-"/>
            </a:pPr>
            <a:r>
              <a:rPr lang="en-US" dirty="0"/>
              <a:t>A*</a:t>
            </a:r>
          </a:p>
        </p:txBody>
      </p:sp>
    </p:spTree>
    <p:extLst>
      <p:ext uri="{BB962C8B-B14F-4D97-AF65-F5344CB8AC3E}">
        <p14:creationId xmlns:p14="http://schemas.microsoft.com/office/powerpoint/2010/main" val="314707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CB3F8CA3-A51C-EE8A-EC75-DE1D382CD794}"/>
              </a:ext>
            </a:extLst>
          </p:cNvPr>
          <p:cNvSpPr>
            <a:spLocks noGrp="1"/>
          </p:cNvSpPr>
          <p:nvPr>
            <p:ph type="sldNum" sz="quarter" idx="15"/>
          </p:nvPr>
        </p:nvSpPr>
        <p:spPr/>
        <p:txBody>
          <a:bodyPr/>
          <a:lstStyle/>
          <a:p>
            <a:fld id="{CE58CB1E-F828-4F11-99E0-327109AF9DA4}" type="slidenum">
              <a:rPr lang="en-US" noProof="0" smtClean="0"/>
              <a:pPr/>
              <a:t>9</a:t>
            </a:fld>
            <a:endParaRPr lang="en-US" noProof="0" dirty="0"/>
          </a:p>
        </p:txBody>
      </p:sp>
      <p:sp>
        <p:nvSpPr>
          <p:cNvPr id="3" name="Fußzeilenplatzhalter 2">
            <a:extLst>
              <a:ext uri="{FF2B5EF4-FFF2-40B4-BE49-F238E27FC236}">
                <a16:creationId xmlns:a16="http://schemas.microsoft.com/office/drawing/2014/main" id="{6DFB4979-CD54-6B77-F278-5679E5DFA478}"/>
              </a:ext>
            </a:extLst>
          </p:cNvPr>
          <p:cNvSpPr>
            <a:spLocks noGrp="1"/>
          </p:cNvSpPr>
          <p:nvPr>
            <p:ph type="ftr" sz="quarter" idx="16"/>
          </p:nvPr>
        </p:nvSpPr>
        <p:spPr/>
        <p:txBody>
          <a:bodyPr/>
          <a:lstStyle/>
          <a:p>
            <a:r>
              <a:rPr lang="en-US" noProof="0" dirty="0"/>
              <a:t>Emil Khusainov (Bachelor‘s thesis TUM)| [4]</a:t>
            </a:r>
          </a:p>
        </p:txBody>
      </p:sp>
      <p:sp>
        <p:nvSpPr>
          <p:cNvPr id="4" name="Inhaltsplatzhalter 3">
            <a:extLst>
              <a:ext uri="{FF2B5EF4-FFF2-40B4-BE49-F238E27FC236}">
                <a16:creationId xmlns:a16="http://schemas.microsoft.com/office/drawing/2014/main" id="{A4971D7E-727D-188F-3505-02C627A1B8DF}"/>
              </a:ext>
            </a:extLst>
          </p:cNvPr>
          <p:cNvSpPr>
            <a:spLocks noGrp="1"/>
          </p:cNvSpPr>
          <p:nvPr>
            <p:ph sz="quarter" idx="18"/>
          </p:nvPr>
        </p:nvSpPr>
        <p:spPr>
          <a:xfrm>
            <a:off x="316992" y="1771076"/>
            <a:ext cx="4197858" cy="1033084"/>
          </a:xfrm>
          <a:ln>
            <a:solidFill>
              <a:schemeClr val="bg2"/>
            </a:solidFill>
          </a:ln>
        </p:spPr>
        <p:txBody>
          <a:bodyPr/>
          <a:lstStyle/>
          <a:p>
            <a:pPr marL="285750" indent="-285750">
              <a:buFont typeface="Arial" panose="020B0604020202020204" pitchFamily="34" charset="0"/>
              <a:buChar char="•"/>
            </a:pPr>
            <a:r>
              <a:rPr lang="en-US" noProof="0" dirty="0"/>
              <a:t>Goal is to determine which gate should be executed next according to hardware restrictions such as number of lasers, their times, </a:t>
            </a:r>
            <a:r>
              <a:rPr lang="de-DE" dirty="0" err="1"/>
              <a:t>crossing</a:t>
            </a:r>
            <a:r>
              <a:rPr lang="de-DE" dirty="0"/>
              <a:t> </a:t>
            </a:r>
            <a:r>
              <a:rPr lang="de-DE" dirty="0" err="1"/>
              <a:t>paths</a:t>
            </a:r>
            <a:endParaRPr lang="en-US" noProof="0" dirty="0"/>
          </a:p>
        </p:txBody>
      </p:sp>
      <p:pic>
        <p:nvPicPr>
          <p:cNvPr id="10" name="Bildplatzhalter 9">
            <a:extLst>
              <a:ext uri="{FF2B5EF4-FFF2-40B4-BE49-F238E27FC236}">
                <a16:creationId xmlns:a16="http://schemas.microsoft.com/office/drawing/2014/main" id="{B64D0161-4E04-E9F8-EA9A-41535BC4EF2E}"/>
              </a:ext>
            </a:extLst>
          </p:cNvPr>
          <p:cNvPicPr>
            <a:picLocks noGrp="1" noChangeAspect="1"/>
          </p:cNvPicPr>
          <p:nvPr>
            <p:ph type="pic" sz="quarter" idx="14"/>
          </p:nvPr>
        </p:nvPicPr>
        <p:blipFill>
          <a:blip r:embed="rId3"/>
          <a:stretch/>
        </p:blipFill>
        <p:spPr>
          <a:xfrm>
            <a:off x="4565660" y="2183680"/>
            <a:ext cx="4457767" cy="1493465"/>
          </a:xfrm>
        </p:spPr>
      </p:pic>
      <p:sp>
        <p:nvSpPr>
          <p:cNvPr id="7" name="Titel 6">
            <a:extLst>
              <a:ext uri="{FF2B5EF4-FFF2-40B4-BE49-F238E27FC236}">
                <a16:creationId xmlns:a16="http://schemas.microsoft.com/office/drawing/2014/main" id="{309C1ABF-B93E-027F-7116-31E16FD20D36}"/>
              </a:ext>
            </a:extLst>
          </p:cNvPr>
          <p:cNvSpPr>
            <a:spLocks noGrp="1"/>
          </p:cNvSpPr>
          <p:nvPr>
            <p:ph type="title"/>
          </p:nvPr>
        </p:nvSpPr>
        <p:spPr/>
        <p:txBody>
          <a:bodyPr/>
          <a:lstStyle/>
          <a:p>
            <a:r>
              <a:rPr lang="en-US" noProof="0" dirty="0"/>
              <a:t>Compilation of quantum circuits</a:t>
            </a:r>
          </a:p>
        </p:txBody>
      </p:sp>
      <p:sp>
        <p:nvSpPr>
          <p:cNvPr id="8" name="Textplatzhalter 7">
            <a:extLst>
              <a:ext uri="{FF2B5EF4-FFF2-40B4-BE49-F238E27FC236}">
                <a16:creationId xmlns:a16="http://schemas.microsoft.com/office/drawing/2014/main" id="{8AE59C14-098D-8EED-6A68-C456D31F206A}"/>
              </a:ext>
            </a:extLst>
          </p:cNvPr>
          <p:cNvSpPr>
            <a:spLocks noGrp="1"/>
          </p:cNvSpPr>
          <p:nvPr>
            <p:ph type="body" sz="quarter" idx="20"/>
          </p:nvPr>
        </p:nvSpPr>
        <p:spPr/>
        <p:txBody>
          <a:bodyPr/>
          <a:lstStyle/>
          <a:p>
            <a:r>
              <a:rPr lang="en-US" noProof="0" dirty="0"/>
              <a:t>Scheduling</a:t>
            </a:r>
          </a:p>
        </p:txBody>
      </p:sp>
      <p:sp>
        <p:nvSpPr>
          <p:cNvPr id="5" name="Inhaltsplatzhalter 3">
            <a:extLst>
              <a:ext uri="{FF2B5EF4-FFF2-40B4-BE49-F238E27FC236}">
                <a16:creationId xmlns:a16="http://schemas.microsoft.com/office/drawing/2014/main" id="{1C94027C-0F8E-2911-DE6F-E840582260F6}"/>
              </a:ext>
            </a:extLst>
          </p:cNvPr>
          <p:cNvSpPr txBox="1">
            <a:spLocks/>
          </p:cNvSpPr>
          <p:nvPr/>
        </p:nvSpPr>
        <p:spPr>
          <a:xfrm>
            <a:off x="316992" y="3317702"/>
            <a:ext cx="4197858" cy="788675"/>
          </a:xfrm>
          <a:prstGeom prst="rect">
            <a:avLst/>
          </a:prstGeom>
          <a:ln>
            <a:solidFill>
              <a:schemeClr val="bg2"/>
            </a:solidFill>
          </a:ln>
        </p:spPr>
        <p:txBody>
          <a:bodyPr lIns="0" rIns="0"/>
          <a:lstStyle>
            <a:lvl1pPr algn="l" rtl="0" eaLnBrk="0" fontAlgn="base" hangingPunct="0">
              <a:lnSpc>
                <a:spcPct val="100000"/>
              </a:lnSpc>
              <a:spcBef>
                <a:spcPct val="0"/>
              </a:spcBef>
              <a:spcAft>
                <a:spcPct val="0"/>
              </a:spcAft>
              <a:defRPr lang="de-DE" sz="1400" kern="1200" noProof="0" dirty="0" smtClean="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4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baseline="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Possible </a:t>
            </a:r>
            <a:r>
              <a:rPr lang="en-US" dirty="0" err="1"/>
              <a:t>Alorithms</a:t>
            </a:r>
            <a:r>
              <a:rPr lang="en-US" dirty="0"/>
              <a:t>:</a:t>
            </a:r>
          </a:p>
          <a:p>
            <a:pPr marL="461963" lvl="1" indent="-285750">
              <a:buFont typeface="Symbol" panose="05050102010706020507" pitchFamily="18" charset="2"/>
              <a:buChar char="-"/>
            </a:pPr>
            <a:r>
              <a:rPr lang="en-US" dirty="0"/>
              <a:t>ASAP</a:t>
            </a:r>
          </a:p>
          <a:p>
            <a:pPr marL="461963" lvl="1" indent="-285750">
              <a:buFont typeface="Symbol" panose="05050102010706020507" pitchFamily="18" charset="2"/>
              <a:buChar char="-"/>
            </a:pPr>
            <a:r>
              <a:rPr lang="en-US" dirty="0"/>
              <a:t>ILP</a:t>
            </a:r>
          </a:p>
        </p:txBody>
      </p:sp>
    </p:spTree>
    <p:extLst>
      <p:ext uri="{BB962C8B-B14F-4D97-AF65-F5344CB8AC3E}">
        <p14:creationId xmlns:p14="http://schemas.microsoft.com/office/powerpoint/2010/main" val="406340142"/>
      </p:ext>
    </p:extLst>
  </p:cSld>
  <p:clrMapOvr>
    <a:masterClrMapping/>
  </p:clrMapOvr>
</p:sld>
</file>

<file path=ppt/theme/theme1.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F39E7027-915F-7341-A9EA-C8CBFD2E8FA2}"/>
    </a:ext>
  </a:extLst>
</a:theme>
</file>

<file path=ppt/theme/theme2.xml><?xml version="1.0" encoding="utf-8"?>
<a:theme xmlns:a="http://schemas.openxmlformats.org/drawingml/2006/main" name="Title 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BD7862EB-E8D6-994B-BBF4-6CC3FFF92DD2}"/>
    </a:ext>
  </a:extLst>
</a:theme>
</file>

<file path=ppt/theme/theme4.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16AD8073-F55B-9144-802C-46456E9E217B}"/>
    </a:ext>
  </a:extLst>
</a:theme>
</file>

<file path=ppt/theme/theme5.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741D405E-8307-9B40-9F97-3F5DAC837EF3}"/>
    </a:ext>
  </a:extLst>
</a:theme>
</file>

<file path=ppt/theme/theme6.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4BFAB656-7532-6C41-9541-858AFF7D6765}"/>
    </a:ext>
  </a:extLst>
</a:theme>
</file>

<file path=ppt/theme/theme7.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A724F04A-1212-AA4C-B6F1-157BE88DDFD7}"/>
    </a:ext>
  </a:ext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C5D625D-9D25-43B0-99A3-148A0E17FA64}">
  <we:reference id="wa200005566" version="3.0.0.3" store="de-DE"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TUM_Praesentation_p_v1_16-9 (5)</Template>
  <TotalTime>0</TotalTime>
  <Words>2128</Words>
  <Application>Microsoft Office PowerPoint</Application>
  <PresentationFormat>Bildschirmpräsentation (16:9)</PresentationFormat>
  <Paragraphs>344</Paragraphs>
  <Slides>27</Slides>
  <Notes>23</Notes>
  <HiddenSlides>0</HiddenSlides>
  <MMClips>0</MMClips>
  <ScaleCrop>false</ScaleCrop>
  <HeadingPairs>
    <vt:vector size="6" baseType="variant">
      <vt:variant>
        <vt:lpstr>Verwendete Schriftarten</vt:lpstr>
      </vt:variant>
      <vt:variant>
        <vt:i4>6</vt:i4>
      </vt:variant>
      <vt:variant>
        <vt:lpstr>Design</vt:lpstr>
      </vt:variant>
      <vt:variant>
        <vt:i4>7</vt:i4>
      </vt:variant>
      <vt:variant>
        <vt:lpstr>Folientitel</vt:lpstr>
      </vt:variant>
      <vt:variant>
        <vt:i4>27</vt:i4>
      </vt:variant>
    </vt:vector>
  </HeadingPairs>
  <TitlesOfParts>
    <vt:vector size="40" baseType="lpstr">
      <vt:lpstr>Arial</vt:lpstr>
      <vt:lpstr>Calibri</vt:lpstr>
      <vt:lpstr>Cambria Math</vt:lpstr>
      <vt:lpstr>Courier New</vt:lpstr>
      <vt:lpstr>Symbol</vt:lpstr>
      <vt:lpstr>Wingdings</vt:lpstr>
      <vt:lpstr>Titel 1</vt:lpstr>
      <vt:lpstr>Title Blank</vt:lpstr>
      <vt:lpstr>Titel 2</vt:lpstr>
      <vt:lpstr>Titel 3</vt:lpstr>
      <vt:lpstr>Inhalt</vt:lpstr>
      <vt:lpstr>Kapiteltrenner blau</vt:lpstr>
      <vt:lpstr>Kapiteltrenner schwarz</vt:lpstr>
      <vt:lpstr>Tooling and benchmarking of a hardware-agnostic compilation toolchain for neutral-atom quantum computers </vt:lpstr>
      <vt:lpstr>Quantum fundamentals </vt:lpstr>
      <vt:lpstr>Quantum hardware architectures</vt:lpstr>
      <vt:lpstr>Quantum hardware architectures</vt:lpstr>
      <vt:lpstr>Quantum hardware architectures</vt:lpstr>
      <vt:lpstr>Shuttling</vt:lpstr>
      <vt:lpstr>Compilation of quantum circuits</vt:lpstr>
      <vt:lpstr>Compilation of quantum circuits</vt:lpstr>
      <vt:lpstr>Compilation of quantum circuits</vt:lpstr>
      <vt:lpstr>Considered Compilers</vt:lpstr>
      <vt:lpstr>Considered Compilers</vt:lpstr>
      <vt:lpstr>Considered Compilers</vt:lpstr>
      <vt:lpstr>Testing</vt:lpstr>
      <vt:lpstr>Testing</vt:lpstr>
      <vt:lpstr>Testing</vt:lpstr>
      <vt:lpstr>Testing</vt:lpstr>
      <vt:lpstr>Testing</vt:lpstr>
      <vt:lpstr>Testing</vt:lpstr>
      <vt:lpstr>Questions and assumptions</vt:lpstr>
      <vt:lpstr>Equalization</vt:lpstr>
      <vt:lpstr>Equalization</vt:lpstr>
      <vt:lpstr>Equalization</vt:lpstr>
      <vt:lpstr>Equalization</vt:lpstr>
      <vt:lpstr>Final testing</vt:lpstr>
      <vt:lpstr>Final testing</vt:lpstr>
      <vt:lpstr>Literature</vt:lpstr>
      <vt:lpstr>Thanks for your attention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 Tian</dc:creator>
  <cp:lastModifiedBy>Emil Khusainov</cp:lastModifiedBy>
  <cp:revision>34</cp:revision>
  <cp:lastPrinted>2025-06-22T18:20:51Z</cp:lastPrinted>
  <dcterms:created xsi:type="dcterms:W3CDTF">2020-10-03T23:03:33Z</dcterms:created>
  <dcterms:modified xsi:type="dcterms:W3CDTF">2025-07-04T12:15:18Z</dcterms:modified>
</cp:coreProperties>
</file>