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0" r:id="rId2"/>
    <p:sldId id="257" r:id="rId3"/>
    <p:sldId id="618" r:id="rId4"/>
    <p:sldId id="348" r:id="rId5"/>
    <p:sldId id="403" r:id="rId6"/>
    <p:sldId id="609" r:id="rId7"/>
    <p:sldId id="614" r:id="rId8"/>
    <p:sldId id="367" r:id="rId9"/>
    <p:sldId id="613" r:id="rId10"/>
    <p:sldId id="608" r:id="rId11"/>
    <p:sldId id="607" r:id="rId12"/>
    <p:sldId id="610" r:id="rId13"/>
    <p:sldId id="612" r:id="rId14"/>
    <p:sldId id="615" r:id="rId15"/>
    <p:sldId id="619" r:id="rId16"/>
    <p:sldId id="620" r:id="rId17"/>
    <p:sldId id="621" r:id="rId18"/>
    <p:sldId id="623" r:id="rId19"/>
    <p:sldId id="616" r:id="rId20"/>
    <p:sldId id="617" r:id="rId21"/>
    <p:sldId id="606" r:id="rId22"/>
    <p:sldId id="369" r:id="rId23"/>
    <p:sldId id="323" r:id="rId24"/>
    <p:sldId id="503" r:id="rId2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omar" initials="mo" lastIdx="1" clrIdx="0">
    <p:extLst>
      <p:ext uri="{19B8F6BF-5375-455C-9EA6-DF929625EA0E}">
        <p15:presenceInfo xmlns:p15="http://schemas.microsoft.com/office/powerpoint/2012/main" userId="72eda137d99c16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984"/>
    <a:srgbClr val="2727E7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87594" autoAdjust="0"/>
  </p:normalViewPr>
  <p:slideViewPr>
    <p:cSldViewPr>
      <p:cViewPr varScale="1">
        <p:scale>
          <a:sx n="114" d="100"/>
          <a:sy n="114" d="100"/>
        </p:scale>
        <p:origin x="15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17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B46E72A-1411-4BCA-B561-BA4850CD931B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5D3B8B-D12D-472A-995C-5D20504E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89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19E345-9F46-45E6-B08F-4D77564A8E3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C48513-8EA8-42A2-A5E0-F21BB1B38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78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3B8C1-045C-4C04-B8FA-DE4B015CD9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5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1813" y="876300"/>
            <a:ext cx="3152775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48513-8EA8-42A2-A5E0-F21BB1B38F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95402"/>
            <a:ext cx="8686799" cy="5029199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Baskerville Old Face" panose="02020602080505020303" pitchFamily="18" charset="0"/>
              </a:defRPr>
            </a:lvl1pPr>
            <a:lvl2pPr>
              <a:defRPr>
                <a:latin typeface="Baskerville Old Face" panose="02020602080505020303" pitchFamily="18" charset="0"/>
              </a:defRPr>
            </a:lvl2pPr>
            <a:lvl3pPr>
              <a:defRPr>
                <a:latin typeface="Baskerville Old Face" panose="020206020805050203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" y="6492877"/>
            <a:ext cx="1524000" cy="365125"/>
          </a:xfrm>
        </p:spPr>
        <p:txBody>
          <a:bodyPr/>
          <a:lstStyle/>
          <a:p>
            <a:fld id="{4197D9F3-43DA-4896-9BC8-05F5921B5EC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24</a:t>
            </a:r>
            <a:r>
              <a:rPr lang="en-US" dirty="0"/>
              <a:t> </a:t>
            </a:r>
          </a:p>
        </p:txBody>
      </p:sp>
      <p:pic>
        <p:nvPicPr>
          <p:cNvPr id="7" name="Picture 2" descr="Text Box:  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6504711"/>
            <a:ext cx="914399" cy="35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1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2" y="1371600"/>
            <a:ext cx="8762999" cy="470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fld id="{ACCD6D8B-9FE7-488A-AEB7-351A8BCED5B4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060984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/>
              <a:t>IEEE SSCS-22 </a:t>
            </a:r>
            <a:r>
              <a:rPr lang="en-US" dirty="0" err="1"/>
              <a:t>Chipathon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  <a:latin typeface="Baskerville Old Face" panose="02020602080505020303" pitchFamily="18" charset="0"/>
              </a:defRPr>
            </a:lvl1pPr>
          </a:lstStyle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‹#›</a:t>
            </a:fld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of 24</a:t>
            </a:r>
          </a:p>
        </p:txBody>
      </p:sp>
      <p:sp>
        <p:nvSpPr>
          <p:cNvPr id="7" name="AutoShape 16"/>
          <p:cNvSpPr>
            <a:spLocks noChangeArrowheads="1"/>
          </p:cNvSpPr>
          <p:nvPr userDrawn="1"/>
        </p:nvSpPr>
        <p:spPr bwMode="auto">
          <a:xfrm>
            <a:off x="152401" y="152401"/>
            <a:ext cx="8839200" cy="6340475"/>
          </a:xfrm>
          <a:prstGeom prst="roundRect">
            <a:avLst>
              <a:gd name="adj" fmla="val 5336"/>
            </a:avLst>
          </a:prstGeom>
          <a:noFill/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man Old Style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rgbClr val="2727E7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2A2B-6FA0-4047-AB12-B125127F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689" y="1054938"/>
            <a:ext cx="5523896" cy="2000250"/>
          </a:xfrm>
        </p:spPr>
        <p:txBody>
          <a:bodyPr>
            <a:noAutofit/>
          </a:bodyPr>
          <a:lstStyle/>
          <a:p>
            <a:r>
              <a:rPr lang="en-SG" sz="3600" dirty="0">
                <a:solidFill>
                  <a:srgbClr val="060984"/>
                </a:solidFill>
                <a:latin typeface="Baskerville Old Face" panose="02020602080505020303" pitchFamily="18" charset="0"/>
                <a:cs typeface="Times New Roman" pitchFamily="18" charset="0"/>
              </a:rPr>
              <a:t>Spatial Sigma-Delta ADC for Massive MIMO Applications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1234937" y="2871154"/>
            <a:ext cx="6629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33CC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2100" b="1" u="sng" dirty="0">
                <a:solidFill>
                  <a:srgbClr val="C00000"/>
                </a:solidFill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Team Members:</a:t>
            </a:r>
          </a:p>
          <a:p>
            <a:pPr marL="257175" indent="-257175">
              <a:spcBef>
                <a:spcPts val="0"/>
              </a:spcBef>
              <a:buClrTx/>
              <a:buSzTx/>
              <a:defRPr/>
            </a:pPr>
            <a:r>
              <a:rPr lang="en-US" altLang="en-US" sz="1800" b="1" dirty="0"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M. Dawood Asghar (Lead)</a:t>
            </a:r>
          </a:p>
          <a:p>
            <a:pPr marL="257175" indent="-257175">
              <a:spcBef>
                <a:spcPts val="0"/>
              </a:spcBef>
              <a:buClrTx/>
              <a:buSzTx/>
              <a:defRPr/>
            </a:pPr>
            <a:r>
              <a:rPr lang="en-US" altLang="en-US" sz="1800" b="1" dirty="0"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Mudassir Ali</a:t>
            </a:r>
          </a:p>
          <a:p>
            <a:pPr marL="257175" indent="-257175">
              <a:spcBef>
                <a:spcPts val="0"/>
              </a:spcBef>
              <a:buClrTx/>
              <a:buSzTx/>
              <a:defRPr/>
            </a:pPr>
            <a:r>
              <a:rPr lang="en-US" altLang="en-US" sz="1800" b="1" dirty="0" err="1"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Jafar</a:t>
            </a:r>
            <a:r>
              <a:rPr lang="en-US" altLang="en-US" sz="1800" b="1" dirty="0"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 Hussain</a:t>
            </a:r>
          </a:p>
          <a:p>
            <a:pPr marL="257175" indent="-257175">
              <a:spcBef>
                <a:spcPts val="0"/>
              </a:spcBef>
              <a:buClrTx/>
              <a:buSzTx/>
              <a:defRPr/>
            </a:pPr>
            <a:endParaRPr lang="en-US" altLang="en-US" sz="1800" b="1" dirty="0">
              <a:latin typeface="Baskerville Old Face" panose="02020602080505020303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2100" b="1" u="sng" dirty="0">
                <a:solidFill>
                  <a:srgbClr val="C00000"/>
                </a:solidFill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Supervisor:</a:t>
            </a: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1800" b="1" dirty="0"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Dr. Rashad Ramzan</a:t>
            </a: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1800" b="1" dirty="0"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Dr. Hassan </a:t>
            </a:r>
            <a:r>
              <a:rPr lang="en-US" altLang="en-US" sz="1800" b="1" dirty="0" err="1"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Saif</a:t>
            </a:r>
            <a:endParaRPr lang="en-US" altLang="en-US" sz="1800" b="1" dirty="0">
              <a:latin typeface="Baskerville Old Face" panose="02020602080505020303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endParaRPr lang="en-US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1800" b="1" u="sng" dirty="0">
                <a:solidFill>
                  <a:srgbClr val="060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National University of Computer and Emerging Sciences (FAST-NU)</a:t>
            </a:r>
            <a:r>
              <a:rPr lang="en-US" altLang="en-US" sz="1800" b="1" dirty="0">
                <a:solidFill>
                  <a:srgbClr val="060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,</a:t>
            </a:r>
          </a:p>
          <a:p>
            <a:pPr algn="ct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A.K</a:t>
            </a:r>
            <a:r>
              <a:rPr lang="en-US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. </a:t>
            </a:r>
            <a:r>
              <a:rPr lang="en-US" alt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Brohi</a:t>
            </a:r>
            <a:r>
              <a:rPr lang="en-US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 Road, H-11/4, Islamabad-44000, Pakistan</a:t>
            </a:r>
          </a:p>
        </p:txBody>
      </p:sp>
      <p:pic>
        <p:nvPicPr>
          <p:cNvPr id="8" name="Picture 2" descr="Text Box: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7" y="277997"/>
            <a:ext cx="2400300" cy="9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se4.mm.bing.net/th?id=OIP.-mt1IDE5tFnoS7rtnJI4qAHaCq&amp;pid=Api&amp;P=0&amp;w=477&amp;h=1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937" y="327614"/>
            <a:ext cx="2504126" cy="89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C8D5F8-0903-F8DA-CB3F-BEE4BECEE65E}"/>
              </a:ext>
            </a:extLst>
          </p:cNvPr>
          <p:cNvSpPr txBox="1"/>
          <p:nvPr/>
        </p:nvSpPr>
        <p:spPr>
          <a:xfrm>
            <a:off x="4549637" y="3206237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Talha bin Azmat</a:t>
            </a:r>
          </a:p>
          <a:p>
            <a:pPr marL="257175" indent="-257175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Sonia Kiran</a:t>
            </a:r>
          </a:p>
          <a:p>
            <a:pPr marL="257175" indent="-257175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latin typeface="Baskerville Old Face" panose="02020602080505020303" pitchFamily="18" charset="0"/>
                <a:ea typeface="+mj-ea"/>
                <a:cs typeface="Times New Roman" pitchFamily="18" charset="0"/>
              </a:rPr>
              <a:t>M. Usman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B2A58-AA13-0FE3-0C69-202141AA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F54-DD67-4F5D-A25F-83085989CF01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83ABB-3E77-BC7D-CF14-3DCE018F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55E6F-723B-B477-C7B3-C06DC70E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1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Operational Amplifier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AD3E330-7254-3752-0F07-8B1B08325E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8680" r="7500"/>
          <a:stretch/>
        </p:blipFill>
        <p:spPr>
          <a:xfrm>
            <a:off x="4858837" y="4188195"/>
            <a:ext cx="3751763" cy="223238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34038E-63DC-F574-1924-008E80B1A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67"/>
          <a:stretch/>
        </p:blipFill>
        <p:spPr>
          <a:xfrm>
            <a:off x="1905000" y="1115997"/>
            <a:ext cx="5334000" cy="3075003"/>
          </a:xfrm>
          <a:prstGeom prst="rect">
            <a:avLst/>
          </a:prstGeom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24258BD1-FAC7-4C7C-7800-7A6E5FEF3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82762"/>
              </p:ext>
            </p:extLst>
          </p:nvPr>
        </p:nvGraphicFramePr>
        <p:xfrm>
          <a:off x="557109" y="4384666"/>
          <a:ext cx="3867279" cy="1787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01028711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562873547"/>
                    </a:ext>
                  </a:extLst>
                </a:gridCol>
                <a:gridCol w="1581279">
                  <a:extLst>
                    <a:ext uri="{9D8B030D-6E8A-4147-A177-3AD203B41FA5}">
                      <a16:colId xmlns:a16="http://schemas.microsoft.com/office/drawing/2014/main" val="1574805406"/>
                    </a:ext>
                  </a:extLst>
                </a:gridCol>
              </a:tblGrid>
              <a:tr h="56562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Sr. #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Specs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27380"/>
                  </a:ext>
                </a:extLst>
              </a:tr>
              <a:tr h="3181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Gain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63 dB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181023"/>
                  </a:ext>
                </a:extLst>
              </a:tr>
              <a:tr h="4141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Phase Margin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&gt; 60 Degrees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44788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GBW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2.5e6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69330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BD704-9F0F-D282-D0D6-720DF992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8BF6-31E1-4614-97B9-CEA349B7E5BF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2614-EF86-DE70-6753-D75BE046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274D9E-BFBE-0D45-7260-69626908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Integrator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5AC2BD-1B64-4BB2-1D63-4EE656BF3E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8680" r="7500" b="1302"/>
          <a:stretch/>
        </p:blipFill>
        <p:spPr>
          <a:xfrm>
            <a:off x="2466708" y="3962400"/>
            <a:ext cx="4210584" cy="246967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90D2BE4-A13C-AB83-1D80-BB0BC4B601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14"/>
          <a:stretch/>
        </p:blipFill>
        <p:spPr>
          <a:xfrm>
            <a:off x="1895034" y="1077653"/>
            <a:ext cx="5353931" cy="288474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9C39-6253-095F-A199-A6580396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9D13-9E2D-4F8C-AE30-A482370FF3F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7F097-202C-6FEC-D1EA-B873E660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2EE020-DDED-E52E-8F30-60863289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7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Dynamic Comparator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C5B7B9E-18D2-44EE-CEAE-FD5591F493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" t="10087" r="7895" b="1372"/>
          <a:stretch/>
        </p:blipFill>
        <p:spPr>
          <a:xfrm>
            <a:off x="2362200" y="3833672"/>
            <a:ext cx="4419600" cy="2570584"/>
          </a:xfrm>
          <a:prstGeom prst="rect">
            <a:avLst/>
          </a:prstGeom>
        </p:spPr>
      </p:pic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6D8F144A-B367-18FE-380F-695802EB81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4"/>
          <a:stretch/>
        </p:blipFill>
        <p:spPr>
          <a:xfrm>
            <a:off x="304800" y="1054418"/>
            <a:ext cx="8534400" cy="29841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5163C-BF6D-A256-BDFA-A7EFC6A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619C-0E1A-4E82-8EBF-F0FA8FBA1907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9916-D296-EA20-9773-1AEA07FD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7C1168-AB44-2B74-E2F8-0960AFF9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9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1-Bit DAC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E8B825D-D416-D4C8-1AB7-9F6BA90F6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0" r="17500"/>
          <a:stretch/>
        </p:blipFill>
        <p:spPr>
          <a:xfrm>
            <a:off x="800100" y="1447800"/>
            <a:ext cx="7543799" cy="25877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F7439-0389-6E0D-7164-B5BE961B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A091-E369-4241-96DB-BDA3C60EEA4C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69F5B-5A50-26B5-22A8-58EEBC46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467D-A7AD-BFA6-6392-7FE3D71A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9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Testing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94B93-3D95-DC30-38F0-5FB0E5DAD062}"/>
              </a:ext>
            </a:extLst>
          </p:cNvPr>
          <p:cNvSpPr txBox="1"/>
          <p:nvPr/>
        </p:nvSpPr>
        <p:spPr>
          <a:xfrm>
            <a:off x="381000" y="1379309"/>
            <a:ext cx="84582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Baskerville Old Face" panose="02020602080505020303" pitchFamily="18" charset="0"/>
              </a:rPr>
              <a:t>Xschem</a:t>
            </a:r>
            <a:r>
              <a:rPr lang="en-US" sz="2100" dirty="0">
                <a:latin typeface="Baskerville Old Face" panose="02020602080505020303" pitchFamily="18" charset="0"/>
              </a:rPr>
              <a:t> results are exported to MATLAB in the form of </a:t>
            </a:r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.csv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Baskerville Old Face" panose="02020602080505020303" pitchFamily="18" charset="0"/>
              </a:rPr>
              <a:t>FIR Digital Filter is also implemented on MATLAB using DSP Toolbox to filter out the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Baskerville Old Face" panose="02020602080505020303" pitchFamily="18" charset="0"/>
              </a:rPr>
              <a:t>After filtration THD, SNR, and SFDR is calculated using MATLAB built in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Baskerville Old Face" panose="02020602080505020303" pitchFamily="18" charset="0"/>
              </a:rPr>
              <a:t>Digital FIR Filter will be realized using MATLAB’s FPGA-in-Loop to test the ADC Chip’s Digital Output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12D6-9817-928E-75F6-4DCF251E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188E-1F7C-4527-A444-BA67ABEF5A81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ACD45-40CB-368D-AFD9-56D0FCE9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C6433-A33B-6316-A80F-CD6E2D7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7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FIR Filter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F914-F8A0-EF59-1971-33304C542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33" t="15909" r="10000" b="50000"/>
          <a:stretch/>
        </p:blipFill>
        <p:spPr>
          <a:xfrm>
            <a:off x="1115968" y="3812900"/>
            <a:ext cx="6912064" cy="2239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AE846-53B8-A9B0-DD40-01D2AA212CC2}"/>
              </a:ext>
            </a:extLst>
          </p:cNvPr>
          <p:cNvSpPr txBox="1"/>
          <p:nvPr/>
        </p:nvSpPr>
        <p:spPr>
          <a:xfrm>
            <a:off x="603695" y="1293014"/>
            <a:ext cx="78545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Baskerville Old Face" panose="02020602080505020303" pitchFamily="18" charset="0"/>
              </a:rPr>
              <a:t>We have designed a Digital FIR </a:t>
            </a:r>
            <a:r>
              <a:rPr lang="en-US" sz="2100" dirty="0" err="1">
                <a:latin typeface="Baskerville Old Face" panose="02020602080505020303" pitchFamily="18" charset="0"/>
              </a:rPr>
              <a:t>Equiripple</a:t>
            </a:r>
            <a:r>
              <a:rPr lang="en-US" sz="2100" dirty="0">
                <a:latin typeface="Baskerville Old Face" panose="02020602080505020303" pitchFamily="18" charset="0"/>
              </a:rPr>
              <a:t> Filter with the help of </a:t>
            </a:r>
            <a:r>
              <a:rPr lang="en-US" sz="2100" dirty="0" err="1">
                <a:latin typeface="Baskerville Old Face" panose="02020602080505020303" pitchFamily="18" charset="0"/>
              </a:rPr>
              <a:t>FDAtool</a:t>
            </a:r>
            <a:r>
              <a:rPr lang="en-US" sz="2100" dirty="0">
                <a:latin typeface="Baskerville Old Face" panose="02020602080505020303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>
              <a:latin typeface="Baskerville Old Face" panose="02020602080505020303" pitchFamily="18" charset="0"/>
            </a:endParaRPr>
          </a:p>
          <a:p>
            <a:pPr algn="just"/>
            <a:r>
              <a:rPr lang="en-US" sz="28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Specifications: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err="1">
                <a:latin typeface="Baskerville Old Face" panose="02020602080505020303" pitchFamily="18" charset="0"/>
              </a:rPr>
              <a:t>Fpass</a:t>
            </a:r>
            <a:r>
              <a:rPr lang="en-US" sz="2100" dirty="0">
                <a:latin typeface="Baskerville Old Face" panose="02020602080505020303" pitchFamily="18" charset="0"/>
              </a:rPr>
              <a:t>= 1MHz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err="1">
                <a:latin typeface="Baskerville Old Face" panose="02020602080505020303" pitchFamily="18" charset="0"/>
              </a:rPr>
              <a:t>Fstop</a:t>
            </a:r>
            <a:r>
              <a:rPr lang="en-US" sz="2100" dirty="0">
                <a:latin typeface="Baskerville Old Face" panose="02020602080505020303" pitchFamily="18" charset="0"/>
              </a:rPr>
              <a:t>= 2MHz</a:t>
            </a:r>
          </a:p>
          <a:p>
            <a:endParaRPr lang="en-US" sz="2100" dirty="0">
              <a:latin typeface="Baskerville Old Face" panose="0202060208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E105F-597C-19A0-7E6B-86D2382ADB12}"/>
              </a:ext>
            </a:extLst>
          </p:cNvPr>
          <p:cNvSpPr txBox="1"/>
          <p:nvPr/>
        </p:nvSpPr>
        <p:spPr>
          <a:xfrm>
            <a:off x="4572000" y="269033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Baskerville Old Face" panose="02020602080505020303" pitchFamily="18" charset="0"/>
              </a:rPr>
              <a:t>Fs= 80MHz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Baskerville Old Face" panose="02020602080505020303" pitchFamily="18" charset="0"/>
              </a:rPr>
              <a:t>Order= 203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98851-2347-8AE2-F793-AF44AF07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FD96-98BF-44DB-BD78-244F37B74592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1C6F14-D301-4030-C25E-8A4A4987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CDEFF-C64D-AB47-2DCF-10815E0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5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Modulated vs Filtered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B0C88-5958-CCF4-DFC2-64D385671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3" y="1364737"/>
            <a:ext cx="8156713" cy="1128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37D742-FCAF-74A1-CA51-85DB3C2E1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3" y="2562438"/>
            <a:ext cx="8156713" cy="1128363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855B867-A0B7-D792-A6E1-0823A7492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3" y="3792596"/>
            <a:ext cx="8156713" cy="1148392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F0987CD-1F4D-8C12-2B82-204719825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3" y="5042783"/>
            <a:ext cx="8156713" cy="11483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E439-1767-2FBA-319D-BF03698F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3933-56F8-4EE1-A45D-A5E657DD5114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CC61B-2DC4-D18A-456A-7BFE2C67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4D17F-D6D3-3367-B14C-0117EE7E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3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Signal to Noise &amp; Distortion Ratio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64D9567-13DE-46CB-CE4E-8CE33EBD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382932"/>
            <a:ext cx="4275476" cy="23622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6A8ECB9-9A14-E650-68B9-7623C6259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26" y="1382932"/>
            <a:ext cx="4275474" cy="236515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04E00D5-7DCC-124D-7B37-DB80DA18F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83243"/>
            <a:ext cx="4275477" cy="2362201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C102B6B-3D05-BCDE-E489-778B0AA65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25" y="3883244"/>
            <a:ext cx="4275474" cy="236515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0412B4-AD5D-6F79-1302-A5088D58B4EB}"/>
              </a:ext>
            </a:extLst>
          </p:cNvPr>
          <p:cNvSpPr/>
          <p:nvPr/>
        </p:nvSpPr>
        <p:spPr>
          <a:xfrm>
            <a:off x="2061876" y="1318066"/>
            <a:ext cx="2442199" cy="2000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8221A9-2688-8F49-8BEC-84B486F587CF}"/>
              </a:ext>
            </a:extLst>
          </p:cNvPr>
          <p:cNvSpPr txBox="1"/>
          <p:nvPr/>
        </p:nvSpPr>
        <p:spPr>
          <a:xfrm>
            <a:off x="2013009" y="2195693"/>
            <a:ext cx="1239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1</a:t>
            </a:r>
            <a:r>
              <a:rPr lang="en-US" sz="2100" baseline="300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st</a:t>
            </a:r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Order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86C504-C416-B2EF-3E9C-A9879A6302E7}"/>
              </a:ext>
            </a:extLst>
          </p:cNvPr>
          <p:cNvSpPr txBox="1"/>
          <p:nvPr/>
        </p:nvSpPr>
        <p:spPr>
          <a:xfrm>
            <a:off x="6423805" y="2195693"/>
            <a:ext cx="12448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2</a:t>
            </a:r>
            <a:r>
              <a:rPr lang="en-US" sz="2100" baseline="300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nd</a:t>
            </a:r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Order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22D78F-E06B-5D08-C34D-29B1EAA4B4E0}"/>
              </a:ext>
            </a:extLst>
          </p:cNvPr>
          <p:cNvSpPr txBox="1"/>
          <p:nvPr/>
        </p:nvSpPr>
        <p:spPr>
          <a:xfrm>
            <a:off x="1993948" y="4698571"/>
            <a:ext cx="1220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3</a:t>
            </a:r>
            <a:r>
              <a:rPr lang="en-US" sz="2100" baseline="300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rd</a:t>
            </a:r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Order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CF37F-EF66-C8C3-1FF4-3D63563C82D6}"/>
              </a:ext>
            </a:extLst>
          </p:cNvPr>
          <p:cNvSpPr txBox="1"/>
          <p:nvPr/>
        </p:nvSpPr>
        <p:spPr>
          <a:xfrm>
            <a:off x="6391505" y="4698571"/>
            <a:ext cx="1309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4</a:t>
            </a:r>
            <a:r>
              <a:rPr lang="en-US" sz="2100" baseline="300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th</a:t>
            </a:r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Order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295CA7-5A5E-589D-2165-B9231E3051D9}"/>
              </a:ext>
            </a:extLst>
          </p:cNvPr>
          <p:cNvSpPr txBox="1"/>
          <p:nvPr/>
        </p:nvSpPr>
        <p:spPr>
          <a:xfrm>
            <a:off x="3124200" y="1283125"/>
            <a:ext cx="13798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+mj-lt"/>
              </a:rPr>
              <a:t>|     ENOB:  12.6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58E93F-7685-31A4-13C9-E5FDB447B3AA}"/>
              </a:ext>
            </a:extLst>
          </p:cNvPr>
          <p:cNvSpPr/>
          <p:nvPr/>
        </p:nvSpPr>
        <p:spPr>
          <a:xfrm>
            <a:off x="6451685" y="1318066"/>
            <a:ext cx="2442199" cy="2000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96E595-4BD4-4BF8-969A-E9A1A3556C3A}"/>
              </a:ext>
            </a:extLst>
          </p:cNvPr>
          <p:cNvSpPr txBox="1"/>
          <p:nvPr/>
        </p:nvSpPr>
        <p:spPr>
          <a:xfrm>
            <a:off x="7514009" y="1283125"/>
            <a:ext cx="13798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+mj-lt"/>
              </a:rPr>
              <a:t>|     ENOB:  13.2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7CCB15-A394-9924-797D-76484B16548C}"/>
              </a:ext>
            </a:extLst>
          </p:cNvPr>
          <p:cNvSpPr/>
          <p:nvPr/>
        </p:nvSpPr>
        <p:spPr>
          <a:xfrm>
            <a:off x="2060083" y="3835475"/>
            <a:ext cx="2442199" cy="2000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68CAD6-4778-FB21-2634-EFD8580EC02C}"/>
              </a:ext>
            </a:extLst>
          </p:cNvPr>
          <p:cNvSpPr txBox="1"/>
          <p:nvPr/>
        </p:nvSpPr>
        <p:spPr>
          <a:xfrm>
            <a:off x="3122407" y="3800534"/>
            <a:ext cx="13798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+mj-lt"/>
              </a:rPr>
              <a:t>|     ENOB:  13.4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B2253D5-84BC-9BE5-B1F3-D5B22293059C}"/>
              </a:ext>
            </a:extLst>
          </p:cNvPr>
          <p:cNvSpPr/>
          <p:nvPr/>
        </p:nvSpPr>
        <p:spPr>
          <a:xfrm>
            <a:off x="6451685" y="3832426"/>
            <a:ext cx="2442199" cy="2000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12DCB5-E47A-A073-C891-5218565AA831}"/>
              </a:ext>
            </a:extLst>
          </p:cNvPr>
          <p:cNvSpPr txBox="1"/>
          <p:nvPr/>
        </p:nvSpPr>
        <p:spPr>
          <a:xfrm>
            <a:off x="7514009" y="3797485"/>
            <a:ext cx="13798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+mj-lt"/>
              </a:rPr>
              <a:t>|     ENOB:  13.7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FBBF9-3279-BA7F-9A60-0FB74119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EA2C-255F-4E1A-BEA2-7C38DC8F97FC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77805-A61E-12B9-76F0-9054D36A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D11FEE-BA40-D3F8-FC0B-A29BD7CA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9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Total Harmonic Distortion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24F68-B774-3667-D5F8-96CC7F9D8731}"/>
              </a:ext>
            </a:extLst>
          </p:cNvPr>
          <p:cNvSpPr txBox="1"/>
          <p:nvPr/>
        </p:nvSpPr>
        <p:spPr>
          <a:xfrm>
            <a:off x="1971261" y="2044438"/>
            <a:ext cx="1239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1</a:t>
            </a:r>
            <a:r>
              <a:rPr lang="en-US" sz="2100" baseline="300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st</a:t>
            </a:r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Order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A640D63-4376-DD4C-51D6-B119F30B4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295400"/>
            <a:ext cx="4275474" cy="24026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0D1535-6E09-6648-BC4C-71300AE6B9F0}"/>
              </a:ext>
            </a:extLst>
          </p:cNvPr>
          <p:cNvSpPr/>
          <p:nvPr/>
        </p:nvSpPr>
        <p:spPr>
          <a:xfrm>
            <a:off x="2048295" y="1295399"/>
            <a:ext cx="2442199" cy="2000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DD18370-891C-5925-E7BA-7312ED0A6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27" y="1363208"/>
            <a:ext cx="4215327" cy="2334805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17C87CF5-79E6-419C-4FF3-D6748B119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3883245"/>
            <a:ext cx="4275473" cy="2365155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A871C3AB-5965-1AF9-5E94-0FE79006B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75971"/>
            <a:ext cx="4283254" cy="23724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93089C-70DA-7CF0-4C53-8917EF9694B4}"/>
              </a:ext>
            </a:extLst>
          </p:cNvPr>
          <p:cNvSpPr txBox="1"/>
          <p:nvPr/>
        </p:nvSpPr>
        <p:spPr>
          <a:xfrm>
            <a:off x="1999428" y="2173026"/>
            <a:ext cx="1239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1</a:t>
            </a:r>
            <a:r>
              <a:rPr lang="en-US" sz="2100" baseline="300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st</a:t>
            </a:r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Order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28AFD3-8FC7-DBE6-4838-1F25EFAF98AA}"/>
              </a:ext>
            </a:extLst>
          </p:cNvPr>
          <p:cNvSpPr txBox="1"/>
          <p:nvPr/>
        </p:nvSpPr>
        <p:spPr>
          <a:xfrm>
            <a:off x="6256689" y="2173026"/>
            <a:ext cx="12448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2</a:t>
            </a:r>
            <a:r>
              <a:rPr lang="en-US" sz="2100" baseline="300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nd</a:t>
            </a:r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Order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D6A330-492A-115D-1079-4C5A98D2D93F}"/>
              </a:ext>
            </a:extLst>
          </p:cNvPr>
          <p:cNvSpPr txBox="1"/>
          <p:nvPr/>
        </p:nvSpPr>
        <p:spPr>
          <a:xfrm>
            <a:off x="1980367" y="4675904"/>
            <a:ext cx="1220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3</a:t>
            </a:r>
            <a:r>
              <a:rPr lang="en-US" sz="2100" baseline="300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rd</a:t>
            </a:r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Order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387398-89EA-C014-9ED6-98DD1207448D}"/>
              </a:ext>
            </a:extLst>
          </p:cNvPr>
          <p:cNvSpPr txBox="1"/>
          <p:nvPr/>
        </p:nvSpPr>
        <p:spPr>
          <a:xfrm>
            <a:off x="6223559" y="4675904"/>
            <a:ext cx="1309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4</a:t>
            </a:r>
            <a:r>
              <a:rPr lang="en-US" sz="2100" baseline="300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th</a:t>
            </a:r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Order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16255A-01E0-D304-4D79-F3F4B6DB7A75}"/>
              </a:ext>
            </a:extLst>
          </p:cNvPr>
          <p:cNvSpPr txBox="1"/>
          <p:nvPr/>
        </p:nvSpPr>
        <p:spPr>
          <a:xfrm>
            <a:off x="3252273" y="1232100"/>
            <a:ext cx="123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|         0.003 %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AECB89-7D02-9E14-EF5D-B3DF5B182395}"/>
              </a:ext>
            </a:extLst>
          </p:cNvPr>
          <p:cNvSpPr/>
          <p:nvPr/>
        </p:nvSpPr>
        <p:spPr>
          <a:xfrm>
            <a:off x="6399969" y="1311180"/>
            <a:ext cx="2442199" cy="2000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FFD3DD-72A6-7C10-2B8B-4CB955DF836F}"/>
              </a:ext>
            </a:extLst>
          </p:cNvPr>
          <p:cNvSpPr txBox="1"/>
          <p:nvPr/>
        </p:nvSpPr>
        <p:spPr>
          <a:xfrm>
            <a:off x="7603947" y="1247881"/>
            <a:ext cx="123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|         0.005 %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DE927D4-9419-CF61-867C-A8FF089B1CB9}"/>
              </a:ext>
            </a:extLst>
          </p:cNvPr>
          <p:cNvSpPr/>
          <p:nvPr/>
        </p:nvSpPr>
        <p:spPr>
          <a:xfrm>
            <a:off x="2048295" y="3837378"/>
            <a:ext cx="2442199" cy="2000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D78B01-FB4D-9A09-8E41-8F9725C3EC1A}"/>
              </a:ext>
            </a:extLst>
          </p:cNvPr>
          <p:cNvSpPr txBox="1"/>
          <p:nvPr/>
        </p:nvSpPr>
        <p:spPr>
          <a:xfrm>
            <a:off x="3252273" y="3774079"/>
            <a:ext cx="1333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|         0.095 %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1D9E8D9-CF02-EC36-5507-17D8DC4EDE1E}"/>
              </a:ext>
            </a:extLst>
          </p:cNvPr>
          <p:cNvSpPr/>
          <p:nvPr/>
        </p:nvSpPr>
        <p:spPr>
          <a:xfrm>
            <a:off x="6399969" y="3825228"/>
            <a:ext cx="2442199" cy="2000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49D735-9EB9-5DF6-E146-5B6BD89BECA5}"/>
              </a:ext>
            </a:extLst>
          </p:cNvPr>
          <p:cNvSpPr txBox="1"/>
          <p:nvPr/>
        </p:nvSpPr>
        <p:spPr>
          <a:xfrm>
            <a:off x="7603947" y="3761929"/>
            <a:ext cx="1238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|         0.022 %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97F7F-0B01-7038-D627-E597BF87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0CA9-87B4-45C8-A02A-53D3B0DF186E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267391-2591-8603-3AFD-7EC0870A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6C8D2D-C158-29D6-B156-B72F73BD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5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Estimated Area &amp; Pad Counts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72BF9-44C0-AD5E-4AAF-61CC7B4D745B}"/>
              </a:ext>
            </a:extLst>
          </p:cNvPr>
          <p:cNvSpPr/>
          <p:nvPr/>
        </p:nvSpPr>
        <p:spPr>
          <a:xfrm>
            <a:off x="1828800" y="2225676"/>
            <a:ext cx="5486400" cy="3657600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AEA07-094C-DA21-D86E-8699FFBC3570}"/>
              </a:ext>
            </a:extLst>
          </p:cNvPr>
          <p:cNvSpPr txBox="1"/>
          <p:nvPr/>
        </p:nvSpPr>
        <p:spPr>
          <a:xfrm>
            <a:off x="2220488" y="2438400"/>
            <a:ext cx="469465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Baskerville Old Face" panose="02020602080505020303" pitchFamily="18" charset="0"/>
              </a:rPr>
              <a:t>Estimated Area &lt; 1mm x 1.5mm</a:t>
            </a:r>
          </a:p>
          <a:p>
            <a:pPr algn="ctr"/>
            <a:endParaRPr lang="en-US" sz="2100" dirty="0">
              <a:latin typeface="Baskerville Old Face" panose="02020602080505020303" pitchFamily="18" charset="0"/>
            </a:endParaRPr>
          </a:p>
          <a:p>
            <a:pPr algn="ctr"/>
            <a:r>
              <a:rPr lang="en-US" sz="2100" dirty="0">
                <a:latin typeface="Baskerville Old Face" panose="02020602080505020303" pitchFamily="18" charset="0"/>
              </a:rPr>
              <a:t>Test Points = 3</a:t>
            </a:r>
          </a:p>
          <a:p>
            <a:pPr algn="ctr"/>
            <a:r>
              <a:rPr lang="en-US" sz="2100" dirty="0">
                <a:solidFill>
                  <a:srgbClr val="C00000"/>
                </a:solidFill>
                <a:highlight>
                  <a:srgbClr val="FFFF00"/>
                </a:highlight>
                <a:latin typeface="Baskerville Old Face" panose="02020602080505020303" pitchFamily="18" charset="0"/>
              </a:rPr>
              <a:t>“We are trying to Reduce our Pad Requirement for Top-Level Integration</a:t>
            </a:r>
            <a:r>
              <a:rPr lang="en-US" sz="21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”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8B8EAFA-1897-768C-EBA4-B2E6FF915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38666"/>
              </p:ext>
            </p:extLst>
          </p:nvPr>
        </p:nvGraphicFramePr>
        <p:xfrm>
          <a:off x="2228849" y="4120990"/>
          <a:ext cx="46862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99">
                  <a:extLst>
                    <a:ext uri="{9D8B030D-6E8A-4147-A177-3AD203B41FA5}">
                      <a16:colId xmlns:a16="http://schemas.microsoft.com/office/drawing/2014/main" val="27988701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588262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574598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  <a:latin typeface="Bookman Old Style" panose="02050604050505020204" pitchFamily="18" charset="0"/>
                        </a:rPr>
                        <a:t>Pad Count =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68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002060"/>
                          </a:solidFill>
                          <a:latin typeface="Baskerville Old Face" panose="02020602080505020303" pitchFamily="18" charset="0"/>
                        </a:rPr>
                        <a:t>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002060"/>
                          </a:solidFill>
                          <a:latin typeface="Baskerville Old Face" panose="02020602080505020303" pitchFamily="18" charset="0"/>
                        </a:rPr>
                        <a:t>Digital I/O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002060"/>
                          </a:solidFill>
                          <a:latin typeface="Baskerville Old Face" panose="02020602080505020303" pitchFamily="18" charset="0"/>
                        </a:rPr>
                        <a:t>Analog I/O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50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18529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AE78EF-FAB8-2FEE-6214-F78BFBFCCD1C}"/>
              </a:ext>
            </a:extLst>
          </p:cNvPr>
          <p:cNvCxnSpPr>
            <a:cxnSpLocks/>
          </p:cNvCxnSpPr>
          <p:nvPr/>
        </p:nvCxnSpPr>
        <p:spPr>
          <a:xfrm>
            <a:off x="7696200" y="2225676"/>
            <a:ext cx="0" cy="3657600"/>
          </a:xfrm>
          <a:prstGeom prst="straightConnector1">
            <a:avLst/>
          </a:prstGeom>
          <a:ln w="38100">
            <a:solidFill>
              <a:srgbClr val="0609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055C33-8E84-0B31-65FC-B4F51698CED6}"/>
              </a:ext>
            </a:extLst>
          </p:cNvPr>
          <p:cNvCxnSpPr>
            <a:cxnSpLocks/>
          </p:cNvCxnSpPr>
          <p:nvPr/>
        </p:nvCxnSpPr>
        <p:spPr>
          <a:xfrm>
            <a:off x="1828800" y="1905000"/>
            <a:ext cx="5486400" cy="0"/>
          </a:xfrm>
          <a:prstGeom prst="straightConnector1">
            <a:avLst/>
          </a:prstGeom>
          <a:ln w="38100">
            <a:solidFill>
              <a:srgbClr val="0609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144EB0-3C8D-7E48-7AE5-805EFED87840}"/>
              </a:ext>
            </a:extLst>
          </p:cNvPr>
          <p:cNvSpPr txBox="1"/>
          <p:nvPr/>
        </p:nvSpPr>
        <p:spPr>
          <a:xfrm>
            <a:off x="3981449" y="1486436"/>
            <a:ext cx="1181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Baskerville Old Face" panose="02020602080505020303" pitchFamily="18" charset="0"/>
              </a:rPr>
              <a:t>&lt; 1.5mm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33592-2645-A50F-8C17-D5BE917A4EF6}"/>
              </a:ext>
            </a:extLst>
          </p:cNvPr>
          <p:cNvSpPr txBox="1"/>
          <p:nvPr/>
        </p:nvSpPr>
        <p:spPr>
          <a:xfrm rot="5400000">
            <a:off x="7417011" y="3846727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Baskerville Old Face" panose="02020602080505020303" pitchFamily="18" charset="0"/>
              </a:rPr>
              <a:t>&lt; 1mm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294022-22DA-6F4F-4DA9-5F8C6975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02AD-875D-4C8E-B7F4-373BF4A6332B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60D112-43E8-3A7F-999E-CACD19CC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43265-6E4B-DE66-71CA-6B83E4D0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9513-74F1-474C-A395-470CEF48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68967"/>
            <a:ext cx="8839200" cy="11430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60984"/>
                </a:solidFill>
              </a:rPr>
              <a:t>Contents</a:t>
            </a:r>
            <a:endParaRPr lang="en-PK" sz="3600" dirty="0">
              <a:solidFill>
                <a:srgbClr val="06098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FF8A-201B-4D35-B02B-D071CDD5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273677"/>
          </a:xfrm>
        </p:spPr>
        <p:txBody>
          <a:bodyPr>
            <a:noAutofit/>
          </a:bodyPr>
          <a:lstStyle/>
          <a:p>
            <a:pPr marL="91440"/>
            <a:r>
              <a:rPr lang="en-GB" dirty="0"/>
              <a:t>Work Distribution</a:t>
            </a:r>
          </a:p>
          <a:p>
            <a:pPr marL="91440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Order </a:t>
            </a:r>
            <a:r>
              <a:rPr lang="el-GR" dirty="0"/>
              <a:t>∑Δ</a:t>
            </a:r>
            <a:r>
              <a:rPr lang="en-US" dirty="0"/>
              <a:t> Modulator </a:t>
            </a:r>
            <a:r>
              <a:rPr lang="en-US" dirty="0" err="1"/>
              <a:t>Xschem</a:t>
            </a:r>
            <a:r>
              <a:rPr lang="en-US" dirty="0"/>
              <a:t> Model</a:t>
            </a:r>
          </a:p>
          <a:p>
            <a:pPr marL="91440"/>
            <a:r>
              <a:rPr lang="en-US" dirty="0"/>
              <a:t>Design and results of Sub-Blocks</a:t>
            </a:r>
          </a:p>
          <a:p>
            <a:pPr marL="91440"/>
            <a:r>
              <a:rPr lang="en-US" dirty="0"/>
              <a:t>Testing Plan</a:t>
            </a:r>
          </a:p>
          <a:p>
            <a:pPr marL="91440"/>
            <a:r>
              <a:rPr lang="en-US" dirty="0"/>
              <a:t>Results </a:t>
            </a:r>
          </a:p>
          <a:p>
            <a:pPr marL="91440"/>
            <a:r>
              <a:rPr lang="en-GB" dirty="0"/>
              <a:t>Required Area &amp; Pads </a:t>
            </a:r>
          </a:p>
          <a:p>
            <a:pPr marL="91440"/>
            <a:r>
              <a:rPr lang="en-GB" dirty="0"/>
              <a:t>Layout Progress</a:t>
            </a:r>
          </a:p>
          <a:p>
            <a:pPr marL="91440"/>
            <a:r>
              <a:rPr lang="en-GB" dirty="0"/>
              <a:t>Timeline</a:t>
            </a:r>
          </a:p>
          <a:p>
            <a:pPr marL="91440"/>
            <a:r>
              <a:rPr lang="en-GB" dirty="0"/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6A01DE-C670-99FE-2BC1-CCC14525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DD4-F24A-4984-9F31-4C9FACA581F1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F8D406-86C9-710D-9F5F-7E4AB1AD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066EDE-DCF0-462E-DAD1-1C52902A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0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Layout Progress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94B93-3D95-DC30-38F0-5FB0E5DAD062}"/>
              </a:ext>
            </a:extLst>
          </p:cNvPr>
          <p:cNvSpPr txBox="1"/>
          <p:nvPr/>
        </p:nvSpPr>
        <p:spPr>
          <a:xfrm>
            <a:off x="381000" y="1376571"/>
            <a:ext cx="8458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Baskerville Old Face" panose="02020602080505020303" pitchFamily="18" charset="0"/>
              </a:rPr>
              <a:t>Learnt how to layout on MAGIC (OS EDA Tool) by laying out Dummy Circuit for Pre-Checks.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Baskerville Old Face" panose="02020602080505020303" pitchFamily="18" charset="0"/>
              </a:rPr>
              <a:t>Clean DRC &amp; LVS (using NETGEN)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0D30A-145D-4CEF-56A0-ACF45997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C350-9E2E-4352-896B-F8825662B937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ED2B-A942-7784-4178-0C10BC47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FDF11-E36C-435F-B63E-DDD81571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7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60984"/>
                </a:solidFill>
                <a:cs typeface="Times New Roman" panose="02020603050405020304" pitchFamily="18" charset="0"/>
              </a:rPr>
              <a:t>Comparison with the State of the Art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510F3F-0DE0-AA6F-B211-CD3905440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96573"/>
              </p:ext>
            </p:extLst>
          </p:nvPr>
        </p:nvGraphicFramePr>
        <p:xfrm>
          <a:off x="433332" y="1447800"/>
          <a:ext cx="8253470" cy="3733802"/>
        </p:xfrm>
        <a:graphic>
          <a:graphicData uri="http://schemas.openxmlformats.org/drawingml/2006/table">
            <a:tbl>
              <a:tblPr/>
              <a:tblGrid>
                <a:gridCol w="1638640">
                  <a:extLst>
                    <a:ext uri="{9D8B030D-6E8A-4147-A177-3AD203B41FA5}">
                      <a16:colId xmlns:a16="http://schemas.microsoft.com/office/drawing/2014/main" val="1374430532"/>
                    </a:ext>
                  </a:extLst>
                </a:gridCol>
                <a:gridCol w="887355">
                  <a:extLst>
                    <a:ext uri="{9D8B030D-6E8A-4147-A177-3AD203B41FA5}">
                      <a16:colId xmlns:a16="http://schemas.microsoft.com/office/drawing/2014/main" val="3708973773"/>
                    </a:ext>
                  </a:extLst>
                </a:gridCol>
                <a:gridCol w="968024">
                  <a:extLst>
                    <a:ext uri="{9D8B030D-6E8A-4147-A177-3AD203B41FA5}">
                      <a16:colId xmlns:a16="http://schemas.microsoft.com/office/drawing/2014/main" val="3642106722"/>
                    </a:ext>
                  </a:extLst>
                </a:gridCol>
                <a:gridCol w="968024">
                  <a:extLst>
                    <a:ext uri="{9D8B030D-6E8A-4147-A177-3AD203B41FA5}">
                      <a16:colId xmlns:a16="http://schemas.microsoft.com/office/drawing/2014/main" val="1272403693"/>
                    </a:ext>
                  </a:extLst>
                </a:gridCol>
                <a:gridCol w="968024">
                  <a:extLst>
                    <a:ext uri="{9D8B030D-6E8A-4147-A177-3AD203B41FA5}">
                      <a16:colId xmlns:a16="http://schemas.microsoft.com/office/drawing/2014/main" val="1584592293"/>
                    </a:ext>
                  </a:extLst>
                </a:gridCol>
                <a:gridCol w="968024">
                  <a:extLst>
                    <a:ext uri="{9D8B030D-6E8A-4147-A177-3AD203B41FA5}">
                      <a16:colId xmlns:a16="http://schemas.microsoft.com/office/drawing/2014/main" val="259498221"/>
                    </a:ext>
                  </a:extLst>
                </a:gridCol>
                <a:gridCol w="887355">
                  <a:extLst>
                    <a:ext uri="{9D8B030D-6E8A-4147-A177-3AD203B41FA5}">
                      <a16:colId xmlns:a16="http://schemas.microsoft.com/office/drawing/2014/main" val="260951201"/>
                    </a:ext>
                  </a:extLst>
                </a:gridCol>
                <a:gridCol w="968024">
                  <a:extLst>
                    <a:ext uri="{9D8B030D-6E8A-4147-A177-3AD203B41FA5}">
                      <a16:colId xmlns:a16="http://schemas.microsoft.com/office/drawing/2014/main" val="2358789107"/>
                    </a:ext>
                  </a:extLst>
                </a:gridCol>
              </a:tblGrid>
              <a:tr h="46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 Parameter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State of the Art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This Work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778576"/>
                  </a:ext>
                </a:extLst>
              </a:tr>
              <a:tr h="48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Model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First Order Spatial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First Order Spatial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620754"/>
                  </a:ext>
                </a:extLst>
              </a:tr>
              <a:tr h="46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OUTPUT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OUT1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OUT2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OUT3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OUT1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OUT2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OUT3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OUT4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46129"/>
                  </a:ext>
                </a:extLst>
              </a:tr>
              <a:tr h="46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fi (MHZ)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319232"/>
                  </a:ext>
                </a:extLst>
              </a:tr>
              <a:tr h="46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fs (MHz)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582177"/>
                  </a:ext>
                </a:extLst>
              </a:tr>
              <a:tr h="46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THD%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0.15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0.095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0.022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097143"/>
                  </a:ext>
                </a:extLst>
              </a:tr>
              <a:tr h="460963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SNDR(dB)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57.78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66.6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77.47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81.26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82.42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84.47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507487"/>
                  </a:ext>
                </a:extLst>
              </a:tr>
              <a:tr h="484012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 OSR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8310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E66754D-E07A-6750-31A9-3DF318A32B85}"/>
              </a:ext>
            </a:extLst>
          </p:cNvPr>
          <p:cNvSpPr/>
          <p:nvPr/>
        </p:nvSpPr>
        <p:spPr>
          <a:xfrm>
            <a:off x="433332" y="3810000"/>
            <a:ext cx="8229600" cy="914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C485-51A2-10D3-7E6C-8534FF19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FB4C-EBB1-4317-83EE-FC21BD6DD12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A854-B647-8264-15D9-3E4FBAB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85BA-7DA7-1464-76DF-DF4F1CE7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4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286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60984"/>
                </a:solidFill>
                <a:cs typeface="Times New Roman" panose="02020603050405020304" pitchFamily="18" charset="0"/>
              </a:rPr>
              <a:t>Timeline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1F372ED-E604-70A4-1399-E81623110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18922"/>
              </p:ext>
            </p:extLst>
          </p:nvPr>
        </p:nvGraphicFramePr>
        <p:xfrm>
          <a:off x="1062869" y="1524000"/>
          <a:ext cx="699838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92">
                  <a:extLst>
                    <a:ext uri="{9D8B030D-6E8A-4147-A177-3AD203B41FA5}">
                      <a16:colId xmlns:a16="http://schemas.microsoft.com/office/drawing/2014/main" val="1721028467"/>
                    </a:ext>
                  </a:extLst>
                </a:gridCol>
                <a:gridCol w="5442292">
                  <a:extLst>
                    <a:ext uri="{9D8B030D-6E8A-4147-A177-3AD203B41FA5}">
                      <a16:colId xmlns:a16="http://schemas.microsoft.com/office/drawing/2014/main" val="395447328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60984"/>
                          </a:solidFill>
                          <a:latin typeface="Baskerville Old Face" panose="02020602080505020303" pitchFamily="18" charset="0"/>
                        </a:rPr>
                        <a:t>Month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60984"/>
                          </a:solidFill>
                          <a:latin typeface="Baskerville Old Face" panose="02020602080505020303" pitchFamily="18" charset="0"/>
                        </a:rPr>
                        <a:t>Goal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90354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Baskerville Old Face" panose="02020602080505020303" pitchFamily="18" charset="0"/>
                        </a:rPr>
                        <a:t>Jun, 2022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Baskerville Old Face" panose="02020602080505020303" pitchFamily="18" charset="0"/>
                        </a:rPr>
                        <a:t>Schematic Sub-Blocks Design using </a:t>
                      </a:r>
                      <a:r>
                        <a:rPr lang="en-US" sz="2100" dirty="0" err="1">
                          <a:latin typeface="Baskerville Old Face" panose="02020602080505020303" pitchFamily="18" charset="0"/>
                        </a:rPr>
                        <a:t>Xschem</a:t>
                      </a:r>
                      <a:endParaRPr lang="en-US" sz="2100" dirty="0">
                        <a:latin typeface="Baskerville Old Face" panose="02020602080505020303" pitchFamily="18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5654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Baskerville Old Face" panose="02020602080505020303" pitchFamily="18" charset="0"/>
                        </a:rPr>
                        <a:t>Jul, 2022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Baskerville Old Face" panose="02020602080505020303" pitchFamily="18" charset="0"/>
                        </a:rPr>
                        <a:t>Top Level Schematic Design using </a:t>
                      </a:r>
                      <a:r>
                        <a:rPr lang="en-US" sz="2100" dirty="0" err="1">
                          <a:latin typeface="Baskerville Old Face" panose="02020602080505020303" pitchFamily="18" charset="0"/>
                        </a:rPr>
                        <a:t>Xschem</a:t>
                      </a:r>
                      <a:endParaRPr lang="en-US" sz="2100" dirty="0">
                        <a:latin typeface="Baskerville Old Face" panose="02020602080505020303" pitchFamily="18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37606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Baskerville Old Face" panose="02020602080505020303" pitchFamily="18" charset="0"/>
                        </a:rPr>
                        <a:t>Aug, 2022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Baskerville Old Face" panose="02020602080505020303" pitchFamily="18" charset="0"/>
                        </a:rPr>
                        <a:t>Iterative Testing using </a:t>
                      </a:r>
                      <a:r>
                        <a:rPr lang="en-US" sz="2100" dirty="0" err="1">
                          <a:latin typeface="Baskerville Old Face" panose="02020602080505020303" pitchFamily="18" charset="0"/>
                        </a:rPr>
                        <a:t>Using</a:t>
                      </a:r>
                      <a:r>
                        <a:rPr lang="en-US" sz="2100" dirty="0">
                          <a:latin typeface="Baskerville Old Face" panose="02020602080505020303" pitchFamily="18" charset="0"/>
                        </a:rPr>
                        <a:t> MATLAB 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00874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Baskerville Old Face" panose="02020602080505020303" pitchFamily="18" charset="0"/>
                        </a:rPr>
                        <a:t>Sep, 2022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Baskerville Old Face" panose="02020602080505020303" pitchFamily="18" charset="0"/>
                        </a:rPr>
                        <a:t>Layout Design using MAGIC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87495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Baskerville Old Face" panose="02020602080505020303" pitchFamily="18" charset="0"/>
                        </a:rPr>
                        <a:t>Oct, 2022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Baskerville Old Face" panose="02020602080505020303" pitchFamily="18" charset="0"/>
                        </a:rPr>
                        <a:t>Post Layout Verification/Top Level integration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968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B54C623-F809-31C4-AF18-336341EC4437}"/>
              </a:ext>
            </a:extLst>
          </p:cNvPr>
          <p:cNvSpPr/>
          <p:nvPr/>
        </p:nvSpPr>
        <p:spPr>
          <a:xfrm>
            <a:off x="1056861" y="1524000"/>
            <a:ext cx="7004392" cy="2377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BEFF77-3A55-6FEE-446B-696F9882F762}"/>
              </a:ext>
            </a:extLst>
          </p:cNvPr>
          <p:cNvCxnSpPr/>
          <p:nvPr/>
        </p:nvCxnSpPr>
        <p:spPr>
          <a:xfrm>
            <a:off x="2608997" y="1524000"/>
            <a:ext cx="0" cy="237744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46108-6CC9-64C5-9996-5F645B18292B}"/>
              </a:ext>
            </a:extLst>
          </p:cNvPr>
          <p:cNvCxnSpPr>
            <a:cxnSpLocks/>
          </p:cNvCxnSpPr>
          <p:nvPr/>
        </p:nvCxnSpPr>
        <p:spPr>
          <a:xfrm flipH="1">
            <a:off x="1056861" y="1955702"/>
            <a:ext cx="7004392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8A642-D5FC-DB01-07DE-7EE6FA49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3B73-FD66-4514-B1E5-79A11C3D4DC5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8072BA-343E-095A-908A-9EDAE13F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AA44CF-8543-F8B9-D86F-2132A30A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60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228600" y="533400"/>
            <a:ext cx="8681724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014B9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3600" b="1" spc="-5" dirty="0">
                <a:solidFill>
                  <a:srgbClr val="060984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object 5"/>
          <p:cNvSpPr txBox="1"/>
          <p:nvPr/>
        </p:nvSpPr>
        <p:spPr>
          <a:xfrm>
            <a:off x="330269" y="5781972"/>
            <a:ext cx="58419" cy="839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defTabSz="914378">
              <a:spcBef>
                <a:spcPts val="114"/>
              </a:spcBef>
            </a:pPr>
            <a:r>
              <a:rPr sz="45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45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6382B1-F1B1-CCA6-41EE-64BD6F4A2B2F}"/>
              </a:ext>
            </a:extLst>
          </p:cNvPr>
          <p:cNvSpPr txBox="1"/>
          <p:nvPr/>
        </p:nvSpPr>
        <p:spPr>
          <a:xfrm>
            <a:off x="514350" y="1453644"/>
            <a:ext cx="8115300" cy="3499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have proposed a 4</a:t>
            </a:r>
            <a:r>
              <a:rPr lang="en-US" sz="2100" baseline="300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21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order Spatial Sigma-Delta (</a:t>
            </a:r>
            <a:r>
              <a:rPr lang="el-GR" sz="21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∑Δ</a:t>
            </a:r>
            <a:r>
              <a:rPr lang="en-US" sz="21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) ADC for MMIMO 5G applications with a bandwidth requirement of 2 </a:t>
            </a:r>
            <a:r>
              <a:rPr lang="en-US" sz="2100" dirty="0" err="1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MHz.</a:t>
            </a:r>
            <a:r>
              <a:rPr lang="en-US" sz="21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214313" indent="-214313" algn="just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proposed design operates at oversampling ratio (OSR) of 40.</a:t>
            </a:r>
          </a:p>
          <a:p>
            <a:pPr marL="214313" indent="-214313" algn="just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It provides SNDR of more than 77.4dB. </a:t>
            </a:r>
          </a:p>
          <a:p>
            <a:pPr marL="214313" indent="-214313" algn="just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implementation on 150nm process utilizes an active area of less than 1.5 mm</a:t>
            </a:r>
            <a:r>
              <a:rPr lang="en-US" sz="2100" baseline="300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1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214313" indent="-214313" algn="just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proposed design is inspired from mathematical modeling presented in MMIMO channel estimation using low resolution </a:t>
            </a:r>
            <a:r>
              <a:rPr lang="en-US" sz="2100" dirty="0"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∑Δ</a:t>
            </a:r>
            <a:r>
              <a:rPr lang="en-US" sz="2100" dirty="0">
                <a:solidFill>
                  <a:srgbClr val="000000"/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ADCs, published in IEEE Access [1].</a:t>
            </a:r>
            <a:endParaRPr lang="en-US" dirty="0">
              <a:latin typeface="Baskerville Old Face" panose="020206020805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BCA09-82BC-9D6C-22D6-33276D9F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55FC-14F5-429B-8296-BF7F73CD4CEF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3FF03-174F-B23C-25B4-8B9DBFD7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D5C4-DE0E-B297-01F9-C7416CD5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97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5DE657-18C8-4F04-83EB-EE628B414BB0}"/>
              </a:ext>
            </a:extLst>
          </p:cNvPr>
          <p:cNvSpPr/>
          <p:nvPr/>
        </p:nvSpPr>
        <p:spPr>
          <a:xfrm>
            <a:off x="2714625" y="2343151"/>
            <a:ext cx="371475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950" b="1" dirty="0">
                <a:solidFill>
                  <a:srgbClr val="060984"/>
                </a:solidFill>
                <a:latin typeface="Baskerville Old Face" panose="02020602080505020303" pitchFamily="18" charset="0"/>
              </a:rPr>
              <a:t>Thank You!</a:t>
            </a:r>
          </a:p>
          <a:p>
            <a:pPr algn="ctr"/>
            <a:r>
              <a:rPr lang="en-US" sz="4950" b="1" dirty="0">
                <a:solidFill>
                  <a:srgbClr val="060984"/>
                </a:solidFill>
                <a:latin typeface="Baskerville Old Face" panose="02020602080505020303" pitchFamily="18" charset="0"/>
              </a:rPr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704B-F0E1-70B1-717B-EC27FC31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86F6-8A1C-4DE1-A97D-A0F8F777D56C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6B8B-D231-3360-246D-E87E252D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869A5-39A3-EB9D-D454-4D60F4DA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6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8572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60984"/>
                </a:solidFill>
              </a:rPr>
              <a:t>Hierarchy of Work Distribution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7F0F3EE-A70A-0B1B-E47D-B26FABEAF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19794"/>
              </p:ext>
            </p:extLst>
          </p:nvPr>
        </p:nvGraphicFramePr>
        <p:xfrm>
          <a:off x="609600" y="1463040"/>
          <a:ext cx="8153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644">
                  <a:extLst>
                    <a:ext uri="{9D8B030D-6E8A-4147-A177-3AD203B41FA5}">
                      <a16:colId xmlns:a16="http://schemas.microsoft.com/office/drawing/2014/main" val="3010287116"/>
                    </a:ext>
                  </a:extLst>
                </a:gridCol>
                <a:gridCol w="4858156">
                  <a:extLst>
                    <a:ext uri="{9D8B030D-6E8A-4147-A177-3AD203B41FA5}">
                      <a16:colId xmlns:a16="http://schemas.microsoft.com/office/drawing/2014/main" val="156287354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57480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Sr. #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Task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Done by: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2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Schematics of sub-circuits 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Dawood Asghar</a:t>
                      </a:r>
                    </a:p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Talha Bin Azmat</a:t>
                      </a:r>
                    </a:p>
                    <a:p>
                      <a:pPr algn="ctr"/>
                      <a:r>
                        <a:rPr lang="en-US" sz="21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Jafar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Hussain</a:t>
                      </a:r>
                    </a:p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Muhammad Usman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18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Top Level Schematic for 4</a:t>
                      </a:r>
                      <a:r>
                        <a:rPr lang="en-US" sz="2100" baseline="30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th</a:t>
                      </a:r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order model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44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Digital FIR Filter Design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6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SNR, THD Testing using MATLAB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82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Dummy Schematic/ Layout (LVS &amp; DRC)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9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Pre-Checks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Mudassir Ali</a:t>
                      </a:r>
                    </a:p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Sonia </a:t>
                      </a:r>
                      <a:r>
                        <a:rPr lang="en-US" sz="2100" dirty="0" err="1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nKiran</a:t>
                      </a:r>
                      <a:endParaRPr lang="en-US" sz="21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9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FFT Analysis using NGSPICE</a:t>
                      </a: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1426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F1598-8095-566E-A0AC-854CC82D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B6CF-3F40-4AEE-A169-079B4BED8BE0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64E0695-AA27-E776-584C-7E76D259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BE4C83-0993-C7FC-FF93-9B3BBDA5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9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457200"/>
            <a:ext cx="88392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Implementation of First Order </a:t>
            </a:r>
            <a:r>
              <a:rPr lang="el-GR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∑Δ</a:t>
            </a:r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CE633-CDBB-5D74-7528-316B46D2C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436"/>
          <a:stretch/>
        </p:blipFill>
        <p:spPr>
          <a:xfrm>
            <a:off x="1685925" y="1233447"/>
            <a:ext cx="5772150" cy="1585953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F162A5B-62B0-C342-E508-598F47E3ED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8775" r="1666" b="1"/>
          <a:stretch/>
        </p:blipFill>
        <p:spPr>
          <a:xfrm>
            <a:off x="1342450" y="2865438"/>
            <a:ext cx="6459099" cy="3581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99956-FD11-C18E-085A-8A0AD2EC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D87D-6A8F-49E3-A121-ADD86E306A89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5D18A-22B3-C090-3030-566E31C7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3815-50B9-979B-B198-24F94FC6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0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70" y="590550"/>
            <a:ext cx="8582026" cy="8572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First Order </a:t>
            </a:r>
            <a:r>
              <a:rPr lang="el-GR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∑Δ</a:t>
            </a:r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 Modulator </a:t>
            </a:r>
            <a:r>
              <a:rPr lang="en-US" sz="3600" dirty="0" err="1">
                <a:solidFill>
                  <a:srgbClr val="060984"/>
                </a:solidFill>
                <a:cs typeface="Times New Roman" panose="02020603050405020304" pitchFamily="18" charset="0"/>
              </a:rPr>
              <a:t>Xschem</a:t>
            </a:r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 Model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AB5E9E5-692F-7DC5-9F0E-C83E630C1D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29"/>
          <a:stretch/>
        </p:blipFill>
        <p:spPr>
          <a:xfrm>
            <a:off x="228600" y="1600200"/>
            <a:ext cx="8686800" cy="282030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285A-06CD-3846-9492-A6AC9790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A29C-F2F1-4F25-9833-11D552D81612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F5C32-2C4B-A79D-5053-71EAFFE6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E60F3-DC07-EE0C-D2A6-6FCE2632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5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Delay Block for VCO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644446F6-CF01-64A5-BBBA-D30C94AB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47800"/>
            <a:ext cx="8001000" cy="37284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DD07C-8B79-7FF7-09AC-40B5CFE5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8C9C-D6A9-4852-8E5A-108585F599E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132F-EAA7-EC33-680B-273BE21C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E892-1288-B28A-6296-8520BF12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9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Voltage Controlled Oscillator (VCO)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CC2DE00-10E9-EEDC-2972-03D9E7C84D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8680" r="8333" b="1302"/>
          <a:stretch/>
        </p:blipFill>
        <p:spPr>
          <a:xfrm>
            <a:off x="2286000" y="3657600"/>
            <a:ext cx="4572000" cy="270769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BFE95A4-01BE-0E8C-1C6A-0FBB0461F5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1"/>
          <a:stretch/>
        </p:blipFill>
        <p:spPr>
          <a:xfrm>
            <a:off x="1219200" y="1081779"/>
            <a:ext cx="6705600" cy="272822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24DA-F843-75C6-477E-B6A434DD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DDA8-A8FB-4CDF-95F9-C3E37369DCD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C5553-1A7D-B014-093C-05A2400A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5B1F5-0E71-54AF-2454-C195CD8F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0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Subtractor Block</a:t>
            </a:r>
          </a:p>
        </p:txBody>
      </p:sp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E7FBFEC5-8891-3F42-B7AF-FDB726565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32287" r="13333" b="7081"/>
          <a:stretch/>
        </p:blipFill>
        <p:spPr>
          <a:xfrm>
            <a:off x="800100" y="1191460"/>
            <a:ext cx="7543800" cy="2583584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481366A-3538-9B8A-0E5D-D1685B210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12945" b="24803"/>
          <a:stretch/>
        </p:blipFill>
        <p:spPr>
          <a:xfrm>
            <a:off x="1400175" y="3955051"/>
            <a:ext cx="6343650" cy="23578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C5E99-1B4F-BA75-9EFA-B7FC9302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287F-5BED-4AA6-A4F3-A2769BA52E95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119B4-7D8D-E965-A8FA-9177775E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D919-1A64-A887-1A4F-432E83C9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5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60984"/>
                </a:solidFill>
                <a:cs typeface="Times New Roman" panose="02020603050405020304" pitchFamily="18" charset="0"/>
              </a:rPr>
              <a:t>Switch-Cap. Resistor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4E66D1-9A79-780B-1F1A-C9B0DB957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8681" r="7500"/>
          <a:stretch/>
        </p:blipFill>
        <p:spPr>
          <a:xfrm>
            <a:off x="1855304" y="3155290"/>
            <a:ext cx="5448300" cy="3241861"/>
          </a:xfrm>
          <a:prstGeom prst="rect">
            <a:avLst/>
          </a:prstGeom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588EABB-B377-4121-437F-DB6635EDE0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2"/>
          <a:stretch/>
        </p:blipFill>
        <p:spPr>
          <a:xfrm>
            <a:off x="1091143" y="1044900"/>
            <a:ext cx="6961714" cy="221309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CD474F-FEE2-DF69-D8EB-62909F7B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93EC-5CE0-43DD-A0F2-AD3E8527A895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082721-2E19-5D33-C90A-17200C3D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SSCS-22 Chipathon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E24663-EC84-D0A3-78BF-A7CA0D87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A60B-9110-439D-9286-A1DDBE7B67FC}" type="slidenum">
              <a:rPr lang="en-US" smtClean="0">
                <a:solidFill>
                  <a:srgbClr val="C00000"/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of 24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8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7945</TotalTime>
  <Words>832</Words>
  <Application>Microsoft Office PowerPoint</Application>
  <PresentationFormat>On-screen Show (4:3)</PresentationFormat>
  <Paragraphs>273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Baskerville Old Face</vt:lpstr>
      <vt:lpstr>Book Antiqua</vt:lpstr>
      <vt:lpstr>Bookman Old Style</vt:lpstr>
      <vt:lpstr>Calibri</vt:lpstr>
      <vt:lpstr>Times New Roman</vt:lpstr>
      <vt:lpstr>Wingdings</vt:lpstr>
      <vt:lpstr>Office Theme</vt:lpstr>
      <vt:lpstr>Spatial Sigma-Delta ADC for Massive MIMO Applications</vt:lpstr>
      <vt:lpstr>Contents</vt:lpstr>
      <vt:lpstr>Hierarchy of Work Distribution</vt:lpstr>
      <vt:lpstr>Implementation of First Order ∑Δ Model</vt:lpstr>
      <vt:lpstr>First Order ∑Δ Modulator Xschem Model</vt:lpstr>
      <vt:lpstr>Delay Block for VCO</vt:lpstr>
      <vt:lpstr>Voltage Controlled Oscillator (VCO)</vt:lpstr>
      <vt:lpstr>Subtractor Block</vt:lpstr>
      <vt:lpstr>Switch-Cap. Resistor</vt:lpstr>
      <vt:lpstr>Operational Amplifier</vt:lpstr>
      <vt:lpstr>Integrator</vt:lpstr>
      <vt:lpstr>Dynamic Comparator</vt:lpstr>
      <vt:lpstr>1-Bit DAC</vt:lpstr>
      <vt:lpstr>Testing Plan</vt:lpstr>
      <vt:lpstr>FIR Filter Design</vt:lpstr>
      <vt:lpstr>Modulated vs Filtered Signal</vt:lpstr>
      <vt:lpstr>Signal to Noise &amp; Distortion Ratio</vt:lpstr>
      <vt:lpstr>Total Harmonic Distortion</vt:lpstr>
      <vt:lpstr>Estimated Area &amp; Pad Counts</vt:lpstr>
      <vt:lpstr>Layout Progress</vt:lpstr>
      <vt:lpstr>Comparison with the State of the Art</vt:lpstr>
      <vt:lpstr>Timeline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Partnership Day</dc:title>
  <dc:subject/>
  <dc:creator>Zohaib</dc:creator>
  <cp:keywords/>
  <dc:description/>
  <cp:lastModifiedBy>RIZWAN AHMAD</cp:lastModifiedBy>
  <cp:revision>464</cp:revision>
  <cp:lastPrinted>2019-11-26T05:44:54Z</cp:lastPrinted>
  <dcterms:created xsi:type="dcterms:W3CDTF">2018-02-09T10:08:16Z</dcterms:created>
  <dcterms:modified xsi:type="dcterms:W3CDTF">2022-09-30T07:42:22Z</dcterms:modified>
  <cp:category/>
</cp:coreProperties>
</file>