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8"/>
  </p:notesMasterIdLst>
  <p:sldIdLst>
    <p:sldId id="256" r:id="rId2"/>
    <p:sldId id="331" r:id="rId3"/>
    <p:sldId id="341" r:id="rId4"/>
    <p:sldId id="346" r:id="rId5"/>
    <p:sldId id="358" r:id="rId6"/>
    <p:sldId id="359" r:id="rId7"/>
    <p:sldId id="362" r:id="rId8"/>
    <p:sldId id="364" r:id="rId9"/>
    <p:sldId id="365" r:id="rId10"/>
    <p:sldId id="370" r:id="rId11"/>
    <p:sldId id="361" r:id="rId12"/>
    <p:sldId id="366" r:id="rId13"/>
    <p:sldId id="367" r:id="rId14"/>
    <p:sldId id="368" r:id="rId15"/>
    <p:sldId id="369" r:id="rId16"/>
    <p:sldId id="290" r:id="rId1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ed Hat Tex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9FE3FC-F0D8-4572-9954-746B437CBBF7}">
  <a:tblStyle styleId="{879FE3FC-F0D8-4572-9954-746B437CBB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9" autoAdjust="0"/>
    <p:restoredTop sz="93525" autoAdjust="0"/>
  </p:normalViewPr>
  <p:slideViewPr>
    <p:cSldViewPr snapToGrid="0">
      <p:cViewPr varScale="1">
        <p:scale>
          <a:sx n="86" d="100"/>
          <a:sy n="86" d="100"/>
        </p:scale>
        <p:origin x="840" y="78"/>
      </p:cViewPr>
      <p:guideLst/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2" name="Google Shape;202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3" name="Google Shape;202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9" name="Google Shape;20849;g1361d6275d2_0_2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50" name="Google Shape;20850;g1361d6275d2_0_2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"/>
          <p:cNvSpPr/>
          <p:nvPr/>
        </p:nvSpPr>
        <p:spPr>
          <a:xfrm rot="-5400000">
            <a:off x="1135485" y="-1157285"/>
            <a:ext cx="5171850" cy="7442820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"/>
          <p:cNvSpPr txBox="1">
            <a:spLocks noGrp="1"/>
          </p:cNvSpPr>
          <p:nvPr>
            <p:ph type="ctrTitle"/>
          </p:nvPr>
        </p:nvSpPr>
        <p:spPr>
          <a:xfrm>
            <a:off x="715100" y="1630975"/>
            <a:ext cx="5081700" cy="21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52" name="Google Shape;452;p2"/>
          <p:cNvSpPr txBox="1">
            <a:spLocks noGrp="1"/>
          </p:cNvSpPr>
          <p:nvPr>
            <p:ph type="subTitle" idx="1"/>
          </p:nvPr>
        </p:nvSpPr>
        <p:spPr>
          <a:xfrm>
            <a:off x="792950" y="4187000"/>
            <a:ext cx="43590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8BD83-5F27-71D8-BAB2-2B92FBA141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67246" y="-87449"/>
            <a:ext cx="9144000" cy="51386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7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9" name="Google Shape;18269;p30"/>
          <p:cNvSpPr/>
          <p:nvPr/>
        </p:nvSpPr>
        <p:spPr>
          <a:xfrm rot="5400000" flipH="1">
            <a:off x="3053682" y="-1010118"/>
            <a:ext cx="5171850" cy="7148486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0" name="Google Shape;18270;p30"/>
          <p:cNvSpPr txBox="1">
            <a:spLocks noGrp="1"/>
          </p:cNvSpPr>
          <p:nvPr>
            <p:ph type="ctrTitle"/>
          </p:nvPr>
        </p:nvSpPr>
        <p:spPr>
          <a:xfrm>
            <a:off x="4144900" y="535000"/>
            <a:ext cx="4284000" cy="10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271" name="Google Shape;18271;p30"/>
          <p:cNvSpPr txBox="1">
            <a:spLocks noGrp="1"/>
          </p:cNvSpPr>
          <p:nvPr>
            <p:ph type="subTitle" idx="1"/>
          </p:nvPr>
        </p:nvSpPr>
        <p:spPr>
          <a:xfrm>
            <a:off x="4135000" y="1547500"/>
            <a:ext cx="4293900" cy="13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8A3C05-736F-64CB-EDE9-3DC0BE51CD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-3107014" y="-133560"/>
            <a:ext cx="9144000" cy="51386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"/>
          <p:cNvSpPr/>
          <p:nvPr/>
        </p:nvSpPr>
        <p:spPr>
          <a:xfrm rot="-5400000">
            <a:off x="1219050" y="-1981754"/>
            <a:ext cx="6323454" cy="8761554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79" name="Google Shape;1979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6646500" cy="3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EF42C2-4D7F-2D17-A6FE-A7174B485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6750" y="4830"/>
            <a:ext cx="9144000" cy="513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5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p6"/>
          <p:cNvSpPr/>
          <p:nvPr/>
        </p:nvSpPr>
        <p:spPr>
          <a:xfrm rot="-7107605">
            <a:off x="-386425" y="-2094803"/>
            <a:ext cx="9226473" cy="9872754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319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A37398-B12E-4072-CA05-8873DB5E6A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4486" y="-2759529"/>
            <a:ext cx="9144000" cy="513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8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" name="Google Shape;319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3" name="Google Shape;3193;p7"/>
          <p:cNvSpPr txBox="1">
            <a:spLocks noGrp="1"/>
          </p:cNvSpPr>
          <p:nvPr>
            <p:ph type="body" idx="1"/>
          </p:nvPr>
        </p:nvSpPr>
        <p:spPr>
          <a:xfrm>
            <a:off x="720000" y="1359525"/>
            <a:ext cx="4892100" cy="23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46" name="Google Shape;3746;p7"/>
          <p:cNvSpPr/>
          <p:nvPr/>
        </p:nvSpPr>
        <p:spPr>
          <a:xfrm rot="-5400000" flipH="1">
            <a:off x="1424250" y="-1446050"/>
            <a:ext cx="5171850" cy="8020350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3BC7B7-1279-0CE0-128E-0B7A409D89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6890534" y="1200990"/>
            <a:ext cx="9144000" cy="513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Text"/>
              <a:buNone/>
              <a:defRPr sz="35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6" r:id="rId2"/>
    <p:sldLayoutId id="2147483682" r:id="rId3"/>
    <p:sldLayoutId id="2147483684" r:id="rId4"/>
    <p:sldLayoutId id="214748368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5" name="Google Shape;20285;p36"/>
          <p:cNvSpPr txBox="1">
            <a:spLocks noGrp="1"/>
          </p:cNvSpPr>
          <p:nvPr>
            <p:ph type="ctrTitle"/>
          </p:nvPr>
        </p:nvSpPr>
        <p:spPr>
          <a:xfrm>
            <a:off x="705274" y="1044643"/>
            <a:ext cx="5081700" cy="21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Parallelizing a Neural Network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287" name="Google Shape;20287;p36"/>
          <p:cNvSpPr txBox="1">
            <a:spLocks noGrp="1"/>
          </p:cNvSpPr>
          <p:nvPr>
            <p:ph type="subTitle" idx="1"/>
          </p:nvPr>
        </p:nvSpPr>
        <p:spPr>
          <a:xfrm>
            <a:off x="705274" y="3691409"/>
            <a:ext cx="5466493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" sz="1200" dirty="0"/>
              <a:t>Muhammad Taha 22i-0983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Ibrahim Awais 22i-0878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Rahat Shafi 22i-1061</a:t>
            </a:r>
          </a:p>
        </p:txBody>
      </p:sp>
      <p:sp>
        <p:nvSpPr>
          <p:cNvPr id="20288" name="Google Shape;20288;p36"/>
          <p:cNvSpPr txBox="1">
            <a:spLocks noGrp="1"/>
          </p:cNvSpPr>
          <p:nvPr>
            <p:ph type="subTitle" idx="1"/>
          </p:nvPr>
        </p:nvSpPr>
        <p:spPr>
          <a:xfrm>
            <a:off x="705274" y="535000"/>
            <a:ext cx="1798766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CS-6A</a:t>
            </a:r>
            <a:endParaRPr dirty="0"/>
          </a:p>
        </p:txBody>
      </p:sp>
      <p:sp>
        <p:nvSpPr>
          <p:cNvPr id="20289" name="Google Shape;20289;p36"/>
          <p:cNvSpPr txBox="1">
            <a:spLocks noGrp="1"/>
          </p:cNvSpPr>
          <p:nvPr>
            <p:ph type="subTitle" idx="1"/>
          </p:nvPr>
        </p:nvSpPr>
        <p:spPr>
          <a:xfrm>
            <a:off x="1684859" y="530022"/>
            <a:ext cx="3437128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 Performance Computing</a:t>
            </a:r>
            <a:endParaRPr dirty="0"/>
          </a:p>
        </p:txBody>
      </p:sp>
      <p:cxnSp>
        <p:nvCxnSpPr>
          <p:cNvPr id="20290" name="Google Shape;20290;p36"/>
          <p:cNvCxnSpPr/>
          <p:nvPr/>
        </p:nvCxnSpPr>
        <p:spPr>
          <a:xfrm>
            <a:off x="1604657" y="535000"/>
            <a:ext cx="0" cy="26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DA3D-DACD-5231-029A-A44901D4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58" y="213532"/>
            <a:ext cx="7704000" cy="1191900"/>
          </a:xfrm>
        </p:spPr>
        <p:txBody>
          <a:bodyPr/>
          <a:lstStyle/>
          <a:p>
            <a:r>
              <a:rPr lang="en-US" dirty="0"/>
              <a:t>But at a cost.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F7E3C-0CCF-E275-E3C4-55C1F9067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18" y="896887"/>
            <a:ext cx="5469163" cy="417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8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A8E4D-71E8-CE58-3DEB-CBE007930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A27744A2-BF83-3649-2F95-48F0A4FA522F}"/>
              </a:ext>
            </a:extLst>
          </p:cNvPr>
          <p:cNvSpPr txBox="1">
            <a:spLocks/>
          </p:cNvSpPr>
          <p:nvPr/>
        </p:nvSpPr>
        <p:spPr>
          <a:xfrm>
            <a:off x="173901" y="1598705"/>
            <a:ext cx="4398099" cy="309976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Built upon V3 optimizations.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Utilized Tensor Cores for matrix operations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Using __half (16-bit floating point) data types which alone gave 35% speedup over 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ontserrat" panose="00000500000000000000" pitchFamily="2" charset="0"/>
              </a:rPr>
              <a:t>WMMA could be used to further accelerate matrix operations and achieve 3-6x speedup over V3 (42-84x speedup overall)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8C2898-08B4-2EF7-DBF6-2E3D5F4E8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0" y="1552229"/>
            <a:ext cx="3921849" cy="242755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0C0322A-68A0-B96A-A801-BBEC6AD4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V4: Tensor Core Optimization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76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354E5-10F1-BA58-3222-D6C6ED4DD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8721C3A-1CEA-89EB-D130-5E7E05368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207125"/>
            <a:ext cx="5049935" cy="2334600"/>
          </a:xfrm>
        </p:spPr>
        <p:txBody>
          <a:bodyPr/>
          <a:lstStyle/>
          <a:p>
            <a:r>
              <a:rPr lang="en-US" dirty="0"/>
              <a:t>Implemented mini-batch training (batch size &gt; 1) for better GPU utilization.</a:t>
            </a:r>
          </a:p>
          <a:p>
            <a:endParaRPr lang="en-US" dirty="0"/>
          </a:p>
          <a:p>
            <a:r>
              <a:rPr lang="en-US" dirty="0"/>
              <a:t>Used OpenACC </a:t>
            </a:r>
            <a:r>
              <a:rPr lang="en-US" i="1" dirty="0">
                <a:latin typeface="Montserrat" panose="00000500000000000000" pitchFamily="2" charset="0"/>
              </a:rPr>
              <a:t>parallel loop </a:t>
            </a:r>
            <a:r>
              <a:rPr lang="en-US" dirty="0"/>
              <a:t>and </a:t>
            </a:r>
            <a:r>
              <a:rPr lang="en-US" i="1" dirty="0"/>
              <a:t>collapse</a:t>
            </a:r>
            <a:r>
              <a:rPr lang="en-US" dirty="0"/>
              <a:t> directives to parallelize matrix operations across batches</a:t>
            </a:r>
          </a:p>
          <a:p>
            <a:endParaRPr lang="en-US" dirty="0"/>
          </a:p>
          <a:p>
            <a:r>
              <a:rPr lang="en-US" dirty="0"/>
              <a:t>Kept weights, activations, gradients on the device to minimize data transfer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Parallelized both forward and backward passes, and every function that iterates over BATCH_SIZE</a:t>
            </a:r>
            <a:endParaRPr lang="en-GB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7E2B4B1-C2BA-6916-8E99-9ED0B8E0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V5: OpenACC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C10D5-BAF9-6C42-7B0E-51651405A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B82C931-731C-85A8-3760-8C2665C8AB0F}"/>
              </a:ext>
            </a:extLst>
          </p:cNvPr>
          <p:cNvSpPr txBox="1">
            <a:spLocks/>
          </p:cNvSpPr>
          <p:nvPr/>
        </p:nvSpPr>
        <p:spPr>
          <a:xfrm>
            <a:off x="173901" y="1598706"/>
            <a:ext cx="4211572" cy="2334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Montserrat" panose="00000500000000000000" pitchFamily="2" charset="0"/>
              </a:rPr>
              <a:t>data present </a:t>
            </a:r>
            <a:r>
              <a:rPr lang="en-US" dirty="0">
                <a:latin typeface="Montserrat" panose="00000500000000000000" pitchFamily="2" charset="0"/>
              </a:rPr>
              <a:t>clause ensures data stays on the GPU.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Montserrat" panose="00000500000000000000" pitchFamily="2" charset="0"/>
              </a:rPr>
              <a:t>collapse(2) </a:t>
            </a:r>
            <a:r>
              <a:rPr lang="en-US" dirty="0">
                <a:latin typeface="Montserrat" panose="00000500000000000000" pitchFamily="2" charset="0"/>
              </a:rPr>
              <a:t>clause parallelizes both the batch and neuron loops.</a:t>
            </a:r>
            <a:endParaRPr lang="en-US" i="1" dirty="0">
              <a:latin typeface="Montserrat" panose="00000500000000000000" pitchFamily="2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GPU processes an entire mini-batch in parallel, giving a speedup</a:t>
            </a:r>
          </a:p>
          <a:p>
            <a:endParaRPr lang="en-GB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Montserrat" panose="00000500000000000000" pitchFamily="2" charset="0"/>
              </a:rPr>
              <a:t>Same directives applied for all other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79086-3CC8-E23E-0E42-8529312D9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473" y="1598706"/>
            <a:ext cx="4450701" cy="283269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A2D6579-025C-74B1-137A-3CC04E45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V5: OpenACC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14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7D561-947D-6473-5A27-F5832F439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0269F0C-45B5-5110-E20F-E885CE9C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633" y="1212110"/>
            <a:ext cx="5400635" cy="3761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1720EF-55BE-70B2-AA37-2674E9EA3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12110"/>
            <a:ext cx="2295838" cy="376126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12BB417-9CCA-307C-2763-43F9AADA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V5: OpenACC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068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B33B6-9FA4-39B0-F883-67DFF710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BD8F6B6-3D7C-5283-7266-1D2E61F8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V5: OpenACC Implementation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34ECB1-66DA-7964-1457-41247B151B60}"/>
              </a:ext>
            </a:extLst>
          </p:cNvPr>
          <p:cNvSpPr txBox="1">
            <a:spLocks/>
          </p:cNvSpPr>
          <p:nvPr/>
        </p:nvSpPr>
        <p:spPr>
          <a:xfrm>
            <a:off x="360428" y="1782698"/>
            <a:ext cx="4211572" cy="2334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Parallelized version of Sequential 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8x speedup!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Not as efficient as V3 GPU: abstraction, kernel fusion, granularity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1D73A6-75FF-40DD-6767-7ED7F8DE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36925"/>
            <a:ext cx="4001747" cy="262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8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18444-3218-F676-BB96-38F5F68BD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378" y="1800166"/>
            <a:ext cx="5556413" cy="2630079"/>
          </a:xfrm>
          <a:prstGeom prst="rect">
            <a:avLst/>
          </a:prstGeom>
        </p:spPr>
      </p:pic>
      <p:sp>
        <p:nvSpPr>
          <p:cNvPr id="20852" name="Google Shape;20852;p70"/>
          <p:cNvSpPr txBox="1">
            <a:spLocks noGrp="1"/>
          </p:cNvSpPr>
          <p:nvPr>
            <p:ph type="ctrTitle"/>
          </p:nvPr>
        </p:nvSpPr>
        <p:spPr>
          <a:xfrm>
            <a:off x="4001360" y="455255"/>
            <a:ext cx="4828979" cy="2185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You!</a:t>
            </a:r>
            <a:endParaRPr sz="5400" dirty="0"/>
          </a:p>
        </p:txBody>
      </p:sp>
      <p:sp>
        <p:nvSpPr>
          <p:cNvPr id="20865" name="Google Shape;20865;p70"/>
          <p:cNvSpPr/>
          <p:nvPr/>
        </p:nvSpPr>
        <p:spPr>
          <a:xfrm rot="449789" flipH="1">
            <a:off x="250651" y="3704700"/>
            <a:ext cx="1487737" cy="810198"/>
          </a:xfrm>
          <a:custGeom>
            <a:avLst/>
            <a:gdLst/>
            <a:ahLst/>
            <a:cxnLst/>
            <a:rect l="l" t="t" r="r" b="b"/>
            <a:pathLst>
              <a:path w="82071" h="72795" extrusionOk="0">
                <a:moveTo>
                  <a:pt x="34596" y="1"/>
                </a:moveTo>
                <a:cubicBezTo>
                  <a:pt x="10896" y="1"/>
                  <a:pt x="1" y="14348"/>
                  <a:pt x="1" y="34124"/>
                </a:cubicBezTo>
                <a:cubicBezTo>
                  <a:pt x="1" y="55217"/>
                  <a:pt x="17829" y="72795"/>
                  <a:pt x="38880" y="72795"/>
                </a:cubicBezTo>
                <a:cubicBezTo>
                  <a:pt x="59973" y="72795"/>
                  <a:pt x="82071" y="71790"/>
                  <a:pt x="82071" y="50697"/>
                </a:cubicBezTo>
                <a:cubicBezTo>
                  <a:pt x="82071" y="29646"/>
                  <a:pt x="71022" y="2526"/>
                  <a:pt x="39341" y="182"/>
                </a:cubicBezTo>
                <a:cubicBezTo>
                  <a:pt x="37706" y="61"/>
                  <a:pt x="36124" y="1"/>
                  <a:pt x="3459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357188" dist="47625" dir="12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6" name="Google Shape;20866;p70"/>
          <p:cNvSpPr/>
          <p:nvPr/>
        </p:nvSpPr>
        <p:spPr>
          <a:xfrm rot="-8990430">
            <a:off x="1270516" y="787326"/>
            <a:ext cx="814258" cy="507851"/>
          </a:xfrm>
          <a:custGeom>
            <a:avLst/>
            <a:gdLst/>
            <a:ahLst/>
            <a:cxnLst/>
            <a:rect l="l" t="t" r="r" b="b"/>
            <a:pathLst>
              <a:path w="34486" h="21510" extrusionOk="0">
                <a:moveTo>
                  <a:pt x="22207" y="1"/>
                </a:moveTo>
                <a:cubicBezTo>
                  <a:pt x="21729" y="1"/>
                  <a:pt x="21245" y="36"/>
                  <a:pt x="20758" y="110"/>
                </a:cubicBezTo>
                <a:cubicBezTo>
                  <a:pt x="19252" y="361"/>
                  <a:pt x="17745" y="738"/>
                  <a:pt x="16280" y="1240"/>
                </a:cubicBezTo>
                <a:cubicBezTo>
                  <a:pt x="10881" y="1491"/>
                  <a:pt x="4018" y="2872"/>
                  <a:pt x="2176" y="7895"/>
                </a:cubicBezTo>
                <a:cubicBezTo>
                  <a:pt x="0" y="13838"/>
                  <a:pt x="4897" y="18943"/>
                  <a:pt x="10212" y="20617"/>
                </a:cubicBezTo>
                <a:cubicBezTo>
                  <a:pt x="12124" y="21221"/>
                  <a:pt x="14131" y="21509"/>
                  <a:pt x="16146" y="21509"/>
                </a:cubicBezTo>
                <a:cubicBezTo>
                  <a:pt x="20700" y="21509"/>
                  <a:pt x="25292" y="20035"/>
                  <a:pt x="28919" y="17395"/>
                </a:cubicBezTo>
                <a:cubicBezTo>
                  <a:pt x="31305" y="15679"/>
                  <a:pt x="33732" y="13293"/>
                  <a:pt x="34151" y="10238"/>
                </a:cubicBezTo>
                <a:cubicBezTo>
                  <a:pt x="34485" y="7267"/>
                  <a:pt x="32644" y="4923"/>
                  <a:pt x="30426" y="3207"/>
                </a:cubicBezTo>
                <a:cubicBezTo>
                  <a:pt x="28042" y="1401"/>
                  <a:pt x="25222" y="1"/>
                  <a:pt x="222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357188" dist="47625" dir="12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7" name="Google Shape;20867;p70"/>
          <p:cNvSpPr/>
          <p:nvPr/>
        </p:nvSpPr>
        <p:spPr>
          <a:xfrm rot="9451889">
            <a:off x="1983170" y="1641649"/>
            <a:ext cx="562396" cy="350734"/>
          </a:xfrm>
          <a:custGeom>
            <a:avLst/>
            <a:gdLst/>
            <a:ahLst/>
            <a:cxnLst/>
            <a:rect l="l" t="t" r="r" b="b"/>
            <a:pathLst>
              <a:path w="34486" h="21510" extrusionOk="0">
                <a:moveTo>
                  <a:pt x="22207" y="1"/>
                </a:moveTo>
                <a:cubicBezTo>
                  <a:pt x="21729" y="1"/>
                  <a:pt x="21245" y="36"/>
                  <a:pt x="20758" y="110"/>
                </a:cubicBezTo>
                <a:cubicBezTo>
                  <a:pt x="19252" y="361"/>
                  <a:pt x="17745" y="738"/>
                  <a:pt x="16280" y="1240"/>
                </a:cubicBezTo>
                <a:cubicBezTo>
                  <a:pt x="10881" y="1491"/>
                  <a:pt x="4018" y="2872"/>
                  <a:pt x="2176" y="7895"/>
                </a:cubicBezTo>
                <a:cubicBezTo>
                  <a:pt x="0" y="13838"/>
                  <a:pt x="4897" y="18943"/>
                  <a:pt x="10212" y="20617"/>
                </a:cubicBezTo>
                <a:cubicBezTo>
                  <a:pt x="12124" y="21221"/>
                  <a:pt x="14131" y="21509"/>
                  <a:pt x="16146" y="21509"/>
                </a:cubicBezTo>
                <a:cubicBezTo>
                  <a:pt x="20700" y="21509"/>
                  <a:pt x="25292" y="20035"/>
                  <a:pt x="28919" y="17395"/>
                </a:cubicBezTo>
                <a:cubicBezTo>
                  <a:pt x="31305" y="15679"/>
                  <a:pt x="33732" y="13293"/>
                  <a:pt x="34151" y="10238"/>
                </a:cubicBezTo>
                <a:cubicBezTo>
                  <a:pt x="34485" y="7267"/>
                  <a:pt x="32644" y="4923"/>
                  <a:pt x="30426" y="3207"/>
                </a:cubicBezTo>
                <a:cubicBezTo>
                  <a:pt x="28042" y="1401"/>
                  <a:pt x="25222" y="1"/>
                  <a:pt x="222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357188" dist="47625" dir="12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1A209-DDAF-0054-AEE9-E9C26B1FD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53415-8946-B0F1-4AD6-24BBD6932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17725"/>
            <a:ext cx="2268527" cy="3590700"/>
          </a:xfrm>
        </p:spPr>
        <p:txBody>
          <a:bodyPr/>
          <a:lstStyle/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Baseline version provided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Simple CPU Implementation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Used for performance comparison with other versions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5E4C1C0-9932-717A-BE17-31872A67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V1: Sequential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E07E8-3486-0821-F140-76A9B2FA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871" y="1583474"/>
            <a:ext cx="4142292" cy="283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2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BB5F-2602-9179-5FED-5FE69CAB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V2: Naïve Parallelization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FEDB3C-6CF7-7608-3F9E-C5A37570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696075"/>
            <a:ext cx="4892100" cy="2334600"/>
          </a:xfrm>
        </p:spPr>
        <p:txBody>
          <a:bodyPr/>
          <a:lstStyle/>
          <a:p>
            <a:r>
              <a:rPr lang="en-US" dirty="0"/>
              <a:t>Used CUDA to parallelize forward / backward passes, layers of NN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Allocated and freed GPU memory for each image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GB" dirty="0"/>
              <a:t>Ran separate GPU kernels for every image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GB" dirty="0"/>
              <a:t>Did </a:t>
            </a:r>
            <a:r>
              <a:rPr lang="en-GB" b="1" dirty="0"/>
              <a:t>not</a:t>
            </a:r>
            <a:r>
              <a:rPr lang="en-GB" dirty="0"/>
              <a:t> provide a speedup over the CPU</a:t>
            </a:r>
          </a:p>
        </p:txBody>
      </p:sp>
    </p:spTree>
    <p:extLst>
      <p:ext uri="{BB962C8B-B14F-4D97-AF65-F5344CB8AC3E}">
        <p14:creationId xmlns:p14="http://schemas.microsoft.com/office/powerpoint/2010/main" val="205423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CEBE7-912C-0A0B-8BF8-1CD3FFDDC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A24F36A-F163-4F5F-DF21-D93E7E93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4637"/>
            <a:ext cx="7702550" cy="573088"/>
          </a:xfrm>
        </p:spPr>
        <p:txBody>
          <a:bodyPr/>
          <a:lstStyle/>
          <a:p>
            <a:r>
              <a:rPr lang="en-US" dirty="0"/>
              <a:t>V2: Naïve Parallelization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B6108E-082D-791F-1A17-376329BC5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96" y="2571750"/>
            <a:ext cx="5934809" cy="2571750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5E94544-3F0C-61F5-D519-84F78175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04190"/>
            <a:ext cx="4892100" cy="2334600"/>
          </a:xfrm>
        </p:spPr>
        <p:txBody>
          <a:bodyPr/>
          <a:lstStyle/>
          <a:p>
            <a:r>
              <a:rPr lang="en-US" dirty="0"/>
              <a:t>Frequent memory allocation overhead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Images not processed in batches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Kernel launch overhead</a:t>
            </a:r>
          </a:p>
        </p:txBody>
      </p:sp>
    </p:spTree>
    <p:extLst>
      <p:ext uri="{BB962C8B-B14F-4D97-AF65-F5344CB8AC3E}">
        <p14:creationId xmlns:p14="http://schemas.microsoft.com/office/powerpoint/2010/main" val="408490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5A402-2E0B-1941-3C33-CEC70C53E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178E-2994-B2EE-B551-19AD7635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V2: Attempt 2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59DB1C-7F0C-2CA7-375A-AC8F839D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07125"/>
            <a:ext cx="4892100" cy="2334600"/>
          </a:xfrm>
        </p:spPr>
        <p:txBody>
          <a:bodyPr/>
          <a:lstStyle/>
          <a:p>
            <a:r>
              <a:rPr lang="en-US" dirty="0"/>
              <a:t>Uses float instead of double, halves data size doubles memory‐bandwidth &amp; compute throughput.</a:t>
            </a:r>
          </a:p>
          <a:p>
            <a:endParaRPr lang="en-US" dirty="0"/>
          </a:p>
          <a:p>
            <a:r>
              <a:rPr lang="en-US" dirty="0"/>
              <a:t>Parallelizes softmax/sum calculation to be on all threads</a:t>
            </a:r>
          </a:p>
          <a:p>
            <a:endParaRPr lang="en-US" dirty="0"/>
          </a:p>
          <a:p>
            <a:r>
              <a:rPr lang="en-US" dirty="0"/>
              <a:t>Modular kernels for activation, forward and backward passes</a:t>
            </a:r>
          </a:p>
          <a:p>
            <a:endParaRPr lang="en-US" dirty="0"/>
          </a:p>
          <a:p>
            <a:r>
              <a:rPr lang="en-GB" dirty="0"/>
              <a:t>No shared memory / atomics, Compiler optimization wins: Simple kernels unlock more ILP and inlining vs. one monolithic kernel.</a:t>
            </a:r>
          </a:p>
        </p:txBody>
      </p:sp>
    </p:spTree>
    <p:extLst>
      <p:ext uri="{BB962C8B-B14F-4D97-AF65-F5344CB8AC3E}">
        <p14:creationId xmlns:p14="http://schemas.microsoft.com/office/powerpoint/2010/main" val="125757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53B93-9B0B-5056-158F-386420BB7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A0EC686-480D-D244-8D9D-3BCB5D1885CD}"/>
              </a:ext>
            </a:extLst>
          </p:cNvPr>
          <p:cNvSpPr txBox="1"/>
          <p:nvPr/>
        </p:nvSpPr>
        <p:spPr>
          <a:xfrm>
            <a:off x="771525" y="1426270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Montserrat" panose="00000500000000000000" pitchFamily="2" charset="0"/>
              </a:rPr>
              <a:t>Still not better than sequential!</a:t>
            </a:r>
            <a:endParaRPr lang="en-GB" sz="1800" b="1" dirty="0">
              <a:latin typeface="Montserrat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5151A8-FF92-E371-1097-13D6E200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6" y="2235907"/>
            <a:ext cx="3127778" cy="234709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7D7CE54-4D9D-DD2D-C679-63A2D503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</p:spPr>
        <p:txBody>
          <a:bodyPr/>
          <a:lstStyle/>
          <a:p>
            <a:r>
              <a:rPr lang="en-US" dirty="0"/>
              <a:t>V2: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84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3BAAC-FD9B-843B-14B4-793A8E1F1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5ACCAD4-2B5B-50FF-07AF-D3FD86538B19}"/>
              </a:ext>
            </a:extLst>
          </p:cNvPr>
          <p:cNvSpPr txBox="1">
            <a:spLocks/>
          </p:cNvSpPr>
          <p:nvPr/>
        </p:nvSpPr>
        <p:spPr>
          <a:xfrm>
            <a:off x="300753" y="2012919"/>
            <a:ext cx="4892100" cy="2334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Code changed to loop over Batch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Easier to parallelize</a:t>
            </a:r>
            <a:endParaRPr lang="en-GB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Core logic remains unchanged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Results are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Still single-threaded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2A07AD9-33F5-748E-532D-3CE1EA13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V3: Sequential Changes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D3C84CC-3D2A-7B36-4301-3A758809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23" y="1316177"/>
            <a:ext cx="4170977" cy="37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1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52EED-EBF9-C3E3-9A3A-CD5EAA8F4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864AEFD-5260-8C95-2728-D1DAABD9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V3: GPU Parallelized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E89FB-C567-C857-3D72-D2B48AFC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72" y="1294746"/>
            <a:ext cx="4170977" cy="3728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5BA63D-E1DC-3466-8998-37A541B91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94745"/>
            <a:ext cx="3838583" cy="372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83FD2-7A6E-AD94-29B3-A59F1D7A2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D8339B-161F-B72F-B020-D09EECD1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V3: Results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8A4EC-8FF0-A310-A681-A9F969B58524}"/>
              </a:ext>
            </a:extLst>
          </p:cNvPr>
          <p:cNvSpPr txBox="1"/>
          <p:nvPr/>
        </p:nvSpPr>
        <p:spPr>
          <a:xfrm>
            <a:off x="720000" y="2547535"/>
            <a:ext cx="77015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14x Speedup!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0.5s /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FFA755-9614-9318-F23B-4DE2ABD6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190" y="1636925"/>
            <a:ext cx="4155367" cy="277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26729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Applied Mathematics by Slidesgo">
  <a:themeElements>
    <a:clrScheme name="Custom 3">
      <a:dk1>
        <a:srgbClr val="000000"/>
      </a:dk1>
      <a:lt1>
        <a:srgbClr val="FFFFFF"/>
      </a:lt1>
      <a:dk2>
        <a:srgbClr val="0B2FA0"/>
      </a:dk2>
      <a:lt2>
        <a:srgbClr val="A157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393</Words>
  <Application>Microsoft Office PowerPoint</Application>
  <PresentationFormat>On-screen Show (16:9)</PresentationFormat>
  <Paragraphs>93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Montserrat</vt:lpstr>
      <vt:lpstr>Red Hat Text</vt:lpstr>
      <vt:lpstr>Computer Science &amp; Mathematics Major for College: Applied Mathematics by Slidesgo</vt:lpstr>
      <vt:lpstr>Parallelizing a Neural Network</vt:lpstr>
      <vt:lpstr>V1: Sequential</vt:lpstr>
      <vt:lpstr>V2: Naïve Parallelization</vt:lpstr>
      <vt:lpstr>V2: Naïve Parallelization</vt:lpstr>
      <vt:lpstr>V2: Attempt 2</vt:lpstr>
      <vt:lpstr>V2: Results</vt:lpstr>
      <vt:lpstr>V3: Sequential Changes</vt:lpstr>
      <vt:lpstr>V3: GPU Parallelized</vt:lpstr>
      <vt:lpstr>V3: Results</vt:lpstr>
      <vt:lpstr>But at a cost.</vt:lpstr>
      <vt:lpstr>V4: Tensor Core Optimization</vt:lpstr>
      <vt:lpstr>V5: OpenACC Implementation</vt:lpstr>
      <vt:lpstr>V5: OpenACC Implementation</vt:lpstr>
      <vt:lpstr>V5: OpenACC Implementation</vt:lpstr>
      <vt:lpstr>V5: OpenACC Implementation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Quantum Computing</dc:title>
  <dc:creator>Ibrahim Awais</dc:creator>
  <cp:lastModifiedBy>muhammad Rahat Shafi</cp:lastModifiedBy>
  <cp:revision>227</cp:revision>
  <dcterms:modified xsi:type="dcterms:W3CDTF">2025-04-23T07:01:21Z</dcterms:modified>
</cp:coreProperties>
</file>