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sldIdLst>
    <p:sldId id="259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FFCC"/>
    <a:srgbClr val="EFD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0"/>
    <p:restoredTop sz="94915"/>
  </p:normalViewPr>
  <p:slideViewPr>
    <p:cSldViewPr snapToGrid="0" snapToObjects="1">
      <p:cViewPr varScale="1">
        <p:scale>
          <a:sx n="17" d="100"/>
          <a:sy n="17" d="100"/>
        </p:scale>
        <p:origin x="185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7426C-CC4B-D841-8319-04F6C1669296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3A28F-1C1E-5643-A175-28651B888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0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1pPr>
    <a:lvl2pPr marL="1992808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2pPr>
    <a:lvl3pPr marL="3985619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3pPr>
    <a:lvl4pPr marL="5978427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4pPr>
    <a:lvl5pPr marL="7971235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5pPr>
    <a:lvl6pPr marL="9964043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6pPr>
    <a:lvl7pPr marL="11956854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7pPr>
    <a:lvl8pPr marL="13949659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8pPr>
    <a:lvl9pPr marL="15942467" algn="l" defTabSz="3985619" rtl="0" eaLnBrk="1" latinLnBrk="0" hangingPunct="1">
      <a:defRPr kumimoji="1" sz="5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3A28F-1C1E-5643-A175-28651B8887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0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6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2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2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1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0332-F3D0-3E4B-B010-885545A6CD11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2F99-D514-054A-8B4F-8F25359380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5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8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34" Type="http://schemas.openxmlformats.org/officeDocument/2006/relationships/image" Target="../media/image25.png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5" Type="http://schemas.openxmlformats.org/officeDocument/2006/relationships/image" Target="../media/image16.jpg"/><Relationship Id="rId33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24" Type="http://schemas.openxmlformats.org/officeDocument/2006/relationships/image" Target="../media/image15.jpg"/><Relationship Id="rId32" Type="http://schemas.openxmlformats.org/officeDocument/2006/relationships/image" Target="../media/image23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31" Type="http://schemas.openxmlformats.org/officeDocument/2006/relationships/image" Target="../media/image22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Relationship Id="rId35" Type="http://schemas.openxmlformats.org/officeDocument/2006/relationships/image" Target="../media/image26.png"/><Relationship Id="rId8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8B50FA9-BE5D-B22E-D90D-8B59BA99F830}"/>
              </a:ext>
            </a:extLst>
          </p:cNvPr>
          <p:cNvSpPr/>
          <p:nvPr/>
        </p:nvSpPr>
        <p:spPr>
          <a:xfrm>
            <a:off x="15076475" y="28945645"/>
            <a:ext cx="14658272" cy="13432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5400" dirty="0">
              <a:latin typeface="+mn-ea"/>
            </a:endParaRPr>
          </a:p>
          <a:p>
            <a:endParaRPr kumimoji="1" lang="en-US" altLang="ja-JP" sz="5400" dirty="0">
              <a:latin typeface="+mn-ea"/>
            </a:endParaRPr>
          </a:p>
          <a:p>
            <a:endParaRPr kumimoji="1" lang="en-US" altLang="ja-JP" sz="5400" dirty="0">
              <a:latin typeface="+mn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AE5428A-38B5-C74E-8A27-BE4FDCCAFF93}"/>
              </a:ext>
            </a:extLst>
          </p:cNvPr>
          <p:cNvSpPr/>
          <p:nvPr/>
        </p:nvSpPr>
        <p:spPr>
          <a:xfrm>
            <a:off x="15076475" y="4913574"/>
            <a:ext cx="14578630" cy="236538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5400" dirty="0">
              <a:latin typeface="+mn-ea"/>
            </a:endParaRPr>
          </a:p>
          <a:p>
            <a:endParaRPr kumimoji="1" lang="en-US" altLang="ja-JP" sz="5400" dirty="0">
              <a:latin typeface="+mn-ea"/>
            </a:endParaRPr>
          </a:p>
          <a:p>
            <a:endParaRPr kumimoji="1" lang="en-US" altLang="ja-JP" sz="5400" dirty="0">
              <a:latin typeface="+mn-ea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B05B27-3B4E-4034-80AF-4B6557B43713}"/>
              </a:ext>
            </a:extLst>
          </p:cNvPr>
          <p:cNvSpPr/>
          <p:nvPr/>
        </p:nvSpPr>
        <p:spPr>
          <a:xfrm>
            <a:off x="777443" y="4913573"/>
            <a:ext cx="13680000" cy="13335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5400" dirty="0">
              <a:latin typeface="+mn-ea"/>
            </a:endParaRPr>
          </a:p>
          <a:p>
            <a:endParaRPr kumimoji="1" lang="en-US" altLang="ja-JP" sz="5400" dirty="0">
              <a:latin typeface="+mn-ea"/>
            </a:endParaRPr>
          </a:p>
          <a:p>
            <a:r>
              <a:rPr kumimoji="1" lang="en-US" altLang="ja-JP" sz="540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64EEA3C-D72C-464E-D62F-9D07988F8467}"/>
              </a:ext>
            </a:extLst>
          </p:cNvPr>
          <p:cNvSpPr/>
          <p:nvPr/>
        </p:nvSpPr>
        <p:spPr>
          <a:xfrm>
            <a:off x="786522" y="18469885"/>
            <a:ext cx="13680000" cy="239572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r>
              <a:rPr kumimoji="1" lang="en-US" altLang="ja-JP" sz="4400" dirty="0">
                <a:latin typeface="+mn-ea"/>
              </a:rPr>
              <a:t> </a:t>
            </a: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en-US" altLang="ja-JP" sz="4400" dirty="0">
              <a:latin typeface="+mn-ea"/>
            </a:endParaRPr>
          </a:p>
          <a:p>
            <a:endParaRPr kumimoji="1" lang="ja-JP" altLang="en-US" sz="3600" dirty="0"/>
          </a:p>
          <a:p>
            <a:endParaRPr kumimoji="1" lang="en-US" altLang="ja-JP" sz="4400" dirty="0">
              <a:latin typeface="+mn-ea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D79210CD-4930-FD53-F52D-1AE081ECA604}"/>
              </a:ext>
            </a:extLst>
          </p:cNvPr>
          <p:cNvSpPr txBox="1"/>
          <p:nvPr/>
        </p:nvSpPr>
        <p:spPr>
          <a:xfrm>
            <a:off x="4896245" y="376632"/>
            <a:ext cx="2048272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0" b="1" dirty="0"/>
              <a:t>Acoustic Mixed Reality Using</a:t>
            </a:r>
          </a:p>
          <a:p>
            <a:pPr algn="ctr"/>
            <a:r>
              <a:rPr kumimoji="1" lang="en-US" altLang="ja-JP" sz="10000" b="1" dirty="0"/>
              <a:t>Extracted Clapping Sound as BRIR </a:t>
            </a:r>
          </a:p>
          <a:p>
            <a:pPr algn="ctr"/>
            <a:r>
              <a:rPr kumimoji="1" lang="ja-JP" altLang="en-US" sz="6000"/>
              <a:t>◯</a:t>
            </a:r>
            <a:r>
              <a:rPr kumimoji="1" lang="en-US" altLang="ja-JP" sz="6000" dirty="0"/>
              <a:t>S. Nishimura, A. Kawamura</a:t>
            </a:r>
            <a:r>
              <a:rPr kumimoji="1" lang="ja-JP" altLang="en-US" sz="6000"/>
              <a:t>（</a:t>
            </a:r>
            <a:r>
              <a:rPr kumimoji="1" lang="en-US" altLang="ja-JP" sz="6000" dirty="0"/>
              <a:t>Kyoto Sangyo University, Japan</a:t>
            </a:r>
            <a:r>
              <a:rPr kumimoji="1" lang="ja-JP" altLang="en-US" sz="6000"/>
              <a:t>）</a:t>
            </a:r>
            <a:endParaRPr kumimoji="1" lang="en-US" altLang="ja-JP" sz="6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362FB7-033F-6C29-DED9-18E3C5C61272}"/>
              </a:ext>
            </a:extLst>
          </p:cNvPr>
          <p:cNvSpPr txBox="1"/>
          <p:nvPr/>
        </p:nvSpPr>
        <p:spPr>
          <a:xfrm>
            <a:off x="1205626" y="19016829"/>
            <a:ext cx="5895973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Proposed Method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D498D9-0D39-D49B-4044-341A02364A90}"/>
              </a:ext>
            </a:extLst>
          </p:cNvPr>
          <p:cNvSpPr txBox="1"/>
          <p:nvPr/>
        </p:nvSpPr>
        <p:spPr>
          <a:xfrm>
            <a:off x="1150494" y="5202329"/>
            <a:ext cx="7028399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Research Background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B271629-F8EC-D3EA-D0FC-26857BBF25A4}"/>
              </a:ext>
            </a:extLst>
          </p:cNvPr>
          <p:cNvSpPr txBox="1"/>
          <p:nvPr/>
        </p:nvSpPr>
        <p:spPr>
          <a:xfrm>
            <a:off x="15682156" y="5202329"/>
            <a:ext cx="6780959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Experimental Setting</a:t>
            </a:r>
          </a:p>
        </p:txBody>
      </p:sp>
      <p:pic>
        <p:nvPicPr>
          <p:cNvPr id="131" name="図 130" descr="帽子をかぶった女性の白黒写真&#10;&#10;自動的に生成された説明">
            <a:extLst>
              <a:ext uri="{FF2B5EF4-FFF2-40B4-BE49-F238E27FC236}">
                <a16:creationId xmlns:a16="http://schemas.microsoft.com/office/drawing/2014/main" id="{1CA16E1A-626E-A53A-65F7-95B94803DF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162" y="45618378"/>
            <a:ext cx="0" cy="0"/>
          </a:xfrm>
          <a:prstGeom prst="rect">
            <a:avLst/>
          </a:prstGeom>
        </p:spPr>
      </p:pic>
      <p:pic>
        <p:nvPicPr>
          <p:cNvPr id="9" name="図 8" descr="テーブル&#10;&#10;自動的に生成された説明">
            <a:extLst>
              <a:ext uri="{FF2B5EF4-FFF2-40B4-BE49-F238E27FC236}">
                <a16:creationId xmlns:a16="http://schemas.microsoft.com/office/drawing/2014/main" id="{FD941AC5-04B1-B9ED-2BC6-14DB0DB9274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2164"/>
          <a:stretch/>
        </p:blipFill>
        <p:spPr>
          <a:xfrm>
            <a:off x="15963696" y="31663764"/>
            <a:ext cx="13138470" cy="4801235"/>
          </a:xfrm>
          <a:prstGeom prst="rect">
            <a:avLst/>
          </a:prstGeom>
        </p:spPr>
      </p:pic>
      <p:pic>
        <p:nvPicPr>
          <p:cNvPr id="12" name="図 11" descr="テーブル&#10;&#10;自動的に生成された説明">
            <a:extLst>
              <a:ext uri="{FF2B5EF4-FFF2-40B4-BE49-F238E27FC236}">
                <a16:creationId xmlns:a16="http://schemas.microsoft.com/office/drawing/2014/main" id="{3FBCF54B-F2B0-2C26-643A-5C9250BFD4E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2445"/>
          <a:stretch/>
        </p:blipFill>
        <p:spPr>
          <a:xfrm>
            <a:off x="15963696" y="37287476"/>
            <a:ext cx="13138470" cy="4801234"/>
          </a:xfrm>
          <a:prstGeom prst="rect">
            <a:avLst/>
          </a:prstGeom>
        </p:spPr>
      </p:pic>
      <p:pic>
        <p:nvPicPr>
          <p:cNvPr id="24" name="図 23" descr="タイムライン&#10;&#10;中程度の精度で自動的に生成された説明">
            <a:extLst>
              <a:ext uri="{FF2B5EF4-FFF2-40B4-BE49-F238E27FC236}">
                <a16:creationId xmlns:a16="http://schemas.microsoft.com/office/drawing/2014/main" id="{9DE638CA-B740-6095-DE25-887FE48F8C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2094" y="35727647"/>
            <a:ext cx="12684813" cy="6699484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31271C2-1C1F-786A-0728-2BEA0D696CF7}"/>
              </a:ext>
            </a:extLst>
          </p:cNvPr>
          <p:cNvGrpSpPr/>
          <p:nvPr/>
        </p:nvGrpSpPr>
        <p:grpSpPr>
          <a:xfrm>
            <a:off x="1148211" y="9082375"/>
            <a:ext cx="12999109" cy="7489072"/>
            <a:chOff x="656786" y="1214368"/>
            <a:chExt cx="7151854" cy="3873903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37FA3BF-4D76-2976-4CA1-E95D4A574E8F}"/>
                </a:ext>
              </a:extLst>
            </p:cNvPr>
            <p:cNvGrpSpPr/>
            <p:nvPr/>
          </p:nvGrpSpPr>
          <p:grpSpPr>
            <a:xfrm>
              <a:off x="5242136" y="1410259"/>
              <a:ext cx="2336064" cy="1716332"/>
              <a:chOff x="5021271" y="1673570"/>
              <a:chExt cx="1537836" cy="1129865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10D06C19-E2A3-2D77-9597-F096D5A7D3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7" r="46896" b="61405"/>
              <a:stretch/>
            </p:blipFill>
            <p:spPr bwMode="auto">
              <a:xfrm>
                <a:off x="5637227" y="1673570"/>
                <a:ext cx="921880" cy="960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6">
                <a:extLst>
                  <a:ext uri="{FF2B5EF4-FFF2-40B4-BE49-F238E27FC236}">
                    <a16:creationId xmlns:a16="http://schemas.microsoft.com/office/drawing/2014/main" id="{1164F493-086B-0705-2925-77B260A9E1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1271" y="2502912"/>
                <a:ext cx="284496" cy="300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26">
                <a:extLst>
                  <a:ext uri="{FF2B5EF4-FFF2-40B4-BE49-F238E27FC236}">
                    <a16:creationId xmlns:a16="http://schemas.microsoft.com/office/drawing/2014/main" id="{07318EFE-8BC9-C2D0-3455-E7EDBCD72B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9452" y="2190439"/>
                <a:ext cx="387013" cy="408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56E6D53-8541-76D9-0528-407D2072BF79}"/>
                </a:ext>
              </a:extLst>
            </p:cNvPr>
            <p:cNvGrpSpPr/>
            <p:nvPr/>
          </p:nvGrpSpPr>
          <p:grpSpPr>
            <a:xfrm>
              <a:off x="4128426" y="2521612"/>
              <a:ext cx="1190024" cy="1764814"/>
              <a:chOff x="3907561" y="2426741"/>
              <a:chExt cx="1190024" cy="1764814"/>
            </a:xfrm>
          </p:grpSpPr>
          <p:pic>
            <p:nvPicPr>
              <p:cNvPr id="59" name="Picture 6">
                <a:extLst>
                  <a:ext uri="{FF2B5EF4-FFF2-40B4-BE49-F238E27FC236}">
                    <a16:creationId xmlns:a16="http://schemas.microsoft.com/office/drawing/2014/main" id="{7915AE28-7E9A-2FB0-57F7-631E72456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561" y="2426741"/>
                <a:ext cx="1190024" cy="1764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0">
                <a:extLst>
                  <a:ext uri="{FF2B5EF4-FFF2-40B4-BE49-F238E27FC236}">
                    <a16:creationId xmlns:a16="http://schemas.microsoft.com/office/drawing/2014/main" id="{165E5A44-999B-8B60-E85F-3A909D80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72" t="66618" r="37319" b="5856"/>
              <a:stretch/>
            </p:blipFill>
            <p:spPr bwMode="auto">
              <a:xfrm rot="8461072" flipH="1">
                <a:off x="4896293" y="3172409"/>
                <a:ext cx="148222" cy="111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0">
                <a:extLst>
                  <a:ext uri="{FF2B5EF4-FFF2-40B4-BE49-F238E27FC236}">
                    <a16:creationId xmlns:a16="http://schemas.microsoft.com/office/drawing/2014/main" id="{CE22F2E2-7AE7-3383-06EA-6DA0E62EB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72" t="66618" r="37319" b="5856"/>
              <a:stretch/>
            </p:blipFill>
            <p:spPr bwMode="auto">
              <a:xfrm rot="11740252">
                <a:off x="3991636" y="3155194"/>
                <a:ext cx="157946" cy="119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2">
              <a:extLst>
                <a:ext uri="{FF2B5EF4-FFF2-40B4-BE49-F238E27FC236}">
                  <a16:creationId xmlns:a16="http://schemas.microsoft.com/office/drawing/2014/main" id="{138DBFA5-53F7-10E1-5311-76ED05150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895" y="4047518"/>
              <a:ext cx="1325559" cy="36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FD7B0CE-7AA9-DBA5-1167-8EF86F9F44A6}"/>
                </a:ext>
              </a:extLst>
            </p:cNvPr>
            <p:cNvSpPr txBox="1"/>
            <p:nvPr/>
          </p:nvSpPr>
          <p:spPr>
            <a:xfrm>
              <a:off x="6596677" y="1214368"/>
              <a:ext cx="1211963" cy="39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/>
                <a:t>Real bird</a:t>
              </a:r>
              <a:endParaRPr kumimoji="1" lang="ja-JP" altLang="en-US" sz="4400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E078B7A3-6E4E-1616-680D-CFC487016CB1}"/>
                </a:ext>
              </a:extLst>
            </p:cNvPr>
            <p:cNvSpPr txBox="1"/>
            <p:nvPr/>
          </p:nvSpPr>
          <p:spPr>
            <a:xfrm>
              <a:off x="656786" y="2932389"/>
              <a:ext cx="2072949" cy="39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/>
                <a:t>Virtual</a:t>
              </a:r>
              <a:r>
                <a:rPr lang="ja-JP" altLang="en-US" sz="4400" dirty="0"/>
                <a:t> </a:t>
              </a:r>
              <a:r>
                <a:rPr lang="en-US" altLang="ja-JP" sz="4400" dirty="0"/>
                <a:t>monster</a:t>
              </a:r>
              <a:endParaRPr kumimoji="1" lang="ja-JP" altLang="en-US" sz="4400" dirty="0"/>
            </a:p>
          </p:txBody>
        </p:sp>
        <p:sp>
          <p:nvSpPr>
            <p:cNvPr id="45" name="吹き出し: 角を丸めた四角形 4">
              <a:extLst>
                <a:ext uri="{FF2B5EF4-FFF2-40B4-BE49-F238E27FC236}">
                  <a16:creationId xmlns:a16="http://schemas.microsoft.com/office/drawing/2014/main" id="{8DA085C8-FF81-E2B2-DE68-CB57E0DCD37A}"/>
                </a:ext>
              </a:extLst>
            </p:cNvPr>
            <p:cNvSpPr/>
            <p:nvPr/>
          </p:nvSpPr>
          <p:spPr>
            <a:xfrm>
              <a:off x="5601388" y="3289348"/>
              <a:ext cx="1657547" cy="475582"/>
            </a:xfrm>
            <a:prstGeom prst="wedgeRoundRectCallout">
              <a:avLst>
                <a:gd name="adj1" fmla="val -47878"/>
                <a:gd name="adj2" fmla="val -122974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tx1"/>
                  </a:solidFill>
                </a:rPr>
                <a:t>Real sound</a:t>
              </a:r>
              <a:endParaRPr kumimoji="1" lang="ja-JP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2A1EAF9-20B5-ADB2-DB6C-E815D28D692A}"/>
                </a:ext>
              </a:extLst>
            </p:cNvPr>
            <p:cNvGrpSpPr/>
            <p:nvPr/>
          </p:nvGrpSpPr>
          <p:grpSpPr>
            <a:xfrm rot="20797712">
              <a:off x="2798204" y="2262848"/>
              <a:ext cx="1300741" cy="2825423"/>
              <a:chOff x="1143124" y="2156847"/>
              <a:chExt cx="1300741" cy="2825423"/>
            </a:xfrm>
          </p:grpSpPr>
          <p:pic>
            <p:nvPicPr>
              <p:cNvPr id="57" name="Picture 2" descr="吠えている犬のイラスト">
                <a:extLst>
                  <a:ext uri="{FF2B5EF4-FFF2-40B4-BE49-F238E27FC236}">
                    <a16:creationId xmlns:a16="http://schemas.microsoft.com/office/drawing/2014/main" id="{A1636084-65F6-BB27-A186-2BBDADF73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71" r="67274" b="11968"/>
              <a:stretch/>
            </p:blipFill>
            <p:spPr bwMode="auto">
              <a:xfrm flipH="1">
                <a:off x="1197022" y="2156847"/>
                <a:ext cx="1246843" cy="2825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楕円 13">
                <a:extLst>
                  <a:ext uri="{FF2B5EF4-FFF2-40B4-BE49-F238E27FC236}">
                    <a16:creationId xmlns:a16="http://schemas.microsoft.com/office/drawing/2014/main" id="{B8CD718E-B6F4-30C2-678F-A206F7EDD2FB}"/>
                  </a:ext>
                </a:extLst>
              </p:cNvPr>
              <p:cNvSpPr/>
              <p:nvPr/>
            </p:nvSpPr>
            <p:spPr>
              <a:xfrm>
                <a:off x="1143124" y="2894726"/>
                <a:ext cx="404540" cy="816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464B94A9-37D3-8A3C-9175-5707F295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1009" y="3123722"/>
              <a:ext cx="1926647" cy="176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吹き出し: 角を丸めた四角形 19">
              <a:extLst>
                <a:ext uri="{FF2B5EF4-FFF2-40B4-BE49-F238E27FC236}">
                  <a16:creationId xmlns:a16="http://schemas.microsoft.com/office/drawing/2014/main" id="{6D9893C4-1D89-0382-7B87-38137A42D319}"/>
                </a:ext>
              </a:extLst>
            </p:cNvPr>
            <p:cNvSpPr/>
            <p:nvPr/>
          </p:nvSpPr>
          <p:spPr>
            <a:xfrm>
              <a:off x="1188247" y="1301825"/>
              <a:ext cx="3956536" cy="475582"/>
            </a:xfrm>
            <a:prstGeom prst="wedgeRoundRectCallout">
              <a:avLst>
                <a:gd name="adj1" fmla="val -5676"/>
                <a:gd name="adj2" fmla="val 161674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tx1"/>
                  </a:solidFill>
                </a:rPr>
                <a:t>Virtual 3D sound using BRIR</a:t>
              </a:r>
              <a:endParaRPr kumimoji="1" lang="ja-JP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吹き出し: 角を丸めた四角形 29">
            <a:extLst>
              <a:ext uri="{FF2B5EF4-FFF2-40B4-BE49-F238E27FC236}">
                <a16:creationId xmlns:a16="http://schemas.microsoft.com/office/drawing/2014/main" id="{62D777A2-3848-49BE-2C49-9AC694F20304}"/>
              </a:ext>
            </a:extLst>
          </p:cNvPr>
          <p:cNvSpPr/>
          <p:nvPr/>
        </p:nvSpPr>
        <p:spPr>
          <a:xfrm>
            <a:off x="8611597" y="15553946"/>
            <a:ext cx="5645553" cy="1736646"/>
          </a:xfrm>
          <a:prstGeom prst="wedgeRoundRectCallout">
            <a:avLst>
              <a:gd name="adj1" fmla="val -38726"/>
              <a:gd name="adj2" fmla="val -1075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Monster really exists </a:t>
            </a:r>
          </a:p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on the right!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7C628E12-B3A7-EF38-9E79-C835EB33946A}"/>
              </a:ext>
            </a:extLst>
          </p:cNvPr>
          <p:cNvGrpSpPr/>
          <p:nvPr/>
        </p:nvGrpSpPr>
        <p:grpSpPr>
          <a:xfrm>
            <a:off x="1410042" y="23085342"/>
            <a:ext cx="8088238" cy="2039077"/>
            <a:chOff x="1230243" y="1699231"/>
            <a:chExt cx="5390252" cy="1235367"/>
          </a:xfrm>
        </p:grpSpPr>
        <p:pic>
          <p:nvPicPr>
            <p:cNvPr id="135" name="Picture 4" descr="退職のイラスト（男性）">
              <a:extLst>
                <a:ext uri="{FF2B5EF4-FFF2-40B4-BE49-F238E27FC236}">
                  <a16:creationId xmlns:a16="http://schemas.microsoft.com/office/drawing/2014/main" id="{B3EF0499-4C09-783E-8532-C453A58C6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74" r="71230" b="68995"/>
            <a:stretch/>
          </p:blipFill>
          <p:spPr bwMode="auto">
            <a:xfrm flipH="1">
              <a:off x="5148064" y="1699231"/>
              <a:ext cx="1472431" cy="1139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4" descr="退職のイラスト（男性）">
              <a:extLst>
                <a:ext uri="{FF2B5EF4-FFF2-40B4-BE49-F238E27FC236}">
                  <a16:creationId xmlns:a16="http://schemas.microsoft.com/office/drawing/2014/main" id="{D8007402-EAD1-DA40-9FC1-3A62FDB22C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74" r="71230" b="68995"/>
            <a:stretch/>
          </p:blipFill>
          <p:spPr bwMode="auto">
            <a:xfrm>
              <a:off x="1230243" y="1794917"/>
              <a:ext cx="1472431" cy="1139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" name="吹き出し: 角を丸めた四角形 16">
            <a:extLst>
              <a:ext uri="{FF2B5EF4-FFF2-40B4-BE49-F238E27FC236}">
                <a16:creationId xmlns:a16="http://schemas.microsoft.com/office/drawing/2014/main" id="{71E683D4-35E9-B1DC-D56D-D3A19E90B9E6}"/>
              </a:ext>
            </a:extLst>
          </p:cNvPr>
          <p:cNvSpPr/>
          <p:nvPr/>
        </p:nvSpPr>
        <p:spPr>
          <a:xfrm>
            <a:off x="8661845" y="21505493"/>
            <a:ext cx="5588743" cy="1736646"/>
          </a:xfrm>
          <a:prstGeom prst="wedgeRoundRectCallout">
            <a:avLst>
              <a:gd name="adj1" fmla="val -40788"/>
              <a:gd name="adj2" fmla="val 770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We assume clapping </a:t>
            </a:r>
          </a:p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sounds as BRIR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46" name="吹き出し: 角を丸めた四角形 22">
            <a:extLst>
              <a:ext uri="{FF2B5EF4-FFF2-40B4-BE49-F238E27FC236}">
                <a16:creationId xmlns:a16="http://schemas.microsoft.com/office/drawing/2014/main" id="{D3CCC98C-2FC0-67D9-DA29-07B4FDA19E02}"/>
              </a:ext>
            </a:extLst>
          </p:cNvPr>
          <p:cNvSpPr/>
          <p:nvPr/>
        </p:nvSpPr>
        <p:spPr>
          <a:xfrm>
            <a:off x="1104587" y="40179376"/>
            <a:ext cx="5885788" cy="1940957"/>
          </a:xfrm>
          <a:prstGeom prst="wedgeRoundRectCallout">
            <a:avLst>
              <a:gd name="adj1" fmla="val 29916"/>
              <a:gd name="adj2" fmla="val -8694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ja-JP" sz="5400" dirty="0">
                <a:solidFill>
                  <a:schemeClr val="tx1"/>
                </a:solidFill>
              </a:rPr>
              <a:t>BRIR extraction </a:t>
            </a:r>
          </a:p>
          <a:p>
            <a:pPr algn="ctr"/>
            <a:r>
              <a:rPr lang="en-US" altLang="ja-JP" sz="5400" dirty="0">
                <a:solidFill>
                  <a:schemeClr val="tx1"/>
                </a:solidFill>
              </a:rPr>
              <a:t>based on BRIR peak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63886138-166F-902F-7668-E96C3156883A}"/>
              </a:ext>
            </a:extLst>
          </p:cNvPr>
          <p:cNvGrpSpPr/>
          <p:nvPr/>
        </p:nvGrpSpPr>
        <p:grpSpPr>
          <a:xfrm>
            <a:off x="15708143" y="10139685"/>
            <a:ext cx="13592984" cy="5346083"/>
            <a:chOff x="15628931" y="10595539"/>
            <a:chExt cx="13592984" cy="5346083"/>
          </a:xfrm>
        </p:grpSpPr>
        <p:pic>
          <p:nvPicPr>
            <p:cNvPr id="15" name="図 14" descr="鏡の前に立っている女性&#10;&#10;低い精度で自動的に生成された説明">
              <a:extLst>
                <a:ext uri="{FF2B5EF4-FFF2-40B4-BE49-F238E27FC236}">
                  <a16:creationId xmlns:a16="http://schemas.microsoft.com/office/drawing/2014/main" id="{B651384D-ABF4-905F-294F-D90DA394A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2485989" y="10595539"/>
              <a:ext cx="6735926" cy="5056506"/>
            </a:xfrm>
            <a:prstGeom prst="rect">
              <a:avLst/>
            </a:prstGeom>
          </p:spPr>
        </p:pic>
        <p:pic>
          <p:nvPicPr>
            <p:cNvPr id="17" name="図 16" descr="電車のドアの前に立っている女性&#10;&#10;中程度の精度で自動的に生成された説明">
              <a:extLst>
                <a:ext uri="{FF2B5EF4-FFF2-40B4-BE49-F238E27FC236}">
                  <a16:creationId xmlns:a16="http://schemas.microsoft.com/office/drawing/2014/main" id="{A431A8A5-94C3-7824-DF5C-912E7225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628931" y="10646969"/>
              <a:ext cx="6641259" cy="4985444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5D9A288-B6B0-A81B-3351-D80B153986FA}"/>
                </a:ext>
              </a:extLst>
            </p:cNvPr>
            <p:cNvSpPr txBox="1"/>
            <p:nvPr/>
          </p:nvSpPr>
          <p:spPr>
            <a:xfrm>
              <a:off x="17002617" y="15233736"/>
              <a:ext cx="389388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000" dirty="0"/>
                <a:t>Hallway (Room H)</a:t>
              </a:r>
              <a:endParaRPr kumimoji="1" lang="ja-JP" altLang="en-US" sz="40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B1A0FFB-B9F9-23C8-3F97-52C6DA027CDF}"/>
                </a:ext>
              </a:extLst>
            </p:cNvPr>
            <p:cNvSpPr txBox="1"/>
            <p:nvPr/>
          </p:nvSpPr>
          <p:spPr>
            <a:xfrm>
              <a:off x="22919669" y="15198745"/>
              <a:ext cx="587551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000" dirty="0"/>
                <a:t>Soundproof room (Room S)</a:t>
              </a:r>
              <a:endParaRPr kumimoji="1" lang="ja-JP" altLang="en-US" sz="4000" dirty="0"/>
            </a:p>
          </p:txBody>
        </p:sp>
        <p:sp>
          <p:nvSpPr>
            <p:cNvPr id="148" name="吹き出し: 角を丸めた四角形 14">
              <a:extLst>
                <a:ext uri="{FF2B5EF4-FFF2-40B4-BE49-F238E27FC236}">
                  <a16:creationId xmlns:a16="http://schemas.microsoft.com/office/drawing/2014/main" id="{A9E8584D-92F0-E410-242A-47D6D4487CCC}"/>
                </a:ext>
              </a:extLst>
            </p:cNvPr>
            <p:cNvSpPr/>
            <p:nvPr/>
          </p:nvSpPr>
          <p:spPr>
            <a:xfrm>
              <a:off x="19545233" y="10867211"/>
              <a:ext cx="5399975" cy="1736646"/>
            </a:xfrm>
            <a:prstGeom prst="wedgeRoundRectCallout">
              <a:avLst>
                <a:gd name="adj1" fmla="val 1457"/>
                <a:gd name="adj2" fmla="val -1421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ja-JP" sz="4800" dirty="0">
                  <a:solidFill>
                    <a:schemeClr val="tx1"/>
                  </a:solidFill>
                </a:rPr>
                <a:t>clapped from </a:t>
              </a:r>
              <a:r>
                <a:rPr kumimoji="1" lang="en-US" altLang="ja-JP" sz="4800" dirty="0">
                  <a:solidFill>
                    <a:schemeClr val="tx1"/>
                  </a:solidFill>
                </a:rPr>
                <a:t>some </a:t>
              </a:r>
            </a:p>
            <a:p>
              <a:pPr algn="ctr"/>
              <a:r>
                <a:rPr kumimoji="1" lang="en-US" altLang="ja-JP" sz="4800" dirty="0">
                  <a:solidFill>
                    <a:schemeClr val="tx1"/>
                  </a:solidFill>
                </a:rPr>
                <a:t>directions </a:t>
              </a:r>
              <a:r>
                <a:rPr lang="en-US" altLang="ja-JP" sz="4800" dirty="0">
                  <a:solidFill>
                    <a:schemeClr val="tx1"/>
                  </a:solidFill>
                </a:rPr>
                <a:t>by herself</a:t>
              </a:r>
              <a:endParaRPr kumimoji="1" lang="ja-JP" altLang="en-US" sz="4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850BDA11-404A-9017-AD08-DF1C592E75D3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t="4928"/>
          <a:stretch/>
        </p:blipFill>
        <p:spPr>
          <a:xfrm>
            <a:off x="3174768" y="26181132"/>
            <a:ext cx="7759970" cy="57412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4F67E8-06D0-D2FD-19FC-177AC7A54384}"/>
              </a:ext>
            </a:extLst>
          </p:cNvPr>
          <p:cNvSpPr txBox="1"/>
          <p:nvPr/>
        </p:nvSpPr>
        <p:spPr>
          <a:xfrm>
            <a:off x="1173408" y="20615690"/>
            <a:ext cx="13141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+mn-ea"/>
              </a:rPr>
              <a:t>BRIR is impulse response from acoustic  source…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40F380-2230-427B-E3A5-F9CF3A20C0DC}"/>
              </a:ext>
            </a:extLst>
          </p:cNvPr>
          <p:cNvSpPr txBox="1"/>
          <p:nvPr/>
        </p:nvSpPr>
        <p:spPr>
          <a:xfrm>
            <a:off x="7088770" y="26489122"/>
            <a:ext cx="6809941" cy="76944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Waveform of Clapping sound</a:t>
            </a:r>
            <a:endParaRPr kumimoji="1" lang="ja-JP" altLang="en-US" sz="4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8BD54A-90AC-5673-0C1F-130C959B3781}"/>
              </a:ext>
            </a:extLst>
          </p:cNvPr>
          <p:cNvSpPr txBox="1"/>
          <p:nvPr/>
        </p:nvSpPr>
        <p:spPr>
          <a:xfrm>
            <a:off x="1168401" y="6543219"/>
            <a:ext cx="1289808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ja-JP" sz="4000" dirty="0">
                <a:solidFill>
                  <a:schemeClr val="tx1"/>
                </a:solidFill>
                <a:latin typeface="+mn-ea"/>
              </a:rPr>
              <a:t>Acoustic MR</a:t>
            </a:r>
            <a:r>
              <a:rPr kumimoji="1" lang="ja-JP" altLang="en-US" sz="4000" dirty="0">
                <a:solidFill>
                  <a:schemeClr val="tx1"/>
                </a:solidFill>
                <a:latin typeface="+mn-ea"/>
              </a:rPr>
              <a:t>： </a:t>
            </a:r>
            <a:endParaRPr kumimoji="1"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  <a:latin typeface="+mn-ea"/>
              </a:rPr>
              <a:t>Mixed sound of Real and Virtual 3D sounds with </a:t>
            </a:r>
            <a:r>
              <a:rPr kumimoji="1" lang="en-US" altLang="ja-JP" sz="4000" dirty="0">
                <a:solidFill>
                  <a:srgbClr val="FF0000"/>
                </a:solidFill>
                <a:latin typeface="+mn-ea"/>
              </a:rPr>
              <a:t>BRIR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7C95FF7-74F7-EE20-0BDE-EEA4C5354F1A}"/>
              </a:ext>
            </a:extLst>
          </p:cNvPr>
          <p:cNvGrpSpPr/>
          <p:nvPr/>
        </p:nvGrpSpPr>
        <p:grpSpPr>
          <a:xfrm>
            <a:off x="1799404" y="32143459"/>
            <a:ext cx="12374984" cy="3325232"/>
            <a:chOff x="1277869" y="33094001"/>
            <a:chExt cx="12374984" cy="332523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417DF507-9308-CF48-F996-0D5F98F50DB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1564218" y="33652607"/>
              <a:ext cx="11779880" cy="1294100"/>
            </a:xfrm>
            <a:prstGeom prst="rect">
              <a:avLst/>
            </a:prstGeom>
          </p:spPr>
        </p:pic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8605357B-1C05-8AB8-9E9F-486646986C83}"/>
                </a:ext>
              </a:extLst>
            </p:cNvPr>
            <p:cNvGrpSpPr/>
            <p:nvPr/>
          </p:nvGrpSpPr>
          <p:grpSpPr>
            <a:xfrm>
              <a:off x="9135581" y="35068565"/>
              <a:ext cx="4087905" cy="1231106"/>
              <a:chOff x="11496215" y="32099673"/>
              <a:chExt cx="4087905" cy="1231106"/>
            </a:xfrm>
          </p:grpSpPr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CA70EDA-91BE-975F-E0F1-9405DBBFD744}"/>
                  </a:ext>
                </a:extLst>
              </p:cNvPr>
              <p:cNvSpPr txBox="1"/>
              <p:nvPr/>
            </p:nvSpPr>
            <p:spPr>
              <a:xfrm>
                <a:off x="11952805" y="32099673"/>
                <a:ext cx="3631315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: Integer to detect V</a:t>
                </a:r>
                <a:r>
                  <a:rPr kumimoji="1" lang="en-US" altLang="ja-JP" sz="3200" baseline="-25000" dirty="0"/>
                  <a:t>F</a:t>
                </a:r>
              </a:p>
              <a:p>
                <a:pPr>
                  <a:spcBef>
                    <a:spcPts val="1200"/>
                  </a:spcBef>
                </a:pPr>
                <a:r>
                  <a:rPr kumimoji="1" lang="en-US" altLang="ja-JP" sz="3200" dirty="0"/>
                  <a:t>: Threshold</a:t>
                </a:r>
                <a:endParaRPr kumimoji="1" lang="ja-JP" altLang="en-US" sz="3200" dirty="0"/>
              </a:p>
            </p:txBody>
          </p:sp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5307B693-3A26-1E22-C1DB-72F451796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2018" y="32316329"/>
                <a:ext cx="292572" cy="258286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5C4DF817-F7FC-D368-4F14-185E5A7459C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6215" y="32939842"/>
                <a:ext cx="466286" cy="262858"/>
              </a:xfrm>
              <a:prstGeom prst="rect">
                <a:avLst/>
              </a:prstGeom>
            </p:spPr>
          </p:pic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4A72A65-0EEA-7E6C-C8BE-3420A7C65B87}"/>
                </a:ext>
              </a:extLst>
            </p:cNvPr>
            <p:cNvSpPr/>
            <p:nvPr/>
          </p:nvSpPr>
          <p:spPr>
            <a:xfrm>
              <a:off x="1277869" y="33094001"/>
              <a:ext cx="12374984" cy="33252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左大かっこ 39">
              <a:extLst>
                <a:ext uri="{FF2B5EF4-FFF2-40B4-BE49-F238E27FC236}">
                  <a16:creationId xmlns:a16="http://schemas.microsoft.com/office/drawing/2014/main" id="{36805514-6EC8-7981-1F40-7E6BC061B85D}"/>
                </a:ext>
              </a:extLst>
            </p:cNvPr>
            <p:cNvSpPr/>
            <p:nvPr/>
          </p:nvSpPr>
          <p:spPr>
            <a:xfrm>
              <a:off x="8864872" y="35187768"/>
              <a:ext cx="174711" cy="1022734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FEFED02-AA3C-DFB3-2926-9B6C663F5BF2}"/>
              </a:ext>
            </a:extLst>
          </p:cNvPr>
          <p:cNvSpPr txBox="1"/>
          <p:nvPr/>
        </p:nvSpPr>
        <p:spPr>
          <a:xfrm>
            <a:off x="7816246" y="8000648"/>
            <a:ext cx="60773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 *BRIR: Binaural Room Impulse Response</a:t>
            </a:r>
            <a:endParaRPr lang="ja-JP" altLang="en-US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67BE01-5826-837A-F7D2-59E84D6394B3}"/>
              </a:ext>
            </a:extLst>
          </p:cNvPr>
          <p:cNvSpPr txBox="1"/>
          <p:nvPr/>
        </p:nvSpPr>
        <p:spPr>
          <a:xfrm>
            <a:off x="15658309" y="24419117"/>
            <a:ext cx="8161357" cy="357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3600" b="1" dirty="0">
                <a:latin typeface="+mn-ea"/>
              </a:rPr>
              <a:t>Questions.</a:t>
            </a:r>
          </a:p>
          <a:p>
            <a:r>
              <a:rPr kumimoji="1" lang="en-US" altLang="ja-JP" sz="3600" dirty="0">
                <a:latin typeface="+mn-ea"/>
              </a:rPr>
              <a:t>Q1. Did you hear the sound coming 			from the direction where you 				clapped? </a:t>
            </a:r>
          </a:p>
          <a:p>
            <a:r>
              <a:rPr kumimoji="1" lang="en-US" altLang="ja-JP" sz="3600" dirty="0">
                <a:latin typeface="+mn-ea"/>
              </a:rPr>
              <a:t>Q2. Did the sound seem to be	coming 		within the room?</a:t>
            </a:r>
          </a:p>
        </p:txBody>
      </p:sp>
      <p:graphicFrame>
        <p:nvGraphicFramePr>
          <p:cNvPr id="164" name="表 163">
            <a:extLst>
              <a:ext uri="{FF2B5EF4-FFF2-40B4-BE49-F238E27FC236}">
                <a16:creationId xmlns:a16="http://schemas.microsoft.com/office/drawing/2014/main" id="{B18DEE34-3DEA-2816-FD88-F979E2738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85926"/>
              </p:ext>
            </p:extLst>
          </p:nvPr>
        </p:nvGraphicFramePr>
        <p:xfrm>
          <a:off x="21468359" y="6482353"/>
          <a:ext cx="7633807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9655">
                  <a:extLst>
                    <a:ext uri="{9D8B030D-6E8A-4147-A177-3AD203B41FA5}">
                      <a16:colId xmlns:a16="http://schemas.microsoft.com/office/drawing/2014/main" val="2505461168"/>
                    </a:ext>
                  </a:extLst>
                </a:gridCol>
                <a:gridCol w="4824152">
                  <a:extLst>
                    <a:ext uri="{9D8B030D-6E8A-4147-A177-3AD203B41FA5}">
                      <a16:colId xmlns:a16="http://schemas.microsoft.com/office/drawing/2014/main" val="2986013640"/>
                    </a:ext>
                  </a:extLst>
                </a:gridCol>
              </a:tblGrid>
              <a:tr h="322063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Subjects</a:t>
                      </a:r>
                      <a:endParaRPr kumimoji="1" lang="ja-JP" altLang="en-US" sz="3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/>
                        <a:t>6 people</a:t>
                      </a:r>
                      <a:endParaRPr kumimoji="1" lang="ja-JP" altLang="en-US" sz="3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900028"/>
                  </a:ext>
                </a:extLst>
              </a:tr>
              <a:tr h="598116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Binaural microphones</a:t>
                      </a:r>
                      <a:endParaRPr kumimoji="1" lang="ja-JP" altLang="en-US" sz="3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Roland CS-10EM</a:t>
                      </a:r>
                      <a:endParaRPr kumimoji="1" lang="ja-JP" altLang="en-US" sz="3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12843"/>
                  </a:ext>
                </a:extLst>
              </a:tr>
              <a:tr h="598116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Location 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Hallway(Room H)</a:t>
                      </a:r>
                    </a:p>
                    <a:p>
                      <a:r>
                        <a:rPr kumimoji="1" lang="en-US" altLang="ja-JP" sz="3600" dirty="0"/>
                        <a:t>Soundproof(Room S)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421457"/>
                  </a:ext>
                </a:extLst>
              </a:tr>
            </a:tbl>
          </a:graphicData>
        </a:graphic>
      </p:graphicFrame>
      <p:pic>
        <p:nvPicPr>
          <p:cNvPr id="166" name="図 165">
            <a:extLst>
              <a:ext uri="{FF2B5EF4-FFF2-40B4-BE49-F238E27FC236}">
                <a16:creationId xmlns:a16="http://schemas.microsoft.com/office/drawing/2014/main" id="{3257650C-E2B0-0A33-BA63-F31780964A5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88580" y="15915581"/>
            <a:ext cx="14109189" cy="7430209"/>
          </a:xfrm>
          <a:prstGeom prst="rect">
            <a:avLst/>
          </a:prstGeom>
        </p:spPr>
      </p:pic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6999C091-F1BC-4739-C887-D588F274D43F}"/>
              </a:ext>
            </a:extLst>
          </p:cNvPr>
          <p:cNvSpPr txBox="1"/>
          <p:nvPr/>
        </p:nvSpPr>
        <p:spPr>
          <a:xfrm>
            <a:off x="16455665" y="23359215"/>
            <a:ext cx="1152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/>
              <a:t>*AMR(</a:t>
            </a:r>
            <a:r>
              <a:rPr kumimoji="1" lang="en-US" altLang="ja-JP" sz="3600" b="1" dirty="0"/>
              <a:t>X</a:t>
            </a:r>
            <a:r>
              <a:rPr kumimoji="1" lang="en-US" altLang="ja-JP" sz="3600" dirty="0"/>
              <a:t>) : 3D sound made by using BRIR detected in Room </a:t>
            </a:r>
            <a:r>
              <a:rPr kumimoji="1" lang="en-US" altLang="ja-JP" sz="3600" b="1" dirty="0"/>
              <a:t>X</a:t>
            </a:r>
            <a:endParaRPr kumimoji="1" lang="ja-JP" altLang="en-US" sz="3600" b="1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A8288892-9EBC-93BC-A0AB-ADA1855EF0E9}"/>
              </a:ext>
            </a:extLst>
          </p:cNvPr>
          <p:cNvSpPr txBox="1"/>
          <p:nvPr/>
        </p:nvSpPr>
        <p:spPr>
          <a:xfrm>
            <a:off x="19028772" y="36610922"/>
            <a:ext cx="7588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/>
              <a:t>Results of subjective test for Q2</a:t>
            </a:r>
            <a:endParaRPr kumimoji="1" lang="ja-JP" altLang="en-US" sz="4400" b="1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3B12917B-962B-359D-0F6B-8D8EDA1009F7}"/>
              </a:ext>
            </a:extLst>
          </p:cNvPr>
          <p:cNvSpPr txBox="1"/>
          <p:nvPr/>
        </p:nvSpPr>
        <p:spPr>
          <a:xfrm>
            <a:off x="18964246" y="31070369"/>
            <a:ext cx="7588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/>
              <a:t>Results of subjective test for Q1</a:t>
            </a:r>
            <a:endParaRPr kumimoji="1" lang="ja-JP" altLang="en-US" sz="4400" b="1" dirty="0"/>
          </a:p>
        </p:txBody>
      </p:sp>
      <p:graphicFrame>
        <p:nvGraphicFramePr>
          <p:cNvPr id="171" name="表 170">
            <a:extLst>
              <a:ext uri="{FF2B5EF4-FFF2-40B4-BE49-F238E27FC236}">
                <a16:creationId xmlns:a16="http://schemas.microsoft.com/office/drawing/2014/main" id="{A0E4BA8C-2600-9933-CDB5-D27CB73E4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2480"/>
              </p:ext>
            </p:extLst>
          </p:nvPr>
        </p:nvGraphicFramePr>
        <p:xfrm>
          <a:off x="15650445" y="6482353"/>
          <a:ext cx="561423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628">
                  <a:extLst>
                    <a:ext uri="{9D8B030D-6E8A-4147-A177-3AD203B41FA5}">
                      <a16:colId xmlns:a16="http://schemas.microsoft.com/office/drawing/2014/main" val="250546116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2986013640"/>
                    </a:ext>
                  </a:extLst>
                </a:gridCol>
              </a:tblGrid>
              <a:tr h="368962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Sampling Freq.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/>
                        <a:t>44.1kHz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900028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D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10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1284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Th 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0.3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421457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Length of BRIR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22050 (0.5s)</a:t>
                      </a:r>
                      <a:endParaRPr kumimoji="1" lang="ja-JP" altLang="en-US" sz="3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43769"/>
                  </a:ext>
                </a:extLst>
              </a:tr>
            </a:tbl>
          </a:graphicData>
        </a:graphic>
      </p:graphicFrame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A3700A7D-7DFF-F63C-9748-6827C9D66E73}"/>
              </a:ext>
            </a:extLst>
          </p:cNvPr>
          <p:cNvSpPr txBox="1"/>
          <p:nvPr/>
        </p:nvSpPr>
        <p:spPr>
          <a:xfrm>
            <a:off x="15545714" y="30829410"/>
            <a:ext cx="2510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Subject no.</a:t>
            </a:r>
            <a:endParaRPr kumimoji="1" lang="ja-JP" altLang="en-US" sz="4000" dirty="0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04D2C8E3-A500-D63A-EC56-3641286D5FAE}"/>
              </a:ext>
            </a:extLst>
          </p:cNvPr>
          <p:cNvCxnSpPr/>
          <p:nvPr/>
        </p:nvCxnSpPr>
        <p:spPr>
          <a:xfrm>
            <a:off x="16723206" y="31537296"/>
            <a:ext cx="0" cy="1075352"/>
          </a:xfrm>
          <a:prstGeom prst="line">
            <a:avLst/>
          </a:prstGeom>
          <a:ln w="38100">
            <a:headEnd type="none" w="med" len="med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74768F5-A5B3-2FC0-5F51-0E380E761100}"/>
              </a:ext>
            </a:extLst>
          </p:cNvPr>
          <p:cNvSpPr txBox="1"/>
          <p:nvPr/>
        </p:nvSpPr>
        <p:spPr>
          <a:xfrm>
            <a:off x="15801722" y="29521747"/>
            <a:ext cx="6891374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Experimental Results</a:t>
            </a:r>
          </a:p>
        </p:txBody>
      </p:sp>
      <p:graphicFrame>
        <p:nvGraphicFramePr>
          <p:cNvPr id="176" name="表 175">
            <a:extLst>
              <a:ext uri="{FF2B5EF4-FFF2-40B4-BE49-F238E27FC236}">
                <a16:creationId xmlns:a16="http://schemas.microsoft.com/office/drawing/2014/main" id="{23F2EC57-3272-06D1-FE9A-264EE5DF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71764"/>
              </p:ext>
            </p:extLst>
          </p:nvPr>
        </p:nvGraphicFramePr>
        <p:xfrm>
          <a:off x="24097426" y="24397900"/>
          <a:ext cx="5139088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1293">
                  <a:extLst>
                    <a:ext uri="{9D8B030D-6E8A-4147-A177-3AD203B41FA5}">
                      <a16:colId xmlns:a16="http://schemas.microsoft.com/office/drawing/2014/main" val="2505461168"/>
                    </a:ext>
                  </a:extLst>
                </a:gridCol>
                <a:gridCol w="3197795">
                  <a:extLst>
                    <a:ext uri="{9D8B030D-6E8A-4147-A177-3AD203B41FA5}">
                      <a16:colId xmlns:a16="http://schemas.microsoft.com/office/drawing/2014/main" val="2986013640"/>
                    </a:ext>
                  </a:extLst>
                </a:gridCol>
              </a:tblGrid>
              <a:tr h="3689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Rating</a:t>
                      </a:r>
                      <a:endParaRPr kumimoji="1" lang="ja-JP" altLang="en-US" sz="4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Meaning</a:t>
                      </a:r>
                      <a:endParaRPr kumimoji="1" lang="ja-JP" altLang="en-US" sz="4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900028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5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4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3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Excellent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Good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Average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Poor</a:t>
                      </a:r>
                    </a:p>
                    <a:p>
                      <a:pPr algn="ctr"/>
                      <a:r>
                        <a:rPr kumimoji="1" lang="en-US" altLang="ja-JP" sz="4000" dirty="0"/>
                        <a:t>Unacceptable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12843"/>
                  </a:ext>
                </a:extLst>
              </a:tr>
            </a:tbl>
          </a:graphicData>
        </a:graphic>
      </p:graphicFrame>
      <p:pic>
        <p:nvPicPr>
          <p:cNvPr id="188" name="図 187">
            <a:extLst>
              <a:ext uri="{FF2B5EF4-FFF2-40B4-BE49-F238E27FC236}">
                <a16:creationId xmlns:a16="http://schemas.microsoft.com/office/drawing/2014/main" id="{D36A5039-091D-0111-F786-25EFAE001C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19804751" y="35937372"/>
            <a:ext cx="260039" cy="374859"/>
          </a:xfrm>
          <a:prstGeom prst="rect">
            <a:avLst/>
          </a:prstGeom>
        </p:spPr>
      </p:pic>
      <p:pic>
        <p:nvPicPr>
          <p:cNvPr id="197" name="図 196">
            <a:extLst>
              <a:ext uri="{FF2B5EF4-FFF2-40B4-BE49-F238E27FC236}">
                <a16:creationId xmlns:a16="http://schemas.microsoft.com/office/drawing/2014/main" id="{5891605A-E543-D491-D2C3-F772038775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5312874" y="35937374"/>
            <a:ext cx="797003" cy="388367"/>
          </a:xfrm>
          <a:prstGeom prst="rect">
            <a:avLst/>
          </a:prstGeom>
        </p:spPr>
      </p:pic>
      <p:pic>
        <p:nvPicPr>
          <p:cNvPr id="203" name="図 202">
            <a:extLst>
              <a:ext uri="{FF2B5EF4-FFF2-40B4-BE49-F238E27FC236}">
                <a16:creationId xmlns:a16="http://schemas.microsoft.com/office/drawing/2014/main" id="{96344E10-0424-3522-D94F-7AE38E472C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9624445" y="41554186"/>
            <a:ext cx="790249" cy="388367"/>
          </a:xfrm>
          <a:prstGeom prst="rect">
            <a:avLst/>
          </a:prstGeom>
        </p:spPr>
      </p:pic>
      <p:pic>
        <p:nvPicPr>
          <p:cNvPr id="201" name="図 200">
            <a:extLst>
              <a:ext uri="{FF2B5EF4-FFF2-40B4-BE49-F238E27FC236}">
                <a16:creationId xmlns:a16="http://schemas.microsoft.com/office/drawing/2014/main" id="{52703E89-1F77-4238-6FE5-32BE1A4562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25320302" y="41554186"/>
            <a:ext cx="780117" cy="374859"/>
          </a:xfrm>
          <a:prstGeom prst="rect">
            <a:avLst/>
          </a:prstGeom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8098EA40-C745-7E1E-7E24-90AD1B9C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17" y="23129423"/>
            <a:ext cx="2007646" cy="271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楕円 205">
            <a:extLst>
              <a:ext uri="{FF2B5EF4-FFF2-40B4-BE49-F238E27FC236}">
                <a16:creationId xmlns:a16="http://schemas.microsoft.com/office/drawing/2014/main" id="{057D2C94-5A27-5129-135E-B7F2BF10732E}"/>
              </a:ext>
            </a:extLst>
          </p:cNvPr>
          <p:cNvSpPr/>
          <p:nvPr/>
        </p:nvSpPr>
        <p:spPr>
          <a:xfrm>
            <a:off x="4607339" y="24192791"/>
            <a:ext cx="250371" cy="32657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3CAAF91E-67A7-80F0-06A8-039D4B623659}"/>
              </a:ext>
            </a:extLst>
          </p:cNvPr>
          <p:cNvSpPr/>
          <p:nvPr/>
        </p:nvSpPr>
        <p:spPr>
          <a:xfrm>
            <a:off x="6185771" y="24214563"/>
            <a:ext cx="250371" cy="32657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C798232D-742D-2CD1-055F-197C4CBC3712}"/>
              </a:ext>
            </a:extLst>
          </p:cNvPr>
          <p:cNvSpPr txBox="1"/>
          <p:nvPr/>
        </p:nvSpPr>
        <p:spPr>
          <a:xfrm>
            <a:off x="6411819" y="24427078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Lch</a:t>
            </a:r>
            <a:endParaRPr kumimoji="1" lang="ja-JP" altLang="en-US" sz="3200" dirty="0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C5602510-CE25-35B1-41F0-8FDE51D6492D}"/>
              </a:ext>
            </a:extLst>
          </p:cNvPr>
          <p:cNvSpPr txBox="1"/>
          <p:nvPr/>
        </p:nvSpPr>
        <p:spPr>
          <a:xfrm>
            <a:off x="3814745" y="24333806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Rch</a:t>
            </a:r>
            <a:endParaRPr kumimoji="1" lang="ja-JP" altLang="en-US" sz="3200" dirty="0"/>
          </a:p>
        </p:txBody>
      </p:sp>
      <p:cxnSp>
        <p:nvCxnSpPr>
          <p:cNvPr id="221" name="コネクタ: 曲線 220">
            <a:extLst>
              <a:ext uri="{FF2B5EF4-FFF2-40B4-BE49-F238E27FC236}">
                <a16:creationId xmlns:a16="http://schemas.microsoft.com/office/drawing/2014/main" id="{6282EF8C-34B9-0269-1432-FC8A9256B7A9}"/>
              </a:ext>
            </a:extLst>
          </p:cNvPr>
          <p:cNvCxnSpPr>
            <a:cxnSpLocks/>
            <a:stCxn id="251" idx="3"/>
            <a:endCxn id="207" idx="6"/>
          </p:cNvCxnSpPr>
          <p:nvPr/>
        </p:nvCxnSpPr>
        <p:spPr>
          <a:xfrm flipH="1">
            <a:off x="6436142" y="21989023"/>
            <a:ext cx="540538" cy="2388826"/>
          </a:xfrm>
          <a:prstGeom prst="curvedConnector3">
            <a:avLst>
              <a:gd name="adj1" fmla="val -108077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コネクタ: 曲線 224">
            <a:extLst>
              <a:ext uri="{FF2B5EF4-FFF2-40B4-BE49-F238E27FC236}">
                <a16:creationId xmlns:a16="http://schemas.microsoft.com/office/drawing/2014/main" id="{A000BA36-23A8-4282-C1C7-94641A97CACF}"/>
              </a:ext>
            </a:extLst>
          </p:cNvPr>
          <p:cNvCxnSpPr>
            <a:cxnSpLocks/>
            <a:endCxn id="206" idx="2"/>
          </p:cNvCxnSpPr>
          <p:nvPr/>
        </p:nvCxnSpPr>
        <p:spPr>
          <a:xfrm rot="10800000" flipH="1" flipV="1">
            <a:off x="3595859" y="22200691"/>
            <a:ext cx="1011479" cy="2155385"/>
          </a:xfrm>
          <a:prstGeom prst="curvedConnector3">
            <a:avLst>
              <a:gd name="adj1" fmla="val -837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61FDCF1A-374B-3E25-07C8-C9E127CC0BE9}"/>
              </a:ext>
            </a:extLst>
          </p:cNvPr>
          <p:cNvSpPr txBox="1"/>
          <p:nvPr/>
        </p:nvSpPr>
        <p:spPr>
          <a:xfrm>
            <a:off x="3124920" y="21696635"/>
            <a:ext cx="385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Binaural Microphones</a:t>
            </a:r>
            <a:endParaRPr kumimoji="1" lang="ja-JP" altLang="en-US" sz="3200" dirty="0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FF2752F-709F-8392-DB9C-DBFD02564D89}"/>
              </a:ext>
            </a:extLst>
          </p:cNvPr>
          <p:cNvSpPr txBox="1"/>
          <p:nvPr/>
        </p:nvSpPr>
        <p:spPr>
          <a:xfrm>
            <a:off x="971829" y="31887341"/>
            <a:ext cx="4797019" cy="76944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BRIR peak detection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77997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57.74276"/>
  <p:tag name="LATEXADDIN" val="\documentclass{article}&#10;\usepackage{bm}&#10;\usepackage{color}&#10;\usepackage{amsmath}&#10;\pagestyle{empty}&#10;\begin{document}&#10;\color{red}&#10;\begin{eqnarray}&#10;\bm{5}&#10;\nonumber&#10;\end{eqnarray}&#10;\end{document}"/>
  <p:tag name="IGUANATEXSIZE" val="20"/>
  <p:tag name="IGUANATEXCURSOR" val="1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176.9779"/>
  <p:tag name="LATEXADDIN" val="\documentclass{article}&#10;\usepackage{bm}&#10;\usepackage{color}&#10;\usepackage{amsmath}&#10;\pagestyle{empty}&#10;\begin{document}&#10;\color{red}&#10;\begin{eqnarray}&#10;\bm{4.7}&#10;\nonumber&#10;\end{eqnarray}&#10;\end{document}"/>
  <p:tag name="IGUANATEXSIZE" val="20"/>
  <p:tag name="IGUANATEXCURSOR" val="1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175.478"/>
  <p:tag name="LATEXADDIN" val="\documentclass{article}&#10;\usepackage{bm}&#10;\usepackage{color}&#10;\usepackage{amsmath}&#10;\pagestyle{empty}&#10;\begin{document}&#10;\color{red}&#10;\begin{eqnarray}&#10;\bm{3.7}&#10;\nonumber&#10;\end{eqnarray}&#10;\end{document}"/>
  <p:tag name="IGUANATEXSIZE" val="20"/>
  <p:tag name="IGUANATEXCURSOR" val="1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73.2283"/>
  <p:tag name="LATEXADDIN" val="\documentclass{article}&#10;\usepackage{bm}&#10;\usepackage{color}&#10;\usepackage{amsmath}&#10;\pagestyle{empty}&#10;\begin{document}&#10;\color{red}&#10;\begin{eqnarray}&#10;\bm{4.3}&#10;\nonumber&#10;\end{eqnarray}&#10;\end{document}"/>
  <p:tag name="IGUANATEXSIZE" val="20"/>
  <p:tag name="IGUANATEXCURSOR" val="1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2723.659"/>
  <p:tag name="LATEXADDIN" val="\documentclass{article}&#10;\usepackage{bm}&#10;\usepackage{color}&#10;\usepackage{amsmath}&#10;\pagestyle{empty}&#10;\begin{document}&#10;\begin{eqnarray}&#10;{\rm BRIR}_{\rm peak}(n)=\left\{&#10;\begin{array}{ccc}&#10;x(n-D), &amp; V_BV_F\ge \rm Th\\&#10;{\rm BRIR}_{\rm peak}(n-1),&amp; \rm otherwise&#10;\end{array}&#10;\right.&#10;\nonumber&#10;\end{eqnarray}&#10;\end{document}"/>
  <p:tag name="IGUANATEXSIZE" val="20"/>
  <p:tag name="IGUANATEXCURSOR" val="2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95.98803"/>
  <p:tag name="LATEXADDIN" val="\documentclass{article}&#10;\usepackage{bm}&#10;\usepackage{color}&#10;\usepackage{amsmath}&#10;\pagestyle{empty}&#10;\begin{document}&#10;\begin{eqnarray}&#10;D&#10;\nonumber&#10;\end{eqnarray}&#10;\end{document}"/>
  <p:tag name="IGUANATEXSIZE" val="20"/>
  <p:tag name="IGUANATEXCURSOR" val="1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152.9809"/>
  <p:tag name="LATEXADDIN" val="\documentclass{article}&#10;\usepackage{bm}&#10;\usepackage{color}&#10;\usepackage{amsmath}&#10;\pagestyle{empty}&#10;\begin{document}&#10;\begin{eqnarray}&#10;\rm Th&#10;\nonumber&#10;\end{eqnarray}&#10;\end{document}"/>
  <p:tag name="IGUANATEXSIZE" val="20"/>
  <p:tag name="IGUANATEXCURSOR" val="138"/>
</p:tagLst>
</file>

<file path=ppt/theme/theme1.xml><?xml version="1.0" encoding="utf-8"?>
<a:theme xmlns:a="http://schemas.openxmlformats.org/drawingml/2006/main" name="Office テーマ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18600</TotalTime>
  <Words>245</Words>
  <Application>Microsoft Macintosh PowerPoint</Application>
  <PresentationFormat>ユーザー設定</PresentationFormat>
  <Paragraphs>87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IKESUGI SHUYA</dc:creator>
  <cp:lastModifiedBy>NISHIMURA SAE</cp:lastModifiedBy>
  <cp:revision>151</cp:revision>
  <cp:lastPrinted>2024-12-04T05:31:42Z</cp:lastPrinted>
  <dcterms:created xsi:type="dcterms:W3CDTF">2022-01-14T06:15:22Z</dcterms:created>
  <dcterms:modified xsi:type="dcterms:W3CDTF">2024-12-05T02:28:54Z</dcterms:modified>
</cp:coreProperties>
</file>