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64" r:id="rId3"/>
    <p:sldId id="402" r:id="rId4"/>
    <p:sldId id="403" r:id="rId5"/>
    <p:sldId id="316" r:id="rId6"/>
    <p:sldId id="404" r:id="rId7"/>
    <p:sldId id="396" r:id="rId8"/>
    <p:sldId id="388" r:id="rId9"/>
    <p:sldId id="409" r:id="rId10"/>
    <p:sldId id="257" r:id="rId11"/>
    <p:sldId id="407" r:id="rId12"/>
    <p:sldId id="405" r:id="rId13"/>
    <p:sldId id="406" r:id="rId14"/>
    <p:sldId id="40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1"/>
    <p:restoredTop sz="65871"/>
  </p:normalViewPr>
  <p:slideViewPr>
    <p:cSldViewPr snapToGrid="0">
      <p:cViewPr varScale="1">
        <p:scale>
          <a:sx n="71" d="100"/>
          <a:sy n="71" d="100"/>
        </p:scale>
        <p:origin x="20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93842-AB0F-234F-891C-B843EDCF14EA}" type="datetimeFigureOut">
              <a:rPr kumimoji="1" lang="ja-JP" altLang="en-US" smtClean="0"/>
              <a:t>2024/12/1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B03ED-82A6-BF42-B2FA-15A0155A2444}" type="slidenum">
              <a:rPr kumimoji="1" lang="ja-JP" altLang="en-US" smtClean="0"/>
              <a:t>‹#›</a:t>
            </a:fld>
            <a:endParaRPr kumimoji="1" lang="ja-JP" altLang="en-US"/>
          </a:p>
        </p:txBody>
      </p:sp>
    </p:spTree>
    <p:extLst>
      <p:ext uri="{BB962C8B-B14F-4D97-AF65-F5344CB8AC3E}">
        <p14:creationId xmlns:p14="http://schemas.microsoft.com/office/powerpoint/2010/main" val="40231200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sz="1800" dirty="0">
                <a:effectLst/>
                <a:latin typeface="MS"/>
              </a:rPr>
              <a:t>2024 International Workshop on Smart Info-Media Systems in Asia (SISA2024) </a:t>
            </a:r>
            <a:r>
              <a:rPr lang="ja-JP" altLang="en-US" sz="1800">
                <a:effectLst/>
                <a:latin typeface="MS"/>
              </a:rPr>
              <a:t>に採択された</a:t>
            </a:r>
            <a:r>
              <a:rPr kumimoji="1" lang="ja-JP" altLang="en-US" sz="1800">
                <a:effectLst/>
                <a:latin typeface="MS"/>
              </a:rPr>
              <a:t>論文の発表資料です．</a:t>
            </a:r>
            <a:r>
              <a:rPr kumimoji="1" lang="en-US" altLang="ja-JP" sz="1800" dirty="0">
                <a:effectLst/>
                <a:latin typeface="MS"/>
              </a:rPr>
              <a:t>2024</a:t>
            </a:r>
            <a:r>
              <a:rPr kumimoji="1" lang="ja-JP" altLang="en-US" sz="1800">
                <a:effectLst/>
                <a:latin typeface="MS"/>
              </a:rPr>
              <a:t>年</a:t>
            </a:r>
            <a:r>
              <a:rPr kumimoji="1" lang="en-US" altLang="ja-JP" sz="1800" dirty="0">
                <a:effectLst/>
                <a:latin typeface="MS"/>
              </a:rPr>
              <a:t>12</a:t>
            </a:r>
            <a:r>
              <a:rPr kumimoji="1" lang="ja-JP" altLang="en-US" sz="1800">
                <a:effectLst/>
                <a:latin typeface="MS"/>
              </a:rPr>
              <a:t>月</a:t>
            </a:r>
            <a:r>
              <a:rPr kumimoji="1" lang="en-US" altLang="ja-JP" sz="1800" dirty="0">
                <a:effectLst/>
                <a:latin typeface="MS"/>
              </a:rPr>
              <a:t>6</a:t>
            </a:r>
            <a:r>
              <a:rPr kumimoji="1" lang="ja-JP" altLang="en-US" sz="1800">
                <a:effectLst/>
                <a:latin typeface="MS"/>
              </a:rPr>
              <a:t>日に発表があります．</a:t>
            </a:r>
            <a:endParaRPr kumimoji="1" lang="en-US" altLang="ja-JP" sz="1800" dirty="0">
              <a:effectLst/>
              <a:latin typeface="M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effectLst/>
                <a:latin typeface="MS"/>
              </a:rPr>
              <a:t>SISA2024</a:t>
            </a:r>
            <a:r>
              <a:rPr kumimoji="1" lang="ja-JP" altLang="en-US" sz="1800">
                <a:effectLst/>
                <a:latin typeface="MS"/>
              </a:rPr>
              <a:t>はポスター発表ですが，内容をスライドにまとめました．</a:t>
            </a:r>
            <a:endParaRPr kumimoji="1" lang="en-US" altLang="ja-JP" dirty="0"/>
          </a:p>
          <a:p>
            <a:endParaRPr kumimoji="1" lang="en-US" altLang="ja-JP" dirty="0"/>
          </a:p>
          <a:p>
            <a:r>
              <a:rPr kumimoji="1" lang="ja-JP" altLang="en-US"/>
              <a:t>研究テーマ：抽出した拍手音を</a:t>
            </a:r>
            <a:r>
              <a:rPr kumimoji="1" lang="en-US" altLang="ja-JP" dirty="0"/>
              <a:t>BRIR</a:t>
            </a:r>
            <a:r>
              <a:rPr kumimoji="1" lang="ja-JP" altLang="en-US"/>
              <a:t>として利用する音響</a:t>
            </a:r>
            <a:r>
              <a:rPr kumimoji="1" lang="en-US" altLang="ja-JP" dirty="0"/>
              <a:t>MR</a:t>
            </a:r>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1</a:t>
            </a:fld>
            <a:endParaRPr kumimoji="1" lang="ja-JP" altLang="en-US"/>
          </a:p>
        </p:txBody>
      </p:sp>
    </p:spTree>
    <p:extLst>
      <p:ext uri="{BB962C8B-B14F-4D97-AF65-F5344CB8AC3E}">
        <p14:creationId xmlns:p14="http://schemas.microsoft.com/office/powerpoint/2010/main" val="282470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提案手法で作成した音響 </a:t>
            </a:r>
            <a:r>
              <a:rPr kumimoji="1" lang="en" altLang="ja-JP" dirty="0"/>
              <a:t>MR </a:t>
            </a:r>
            <a:r>
              <a:rPr kumimoji="1" lang="ja-JP" altLang="en-US"/>
              <a:t>信号の有効性を確認するために主観評価実験を行いました。</a:t>
            </a:r>
            <a:endParaRPr kumimoji="1" lang="en-US" altLang="ja-JP" dirty="0"/>
          </a:p>
          <a:p>
            <a:r>
              <a:rPr kumimoji="1" lang="ja-JP" altLang="en-US"/>
              <a:t>被験者は </a:t>
            </a:r>
            <a:r>
              <a:rPr kumimoji="1" lang="en-US" altLang="ja-JP" dirty="0"/>
              <a:t>20 </a:t>
            </a:r>
            <a:r>
              <a:rPr kumimoji="1" lang="ja-JP" altLang="en-US"/>
              <a:t>代の女性 </a:t>
            </a:r>
            <a:r>
              <a:rPr kumimoji="1" lang="en-US" altLang="ja-JP" dirty="0"/>
              <a:t>1 </a:t>
            </a:r>
            <a:r>
              <a:rPr kumimoji="1" lang="ja-JP" altLang="en-US"/>
              <a:t>名と男性 </a:t>
            </a:r>
            <a:r>
              <a:rPr kumimoji="1" lang="en-US" altLang="ja-JP" dirty="0"/>
              <a:t>5 </a:t>
            </a:r>
            <a:r>
              <a:rPr kumimoji="1" lang="ja-JP" altLang="en-US"/>
              <a:t>名の合計 </a:t>
            </a:r>
            <a:r>
              <a:rPr kumimoji="1" lang="en-US" altLang="ja-JP" dirty="0"/>
              <a:t>6 </a:t>
            </a:r>
            <a:r>
              <a:rPr kumimoji="1" lang="ja-JP" altLang="en-US"/>
              <a:t>名でした。</a:t>
            </a:r>
            <a:endParaRPr kumimoji="1" lang="en-US" altLang="ja-JP" dirty="0"/>
          </a:p>
          <a:p>
            <a:r>
              <a:rPr kumimoji="1" lang="ja-JP" altLang="en-US"/>
              <a:t>被験者にはそれぞれバイノーラルマイク </a:t>
            </a:r>
            <a:r>
              <a:rPr kumimoji="1" lang="en-US" altLang="ja-JP" dirty="0"/>
              <a:t>(</a:t>
            </a:r>
            <a:r>
              <a:rPr kumimoji="1" lang="en" altLang="ja-JP" dirty="0"/>
              <a:t>Roland CS-10EM) </a:t>
            </a:r>
            <a:r>
              <a:rPr kumimoji="1" lang="ja-JP" altLang="en-US"/>
              <a:t>を装着し，</a:t>
            </a:r>
            <a:endParaRPr kumimoji="1" lang="en-US" altLang="ja-JP" dirty="0"/>
          </a:p>
          <a:p>
            <a:r>
              <a:rPr kumimoji="1" lang="ja-JP" altLang="en-US"/>
              <a:t>頭の周囲でさまざまな角度で手を叩いてもらいました．</a:t>
            </a:r>
            <a:endParaRPr kumimoji="1" lang="en-US" altLang="ja-JP" dirty="0"/>
          </a:p>
          <a:p>
            <a:r>
              <a:rPr kumimoji="1" lang="ja-JP" altLang="en-US"/>
              <a:t>観測信号が録音され，提案手法を使用して音響 </a:t>
            </a:r>
            <a:r>
              <a:rPr kumimoji="1" lang="en" altLang="ja-JP" dirty="0"/>
              <a:t>MR </a:t>
            </a:r>
            <a:r>
              <a:rPr kumimoji="1" lang="ja-JP" altLang="en-US"/>
              <a:t>信号 </a:t>
            </a:r>
            <a:r>
              <a:rPr kumimoji="1" lang="en" altLang="ja-JP" dirty="0"/>
              <a:t>y(n) </a:t>
            </a:r>
            <a:r>
              <a:rPr kumimoji="1" lang="ja-JP" altLang="en-US"/>
              <a:t>が作成されました．</a:t>
            </a:r>
            <a:endParaRPr kumimoji="1" lang="en-US" altLang="ja-JP" dirty="0"/>
          </a:p>
          <a:p>
            <a:r>
              <a:rPr kumimoji="1" lang="ja-JP" altLang="en-US"/>
              <a:t>被験者は録音時と同じ環境に置かれ，音響</a:t>
            </a:r>
            <a:r>
              <a:rPr kumimoji="1" lang="en-US" altLang="ja-JP" dirty="0"/>
              <a:t>MR</a:t>
            </a:r>
            <a:r>
              <a:rPr kumimoji="1" lang="ja-JP" altLang="en-US"/>
              <a:t>信号を提示されました．</a:t>
            </a:r>
            <a:endParaRPr kumimoji="1" lang="en-US" altLang="ja-JP" dirty="0"/>
          </a:p>
          <a:p>
            <a:r>
              <a:rPr kumimoji="1" lang="ja-JP" altLang="en-US"/>
              <a:t>そして，被験者には</a:t>
            </a:r>
            <a:r>
              <a:rPr kumimoji="1" lang="en-US" altLang="ja-JP" dirty="0"/>
              <a:t>Q1, Q2</a:t>
            </a:r>
            <a:r>
              <a:rPr kumimoji="1" lang="ja-JP" altLang="en-US"/>
              <a:t>の質問が尋ねました．</a:t>
            </a:r>
            <a:endParaRPr kumimoji="1" lang="en-US" altLang="ja-JP" dirty="0"/>
          </a:p>
          <a:p>
            <a:endParaRPr kumimoji="1" lang="ja-JP" altLang="en-US"/>
          </a:p>
          <a:p>
            <a:r>
              <a:rPr kumimoji="1" lang="en" altLang="ja-JP" dirty="0"/>
              <a:t>Q1 </a:t>
            </a:r>
            <a:r>
              <a:rPr kumimoji="1" lang="ja-JP" altLang="en-US"/>
              <a:t>拍手をした方向から音が聞こえましたか</a:t>
            </a:r>
            <a:r>
              <a:rPr kumimoji="1" lang="en-US" altLang="ja-JP" dirty="0"/>
              <a:t>?</a:t>
            </a:r>
          </a:p>
          <a:p>
            <a:r>
              <a:rPr kumimoji="1" lang="en" altLang="ja-JP" dirty="0"/>
              <a:t>Q2 </a:t>
            </a:r>
            <a:r>
              <a:rPr kumimoji="1" lang="ja-JP" altLang="en-US"/>
              <a:t>音は部屋の中から聞こえているように感じましたか</a:t>
            </a:r>
            <a:r>
              <a:rPr kumimoji="1" lang="en-US" altLang="ja-JP" dirty="0"/>
              <a:t>?</a:t>
            </a:r>
          </a:p>
          <a:p>
            <a:endParaRPr kumimoji="1" lang="en-US" altLang="ja-JP" dirty="0"/>
          </a:p>
          <a:p>
            <a:r>
              <a:rPr kumimoji="1" lang="ja-JP" altLang="en-US"/>
              <a:t>ここで、</a:t>
            </a:r>
            <a:r>
              <a:rPr kumimoji="1" lang="en" altLang="ja-JP" dirty="0"/>
              <a:t>Q1 </a:t>
            </a:r>
            <a:r>
              <a:rPr kumimoji="1" lang="ja-JP" altLang="en-US"/>
              <a:t>は音源方向の知覚に関する質問であり，</a:t>
            </a:r>
            <a:r>
              <a:rPr kumimoji="1" lang="en" altLang="ja-JP" dirty="0"/>
              <a:t>Q2 </a:t>
            </a:r>
            <a:r>
              <a:rPr kumimoji="1" lang="ja-JP" altLang="en-US"/>
              <a:t>は実空間における仮想音源の自然さに関する質問でした．</a:t>
            </a:r>
          </a:p>
          <a:p>
            <a:r>
              <a:rPr kumimoji="1" lang="ja-JP" altLang="en-US"/>
              <a:t>被験者は，表 </a:t>
            </a:r>
            <a:r>
              <a:rPr kumimoji="1" lang="en" altLang="ja-JP" dirty="0"/>
              <a:t>I </a:t>
            </a:r>
            <a:r>
              <a:rPr kumimoji="1" lang="ja-JP" altLang="en-US"/>
              <a:t>に示すように </a:t>
            </a:r>
            <a:r>
              <a:rPr kumimoji="1" lang="en-US" altLang="ja-JP" dirty="0"/>
              <a:t>5 </a:t>
            </a:r>
            <a:r>
              <a:rPr kumimoji="1" lang="ja-JP" altLang="en-US"/>
              <a:t>段階評価を使用してこれらの質問に回答しました．</a:t>
            </a:r>
            <a:endParaRPr kumimoji="1" lang="en-US" altLang="ja-JP" dirty="0"/>
          </a:p>
          <a:p>
            <a:r>
              <a:rPr kumimoji="1" lang="ja-JP" altLang="en-US"/>
              <a:t>評価「</a:t>
            </a:r>
            <a:r>
              <a:rPr kumimoji="1" lang="en-US" altLang="ja-JP" dirty="0"/>
              <a:t>5</a:t>
            </a:r>
            <a:r>
              <a:rPr kumimoji="1" lang="ja-JP" altLang="en-US"/>
              <a:t>」が最高の評価を示します．</a:t>
            </a:r>
            <a:endParaRPr kumimoji="1" lang="en-US" altLang="ja-JP" dirty="0"/>
          </a:p>
          <a:p>
            <a:r>
              <a:rPr kumimoji="1" lang="ja-JP" altLang="en-US"/>
              <a:t>主観評価実験は、廊下 </a:t>
            </a:r>
            <a:r>
              <a:rPr kumimoji="1" lang="en-US" altLang="ja-JP" dirty="0"/>
              <a:t>(</a:t>
            </a:r>
            <a:r>
              <a:rPr kumimoji="1" lang="en" altLang="ja-JP" dirty="0"/>
              <a:t>Room H) </a:t>
            </a:r>
            <a:r>
              <a:rPr kumimoji="1" lang="ja-JP" altLang="en-US"/>
              <a:t>と防音室 </a:t>
            </a:r>
            <a:r>
              <a:rPr kumimoji="1" lang="en-US" altLang="ja-JP" dirty="0"/>
              <a:t>(</a:t>
            </a:r>
            <a:r>
              <a:rPr kumimoji="1" lang="en" altLang="ja-JP" dirty="0"/>
              <a:t>Room S) </a:t>
            </a:r>
            <a:r>
              <a:rPr kumimoji="1" lang="ja-JP" altLang="en-US"/>
              <a:t>の </a:t>
            </a:r>
            <a:r>
              <a:rPr kumimoji="1" lang="en-US" altLang="ja-JP" dirty="0"/>
              <a:t>2 </a:t>
            </a:r>
            <a:r>
              <a:rPr kumimoji="1" lang="ja-JP" altLang="en-US"/>
              <a:t>つの場所で行いました．</a:t>
            </a:r>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10</a:t>
            </a:fld>
            <a:endParaRPr kumimoji="1" lang="ja-JP" altLang="en-US"/>
          </a:p>
        </p:txBody>
      </p:sp>
    </p:spTree>
    <p:extLst>
      <p:ext uri="{BB962C8B-B14F-4D97-AF65-F5344CB8AC3E}">
        <p14:creationId xmlns:p14="http://schemas.microsoft.com/office/powerpoint/2010/main" val="3441060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こちらが，実験を行った環境です．</a:t>
            </a:r>
            <a:endParaRPr kumimoji="1" lang="en-US" altLang="ja-JP" dirty="0"/>
          </a:p>
          <a:p>
            <a:r>
              <a:rPr kumimoji="1" lang="ja-JP" altLang="en-US"/>
              <a:t>両方の環境で，被験者にはできるだけ同じ角度で手を叩いてもらいました．</a:t>
            </a:r>
            <a:endParaRPr kumimoji="1" lang="en-US" altLang="ja-JP" dirty="0"/>
          </a:p>
          <a:p>
            <a:r>
              <a:rPr kumimoji="1" lang="ja-JP" altLang="en-US"/>
              <a:t>さらに，別の場所で録音された拍手音から作成された音響 </a:t>
            </a:r>
            <a:r>
              <a:rPr kumimoji="1" lang="en" altLang="ja-JP" dirty="0"/>
              <a:t>MR </a:t>
            </a:r>
            <a:r>
              <a:rPr kumimoji="1" lang="ja-JP" altLang="en-US"/>
              <a:t>信号を使用して主観評価も行いました．</a:t>
            </a:r>
          </a:p>
          <a:p>
            <a:r>
              <a:rPr kumimoji="1" lang="ja-JP" altLang="en-US"/>
              <a:t>図は，それぞれ廊下と防音室での実験セットアップを示しています．</a:t>
            </a:r>
            <a:endParaRPr kumimoji="1" lang="en-US" altLang="ja-JP" dirty="0"/>
          </a:p>
          <a:p>
            <a:r>
              <a:rPr kumimoji="1" lang="ja-JP" altLang="en-US"/>
              <a:t>防音室では，音の反射を減らすために壁に吸音材が取り付けられています．</a:t>
            </a:r>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11</a:t>
            </a:fld>
            <a:endParaRPr kumimoji="1" lang="ja-JP" altLang="en-US"/>
          </a:p>
        </p:txBody>
      </p:sp>
    </p:spTree>
    <p:extLst>
      <p:ext uri="{BB962C8B-B14F-4D97-AF65-F5344CB8AC3E}">
        <p14:creationId xmlns:p14="http://schemas.microsoft.com/office/powerpoint/2010/main" val="395595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Q1 </a:t>
            </a:r>
            <a:r>
              <a:rPr kumimoji="1" lang="ja-JP" altLang="en-US"/>
              <a:t>拍手をした方向から音が聞こえましたか</a:t>
            </a:r>
            <a:r>
              <a:rPr kumimoji="1" lang="en-US" altLang="ja-JP" dirty="0"/>
              <a:t>?</a:t>
            </a:r>
          </a:p>
          <a:p>
            <a:endParaRPr kumimoji="1" lang="en" altLang="ja-JP" dirty="0"/>
          </a:p>
          <a:p>
            <a:r>
              <a:rPr kumimoji="1" lang="en" altLang="ja-JP" dirty="0"/>
              <a:t>Q1 </a:t>
            </a:r>
            <a:r>
              <a:rPr kumimoji="1" lang="ja-JP" altLang="en-US"/>
              <a:t>の結果を表 </a:t>
            </a:r>
            <a:r>
              <a:rPr kumimoji="1" lang="en" altLang="ja-JP" dirty="0"/>
              <a:t>II </a:t>
            </a:r>
            <a:r>
              <a:rPr kumimoji="1" lang="ja-JP" altLang="en-US"/>
              <a:t>に示します．</a:t>
            </a:r>
            <a:endParaRPr kumimoji="1" lang="en-US" altLang="ja-JP" dirty="0"/>
          </a:p>
          <a:p>
            <a:r>
              <a:rPr kumimoji="1" lang="ja-JP" altLang="en-US"/>
              <a:t>ここで，</a:t>
            </a:r>
            <a:r>
              <a:rPr kumimoji="1" lang="en" altLang="ja-JP" dirty="0"/>
              <a:t>S1</a:t>
            </a:r>
            <a:r>
              <a:rPr kumimoji="1" lang="ja-JP" altLang="en-US"/>
              <a:t>から</a:t>
            </a:r>
            <a:r>
              <a:rPr kumimoji="1" lang="en" altLang="ja-JP" dirty="0"/>
              <a:t>S6 </a:t>
            </a:r>
            <a:r>
              <a:rPr kumimoji="1" lang="ja-JP" altLang="en-US"/>
              <a:t>は被験者番号を表します．</a:t>
            </a:r>
            <a:endParaRPr kumimoji="1" lang="en-US" altLang="ja-JP" dirty="0"/>
          </a:p>
          <a:p>
            <a:r>
              <a:rPr kumimoji="1" lang="ja-JP" altLang="en-US"/>
              <a:t>「</a:t>
            </a:r>
            <a:r>
              <a:rPr kumimoji="1" lang="en" altLang="ja-JP" dirty="0" err="1"/>
              <a:t>Thr</a:t>
            </a:r>
            <a:r>
              <a:rPr kumimoji="1" lang="en" altLang="ja-JP" dirty="0"/>
              <a:t>.</a:t>
            </a:r>
            <a:r>
              <a:rPr kumimoji="1" lang="ja-JP" altLang="en"/>
              <a:t>」</a:t>
            </a:r>
            <a:r>
              <a:rPr kumimoji="1" lang="ja-JP" altLang="en-US"/>
              <a:t>は，実空間のみでの観測信号 </a:t>
            </a:r>
            <a:r>
              <a:rPr kumimoji="1" lang="en" altLang="ja-JP" dirty="0"/>
              <a:t>x(n) </a:t>
            </a:r>
            <a:r>
              <a:rPr kumimoji="1" lang="ja-JP" altLang="en-US"/>
              <a:t>を表します．</a:t>
            </a:r>
            <a:endParaRPr kumimoji="1" lang="en-US" altLang="ja-JP" dirty="0"/>
          </a:p>
          <a:p>
            <a:r>
              <a:rPr kumimoji="1" lang="ja-JP" altLang="en-US"/>
              <a:t>「</a:t>
            </a:r>
            <a:r>
              <a:rPr kumimoji="1" lang="en" altLang="ja-JP" dirty="0"/>
              <a:t>AMR(H)</a:t>
            </a:r>
            <a:r>
              <a:rPr kumimoji="1" lang="ja-JP" altLang="en"/>
              <a:t>」</a:t>
            </a:r>
            <a:r>
              <a:rPr kumimoji="1" lang="ja-JP" altLang="en-US"/>
              <a:t>は，廊下で録音された拍手音で作成された音響</a:t>
            </a:r>
            <a:r>
              <a:rPr kumimoji="1" lang="en" altLang="ja-JP" dirty="0"/>
              <a:t>MR</a:t>
            </a:r>
            <a:r>
              <a:rPr kumimoji="1" lang="ja-JP" altLang="en-US"/>
              <a:t>信号を表します．</a:t>
            </a:r>
            <a:endParaRPr kumimoji="1" lang="en-US" altLang="ja-JP" dirty="0"/>
          </a:p>
          <a:p>
            <a:r>
              <a:rPr kumimoji="1" lang="ja-JP" altLang="en-US"/>
              <a:t>「</a:t>
            </a:r>
            <a:r>
              <a:rPr kumimoji="1" lang="en" altLang="ja-JP" dirty="0"/>
              <a:t>AMR(S)</a:t>
            </a:r>
            <a:r>
              <a:rPr kumimoji="1" lang="ja-JP" altLang="en"/>
              <a:t>」</a:t>
            </a:r>
            <a:r>
              <a:rPr kumimoji="1" lang="ja-JP" altLang="en-US"/>
              <a:t>は，部屋</a:t>
            </a:r>
            <a:r>
              <a:rPr kumimoji="1" lang="en" altLang="ja-JP" dirty="0"/>
              <a:t>S</a:t>
            </a:r>
            <a:r>
              <a:rPr kumimoji="1" lang="ja-JP" altLang="en-US"/>
              <a:t>で録音された拍手音で作成された音響</a:t>
            </a:r>
            <a:r>
              <a:rPr kumimoji="1" lang="en" altLang="ja-JP" dirty="0"/>
              <a:t>MR</a:t>
            </a:r>
            <a:r>
              <a:rPr kumimoji="1" lang="ja-JP" altLang="en-US"/>
              <a:t>信号です．</a:t>
            </a:r>
            <a:endParaRPr kumimoji="1" lang="en-US" altLang="ja-JP" dirty="0"/>
          </a:p>
          <a:p>
            <a:r>
              <a:rPr kumimoji="1" lang="ja-JP" altLang="en-US"/>
              <a:t>結果は，平均評価が</a:t>
            </a:r>
            <a:r>
              <a:rPr kumimoji="1" lang="en-US" altLang="ja-JP" dirty="0"/>
              <a:t>4.5</a:t>
            </a:r>
            <a:r>
              <a:rPr kumimoji="1" lang="ja-JP" altLang="en-US"/>
              <a:t>を超えており，音源方向の知覚に大きな違いがないことを示しています．</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12</a:t>
            </a:fld>
            <a:endParaRPr kumimoji="1" lang="ja-JP" altLang="en-US"/>
          </a:p>
        </p:txBody>
      </p:sp>
    </p:spTree>
    <p:extLst>
      <p:ext uri="{BB962C8B-B14F-4D97-AF65-F5344CB8AC3E}">
        <p14:creationId xmlns:p14="http://schemas.microsoft.com/office/powerpoint/2010/main" val="3229762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Q2 </a:t>
            </a:r>
            <a:r>
              <a:rPr kumimoji="1" lang="ja-JP" altLang="en-US"/>
              <a:t>音は部屋の中から聞こえているように感じましたか</a:t>
            </a:r>
            <a:r>
              <a:rPr kumimoji="1" lang="en-US" altLang="ja-JP" dirty="0"/>
              <a:t>?</a:t>
            </a:r>
          </a:p>
          <a:p>
            <a:endParaRPr kumimoji="1" lang="en" altLang="ja-JP" dirty="0"/>
          </a:p>
          <a:p>
            <a:r>
              <a:rPr kumimoji="1" lang="ja-JP" altLang="en-US"/>
              <a:t>次に，</a:t>
            </a:r>
            <a:r>
              <a:rPr kumimoji="1" lang="en" altLang="ja-JP" dirty="0"/>
              <a:t>Q2 </a:t>
            </a:r>
            <a:r>
              <a:rPr kumimoji="1" lang="ja-JP" altLang="en-US"/>
              <a:t>は、現実世界における仮想音源の自然さに関するものです．</a:t>
            </a:r>
            <a:endParaRPr kumimoji="1" lang="en-US" altLang="ja-JP" dirty="0"/>
          </a:p>
          <a:p>
            <a:r>
              <a:rPr kumimoji="1" lang="ja-JP" altLang="en-US"/>
              <a:t>まず，</a:t>
            </a:r>
            <a:r>
              <a:rPr kumimoji="1" lang="en" altLang="ja-JP" dirty="0" err="1"/>
              <a:t>Thr</a:t>
            </a:r>
            <a:r>
              <a:rPr kumimoji="1" lang="en" altLang="ja-JP" dirty="0"/>
              <a:t>. </a:t>
            </a:r>
            <a:r>
              <a:rPr kumimoji="1" lang="ja-JP" altLang="en-US"/>
              <a:t>には仮想音が含まれていないため，平均評価は </a:t>
            </a:r>
            <a:r>
              <a:rPr kumimoji="1" lang="en-US" altLang="ja-JP" dirty="0"/>
              <a:t>4.8 </a:t>
            </a:r>
            <a:r>
              <a:rPr kumimoji="1" lang="ja-JP" altLang="en-US"/>
              <a:t>と高い結果が得られました．</a:t>
            </a:r>
            <a:endParaRPr kumimoji="1" lang="en-US" altLang="ja-JP" dirty="0"/>
          </a:p>
          <a:p>
            <a:r>
              <a:rPr kumimoji="1" lang="ja-JP" altLang="en-US"/>
              <a:t>次に，同じ部屋の拍手音で作成された音響 </a:t>
            </a:r>
            <a:r>
              <a:rPr kumimoji="1" lang="en" altLang="ja-JP" dirty="0"/>
              <a:t>MR </a:t>
            </a:r>
            <a:r>
              <a:rPr kumimoji="1" lang="ja-JP" altLang="en-US"/>
              <a:t>信号の平均評価は，</a:t>
            </a:r>
            <a:r>
              <a:rPr kumimoji="1" lang="en" altLang="ja-JP" dirty="0"/>
              <a:t>Room H </a:t>
            </a:r>
            <a:r>
              <a:rPr kumimoji="1" lang="ja-JP" altLang="en-US"/>
              <a:t>で </a:t>
            </a:r>
            <a:r>
              <a:rPr kumimoji="1" lang="en-US" altLang="ja-JP" dirty="0"/>
              <a:t>3.7</a:t>
            </a:r>
            <a:r>
              <a:rPr kumimoji="1" lang="ja-JP" altLang="en-US"/>
              <a:t>，</a:t>
            </a:r>
            <a:r>
              <a:rPr kumimoji="1" lang="en" altLang="ja-JP" dirty="0"/>
              <a:t>Room S </a:t>
            </a:r>
            <a:r>
              <a:rPr kumimoji="1" lang="ja-JP" altLang="en-US"/>
              <a:t>で </a:t>
            </a:r>
            <a:r>
              <a:rPr kumimoji="1" lang="en-US" altLang="ja-JP" dirty="0"/>
              <a:t>4.3 </a:t>
            </a:r>
            <a:r>
              <a:rPr kumimoji="1" lang="ja-JP" altLang="en-US"/>
              <a:t>でした．</a:t>
            </a:r>
            <a:endParaRPr kumimoji="1" lang="en-US" altLang="ja-JP" dirty="0"/>
          </a:p>
          <a:p>
            <a:r>
              <a:rPr kumimoji="1" lang="ja-JP" altLang="en-US"/>
              <a:t>特に，</a:t>
            </a:r>
            <a:r>
              <a:rPr kumimoji="1" lang="en" altLang="ja-JP" dirty="0"/>
              <a:t>Room S </a:t>
            </a:r>
            <a:r>
              <a:rPr kumimoji="1" lang="ja-JP" altLang="en-US"/>
              <a:t>は </a:t>
            </a:r>
            <a:r>
              <a:rPr kumimoji="1" lang="en" altLang="ja-JP" dirty="0" err="1"/>
              <a:t>Thr</a:t>
            </a:r>
            <a:r>
              <a:rPr kumimoji="1" lang="en" altLang="ja-JP" dirty="0"/>
              <a:t>. </a:t>
            </a:r>
            <a:r>
              <a:rPr kumimoji="1" lang="ja-JP" altLang="en-US"/>
              <a:t>に匹敵する高い評価を獲得しました．</a:t>
            </a:r>
            <a:endParaRPr kumimoji="1" lang="en-US" altLang="ja-JP" dirty="0"/>
          </a:p>
          <a:p>
            <a:r>
              <a:rPr kumimoji="1" lang="ja-JP" altLang="en-US"/>
              <a:t>最後に，異なる部屋の拍手音で作成された音響 </a:t>
            </a:r>
            <a:r>
              <a:rPr kumimoji="1" lang="en" altLang="ja-JP" dirty="0"/>
              <a:t>MR </a:t>
            </a:r>
            <a:r>
              <a:rPr kumimoji="1" lang="ja-JP" altLang="en-US"/>
              <a:t>信号は，</a:t>
            </a:r>
            <a:r>
              <a:rPr kumimoji="1" lang="en" altLang="ja-JP" dirty="0"/>
              <a:t>Room H </a:t>
            </a:r>
            <a:r>
              <a:rPr kumimoji="1" lang="ja-JP" altLang="en-US"/>
              <a:t>で </a:t>
            </a:r>
            <a:r>
              <a:rPr kumimoji="1" lang="en-US" altLang="ja-JP" dirty="0"/>
              <a:t>2.5</a:t>
            </a:r>
            <a:r>
              <a:rPr kumimoji="1" lang="ja-JP" altLang="en-US"/>
              <a:t>，</a:t>
            </a:r>
            <a:r>
              <a:rPr kumimoji="1" lang="en" altLang="ja-JP" dirty="0"/>
              <a:t>Room S </a:t>
            </a:r>
            <a:r>
              <a:rPr kumimoji="1" lang="ja-JP" altLang="en-US"/>
              <a:t>で </a:t>
            </a:r>
            <a:r>
              <a:rPr kumimoji="1" lang="en-US" altLang="ja-JP" dirty="0"/>
              <a:t>2.7 </a:t>
            </a:r>
            <a:r>
              <a:rPr kumimoji="1" lang="ja-JP" altLang="en-US"/>
              <a:t>と最低の評価を受けました．</a:t>
            </a:r>
            <a:endParaRPr kumimoji="1" lang="en-US" altLang="ja-JP" dirty="0"/>
          </a:p>
          <a:p>
            <a:r>
              <a:rPr kumimoji="1" lang="ja-JP" altLang="en-US"/>
              <a:t>これらの結果は，異なる環境の </a:t>
            </a:r>
            <a:r>
              <a:rPr kumimoji="1" lang="en" altLang="ja-JP" dirty="0"/>
              <a:t>BRIR </a:t>
            </a:r>
            <a:r>
              <a:rPr kumimoji="1" lang="ja-JP" altLang="en-US"/>
              <a:t>を使用することは音響 </a:t>
            </a:r>
            <a:r>
              <a:rPr kumimoji="1" lang="en" altLang="ja-JP" dirty="0"/>
              <a:t>MR </a:t>
            </a:r>
            <a:r>
              <a:rPr kumimoji="1" lang="ja-JP" altLang="en-US"/>
              <a:t>には望ましくないことを示しています．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13</a:t>
            </a:fld>
            <a:endParaRPr kumimoji="1" lang="ja-JP" altLang="en-US"/>
          </a:p>
        </p:txBody>
      </p:sp>
    </p:spTree>
    <p:extLst>
      <p:ext uri="{BB962C8B-B14F-4D97-AF65-F5344CB8AC3E}">
        <p14:creationId xmlns:p14="http://schemas.microsoft.com/office/powerpoint/2010/main" val="2772515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本研究では，高品質な音響</a:t>
            </a:r>
            <a:r>
              <a:rPr kumimoji="1" lang="en" altLang="ja-JP" dirty="0"/>
              <a:t>MR</a:t>
            </a:r>
            <a:r>
              <a:rPr kumimoji="1" lang="ja-JP" altLang="en-US"/>
              <a:t>を実現するため，拍手音を近似</a:t>
            </a:r>
            <a:r>
              <a:rPr kumimoji="1" lang="en" altLang="ja-JP" dirty="0"/>
              <a:t>BRIR</a:t>
            </a:r>
            <a:r>
              <a:rPr kumimoji="1" lang="ja-JP" altLang="en-US"/>
              <a:t>として抽出する手法を検討しました．</a:t>
            </a:r>
            <a:endParaRPr kumimoji="1" lang="en-US" altLang="ja-JP" dirty="0"/>
          </a:p>
          <a:p>
            <a:r>
              <a:rPr kumimoji="1" lang="ja-JP" altLang="en-US"/>
              <a:t>提案手法では，波形のピークから減衰値を評価することで拍手音を検出しました．</a:t>
            </a:r>
            <a:endParaRPr kumimoji="1" lang="en-US" altLang="ja-JP" dirty="0"/>
          </a:p>
          <a:p>
            <a:r>
              <a:rPr kumimoji="1" lang="ja-JP" altLang="en-US"/>
              <a:t>抽出した拍手音を使用して仮想立体音響を作成しました．</a:t>
            </a:r>
            <a:endParaRPr kumimoji="1" lang="en-US" altLang="ja-JP" dirty="0"/>
          </a:p>
          <a:p>
            <a:r>
              <a:rPr kumimoji="1" lang="ja-JP" altLang="en-US"/>
              <a:t>作成された立体音響に，実際の音に追加し，被験者の耳に提供しました．</a:t>
            </a:r>
            <a:endParaRPr kumimoji="1" lang="en-US" altLang="ja-JP" dirty="0"/>
          </a:p>
          <a:p>
            <a:r>
              <a:rPr kumimoji="1" lang="ja-JP" altLang="en-US"/>
              <a:t>主観評価実験の結果，提案手法によって生成された立体音響は，実際の環境の伝達特性を効果的に含んでいることが示唆されました．</a:t>
            </a:r>
            <a:endParaRPr kumimoji="1" lang="en-US" altLang="ja-JP" dirty="0"/>
          </a:p>
          <a:p>
            <a:r>
              <a:rPr kumimoji="1" lang="ja-JP" altLang="en-US"/>
              <a:t>今後の課題は，</a:t>
            </a:r>
            <a:r>
              <a:rPr kumimoji="1" lang="en" altLang="ja-JP" dirty="0"/>
              <a:t>BRIR</a:t>
            </a:r>
            <a:r>
              <a:rPr kumimoji="1" lang="ja-JP" altLang="en-US"/>
              <a:t>の到来方向の推定，</a:t>
            </a:r>
            <a:r>
              <a:rPr kumimoji="1" lang="en" altLang="ja-JP" dirty="0"/>
              <a:t>BRIR</a:t>
            </a:r>
            <a:r>
              <a:rPr kumimoji="1" lang="ja-JP" altLang="en-US"/>
              <a:t>を補間して観測されていない</a:t>
            </a:r>
            <a:r>
              <a:rPr kumimoji="1" lang="en" altLang="ja-JP" dirty="0"/>
              <a:t>BRIR</a:t>
            </a:r>
            <a:r>
              <a:rPr kumimoji="1" lang="ja-JP" altLang="en-US"/>
              <a:t>を生成することなどがあります．</a:t>
            </a:r>
            <a:endParaRPr kumimoji="1" lang="en-US" altLang="ja-JP" dirty="0"/>
          </a:p>
          <a:p>
            <a:r>
              <a:rPr kumimoji="1" lang="ja-JP" altLang="en-US"/>
              <a:t>また，（</a:t>
            </a:r>
            <a:r>
              <a:rPr kumimoji="1" lang="en" altLang="ja-JP" dirty="0"/>
              <a:t>TSP</a:t>
            </a:r>
            <a:r>
              <a:rPr kumimoji="1" lang="ja-JP" altLang="en-US"/>
              <a:t>法やクロススペクトル法などの）従来のインパルス応答測定法と拍手音を比較し，</a:t>
            </a:r>
            <a:endParaRPr kumimoji="1" lang="en-US" altLang="ja-JP" dirty="0"/>
          </a:p>
          <a:p>
            <a:r>
              <a:rPr kumimoji="1" lang="en" altLang="ja-JP" dirty="0"/>
              <a:t>BRIR</a:t>
            </a:r>
            <a:r>
              <a:rPr kumimoji="1" lang="ja-JP" altLang="en-US"/>
              <a:t>の拍手音を使用した方向再現の精度を客観的に実証する予定です．</a:t>
            </a:r>
            <a:endParaRPr kumimoji="1" lang="en-US" altLang="ja-JP" dirty="0"/>
          </a:p>
        </p:txBody>
      </p:sp>
      <p:sp>
        <p:nvSpPr>
          <p:cNvPr id="4" name="スライド番号プレースホルダー 3"/>
          <p:cNvSpPr>
            <a:spLocks noGrp="1"/>
          </p:cNvSpPr>
          <p:nvPr>
            <p:ph type="sldNum" sz="quarter" idx="5"/>
          </p:nvPr>
        </p:nvSpPr>
        <p:spPr/>
        <p:txBody>
          <a:bodyPr/>
          <a:lstStyle/>
          <a:p>
            <a:fld id="{747D3DF0-60E1-A649-A0A0-02BE74365DB6}" type="slidenum">
              <a:rPr kumimoji="1" lang="ja-JP" altLang="en-US" smtClean="0"/>
              <a:t>14</a:t>
            </a:fld>
            <a:endParaRPr kumimoji="1" lang="ja-JP" altLang="en-US"/>
          </a:p>
        </p:txBody>
      </p:sp>
    </p:spTree>
    <p:extLst>
      <p:ext uri="{BB962C8B-B14F-4D97-AF65-F5344CB8AC3E}">
        <p14:creationId xmlns:p14="http://schemas.microsoft.com/office/powerpoint/2010/main" val="296482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近年，映像の分野では</a:t>
            </a:r>
            <a:r>
              <a:rPr kumimoji="1" lang="en-US" altLang="ja-JP" dirty="0"/>
              <a:t>XR</a:t>
            </a:r>
            <a:r>
              <a:rPr kumimoji="1" lang="ja-JP" altLang="en-US"/>
              <a:t>が注目されています．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XR </a:t>
            </a:r>
            <a:r>
              <a:rPr kumimoji="1" lang="ja-JP" altLang="en-US"/>
              <a:t>は仮想空間技術の総称であり，</a:t>
            </a:r>
            <a:r>
              <a:rPr kumimoji="1" lang="en" altLang="ja-JP" dirty="0"/>
              <a:t>VR (</a:t>
            </a:r>
            <a:r>
              <a:rPr kumimoji="1" lang="ja-JP" altLang="en-US"/>
              <a:t>仮想現実</a:t>
            </a:r>
            <a:r>
              <a:rPr kumimoji="1" lang="en-US" altLang="ja-JP" dirty="0"/>
              <a:t>)</a:t>
            </a:r>
            <a:r>
              <a:rPr kumimoji="1" lang="ja-JP" altLang="en-US"/>
              <a:t>，</a:t>
            </a:r>
            <a:r>
              <a:rPr kumimoji="1" lang="en" altLang="ja-JP" dirty="0"/>
              <a:t>AR (</a:t>
            </a:r>
            <a:r>
              <a:rPr kumimoji="1" lang="ja-JP" altLang="en-US"/>
              <a:t>拡張現実</a:t>
            </a:r>
            <a:r>
              <a:rPr kumimoji="1" lang="en-US" altLang="ja-JP" dirty="0"/>
              <a:t>)</a:t>
            </a:r>
            <a:r>
              <a:rPr kumimoji="1" lang="ja-JP" altLang="en-US"/>
              <a:t>，</a:t>
            </a:r>
            <a:r>
              <a:rPr kumimoji="1" lang="en" altLang="ja-JP" dirty="0"/>
              <a:t>MR (</a:t>
            </a:r>
            <a:r>
              <a:rPr kumimoji="1" lang="ja-JP" altLang="en-US"/>
              <a:t>複合現実</a:t>
            </a:r>
            <a:r>
              <a:rPr kumimoji="1" lang="en-US" altLang="ja-JP" dirty="0"/>
              <a:t>) </a:t>
            </a:r>
            <a:r>
              <a:rPr kumimoji="1" lang="ja-JP" altLang="en-US"/>
              <a:t>が含まれます．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747D3DF0-60E1-A649-A0A0-02BE74365DB6}" type="slidenum">
              <a:rPr kumimoji="1" lang="ja-JP" altLang="en-US" smtClean="0"/>
              <a:t>2</a:t>
            </a:fld>
            <a:endParaRPr kumimoji="1" lang="ja-JP" altLang="en-US"/>
          </a:p>
        </p:txBody>
      </p:sp>
    </p:spTree>
    <p:extLst>
      <p:ext uri="{BB962C8B-B14F-4D97-AF65-F5344CB8AC3E}">
        <p14:creationId xmlns:p14="http://schemas.microsoft.com/office/powerpoint/2010/main" val="781893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B6C18-DE07-9AF8-FC3B-B9E84CDFF9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121779-D8DA-26E4-D072-F145245F31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73BD1B-15BB-16B5-7030-397113B84F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本研究では，特に</a:t>
            </a:r>
            <a:r>
              <a:rPr kumimoji="1" lang="en-US" altLang="ja-JP" dirty="0"/>
              <a:t>MR</a:t>
            </a:r>
            <a:r>
              <a:rPr kumimoji="1" lang="ja-JP" altLang="en-US"/>
              <a:t>技術に着目しています．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141414"/>
              </a:solidFill>
              <a:effectLst/>
              <a:latin typeface="SF"/>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141414"/>
              </a:solidFill>
              <a:effectLst/>
              <a:latin typeface="SF"/>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a:extLst>
              <a:ext uri="{FF2B5EF4-FFF2-40B4-BE49-F238E27FC236}">
                <a16:creationId xmlns:a16="http://schemas.microsoft.com/office/drawing/2014/main" id="{F470B364-33A0-C341-448F-A49A1BB04D5F}"/>
              </a:ext>
            </a:extLst>
          </p:cNvPr>
          <p:cNvSpPr>
            <a:spLocks noGrp="1"/>
          </p:cNvSpPr>
          <p:nvPr>
            <p:ph type="sldNum" sz="quarter" idx="5"/>
          </p:nvPr>
        </p:nvSpPr>
        <p:spPr/>
        <p:txBody>
          <a:bodyPr/>
          <a:lstStyle/>
          <a:p>
            <a:fld id="{747D3DF0-60E1-A649-A0A0-02BE74365DB6}" type="slidenum">
              <a:rPr kumimoji="1" lang="ja-JP" altLang="en-US" smtClean="0"/>
              <a:t>3</a:t>
            </a:fld>
            <a:endParaRPr kumimoji="1" lang="ja-JP" altLang="en-US"/>
          </a:p>
        </p:txBody>
      </p:sp>
    </p:spTree>
    <p:extLst>
      <p:ext uri="{BB962C8B-B14F-4D97-AF65-F5344CB8AC3E}">
        <p14:creationId xmlns:p14="http://schemas.microsoft.com/office/powerpoint/2010/main" val="163970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MR</a:t>
            </a:r>
            <a:r>
              <a:rPr kumimoji="1" lang="ja-JP" altLang="en-US"/>
              <a:t>技術は，現実世界と仮想世界を融合してユーザーに提示する技術です．</a:t>
            </a:r>
            <a:endParaRPr kumimoji="1" lang="en-US" altLang="ja-JP" dirty="0"/>
          </a:p>
          <a:p>
            <a:r>
              <a:rPr kumimoji="1" lang="ja-JP" altLang="en-US"/>
              <a:t>ユーザーは現実の物体を操作したり，仮想空間で作成した物体を現実世界に映し出したりすることができます．</a:t>
            </a:r>
            <a:endParaRPr kumimoji="1" lang="en-US" altLang="ja-JP" dirty="0"/>
          </a:p>
          <a:p>
            <a:r>
              <a:rPr kumimoji="1" lang="en" altLang="ja-JP" dirty="0"/>
              <a:t>MR</a:t>
            </a:r>
            <a:r>
              <a:rPr kumimoji="1" lang="ja-JP" altLang="en-US"/>
              <a:t>は現実空間と仮想空間の空間関係を認識するため，物体の位置に合わせた立体音響再生も実現可能です．</a:t>
            </a:r>
            <a:endParaRPr kumimoji="1" lang="en-US" altLang="ja-JP" dirty="0"/>
          </a:p>
          <a:p>
            <a:r>
              <a:rPr kumimoji="1" lang="ja-JP" altLang="en-US"/>
              <a:t>立体音響再生は，立体的に知覚される音源を作成し，</a:t>
            </a:r>
            <a:endParaRPr kumimoji="1" lang="en-US" altLang="ja-JP" dirty="0"/>
          </a:p>
          <a:p>
            <a:r>
              <a:rPr kumimoji="1" lang="ja-JP" altLang="en-US"/>
              <a:t>まるでその場にいるかのような臨場感を可能にする技術です．</a:t>
            </a:r>
            <a:endParaRPr kumimoji="1" lang="en-US" altLang="ja-JP" dirty="0"/>
          </a:p>
          <a:p>
            <a:r>
              <a:rPr kumimoji="1" lang="ja-JP" altLang="en-US"/>
              <a:t>本研究では、，音響</a:t>
            </a:r>
            <a:r>
              <a:rPr kumimoji="1" lang="en" altLang="ja-JP" dirty="0"/>
              <a:t>MR</a:t>
            </a:r>
            <a:r>
              <a:rPr kumimoji="1" lang="ja-JP" altLang="en-US"/>
              <a:t>を実環境の伝達特性を取り入れた人工的な立体音響を使用することと定義します．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4</a:t>
            </a:fld>
            <a:endParaRPr kumimoji="1" lang="ja-JP" altLang="en-US"/>
          </a:p>
        </p:txBody>
      </p:sp>
    </p:spTree>
    <p:extLst>
      <p:ext uri="{BB962C8B-B14F-4D97-AF65-F5344CB8AC3E}">
        <p14:creationId xmlns:p14="http://schemas.microsoft.com/office/powerpoint/2010/main" val="271125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通常，立体音響の生成には</a:t>
                </a:r>
                <a:r>
                  <a:rPr kumimoji="1" lang="en-US" altLang="ja-JP" sz="1800" dirty="0"/>
                  <a:t>HRIR</a:t>
                </a:r>
                <a:r>
                  <a:rPr kumimoji="1" lang="ja-JP" altLang="en-US" sz="1800"/>
                  <a:t>（</a:t>
                </a:r>
                <a:r>
                  <a:rPr kumimoji="1" lang="en-US" altLang="ja-JP" sz="1800" dirty="0"/>
                  <a:t>Head Related Impulse Response</a:t>
                </a:r>
                <a:r>
                  <a:rPr kumimoji="1" lang="ja-JP" altLang="en-US" sz="1800"/>
                  <a:t>）が使用されます</a:t>
                </a:r>
                <a:r>
                  <a:rPr kumimoji="1" lang="en-US" altLang="ja-JP" sz="1800" dirty="0"/>
                  <a:t>[1]</a:t>
                </a:r>
                <a:r>
                  <a:rPr kumimoji="1" lang="ja-JP" altLang="en-US" sz="1800"/>
                  <a:t>．</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HRIR</a:t>
                </a:r>
                <a:r>
                  <a:rPr kumimoji="1" lang="ja-JP" altLang="en-US" sz="1800"/>
                  <a:t>は，頭部，体部，外耳による反射・回折を経て、リスナーの外耳道の入り口に到達する音波の伝達特性です．</a:t>
                </a:r>
                <a:endParaRPr kumimoji="1"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HRIR</a:t>
                </a:r>
                <a:r>
                  <a:rPr kumimoji="1" lang="ja-JP" altLang="en-US"/>
                  <a:t>は人によって異なり，無響室で測定されることが多いです．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そのため，事前にユーザーごとに</a:t>
                </a:r>
                <a:r>
                  <a:rPr kumimoji="1" lang="en-US" altLang="ja-JP" dirty="0"/>
                  <a:t>HRIR</a:t>
                </a:r>
                <a:r>
                  <a:rPr kumimoji="1" lang="ja-JP" altLang="en-US"/>
                  <a:t>を準備することは困難です．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a:t>
                </a:r>
                <a:r>
                  <a:rPr kumimoji="1" lang="en-US" altLang="ja-JP" dirty="0"/>
                  <a:t>HRIR</a:t>
                </a:r>
                <a:r>
                  <a:rPr kumimoji="1" lang="ja-JP" altLang="en-US"/>
                  <a:t>には，ユーザーが存在する部屋の室内インパルス応答（</a:t>
                </a:r>
                <a:r>
                  <a:rPr kumimoji="1" lang="en-US" altLang="ja-JP" dirty="0"/>
                  <a:t>RIR</a:t>
                </a:r>
                <a:r>
                  <a:rPr kumimoji="1" lang="ja-JP" altLang="en-US"/>
                  <a:t>）が含まれていません．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RIR</a:t>
                </a:r>
                <a:r>
                  <a:rPr kumimoji="1" lang="ja-JP" altLang="en-US"/>
                  <a:t>は，ユーザーの向き，位置，音源の位置，室温などによって変化するため，事前に推定することは困難です．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lang="en" altLang="ja-JP" sz="1800" dirty="0">
                    <a:effectLst/>
                    <a:latin typeface="NimbusRomNo9L"/>
                  </a:rPr>
                  <a:t>[1] K. Iida, </a:t>
                </a:r>
                <a:r>
                  <a:rPr lang="en" altLang="ja-JP" sz="1800" i="1" dirty="0">
                    <a:effectLst/>
                    <a:latin typeface="NimbusRomNo9L"/>
                  </a:rPr>
                  <a:t>Fundamentals of head-related transfer function and its application to 3-D sound system</a:t>
                </a:r>
                <a:r>
                  <a:rPr lang="en" altLang="ja-JP" sz="1800" dirty="0">
                    <a:effectLst/>
                    <a:latin typeface="NimbusRomNo9L"/>
                  </a:rPr>
                  <a:t>, CORONA Publishing, Tokyo, Japan, 2017. </a:t>
                </a: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頭部伝達関数</a:t>
                </a:r>
                <a:r>
                  <a:rPr kumimoji="1" lang="en-US" altLang="ja-JP" b="0" i="0">
                    <a:latin typeface="Cambria Math" panose="02040503050406030204" pitchFamily="18" charset="0"/>
                  </a:rPr>
                  <a:t>𝐻_(1|𝑟)</a:t>
                </a:r>
                <a:r>
                  <a:rPr lang="ja-JP" altLang="en-US"/>
                  <a:t>は，受聴者の頭，外耳，肩などによる音の伝達特性を表したものであり，次式で定義される．</a:t>
                </a:r>
                <a:endParaRPr kumimoji="1"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ADBE76A1-90CC-9346-A493-466D85954DDD}" type="slidenum">
              <a:rPr kumimoji="1" lang="ja-JP" altLang="en-US" smtClean="0"/>
              <a:t>5</a:t>
            </a:fld>
            <a:endParaRPr kumimoji="1" lang="ja-JP" altLang="en-US"/>
          </a:p>
        </p:txBody>
      </p:sp>
    </p:spTree>
    <p:extLst>
      <p:ext uri="{BB962C8B-B14F-4D97-AF65-F5344CB8AC3E}">
        <p14:creationId xmlns:p14="http://schemas.microsoft.com/office/powerpoint/2010/main" val="408037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音響</a:t>
            </a:r>
            <a:r>
              <a:rPr kumimoji="1" lang="en" altLang="ja-JP" dirty="0"/>
              <a:t>MR</a:t>
            </a:r>
            <a:r>
              <a:rPr kumimoji="1" lang="ja-JP" altLang="en-US"/>
              <a:t>を実現するには，</a:t>
            </a:r>
            <a:r>
              <a:rPr kumimoji="1" lang="en" altLang="ja-JP" dirty="0"/>
              <a:t>BRIR</a:t>
            </a:r>
            <a:r>
              <a:rPr kumimoji="1" lang="ja-JP" altLang="en"/>
              <a:t>（</a:t>
            </a:r>
            <a:r>
              <a:rPr kumimoji="1" lang="en" altLang="ja-JP" dirty="0"/>
              <a:t>Binaural Room Impulse Response</a:t>
            </a:r>
            <a:r>
              <a:rPr kumimoji="1" lang="ja-JP" altLang="en"/>
              <a:t>）</a:t>
            </a:r>
            <a:r>
              <a:rPr kumimoji="1" lang="ja-JP" altLang="en-US"/>
              <a:t>を使用することが望ましいです</a:t>
            </a:r>
            <a:r>
              <a:rPr kumimoji="1" lang="en-US" altLang="ja-JP" dirty="0"/>
              <a:t>[2]</a:t>
            </a:r>
            <a:r>
              <a:rPr kumimoji="1" lang="ja-JP" altLang="en-US"/>
              <a:t>．</a:t>
            </a:r>
            <a:endParaRPr kumimoji="1" lang="en-US" altLang="ja-JP" dirty="0"/>
          </a:p>
          <a:p>
            <a:r>
              <a:rPr kumimoji="1" lang="en" altLang="ja-JP" dirty="0"/>
              <a:t>BRIR </a:t>
            </a:r>
            <a:r>
              <a:rPr kumimoji="1" lang="ja-JP" altLang="en-US"/>
              <a:t>は，音源から両耳へのインパルス応答であり，部屋の初期反射と後期残響を含みます．</a:t>
            </a:r>
            <a:endParaRPr kumimoji="1" lang="en-US" altLang="ja-JP" dirty="0"/>
          </a:p>
          <a:p>
            <a:r>
              <a:rPr kumimoji="1" lang="ja-JP" altLang="en-US"/>
              <a:t>音源を </a:t>
            </a:r>
            <a:r>
              <a:rPr kumimoji="1" lang="en" altLang="ja-JP" dirty="0"/>
              <a:t>BRIR </a:t>
            </a:r>
            <a:r>
              <a:rPr kumimoji="1" lang="ja-JP" altLang="en-US"/>
              <a:t>で畳み込むことで，部屋の特徴を含む </a:t>
            </a:r>
            <a:r>
              <a:rPr kumimoji="1" lang="en-US" altLang="ja-JP" dirty="0"/>
              <a:t>3</a:t>
            </a:r>
            <a:r>
              <a:rPr kumimoji="1" lang="en" altLang="ja-JP" dirty="0"/>
              <a:t>D </a:t>
            </a:r>
            <a:r>
              <a:rPr kumimoji="1" lang="ja-JP" altLang="en-US"/>
              <a:t>サウンドを作成できます．</a:t>
            </a:r>
            <a:endParaRPr kumimoji="1" lang="en-US" altLang="ja-JP" dirty="0"/>
          </a:p>
          <a:p>
            <a:r>
              <a:rPr kumimoji="1" lang="ja-JP" altLang="en-US"/>
              <a:t>ただし，この方法でも </a:t>
            </a:r>
            <a:r>
              <a:rPr kumimoji="1" lang="en" altLang="ja-JP" dirty="0"/>
              <a:t>HRIR </a:t>
            </a:r>
            <a:r>
              <a:rPr kumimoji="1" lang="ja-JP" altLang="en-US"/>
              <a:t>と </a:t>
            </a:r>
            <a:r>
              <a:rPr kumimoji="1" lang="en" altLang="ja-JP" dirty="0"/>
              <a:t>RIR </a:t>
            </a:r>
            <a:r>
              <a:rPr kumimoji="1" lang="ja-JP" altLang="en-US"/>
              <a:t>の取得の問題に直面します．</a:t>
            </a:r>
          </a:p>
          <a:p>
            <a:r>
              <a:rPr kumimoji="1" lang="ja-JP" altLang="en-US"/>
              <a:t>本研究の目的は、近似 </a:t>
            </a:r>
            <a:r>
              <a:rPr kumimoji="1" lang="en" altLang="ja-JP" dirty="0"/>
              <a:t>BRIR </a:t>
            </a:r>
            <a:r>
              <a:rPr kumimoji="1" lang="ja-JP" altLang="en-US"/>
              <a:t>を使用して音響 </a:t>
            </a:r>
            <a:r>
              <a:rPr kumimoji="1" lang="en" altLang="ja-JP" dirty="0"/>
              <a:t>MR </a:t>
            </a:r>
            <a:r>
              <a:rPr kumimoji="1" lang="ja-JP" altLang="en-US"/>
              <a:t>システムを構築することです。</a:t>
            </a:r>
            <a:endParaRPr kumimoji="1" lang="en-US" altLang="ja-JP" sz="1200" dirty="0">
              <a:effectLst/>
              <a:latin typeface="+mn-lt"/>
            </a:endParaRPr>
          </a:p>
          <a:p>
            <a:endParaRPr kumimoji="1" lang="en-US" altLang="ja-JP" sz="1200" dirty="0">
              <a:effectLst/>
              <a:latin typeface="+mn-lt"/>
            </a:endParaRPr>
          </a:p>
          <a:p>
            <a:endParaRPr kumimoji="1" lang="en-US" altLang="ja-JP" sz="1200" dirty="0">
              <a:effectLst/>
              <a:latin typeface="+mn-lt"/>
            </a:endParaRPr>
          </a:p>
          <a:p>
            <a:r>
              <a:rPr kumimoji="1" lang="en-US" altLang="ja-JP" sz="1200" dirty="0">
                <a:effectLst/>
                <a:latin typeface="+mn-lt"/>
              </a:rPr>
              <a:t>[2] </a:t>
            </a:r>
            <a:r>
              <a:rPr lang="en" altLang="ja-JP" sz="1800" dirty="0">
                <a:effectLst/>
                <a:latin typeface="NimbusRomNo9L"/>
              </a:rPr>
              <a:t>M. </a:t>
            </a:r>
            <a:r>
              <a:rPr lang="en" altLang="ja-JP" sz="1800" dirty="0" err="1">
                <a:effectLst/>
                <a:latin typeface="NimbusRomNo9L"/>
              </a:rPr>
              <a:t>Jeub</a:t>
            </a:r>
            <a:r>
              <a:rPr lang="en" altLang="ja-JP" sz="1800" dirty="0">
                <a:effectLst/>
                <a:latin typeface="NimbusRomNo9L"/>
              </a:rPr>
              <a:t>, M. </a:t>
            </a:r>
            <a:r>
              <a:rPr lang="en" altLang="ja-JP" sz="1800" dirty="0" err="1">
                <a:effectLst/>
                <a:latin typeface="NimbusRomNo9L"/>
              </a:rPr>
              <a:t>Schafe</a:t>
            </a:r>
            <a:r>
              <a:rPr lang="en" altLang="ja-JP" sz="1800" dirty="0">
                <a:effectLst/>
                <a:latin typeface="NimbusRomNo9L"/>
              </a:rPr>
              <a:t>, and P. Vary, “A binaural room impulse response database for the evaluation of dereverberation algorithms,” </a:t>
            </a:r>
            <a:r>
              <a:rPr lang="en" altLang="ja-JP" sz="1800" i="1" dirty="0">
                <a:effectLst/>
                <a:latin typeface="NimbusRomNo9L"/>
              </a:rPr>
              <a:t>Proc. of 16th International Conference on Digital Signal Processing (DSP2009)</a:t>
            </a:r>
            <a:r>
              <a:rPr lang="en" altLang="ja-JP" sz="1800" dirty="0">
                <a:effectLst/>
                <a:latin typeface="NimbusRomNo9L"/>
              </a:rPr>
              <a:t>, July 2009. </a:t>
            </a:r>
            <a:endParaRPr lang="en" altLang="ja-JP" dirty="0">
              <a:effectLst/>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6</a:t>
            </a:fld>
            <a:endParaRPr kumimoji="1" lang="ja-JP" altLang="en-US"/>
          </a:p>
        </p:txBody>
      </p:sp>
    </p:spTree>
    <p:extLst>
      <p:ext uri="{BB962C8B-B14F-4D97-AF65-F5344CB8AC3E}">
        <p14:creationId xmlns:p14="http://schemas.microsoft.com/office/powerpoint/2010/main" val="230486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本稿では，インパルス信号を拍手音として近似します．</a:t>
            </a:r>
            <a:endParaRPr kumimoji="1" lang="en-US" altLang="ja-JP" dirty="0"/>
          </a:p>
          <a:p>
            <a:r>
              <a:rPr kumimoji="1" lang="en" altLang="ja-JP" dirty="0"/>
              <a:t>BRIR</a:t>
            </a:r>
            <a:r>
              <a:rPr kumimoji="1" lang="ja-JP" altLang="en-US"/>
              <a:t>は部屋の音源から両耳へのインパルス応答であるため，バイノーラルマイクで観測された拍手音を近似 </a:t>
            </a:r>
            <a:r>
              <a:rPr kumimoji="1" lang="en" altLang="ja-JP" dirty="0"/>
              <a:t>BRIR </a:t>
            </a:r>
            <a:r>
              <a:rPr kumimoji="1" lang="ja-JP" altLang="en-US"/>
              <a:t>として直接使用できます．</a:t>
            </a:r>
            <a:endParaRPr kumimoji="1" lang="en-US" altLang="ja-JP" dirty="0"/>
          </a:p>
          <a:p>
            <a:r>
              <a:rPr kumimoji="1" lang="ja-JP" altLang="en-US"/>
              <a:t>提案手法では，取得された拍手音を使用して 立体音響を生成し，ユーザーに提供します．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提案手法を実装するには，実世界で観測された信号から拍手音を抽出する必要があります．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拍手音は，突然発生する短命な信号であり，増幅されてから減衰します．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そこで，観測された信号波形の短期増幅と短期減衰の積を取り，積の値が閾値を超えたときに拍手音を識別します．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ADBE76A1-90CC-9346-A493-466D85954DDD}" type="slidenum">
              <a:rPr kumimoji="1" lang="ja-JP" altLang="en-US" smtClean="0"/>
              <a:t>7</a:t>
            </a:fld>
            <a:endParaRPr kumimoji="1" lang="ja-JP" altLang="en-US"/>
          </a:p>
        </p:txBody>
      </p:sp>
    </p:spTree>
    <p:extLst>
      <p:ext uri="{BB962C8B-B14F-4D97-AF65-F5344CB8AC3E}">
        <p14:creationId xmlns:p14="http://schemas.microsoft.com/office/powerpoint/2010/main" val="291862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図は，サンプリング周波数が</a:t>
            </a:r>
            <a:r>
              <a:rPr kumimoji="1" lang="en-US" altLang="ja-JP" dirty="0"/>
              <a:t>44.1 </a:t>
            </a:r>
            <a:r>
              <a:rPr kumimoji="1" lang="en" altLang="ja-JP" dirty="0"/>
              <a:t>kHz</a:t>
            </a:r>
            <a:r>
              <a:rPr kumimoji="1" lang="ja-JP" altLang="en-US"/>
              <a:t>である実際の環境でバイノーラルマイクで録音された拍手音の拡大波形を示しています．</a:t>
            </a:r>
            <a:endParaRPr kumimoji="1" lang="en-US" altLang="ja-JP" dirty="0"/>
          </a:p>
          <a:p>
            <a:r>
              <a:rPr kumimoji="1" lang="ja-JP" altLang="en-US"/>
              <a:t>この図から，拍手音は急激な増幅とその後の減衰の特性があることがわかります．</a:t>
            </a:r>
            <a:endParaRPr kumimoji="1" lang="en-US" altLang="ja-JP" dirty="0"/>
          </a:p>
          <a:p>
            <a:r>
              <a:rPr kumimoji="1" lang="ja-JP" altLang="en-US"/>
              <a:t>拍手音のピークを検出しようとします．</a:t>
            </a:r>
            <a:endParaRPr kumimoji="1" lang="en-US" altLang="ja-JP" dirty="0"/>
          </a:p>
          <a:p>
            <a:endParaRPr kumimoji="1" lang="en-US" altLang="ja-JP" dirty="0"/>
          </a:p>
          <a:p>
            <a:r>
              <a:rPr kumimoji="1" lang="ja-JP" altLang="en-US"/>
              <a:t>過去の短時間範囲における波形のピーク値から最小値までの減衰値は</a:t>
            </a:r>
            <a:r>
              <a:rPr kumimoji="1" lang="en-US" altLang="ja-JP" dirty="0"/>
              <a:t>VB</a:t>
            </a:r>
            <a:r>
              <a:rPr kumimoji="1" lang="ja-JP" altLang="en-US"/>
              <a:t>と表します．</a:t>
            </a:r>
            <a:endParaRPr kumimoji="1" lang="en-US" altLang="ja-JP" dirty="0"/>
          </a:p>
          <a:p>
            <a:r>
              <a:rPr kumimoji="1" lang="ja-JP" altLang="en-US"/>
              <a:t>一方，未来の短時間範囲におけるピーク値から最小値までの減衰値は</a:t>
            </a:r>
            <a:r>
              <a:rPr kumimoji="1" lang="en-US" altLang="ja-JP" dirty="0"/>
              <a:t>VF</a:t>
            </a:r>
            <a:r>
              <a:rPr kumimoji="1" lang="ja-JP" altLang="en-US"/>
              <a:t>と表します．</a:t>
            </a:r>
            <a:endParaRPr kumimoji="1" lang="en-US" altLang="ja-JP" dirty="0"/>
          </a:p>
          <a:p>
            <a:r>
              <a:rPr kumimoji="1" lang="ja-JP" altLang="en-US"/>
              <a:t>拍手音のピーク位置は、</a:t>
            </a:r>
            <a:r>
              <a:rPr kumimoji="1" lang="en-US" altLang="ja-JP" dirty="0"/>
              <a:t>VB</a:t>
            </a:r>
            <a:r>
              <a:rPr kumimoji="1" lang="ja-JP" altLang="en-US"/>
              <a:t>と</a:t>
            </a:r>
            <a:r>
              <a:rPr kumimoji="1" lang="en-US" altLang="ja-JP" dirty="0"/>
              <a:t>VF</a:t>
            </a:r>
            <a:r>
              <a:rPr kumimoji="1" lang="ja-JP" altLang="en-US"/>
              <a:t>の積を評価することによって検出することができる。</a:t>
            </a:r>
            <a:endParaRPr kumimoji="1" lang="en-US" altLang="ja-JP" dirty="0"/>
          </a:p>
          <a:p>
            <a:r>
              <a:rPr kumimoji="1" lang="ja-JP" altLang="en-US"/>
              <a:t>ここで，</a:t>
            </a:r>
            <a:r>
              <a:rPr kumimoji="1" lang="en-US" altLang="ja-JP" dirty="0"/>
              <a:t>VB</a:t>
            </a:r>
            <a:r>
              <a:rPr kumimoji="1" lang="ja-JP" altLang="en-US"/>
              <a:t>と</a:t>
            </a:r>
            <a:r>
              <a:rPr kumimoji="1" lang="en-US" altLang="ja-JP" dirty="0"/>
              <a:t>VF</a:t>
            </a:r>
            <a:r>
              <a:rPr kumimoji="1" lang="ja-JP" altLang="en-US"/>
              <a:t>は短時間ウィンドウで調査する必要があります．</a:t>
            </a:r>
            <a:endParaRPr kumimoji="1" lang="en-US" altLang="ja-JP" dirty="0"/>
          </a:p>
          <a:p>
            <a:r>
              <a:rPr kumimoji="1" lang="ja-JP" altLang="en-US"/>
              <a:t>提案手法は，減衰量</a:t>
            </a:r>
            <a:r>
              <a:rPr kumimoji="1" lang="en-US" altLang="ja-JP" dirty="0"/>
              <a:t>V(n)</a:t>
            </a:r>
            <a:r>
              <a:rPr kumimoji="1" lang="ja-JP" altLang="en-US"/>
              <a:t>が</a:t>
            </a:r>
            <a:r>
              <a:rPr kumimoji="1" lang="en-US" altLang="ja-JP" dirty="0" err="1"/>
              <a:t>BRIR_peak</a:t>
            </a:r>
            <a:r>
              <a:rPr kumimoji="1" lang="ja-JP" altLang="en-US"/>
              <a:t>で与えられる閾値</a:t>
            </a:r>
            <a:r>
              <a:rPr kumimoji="1" lang="en-US" altLang="ja-JP" dirty="0"/>
              <a:t>Th</a:t>
            </a:r>
            <a:r>
              <a:rPr kumimoji="1" lang="ja-JP" altLang="en-US"/>
              <a:t>を超えたときに、拍手音のピーク値を検出する。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V(n)</a:t>
            </a:r>
            <a:r>
              <a:rPr kumimoji="1" lang="ja-JP" altLang="en-US"/>
              <a:t>は，</a:t>
            </a:r>
            <a:r>
              <a:rPr kumimoji="1" lang="en-US" altLang="ja-JP" dirty="0"/>
              <a:t>VB</a:t>
            </a:r>
            <a:r>
              <a:rPr kumimoji="1" lang="ja-JP" altLang="en-US"/>
              <a:t>と</a:t>
            </a:r>
            <a:r>
              <a:rPr kumimoji="1" lang="en-US" altLang="ja-JP" dirty="0"/>
              <a:t>VF</a:t>
            </a:r>
            <a:r>
              <a:rPr kumimoji="1" lang="ja-JP" altLang="en-US"/>
              <a:t>の積で求められます．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747D3DF0-60E1-A649-A0A0-02BE74365DB6}" type="slidenum">
              <a:rPr kumimoji="1" lang="ja-JP" altLang="en-US" smtClean="0"/>
              <a:t>8</a:t>
            </a:fld>
            <a:endParaRPr kumimoji="1" lang="ja-JP" altLang="en-US"/>
          </a:p>
        </p:txBody>
      </p:sp>
    </p:spTree>
    <p:extLst>
      <p:ext uri="{BB962C8B-B14F-4D97-AF65-F5344CB8AC3E}">
        <p14:creationId xmlns:p14="http://schemas.microsoft.com/office/powerpoint/2010/main" val="189290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提案システムのブロック図を示しています．</a:t>
            </a:r>
            <a:endParaRPr kumimoji="1" lang="en-US" altLang="ja-JP" dirty="0"/>
          </a:p>
          <a:p>
            <a:r>
              <a:rPr kumimoji="1" lang="en-US" altLang="ja-JP" dirty="0"/>
              <a:t>x(n) </a:t>
            </a:r>
            <a:r>
              <a:rPr kumimoji="1" lang="ja-JP" altLang="en-US"/>
              <a:t>が入力信号，</a:t>
            </a:r>
            <a:r>
              <a:rPr kumimoji="1" lang="en-US" altLang="ja-JP" dirty="0"/>
              <a:t>y(n) </a:t>
            </a:r>
            <a:r>
              <a:rPr kumimoji="1" lang="ja-JP" altLang="en-US"/>
              <a:t>が出力信号です．</a:t>
            </a:r>
            <a:endParaRPr kumimoji="1" lang="en-US" altLang="ja-JP" dirty="0"/>
          </a:p>
          <a:p>
            <a:r>
              <a:rPr kumimoji="1" lang="ja-JP" altLang="en-US"/>
              <a:t>入力信号から</a:t>
            </a:r>
            <a:r>
              <a:rPr kumimoji="1" lang="en-US" altLang="ja-JP" dirty="0"/>
              <a:t>BRIR</a:t>
            </a:r>
            <a:r>
              <a:rPr kumimoji="1" lang="ja-JP" altLang="en-US"/>
              <a:t>を検出し，立体音響化する信号</a:t>
            </a:r>
            <a:r>
              <a:rPr kumimoji="1" lang="en-US" altLang="ja-JP" dirty="0"/>
              <a:t> s(n) </a:t>
            </a:r>
            <a:r>
              <a:rPr kumimoji="1" lang="ja-JP" altLang="en-US"/>
              <a:t>と検出した</a:t>
            </a:r>
            <a:r>
              <a:rPr kumimoji="1" lang="en-US" altLang="ja-JP" dirty="0"/>
              <a:t>BRIR</a:t>
            </a:r>
            <a:r>
              <a:rPr kumimoji="1" lang="ja-JP" altLang="en-US"/>
              <a:t>である</a:t>
            </a:r>
            <a:r>
              <a:rPr kumimoji="1" lang="en-US" altLang="ja-JP" dirty="0"/>
              <a:t>B(m)</a:t>
            </a:r>
            <a:r>
              <a:rPr kumimoji="1" lang="ja-JP" altLang="en-US"/>
              <a:t>を畳み込んで，</a:t>
            </a:r>
            <a:endParaRPr kumimoji="1" lang="en-US" altLang="ja-JP" dirty="0"/>
          </a:p>
          <a:p>
            <a:r>
              <a:rPr kumimoji="1" lang="ja-JP" altLang="en-US"/>
              <a:t>立体音響化した信号</a:t>
            </a:r>
            <a:r>
              <a:rPr kumimoji="1" lang="en-US" altLang="ja-JP" dirty="0"/>
              <a:t> a(n) </a:t>
            </a:r>
            <a:r>
              <a:rPr kumimoji="1" lang="ja-JP" altLang="en-US"/>
              <a:t>を作成します．</a:t>
            </a:r>
            <a:endParaRPr kumimoji="1" lang="en-US" altLang="ja-JP" dirty="0"/>
          </a:p>
          <a:p>
            <a:r>
              <a:rPr kumimoji="1" lang="ja-JP" altLang="en-US"/>
              <a:t>入力</a:t>
            </a:r>
            <a:r>
              <a:rPr kumimoji="1" lang="en-US" altLang="ja-JP" dirty="0"/>
              <a:t> </a:t>
            </a:r>
            <a:r>
              <a:rPr kumimoji="1" lang="ja-JP" altLang="en-US"/>
              <a:t>ｘ</a:t>
            </a:r>
            <a:r>
              <a:rPr kumimoji="1" lang="en-US" altLang="ja-JP" dirty="0"/>
              <a:t>(n) </a:t>
            </a:r>
            <a:r>
              <a:rPr kumimoji="1" lang="ja-JP" altLang="en-US"/>
              <a:t>と</a:t>
            </a:r>
            <a:r>
              <a:rPr kumimoji="1" lang="en-US" altLang="ja-JP" dirty="0"/>
              <a:t> a(n) </a:t>
            </a:r>
            <a:r>
              <a:rPr kumimoji="1" lang="ja-JP" altLang="en-US"/>
              <a:t>を足し合わせたものを</a:t>
            </a:r>
            <a:r>
              <a:rPr kumimoji="1" lang="en-US" altLang="ja-JP" dirty="0"/>
              <a:t> </a:t>
            </a:r>
            <a:r>
              <a:rPr kumimoji="1" lang="ja-JP" altLang="en-US"/>
              <a:t>ｙ</a:t>
            </a:r>
            <a:r>
              <a:rPr kumimoji="1" lang="en-US" altLang="ja-JP" dirty="0"/>
              <a:t>(n) </a:t>
            </a:r>
            <a:r>
              <a:rPr kumimoji="1" lang="ja-JP" altLang="en-US"/>
              <a:t>として出力することで音響</a:t>
            </a:r>
            <a:r>
              <a:rPr kumimoji="1" lang="en-US" altLang="ja-JP" dirty="0"/>
              <a:t>MR</a:t>
            </a:r>
            <a:r>
              <a:rPr kumimoji="1" lang="ja-JP" altLang="en-US"/>
              <a:t>を作成します．</a:t>
            </a:r>
          </a:p>
        </p:txBody>
      </p:sp>
      <p:sp>
        <p:nvSpPr>
          <p:cNvPr id="4" name="スライド番号プレースホルダー 3"/>
          <p:cNvSpPr>
            <a:spLocks noGrp="1"/>
          </p:cNvSpPr>
          <p:nvPr>
            <p:ph type="sldNum" sz="quarter" idx="5"/>
          </p:nvPr>
        </p:nvSpPr>
        <p:spPr/>
        <p:txBody>
          <a:bodyPr/>
          <a:lstStyle/>
          <a:p>
            <a:fld id="{7F4B03ED-82A6-BF42-B2FA-15A0155A2444}" type="slidenum">
              <a:rPr kumimoji="1" lang="ja-JP" altLang="en-US" smtClean="0"/>
              <a:t>9</a:t>
            </a:fld>
            <a:endParaRPr kumimoji="1" lang="ja-JP" altLang="en-US"/>
          </a:p>
        </p:txBody>
      </p:sp>
    </p:spTree>
    <p:extLst>
      <p:ext uri="{BB962C8B-B14F-4D97-AF65-F5344CB8AC3E}">
        <p14:creationId xmlns:p14="http://schemas.microsoft.com/office/powerpoint/2010/main" val="234541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A172C-9F7A-0E37-2367-341D4F2609C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D17516-C519-ACF6-3681-6DE9B6CCB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81E09A-B443-6903-BEE6-80617853E117}"/>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3376DB6A-5445-CB7A-CCF7-933D321965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49A816-8CF2-6D24-617F-B2486F4623E2}"/>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10468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3BE710-1F5D-6B9B-357F-3F2052FAEC2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2F8868-A5A0-6281-BF2A-E835E217EBA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1CA25D-AC14-AD22-6AA1-6D10ACB4562C}"/>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47CF5F58-265F-39B7-1675-3EB3D9CB94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0603EF-7B4A-37F0-2E16-C9478D02CF47}"/>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169380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20E3BE-DE24-2D12-4E9E-6E501B2717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1CA602-851E-CEDB-0DDE-166115FAE15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CC4BE1-7A50-5675-B351-34ED535682B5}"/>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F756C281-DA93-776C-0E37-F3D12708AF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A5C4A7-A87C-409A-E10C-88E0D5D01F19}"/>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144015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F2450-B74D-7F8B-952D-669D8F43EA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D884FB-9A33-7432-1113-36571AA78A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799AD0-E0D6-E8DC-5B33-35BC1EBA3526}"/>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27429840-D3B5-372C-C0AD-42D019C1F4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86AD7-8A26-1E4A-AEE4-74C7ED284484}"/>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192230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EA60B-B2B7-E8A8-0B6C-5C8CFF1B4B2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C004CD-4D01-2E49-5A8F-6EC82DF093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2FE1EFB-1115-902B-1AA0-8C916E973A64}"/>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54B0867D-B3D9-A304-0969-341D2F6D64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47FEA0-4D8B-B6B3-F673-A27915540066}"/>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182593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A1FDF-3E73-F413-C2CF-3FB4A682CC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4C2585-378F-9807-7AD4-FDD35FD84B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214950-5837-5D81-96B8-BCD516C09AE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BC90A71-8540-7B9A-D17F-47B5FB542A01}"/>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60830CE8-449C-F1F7-3F3F-6C796D2E8B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48BF61-8319-5A63-7C87-90CEB9796D18}"/>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20546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31D15-6859-51A8-250D-FE00C913A37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85042F-3248-9FDE-8A5C-DCE9538A6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95F0B3-D02A-A1E0-41FD-75F828FD527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10DFB0-346B-F4FA-631F-570E44DD0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C07BFD-CF33-F16D-EBAE-CAA09F6DDBE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919289-6F81-87FE-305D-568AE5F8566F}"/>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8" name="フッター プレースホルダー 7">
            <a:extLst>
              <a:ext uri="{FF2B5EF4-FFF2-40B4-BE49-F238E27FC236}">
                <a16:creationId xmlns:a16="http://schemas.microsoft.com/office/drawing/2014/main" id="{A5BE9898-EAB0-987C-1EEF-9EBC7E0621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79CBEC2-5D08-D9D3-CB6B-F82481AB9DF5}"/>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240932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082CF-6F92-50D1-F084-4A27903175C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C81B5D-E4D2-9049-BE3D-F560E821F079}"/>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4" name="フッター プレースホルダー 3">
            <a:extLst>
              <a:ext uri="{FF2B5EF4-FFF2-40B4-BE49-F238E27FC236}">
                <a16:creationId xmlns:a16="http://schemas.microsoft.com/office/drawing/2014/main" id="{C4EE9A04-609A-8E4E-FFEE-EC1F982C92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3EF4D95-10DC-026A-A426-C796248EF764}"/>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201746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3184815-9AE8-75B9-B0C4-06B89F4DBE43}"/>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3" name="フッター プレースホルダー 2">
            <a:extLst>
              <a:ext uri="{FF2B5EF4-FFF2-40B4-BE49-F238E27FC236}">
                <a16:creationId xmlns:a16="http://schemas.microsoft.com/office/drawing/2014/main" id="{9B2F7B02-0CD2-CD34-1741-EB79E46AC48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9365BD6-0ABB-6E90-68E3-74524A928C3C}"/>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312570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9F798C-6079-4F44-16EC-B75B96653C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D8DAFF-DE70-A4FA-79E8-5C4A91BBD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BB324C-E98C-6863-7A95-3E6905BCD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775CEE-04AD-C01A-9319-5B512940B17E}"/>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E8F448D6-E1E3-7818-868D-C399B95D9F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09DBAE-A332-DA41-2EA8-07986AD897FA}"/>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362460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0A839-E610-E1A4-A4B2-D59C917946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C2DFF2C-2072-275B-6B50-70E2F9F80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77BAE05-F650-6F97-3F15-7E98EE381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9EE106-F1EB-422A-85A4-1E0B4D6370EC}"/>
              </a:ext>
            </a:extLst>
          </p:cNvPr>
          <p:cNvSpPr>
            <a:spLocks noGrp="1"/>
          </p:cNvSpPr>
          <p:nvPr>
            <p:ph type="dt" sz="half" idx="10"/>
          </p:nvPr>
        </p:nvSpPr>
        <p:spPr/>
        <p:txBody>
          <a:bodyPr/>
          <a:lstStyle/>
          <a:p>
            <a:fld id="{2D440588-DB2E-AF4E-AF89-713D9A3415EC}"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8168A9BC-D4D0-D9FE-F696-09EF2970EF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CF834E-77F1-3140-8941-D7DD0FD36CED}"/>
              </a:ext>
            </a:extLst>
          </p:cNvPr>
          <p:cNvSpPr>
            <a:spLocks noGrp="1"/>
          </p:cNvSpPr>
          <p:nvPr>
            <p:ph type="sldNum" sz="quarter" idx="12"/>
          </p:nvPr>
        </p:nvSpPr>
        <p:spPr/>
        <p:txBody>
          <a:body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268219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CB3A03C-54D3-7A7C-66A5-A54C1847E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1D5E1D-D694-6F0D-3E0B-5C5FB1AD5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4420E-143D-62D1-A8EC-C138CA030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440588-DB2E-AF4E-AF89-713D9A3415EC}"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FE4D5682-0B79-1167-7D62-9F188E3FD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60A0A9-121A-275D-2567-EBDBBC49E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91FF86-B517-384E-9DD2-63AFC8DCFD91}" type="slidenum">
              <a:rPr kumimoji="1" lang="ja-JP" altLang="en-US" smtClean="0"/>
              <a:t>‹#›</a:t>
            </a:fld>
            <a:endParaRPr kumimoji="1" lang="ja-JP" altLang="en-US"/>
          </a:p>
        </p:txBody>
      </p:sp>
    </p:spTree>
    <p:extLst>
      <p:ext uri="{BB962C8B-B14F-4D97-AF65-F5344CB8AC3E}">
        <p14:creationId xmlns:p14="http://schemas.microsoft.com/office/powerpoint/2010/main" val="210406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249B7-BFB3-A523-7B3E-5DA37EBF1B44}"/>
              </a:ext>
            </a:extLst>
          </p:cNvPr>
          <p:cNvSpPr>
            <a:spLocks noGrp="1"/>
          </p:cNvSpPr>
          <p:nvPr>
            <p:ph type="ctrTitle"/>
          </p:nvPr>
        </p:nvSpPr>
        <p:spPr/>
        <p:txBody>
          <a:bodyPr>
            <a:normAutofit/>
          </a:bodyPr>
          <a:lstStyle/>
          <a:p>
            <a:r>
              <a:rPr kumimoji="1" lang="en-US" altLang="ja-JP" sz="4400" dirty="0"/>
              <a:t>Acoustic Mixed Reality Using Extracted Clapping Sound as BRIR</a:t>
            </a:r>
            <a:endParaRPr kumimoji="1" lang="ja-JP" altLang="en-US" sz="4400"/>
          </a:p>
        </p:txBody>
      </p:sp>
      <p:sp>
        <p:nvSpPr>
          <p:cNvPr id="3" name="字幕 2">
            <a:extLst>
              <a:ext uri="{FF2B5EF4-FFF2-40B4-BE49-F238E27FC236}">
                <a16:creationId xmlns:a16="http://schemas.microsoft.com/office/drawing/2014/main" id="{981D6795-06EB-5B1C-2B54-FDB3CBD212AD}"/>
              </a:ext>
            </a:extLst>
          </p:cNvPr>
          <p:cNvSpPr>
            <a:spLocks noGrp="1"/>
          </p:cNvSpPr>
          <p:nvPr>
            <p:ph type="subTitle" idx="1"/>
          </p:nvPr>
        </p:nvSpPr>
        <p:spPr/>
        <p:txBody>
          <a:bodyPr/>
          <a:lstStyle/>
          <a:p>
            <a:r>
              <a:rPr kumimoji="1" lang="en-US" altLang="ja-JP" dirty="0"/>
              <a:t>Kyoto Sangyo University</a:t>
            </a:r>
          </a:p>
          <a:p>
            <a:r>
              <a:rPr kumimoji="1" lang="en-US" altLang="ja-JP" dirty="0" err="1"/>
              <a:t>Sae</a:t>
            </a:r>
            <a:r>
              <a:rPr kumimoji="1" lang="en-US" altLang="ja-JP" dirty="0"/>
              <a:t> Nishimura</a:t>
            </a:r>
            <a:endParaRPr kumimoji="1" lang="ja-JP" altLang="en-US"/>
          </a:p>
        </p:txBody>
      </p:sp>
    </p:spTree>
    <p:extLst>
      <p:ext uri="{BB962C8B-B14F-4D97-AF65-F5344CB8AC3E}">
        <p14:creationId xmlns:p14="http://schemas.microsoft.com/office/powerpoint/2010/main" val="208695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82DDC3-33F1-D3E2-D95C-72A998FD8E18}"/>
              </a:ext>
            </a:extLst>
          </p:cNvPr>
          <p:cNvSpPr>
            <a:spLocks noGrp="1"/>
          </p:cNvSpPr>
          <p:nvPr>
            <p:ph type="title"/>
          </p:nvPr>
        </p:nvSpPr>
        <p:spPr>
          <a:xfrm>
            <a:off x="0" y="0"/>
            <a:ext cx="10515600" cy="1325563"/>
          </a:xfrm>
        </p:spPr>
        <p:txBody>
          <a:bodyPr/>
          <a:lstStyle/>
          <a:p>
            <a:r>
              <a:rPr kumimoji="1" lang="en" altLang="ja-JP" dirty="0"/>
              <a:t>EXPERIMENTAL </a:t>
            </a:r>
            <a:endParaRPr kumimoji="1" lang="ja-JP" altLang="en-US"/>
          </a:p>
        </p:txBody>
      </p:sp>
      <p:pic>
        <p:nvPicPr>
          <p:cNvPr id="8" name="図 7" descr="テーブル&#10;&#10;自動的に生成された説明">
            <a:extLst>
              <a:ext uri="{FF2B5EF4-FFF2-40B4-BE49-F238E27FC236}">
                <a16:creationId xmlns:a16="http://schemas.microsoft.com/office/drawing/2014/main" id="{ADBABD10-AD5E-6F93-74FF-A759AC8FDFF6}"/>
              </a:ext>
            </a:extLst>
          </p:cNvPr>
          <p:cNvPicPr>
            <a:picLocks noChangeAspect="1"/>
          </p:cNvPicPr>
          <p:nvPr/>
        </p:nvPicPr>
        <p:blipFill>
          <a:blip r:embed="rId3"/>
          <a:stretch>
            <a:fillRect/>
          </a:stretch>
        </p:blipFill>
        <p:spPr>
          <a:xfrm>
            <a:off x="8177755" y="1255059"/>
            <a:ext cx="3338158" cy="3036062"/>
          </a:xfrm>
          <a:prstGeom prst="rect">
            <a:avLst/>
          </a:prstGeom>
        </p:spPr>
      </p:pic>
      <p:sp>
        <p:nvSpPr>
          <p:cNvPr id="9" name="テキスト ボックス 8">
            <a:extLst>
              <a:ext uri="{FF2B5EF4-FFF2-40B4-BE49-F238E27FC236}">
                <a16:creationId xmlns:a16="http://schemas.microsoft.com/office/drawing/2014/main" id="{2B57109D-0551-48A0-6AB5-F06277FCF279}"/>
              </a:ext>
            </a:extLst>
          </p:cNvPr>
          <p:cNvSpPr txBox="1"/>
          <p:nvPr/>
        </p:nvSpPr>
        <p:spPr>
          <a:xfrm>
            <a:off x="676086" y="4601442"/>
            <a:ext cx="10839827" cy="461665"/>
          </a:xfrm>
          <a:prstGeom prst="rect">
            <a:avLst/>
          </a:prstGeom>
          <a:noFill/>
        </p:spPr>
        <p:txBody>
          <a:bodyPr wrap="none" rtlCol="0">
            <a:spAutoFit/>
          </a:bodyPr>
          <a:lstStyle/>
          <a:p>
            <a:r>
              <a:rPr kumimoji="1" lang="en-US" altLang="ja-JP" sz="2400" dirty="0"/>
              <a:t>Q1</a:t>
            </a:r>
            <a:r>
              <a:rPr lang="ja-JP" altLang="en-US" sz="2400"/>
              <a:t>　</a:t>
            </a:r>
            <a:r>
              <a:rPr lang="en-US" altLang="ja-JP" sz="2400" dirty="0"/>
              <a:t>Did you hear the sound coming from the direction where you clapped?</a:t>
            </a:r>
            <a:endParaRPr lang="en" altLang="ja-JP" sz="2400" dirty="0"/>
          </a:p>
        </p:txBody>
      </p:sp>
      <p:sp>
        <p:nvSpPr>
          <p:cNvPr id="11" name="テキスト ボックス 10">
            <a:extLst>
              <a:ext uri="{FF2B5EF4-FFF2-40B4-BE49-F238E27FC236}">
                <a16:creationId xmlns:a16="http://schemas.microsoft.com/office/drawing/2014/main" id="{B9E3FA51-EDAB-AC28-9864-F86EDC108896}"/>
              </a:ext>
            </a:extLst>
          </p:cNvPr>
          <p:cNvSpPr txBox="1"/>
          <p:nvPr/>
        </p:nvSpPr>
        <p:spPr>
          <a:xfrm>
            <a:off x="676086" y="5308632"/>
            <a:ext cx="10839827" cy="461665"/>
          </a:xfrm>
          <a:prstGeom prst="rect">
            <a:avLst/>
          </a:prstGeom>
          <a:noFill/>
        </p:spPr>
        <p:txBody>
          <a:bodyPr wrap="square">
            <a:spAutoFit/>
          </a:bodyPr>
          <a:lstStyle/>
          <a:p>
            <a:r>
              <a:rPr kumimoji="1" lang="en-US" altLang="ja-JP" sz="2400" dirty="0"/>
              <a:t>Q2</a:t>
            </a:r>
            <a:r>
              <a:rPr kumimoji="1" lang="ja-JP" altLang="en-US" sz="2400"/>
              <a:t>　</a:t>
            </a:r>
            <a:r>
              <a:rPr kumimoji="1" lang="en-US" altLang="ja-JP" sz="2400" dirty="0"/>
              <a:t>Did the sound seem to be coming from within the room</a:t>
            </a:r>
            <a:r>
              <a:rPr lang="en-US" altLang="ja-JP" sz="2400" dirty="0"/>
              <a:t>?</a:t>
            </a:r>
            <a:endParaRPr lang="en" altLang="ja-JP" sz="2400" dirty="0"/>
          </a:p>
        </p:txBody>
      </p:sp>
      <p:graphicFrame>
        <p:nvGraphicFramePr>
          <p:cNvPr id="18" name="表 17">
            <a:extLst>
              <a:ext uri="{FF2B5EF4-FFF2-40B4-BE49-F238E27FC236}">
                <a16:creationId xmlns:a16="http://schemas.microsoft.com/office/drawing/2014/main" id="{036D8F9A-1E8B-FB4F-B56E-7927EFCCD414}"/>
              </a:ext>
            </a:extLst>
          </p:cNvPr>
          <p:cNvGraphicFramePr>
            <a:graphicFrameLocks noGrp="1"/>
          </p:cNvGraphicFramePr>
          <p:nvPr>
            <p:extLst>
              <p:ext uri="{D42A27DB-BD31-4B8C-83A1-F6EECF244321}">
                <p14:modId xmlns:p14="http://schemas.microsoft.com/office/powerpoint/2010/main" val="29377512"/>
              </p:ext>
            </p:extLst>
          </p:nvPr>
        </p:nvGraphicFramePr>
        <p:xfrm>
          <a:off x="349213" y="1325563"/>
          <a:ext cx="7479329" cy="2407920"/>
        </p:xfrm>
        <a:graphic>
          <a:graphicData uri="http://schemas.openxmlformats.org/drawingml/2006/table">
            <a:tbl>
              <a:tblPr firstRow="1" bandRow="1">
                <a:tableStyleId>{5940675A-B579-460E-94D1-54222C63F5DA}</a:tableStyleId>
              </a:tblPr>
              <a:tblGrid>
                <a:gridCol w="2886357">
                  <a:extLst>
                    <a:ext uri="{9D8B030D-6E8A-4147-A177-3AD203B41FA5}">
                      <a16:colId xmlns:a16="http://schemas.microsoft.com/office/drawing/2014/main" val="2505461168"/>
                    </a:ext>
                  </a:extLst>
                </a:gridCol>
                <a:gridCol w="4592972">
                  <a:extLst>
                    <a:ext uri="{9D8B030D-6E8A-4147-A177-3AD203B41FA5}">
                      <a16:colId xmlns:a16="http://schemas.microsoft.com/office/drawing/2014/main" val="2986013640"/>
                    </a:ext>
                  </a:extLst>
                </a:gridCol>
              </a:tblGrid>
              <a:tr h="370840">
                <a:tc>
                  <a:txBody>
                    <a:bodyPr/>
                    <a:lstStyle/>
                    <a:p>
                      <a:r>
                        <a:rPr kumimoji="1" lang="en-US" altLang="ja-JP" sz="2800" dirty="0"/>
                        <a:t>Subjects</a:t>
                      </a:r>
                      <a:endParaRPr kumimoji="1" lang="ja-JP" altLang="en-US" sz="2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dirty="0"/>
                        <a:t>6 people</a:t>
                      </a:r>
                      <a:endParaRPr kumimoji="1" lang="ja-JP" altLang="en-US" sz="2800"/>
                    </a:p>
                  </a:txBody>
                  <a:tcPr/>
                </a:tc>
                <a:extLst>
                  <a:ext uri="{0D108BD9-81ED-4DB2-BD59-A6C34878D82A}">
                    <a16:rowId xmlns:a16="http://schemas.microsoft.com/office/drawing/2014/main" val="1157900028"/>
                  </a:ext>
                </a:extLst>
              </a:tr>
              <a:tr h="370840">
                <a:tc>
                  <a:txBody>
                    <a:bodyPr/>
                    <a:lstStyle/>
                    <a:p>
                      <a:r>
                        <a:rPr kumimoji="1" lang="en-US" altLang="ja-JP" sz="2800" dirty="0"/>
                        <a:t>Binaural microphones</a:t>
                      </a:r>
                      <a:endParaRPr kumimoji="1" lang="ja-JP" altLang="en-US" sz="2800"/>
                    </a:p>
                  </a:txBody>
                  <a:tcPr/>
                </a:tc>
                <a:tc>
                  <a:txBody>
                    <a:bodyPr/>
                    <a:lstStyle/>
                    <a:p>
                      <a:r>
                        <a:rPr kumimoji="1" lang="en-US" altLang="ja-JP" sz="2800" dirty="0"/>
                        <a:t>Roland CS-10EM</a:t>
                      </a:r>
                      <a:endParaRPr kumimoji="1" lang="ja-JP" altLang="en-US" sz="2800"/>
                    </a:p>
                  </a:txBody>
                  <a:tcPr/>
                </a:tc>
                <a:extLst>
                  <a:ext uri="{0D108BD9-81ED-4DB2-BD59-A6C34878D82A}">
                    <a16:rowId xmlns:a16="http://schemas.microsoft.com/office/drawing/2014/main" val="1446712843"/>
                  </a:ext>
                </a:extLst>
              </a:tr>
              <a:tr h="370840">
                <a:tc>
                  <a:txBody>
                    <a:bodyPr/>
                    <a:lstStyle/>
                    <a:p>
                      <a:r>
                        <a:rPr kumimoji="1" lang="en-US" altLang="ja-JP" sz="2800" dirty="0"/>
                        <a:t>location</a:t>
                      </a:r>
                      <a:endParaRPr kumimoji="1" lang="ja-JP" altLang="en-US" sz="2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dirty="0"/>
                        <a:t>Hallway(Room 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dirty="0"/>
                        <a:t>Soundproof room(Room S)</a:t>
                      </a:r>
                      <a:endParaRPr kumimoji="1" lang="ja-JP" altLang="en-US" sz="2800"/>
                    </a:p>
                  </a:txBody>
                  <a:tcPr/>
                </a:tc>
                <a:extLst>
                  <a:ext uri="{0D108BD9-81ED-4DB2-BD59-A6C34878D82A}">
                    <a16:rowId xmlns:a16="http://schemas.microsoft.com/office/drawing/2014/main" val="4045810613"/>
                  </a:ext>
                </a:extLst>
              </a:tr>
            </a:tbl>
          </a:graphicData>
        </a:graphic>
      </p:graphicFrame>
    </p:spTree>
    <p:extLst>
      <p:ext uri="{BB962C8B-B14F-4D97-AF65-F5344CB8AC3E}">
        <p14:creationId xmlns:p14="http://schemas.microsoft.com/office/powerpoint/2010/main" val="34910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4E074-DEF7-ADA7-A56C-C1AD5FFBFF77}"/>
              </a:ext>
            </a:extLst>
          </p:cNvPr>
          <p:cNvSpPr>
            <a:spLocks noGrp="1"/>
          </p:cNvSpPr>
          <p:nvPr>
            <p:ph type="title"/>
          </p:nvPr>
        </p:nvSpPr>
        <p:spPr>
          <a:xfrm>
            <a:off x="0" y="4128"/>
            <a:ext cx="10515600" cy="1325563"/>
          </a:xfrm>
        </p:spPr>
        <p:txBody>
          <a:bodyPr/>
          <a:lstStyle/>
          <a:p>
            <a:r>
              <a:rPr kumimoji="1" lang="en-US" altLang="ja-JP" dirty="0"/>
              <a:t>EXPERIMENTAL</a:t>
            </a:r>
            <a:endParaRPr kumimoji="1" lang="ja-JP" altLang="en-US"/>
          </a:p>
        </p:txBody>
      </p:sp>
      <p:pic>
        <p:nvPicPr>
          <p:cNvPr id="4" name="図 3" descr="鏡の前に立っている女性&#10;&#10;低い精度で自動的に生成された説明">
            <a:extLst>
              <a:ext uri="{FF2B5EF4-FFF2-40B4-BE49-F238E27FC236}">
                <a16:creationId xmlns:a16="http://schemas.microsoft.com/office/drawing/2014/main" id="{C41E3A88-A79A-E7EC-8F43-C03ED9042822}"/>
              </a:ext>
            </a:extLst>
          </p:cNvPr>
          <p:cNvPicPr>
            <a:picLocks noChangeAspect="1"/>
          </p:cNvPicPr>
          <p:nvPr/>
        </p:nvPicPr>
        <p:blipFill>
          <a:blip r:embed="rId3"/>
          <a:stretch>
            <a:fillRect/>
          </a:stretch>
        </p:blipFill>
        <p:spPr>
          <a:xfrm>
            <a:off x="6723192" y="2393251"/>
            <a:ext cx="4272879" cy="3207553"/>
          </a:xfrm>
          <a:prstGeom prst="rect">
            <a:avLst/>
          </a:prstGeom>
        </p:spPr>
      </p:pic>
      <p:pic>
        <p:nvPicPr>
          <p:cNvPr id="5" name="図 4" descr="電車のドアの前に立っている女性&#10;&#10;中程度の精度で自動的に生成された説明">
            <a:extLst>
              <a:ext uri="{FF2B5EF4-FFF2-40B4-BE49-F238E27FC236}">
                <a16:creationId xmlns:a16="http://schemas.microsoft.com/office/drawing/2014/main" id="{6F5D707A-D7AB-4D8D-C542-87EDBA17E55D}"/>
              </a:ext>
            </a:extLst>
          </p:cNvPr>
          <p:cNvPicPr>
            <a:picLocks noChangeAspect="1"/>
          </p:cNvPicPr>
          <p:nvPr/>
        </p:nvPicPr>
        <p:blipFill>
          <a:blip r:embed="rId4"/>
          <a:stretch>
            <a:fillRect/>
          </a:stretch>
        </p:blipFill>
        <p:spPr>
          <a:xfrm>
            <a:off x="1195928" y="2361217"/>
            <a:ext cx="4272876" cy="3207552"/>
          </a:xfrm>
          <a:prstGeom prst="rect">
            <a:avLst/>
          </a:prstGeom>
        </p:spPr>
      </p:pic>
      <p:sp>
        <p:nvSpPr>
          <p:cNvPr id="6" name="テキスト ボックス 5">
            <a:extLst>
              <a:ext uri="{FF2B5EF4-FFF2-40B4-BE49-F238E27FC236}">
                <a16:creationId xmlns:a16="http://schemas.microsoft.com/office/drawing/2014/main" id="{D83128A9-41A5-E884-FE86-CB95234E6917}"/>
              </a:ext>
            </a:extLst>
          </p:cNvPr>
          <p:cNvSpPr txBox="1"/>
          <p:nvPr/>
        </p:nvSpPr>
        <p:spPr>
          <a:xfrm>
            <a:off x="2012136" y="5634413"/>
            <a:ext cx="2678938" cy="461665"/>
          </a:xfrm>
          <a:prstGeom prst="rect">
            <a:avLst/>
          </a:prstGeom>
          <a:noFill/>
        </p:spPr>
        <p:txBody>
          <a:bodyPr wrap="none" rtlCol="0">
            <a:spAutoFit/>
          </a:bodyPr>
          <a:lstStyle/>
          <a:p>
            <a:r>
              <a:rPr kumimoji="1" lang="en-US" altLang="ja-JP" sz="2400" dirty="0"/>
              <a:t>Hallway(Room H)</a:t>
            </a:r>
            <a:endParaRPr kumimoji="1" lang="ja-JP" altLang="en-US" sz="2400"/>
          </a:p>
        </p:txBody>
      </p:sp>
      <p:sp>
        <p:nvSpPr>
          <p:cNvPr id="7" name="テキスト ボックス 6">
            <a:extLst>
              <a:ext uri="{FF2B5EF4-FFF2-40B4-BE49-F238E27FC236}">
                <a16:creationId xmlns:a16="http://schemas.microsoft.com/office/drawing/2014/main" id="{D2091172-2865-CE13-075F-4609CC32646D}"/>
              </a:ext>
            </a:extLst>
          </p:cNvPr>
          <p:cNvSpPr txBox="1"/>
          <p:nvPr/>
        </p:nvSpPr>
        <p:spPr>
          <a:xfrm>
            <a:off x="6871747" y="5634413"/>
            <a:ext cx="3975768" cy="461665"/>
          </a:xfrm>
          <a:prstGeom prst="rect">
            <a:avLst/>
          </a:prstGeom>
          <a:noFill/>
        </p:spPr>
        <p:txBody>
          <a:bodyPr wrap="none" rtlCol="0">
            <a:spAutoFit/>
          </a:bodyPr>
          <a:lstStyle/>
          <a:p>
            <a:r>
              <a:rPr kumimoji="1" lang="en-US" altLang="ja-JP" sz="2400" dirty="0"/>
              <a:t>Soundproof room(Room S)</a:t>
            </a:r>
            <a:endParaRPr kumimoji="1" lang="ja-JP" altLang="en-US" sz="2400"/>
          </a:p>
        </p:txBody>
      </p:sp>
    </p:spTree>
    <p:extLst>
      <p:ext uri="{BB962C8B-B14F-4D97-AF65-F5344CB8AC3E}">
        <p14:creationId xmlns:p14="http://schemas.microsoft.com/office/powerpoint/2010/main" val="142822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B6E5AA-534B-42E8-706E-2EABE4A891A7}"/>
              </a:ext>
            </a:extLst>
          </p:cNvPr>
          <p:cNvSpPr>
            <a:spLocks noGrp="1"/>
          </p:cNvSpPr>
          <p:nvPr>
            <p:ph type="title"/>
          </p:nvPr>
        </p:nvSpPr>
        <p:spPr>
          <a:xfrm>
            <a:off x="0" y="8192"/>
            <a:ext cx="10515600" cy="1325563"/>
          </a:xfrm>
        </p:spPr>
        <p:txBody>
          <a:bodyPr/>
          <a:lstStyle/>
          <a:p>
            <a:r>
              <a:rPr kumimoji="1" lang="en" altLang="ja-JP" dirty="0"/>
              <a:t>EXPERIMENTAL RESULTS </a:t>
            </a:r>
            <a:endParaRPr kumimoji="1" lang="ja-JP" altLang="en-US"/>
          </a:p>
        </p:txBody>
      </p:sp>
      <p:pic>
        <p:nvPicPr>
          <p:cNvPr id="4" name="図 3" descr="テーブル&#10;&#10;自動的に生成された説明">
            <a:extLst>
              <a:ext uri="{FF2B5EF4-FFF2-40B4-BE49-F238E27FC236}">
                <a16:creationId xmlns:a16="http://schemas.microsoft.com/office/drawing/2014/main" id="{5B7B596B-C375-C106-F2B0-1D42E0AFC666}"/>
              </a:ext>
            </a:extLst>
          </p:cNvPr>
          <p:cNvPicPr>
            <a:picLocks noChangeAspect="1"/>
          </p:cNvPicPr>
          <p:nvPr/>
        </p:nvPicPr>
        <p:blipFill>
          <a:blip r:embed="rId3"/>
          <a:stretch>
            <a:fillRect/>
          </a:stretch>
        </p:blipFill>
        <p:spPr>
          <a:xfrm>
            <a:off x="1353797" y="2378186"/>
            <a:ext cx="8991539" cy="4221451"/>
          </a:xfrm>
          <a:prstGeom prst="rect">
            <a:avLst/>
          </a:prstGeom>
        </p:spPr>
      </p:pic>
      <p:sp>
        <p:nvSpPr>
          <p:cNvPr id="5" name="テキスト ボックス 4">
            <a:extLst>
              <a:ext uri="{FF2B5EF4-FFF2-40B4-BE49-F238E27FC236}">
                <a16:creationId xmlns:a16="http://schemas.microsoft.com/office/drawing/2014/main" id="{8BF0CE9A-A508-324F-F17C-4411F8EC9136}"/>
              </a:ext>
            </a:extLst>
          </p:cNvPr>
          <p:cNvSpPr txBox="1"/>
          <p:nvPr/>
        </p:nvSpPr>
        <p:spPr>
          <a:xfrm>
            <a:off x="676086" y="1394305"/>
            <a:ext cx="10839827" cy="461665"/>
          </a:xfrm>
          <a:prstGeom prst="rect">
            <a:avLst/>
          </a:prstGeom>
          <a:noFill/>
        </p:spPr>
        <p:txBody>
          <a:bodyPr wrap="none" rtlCol="0">
            <a:spAutoFit/>
          </a:bodyPr>
          <a:lstStyle/>
          <a:p>
            <a:r>
              <a:rPr kumimoji="1" lang="en-US" altLang="ja-JP" sz="2400" dirty="0"/>
              <a:t>Q1</a:t>
            </a:r>
            <a:r>
              <a:rPr lang="ja-JP" altLang="en-US" sz="2400"/>
              <a:t>　</a:t>
            </a:r>
            <a:r>
              <a:rPr lang="en-US" altLang="ja-JP" sz="2400" dirty="0"/>
              <a:t>Did you hear the sound coming from the direction where you clapped?</a:t>
            </a:r>
            <a:endParaRPr lang="en" altLang="ja-JP" sz="2400" dirty="0"/>
          </a:p>
        </p:txBody>
      </p:sp>
    </p:spTree>
    <p:extLst>
      <p:ext uri="{BB962C8B-B14F-4D97-AF65-F5344CB8AC3E}">
        <p14:creationId xmlns:p14="http://schemas.microsoft.com/office/powerpoint/2010/main" val="279291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F1468-FC2D-B334-FFD2-0BECC0793E85}"/>
              </a:ext>
            </a:extLst>
          </p:cNvPr>
          <p:cNvSpPr>
            <a:spLocks noGrp="1"/>
          </p:cNvSpPr>
          <p:nvPr>
            <p:ph type="title"/>
          </p:nvPr>
        </p:nvSpPr>
        <p:spPr>
          <a:xfrm>
            <a:off x="0" y="0"/>
            <a:ext cx="10515600" cy="1325563"/>
          </a:xfrm>
        </p:spPr>
        <p:txBody>
          <a:bodyPr/>
          <a:lstStyle/>
          <a:p>
            <a:r>
              <a:rPr kumimoji="1" lang="en" altLang="ja-JP" dirty="0"/>
              <a:t>EXPERIMENTAL RESULTS </a:t>
            </a:r>
            <a:endParaRPr kumimoji="1" lang="ja-JP" altLang="en-US"/>
          </a:p>
        </p:txBody>
      </p:sp>
      <p:pic>
        <p:nvPicPr>
          <p:cNvPr id="11" name="図 10" descr="テーブル&#10;&#10;自動的に生成された説明">
            <a:extLst>
              <a:ext uri="{FF2B5EF4-FFF2-40B4-BE49-F238E27FC236}">
                <a16:creationId xmlns:a16="http://schemas.microsoft.com/office/drawing/2014/main" id="{C863E394-2B12-253C-99AD-20A5C126E2CF}"/>
              </a:ext>
            </a:extLst>
          </p:cNvPr>
          <p:cNvPicPr>
            <a:picLocks noChangeAspect="1"/>
          </p:cNvPicPr>
          <p:nvPr/>
        </p:nvPicPr>
        <p:blipFill>
          <a:blip r:embed="rId3"/>
          <a:stretch>
            <a:fillRect/>
          </a:stretch>
        </p:blipFill>
        <p:spPr>
          <a:xfrm>
            <a:off x="1462445" y="2286135"/>
            <a:ext cx="9267110" cy="4366538"/>
          </a:xfrm>
          <a:prstGeom prst="rect">
            <a:avLst/>
          </a:prstGeom>
        </p:spPr>
      </p:pic>
      <p:sp>
        <p:nvSpPr>
          <p:cNvPr id="14" name="テキスト ボックス 13">
            <a:extLst>
              <a:ext uri="{FF2B5EF4-FFF2-40B4-BE49-F238E27FC236}">
                <a16:creationId xmlns:a16="http://schemas.microsoft.com/office/drawing/2014/main" id="{6FF6620D-5C89-6B53-C19E-70C03FF67B08}"/>
              </a:ext>
            </a:extLst>
          </p:cNvPr>
          <p:cNvSpPr txBox="1"/>
          <p:nvPr/>
        </p:nvSpPr>
        <p:spPr>
          <a:xfrm>
            <a:off x="1760607" y="1575016"/>
            <a:ext cx="10839827" cy="461665"/>
          </a:xfrm>
          <a:prstGeom prst="rect">
            <a:avLst/>
          </a:prstGeom>
          <a:noFill/>
        </p:spPr>
        <p:txBody>
          <a:bodyPr wrap="square">
            <a:spAutoFit/>
          </a:bodyPr>
          <a:lstStyle/>
          <a:p>
            <a:r>
              <a:rPr kumimoji="1" lang="en-US" altLang="ja-JP" sz="2400" dirty="0"/>
              <a:t>Q2</a:t>
            </a:r>
            <a:r>
              <a:rPr kumimoji="1" lang="ja-JP" altLang="en-US" sz="2400"/>
              <a:t>　</a:t>
            </a:r>
            <a:r>
              <a:rPr kumimoji="1" lang="en-US" altLang="ja-JP" sz="2400" dirty="0"/>
              <a:t>Did the sound seem to be coming from within the room</a:t>
            </a:r>
            <a:r>
              <a:rPr lang="en-US" altLang="ja-JP" sz="2400" dirty="0"/>
              <a:t>?</a:t>
            </a:r>
            <a:endParaRPr lang="en" altLang="ja-JP" sz="2400" dirty="0"/>
          </a:p>
        </p:txBody>
      </p:sp>
    </p:spTree>
    <p:extLst>
      <p:ext uri="{BB962C8B-B14F-4D97-AF65-F5344CB8AC3E}">
        <p14:creationId xmlns:p14="http://schemas.microsoft.com/office/powerpoint/2010/main" val="40468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AF4CE-2AE8-6957-1095-A119CD8F203F}"/>
              </a:ext>
            </a:extLst>
          </p:cNvPr>
          <p:cNvSpPr>
            <a:spLocks noGrp="1"/>
          </p:cNvSpPr>
          <p:nvPr>
            <p:ph type="title"/>
          </p:nvPr>
        </p:nvSpPr>
        <p:spPr>
          <a:xfrm>
            <a:off x="0" y="0"/>
            <a:ext cx="10515600" cy="1325563"/>
          </a:xfrm>
        </p:spPr>
        <p:txBody>
          <a:bodyPr/>
          <a:lstStyle/>
          <a:p>
            <a:r>
              <a:rPr lang="en-US" altLang="ja-JP" dirty="0"/>
              <a:t>Conclusion</a:t>
            </a:r>
            <a:endParaRPr kumimoji="1" lang="ja-JP" altLang="en-US"/>
          </a:p>
        </p:txBody>
      </p:sp>
      <p:sp>
        <p:nvSpPr>
          <p:cNvPr id="3" name="テキスト ボックス 2">
            <a:extLst>
              <a:ext uri="{FF2B5EF4-FFF2-40B4-BE49-F238E27FC236}">
                <a16:creationId xmlns:a16="http://schemas.microsoft.com/office/drawing/2014/main" id="{9B116FEC-2343-9006-D4AF-9D4584B62BA6}"/>
              </a:ext>
            </a:extLst>
          </p:cNvPr>
          <p:cNvSpPr txBox="1"/>
          <p:nvPr/>
        </p:nvSpPr>
        <p:spPr>
          <a:xfrm>
            <a:off x="274815" y="1226978"/>
            <a:ext cx="11011348" cy="461665"/>
          </a:xfrm>
          <a:prstGeom prst="rect">
            <a:avLst/>
          </a:prstGeom>
          <a:noFill/>
        </p:spPr>
        <p:txBody>
          <a:bodyPr wrap="none" rtlCol="0">
            <a:spAutoFit/>
          </a:bodyPr>
          <a:lstStyle/>
          <a:p>
            <a:r>
              <a:rPr lang="en" altLang="ja-JP" sz="2400" dirty="0"/>
              <a:t>A method for extracting clapping sounds as approximate BRIRs was studied</a:t>
            </a:r>
            <a:endParaRPr kumimoji="1" lang="ja-JP" altLang="en-US" sz="2400"/>
          </a:p>
        </p:txBody>
      </p:sp>
      <p:sp>
        <p:nvSpPr>
          <p:cNvPr id="5" name="テキスト ボックス 4">
            <a:extLst>
              <a:ext uri="{FF2B5EF4-FFF2-40B4-BE49-F238E27FC236}">
                <a16:creationId xmlns:a16="http://schemas.microsoft.com/office/drawing/2014/main" id="{16A82A8A-9282-8DE7-244A-3E2AE8F62AAB}"/>
              </a:ext>
            </a:extLst>
          </p:cNvPr>
          <p:cNvSpPr txBox="1"/>
          <p:nvPr/>
        </p:nvSpPr>
        <p:spPr>
          <a:xfrm>
            <a:off x="4634536" y="6389503"/>
            <a:ext cx="184731" cy="523220"/>
          </a:xfrm>
          <a:prstGeom prst="rect">
            <a:avLst/>
          </a:prstGeom>
          <a:noFill/>
        </p:spPr>
        <p:txBody>
          <a:bodyPr wrap="none" rtlCol="0">
            <a:spAutoFit/>
          </a:bodyPr>
          <a:lstStyle/>
          <a:p>
            <a:endParaRPr kumimoji="1" lang="ja-JP" altLang="en-US" sz="2800"/>
          </a:p>
        </p:txBody>
      </p:sp>
      <p:sp>
        <p:nvSpPr>
          <p:cNvPr id="30" name="テキスト ボックス 29">
            <a:extLst>
              <a:ext uri="{FF2B5EF4-FFF2-40B4-BE49-F238E27FC236}">
                <a16:creationId xmlns:a16="http://schemas.microsoft.com/office/drawing/2014/main" id="{39210DC9-E34F-848F-F32A-6A4E3420A376}"/>
              </a:ext>
            </a:extLst>
          </p:cNvPr>
          <p:cNvSpPr txBox="1"/>
          <p:nvPr/>
        </p:nvSpPr>
        <p:spPr>
          <a:xfrm>
            <a:off x="274815" y="1848051"/>
            <a:ext cx="12034064" cy="830997"/>
          </a:xfrm>
          <a:prstGeom prst="rect">
            <a:avLst/>
          </a:prstGeom>
          <a:noFill/>
        </p:spPr>
        <p:txBody>
          <a:bodyPr wrap="none" rtlCol="0">
            <a:spAutoFit/>
          </a:bodyPr>
          <a:lstStyle/>
          <a:p>
            <a:r>
              <a:rPr lang="en" altLang="ja-JP" sz="2400" dirty="0"/>
              <a:t>Clapping sounds was detected by evaluating the attenuation value from the peak of</a:t>
            </a:r>
          </a:p>
          <a:p>
            <a:r>
              <a:rPr lang="en" altLang="ja-JP" sz="2400" dirty="0"/>
              <a:t>the waveform.</a:t>
            </a:r>
            <a:endParaRPr kumimoji="1" lang="ja-JP" altLang="en-US" sz="2400"/>
          </a:p>
        </p:txBody>
      </p:sp>
      <p:sp>
        <p:nvSpPr>
          <p:cNvPr id="17" name="テキスト ボックス 16">
            <a:extLst>
              <a:ext uri="{FF2B5EF4-FFF2-40B4-BE49-F238E27FC236}">
                <a16:creationId xmlns:a16="http://schemas.microsoft.com/office/drawing/2014/main" id="{FCCAF7CE-1F00-4456-EC96-1C4E52D34323}"/>
              </a:ext>
            </a:extLst>
          </p:cNvPr>
          <p:cNvSpPr txBox="1"/>
          <p:nvPr/>
        </p:nvSpPr>
        <p:spPr>
          <a:xfrm>
            <a:off x="466200" y="4386019"/>
            <a:ext cx="1053494" cy="523220"/>
          </a:xfrm>
          <a:prstGeom prst="rect">
            <a:avLst/>
          </a:prstGeom>
          <a:noFill/>
        </p:spPr>
        <p:txBody>
          <a:bodyPr wrap="none" rtlCol="0">
            <a:spAutoFit/>
          </a:bodyPr>
          <a:lstStyle/>
          <a:p>
            <a:r>
              <a:rPr kumimoji="1" lang="en" altLang="ja-JP" sz="2800" dirty="0"/>
              <a:t>issue</a:t>
            </a:r>
            <a:endParaRPr kumimoji="1" lang="ja-JP" altLang="en-US" sz="2800"/>
          </a:p>
        </p:txBody>
      </p:sp>
      <p:sp>
        <p:nvSpPr>
          <p:cNvPr id="18" name="テキスト ボックス 17">
            <a:extLst>
              <a:ext uri="{FF2B5EF4-FFF2-40B4-BE49-F238E27FC236}">
                <a16:creationId xmlns:a16="http://schemas.microsoft.com/office/drawing/2014/main" id="{E44CF62D-88D9-67E0-61E7-D1AB5C58423B}"/>
              </a:ext>
            </a:extLst>
          </p:cNvPr>
          <p:cNvSpPr txBox="1"/>
          <p:nvPr/>
        </p:nvSpPr>
        <p:spPr>
          <a:xfrm>
            <a:off x="448740" y="4909239"/>
            <a:ext cx="7367723" cy="523220"/>
          </a:xfrm>
          <a:prstGeom prst="rect">
            <a:avLst/>
          </a:prstGeom>
          <a:noFill/>
        </p:spPr>
        <p:txBody>
          <a:bodyPr wrap="none" rtlCol="0">
            <a:spAutoFit/>
          </a:bodyPr>
          <a:lstStyle/>
          <a:p>
            <a:r>
              <a:rPr kumimoji="1" lang="ja-JP" altLang="en-US" sz="2800"/>
              <a:t>・</a:t>
            </a:r>
            <a:r>
              <a:rPr kumimoji="1" lang="en" altLang="ja-JP" sz="2800" dirty="0"/>
              <a:t>estimation of direction of arrival of BRIRs</a:t>
            </a:r>
            <a:endParaRPr kumimoji="1" lang="ja-JP" altLang="en-US" sz="2800"/>
          </a:p>
        </p:txBody>
      </p:sp>
      <p:sp>
        <p:nvSpPr>
          <p:cNvPr id="19" name="テキスト ボックス 18">
            <a:extLst>
              <a:ext uri="{FF2B5EF4-FFF2-40B4-BE49-F238E27FC236}">
                <a16:creationId xmlns:a16="http://schemas.microsoft.com/office/drawing/2014/main" id="{D0C56D49-BA59-9D39-B490-12E3CB2D6798}"/>
              </a:ext>
            </a:extLst>
          </p:cNvPr>
          <p:cNvSpPr txBox="1"/>
          <p:nvPr/>
        </p:nvSpPr>
        <p:spPr>
          <a:xfrm>
            <a:off x="451981" y="5368633"/>
            <a:ext cx="4182555" cy="523220"/>
          </a:xfrm>
          <a:prstGeom prst="rect">
            <a:avLst/>
          </a:prstGeom>
          <a:noFill/>
        </p:spPr>
        <p:txBody>
          <a:bodyPr wrap="none" rtlCol="0">
            <a:spAutoFit/>
          </a:bodyPr>
          <a:lstStyle/>
          <a:p>
            <a:r>
              <a:rPr lang="ja-JP" altLang="en-US" sz="2800"/>
              <a:t>・</a:t>
            </a:r>
            <a:r>
              <a:rPr lang="en-US" altLang="ja-JP" sz="2800" dirty="0"/>
              <a:t>i</a:t>
            </a:r>
            <a:r>
              <a:rPr kumimoji="1" lang="en-US" altLang="ja-JP" sz="2800" dirty="0"/>
              <a:t>nterpolation of BRIRs</a:t>
            </a:r>
            <a:endParaRPr kumimoji="1" lang="ja-JP" altLang="en-US" sz="2800"/>
          </a:p>
        </p:txBody>
      </p:sp>
      <p:sp>
        <p:nvSpPr>
          <p:cNvPr id="20" name="テキスト ボックス 19">
            <a:extLst>
              <a:ext uri="{FF2B5EF4-FFF2-40B4-BE49-F238E27FC236}">
                <a16:creationId xmlns:a16="http://schemas.microsoft.com/office/drawing/2014/main" id="{3A7F88BF-AB34-F77E-B8D0-C464B084CB66}"/>
              </a:ext>
            </a:extLst>
          </p:cNvPr>
          <p:cNvSpPr txBox="1"/>
          <p:nvPr/>
        </p:nvSpPr>
        <p:spPr>
          <a:xfrm>
            <a:off x="448740" y="5921825"/>
            <a:ext cx="10663497" cy="954107"/>
          </a:xfrm>
          <a:prstGeom prst="rect">
            <a:avLst/>
          </a:prstGeom>
          <a:noFill/>
        </p:spPr>
        <p:txBody>
          <a:bodyPr wrap="none" rtlCol="0">
            <a:spAutoFit/>
          </a:bodyPr>
          <a:lstStyle/>
          <a:p>
            <a:r>
              <a:rPr lang="ja-JP" altLang="en-US" sz="2800"/>
              <a:t>・</a:t>
            </a:r>
            <a:r>
              <a:rPr lang="en" altLang="ja-JP" sz="2800" dirty="0"/>
              <a:t>Comparison of conventional impulse response measurement </a:t>
            </a:r>
          </a:p>
          <a:p>
            <a:r>
              <a:rPr lang="en-US" altLang="ja-JP" sz="2800" dirty="0"/>
              <a:t>    </a:t>
            </a:r>
            <a:r>
              <a:rPr lang="en" altLang="ja-JP" sz="2800" dirty="0"/>
              <a:t>methods and clapping sounds</a:t>
            </a:r>
            <a:endParaRPr kumimoji="1" lang="ja-JP" altLang="en-US" sz="2800"/>
          </a:p>
        </p:txBody>
      </p:sp>
      <p:sp>
        <p:nvSpPr>
          <p:cNvPr id="22" name="テキスト ボックス 21">
            <a:extLst>
              <a:ext uri="{FF2B5EF4-FFF2-40B4-BE49-F238E27FC236}">
                <a16:creationId xmlns:a16="http://schemas.microsoft.com/office/drawing/2014/main" id="{0850B4CC-D2D9-F844-975D-DC9219524A87}"/>
              </a:ext>
            </a:extLst>
          </p:cNvPr>
          <p:cNvSpPr txBox="1"/>
          <p:nvPr/>
        </p:nvSpPr>
        <p:spPr>
          <a:xfrm>
            <a:off x="274815" y="2723676"/>
            <a:ext cx="11105925" cy="461665"/>
          </a:xfrm>
          <a:prstGeom prst="rect">
            <a:avLst/>
          </a:prstGeom>
          <a:noFill/>
        </p:spPr>
        <p:txBody>
          <a:bodyPr wrap="none" rtlCol="0">
            <a:spAutoFit/>
          </a:bodyPr>
          <a:lstStyle/>
          <a:p>
            <a:r>
              <a:rPr kumimoji="1" lang="en" altLang="ja-JP" sz="2400" dirty="0"/>
              <a:t>Virtual stereophonic sound was created using the extracted clapping sounds.</a:t>
            </a:r>
            <a:endParaRPr kumimoji="1" lang="en-US" altLang="ja-JP" sz="2400" dirty="0"/>
          </a:p>
        </p:txBody>
      </p:sp>
      <p:sp>
        <p:nvSpPr>
          <p:cNvPr id="24" name="テキスト ボックス 23">
            <a:extLst>
              <a:ext uri="{FF2B5EF4-FFF2-40B4-BE49-F238E27FC236}">
                <a16:creationId xmlns:a16="http://schemas.microsoft.com/office/drawing/2014/main" id="{FE974FD0-965C-13AD-12D9-E6A4DFD9CCE2}"/>
              </a:ext>
            </a:extLst>
          </p:cNvPr>
          <p:cNvSpPr txBox="1"/>
          <p:nvPr/>
        </p:nvSpPr>
        <p:spPr>
          <a:xfrm>
            <a:off x="274815" y="3340311"/>
            <a:ext cx="11468204" cy="830997"/>
          </a:xfrm>
          <a:prstGeom prst="rect">
            <a:avLst/>
          </a:prstGeom>
          <a:noFill/>
        </p:spPr>
        <p:txBody>
          <a:bodyPr wrap="none" rtlCol="0">
            <a:spAutoFit/>
          </a:bodyPr>
          <a:lstStyle/>
          <a:p>
            <a:r>
              <a:rPr lang="en" altLang="ja-JP" sz="2400" dirty="0"/>
              <a:t>It was found that the stereophonic sound by the proposed method includes the </a:t>
            </a:r>
          </a:p>
          <a:p>
            <a:r>
              <a:rPr lang="en" altLang="ja-JP" sz="2400" dirty="0"/>
              <a:t>transfer characteristics of the actual environment.</a:t>
            </a:r>
            <a:endParaRPr kumimoji="1" lang="en-US" altLang="ja-JP" sz="2400" dirty="0"/>
          </a:p>
        </p:txBody>
      </p:sp>
    </p:spTree>
    <p:extLst>
      <p:ext uri="{BB962C8B-B14F-4D97-AF65-F5344CB8AC3E}">
        <p14:creationId xmlns:p14="http://schemas.microsoft.com/office/powerpoint/2010/main" val="229300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88D59-4A48-CCA8-B0F0-537715C16E2C}"/>
              </a:ext>
            </a:extLst>
          </p:cNvPr>
          <p:cNvSpPr>
            <a:spLocks noGrp="1"/>
          </p:cNvSpPr>
          <p:nvPr>
            <p:ph type="title"/>
          </p:nvPr>
        </p:nvSpPr>
        <p:spPr>
          <a:xfrm>
            <a:off x="0" y="18255"/>
            <a:ext cx="10515600" cy="1325563"/>
          </a:xfrm>
        </p:spPr>
        <p:txBody>
          <a:bodyPr/>
          <a:lstStyle/>
          <a:p>
            <a:r>
              <a:rPr kumimoji="1" lang="en-US" altLang="ja-JP" dirty="0"/>
              <a:t>Research Background</a:t>
            </a:r>
            <a:endParaRPr kumimoji="1" lang="ja-JP" altLang="en-US"/>
          </a:p>
        </p:txBody>
      </p:sp>
      <p:sp>
        <p:nvSpPr>
          <p:cNvPr id="3" name="コンテンツ プレースホルダー 2">
            <a:extLst>
              <a:ext uri="{FF2B5EF4-FFF2-40B4-BE49-F238E27FC236}">
                <a16:creationId xmlns:a16="http://schemas.microsoft.com/office/drawing/2014/main" id="{5D8A6206-9442-6026-32DB-D0A67B3D0FC4}"/>
              </a:ext>
            </a:extLst>
          </p:cNvPr>
          <p:cNvSpPr>
            <a:spLocks noGrp="1"/>
          </p:cNvSpPr>
          <p:nvPr>
            <p:ph idx="1"/>
          </p:nvPr>
        </p:nvSpPr>
        <p:spPr>
          <a:xfrm>
            <a:off x="0" y="1343818"/>
            <a:ext cx="12192000" cy="549592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Recently, XR (Cross Reality) has been attracting attention in the field of visual media. </a:t>
            </a:r>
          </a:p>
        </p:txBody>
      </p:sp>
      <p:pic>
        <p:nvPicPr>
          <p:cNvPr id="7" name="図 6">
            <a:extLst>
              <a:ext uri="{FF2B5EF4-FFF2-40B4-BE49-F238E27FC236}">
                <a16:creationId xmlns:a16="http://schemas.microsoft.com/office/drawing/2014/main" id="{62CD9A62-B850-7A58-5EC6-2B755572CAC7}"/>
              </a:ext>
            </a:extLst>
          </p:cNvPr>
          <p:cNvPicPr>
            <a:picLocks noChangeAspect="1"/>
          </p:cNvPicPr>
          <p:nvPr/>
        </p:nvPicPr>
        <p:blipFill>
          <a:blip r:embed="rId3"/>
          <a:stretch>
            <a:fillRect/>
          </a:stretch>
        </p:blipFill>
        <p:spPr>
          <a:xfrm>
            <a:off x="262105" y="2696246"/>
            <a:ext cx="3249350" cy="2946077"/>
          </a:xfrm>
          <a:prstGeom prst="rect">
            <a:avLst/>
          </a:prstGeom>
        </p:spPr>
      </p:pic>
      <p:pic>
        <p:nvPicPr>
          <p:cNvPr id="9" name="図 8" descr="ダイアグラム&#10;&#10;自動的に生成された説明">
            <a:extLst>
              <a:ext uri="{FF2B5EF4-FFF2-40B4-BE49-F238E27FC236}">
                <a16:creationId xmlns:a16="http://schemas.microsoft.com/office/drawing/2014/main" id="{13669C1F-B144-46D0-51EA-3E93A0C68460}"/>
              </a:ext>
            </a:extLst>
          </p:cNvPr>
          <p:cNvPicPr>
            <a:picLocks noChangeAspect="1"/>
          </p:cNvPicPr>
          <p:nvPr/>
        </p:nvPicPr>
        <p:blipFill>
          <a:blip r:embed="rId4"/>
          <a:stretch>
            <a:fillRect/>
          </a:stretch>
        </p:blipFill>
        <p:spPr>
          <a:xfrm>
            <a:off x="4256398" y="2745584"/>
            <a:ext cx="4018678" cy="2998061"/>
          </a:xfrm>
          <a:prstGeom prst="rect">
            <a:avLst/>
          </a:prstGeom>
        </p:spPr>
      </p:pic>
      <p:pic>
        <p:nvPicPr>
          <p:cNvPr id="11" name="図 10" descr="ダイアグラム&#10;&#10;自動的に生成された説明">
            <a:extLst>
              <a:ext uri="{FF2B5EF4-FFF2-40B4-BE49-F238E27FC236}">
                <a16:creationId xmlns:a16="http://schemas.microsoft.com/office/drawing/2014/main" id="{57ABAE5F-023B-2216-388A-1E350E157787}"/>
              </a:ext>
            </a:extLst>
          </p:cNvPr>
          <p:cNvPicPr>
            <a:picLocks noChangeAspect="1"/>
          </p:cNvPicPr>
          <p:nvPr/>
        </p:nvPicPr>
        <p:blipFill>
          <a:blip r:embed="rId5"/>
          <a:stretch>
            <a:fillRect/>
          </a:stretch>
        </p:blipFill>
        <p:spPr>
          <a:xfrm>
            <a:off x="8369085" y="2784065"/>
            <a:ext cx="3649111" cy="2910242"/>
          </a:xfrm>
          <a:prstGeom prst="rect">
            <a:avLst/>
          </a:prstGeom>
        </p:spPr>
      </p:pic>
      <p:sp>
        <p:nvSpPr>
          <p:cNvPr id="4" name="テキスト ボックス 3">
            <a:extLst>
              <a:ext uri="{FF2B5EF4-FFF2-40B4-BE49-F238E27FC236}">
                <a16:creationId xmlns:a16="http://schemas.microsoft.com/office/drawing/2014/main" id="{B3FC3605-B3AF-F758-9ACE-497574CCADC3}"/>
              </a:ext>
            </a:extLst>
          </p:cNvPr>
          <p:cNvSpPr txBox="1"/>
          <p:nvPr/>
        </p:nvSpPr>
        <p:spPr>
          <a:xfrm>
            <a:off x="980037" y="2641764"/>
            <a:ext cx="2159566" cy="369332"/>
          </a:xfrm>
          <a:prstGeom prst="rect">
            <a:avLst/>
          </a:prstGeom>
          <a:solidFill>
            <a:schemeClr val="bg1"/>
          </a:solidFill>
          <a:ln>
            <a:solidFill>
              <a:schemeClr val="accent3"/>
            </a:solidFill>
          </a:ln>
        </p:spPr>
        <p:txBody>
          <a:bodyPr wrap="none" rtlCol="0">
            <a:spAutoFit/>
          </a:bodyPr>
          <a:lstStyle/>
          <a:p>
            <a:r>
              <a:rPr kumimoji="1" lang="en-US" altLang="ja-JP" dirty="0"/>
              <a:t>VR(Virtual Reality)</a:t>
            </a:r>
            <a:endParaRPr kumimoji="1" lang="ja-JP" altLang="en-US"/>
          </a:p>
        </p:txBody>
      </p:sp>
      <p:sp>
        <p:nvSpPr>
          <p:cNvPr id="6" name="テキスト ボックス 5">
            <a:extLst>
              <a:ext uri="{FF2B5EF4-FFF2-40B4-BE49-F238E27FC236}">
                <a16:creationId xmlns:a16="http://schemas.microsoft.com/office/drawing/2014/main" id="{4388DA53-349B-E9E5-D937-BF2F08479D55}"/>
              </a:ext>
            </a:extLst>
          </p:cNvPr>
          <p:cNvSpPr txBox="1"/>
          <p:nvPr/>
        </p:nvSpPr>
        <p:spPr>
          <a:xfrm>
            <a:off x="1087620" y="4724825"/>
            <a:ext cx="1758815" cy="369332"/>
          </a:xfrm>
          <a:prstGeom prst="rect">
            <a:avLst/>
          </a:prstGeom>
          <a:noFill/>
        </p:spPr>
        <p:txBody>
          <a:bodyPr wrap="none" rtlCol="0">
            <a:spAutoFit/>
          </a:bodyPr>
          <a:lstStyle/>
          <a:p>
            <a:r>
              <a:rPr lang="en-US" altLang="ja-JP" dirty="0"/>
              <a:t>Virtual  spaces</a:t>
            </a:r>
            <a:endParaRPr kumimoji="1" lang="ja-JP" altLang="en-US"/>
          </a:p>
        </p:txBody>
      </p:sp>
      <p:sp>
        <p:nvSpPr>
          <p:cNvPr id="8" name="テキスト ボックス 7">
            <a:extLst>
              <a:ext uri="{FF2B5EF4-FFF2-40B4-BE49-F238E27FC236}">
                <a16:creationId xmlns:a16="http://schemas.microsoft.com/office/drawing/2014/main" id="{90E77C48-4D1B-03D0-E8A4-32CD98EE2B76}"/>
              </a:ext>
            </a:extLst>
          </p:cNvPr>
          <p:cNvSpPr txBox="1"/>
          <p:nvPr/>
        </p:nvSpPr>
        <p:spPr>
          <a:xfrm>
            <a:off x="3231366" y="2870666"/>
            <a:ext cx="933269" cy="369332"/>
          </a:xfrm>
          <a:prstGeom prst="rect">
            <a:avLst/>
          </a:prstGeom>
          <a:noFill/>
        </p:spPr>
        <p:txBody>
          <a:bodyPr wrap="none" rtlCol="0">
            <a:spAutoFit/>
          </a:bodyPr>
          <a:lstStyle/>
          <a:p>
            <a:r>
              <a:rPr kumimoji="1" lang="en-US" altLang="ja-JP" dirty="0"/>
              <a:t>display</a:t>
            </a:r>
            <a:endParaRPr kumimoji="1" lang="ja-JP" altLang="en-US"/>
          </a:p>
        </p:txBody>
      </p:sp>
      <p:sp>
        <p:nvSpPr>
          <p:cNvPr id="10" name="テキスト ボックス 9">
            <a:extLst>
              <a:ext uri="{FF2B5EF4-FFF2-40B4-BE49-F238E27FC236}">
                <a16:creationId xmlns:a16="http://schemas.microsoft.com/office/drawing/2014/main" id="{D401E9C9-B21B-9760-E9EC-98EB18B0CAA6}"/>
              </a:ext>
            </a:extLst>
          </p:cNvPr>
          <p:cNvSpPr txBox="1"/>
          <p:nvPr/>
        </p:nvSpPr>
        <p:spPr>
          <a:xfrm>
            <a:off x="759805" y="5245750"/>
            <a:ext cx="2414444" cy="369332"/>
          </a:xfrm>
          <a:prstGeom prst="rect">
            <a:avLst/>
          </a:prstGeom>
          <a:solidFill>
            <a:schemeClr val="bg1"/>
          </a:solidFill>
        </p:spPr>
        <p:txBody>
          <a:bodyPr wrap="none" rtlCol="0">
            <a:spAutoFit/>
          </a:bodyPr>
          <a:lstStyle/>
          <a:p>
            <a:r>
              <a:rPr kumimoji="1" lang="en-US" altLang="ja-JP" dirty="0"/>
              <a:t>Different from rea</a:t>
            </a:r>
            <a:r>
              <a:rPr lang="en-US" altLang="ja-JP" dirty="0"/>
              <a:t>lity</a:t>
            </a:r>
            <a:endParaRPr kumimoji="1" lang="ja-JP" altLang="en-US"/>
          </a:p>
        </p:txBody>
      </p:sp>
      <p:sp>
        <p:nvSpPr>
          <p:cNvPr id="12" name="テキスト ボックス 11">
            <a:extLst>
              <a:ext uri="{FF2B5EF4-FFF2-40B4-BE49-F238E27FC236}">
                <a16:creationId xmlns:a16="http://schemas.microsoft.com/office/drawing/2014/main" id="{9B5F95CC-061C-A170-8E81-EEB4C492587A}"/>
              </a:ext>
            </a:extLst>
          </p:cNvPr>
          <p:cNvSpPr txBox="1"/>
          <p:nvPr/>
        </p:nvSpPr>
        <p:spPr>
          <a:xfrm>
            <a:off x="3753945" y="3341234"/>
            <a:ext cx="1407758" cy="369332"/>
          </a:xfrm>
          <a:prstGeom prst="rect">
            <a:avLst/>
          </a:prstGeom>
          <a:noFill/>
        </p:spPr>
        <p:txBody>
          <a:bodyPr wrap="none" rtlCol="0">
            <a:spAutoFit/>
          </a:bodyPr>
          <a:lstStyle/>
          <a:p>
            <a:r>
              <a:rPr kumimoji="1" lang="en-US" altLang="ja-JP" dirty="0"/>
              <a:t>information</a:t>
            </a:r>
            <a:endParaRPr kumimoji="1" lang="ja-JP" altLang="en-US"/>
          </a:p>
        </p:txBody>
      </p:sp>
      <p:sp>
        <p:nvSpPr>
          <p:cNvPr id="13" name="テキスト ボックス 12">
            <a:extLst>
              <a:ext uri="{FF2B5EF4-FFF2-40B4-BE49-F238E27FC236}">
                <a16:creationId xmlns:a16="http://schemas.microsoft.com/office/drawing/2014/main" id="{263BCDC4-04D2-4290-2B9A-A894754FC8DB}"/>
              </a:ext>
            </a:extLst>
          </p:cNvPr>
          <p:cNvSpPr txBox="1"/>
          <p:nvPr/>
        </p:nvSpPr>
        <p:spPr>
          <a:xfrm>
            <a:off x="4793311" y="4874152"/>
            <a:ext cx="2266967" cy="369332"/>
          </a:xfrm>
          <a:prstGeom prst="rect">
            <a:avLst/>
          </a:prstGeom>
          <a:noFill/>
        </p:spPr>
        <p:txBody>
          <a:bodyPr wrap="none" rtlCol="0">
            <a:spAutoFit/>
          </a:bodyPr>
          <a:lstStyle/>
          <a:p>
            <a:r>
              <a:rPr kumimoji="1" lang="en-US" altLang="ja-JP" dirty="0"/>
              <a:t>Realistic </a:t>
            </a:r>
            <a:r>
              <a:rPr lang="en-US" altLang="ja-JP" dirty="0"/>
              <a:t>l</a:t>
            </a:r>
            <a:r>
              <a:rPr kumimoji="1" lang="en-US" altLang="ja-JP" dirty="0"/>
              <a:t>andscape</a:t>
            </a:r>
            <a:endParaRPr kumimoji="1" lang="ja-JP" altLang="en-US"/>
          </a:p>
        </p:txBody>
      </p:sp>
      <p:sp>
        <p:nvSpPr>
          <p:cNvPr id="14" name="テキスト ボックス 13">
            <a:extLst>
              <a:ext uri="{FF2B5EF4-FFF2-40B4-BE49-F238E27FC236}">
                <a16:creationId xmlns:a16="http://schemas.microsoft.com/office/drawing/2014/main" id="{E033C281-6808-5F32-5EC1-1C48A8F76DC8}"/>
              </a:ext>
            </a:extLst>
          </p:cNvPr>
          <p:cNvSpPr txBox="1"/>
          <p:nvPr/>
        </p:nvSpPr>
        <p:spPr>
          <a:xfrm>
            <a:off x="4619297" y="5258237"/>
            <a:ext cx="2723823" cy="369332"/>
          </a:xfrm>
          <a:prstGeom prst="rect">
            <a:avLst/>
          </a:prstGeom>
          <a:noFill/>
        </p:spPr>
        <p:txBody>
          <a:bodyPr wrap="none" rtlCol="0">
            <a:spAutoFit/>
          </a:bodyPr>
          <a:lstStyle/>
          <a:p>
            <a:r>
              <a:rPr kumimoji="1" lang="en-US" altLang="ja-JP" dirty="0"/>
              <a:t>Reality with information</a:t>
            </a:r>
            <a:endParaRPr kumimoji="1" lang="ja-JP" altLang="en-US"/>
          </a:p>
        </p:txBody>
      </p:sp>
      <p:sp>
        <p:nvSpPr>
          <p:cNvPr id="15" name="テキスト ボックス 14">
            <a:extLst>
              <a:ext uri="{FF2B5EF4-FFF2-40B4-BE49-F238E27FC236}">
                <a16:creationId xmlns:a16="http://schemas.microsoft.com/office/drawing/2014/main" id="{F72F2E46-2C3A-32D8-FFCE-EB068C210D56}"/>
              </a:ext>
            </a:extLst>
          </p:cNvPr>
          <p:cNvSpPr txBox="1"/>
          <p:nvPr/>
        </p:nvSpPr>
        <p:spPr>
          <a:xfrm>
            <a:off x="8172122" y="4749480"/>
            <a:ext cx="1527982" cy="646331"/>
          </a:xfrm>
          <a:prstGeom prst="rect">
            <a:avLst/>
          </a:prstGeom>
          <a:noFill/>
        </p:spPr>
        <p:txBody>
          <a:bodyPr wrap="none" rtlCol="0">
            <a:spAutoFit/>
          </a:bodyPr>
          <a:lstStyle/>
          <a:p>
            <a:r>
              <a:rPr kumimoji="1" lang="en-US" altLang="ja-JP" dirty="0"/>
              <a:t>Not actually </a:t>
            </a:r>
          </a:p>
          <a:p>
            <a:r>
              <a:rPr kumimoji="1" lang="en-US" altLang="ja-JP" dirty="0"/>
              <a:t>there</a:t>
            </a:r>
            <a:endParaRPr kumimoji="1" lang="ja-JP" altLang="en-US"/>
          </a:p>
        </p:txBody>
      </p:sp>
      <p:sp>
        <p:nvSpPr>
          <p:cNvPr id="22" name="テキスト ボックス 21">
            <a:extLst>
              <a:ext uri="{FF2B5EF4-FFF2-40B4-BE49-F238E27FC236}">
                <a16:creationId xmlns:a16="http://schemas.microsoft.com/office/drawing/2014/main" id="{B6BF2461-0DB4-0740-0996-2BD80133A289}"/>
              </a:ext>
            </a:extLst>
          </p:cNvPr>
          <p:cNvSpPr txBox="1"/>
          <p:nvPr/>
        </p:nvSpPr>
        <p:spPr>
          <a:xfrm>
            <a:off x="9599898" y="5315882"/>
            <a:ext cx="1944763" cy="369332"/>
          </a:xfrm>
          <a:prstGeom prst="rect">
            <a:avLst/>
          </a:prstGeom>
          <a:solidFill>
            <a:schemeClr val="bg1"/>
          </a:solidFill>
        </p:spPr>
        <p:txBody>
          <a:bodyPr wrap="none" rtlCol="0">
            <a:spAutoFit/>
          </a:bodyPr>
          <a:lstStyle/>
          <a:p>
            <a:r>
              <a:rPr kumimoji="1" lang="en-US" altLang="ja-JP" dirty="0"/>
              <a:t>Controlled freely</a:t>
            </a:r>
            <a:endParaRPr kumimoji="1" lang="ja-JP" altLang="en-US"/>
          </a:p>
        </p:txBody>
      </p:sp>
      <p:cxnSp>
        <p:nvCxnSpPr>
          <p:cNvPr id="26" name="直線矢印コネクタ 25">
            <a:extLst>
              <a:ext uri="{FF2B5EF4-FFF2-40B4-BE49-F238E27FC236}">
                <a16:creationId xmlns:a16="http://schemas.microsoft.com/office/drawing/2014/main" id="{7AC4F09C-8FD2-2876-BB7A-B9C1E3D7FCF6}"/>
              </a:ext>
            </a:extLst>
          </p:cNvPr>
          <p:cNvCxnSpPr>
            <a:cxnSpLocks/>
          </p:cNvCxnSpPr>
          <p:nvPr/>
        </p:nvCxnSpPr>
        <p:spPr>
          <a:xfrm>
            <a:off x="4457824" y="3710566"/>
            <a:ext cx="161473" cy="159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CC8F7BF-C5DA-1B7E-78DE-7EE98DD0B76C}"/>
              </a:ext>
            </a:extLst>
          </p:cNvPr>
          <p:cNvSpPr txBox="1"/>
          <p:nvPr/>
        </p:nvSpPr>
        <p:spPr>
          <a:xfrm>
            <a:off x="4865990" y="2812330"/>
            <a:ext cx="2675732" cy="369332"/>
          </a:xfrm>
          <a:prstGeom prst="rect">
            <a:avLst/>
          </a:prstGeom>
          <a:solidFill>
            <a:schemeClr val="bg1"/>
          </a:solidFill>
          <a:ln>
            <a:solidFill>
              <a:schemeClr val="accent3"/>
            </a:solidFill>
          </a:ln>
        </p:spPr>
        <p:txBody>
          <a:bodyPr wrap="none" rtlCol="0">
            <a:spAutoFit/>
          </a:bodyPr>
          <a:lstStyle/>
          <a:p>
            <a:r>
              <a:rPr lang="en-US" altLang="ja-JP" dirty="0"/>
              <a:t>A</a:t>
            </a:r>
            <a:r>
              <a:rPr kumimoji="1" lang="en-US" altLang="ja-JP" dirty="0"/>
              <a:t>R(Augmented Reality)</a:t>
            </a:r>
            <a:endParaRPr kumimoji="1" lang="ja-JP" altLang="en-US"/>
          </a:p>
        </p:txBody>
      </p:sp>
      <p:sp>
        <p:nvSpPr>
          <p:cNvPr id="32" name="テキスト ボックス 31">
            <a:extLst>
              <a:ext uri="{FF2B5EF4-FFF2-40B4-BE49-F238E27FC236}">
                <a16:creationId xmlns:a16="http://schemas.microsoft.com/office/drawing/2014/main" id="{159591F0-7C40-0C17-1A61-1EA0E735CD53}"/>
              </a:ext>
            </a:extLst>
          </p:cNvPr>
          <p:cNvSpPr txBox="1"/>
          <p:nvPr/>
        </p:nvSpPr>
        <p:spPr>
          <a:xfrm>
            <a:off x="9548852" y="2641764"/>
            <a:ext cx="2169184" cy="369332"/>
          </a:xfrm>
          <a:prstGeom prst="rect">
            <a:avLst/>
          </a:prstGeom>
          <a:solidFill>
            <a:schemeClr val="bg1"/>
          </a:solidFill>
          <a:ln>
            <a:solidFill>
              <a:schemeClr val="accent3"/>
            </a:solidFill>
          </a:ln>
        </p:spPr>
        <p:txBody>
          <a:bodyPr wrap="none" rtlCol="0">
            <a:spAutoFit/>
          </a:bodyPr>
          <a:lstStyle/>
          <a:p>
            <a:r>
              <a:rPr kumimoji="1" lang="en-US" altLang="ja-JP" dirty="0"/>
              <a:t>MR(Mixed Reality)</a:t>
            </a:r>
            <a:endParaRPr kumimoji="1" lang="ja-JP" altLang="en-US"/>
          </a:p>
        </p:txBody>
      </p:sp>
      <p:cxnSp>
        <p:nvCxnSpPr>
          <p:cNvPr id="50" name="直線矢印コネクタ 49">
            <a:extLst>
              <a:ext uri="{FF2B5EF4-FFF2-40B4-BE49-F238E27FC236}">
                <a16:creationId xmlns:a16="http://schemas.microsoft.com/office/drawing/2014/main" id="{8C47DB46-D890-A4DB-8FF3-DF2AEB5E0A94}"/>
              </a:ext>
            </a:extLst>
          </p:cNvPr>
          <p:cNvCxnSpPr>
            <a:cxnSpLocks/>
            <a:stCxn id="8" idx="2"/>
          </p:cNvCxnSpPr>
          <p:nvPr/>
        </p:nvCxnSpPr>
        <p:spPr>
          <a:xfrm flipH="1">
            <a:off x="3231366" y="3239998"/>
            <a:ext cx="466635" cy="9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E49B9669-1B2E-B82F-64E7-CFA3843C9EEB}"/>
              </a:ext>
            </a:extLst>
          </p:cNvPr>
          <p:cNvCxnSpPr>
            <a:cxnSpLocks/>
          </p:cNvCxnSpPr>
          <p:nvPr/>
        </p:nvCxnSpPr>
        <p:spPr>
          <a:xfrm flipV="1">
            <a:off x="8678646" y="4441378"/>
            <a:ext cx="395557" cy="32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3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CA3BF-EE03-FC32-DD46-76317B5DFC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9E3DFF-4810-1B6D-1CAD-1BC1E8FEA776}"/>
              </a:ext>
            </a:extLst>
          </p:cNvPr>
          <p:cNvSpPr>
            <a:spLocks noGrp="1"/>
          </p:cNvSpPr>
          <p:nvPr>
            <p:ph type="title"/>
          </p:nvPr>
        </p:nvSpPr>
        <p:spPr>
          <a:xfrm>
            <a:off x="0" y="18255"/>
            <a:ext cx="10515600" cy="1325563"/>
          </a:xfrm>
        </p:spPr>
        <p:txBody>
          <a:bodyPr/>
          <a:lstStyle/>
          <a:p>
            <a:r>
              <a:rPr kumimoji="1" lang="en-US" altLang="ja-JP" dirty="0"/>
              <a:t>Research Background</a:t>
            </a:r>
            <a:endParaRPr kumimoji="1" lang="ja-JP" altLang="en-US"/>
          </a:p>
        </p:txBody>
      </p:sp>
      <p:sp>
        <p:nvSpPr>
          <p:cNvPr id="3" name="コンテンツ プレースホルダー 2">
            <a:extLst>
              <a:ext uri="{FF2B5EF4-FFF2-40B4-BE49-F238E27FC236}">
                <a16:creationId xmlns:a16="http://schemas.microsoft.com/office/drawing/2014/main" id="{F12C2632-682C-435D-0382-A8D201EEDDB2}"/>
              </a:ext>
            </a:extLst>
          </p:cNvPr>
          <p:cNvSpPr>
            <a:spLocks noGrp="1"/>
          </p:cNvSpPr>
          <p:nvPr>
            <p:ph idx="1"/>
          </p:nvPr>
        </p:nvSpPr>
        <p:spPr>
          <a:xfrm>
            <a:off x="0" y="1343818"/>
            <a:ext cx="12192000" cy="5514182"/>
          </a:xfrm>
        </p:spPr>
        <p:txBody>
          <a:bodyPr/>
          <a:lstStyle/>
          <a:p>
            <a:pPr marL="0" indent="0">
              <a:buNone/>
            </a:pPr>
            <a:r>
              <a:rPr kumimoji="1" lang="en-US" altLang="ja-JP" dirty="0"/>
              <a:t>Recently, XR (Cross Reality) has been attracting attention in the field of visual media. </a:t>
            </a:r>
          </a:p>
          <a:p>
            <a:pPr marL="0" indent="0">
              <a:buNone/>
            </a:pPr>
            <a:endParaRPr kumimoji="1" lang="ja-JP" altLang="en-US"/>
          </a:p>
        </p:txBody>
      </p:sp>
      <p:pic>
        <p:nvPicPr>
          <p:cNvPr id="7" name="図 6">
            <a:extLst>
              <a:ext uri="{FF2B5EF4-FFF2-40B4-BE49-F238E27FC236}">
                <a16:creationId xmlns:a16="http://schemas.microsoft.com/office/drawing/2014/main" id="{2CDAFEBA-2F29-DA8C-00FA-A44D4AD4B468}"/>
              </a:ext>
            </a:extLst>
          </p:cNvPr>
          <p:cNvPicPr>
            <a:picLocks noChangeAspect="1"/>
          </p:cNvPicPr>
          <p:nvPr/>
        </p:nvPicPr>
        <p:blipFill>
          <a:blip r:embed="rId3"/>
          <a:stretch>
            <a:fillRect/>
          </a:stretch>
        </p:blipFill>
        <p:spPr>
          <a:xfrm>
            <a:off x="262105" y="2696246"/>
            <a:ext cx="3249350" cy="2946077"/>
          </a:xfrm>
          <a:prstGeom prst="rect">
            <a:avLst/>
          </a:prstGeom>
        </p:spPr>
      </p:pic>
      <p:pic>
        <p:nvPicPr>
          <p:cNvPr id="9" name="図 8" descr="ダイアグラム&#10;&#10;自動的に生成された説明">
            <a:extLst>
              <a:ext uri="{FF2B5EF4-FFF2-40B4-BE49-F238E27FC236}">
                <a16:creationId xmlns:a16="http://schemas.microsoft.com/office/drawing/2014/main" id="{3EF71E61-F020-66EE-D1F3-CB6DFEC19298}"/>
              </a:ext>
            </a:extLst>
          </p:cNvPr>
          <p:cNvPicPr>
            <a:picLocks noChangeAspect="1"/>
          </p:cNvPicPr>
          <p:nvPr/>
        </p:nvPicPr>
        <p:blipFill>
          <a:blip r:embed="rId4"/>
          <a:stretch>
            <a:fillRect/>
          </a:stretch>
        </p:blipFill>
        <p:spPr>
          <a:xfrm>
            <a:off x="4256398" y="2745584"/>
            <a:ext cx="4018678" cy="2998061"/>
          </a:xfrm>
          <a:prstGeom prst="rect">
            <a:avLst/>
          </a:prstGeom>
        </p:spPr>
      </p:pic>
      <p:pic>
        <p:nvPicPr>
          <p:cNvPr id="11" name="図 10" descr="ダイアグラム&#10;&#10;自動的に生成された説明">
            <a:extLst>
              <a:ext uri="{FF2B5EF4-FFF2-40B4-BE49-F238E27FC236}">
                <a16:creationId xmlns:a16="http://schemas.microsoft.com/office/drawing/2014/main" id="{A4F2EF75-7255-6357-498A-5866A087C75B}"/>
              </a:ext>
            </a:extLst>
          </p:cNvPr>
          <p:cNvPicPr>
            <a:picLocks noChangeAspect="1"/>
          </p:cNvPicPr>
          <p:nvPr/>
        </p:nvPicPr>
        <p:blipFill>
          <a:blip r:embed="rId5"/>
          <a:stretch>
            <a:fillRect/>
          </a:stretch>
        </p:blipFill>
        <p:spPr>
          <a:xfrm>
            <a:off x="8369085" y="2784065"/>
            <a:ext cx="3649111" cy="2910242"/>
          </a:xfrm>
          <a:prstGeom prst="rect">
            <a:avLst/>
          </a:prstGeom>
        </p:spPr>
      </p:pic>
      <p:sp>
        <p:nvSpPr>
          <p:cNvPr id="4" name="テキスト ボックス 3">
            <a:extLst>
              <a:ext uri="{FF2B5EF4-FFF2-40B4-BE49-F238E27FC236}">
                <a16:creationId xmlns:a16="http://schemas.microsoft.com/office/drawing/2014/main" id="{20823BFD-E944-943B-E928-3EC429029AA3}"/>
              </a:ext>
            </a:extLst>
          </p:cNvPr>
          <p:cNvSpPr txBox="1"/>
          <p:nvPr/>
        </p:nvSpPr>
        <p:spPr>
          <a:xfrm>
            <a:off x="980037" y="2641764"/>
            <a:ext cx="2159566" cy="369332"/>
          </a:xfrm>
          <a:prstGeom prst="rect">
            <a:avLst/>
          </a:prstGeom>
          <a:solidFill>
            <a:schemeClr val="bg1"/>
          </a:solidFill>
          <a:ln>
            <a:solidFill>
              <a:schemeClr val="accent3"/>
            </a:solidFill>
          </a:ln>
        </p:spPr>
        <p:txBody>
          <a:bodyPr wrap="none" rtlCol="0">
            <a:spAutoFit/>
          </a:bodyPr>
          <a:lstStyle/>
          <a:p>
            <a:r>
              <a:rPr kumimoji="1" lang="en-US" altLang="ja-JP" dirty="0"/>
              <a:t>VR(Virtual Reality)</a:t>
            </a:r>
            <a:endParaRPr kumimoji="1" lang="ja-JP" altLang="en-US"/>
          </a:p>
        </p:txBody>
      </p:sp>
      <p:sp>
        <p:nvSpPr>
          <p:cNvPr id="6" name="テキスト ボックス 5">
            <a:extLst>
              <a:ext uri="{FF2B5EF4-FFF2-40B4-BE49-F238E27FC236}">
                <a16:creationId xmlns:a16="http://schemas.microsoft.com/office/drawing/2014/main" id="{3CBDCD6E-5C44-2927-0F06-D33B4ABFD9F7}"/>
              </a:ext>
            </a:extLst>
          </p:cNvPr>
          <p:cNvSpPr txBox="1"/>
          <p:nvPr/>
        </p:nvSpPr>
        <p:spPr>
          <a:xfrm>
            <a:off x="1087620" y="4724825"/>
            <a:ext cx="1758815" cy="369332"/>
          </a:xfrm>
          <a:prstGeom prst="rect">
            <a:avLst/>
          </a:prstGeom>
          <a:noFill/>
        </p:spPr>
        <p:txBody>
          <a:bodyPr wrap="none" rtlCol="0">
            <a:spAutoFit/>
          </a:bodyPr>
          <a:lstStyle/>
          <a:p>
            <a:r>
              <a:rPr lang="en-US" altLang="ja-JP" dirty="0"/>
              <a:t>Virtual  spaces</a:t>
            </a:r>
            <a:endParaRPr kumimoji="1" lang="ja-JP" altLang="en-US"/>
          </a:p>
        </p:txBody>
      </p:sp>
      <p:sp>
        <p:nvSpPr>
          <p:cNvPr id="8" name="テキスト ボックス 7">
            <a:extLst>
              <a:ext uri="{FF2B5EF4-FFF2-40B4-BE49-F238E27FC236}">
                <a16:creationId xmlns:a16="http://schemas.microsoft.com/office/drawing/2014/main" id="{92CEDD16-1BD5-F1A4-5D5C-4E88B6C381AE}"/>
              </a:ext>
            </a:extLst>
          </p:cNvPr>
          <p:cNvSpPr txBox="1"/>
          <p:nvPr/>
        </p:nvSpPr>
        <p:spPr>
          <a:xfrm>
            <a:off x="3231366" y="2870666"/>
            <a:ext cx="933269" cy="369332"/>
          </a:xfrm>
          <a:prstGeom prst="rect">
            <a:avLst/>
          </a:prstGeom>
          <a:noFill/>
        </p:spPr>
        <p:txBody>
          <a:bodyPr wrap="none" rtlCol="0">
            <a:spAutoFit/>
          </a:bodyPr>
          <a:lstStyle/>
          <a:p>
            <a:r>
              <a:rPr kumimoji="1" lang="en-US" altLang="ja-JP" dirty="0"/>
              <a:t>display</a:t>
            </a:r>
            <a:endParaRPr kumimoji="1" lang="ja-JP" altLang="en-US"/>
          </a:p>
        </p:txBody>
      </p:sp>
      <p:sp>
        <p:nvSpPr>
          <p:cNvPr id="10" name="テキスト ボックス 9">
            <a:extLst>
              <a:ext uri="{FF2B5EF4-FFF2-40B4-BE49-F238E27FC236}">
                <a16:creationId xmlns:a16="http://schemas.microsoft.com/office/drawing/2014/main" id="{E0D55004-36DB-346A-8E01-6F4F7C7CB834}"/>
              </a:ext>
            </a:extLst>
          </p:cNvPr>
          <p:cNvSpPr txBox="1"/>
          <p:nvPr/>
        </p:nvSpPr>
        <p:spPr>
          <a:xfrm>
            <a:off x="759805" y="5245750"/>
            <a:ext cx="2414444" cy="369332"/>
          </a:xfrm>
          <a:prstGeom prst="rect">
            <a:avLst/>
          </a:prstGeom>
          <a:solidFill>
            <a:schemeClr val="bg1"/>
          </a:solidFill>
        </p:spPr>
        <p:txBody>
          <a:bodyPr wrap="none" rtlCol="0">
            <a:spAutoFit/>
          </a:bodyPr>
          <a:lstStyle/>
          <a:p>
            <a:r>
              <a:rPr kumimoji="1" lang="en-US" altLang="ja-JP" dirty="0"/>
              <a:t>Different from rea</a:t>
            </a:r>
            <a:r>
              <a:rPr lang="en-US" altLang="ja-JP" dirty="0"/>
              <a:t>lity</a:t>
            </a:r>
            <a:endParaRPr kumimoji="1" lang="ja-JP" altLang="en-US"/>
          </a:p>
        </p:txBody>
      </p:sp>
      <p:sp>
        <p:nvSpPr>
          <p:cNvPr id="12" name="テキスト ボックス 11">
            <a:extLst>
              <a:ext uri="{FF2B5EF4-FFF2-40B4-BE49-F238E27FC236}">
                <a16:creationId xmlns:a16="http://schemas.microsoft.com/office/drawing/2014/main" id="{E537C5D7-7A14-8F42-7E35-51877530E4BC}"/>
              </a:ext>
            </a:extLst>
          </p:cNvPr>
          <p:cNvSpPr txBox="1"/>
          <p:nvPr/>
        </p:nvSpPr>
        <p:spPr>
          <a:xfrm>
            <a:off x="3753945" y="3341234"/>
            <a:ext cx="1407758" cy="369332"/>
          </a:xfrm>
          <a:prstGeom prst="rect">
            <a:avLst/>
          </a:prstGeom>
          <a:noFill/>
        </p:spPr>
        <p:txBody>
          <a:bodyPr wrap="none" rtlCol="0">
            <a:spAutoFit/>
          </a:bodyPr>
          <a:lstStyle/>
          <a:p>
            <a:r>
              <a:rPr kumimoji="1" lang="en-US" altLang="ja-JP" dirty="0"/>
              <a:t>information</a:t>
            </a:r>
            <a:endParaRPr kumimoji="1" lang="ja-JP" altLang="en-US"/>
          </a:p>
        </p:txBody>
      </p:sp>
      <p:sp>
        <p:nvSpPr>
          <p:cNvPr id="13" name="テキスト ボックス 12">
            <a:extLst>
              <a:ext uri="{FF2B5EF4-FFF2-40B4-BE49-F238E27FC236}">
                <a16:creationId xmlns:a16="http://schemas.microsoft.com/office/drawing/2014/main" id="{954B3116-5F43-2023-DD44-31A23781D7EC}"/>
              </a:ext>
            </a:extLst>
          </p:cNvPr>
          <p:cNvSpPr txBox="1"/>
          <p:nvPr/>
        </p:nvSpPr>
        <p:spPr>
          <a:xfrm>
            <a:off x="4793311" y="4874152"/>
            <a:ext cx="2266967" cy="369332"/>
          </a:xfrm>
          <a:prstGeom prst="rect">
            <a:avLst/>
          </a:prstGeom>
          <a:noFill/>
        </p:spPr>
        <p:txBody>
          <a:bodyPr wrap="none" rtlCol="0">
            <a:spAutoFit/>
          </a:bodyPr>
          <a:lstStyle/>
          <a:p>
            <a:r>
              <a:rPr kumimoji="1" lang="en-US" altLang="ja-JP" dirty="0"/>
              <a:t>Realistic </a:t>
            </a:r>
            <a:r>
              <a:rPr lang="en-US" altLang="ja-JP" dirty="0"/>
              <a:t>l</a:t>
            </a:r>
            <a:r>
              <a:rPr kumimoji="1" lang="en-US" altLang="ja-JP" dirty="0"/>
              <a:t>andscape</a:t>
            </a:r>
            <a:endParaRPr kumimoji="1" lang="ja-JP" altLang="en-US"/>
          </a:p>
        </p:txBody>
      </p:sp>
      <p:sp>
        <p:nvSpPr>
          <p:cNvPr id="14" name="テキスト ボックス 13">
            <a:extLst>
              <a:ext uri="{FF2B5EF4-FFF2-40B4-BE49-F238E27FC236}">
                <a16:creationId xmlns:a16="http://schemas.microsoft.com/office/drawing/2014/main" id="{47F0ED2E-1B6A-CE88-36C9-F871B2A80DC1}"/>
              </a:ext>
            </a:extLst>
          </p:cNvPr>
          <p:cNvSpPr txBox="1"/>
          <p:nvPr/>
        </p:nvSpPr>
        <p:spPr>
          <a:xfrm>
            <a:off x="4619297" y="5258237"/>
            <a:ext cx="2723823" cy="369332"/>
          </a:xfrm>
          <a:prstGeom prst="rect">
            <a:avLst/>
          </a:prstGeom>
          <a:noFill/>
        </p:spPr>
        <p:txBody>
          <a:bodyPr wrap="none" rtlCol="0">
            <a:spAutoFit/>
          </a:bodyPr>
          <a:lstStyle/>
          <a:p>
            <a:r>
              <a:rPr kumimoji="1" lang="en-US" altLang="ja-JP" dirty="0"/>
              <a:t>Reality with information</a:t>
            </a:r>
            <a:endParaRPr kumimoji="1" lang="ja-JP" altLang="en-US"/>
          </a:p>
        </p:txBody>
      </p:sp>
      <p:sp>
        <p:nvSpPr>
          <p:cNvPr id="15" name="テキスト ボックス 14">
            <a:extLst>
              <a:ext uri="{FF2B5EF4-FFF2-40B4-BE49-F238E27FC236}">
                <a16:creationId xmlns:a16="http://schemas.microsoft.com/office/drawing/2014/main" id="{B5A65FDD-F9BB-33C8-E950-6787AB43EF62}"/>
              </a:ext>
            </a:extLst>
          </p:cNvPr>
          <p:cNvSpPr txBox="1"/>
          <p:nvPr/>
        </p:nvSpPr>
        <p:spPr>
          <a:xfrm>
            <a:off x="8172122" y="4749480"/>
            <a:ext cx="1527982" cy="646331"/>
          </a:xfrm>
          <a:prstGeom prst="rect">
            <a:avLst/>
          </a:prstGeom>
          <a:noFill/>
        </p:spPr>
        <p:txBody>
          <a:bodyPr wrap="none" rtlCol="0">
            <a:spAutoFit/>
          </a:bodyPr>
          <a:lstStyle/>
          <a:p>
            <a:r>
              <a:rPr kumimoji="1" lang="en-US" altLang="ja-JP" dirty="0"/>
              <a:t>Not actually </a:t>
            </a:r>
          </a:p>
          <a:p>
            <a:r>
              <a:rPr kumimoji="1" lang="en-US" altLang="ja-JP" dirty="0"/>
              <a:t>there</a:t>
            </a:r>
            <a:endParaRPr kumimoji="1" lang="ja-JP" altLang="en-US"/>
          </a:p>
        </p:txBody>
      </p:sp>
      <p:sp>
        <p:nvSpPr>
          <p:cNvPr id="22" name="テキスト ボックス 21">
            <a:extLst>
              <a:ext uri="{FF2B5EF4-FFF2-40B4-BE49-F238E27FC236}">
                <a16:creationId xmlns:a16="http://schemas.microsoft.com/office/drawing/2014/main" id="{EE124A81-DD99-F8F4-B963-2B5A3EB7E6FD}"/>
              </a:ext>
            </a:extLst>
          </p:cNvPr>
          <p:cNvSpPr txBox="1"/>
          <p:nvPr/>
        </p:nvSpPr>
        <p:spPr>
          <a:xfrm>
            <a:off x="9599898" y="5315882"/>
            <a:ext cx="1944763" cy="369332"/>
          </a:xfrm>
          <a:prstGeom prst="rect">
            <a:avLst/>
          </a:prstGeom>
          <a:solidFill>
            <a:schemeClr val="bg1"/>
          </a:solidFill>
        </p:spPr>
        <p:txBody>
          <a:bodyPr wrap="none" rtlCol="0">
            <a:spAutoFit/>
          </a:bodyPr>
          <a:lstStyle/>
          <a:p>
            <a:r>
              <a:rPr kumimoji="1" lang="en-US" altLang="ja-JP" dirty="0"/>
              <a:t>Controlled freely</a:t>
            </a:r>
            <a:endParaRPr kumimoji="1" lang="ja-JP" altLang="en-US"/>
          </a:p>
        </p:txBody>
      </p:sp>
      <p:cxnSp>
        <p:nvCxnSpPr>
          <p:cNvPr id="26" name="直線矢印コネクタ 25">
            <a:extLst>
              <a:ext uri="{FF2B5EF4-FFF2-40B4-BE49-F238E27FC236}">
                <a16:creationId xmlns:a16="http://schemas.microsoft.com/office/drawing/2014/main" id="{EB5219D7-690D-D3E3-7EDC-4E16FEE85211}"/>
              </a:ext>
            </a:extLst>
          </p:cNvPr>
          <p:cNvCxnSpPr>
            <a:cxnSpLocks/>
          </p:cNvCxnSpPr>
          <p:nvPr/>
        </p:nvCxnSpPr>
        <p:spPr>
          <a:xfrm>
            <a:off x="4457824" y="3710566"/>
            <a:ext cx="161473" cy="159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1575E21F-3CE1-CE77-3A77-93A74CC8769E}"/>
              </a:ext>
            </a:extLst>
          </p:cNvPr>
          <p:cNvSpPr txBox="1"/>
          <p:nvPr/>
        </p:nvSpPr>
        <p:spPr>
          <a:xfrm>
            <a:off x="4865990" y="2812330"/>
            <a:ext cx="2675732" cy="369332"/>
          </a:xfrm>
          <a:prstGeom prst="rect">
            <a:avLst/>
          </a:prstGeom>
          <a:solidFill>
            <a:schemeClr val="bg1"/>
          </a:solidFill>
          <a:ln>
            <a:solidFill>
              <a:schemeClr val="accent3"/>
            </a:solidFill>
          </a:ln>
        </p:spPr>
        <p:txBody>
          <a:bodyPr wrap="none" rtlCol="0">
            <a:spAutoFit/>
          </a:bodyPr>
          <a:lstStyle/>
          <a:p>
            <a:r>
              <a:rPr lang="en-US" altLang="ja-JP" dirty="0"/>
              <a:t>A</a:t>
            </a:r>
            <a:r>
              <a:rPr kumimoji="1" lang="en-US" altLang="ja-JP" dirty="0"/>
              <a:t>R(Augmented Reality)</a:t>
            </a:r>
            <a:endParaRPr kumimoji="1" lang="ja-JP" altLang="en-US"/>
          </a:p>
        </p:txBody>
      </p:sp>
      <p:sp>
        <p:nvSpPr>
          <p:cNvPr id="32" name="テキスト ボックス 31">
            <a:extLst>
              <a:ext uri="{FF2B5EF4-FFF2-40B4-BE49-F238E27FC236}">
                <a16:creationId xmlns:a16="http://schemas.microsoft.com/office/drawing/2014/main" id="{76503D33-686F-E9D3-CFAC-607329E5F0B6}"/>
              </a:ext>
            </a:extLst>
          </p:cNvPr>
          <p:cNvSpPr txBox="1"/>
          <p:nvPr/>
        </p:nvSpPr>
        <p:spPr>
          <a:xfrm>
            <a:off x="9548852" y="2641764"/>
            <a:ext cx="2169184" cy="369332"/>
          </a:xfrm>
          <a:prstGeom prst="rect">
            <a:avLst/>
          </a:prstGeom>
          <a:solidFill>
            <a:schemeClr val="bg1"/>
          </a:solidFill>
          <a:ln>
            <a:solidFill>
              <a:schemeClr val="accent3"/>
            </a:solidFill>
          </a:ln>
        </p:spPr>
        <p:txBody>
          <a:bodyPr wrap="none" rtlCol="0">
            <a:spAutoFit/>
          </a:bodyPr>
          <a:lstStyle/>
          <a:p>
            <a:r>
              <a:rPr kumimoji="1" lang="en-US" altLang="ja-JP" dirty="0"/>
              <a:t>MR(Mixed Reality)</a:t>
            </a:r>
            <a:endParaRPr kumimoji="1" lang="ja-JP" altLang="en-US"/>
          </a:p>
        </p:txBody>
      </p:sp>
      <p:cxnSp>
        <p:nvCxnSpPr>
          <p:cNvPr id="50" name="直線矢印コネクタ 49">
            <a:extLst>
              <a:ext uri="{FF2B5EF4-FFF2-40B4-BE49-F238E27FC236}">
                <a16:creationId xmlns:a16="http://schemas.microsoft.com/office/drawing/2014/main" id="{0F40F243-8ED8-AA4B-F26B-7D8E8BBFC8FE}"/>
              </a:ext>
            </a:extLst>
          </p:cNvPr>
          <p:cNvCxnSpPr>
            <a:cxnSpLocks/>
            <a:stCxn id="8" idx="2"/>
          </p:cNvCxnSpPr>
          <p:nvPr/>
        </p:nvCxnSpPr>
        <p:spPr>
          <a:xfrm flipH="1">
            <a:off x="3231366" y="3239998"/>
            <a:ext cx="466635" cy="9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BEA3610-EBB6-5596-8BC2-01C3B6D369DA}"/>
              </a:ext>
            </a:extLst>
          </p:cNvPr>
          <p:cNvCxnSpPr>
            <a:cxnSpLocks/>
          </p:cNvCxnSpPr>
          <p:nvPr/>
        </p:nvCxnSpPr>
        <p:spPr>
          <a:xfrm flipV="1">
            <a:off x="8678646" y="4441378"/>
            <a:ext cx="395557" cy="32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B21D1B02-AB88-9CA7-B509-9AE954A0A00D}"/>
              </a:ext>
            </a:extLst>
          </p:cNvPr>
          <p:cNvSpPr/>
          <p:nvPr/>
        </p:nvSpPr>
        <p:spPr>
          <a:xfrm>
            <a:off x="8151314" y="2504187"/>
            <a:ext cx="3915362" cy="3582391"/>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288979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2">
            <a:extLst>
              <a:ext uri="{FF2B5EF4-FFF2-40B4-BE49-F238E27FC236}">
                <a16:creationId xmlns:a16="http://schemas.microsoft.com/office/drawing/2014/main" id="{B724699C-013E-8326-6A3B-22C75DF8F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455" y="3738002"/>
            <a:ext cx="2134827" cy="5902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2">
            <a:extLst>
              <a:ext uri="{FF2B5EF4-FFF2-40B4-BE49-F238E27FC236}">
                <a16:creationId xmlns:a16="http://schemas.microsoft.com/office/drawing/2014/main" id="{2F92A33C-5725-C716-5213-77BB99637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788" y="2264868"/>
            <a:ext cx="2134827" cy="59023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C91279BC-C0DE-BDF6-30F8-7302E978DE5E}"/>
              </a:ext>
            </a:extLst>
          </p:cNvPr>
          <p:cNvSpPr>
            <a:spLocks noGrp="1"/>
          </p:cNvSpPr>
          <p:nvPr>
            <p:ph type="title"/>
          </p:nvPr>
        </p:nvSpPr>
        <p:spPr>
          <a:xfrm>
            <a:off x="0" y="0"/>
            <a:ext cx="10515600" cy="1325563"/>
          </a:xfrm>
        </p:spPr>
        <p:txBody>
          <a:bodyPr/>
          <a:lstStyle/>
          <a:p>
            <a:r>
              <a:rPr lang="en-US" altLang="ja-JP" dirty="0"/>
              <a:t>MR technology</a:t>
            </a:r>
            <a:endParaRPr kumimoji="1" lang="ja-JP" altLang="en-US"/>
          </a:p>
        </p:txBody>
      </p:sp>
      <p:pic>
        <p:nvPicPr>
          <p:cNvPr id="1030" name="Picture 6">
            <a:extLst>
              <a:ext uri="{FF2B5EF4-FFF2-40B4-BE49-F238E27FC236}">
                <a16:creationId xmlns:a16="http://schemas.microsoft.com/office/drawing/2014/main" id="{77129558-2313-BFAB-F795-2161F2997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493" y="1103668"/>
            <a:ext cx="2108200" cy="31264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B5780A4-8CE4-560A-FCC7-EDFA629753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372" t="66618" r="37319" b="5856"/>
          <a:stretch/>
        </p:blipFill>
        <p:spPr bwMode="auto">
          <a:xfrm rot="8461072" flipH="1">
            <a:off x="8259949" y="2380078"/>
            <a:ext cx="262583" cy="1983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C9D138E3-BFD1-9CBD-BD43-1BDEBC06F5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372" t="66618" r="37319" b="5856"/>
          <a:stretch/>
        </p:blipFill>
        <p:spPr bwMode="auto">
          <a:xfrm rot="11740252">
            <a:off x="6756577" y="2383791"/>
            <a:ext cx="279812" cy="2113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A628A11-F6CE-D035-AD61-4C710F6B70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754499" y="3718242"/>
            <a:ext cx="2820804" cy="25844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2252A4F-0387-EBAF-9787-FDE1D7A67C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320" y="3665087"/>
            <a:ext cx="922021" cy="102915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4647413F-286E-8CE1-8425-6F5DA665B6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1182" y="3077471"/>
            <a:ext cx="647321" cy="66053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26932F4-6BA7-6E6D-EB4F-B2C84B729E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9356" y="2567982"/>
            <a:ext cx="486894" cy="47734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559C23F-A88C-40C8-8ABC-9AFF0F028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4650" y="4959392"/>
            <a:ext cx="2134827" cy="590234"/>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A8E7C6ED-6C17-7538-6847-BFA376AF927F}"/>
              </a:ext>
            </a:extLst>
          </p:cNvPr>
          <p:cNvSpPr txBox="1"/>
          <p:nvPr/>
        </p:nvSpPr>
        <p:spPr>
          <a:xfrm>
            <a:off x="2409141" y="2458026"/>
            <a:ext cx="899605" cy="584775"/>
          </a:xfrm>
          <a:prstGeom prst="rect">
            <a:avLst/>
          </a:prstGeom>
          <a:noFill/>
        </p:spPr>
        <p:txBody>
          <a:bodyPr wrap="none" rtlCol="0">
            <a:spAutoFit/>
          </a:bodyPr>
          <a:lstStyle/>
          <a:p>
            <a:r>
              <a:rPr kumimoji="1" lang="en-US" altLang="ja-JP" sz="3200" dirty="0"/>
              <a:t>real</a:t>
            </a:r>
            <a:endParaRPr kumimoji="1" lang="ja-JP" altLang="en-US" sz="3200"/>
          </a:p>
        </p:txBody>
      </p:sp>
      <p:cxnSp>
        <p:nvCxnSpPr>
          <p:cNvPr id="17" name="直線矢印コネクタ 16">
            <a:extLst>
              <a:ext uri="{FF2B5EF4-FFF2-40B4-BE49-F238E27FC236}">
                <a16:creationId xmlns:a16="http://schemas.microsoft.com/office/drawing/2014/main" id="{CE682615-EA9B-52EB-5137-729CCFE30DA3}"/>
              </a:ext>
            </a:extLst>
          </p:cNvPr>
          <p:cNvCxnSpPr>
            <a:cxnSpLocks/>
            <a:endCxn id="10" idx="1"/>
          </p:cNvCxnSpPr>
          <p:nvPr/>
        </p:nvCxnSpPr>
        <p:spPr>
          <a:xfrm flipV="1">
            <a:off x="3528121" y="2559985"/>
            <a:ext cx="2152667" cy="1205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線矢印コネクタ 17">
            <a:extLst>
              <a:ext uri="{FF2B5EF4-FFF2-40B4-BE49-F238E27FC236}">
                <a16:creationId xmlns:a16="http://schemas.microsoft.com/office/drawing/2014/main" id="{9911D885-EBFB-965A-AB14-F46A480FF967}"/>
              </a:ext>
            </a:extLst>
          </p:cNvPr>
          <p:cNvCxnSpPr>
            <a:cxnSpLocks/>
          </p:cNvCxnSpPr>
          <p:nvPr/>
        </p:nvCxnSpPr>
        <p:spPr>
          <a:xfrm flipH="1">
            <a:off x="2222643" y="3042801"/>
            <a:ext cx="716910" cy="695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直線矢印コネクタ 20">
            <a:extLst>
              <a:ext uri="{FF2B5EF4-FFF2-40B4-BE49-F238E27FC236}">
                <a16:creationId xmlns:a16="http://schemas.microsoft.com/office/drawing/2014/main" id="{11780AE0-20E4-183F-B3C9-B2B43BE9E82E}"/>
              </a:ext>
            </a:extLst>
          </p:cNvPr>
          <p:cNvCxnSpPr>
            <a:cxnSpLocks/>
          </p:cNvCxnSpPr>
          <p:nvPr/>
        </p:nvCxnSpPr>
        <p:spPr>
          <a:xfrm>
            <a:off x="3317839" y="2962023"/>
            <a:ext cx="3654825" cy="2205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4" name="Picture 2">
            <a:extLst>
              <a:ext uri="{FF2B5EF4-FFF2-40B4-BE49-F238E27FC236}">
                <a16:creationId xmlns:a16="http://schemas.microsoft.com/office/drawing/2014/main" id="{BEBBE34A-C370-E4F4-FEF1-FA80B7D49BA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3157" r="46896" b="61405"/>
          <a:stretch/>
        </p:blipFill>
        <p:spPr bwMode="auto">
          <a:xfrm>
            <a:off x="9891775" y="193767"/>
            <a:ext cx="1633167" cy="170189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線矢印コネクタ 25">
            <a:extLst>
              <a:ext uri="{FF2B5EF4-FFF2-40B4-BE49-F238E27FC236}">
                <a16:creationId xmlns:a16="http://schemas.microsoft.com/office/drawing/2014/main" id="{365065C9-5BBA-DDA0-C4FA-74554BE27DE2}"/>
              </a:ext>
            </a:extLst>
          </p:cNvPr>
          <p:cNvCxnSpPr>
            <a:cxnSpLocks/>
          </p:cNvCxnSpPr>
          <p:nvPr/>
        </p:nvCxnSpPr>
        <p:spPr>
          <a:xfrm flipV="1">
            <a:off x="3438748" y="1044714"/>
            <a:ext cx="6130554" cy="144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D8658047-3205-D0B7-54C8-C23A2A01F3AF}"/>
              </a:ext>
            </a:extLst>
          </p:cNvPr>
          <p:cNvSpPr txBox="1"/>
          <p:nvPr/>
        </p:nvSpPr>
        <p:spPr>
          <a:xfrm>
            <a:off x="5371963" y="6157228"/>
            <a:ext cx="1361270" cy="584775"/>
          </a:xfrm>
          <a:prstGeom prst="rect">
            <a:avLst/>
          </a:prstGeom>
          <a:noFill/>
        </p:spPr>
        <p:txBody>
          <a:bodyPr wrap="none" rtlCol="0">
            <a:spAutoFit/>
          </a:bodyPr>
          <a:lstStyle/>
          <a:p>
            <a:r>
              <a:rPr kumimoji="1" lang="en-US" altLang="ja-JP" sz="3200" dirty="0"/>
              <a:t>virtual</a:t>
            </a:r>
            <a:endParaRPr kumimoji="1" lang="ja-JP" altLang="en-US" sz="3200"/>
          </a:p>
        </p:txBody>
      </p:sp>
      <p:cxnSp>
        <p:nvCxnSpPr>
          <p:cNvPr id="30" name="直線矢印コネクタ 29">
            <a:extLst>
              <a:ext uri="{FF2B5EF4-FFF2-40B4-BE49-F238E27FC236}">
                <a16:creationId xmlns:a16="http://schemas.microsoft.com/office/drawing/2014/main" id="{6F1AF0AB-31B0-B0C3-59A7-6B3A28EEDF24}"/>
              </a:ext>
            </a:extLst>
          </p:cNvPr>
          <p:cNvCxnSpPr>
            <a:cxnSpLocks/>
            <a:stCxn id="29" idx="1"/>
          </p:cNvCxnSpPr>
          <p:nvPr/>
        </p:nvCxnSpPr>
        <p:spPr>
          <a:xfrm flipH="1" flipV="1">
            <a:off x="4687426" y="5855684"/>
            <a:ext cx="684537" cy="5939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50" name="Picture 26">
            <a:extLst>
              <a:ext uri="{FF2B5EF4-FFF2-40B4-BE49-F238E27FC236}">
                <a16:creationId xmlns:a16="http://schemas.microsoft.com/office/drawing/2014/main" id="{649EC9B8-A630-00B2-6036-0071A87286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89720" y="1248069"/>
            <a:ext cx="819168" cy="86531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6">
            <a:extLst>
              <a:ext uri="{FF2B5EF4-FFF2-40B4-BE49-F238E27FC236}">
                <a16:creationId xmlns:a16="http://schemas.microsoft.com/office/drawing/2014/main" id="{72AA422B-9FC8-8B78-4E8A-06CA559B6F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51262" y="2049804"/>
            <a:ext cx="504002" cy="53239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6">
            <a:extLst>
              <a:ext uri="{FF2B5EF4-FFF2-40B4-BE49-F238E27FC236}">
                <a16:creationId xmlns:a16="http://schemas.microsoft.com/office/drawing/2014/main" id="{7E91204B-1DD3-D82B-9796-FBC8C2EBBA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1592" y="1612775"/>
            <a:ext cx="685615" cy="72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13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2D848-F484-0D87-0936-3124EAC6595B}"/>
              </a:ext>
            </a:extLst>
          </p:cNvPr>
          <p:cNvSpPr>
            <a:spLocks noGrp="1"/>
          </p:cNvSpPr>
          <p:nvPr>
            <p:ph type="title"/>
          </p:nvPr>
        </p:nvSpPr>
        <p:spPr>
          <a:xfrm>
            <a:off x="-1" y="18255"/>
            <a:ext cx="11862661" cy="1325563"/>
          </a:xfrm>
        </p:spPr>
        <p:txBody>
          <a:bodyPr>
            <a:normAutofit/>
          </a:bodyPr>
          <a:lstStyle/>
          <a:p>
            <a:r>
              <a:rPr lang="en-US" altLang="ja-JP" dirty="0"/>
              <a:t>Head Related Impulse Response (</a:t>
            </a:r>
            <a:r>
              <a:rPr kumimoji="1" lang="en-US" altLang="ja-JP" dirty="0"/>
              <a:t>HRIR)</a:t>
            </a:r>
            <a:endParaRPr kumimoji="1" lang="ja-JP" altLang="en-US"/>
          </a:p>
        </p:txBody>
      </p:sp>
      <p:sp>
        <p:nvSpPr>
          <p:cNvPr id="3" name="コンテンツ プレースホルダー 2">
            <a:extLst>
              <a:ext uri="{FF2B5EF4-FFF2-40B4-BE49-F238E27FC236}">
                <a16:creationId xmlns:a16="http://schemas.microsoft.com/office/drawing/2014/main" id="{EE4DF88E-8225-D8A0-47C5-253E9C1773E2}"/>
              </a:ext>
            </a:extLst>
          </p:cNvPr>
          <p:cNvSpPr>
            <a:spLocks noGrp="1"/>
          </p:cNvSpPr>
          <p:nvPr>
            <p:ph idx="1"/>
          </p:nvPr>
        </p:nvSpPr>
        <p:spPr>
          <a:xfrm>
            <a:off x="0" y="1032933"/>
            <a:ext cx="12192000" cy="5806812"/>
          </a:xfrm>
        </p:spPr>
        <p:txBody>
          <a:bodyPr>
            <a:normAutofit/>
          </a:bodyPr>
          <a:lstStyle/>
          <a:p>
            <a:pPr marL="0" indent="0">
              <a:buNone/>
            </a:pPr>
            <a:r>
              <a:rPr lang="en-US" altLang="ja-JP" dirty="0"/>
              <a:t>HRIR is the transmission characteristic of sound waves </a:t>
            </a:r>
            <a:r>
              <a:rPr lang="en" altLang="ja-JP" dirty="0">
                <a:effectLst/>
              </a:rPr>
              <a:t>reaching the entrance of the listener’s ear canal after reflection and diffraction by the head, body, and outer ear. </a:t>
            </a:r>
            <a:endParaRPr lang="en-US" altLang="ja-JP" dirty="0"/>
          </a:p>
          <a:p>
            <a:pPr marL="0" indent="0">
              <a:buNone/>
            </a:pPr>
            <a:endParaRPr lang="en-US" altLang="ja-JP" dirty="0"/>
          </a:p>
          <a:p>
            <a:pPr marL="0" indent="0">
              <a:buNone/>
            </a:pPr>
            <a:endParaRPr lang="en-US" altLang="ja-JP" dirty="0"/>
          </a:p>
          <a:p>
            <a:pPr marL="0" indent="0">
              <a:buNone/>
            </a:pPr>
            <a:r>
              <a:rPr lang="en-US" altLang="ja-JP" dirty="0"/>
              <a:t>HRIR does not include the Room </a:t>
            </a:r>
          </a:p>
          <a:p>
            <a:pPr marL="0" indent="0">
              <a:buNone/>
            </a:pPr>
            <a:r>
              <a:rPr lang="en-US" altLang="ja-JP" dirty="0"/>
              <a:t>Impulse Response (RIR) of the room </a:t>
            </a:r>
          </a:p>
          <a:p>
            <a:pPr marL="0" indent="0">
              <a:buNone/>
            </a:pPr>
            <a:r>
              <a:rPr lang="en-US" altLang="ja-JP" dirty="0"/>
              <a:t>where the user is present. </a:t>
            </a:r>
          </a:p>
        </p:txBody>
      </p:sp>
      <p:sp>
        <p:nvSpPr>
          <p:cNvPr id="4" name="テキスト ボックス 3">
            <a:extLst>
              <a:ext uri="{FF2B5EF4-FFF2-40B4-BE49-F238E27FC236}">
                <a16:creationId xmlns:a16="http://schemas.microsoft.com/office/drawing/2014/main" id="{758882D9-C3FB-82C8-18E5-040B96E660B0}"/>
              </a:ext>
            </a:extLst>
          </p:cNvPr>
          <p:cNvSpPr txBox="1"/>
          <p:nvPr/>
        </p:nvSpPr>
        <p:spPr>
          <a:xfrm>
            <a:off x="7938193" y="6426863"/>
            <a:ext cx="2769595" cy="369891"/>
          </a:xfrm>
          <a:prstGeom prst="rect">
            <a:avLst/>
          </a:prstGeom>
          <a:noFill/>
        </p:spPr>
        <p:txBody>
          <a:bodyPr wrap="square" rtlCol="0">
            <a:spAutoFit/>
          </a:bodyPr>
          <a:lstStyle/>
          <a:p>
            <a:r>
              <a:rPr lang="en" altLang="ja-JP" b="0" i="0" dirty="0">
                <a:effectLst/>
                <a:latin typeface="arial" panose="020B0604020202020204" pitchFamily="34" charset="0"/>
              </a:rPr>
              <a:t>Device to measure HRTF</a:t>
            </a:r>
            <a:endParaRPr kumimoji="1" lang="ja-JP" altLang="en-US"/>
          </a:p>
        </p:txBody>
      </p:sp>
      <p:pic>
        <p:nvPicPr>
          <p:cNvPr id="5" name="Picture 2" descr="RIEC News | 東北大学 電気通信研究所">
            <a:extLst>
              <a:ext uri="{FF2B5EF4-FFF2-40B4-BE49-F238E27FC236}">
                <a16:creationId xmlns:a16="http://schemas.microsoft.com/office/drawing/2014/main" id="{8D5590FA-2F0C-FD5E-CE69-AAB78E78C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45" y="1893062"/>
            <a:ext cx="5594549" cy="447563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AE00789-3F52-C662-940D-FAA03129C803}"/>
              </a:ext>
            </a:extLst>
          </p:cNvPr>
          <p:cNvSpPr txBox="1"/>
          <p:nvPr/>
        </p:nvSpPr>
        <p:spPr>
          <a:xfrm>
            <a:off x="6496961" y="2042594"/>
            <a:ext cx="2130711" cy="369332"/>
          </a:xfrm>
          <a:prstGeom prst="rect">
            <a:avLst/>
          </a:prstGeom>
          <a:noFill/>
        </p:spPr>
        <p:txBody>
          <a:bodyPr wrap="none" rtlCol="0">
            <a:spAutoFit/>
          </a:bodyPr>
          <a:lstStyle/>
          <a:p>
            <a:r>
              <a:rPr kumimoji="1" lang="en" altLang="ja-JP" dirty="0">
                <a:solidFill>
                  <a:schemeClr val="bg1"/>
                </a:solidFill>
              </a:rPr>
              <a:t>anechoic chamber</a:t>
            </a:r>
            <a:endParaRPr kumimoji="1" lang="ja-JP" altLang="en-US">
              <a:solidFill>
                <a:schemeClr val="bg1"/>
              </a:solidFill>
            </a:endParaRPr>
          </a:p>
        </p:txBody>
      </p:sp>
      <p:sp>
        <p:nvSpPr>
          <p:cNvPr id="8" name="テキスト ボックス 7">
            <a:extLst>
              <a:ext uri="{FF2B5EF4-FFF2-40B4-BE49-F238E27FC236}">
                <a16:creationId xmlns:a16="http://schemas.microsoft.com/office/drawing/2014/main" id="{7D844A8C-E7F2-B247-A82C-F5555E84CD20}"/>
              </a:ext>
            </a:extLst>
          </p:cNvPr>
          <p:cNvSpPr txBox="1"/>
          <p:nvPr/>
        </p:nvSpPr>
        <p:spPr>
          <a:xfrm>
            <a:off x="10719398" y="2750749"/>
            <a:ext cx="1143262" cy="369332"/>
          </a:xfrm>
          <a:prstGeom prst="rect">
            <a:avLst/>
          </a:prstGeom>
          <a:noFill/>
        </p:spPr>
        <p:txBody>
          <a:bodyPr wrap="none" rtlCol="0">
            <a:spAutoFit/>
          </a:bodyPr>
          <a:lstStyle/>
          <a:p>
            <a:r>
              <a:rPr kumimoji="1" lang="en" altLang="ja-JP" dirty="0">
                <a:solidFill>
                  <a:schemeClr val="bg1"/>
                </a:solidFill>
              </a:rPr>
              <a:t>speakers</a:t>
            </a:r>
            <a:endParaRPr kumimoji="1" lang="ja-JP" altLang="en-US">
              <a:solidFill>
                <a:schemeClr val="bg1"/>
              </a:solidFill>
            </a:endParaRPr>
          </a:p>
        </p:txBody>
      </p:sp>
      <p:cxnSp>
        <p:nvCxnSpPr>
          <p:cNvPr id="9" name="直線矢印コネクタ 8">
            <a:extLst>
              <a:ext uri="{FF2B5EF4-FFF2-40B4-BE49-F238E27FC236}">
                <a16:creationId xmlns:a16="http://schemas.microsoft.com/office/drawing/2014/main" id="{4F6FEF42-90DC-A322-B434-03C75D59F715}"/>
              </a:ext>
            </a:extLst>
          </p:cNvPr>
          <p:cNvCxnSpPr/>
          <p:nvPr/>
        </p:nvCxnSpPr>
        <p:spPr>
          <a:xfrm flipH="1">
            <a:off x="10403089" y="3125521"/>
            <a:ext cx="609398" cy="252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直線矢印コネクタ 9">
            <a:extLst>
              <a:ext uri="{FF2B5EF4-FFF2-40B4-BE49-F238E27FC236}">
                <a16:creationId xmlns:a16="http://schemas.microsoft.com/office/drawing/2014/main" id="{AD79751F-DC41-7FA8-EA82-F31C0F6CA9AA}"/>
              </a:ext>
            </a:extLst>
          </p:cNvPr>
          <p:cNvCxnSpPr>
            <a:cxnSpLocks/>
          </p:cNvCxnSpPr>
          <p:nvPr/>
        </p:nvCxnSpPr>
        <p:spPr>
          <a:xfrm flipH="1">
            <a:off x="10403089" y="3152499"/>
            <a:ext cx="609398" cy="509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直線矢印コネクタ 10">
            <a:extLst>
              <a:ext uri="{FF2B5EF4-FFF2-40B4-BE49-F238E27FC236}">
                <a16:creationId xmlns:a16="http://schemas.microsoft.com/office/drawing/2014/main" id="{7B2D71EE-3A04-03B8-8C85-5F6CCC3EE4D2}"/>
              </a:ext>
            </a:extLst>
          </p:cNvPr>
          <p:cNvCxnSpPr>
            <a:cxnSpLocks/>
          </p:cNvCxnSpPr>
          <p:nvPr/>
        </p:nvCxnSpPr>
        <p:spPr>
          <a:xfrm flipH="1" flipV="1">
            <a:off x="10403089" y="3082652"/>
            <a:ext cx="609398" cy="225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0424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B6C08C-D243-E08A-2E35-EB6C9D1D1FE4}"/>
              </a:ext>
            </a:extLst>
          </p:cNvPr>
          <p:cNvSpPr>
            <a:spLocks noGrp="1"/>
          </p:cNvSpPr>
          <p:nvPr>
            <p:ph type="title"/>
          </p:nvPr>
        </p:nvSpPr>
        <p:spPr>
          <a:xfrm>
            <a:off x="0" y="0"/>
            <a:ext cx="10515600" cy="1325563"/>
          </a:xfrm>
        </p:spPr>
        <p:txBody>
          <a:bodyPr/>
          <a:lstStyle/>
          <a:p>
            <a:r>
              <a:rPr kumimoji="1" lang="en-US" altLang="ja-JP" dirty="0"/>
              <a:t>Binaural Room Impulse Response (BRIR)</a:t>
            </a:r>
            <a:endParaRPr kumimoji="1" lang="ja-JP" altLang="en-US"/>
          </a:p>
        </p:txBody>
      </p:sp>
      <p:sp>
        <p:nvSpPr>
          <p:cNvPr id="4" name="テキスト ボックス 3">
            <a:extLst>
              <a:ext uri="{FF2B5EF4-FFF2-40B4-BE49-F238E27FC236}">
                <a16:creationId xmlns:a16="http://schemas.microsoft.com/office/drawing/2014/main" id="{B135F739-2240-3A8F-DEFF-4CDE37E0E815}"/>
              </a:ext>
            </a:extLst>
          </p:cNvPr>
          <p:cNvSpPr txBox="1"/>
          <p:nvPr/>
        </p:nvSpPr>
        <p:spPr>
          <a:xfrm>
            <a:off x="0" y="1325563"/>
            <a:ext cx="12043682" cy="2062103"/>
          </a:xfrm>
          <a:prstGeom prst="rect">
            <a:avLst/>
          </a:prstGeom>
          <a:noFill/>
        </p:spPr>
        <p:txBody>
          <a:bodyPr wrap="none" rtlCol="0">
            <a:spAutoFit/>
          </a:bodyPr>
          <a:lstStyle/>
          <a:p>
            <a:r>
              <a:rPr kumimoji="1" lang="en" altLang="ja-JP" sz="3200" dirty="0"/>
              <a:t>BRIR is the impulse response from the sound source to both </a:t>
            </a:r>
          </a:p>
          <a:p>
            <a:r>
              <a:rPr kumimoji="1" lang="en" altLang="ja-JP" sz="3200" dirty="0"/>
              <a:t>ears, including the initial reflections and late reverberations of </a:t>
            </a:r>
          </a:p>
          <a:p>
            <a:r>
              <a:rPr kumimoji="1" lang="en" altLang="ja-JP" sz="3200" dirty="0"/>
              <a:t>the room.  </a:t>
            </a:r>
          </a:p>
          <a:p>
            <a:endParaRPr kumimoji="1" lang="ja-JP" altLang="en-US" sz="32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974C4B8-BCC2-FA8E-B9C9-F49BA2D4B0EB}"/>
                  </a:ext>
                </a:extLst>
              </p:cNvPr>
              <p:cNvSpPr txBox="1"/>
              <p:nvPr/>
            </p:nvSpPr>
            <p:spPr>
              <a:xfrm>
                <a:off x="2906633" y="3470335"/>
                <a:ext cx="637873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𝑠𝑜𝑢𝑛𝑑</m:t>
                      </m:r>
                      <m:r>
                        <a:rPr kumimoji="1" lang="en-US" altLang="ja-JP" sz="4000" b="0" i="1" smtClean="0">
                          <a:latin typeface="Cambria Math" panose="02040503050406030204" pitchFamily="18" charset="0"/>
                        </a:rPr>
                        <m:t> ∗</m:t>
                      </m:r>
                      <m:r>
                        <a:rPr kumimoji="1" lang="en-US" altLang="ja-JP" sz="4000" b="0" i="1" smtClean="0">
                          <a:latin typeface="Cambria Math" panose="02040503050406030204" pitchFamily="18" charset="0"/>
                        </a:rPr>
                        <m:t>𝐵𝑅𝐼𝑅</m:t>
                      </m:r>
                      <m:r>
                        <a:rPr kumimoji="1" lang="en-US" altLang="ja-JP" sz="4000" b="0" i="1" smtClean="0">
                          <a:latin typeface="Cambria Math" panose="02040503050406030204" pitchFamily="18" charset="0"/>
                        </a:rPr>
                        <m:t>=3</m:t>
                      </m:r>
                      <m:r>
                        <a:rPr kumimoji="1" lang="en-US" altLang="ja-JP" sz="4000" b="0" i="1" smtClean="0">
                          <a:latin typeface="Cambria Math" panose="02040503050406030204" pitchFamily="18" charset="0"/>
                        </a:rPr>
                        <m:t>𝐷</m:t>
                      </m:r>
                      <m:r>
                        <a:rPr kumimoji="1" lang="en-US" altLang="ja-JP" sz="4000" b="0" i="1" smtClean="0">
                          <a:latin typeface="Cambria Math" panose="02040503050406030204" pitchFamily="18" charset="0"/>
                        </a:rPr>
                        <m:t> </m:t>
                      </m:r>
                      <m:r>
                        <a:rPr kumimoji="1" lang="en-US" altLang="ja-JP" sz="4000" b="0" i="1" smtClean="0">
                          <a:latin typeface="Cambria Math" panose="02040503050406030204" pitchFamily="18" charset="0"/>
                        </a:rPr>
                        <m:t>𝑠𝑜𝑢𝑛𝑑</m:t>
                      </m:r>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A974C4B8-BCC2-FA8E-B9C9-F49BA2D4B0EB}"/>
                  </a:ext>
                </a:extLst>
              </p:cNvPr>
              <p:cNvSpPr txBox="1">
                <a:spLocks noRot="1" noChangeAspect="1" noMove="1" noResize="1" noEditPoints="1" noAdjustHandles="1" noChangeArrowheads="1" noChangeShapeType="1" noTextEdit="1"/>
              </p:cNvSpPr>
              <p:nvPr/>
            </p:nvSpPr>
            <p:spPr>
              <a:xfrm>
                <a:off x="2906633" y="3470335"/>
                <a:ext cx="6378734" cy="707886"/>
              </a:xfrm>
              <a:prstGeom prst="rect">
                <a:avLst/>
              </a:prstGeom>
              <a:blipFill>
                <a:blip r:embed="rId3"/>
                <a:stretch>
                  <a:fillRect t="-1786" b="-267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001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8E88B2-9B3C-0F61-825E-C2D307BC3CED}"/>
              </a:ext>
            </a:extLst>
          </p:cNvPr>
          <p:cNvSpPr>
            <a:spLocks noGrp="1"/>
          </p:cNvSpPr>
          <p:nvPr>
            <p:ph type="title"/>
          </p:nvPr>
        </p:nvSpPr>
        <p:spPr>
          <a:xfrm>
            <a:off x="0" y="0"/>
            <a:ext cx="10515600" cy="1325563"/>
          </a:xfrm>
        </p:spPr>
        <p:txBody>
          <a:bodyPr/>
          <a:lstStyle/>
          <a:p>
            <a:r>
              <a:rPr lang="en-US" altLang="ja-JP" dirty="0"/>
              <a:t>Proposed method</a:t>
            </a:r>
            <a:endParaRPr kumimoji="1" lang="ja-JP" altLang="en-US"/>
          </a:p>
        </p:txBody>
      </p:sp>
      <p:sp>
        <p:nvSpPr>
          <p:cNvPr id="8" name="テキスト ボックス 7">
            <a:extLst>
              <a:ext uri="{FF2B5EF4-FFF2-40B4-BE49-F238E27FC236}">
                <a16:creationId xmlns:a16="http://schemas.microsoft.com/office/drawing/2014/main" id="{3B87BCC2-8F6D-CBD5-6356-94EB4968839B}"/>
              </a:ext>
            </a:extLst>
          </p:cNvPr>
          <p:cNvSpPr txBox="1"/>
          <p:nvPr/>
        </p:nvSpPr>
        <p:spPr>
          <a:xfrm>
            <a:off x="206062" y="1421545"/>
            <a:ext cx="7396577" cy="584775"/>
          </a:xfrm>
          <a:prstGeom prst="rect">
            <a:avLst/>
          </a:prstGeom>
          <a:noFill/>
        </p:spPr>
        <p:txBody>
          <a:bodyPr wrap="none" rtlCol="0">
            <a:spAutoFit/>
          </a:bodyPr>
          <a:lstStyle/>
          <a:p>
            <a:r>
              <a:rPr lang="en-US" altLang="ja-JP" sz="3200" dirty="0"/>
              <a:t>Impulse Response </a:t>
            </a:r>
            <a:r>
              <a:rPr lang="ja-JP" altLang="en-US" sz="3200"/>
              <a:t>≒</a:t>
            </a:r>
            <a:r>
              <a:rPr lang="en-US" altLang="ja-JP" sz="3200" dirty="0"/>
              <a:t> clapping sounds</a:t>
            </a:r>
            <a:endParaRPr kumimoji="1" lang="ja-JP" altLang="en-US" sz="3200"/>
          </a:p>
        </p:txBody>
      </p:sp>
      <p:pic>
        <p:nvPicPr>
          <p:cNvPr id="2056" name="Picture 8">
            <a:extLst>
              <a:ext uri="{FF2B5EF4-FFF2-40B4-BE49-F238E27FC236}">
                <a16:creationId xmlns:a16="http://schemas.microsoft.com/office/drawing/2014/main" id="{7F4119A3-4932-DBDB-8405-46C0026D1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7212" y="2291967"/>
            <a:ext cx="3604097" cy="45260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a:extLst>
              <a:ext uri="{FF2B5EF4-FFF2-40B4-BE49-F238E27FC236}">
                <a16:creationId xmlns:a16="http://schemas.microsoft.com/office/drawing/2014/main" id="{A9E4CD28-F86C-7B3A-027A-395A3C05DB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372" t="66618" r="37319" b="5856"/>
          <a:stretch/>
        </p:blipFill>
        <p:spPr bwMode="auto">
          <a:xfrm rot="8461072" flipH="1">
            <a:off x="10847990" y="3882928"/>
            <a:ext cx="317725" cy="239983"/>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15F08C04-BA1C-25F1-BFA4-674134CC1D7E}"/>
              </a:ext>
            </a:extLst>
          </p:cNvPr>
          <p:cNvSpPr txBox="1"/>
          <p:nvPr/>
        </p:nvSpPr>
        <p:spPr>
          <a:xfrm>
            <a:off x="206062" y="2351782"/>
            <a:ext cx="6219972" cy="1077218"/>
          </a:xfrm>
          <a:prstGeom prst="rect">
            <a:avLst/>
          </a:prstGeom>
          <a:noFill/>
        </p:spPr>
        <p:txBody>
          <a:bodyPr wrap="none" rtlCol="0">
            <a:spAutoFit/>
          </a:bodyPr>
          <a:lstStyle/>
          <a:p>
            <a:r>
              <a:rPr kumimoji="1" lang="en-US" altLang="ja-JP" sz="3200" dirty="0"/>
              <a:t>clapping sounds</a:t>
            </a:r>
            <a:r>
              <a:rPr lang="en-US" altLang="ja-JP" sz="3200" dirty="0"/>
              <a:t> are </a:t>
            </a:r>
          </a:p>
          <a:p>
            <a:r>
              <a:rPr lang="en-US" altLang="ja-JP" sz="3200" dirty="0"/>
              <a:t>sudden and short- lived signals </a:t>
            </a:r>
            <a:endParaRPr kumimoji="1" lang="en-US" altLang="ja-JP" sz="3200" dirty="0"/>
          </a:p>
        </p:txBody>
      </p:sp>
      <p:sp>
        <p:nvSpPr>
          <p:cNvPr id="19" name="下矢印 18">
            <a:extLst>
              <a:ext uri="{FF2B5EF4-FFF2-40B4-BE49-F238E27FC236}">
                <a16:creationId xmlns:a16="http://schemas.microsoft.com/office/drawing/2014/main" id="{C505A497-7D6E-67E7-47CA-98D607CB0AFD}"/>
              </a:ext>
            </a:extLst>
          </p:cNvPr>
          <p:cNvSpPr/>
          <p:nvPr/>
        </p:nvSpPr>
        <p:spPr>
          <a:xfrm>
            <a:off x="2507973" y="3630270"/>
            <a:ext cx="808075" cy="7452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E6D61B0-1D4F-FBDB-D4F4-50249FC0E621}"/>
              </a:ext>
            </a:extLst>
          </p:cNvPr>
          <p:cNvSpPr txBox="1"/>
          <p:nvPr/>
        </p:nvSpPr>
        <p:spPr>
          <a:xfrm>
            <a:off x="0" y="4576837"/>
            <a:ext cx="9156674" cy="1815882"/>
          </a:xfrm>
          <a:prstGeom prst="rect">
            <a:avLst/>
          </a:prstGeom>
          <a:noFill/>
        </p:spPr>
        <p:txBody>
          <a:bodyPr wrap="none" rtlCol="0">
            <a:spAutoFit/>
          </a:bodyPr>
          <a:lstStyle/>
          <a:p>
            <a:r>
              <a:rPr lang="en-US" altLang="ja-JP" sz="2800" dirty="0"/>
              <a:t>1. </a:t>
            </a:r>
            <a:r>
              <a:rPr kumimoji="1" lang="en-US" altLang="ja-JP" sz="2800" dirty="0"/>
              <a:t>take the product of the short-term amplification </a:t>
            </a:r>
          </a:p>
          <a:p>
            <a:r>
              <a:rPr lang="en-US" altLang="ja-JP" sz="2800" dirty="0"/>
              <a:t>    and short-term decay of the signal waveform</a:t>
            </a:r>
          </a:p>
          <a:p>
            <a:r>
              <a:rPr lang="en-US" altLang="ja-JP" sz="2800" dirty="0"/>
              <a:t>2. identify the clapping sound when the product value </a:t>
            </a:r>
          </a:p>
          <a:p>
            <a:r>
              <a:rPr lang="en-US" altLang="ja-JP" sz="2800" dirty="0"/>
              <a:t>   exceeds threshold</a:t>
            </a:r>
          </a:p>
        </p:txBody>
      </p:sp>
    </p:spTree>
    <p:extLst>
      <p:ext uri="{BB962C8B-B14F-4D97-AF65-F5344CB8AC3E}">
        <p14:creationId xmlns:p14="http://schemas.microsoft.com/office/powerpoint/2010/main" val="231273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B68CA1-D417-A581-D362-E4C250B60898}"/>
              </a:ext>
            </a:extLst>
          </p:cNvPr>
          <p:cNvSpPr txBox="1"/>
          <p:nvPr/>
        </p:nvSpPr>
        <p:spPr>
          <a:xfrm>
            <a:off x="0" y="47865"/>
            <a:ext cx="3357009" cy="707886"/>
          </a:xfrm>
          <a:prstGeom prst="rect">
            <a:avLst/>
          </a:prstGeom>
          <a:noFill/>
        </p:spPr>
        <p:txBody>
          <a:bodyPr wrap="none" rtlCol="0">
            <a:spAutoFit/>
          </a:bodyPr>
          <a:lstStyle/>
          <a:p>
            <a:r>
              <a:rPr kumimoji="1" lang="en-US" altLang="ja-JP" sz="4000" dirty="0"/>
              <a:t>Detect BRIRs</a:t>
            </a:r>
            <a:endParaRPr kumimoji="1" lang="ja-JP" altLang="en-US" sz="4000"/>
          </a:p>
        </p:txBody>
      </p:sp>
      <p:pic>
        <p:nvPicPr>
          <p:cNvPr id="24" name="図 23" descr="グラフ&#10;&#10;自動的に生成された説明">
            <a:extLst>
              <a:ext uri="{FF2B5EF4-FFF2-40B4-BE49-F238E27FC236}">
                <a16:creationId xmlns:a16="http://schemas.microsoft.com/office/drawing/2014/main" id="{0E308322-AD08-5416-2A43-234EB232CC2A}"/>
              </a:ext>
            </a:extLst>
          </p:cNvPr>
          <p:cNvPicPr>
            <a:picLocks noChangeAspect="1"/>
          </p:cNvPicPr>
          <p:nvPr/>
        </p:nvPicPr>
        <p:blipFill>
          <a:blip r:embed="rId3"/>
          <a:srcRect t="2501" r="6358"/>
          <a:stretch/>
        </p:blipFill>
        <p:spPr>
          <a:xfrm>
            <a:off x="7105431" y="276447"/>
            <a:ext cx="5086569" cy="4132267"/>
          </a:xfrm>
          <a:prstGeom prst="rect">
            <a:avLst/>
          </a:prstGeom>
        </p:spPr>
      </p:pic>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F6118700-419E-81A4-4714-4115E626D2FB}"/>
                  </a:ext>
                </a:extLst>
              </p:cNvPr>
              <p:cNvSpPr txBox="1"/>
              <p:nvPr/>
            </p:nvSpPr>
            <p:spPr>
              <a:xfrm>
                <a:off x="21265" y="2411974"/>
                <a:ext cx="326409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e>
                      </m:d>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𝐹</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28" name="テキスト ボックス 27">
                <a:extLst>
                  <a:ext uri="{FF2B5EF4-FFF2-40B4-BE49-F238E27FC236}">
                    <a16:creationId xmlns:a16="http://schemas.microsoft.com/office/drawing/2014/main" id="{F6118700-419E-81A4-4714-4115E626D2FB}"/>
                  </a:ext>
                </a:extLst>
              </p:cNvPr>
              <p:cNvSpPr txBox="1">
                <a:spLocks noRot="1" noChangeAspect="1" noMove="1" noResize="1" noEditPoints="1" noAdjustHandles="1" noChangeArrowheads="1" noChangeShapeType="1" noTextEdit="1"/>
              </p:cNvSpPr>
              <p:nvPr/>
            </p:nvSpPr>
            <p:spPr>
              <a:xfrm>
                <a:off x="21265" y="2411974"/>
                <a:ext cx="3264099" cy="523220"/>
              </a:xfrm>
              <a:prstGeom prst="rect">
                <a:avLst/>
              </a:prstGeom>
              <a:blipFill>
                <a:blip r:embed="rId4"/>
                <a:stretch>
                  <a:fillRect r="-388" b="-195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06215AF-282C-DCFD-9D50-9401A6402C6C}"/>
                  </a:ext>
                </a:extLst>
              </p:cNvPr>
              <p:cNvSpPr txBox="1"/>
              <p:nvPr/>
            </p:nvSpPr>
            <p:spPr>
              <a:xfrm>
                <a:off x="-85911" y="1051999"/>
                <a:ext cx="6742550" cy="9592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𝐵𝑅𝐼𝑅</m:t>
                          </m:r>
                        </m:e>
                        <m:sub>
                          <m:r>
                            <a:rPr kumimoji="1" lang="en-US" altLang="ja-JP" sz="2400" b="0" i="1" smtClean="0">
                              <a:latin typeface="Cambria Math" panose="02040503050406030204" pitchFamily="18" charset="0"/>
                            </a:rPr>
                            <m:t>𝑝𝑒𝑎𝑘</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𝑥</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𝐷</m:t>
                                  </m:r>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𝑉</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e>
                              </m:d>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𝑇h</m:t>
                              </m:r>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𝐵𝑅𝐼𝑅</m:t>
                                  </m:r>
                                </m:e>
                                <m:sub>
                                  <m:r>
                                    <a:rPr kumimoji="1" lang="en-US" altLang="ja-JP" sz="2400" b="0" i="1" smtClean="0">
                                      <a:latin typeface="Cambria Math" panose="02040503050406030204" pitchFamily="18" charset="0"/>
                                    </a:rPr>
                                    <m:t>𝑝𝑒𝑎𝑘</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𝑜𝑡h𝑒𝑟𝑤𝑖𝑠𝑒</m:t>
                              </m:r>
                            </m:e>
                          </m:eqArr>
                        </m:e>
                      </m:d>
                    </m:oMath>
                  </m:oMathPara>
                </a14:m>
                <a:endParaRPr kumimoji="1" lang="ja-JP" altLang="en-US" sz="2400"/>
              </a:p>
            </p:txBody>
          </p:sp>
        </mc:Choice>
        <mc:Fallback xmlns="">
          <p:sp>
            <p:nvSpPr>
              <p:cNvPr id="29" name="テキスト ボックス 28">
                <a:extLst>
                  <a:ext uri="{FF2B5EF4-FFF2-40B4-BE49-F238E27FC236}">
                    <a16:creationId xmlns:a16="http://schemas.microsoft.com/office/drawing/2014/main" id="{D06215AF-282C-DCFD-9D50-9401A6402C6C}"/>
                  </a:ext>
                </a:extLst>
              </p:cNvPr>
              <p:cNvSpPr txBox="1">
                <a:spLocks noRot="1" noChangeAspect="1" noMove="1" noResize="1" noEditPoints="1" noAdjustHandles="1" noChangeArrowheads="1" noChangeShapeType="1" noTextEdit="1"/>
              </p:cNvSpPr>
              <p:nvPr/>
            </p:nvSpPr>
            <p:spPr>
              <a:xfrm>
                <a:off x="-85911" y="1051999"/>
                <a:ext cx="6742550" cy="959237"/>
              </a:xfrm>
              <a:prstGeom prst="rect">
                <a:avLst/>
              </a:prstGeom>
              <a:blipFill>
                <a:blip r:embed="rId5"/>
                <a:stretch>
                  <a:fillRect l="-1128" t="-230263" r="-376" b="-326316"/>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E2B26601-168E-11BB-8BDF-F1446449445C}"/>
              </a:ext>
            </a:extLst>
          </p:cNvPr>
          <p:cNvSpPr txBox="1"/>
          <p:nvPr/>
        </p:nvSpPr>
        <p:spPr>
          <a:xfrm>
            <a:off x="8676167" y="4323654"/>
            <a:ext cx="2488182" cy="461665"/>
          </a:xfrm>
          <a:prstGeom prst="rect">
            <a:avLst/>
          </a:prstGeom>
          <a:noFill/>
        </p:spPr>
        <p:txBody>
          <a:bodyPr wrap="none" rtlCol="0">
            <a:spAutoFit/>
          </a:bodyPr>
          <a:lstStyle/>
          <a:p>
            <a:r>
              <a:rPr lang="en-US" altLang="ja-JP" sz="2400" dirty="0"/>
              <a:t>c</a:t>
            </a:r>
            <a:r>
              <a:rPr kumimoji="1" lang="en-US" altLang="ja-JP" sz="2400" dirty="0"/>
              <a:t>lapping </a:t>
            </a:r>
            <a:r>
              <a:rPr lang="en-US" altLang="ja-JP" sz="2400" dirty="0"/>
              <a:t>s</a:t>
            </a:r>
            <a:r>
              <a:rPr kumimoji="1" lang="en-US" altLang="ja-JP" sz="2400" dirty="0"/>
              <a:t>ounds</a:t>
            </a:r>
            <a:endParaRPr kumimoji="1" lang="ja-JP" altLang="en-US" sz="2400"/>
          </a:p>
        </p:txBody>
      </p: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D41B57D4-CD73-CE0C-7BD6-59CEE860E04E}"/>
                  </a:ext>
                </a:extLst>
              </p:cNvPr>
              <p:cNvSpPr txBox="1"/>
              <p:nvPr/>
            </p:nvSpPr>
            <p:spPr>
              <a:xfrm>
                <a:off x="189234" y="4855470"/>
                <a:ext cx="5867568" cy="461665"/>
              </a:xfrm>
              <a:prstGeom prst="rect">
                <a:avLst/>
              </a:prstGeom>
              <a:noFill/>
            </p:spPr>
            <p:txBody>
              <a:bodyPr wrap="none" rtlCol="0">
                <a:spAutoFit/>
              </a:bodyPr>
              <a:lstStyle/>
              <a:p>
                <a14:m>
                  <m:oMath xmlns:m="http://schemas.openxmlformats.org/officeDocument/2006/math">
                    <m:r>
                      <a:rPr lang="en-US" altLang="ja-JP" sz="2400" b="0" i="1" smtClean="0">
                        <a:latin typeface="Cambria Math" panose="02040503050406030204" pitchFamily="18" charset="0"/>
                      </a:rPr>
                      <m:t>𝐷</m:t>
                    </m:r>
                  </m:oMath>
                </a14:m>
                <a:r>
                  <a:rPr lang="en-US" altLang="ja-JP" sz="2400" dirty="0"/>
                  <a:t> </a:t>
                </a:r>
                <a:r>
                  <a:rPr lang="ja-JP" altLang="en-US" sz="2400"/>
                  <a:t>：</a:t>
                </a:r>
                <a:r>
                  <a:rPr lang="en-US" altLang="ja-JP" sz="2400" dirty="0"/>
                  <a:t>the time window for exploring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 , </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𝐹</m:t>
                        </m:r>
                      </m:sub>
                    </m:sSub>
                  </m:oMath>
                </a14:m>
                <a:endParaRPr kumimoji="1" lang="ja-JP" altLang="en-US" sz="2400"/>
              </a:p>
            </p:txBody>
          </p:sp>
        </mc:Choice>
        <mc:Fallback>
          <p:sp>
            <p:nvSpPr>
              <p:cNvPr id="31" name="テキスト ボックス 30">
                <a:extLst>
                  <a:ext uri="{FF2B5EF4-FFF2-40B4-BE49-F238E27FC236}">
                    <a16:creationId xmlns:a16="http://schemas.microsoft.com/office/drawing/2014/main" id="{D41B57D4-CD73-CE0C-7BD6-59CEE860E04E}"/>
                  </a:ext>
                </a:extLst>
              </p:cNvPr>
              <p:cNvSpPr txBox="1">
                <a:spLocks noRot="1" noChangeAspect="1" noMove="1" noResize="1" noEditPoints="1" noAdjustHandles="1" noChangeArrowheads="1" noChangeShapeType="1" noTextEdit="1"/>
              </p:cNvSpPr>
              <p:nvPr/>
            </p:nvSpPr>
            <p:spPr>
              <a:xfrm>
                <a:off x="189234" y="4855470"/>
                <a:ext cx="5867568" cy="461665"/>
              </a:xfrm>
              <a:prstGeom prst="rect">
                <a:avLst/>
              </a:prstGeom>
              <a:blipFill>
                <a:blip r:embed="rId6"/>
                <a:stretch>
                  <a:fillRect l="-216" t="-10811" b="-297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932E8E55-9325-4333-72E8-D059C09C20AD}"/>
                  </a:ext>
                </a:extLst>
              </p:cNvPr>
              <p:cNvSpPr txBox="1"/>
              <p:nvPr/>
            </p:nvSpPr>
            <p:spPr>
              <a:xfrm>
                <a:off x="189234" y="5299483"/>
                <a:ext cx="11944680" cy="830997"/>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a14:m>
                <a:r>
                  <a:rPr kumimoji="1" lang="ja-JP" altLang="en-US" sz="2400"/>
                  <a:t>：</a:t>
                </a:r>
                <a:r>
                  <a:rPr lang="en" altLang="ja-JP" sz="2400" dirty="0"/>
                  <a:t>attenuation value from the peak value  of the waveform to the minimum value </a:t>
                </a:r>
              </a:p>
              <a:p>
                <a:r>
                  <a:rPr lang="en" altLang="ja-JP" sz="2400" dirty="0"/>
                  <a:t>       of the past short time range</a:t>
                </a:r>
                <a:endParaRPr kumimoji="1" lang="ja-JP" altLang="en-US" sz="2400"/>
              </a:p>
            </p:txBody>
          </p:sp>
        </mc:Choice>
        <mc:Fallback>
          <p:sp>
            <p:nvSpPr>
              <p:cNvPr id="32" name="テキスト ボックス 31">
                <a:extLst>
                  <a:ext uri="{FF2B5EF4-FFF2-40B4-BE49-F238E27FC236}">
                    <a16:creationId xmlns:a16="http://schemas.microsoft.com/office/drawing/2014/main" id="{932E8E55-9325-4333-72E8-D059C09C20AD}"/>
                  </a:ext>
                </a:extLst>
              </p:cNvPr>
              <p:cNvSpPr txBox="1">
                <a:spLocks noRot="1" noChangeAspect="1" noMove="1" noResize="1" noEditPoints="1" noAdjustHandles="1" noChangeArrowheads="1" noChangeShapeType="1" noTextEdit="1"/>
              </p:cNvSpPr>
              <p:nvPr/>
            </p:nvSpPr>
            <p:spPr>
              <a:xfrm>
                <a:off x="189234" y="5299483"/>
                <a:ext cx="11944680" cy="830997"/>
              </a:xfrm>
              <a:prstGeom prst="rect">
                <a:avLst/>
              </a:prstGeom>
              <a:blipFill>
                <a:blip r:embed="rId7"/>
                <a:stretch>
                  <a:fillRect l="-106" t="-6061"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42368EE5-D325-74B5-E265-18B771512A83}"/>
                  </a:ext>
                </a:extLst>
              </p:cNvPr>
              <p:cNvSpPr txBox="1"/>
              <p:nvPr/>
            </p:nvSpPr>
            <p:spPr>
              <a:xfrm>
                <a:off x="248734" y="6070322"/>
                <a:ext cx="11818107" cy="830997"/>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𝐹</m:t>
                        </m:r>
                      </m:sub>
                    </m:sSub>
                  </m:oMath>
                </a14:m>
                <a:r>
                  <a:rPr kumimoji="1" lang="ja-JP" altLang="en-US" sz="2400"/>
                  <a:t>：</a:t>
                </a:r>
                <a:r>
                  <a:rPr lang="en" altLang="ja-JP" sz="2400" dirty="0"/>
                  <a:t>attenuation value from the peak value of the waveform to the minimum value </a:t>
                </a:r>
              </a:p>
              <a:p>
                <a:r>
                  <a:rPr lang="en" altLang="ja-JP" sz="2400" dirty="0"/>
                  <a:t>      of the future short time range</a:t>
                </a:r>
                <a:endParaRPr kumimoji="1" lang="ja-JP" altLang="en-US" sz="2400"/>
              </a:p>
            </p:txBody>
          </p:sp>
        </mc:Choice>
        <mc:Fallback>
          <p:sp>
            <p:nvSpPr>
              <p:cNvPr id="33" name="テキスト ボックス 32">
                <a:extLst>
                  <a:ext uri="{FF2B5EF4-FFF2-40B4-BE49-F238E27FC236}">
                    <a16:creationId xmlns:a16="http://schemas.microsoft.com/office/drawing/2014/main" id="{42368EE5-D325-74B5-E265-18B771512A83}"/>
                  </a:ext>
                </a:extLst>
              </p:cNvPr>
              <p:cNvSpPr txBox="1">
                <a:spLocks noRot="1" noChangeAspect="1" noMove="1" noResize="1" noEditPoints="1" noAdjustHandles="1" noChangeArrowheads="1" noChangeShapeType="1" noTextEdit="1"/>
              </p:cNvSpPr>
              <p:nvPr/>
            </p:nvSpPr>
            <p:spPr>
              <a:xfrm>
                <a:off x="248734" y="6070322"/>
                <a:ext cx="11818107" cy="830997"/>
              </a:xfrm>
              <a:prstGeom prst="rect">
                <a:avLst/>
              </a:prstGeom>
              <a:blipFill>
                <a:blip r:embed="rId8"/>
                <a:stretch>
                  <a:fillRect l="-107" t="-6061"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BE55F094-6B61-5E85-0206-4742BB21CCAA}"/>
                  </a:ext>
                </a:extLst>
              </p:cNvPr>
              <p:cNvSpPr txBox="1"/>
              <p:nvPr/>
            </p:nvSpPr>
            <p:spPr>
              <a:xfrm>
                <a:off x="-21265" y="3202516"/>
                <a:ext cx="76374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𝐹</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𝐷</m:t>
                          </m:r>
                        </m:e>
                      </m:d>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min</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𝐷</m:t>
                      </m:r>
                      <m:r>
                        <a:rPr kumimoji="1" lang="en-US" altLang="ja-JP" sz="2800" b="0" i="1" smtClean="0">
                          <a:latin typeface="Cambria Math" panose="02040503050406030204" pitchFamily="18" charset="0"/>
                        </a:rPr>
                        <m:t>+1)]</m:t>
                      </m:r>
                    </m:oMath>
                  </m:oMathPara>
                </a14:m>
                <a:endParaRPr kumimoji="1" lang="ja-JP" altLang="en-US" sz="2800"/>
              </a:p>
            </p:txBody>
          </p:sp>
        </mc:Choice>
        <mc:Fallback>
          <p:sp>
            <p:nvSpPr>
              <p:cNvPr id="34" name="テキスト ボックス 33">
                <a:extLst>
                  <a:ext uri="{FF2B5EF4-FFF2-40B4-BE49-F238E27FC236}">
                    <a16:creationId xmlns:a16="http://schemas.microsoft.com/office/drawing/2014/main" id="{BE55F094-6B61-5E85-0206-4742BB21CCAA}"/>
                  </a:ext>
                </a:extLst>
              </p:cNvPr>
              <p:cNvSpPr txBox="1">
                <a:spLocks noRot="1" noChangeAspect="1" noMove="1" noResize="1" noEditPoints="1" noAdjustHandles="1" noChangeArrowheads="1" noChangeShapeType="1" noTextEdit="1"/>
              </p:cNvSpPr>
              <p:nvPr/>
            </p:nvSpPr>
            <p:spPr>
              <a:xfrm>
                <a:off x="-21265" y="3202516"/>
                <a:ext cx="7637412" cy="523220"/>
              </a:xfrm>
              <a:prstGeom prst="rect">
                <a:avLst/>
              </a:prstGeom>
              <a:blipFill>
                <a:blip r:embed="rId9"/>
                <a:stretch>
                  <a:fillRect b="-214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E1F988FE-0401-6E6B-1738-D52FCC8DD205}"/>
                  </a:ext>
                </a:extLst>
              </p:cNvPr>
              <p:cNvSpPr txBox="1"/>
              <p:nvPr/>
            </p:nvSpPr>
            <p:spPr>
              <a:xfrm>
                <a:off x="-36293" y="4025686"/>
                <a:ext cx="790896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𝐵</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𝐷</m:t>
                          </m:r>
                        </m:e>
                      </m:d>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min</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𝐷</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𝐷</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36" name="テキスト ボックス 35">
                <a:extLst>
                  <a:ext uri="{FF2B5EF4-FFF2-40B4-BE49-F238E27FC236}">
                    <a16:creationId xmlns:a16="http://schemas.microsoft.com/office/drawing/2014/main" id="{E1F988FE-0401-6E6B-1738-D52FCC8DD205}"/>
                  </a:ext>
                </a:extLst>
              </p:cNvPr>
              <p:cNvSpPr txBox="1">
                <a:spLocks noRot="1" noChangeAspect="1" noMove="1" noResize="1" noEditPoints="1" noAdjustHandles="1" noChangeArrowheads="1" noChangeShapeType="1" noTextEdit="1"/>
              </p:cNvSpPr>
              <p:nvPr/>
            </p:nvSpPr>
            <p:spPr>
              <a:xfrm>
                <a:off x="-36293" y="4025686"/>
                <a:ext cx="7908960" cy="523220"/>
              </a:xfrm>
              <a:prstGeom prst="rect">
                <a:avLst/>
              </a:prstGeom>
              <a:blipFill>
                <a:blip r:embed="rId10"/>
                <a:stretch>
                  <a:fillRect b="-209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190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BDF94A-702D-B8F2-58B8-C82C2A1949EF}"/>
              </a:ext>
            </a:extLst>
          </p:cNvPr>
          <p:cNvSpPr>
            <a:spLocks noGrp="1"/>
          </p:cNvSpPr>
          <p:nvPr>
            <p:ph type="title"/>
          </p:nvPr>
        </p:nvSpPr>
        <p:spPr>
          <a:xfrm>
            <a:off x="0" y="0"/>
            <a:ext cx="10515600" cy="1325563"/>
          </a:xfrm>
        </p:spPr>
        <p:txBody>
          <a:bodyPr/>
          <a:lstStyle/>
          <a:p>
            <a:r>
              <a:rPr kumimoji="1" lang="en" altLang="ja-JP" dirty="0"/>
              <a:t>Proposed System</a:t>
            </a:r>
            <a:endParaRPr kumimoji="1" lang="ja-JP" altLang="en-US"/>
          </a:p>
        </p:txBody>
      </p:sp>
      <p:pic>
        <p:nvPicPr>
          <p:cNvPr id="4" name="図 3" descr="タイムライン&#10;&#10;中程度の精度で自動的に生成された説明">
            <a:extLst>
              <a:ext uri="{FF2B5EF4-FFF2-40B4-BE49-F238E27FC236}">
                <a16:creationId xmlns:a16="http://schemas.microsoft.com/office/drawing/2014/main" id="{358AB97A-751A-3CF6-2F22-07AAB7346EB5}"/>
              </a:ext>
            </a:extLst>
          </p:cNvPr>
          <p:cNvPicPr>
            <a:picLocks noChangeAspect="1"/>
          </p:cNvPicPr>
          <p:nvPr/>
        </p:nvPicPr>
        <p:blipFill>
          <a:blip r:embed="rId3"/>
          <a:stretch>
            <a:fillRect/>
          </a:stretch>
        </p:blipFill>
        <p:spPr>
          <a:xfrm>
            <a:off x="1006970" y="1482456"/>
            <a:ext cx="10178060" cy="5375544"/>
          </a:xfrm>
          <a:prstGeom prst="rect">
            <a:avLst/>
          </a:prstGeom>
        </p:spPr>
      </p:pic>
    </p:spTree>
    <p:extLst>
      <p:ext uri="{BB962C8B-B14F-4D97-AF65-F5344CB8AC3E}">
        <p14:creationId xmlns:p14="http://schemas.microsoft.com/office/powerpoint/2010/main" val="9641276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4613</TotalTime>
  <Words>2306</Words>
  <Application>Microsoft Macintosh PowerPoint</Application>
  <PresentationFormat>ワイド画面</PresentationFormat>
  <Paragraphs>208</Paragraphs>
  <Slides>14</Slides>
  <Notes>14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MS</vt:lpstr>
      <vt:lpstr>NimbusRomNo9L</vt:lpstr>
      <vt:lpstr>SF</vt:lpstr>
      <vt:lpstr>游ゴシック</vt:lpstr>
      <vt:lpstr>游ゴシック Light</vt:lpstr>
      <vt:lpstr>Arial</vt:lpstr>
      <vt:lpstr>Arial</vt:lpstr>
      <vt:lpstr>Cambria Math</vt:lpstr>
      <vt:lpstr>Office テーマ</vt:lpstr>
      <vt:lpstr>Acoustic Mixed Reality Using Extracted Clapping Sound as BRIR</vt:lpstr>
      <vt:lpstr>Research Background</vt:lpstr>
      <vt:lpstr>Research Background</vt:lpstr>
      <vt:lpstr>MR technology</vt:lpstr>
      <vt:lpstr>Head Related Impulse Response (HRIR)</vt:lpstr>
      <vt:lpstr>Binaural Room Impulse Response (BRIR)</vt:lpstr>
      <vt:lpstr>Proposed method</vt:lpstr>
      <vt:lpstr>PowerPoint プレゼンテーション</vt:lpstr>
      <vt:lpstr>Proposed System</vt:lpstr>
      <vt:lpstr>EXPERIMENTAL </vt:lpstr>
      <vt:lpstr>EXPERIMENTAL</vt:lpstr>
      <vt:lpstr>EXPERIMENTAL RESULTS </vt:lpstr>
      <vt:lpstr>EXPERIMENTAL 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NISHIMURA SAE</dc:creator>
  <cp:lastModifiedBy>NISHIMURA SAE</cp:lastModifiedBy>
  <cp:revision>31</cp:revision>
  <dcterms:created xsi:type="dcterms:W3CDTF">2024-11-25T04:10:40Z</dcterms:created>
  <dcterms:modified xsi:type="dcterms:W3CDTF">2024-12-01T05:43:57Z</dcterms:modified>
</cp:coreProperties>
</file>