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1.xml" ContentType="application/vnd.openxmlformats-officedocument.presentationml.comment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s/comment2.xml" ContentType="application/vnd.openxmlformats-officedocument.presentationml.comments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1"/>
    <p:sldId id="269" r:id="rId22"/>
    <p:sldId id="270" r:id="rId23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sama echo" initials="s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comments" Target="comments/comment1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comments" Target="comments/comment2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10-17T01:35:08.123" idx="1">
    <p:pos x="4032" y="2458"/>
    <p:text>Bootstrap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10-17T01:37:01.998" idx="2">
    <p:pos x="4032" y="2540"/>
    <p:text>Semantic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Relationship Id="rId3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Relationship Id="rId3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漫谈CSS组织方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漫谈CSS组织方式</a:t>
            </a:r>
          </a:p>
        </p:txBody>
      </p:sp>
      <p:sp>
        <p:nvSpPr>
          <p:cNvPr id="120" name="刘志强-IE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                刘志强-IEIS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良好的CSS构架"/>
          <p:cNvSpPr txBox="1"/>
          <p:nvPr>
            <p:ph type="title"/>
          </p:nvPr>
        </p:nvSpPr>
        <p:spPr>
          <a:xfrm>
            <a:off x="1358900" y="88900"/>
            <a:ext cx="10464800" cy="2329508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良好的CSS构架</a:t>
            </a:r>
          </a:p>
        </p:txBody>
      </p:sp>
      <p:sp>
        <p:nvSpPr>
          <p:cNvPr id="148" name="可预测 - Predictable…"/>
          <p:cNvSpPr txBox="1"/>
          <p:nvPr>
            <p:ph type="body" idx="4294967295"/>
          </p:nvPr>
        </p:nvSpPr>
        <p:spPr>
          <a:xfrm>
            <a:off x="1789895" y="2607896"/>
            <a:ext cx="9602810" cy="6028445"/>
          </a:xfrm>
          <a:prstGeom prst="rect">
            <a:avLst/>
          </a:prstGeom>
        </p:spPr>
        <p:txBody>
          <a:bodyPr/>
          <a:lstStyle/>
          <a:p>
            <a:pPr>
              <a:buClrTx/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可预测 - Predictable </a:t>
            </a:r>
          </a:p>
          <a:p>
            <a:pPr>
              <a:buClrTx/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可复用 - Reusable </a:t>
            </a:r>
          </a:p>
          <a:p>
            <a:pPr>
              <a:buClrTx/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可维护 - Maintainable</a:t>
            </a:r>
          </a:p>
          <a:p>
            <a:pPr>
              <a:buClrTx/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可拓展 - Scalable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常见的几种CSS组织方式"/>
          <p:cNvSpPr txBox="1"/>
          <p:nvPr>
            <p:ph type="title"/>
          </p:nvPr>
        </p:nvSpPr>
        <p:spPr>
          <a:xfrm>
            <a:off x="1358900" y="88900"/>
            <a:ext cx="10464800" cy="2329508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常见的几种CSS组织方式</a:t>
            </a:r>
          </a:p>
        </p:txBody>
      </p:sp>
      <p:sp>
        <p:nvSpPr>
          <p:cNvPr id="151" name="OOCSS (Object-oriented CSS 即面向对象的CSS)…"/>
          <p:cNvSpPr txBox="1"/>
          <p:nvPr>
            <p:ph type="body" idx="4294967295"/>
          </p:nvPr>
        </p:nvSpPr>
        <p:spPr>
          <a:xfrm>
            <a:off x="800100" y="2582934"/>
            <a:ext cx="11296199" cy="6028446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buClrTx/>
              <a:defRPr sz="3864">
                <a:latin typeface="Menlo"/>
                <a:ea typeface="Menlo"/>
                <a:cs typeface="Menlo"/>
                <a:sym typeface="Menlo"/>
              </a:defRPr>
            </a:pPr>
            <a:r>
              <a:t>OOCSS (Object-oriented CSS 即面向对象的CSS)</a:t>
            </a:r>
          </a:p>
          <a:p>
            <a:pPr marL="408940" indent="-408940" defTabSz="537463">
              <a:spcBef>
                <a:spcPts val="3800"/>
              </a:spcBef>
              <a:buClrTx/>
              <a:defRPr sz="3864">
                <a:latin typeface="Menlo"/>
                <a:ea typeface="Menlo"/>
                <a:cs typeface="Menlo"/>
                <a:sym typeface="Menlo"/>
              </a:defRPr>
            </a:pPr>
            <a:r>
              <a:t>SMACSS (Scalable and Modular Architecture for CSS 即可拓展和模块化CSS)</a:t>
            </a:r>
          </a:p>
          <a:p>
            <a:pPr marL="408940" indent="-408940" defTabSz="537463">
              <a:spcBef>
                <a:spcPts val="3800"/>
              </a:spcBef>
              <a:buClrTx/>
              <a:defRPr sz="3864">
                <a:latin typeface="Menlo"/>
                <a:ea typeface="Menlo"/>
                <a:cs typeface="Menlo"/>
                <a:sym typeface="Menlo"/>
              </a:defRPr>
            </a:pPr>
            <a:r>
              <a:t>ACSS (Atomic CSS 即原子化CSS)</a:t>
            </a:r>
          </a:p>
          <a:p>
            <a:pPr marL="408940" indent="-408940" defTabSz="537463">
              <a:spcBef>
                <a:spcPts val="3800"/>
              </a:spcBef>
              <a:buClrTx/>
              <a:defRPr sz="3864">
                <a:latin typeface="Menlo"/>
                <a:ea typeface="Menlo"/>
                <a:cs typeface="Menlo"/>
                <a:sym typeface="Menlo"/>
              </a:defRPr>
            </a:pPr>
            <a:r>
              <a:t>BEM (Block, Element, Modifier)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7496" t="0" r="10826" b="0"/>
          <a:stretch>
            <a:fillRect/>
          </a:stretch>
        </p:blipFill>
        <p:spPr>
          <a:xfrm>
            <a:off x="2416770" y="-4093881"/>
            <a:ext cx="8171434" cy="3661690"/>
          </a:xfrm>
          <a:prstGeom prst="rect">
            <a:avLst/>
          </a:prstGeom>
        </p:spPr>
      </p:pic>
      <p:sp>
        <p:nvSpPr>
          <p:cNvPr id="154" name="OOCSS"/>
          <p:cNvSpPr txBox="1"/>
          <p:nvPr>
            <p:ph type="title"/>
          </p:nvPr>
        </p:nvSpPr>
        <p:spPr>
          <a:xfrm>
            <a:off x="1270000" y="4054868"/>
            <a:ext cx="10464800" cy="788712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OOCSS</a:t>
            </a:r>
          </a:p>
        </p:txBody>
      </p:sp>
      <p:sp>
        <p:nvSpPr>
          <p:cNvPr id="155" name="设计与结构分离: 即结构和外观分开。重复出现的可视化模式应该只关注外观，而与 DOM 结构无关。这就要求 CSS 对象中的每个组成部分都有名称，并在 DOM 结构中通过 CSS 类名与之对应。因此在 OOCSS 中的样式规则都是使用类别选择器，而不依赖特定的 DOM 结构。这样可以提高 CSS 对象的可复用性。…"/>
          <p:cNvSpPr txBox="1"/>
          <p:nvPr>
            <p:ph type="body" sz="half" idx="1"/>
          </p:nvPr>
        </p:nvSpPr>
        <p:spPr>
          <a:xfrm>
            <a:off x="1270000" y="6064733"/>
            <a:ext cx="10464800" cy="3359245"/>
          </a:xfrm>
          <a:prstGeom prst="rect">
            <a:avLst/>
          </a:prstGeom>
        </p:spPr>
        <p:txBody>
          <a:bodyPr/>
          <a:lstStyle/>
          <a:p>
            <a:pPr marL="322540" indent="-322540" algn="l" defTabSz="315468">
              <a:lnSpc>
                <a:spcPct val="150000"/>
              </a:lnSpc>
              <a:buSzPct val="145000"/>
              <a:buChar char="•"/>
              <a:defRPr sz="1998">
                <a:solidFill>
                  <a:srgbClr val="228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sz="2322">
                <a:solidFill>
                  <a:srgbClr val="FFFFFF"/>
                </a:solidFill>
              </a:rPr>
              <a:t>设计与结构分离: </a:t>
            </a:r>
            <a:r>
              <a:rPr>
                <a:solidFill>
                  <a:srgbClr val="FFFFFF"/>
                </a:solidFill>
              </a:rPr>
              <a:t>即结构和外观分开。重复出现的可视化模式应该只关注外观，而与 DOM 结构无关。这就要求 CSS 对象中的每个组成部分都有名称，并在 DOM 结构中通过 CSS 类名与之对应。因此在 OOCSS 中的样式规则都是使用类别选择器，而不依赖特定的 DOM 结构。这样可以提高 CSS 对象的可复用性。</a:t>
            </a:r>
          </a:p>
          <a:p>
            <a:pPr marL="322540" indent="-322540" algn="l" defTabSz="315468">
              <a:lnSpc>
                <a:spcPct val="150000"/>
              </a:lnSpc>
              <a:buSzPct val="145000"/>
              <a:buChar char="•"/>
              <a:defRPr sz="1998">
                <a:solidFill>
                  <a:srgbClr val="0785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sz="2322">
                <a:solidFill>
                  <a:srgbClr val="FFFFFF"/>
                </a:solidFill>
              </a:rPr>
              <a:t>容器与内容分离:</a:t>
            </a:r>
            <a:r>
              <a:rPr sz="2268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即容器和内容分开。这就要求在 CSS 样式中不应该出现与 DOM 树中的位置相关的规则。CSS 样式应该只关注内容，而不是 DOM 元素及其层次关系。</a:t>
            </a:r>
          </a:p>
        </p:txBody>
      </p:sp>
      <p:sp>
        <p:nvSpPr>
          <p:cNvPr id="156" name="两大原则："/>
          <p:cNvSpPr txBox="1"/>
          <p:nvPr/>
        </p:nvSpPr>
        <p:spPr>
          <a:xfrm>
            <a:off x="978379" y="4962021"/>
            <a:ext cx="8079253" cy="98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4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两大原则：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7 0.445995" origin="layout" pathEditMode="relative">
                                      <p:cBhvr>
                                        <p:cTn id="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.header {…"/>
          <p:cNvSpPr txBox="1"/>
          <p:nvPr/>
        </p:nvSpPr>
        <p:spPr>
          <a:xfrm>
            <a:off x="3784426" y="1714499"/>
            <a:ext cx="5435948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.header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background-color</a:t>
            </a:r>
            <a:r>
              <a:rPr>
                <a:solidFill>
                  <a:srgbClr val="F6F6F4"/>
                </a:solidFill>
              </a:rPr>
              <a:t>: </a:t>
            </a:r>
            <a:r>
              <a:rPr>
                <a:solidFill>
                  <a:srgbClr val="BF9EEE"/>
                </a:solidFill>
              </a:rPr>
              <a:t>#BADA55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#000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960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margin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0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auto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.footer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background-color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#BADA55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text-align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center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#000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padding-top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20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59" name=".colors-skin {…"/>
          <p:cNvSpPr txBox="1"/>
          <p:nvPr/>
        </p:nvSpPr>
        <p:spPr>
          <a:xfrm>
            <a:off x="13035495" y="-1312334"/>
            <a:ext cx="4334918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.colors-skin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background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#BADA55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#000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.header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960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margin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0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auto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.footer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text-align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center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padding-top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20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60" name="&lt;div class=&quot;header colors-skin&quot;&gt; ... &lt;/div&gt;…"/>
          <p:cNvSpPr txBox="1"/>
          <p:nvPr/>
        </p:nvSpPr>
        <p:spPr>
          <a:xfrm>
            <a:off x="2071712" y="3873499"/>
            <a:ext cx="8861376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 sz="260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header colors-skin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 ... 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sz="260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colors-skin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 ... 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sz="260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footer colors-skin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 ... 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711589 0.309028" origin="layout" pathEditMode="relative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8" grpId="1"/>
      <p:bldP build="whole" bldLvl="1" animBg="1" rev="0" advAuto="0" spid="158" grpId="2"/>
      <p:bldP build="whole" bldLvl="1" animBg="1" rev="0" advAuto="0" spid="160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#header h1, #footer h1 {…"/>
          <p:cNvSpPr txBox="1"/>
          <p:nvPr/>
        </p:nvSpPr>
        <p:spPr>
          <a:xfrm>
            <a:off x="3808209" y="2442633"/>
            <a:ext cx="4701928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#header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rPr i="0">
                <a:solidFill>
                  <a:srgbClr val="F286C4"/>
                </a:solidFill>
              </a:rPr>
              <a:t>h1</a:t>
            </a:r>
            <a:r>
              <a:rPr i="0">
                <a:solidFill>
                  <a:srgbClr val="F6F6F4"/>
                </a:solidFill>
              </a:rPr>
              <a:t>, </a:t>
            </a:r>
            <a:r>
              <a:t>#footer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rPr i="0">
                <a:solidFill>
                  <a:srgbClr val="F286C4"/>
                </a:solidFill>
              </a:rPr>
              <a:t>h1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font-size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2</a:t>
            </a:r>
            <a:r>
              <a:rPr>
                <a:solidFill>
                  <a:srgbClr val="F286C4"/>
                </a:solidFill>
              </a:rPr>
              <a:t>rem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BF9EE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rPr>
                <a:solidFill>
                  <a:srgbClr val="97E1F1"/>
                </a:solidFill>
              </a:rP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t>#1ED3A9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#footer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rPr i="0">
                <a:solidFill>
                  <a:srgbClr val="F286C4"/>
                </a:solidFill>
              </a:rPr>
              <a:t>h1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red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63" name=".commonFontSize {…"/>
          <p:cNvSpPr txBox="1"/>
          <p:nvPr/>
        </p:nvSpPr>
        <p:spPr>
          <a:xfrm>
            <a:off x="4358725" y="3141133"/>
            <a:ext cx="3600897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.commonFontSize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font-size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2</a:t>
            </a:r>
            <a:r>
              <a:rPr>
                <a:solidFill>
                  <a:srgbClr val="F286C4"/>
                </a:solidFill>
              </a:rPr>
              <a:t>rem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.header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BF9EE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rPr>
                <a:solidFill>
                  <a:srgbClr val="97E1F1"/>
                </a:solidFill>
              </a:rP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t>#1ED3A9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.footer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red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64" name="&lt;div class=&quot;header commonFontSize&quot;&gt;&lt;/div&gt;…"/>
          <p:cNvSpPr txBox="1"/>
          <p:nvPr/>
        </p:nvSpPr>
        <p:spPr>
          <a:xfrm>
            <a:off x="2777066" y="1452033"/>
            <a:ext cx="782151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header commonFontSize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footer commonFontSize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1500" fill="hold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3"/>
      <p:bldP build="whole" bldLvl="1" animBg="1" rev="0" advAuto="0" spid="163" grpId="4"/>
      <p:bldP build="whole" bldLvl="1" animBg="1" rev="0" advAuto="0" spid="162" grpId="1"/>
      <p:bldP build="whole" bldLvl="1" animBg="1" rev="0" advAuto="0" spid="16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macss.png" descr="smacss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924" t="0" r="924" b="0"/>
          <a:stretch>
            <a:fillRect/>
          </a:stretch>
        </p:blipFill>
        <p:spPr>
          <a:xfrm>
            <a:off x="1513879" y="-3889967"/>
            <a:ext cx="9976998" cy="3720408"/>
          </a:xfrm>
          <a:prstGeom prst="rect">
            <a:avLst/>
          </a:prstGeom>
        </p:spPr>
      </p:pic>
      <p:sp>
        <p:nvSpPr>
          <p:cNvPr id="167" name="SMACSS"/>
          <p:cNvSpPr txBox="1"/>
          <p:nvPr>
            <p:ph type="title"/>
          </p:nvPr>
        </p:nvSpPr>
        <p:spPr>
          <a:xfrm>
            <a:off x="1270000" y="4287579"/>
            <a:ext cx="10464800" cy="881408"/>
          </a:xfrm>
          <a:prstGeom prst="rect">
            <a:avLst/>
          </a:prstGeom>
        </p:spPr>
        <p:txBody>
          <a:bodyPr/>
          <a:lstStyle>
            <a:lvl1pPr defTabSz="385572">
              <a:defRPr sz="528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SMACSS</a:t>
            </a:r>
          </a:p>
        </p:txBody>
      </p:sp>
      <p:sp>
        <p:nvSpPr>
          <p:cNvPr id="168" name="Base rules (该类别中包含的是默认的 CSS 样式。作为其他样式的基础。)…"/>
          <p:cNvSpPr txBox="1"/>
          <p:nvPr>
            <p:ph type="body" sz="half" idx="1"/>
          </p:nvPr>
        </p:nvSpPr>
        <p:spPr>
          <a:xfrm>
            <a:off x="952500" y="5156993"/>
            <a:ext cx="11099800" cy="4271914"/>
          </a:xfrm>
          <a:prstGeom prst="rect">
            <a:avLst/>
          </a:prstGeom>
        </p:spPr>
        <p:txBody>
          <a:bodyPr anchor="ctr"/>
          <a:lstStyle/>
          <a:p>
            <a:pPr marL="297815" indent="-297815" algn="l" defTabSz="391414">
              <a:spcBef>
                <a:spcPts val="2800"/>
              </a:spcBef>
              <a:buSzPct val="145000"/>
              <a:buChar char="•"/>
              <a:defRPr sz="2144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accent2"/>
                </a:solidFill>
              </a:rPr>
              <a:t>Base rules</a:t>
            </a:r>
            <a:r>
              <a:t> (该类别中包含的是默认的 CSS 样式。作为其他样式的基础。)</a:t>
            </a:r>
          </a:p>
          <a:p>
            <a:pPr marL="297815" indent="-297815" algn="l" defTabSz="391414">
              <a:spcBef>
                <a:spcPts val="2800"/>
              </a:spcBef>
              <a:buSzPct val="145000"/>
              <a:buChar char="•"/>
              <a:defRPr sz="2144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accent2"/>
                </a:solidFill>
              </a:rPr>
              <a:t>Layout rules</a:t>
            </a:r>
            <a:r>
              <a:t> (该类别中包含与页面布局相关的 CSS 样式，用来进行模块的排列。)</a:t>
            </a:r>
          </a:p>
          <a:p>
            <a:pPr marL="297815" indent="-297815" algn="l" defTabSz="391414">
              <a:spcBef>
                <a:spcPts val="2800"/>
              </a:spcBef>
              <a:buSzPct val="145000"/>
              <a:buChar char="•"/>
              <a:defRPr sz="2144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accent2"/>
                </a:solidFill>
              </a:rPr>
              <a:t>Module rules</a:t>
            </a:r>
            <a:r>
              <a:t> (该类别中包含的是可复用的模块的 CSS 样式)</a:t>
            </a:r>
          </a:p>
          <a:p>
            <a:pPr marL="297815" indent="-297815" algn="l" defTabSz="391414">
              <a:spcBef>
                <a:spcPts val="2800"/>
              </a:spcBef>
              <a:buSzPct val="145000"/>
              <a:buChar char="•"/>
              <a:defRPr sz="2144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accent2"/>
                </a:solidFill>
              </a:rPr>
              <a:t>State rules</a:t>
            </a:r>
            <a:r>
              <a:t> (该类别中的 CSS 样式用来描述布局和模块在不同状态下的外观。比如在不同的屏幕尺寸下，布局会发生变化。标签式模块的每个标签页可以有显示或隐藏的状态)</a:t>
            </a:r>
          </a:p>
          <a:p>
            <a:pPr marL="297815" indent="-297815" algn="l" defTabSz="391414">
              <a:spcBef>
                <a:spcPts val="2800"/>
              </a:spcBef>
              <a:buSzPct val="145000"/>
              <a:buChar char="•"/>
              <a:defRPr sz="2144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accent2"/>
                </a:solidFill>
              </a:rPr>
              <a:t>Theme rules</a:t>
            </a:r>
            <a:r>
              <a:t> (用来改变布局和模块的视觉效果)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442708" origin="layout" pathEditMode="relative">
                                      <p:cBhvr>
                                        <p:cTn id="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对于不同类别的 CSS 样式，SMACSS 有不同的命名规则。基础类别中样式一般使用元素类型选择器，用来规范元素的初始样式。布局类别中的样式一般使用“l-”作为前缀。状态类别中的样式一般使用“is-”作为前缀。而对于不同的模块，则使用模块的名称作为前缀"/>
          <p:cNvSpPr txBox="1"/>
          <p:nvPr/>
        </p:nvSpPr>
        <p:spPr>
          <a:xfrm>
            <a:off x="1150521" y="7124700"/>
            <a:ext cx="1084990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6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对于不同类别的 CSS 样式，SMACSS 有不同的命名规则。基础类别中样式一般使用元素类型选择器，用来规范元素的初始样式。布局类别中的样式一般使用“l-”作为前缀。状态类别中的样式一般使用“is-”作为前缀。而对于不同的模块，则使用模块的名称作为前缀</a:t>
            </a:r>
          </a:p>
        </p:txBody>
      </p:sp>
      <p:sp>
        <p:nvSpPr>
          <p:cNvPr id="171" name="#sidebar {…"/>
          <p:cNvSpPr txBox="1"/>
          <p:nvPr/>
        </p:nvSpPr>
        <p:spPr>
          <a:xfrm>
            <a:off x="2616679" y="1528233"/>
            <a:ext cx="8188524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#sidebar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ts val="46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30</a:t>
            </a:r>
            <a:r>
              <a:rPr>
                <a:solidFill>
                  <a:srgbClr val="F286C4"/>
                </a:solidFill>
              </a:rPr>
              <a:t>%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ts val="46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float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right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ts val="46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ts val="46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.l-fixed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#sidebar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10</a:t>
            </a:r>
            <a:r>
              <a:rPr>
                <a:solidFill>
                  <a:srgbClr val="F286C4"/>
                </a:solidFill>
              </a:rPr>
              <a:t>%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ts val="46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ts val="46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 b="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.modal-body</a:t>
            </a:r>
            <a:r>
              <a:rPr>
                <a:solidFill>
                  <a:srgbClr val="F6F6F4"/>
                </a:solidFill>
              </a:rPr>
              <a:t> { </a:t>
            </a:r>
            <a:r>
              <a:rPr>
                <a:solidFill>
                  <a:srgbClr val="97E1F1"/>
                </a:solidFill>
              </a:rP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100</a:t>
            </a:r>
            <a:r>
              <a:rPr>
                <a:solidFill>
                  <a:srgbClr val="F286C4"/>
                </a:solidFill>
              </a:rPr>
              <a:t>%</a:t>
            </a:r>
            <a:r>
              <a:rPr>
                <a:solidFill>
                  <a:srgbClr val="F6F6F4"/>
                </a:solidFill>
              </a:rPr>
              <a:t>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ts val="4600"/>
              </a:lnSpc>
              <a:defRPr b="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.modal-header</a:t>
            </a:r>
            <a:r>
              <a:rPr>
                <a:solidFill>
                  <a:srgbClr val="F6F6F4"/>
                </a:solidFill>
              </a:rPr>
              <a:t> { </a:t>
            </a:r>
            <a:r>
              <a:rPr>
                <a:solidFill>
                  <a:srgbClr val="97E1F1"/>
                </a:solidFill>
              </a:rPr>
              <a:t>height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50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 </a:t>
            </a:r>
            <a:r>
              <a:rPr>
                <a:solidFill>
                  <a:srgbClr val="97E1F1"/>
                </a:solidFill>
              </a:rP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100</a:t>
            </a:r>
            <a:r>
              <a:rPr>
                <a:solidFill>
                  <a:srgbClr val="F286C4"/>
                </a:solidFill>
              </a:rPr>
              <a:t>%</a:t>
            </a:r>
            <a:r>
              <a:rPr>
                <a:solidFill>
                  <a:srgbClr val="F6F6F4"/>
                </a:solidFill>
              </a:rPr>
              <a:t>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ts val="46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600"/>
              </a:lnSpc>
              <a:defRPr b="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.is-active</a:t>
            </a:r>
            <a:r>
              <a:rPr>
                <a:solidFill>
                  <a:srgbClr val="F6F6F4"/>
                </a:solidFill>
              </a:rPr>
              <a:t> { </a:t>
            </a:r>
            <a:r>
              <a:rPr>
                <a:solidFill>
                  <a:srgbClr val="97E1F1"/>
                </a:solidFill>
              </a:rP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red</a:t>
            </a:r>
            <a:r>
              <a:rPr>
                <a:solidFill>
                  <a:srgbClr val="F6F6F4"/>
                </a:solidFill>
              </a:rPr>
              <a:t>; }</a:t>
            </a:r>
            <a:endParaRPr>
              <a:solidFill>
                <a:srgbClr val="F6F6F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933" y="205859"/>
            <a:ext cx="11047109" cy="45265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0400" y="792720"/>
            <a:ext cx="9144000" cy="335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Atomic CSS"/>
          <p:cNvSpPr txBox="1"/>
          <p:nvPr/>
        </p:nvSpPr>
        <p:spPr>
          <a:xfrm>
            <a:off x="5018682" y="4751931"/>
            <a:ext cx="256103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Atomic CSS</a:t>
            </a:r>
          </a:p>
        </p:txBody>
      </p:sp>
      <p:sp>
        <p:nvSpPr>
          <p:cNvPr id="176" name="CSS style 最小元件化，重用性最大化…"/>
          <p:cNvSpPr txBox="1"/>
          <p:nvPr/>
        </p:nvSpPr>
        <p:spPr>
          <a:xfrm>
            <a:off x="2692375" y="5942541"/>
            <a:ext cx="6096050" cy="240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5593" indent="-305593" algn="l" defTabSz="457200">
              <a:lnSpc>
                <a:spcPct val="150000"/>
              </a:lnSpc>
              <a:buSzPct val="145000"/>
              <a:buChar char="•"/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CSS style 最小元件化，重用性最大化</a:t>
            </a:r>
          </a:p>
          <a:p>
            <a:pPr marL="305593" indent="-305593" algn="l" defTabSz="457200">
              <a:lnSpc>
                <a:spcPct val="150000"/>
              </a:lnSpc>
              <a:buSzPct val="145000"/>
              <a:buChar char="•"/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声明一次，随处使用</a:t>
            </a:r>
          </a:p>
          <a:p>
            <a:pPr marL="305593" indent="-305593" algn="l" defTabSz="457200">
              <a:lnSpc>
                <a:spcPct val="150000"/>
              </a:lnSpc>
              <a:buSzPct val="145000"/>
              <a:buChar char="•"/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文件压缩最小化</a:t>
            </a:r>
          </a:p>
          <a:p>
            <a:pPr marL="305593" indent="-305593" algn="l" defTabSz="457200">
              <a:lnSpc>
                <a:spcPct val="150000"/>
              </a:lnSpc>
              <a:buSzPct val="145000"/>
              <a:buChar char="•"/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写法简洁不会有命名冲突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4"/>
      <p:bldP build="whole" bldLvl="1" animBg="1" rev="0" advAuto="0" spid="174" grpId="2"/>
      <p:bldP build="whole" bldLvl="1" animBg="1" rev="0" advAuto="0" spid="174" grpId="3"/>
      <p:bldP build="whole" bldLvl="1" animBg="1" rev="0" advAuto="0" spid="17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&lt;div class=&quot;Cf&quot;&gt;…"/>
          <p:cNvSpPr txBox="1"/>
          <p:nvPr/>
        </p:nvSpPr>
        <p:spPr>
          <a:xfrm>
            <a:off x="1169478" y="872066"/>
            <a:ext cx="1066584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sz="20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/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E7EE98"/>
                </a:solidFill>
              </a:rPr>
              <a:t>Cf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 sz="200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  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Fl(start) W(50%) P(20px) Bgc(#0280ae.5)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&gt;Box 1&lt;/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 sz="200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  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Fl(start) W(50%) P(20px) Bgc(#0280ae)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&gt;Box 2&lt;/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t>&gt;</a:t>
            </a:r>
          </a:p>
        </p:txBody>
      </p:sp>
      <p:sp>
        <p:nvSpPr>
          <p:cNvPr id="179" name=".Bgc\(\#0280ae\) { background-color: #0280ae; }…"/>
          <p:cNvSpPr txBox="1"/>
          <p:nvPr/>
        </p:nvSpPr>
        <p:spPr>
          <a:xfrm>
            <a:off x="756592" y="3225799"/>
            <a:ext cx="11491616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.Bgc</a:t>
            </a:r>
            <a:r>
              <a:rPr i="1">
                <a:solidFill>
                  <a:srgbClr val="F286C4"/>
                </a:solidFill>
              </a:rPr>
              <a:t>\(\#</a:t>
            </a:r>
            <a:r>
              <a:rPr i="1">
                <a:solidFill>
                  <a:srgbClr val="62E884"/>
                </a:solidFill>
              </a:rPr>
              <a:t>0280ae</a:t>
            </a:r>
            <a:r>
              <a:rPr i="1">
                <a:solidFill>
                  <a:srgbClr val="F286C4"/>
                </a:solidFill>
              </a:rPr>
              <a:t>\)</a:t>
            </a:r>
            <a:r>
              <a:rPr>
                <a:solidFill>
                  <a:srgbClr val="F6F6F4"/>
                </a:solidFill>
              </a:rPr>
              <a:t> { </a:t>
            </a:r>
            <a:r>
              <a:t>background-color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#0280ae</a:t>
            </a:r>
            <a:r>
              <a:rPr>
                <a:solidFill>
                  <a:srgbClr val="F6F6F4"/>
                </a:solidFill>
              </a:rPr>
              <a:t>;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.Bgc</a:t>
            </a:r>
            <a:r>
              <a:rPr i="1">
                <a:solidFill>
                  <a:srgbClr val="F286C4"/>
                </a:solidFill>
              </a:rPr>
              <a:t>\(\#</a:t>
            </a:r>
            <a:r>
              <a:rPr i="1">
                <a:solidFill>
                  <a:srgbClr val="62E884"/>
                </a:solidFill>
              </a:rPr>
              <a:t>0280ae</a:t>
            </a:r>
            <a:r>
              <a:rPr i="1">
                <a:solidFill>
                  <a:srgbClr val="F286C4"/>
                </a:solidFill>
              </a:rPr>
              <a:t>\.</a:t>
            </a:r>
            <a:r>
              <a:rPr i="1">
                <a:solidFill>
                  <a:srgbClr val="62E884"/>
                </a:solidFill>
              </a:rPr>
              <a:t>5</a:t>
            </a:r>
            <a:r>
              <a:rPr i="1">
                <a:solidFill>
                  <a:srgbClr val="F286C4"/>
                </a:solidFill>
              </a:rPr>
              <a:t>\)</a:t>
            </a:r>
            <a:r>
              <a:rPr>
                <a:solidFill>
                  <a:srgbClr val="F6F6F4"/>
                </a:solidFill>
              </a:rPr>
              <a:t> { </a:t>
            </a:r>
            <a:r>
              <a:t>background-color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t>rgba</a:t>
            </a:r>
            <a:r>
              <a:rPr>
                <a:solidFill>
                  <a:srgbClr val="F6F6F4"/>
                </a:solidFill>
              </a:rPr>
              <a:t>(</a:t>
            </a:r>
            <a:r>
              <a:rPr>
                <a:solidFill>
                  <a:srgbClr val="BF9EEE"/>
                </a:solidFill>
              </a:rPr>
              <a:t>2</a:t>
            </a:r>
            <a:r>
              <a:rPr>
                <a:solidFill>
                  <a:srgbClr val="F6F6F4"/>
                </a:solidFill>
              </a:rPr>
              <a:t>,</a:t>
            </a:r>
            <a:r>
              <a:rPr>
                <a:solidFill>
                  <a:srgbClr val="BF9EEE"/>
                </a:solidFill>
              </a:rPr>
              <a:t>128</a:t>
            </a:r>
            <a:r>
              <a:rPr>
                <a:solidFill>
                  <a:srgbClr val="F6F6F4"/>
                </a:solidFill>
              </a:rPr>
              <a:t>,</a:t>
            </a:r>
            <a:r>
              <a:rPr>
                <a:solidFill>
                  <a:srgbClr val="BF9EEE"/>
                </a:solidFill>
              </a:rPr>
              <a:t>174</a:t>
            </a:r>
            <a:r>
              <a:rPr>
                <a:solidFill>
                  <a:srgbClr val="F6F6F4"/>
                </a:solidFill>
              </a:rPr>
              <a:t>,</a:t>
            </a:r>
            <a:r>
              <a:rPr>
                <a:solidFill>
                  <a:srgbClr val="BF9EEE"/>
                </a:solidFill>
              </a:rPr>
              <a:t>.5</a:t>
            </a:r>
            <a:r>
              <a:rPr>
                <a:solidFill>
                  <a:srgbClr val="F6F6F4"/>
                </a:solidFill>
              </a:rPr>
              <a:t>);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.Fl</a:t>
            </a:r>
            <a:r>
              <a:rPr i="1">
                <a:solidFill>
                  <a:srgbClr val="F286C4"/>
                </a:solidFill>
              </a:rPr>
              <a:t>\(</a:t>
            </a:r>
            <a:r>
              <a:rPr i="1"/>
              <a:t>start</a:t>
            </a:r>
            <a:r>
              <a:rPr i="1">
                <a:solidFill>
                  <a:srgbClr val="F286C4"/>
                </a:solidFill>
              </a:rPr>
              <a:t>\)</a:t>
            </a:r>
            <a:r>
              <a:rPr>
                <a:solidFill>
                  <a:srgbClr val="F6F6F4"/>
                </a:solidFill>
              </a:rPr>
              <a:t> { </a:t>
            </a:r>
            <a:r>
              <a:rPr>
                <a:solidFill>
                  <a:srgbClr val="97E1F1"/>
                </a:solidFill>
              </a:rPr>
              <a:t>float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left</a:t>
            </a:r>
            <a:r>
              <a:rPr>
                <a:solidFill>
                  <a:srgbClr val="F6F6F4"/>
                </a:solidFill>
              </a:rPr>
              <a:t>;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.P</a:t>
            </a:r>
            <a:r>
              <a:rPr i="1">
                <a:solidFill>
                  <a:srgbClr val="F286C4"/>
                </a:solidFill>
              </a:rPr>
              <a:t>\(</a:t>
            </a:r>
            <a:r>
              <a:rPr i="1">
                <a:solidFill>
                  <a:srgbClr val="62E884"/>
                </a:solidFill>
              </a:rPr>
              <a:t>20px</a:t>
            </a:r>
            <a:r>
              <a:rPr i="1">
                <a:solidFill>
                  <a:srgbClr val="F286C4"/>
                </a:solidFill>
              </a:rPr>
              <a:t>\)</a:t>
            </a:r>
            <a:r>
              <a:rPr>
                <a:solidFill>
                  <a:srgbClr val="F6F6F4"/>
                </a:solidFill>
              </a:rPr>
              <a:t> { </a:t>
            </a:r>
            <a:r>
              <a:t>padding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20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.W</a:t>
            </a:r>
            <a:r>
              <a:rPr i="1">
                <a:solidFill>
                  <a:srgbClr val="F286C4"/>
                </a:solidFill>
              </a:rPr>
              <a:t>\(</a:t>
            </a:r>
            <a:r>
              <a:rPr i="1">
                <a:solidFill>
                  <a:srgbClr val="62E884"/>
                </a:solidFill>
              </a:rPr>
              <a:t>50</a:t>
            </a:r>
            <a:r>
              <a:rPr i="1">
                <a:solidFill>
                  <a:srgbClr val="F286C4"/>
                </a:solidFill>
              </a:rPr>
              <a:t>\%\)</a:t>
            </a:r>
            <a:r>
              <a:rPr>
                <a:solidFill>
                  <a:srgbClr val="F6F6F4"/>
                </a:solidFill>
              </a:rPr>
              <a:t> { </a:t>
            </a:r>
            <a: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50</a:t>
            </a:r>
            <a:r>
              <a:rPr>
                <a:solidFill>
                  <a:srgbClr val="F286C4"/>
                </a:solidFill>
              </a:rPr>
              <a:t>%</a:t>
            </a:r>
            <a:r>
              <a:rPr>
                <a:solidFill>
                  <a:srgbClr val="F6F6F4"/>
                </a:solidFill>
              </a:rPr>
              <a:t>;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.Cf</a:t>
            </a:r>
            <a:r>
              <a:rPr i="1">
                <a:solidFill>
                  <a:srgbClr val="F286C4"/>
                </a:solidFill>
              </a:rPr>
              <a:t>:</a:t>
            </a:r>
            <a:r>
              <a:rPr i="1">
                <a:solidFill>
                  <a:srgbClr val="62E884"/>
                </a:solidFill>
              </a:rPr>
              <a:t>before</a:t>
            </a:r>
            <a:r>
              <a:rPr>
                <a:solidFill>
                  <a:srgbClr val="F6F6F4"/>
                </a:solidFill>
              </a:rPr>
              <a:t>,</a:t>
            </a:r>
            <a:r>
              <a:rPr>
                <a:solidFill>
                  <a:srgbClr val="F286C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.Cf</a:t>
            </a:r>
            <a:r>
              <a:rPr i="1">
                <a:solidFill>
                  <a:srgbClr val="F286C4"/>
                </a:solidFill>
              </a:rPr>
              <a:t>:</a:t>
            </a:r>
            <a:r>
              <a:rPr i="1">
                <a:solidFill>
                  <a:srgbClr val="62E884"/>
                </a:solidFill>
              </a:rPr>
              <a:t>after</a:t>
            </a:r>
            <a:r>
              <a:rPr>
                <a:solidFill>
                  <a:srgbClr val="F6F6F4"/>
                </a:solidFill>
              </a:rPr>
              <a:t> { </a:t>
            </a:r>
            <a:r>
              <a:t>content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E7EE98"/>
                </a:solidFill>
              </a:rPr>
              <a:t> 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;</a:t>
            </a:r>
            <a:r>
              <a:t>display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table</a:t>
            </a:r>
            <a:r>
              <a:rPr>
                <a:solidFill>
                  <a:srgbClr val="F6F6F4"/>
                </a:solidFill>
              </a:rPr>
              <a:t>;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.Cf</a:t>
            </a:r>
            <a:r>
              <a:rPr i="1">
                <a:solidFill>
                  <a:srgbClr val="F286C4"/>
                </a:solidFill>
              </a:rPr>
              <a:t>:</a:t>
            </a:r>
            <a:r>
              <a:rPr i="1"/>
              <a:t>after</a:t>
            </a:r>
            <a:r>
              <a:rPr>
                <a:solidFill>
                  <a:srgbClr val="F6F6F4"/>
                </a:solidFill>
              </a:rPr>
              <a:t> { </a:t>
            </a:r>
            <a:r>
              <a:rPr>
                <a:solidFill>
                  <a:srgbClr val="97E1F1"/>
                </a:solidFill>
              </a:rPr>
              <a:t>clear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both</a:t>
            </a:r>
            <a:r>
              <a:rPr>
                <a:solidFill>
                  <a:srgbClr val="F6F6F4"/>
                </a:solidFill>
              </a:rPr>
              <a:t>; }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.Cf</a:t>
            </a:r>
            <a:r>
              <a:rPr>
                <a:solidFill>
                  <a:srgbClr val="F6F6F4"/>
                </a:solidFill>
              </a:rPr>
              <a:t> { </a:t>
            </a:r>
            <a:r>
              <a:t>zoom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</a:t>
            </a:r>
            <a:r>
              <a:rPr>
                <a:solidFill>
                  <a:srgbClr val="F6F6F4"/>
                </a:solidFill>
              </a:rPr>
              <a:t>;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" y="1727200"/>
            <a:ext cx="12687300" cy="6299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BEM"/>
          <p:cNvSpPr txBox="1"/>
          <p:nvPr/>
        </p:nvSpPr>
        <p:spPr>
          <a:xfrm>
            <a:off x="5801471" y="367568"/>
            <a:ext cx="10318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BEM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9750" y="-7011863"/>
            <a:ext cx="6845300" cy="670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0166" y="2414749"/>
            <a:ext cx="9020880" cy="5345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12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843900" origin="layout" pathEditMode="relative">
                                      <p:cBhvr>
                                        <p:cTn id="2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1" grpId="2"/>
      <p:bldP build="whole" bldLvl="1" animBg="1" rev="0" advAuto="0" spid="183" grpId="4"/>
      <p:bldP build="whole" bldLvl="1" animBg="1" rev="0" advAuto="0" spid="184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–Chris Eppstein"/>
          <p:cNvSpPr txBox="1"/>
          <p:nvPr>
            <p:ph type="body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–Chris Eppstein</a:t>
            </a:r>
          </a:p>
        </p:txBody>
      </p:sp>
      <p:sp>
        <p:nvSpPr>
          <p:cNvPr id="123" name="“CSS is simple..., It’s simple to understand. But CSS is not simple to use or maintain.”"/>
          <p:cNvSpPr txBox="1"/>
          <p:nvPr>
            <p:ph type="body" idx="14"/>
          </p:nvPr>
        </p:nvSpPr>
        <p:spPr>
          <a:xfrm>
            <a:off x="1365249" y="3556000"/>
            <a:ext cx="10274301" cy="21336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“CSS is simple..., It’s simple to understand. But CSS is not simple to use or maintain.”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EM - CSS 命名原则 (Block)"/>
          <p:cNvSpPr txBox="1"/>
          <p:nvPr/>
        </p:nvSpPr>
        <p:spPr>
          <a:xfrm>
            <a:off x="2250182" y="1193800"/>
            <a:ext cx="85044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sz="4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BEM - CSS 命名原则 (</a:t>
            </a:r>
            <a:r>
              <a:rPr>
                <a:solidFill>
                  <a:srgbClr val="87E48E"/>
                </a:solidFill>
              </a:rPr>
              <a:t>Block</a:t>
            </a:r>
            <a:r>
              <a:t>)</a:t>
            </a:r>
          </a:p>
        </p:txBody>
      </p:sp>
      <p:sp>
        <p:nvSpPr>
          <p:cNvPr id="187" name=".button…"/>
          <p:cNvSpPr txBox="1"/>
          <p:nvPr/>
        </p:nvSpPr>
        <p:spPr>
          <a:xfrm>
            <a:off x="2870299" y="3314699"/>
            <a:ext cx="7264202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.button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.text-field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.heading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.menu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EM - CSS 命名原则 (Element)"/>
          <p:cNvSpPr txBox="1"/>
          <p:nvPr/>
        </p:nvSpPr>
        <p:spPr>
          <a:xfrm>
            <a:off x="2247701" y="1193800"/>
            <a:ext cx="85093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sz="4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BEM - CSS 命名原则 (</a:t>
            </a:r>
            <a:r>
              <a:rPr>
                <a:solidFill>
                  <a:schemeClr val="accent5"/>
                </a:solidFill>
              </a:rPr>
              <a:t>Element</a:t>
            </a:r>
            <a:r>
              <a:t>)</a:t>
            </a:r>
          </a:p>
        </p:txBody>
      </p:sp>
      <p:sp>
        <p:nvSpPr>
          <p:cNvPr id="190" name=".button__icon…"/>
          <p:cNvSpPr txBox="1"/>
          <p:nvPr/>
        </p:nvSpPr>
        <p:spPr>
          <a:xfrm>
            <a:off x="2870993" y="3314699"/>
            <a:ext cx="7262814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.button</a:t>
            </a:r>
            <a:r>
              <a:rPr>
                <a:solidFill>
                  <a:schemeClr val="accent5"/>
                </a:solidFill>
              </a:rPr>
              <a:t>__icon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.text-field</a:t>
            </a:r>
            <a:r>
              <a:rPr>
                <a:solidFill>
                  <a:schemeClr val="accent5"/>
                </a:solidFill>
              </a:rPr>
              <a:t>__label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.heading</a:t>
            </a:r>
            <a:r>
              <a:rPr>
                <a:solidFill>
                  <a:schemeClr val="accent5"/>
                </a:solidFill>
              </a:rPr>
              <a:t>__title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.menu</a:t>
            </a:r>
            <a:r>
              <a:rPr>
                <a:solidFill>
                  <a:schemeClr val="accent5"/>
                </a:solidFill>
              </a:rPr>
              <a:t>__item</a:t>
            </a:r>
          </a:p>
        </p:txBody>
      </p:sp>
      <p:sp>
        <p:nvSpPr>
          <p:cNvPr id="191" name="Block 以双下划线作为连接符与 Element 连接"/>
          <p:cNvSpPr txBox="1"/>
          <p:nvPr/>
        </p:nvSpPr>
        <p:spPr>
          <a:xfrm>
            <a:off x="1968599" y="8102600"/>
            <a:ext cx="906760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Menlo"/>
                <a:ea typeface="Menlo"/>
                <a:cs typeface="Menlo"/>
                <a:sym typeface="Menlo"/>
              </a:defRPr>
            </a:pPr>
            <a:r>
              <a:t>Block 以</a:t>
            </a:r>
            <a:r>
              <a:rPr>
                <a:solidFill>
                  <a:schemeClr val="accent5"/>
                </a:solidFill>
              </a:rPr>
              <a:t>双下划线</a:t>
            </a:r>
            <a:r>
              <a:t>作为连接符与 </a:t>
            </a:r>
            <a:r>
              <a:rPr>
                <a:solidFill>
                  <a:schemeClr val="accent5"/>
                </a:solidFill>
              </a:rPr>
              <a:t>Element</a:t>
            </a:r>
            <a:r>
              <a:t> 连接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EM - CSS 命名原则 (modifier)"/>
          <p:cNvSpPr txBox="1"/>
          <p:nvPr/>
        </p:nvSpPr>
        <p:spPr>
          <a:xfrm>
            <a:off x="2247701" y="1193800"/>
            <a:ext cx="86497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sz="4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BEM - CSS 命名原则 (</a:t>
            </a:r>
            <a:r>
              <a:rPr>
                <a:solidFill>
                  <a:schemeClr val="accent1"/>
                </a:solidFill>
              </a:rPr>
              <a:t>modifier</a:t>
            </a:r>
            <a:r>
              <a:t>)</a:t>
            </a:r>
          </a:p>
        </p:txBody>
      </p:sp>
      <p:sp>
        <p:nvSpPr>
          <p:cNvPr id="194" name=".button—-active…"/>
          <p:cNvSpPr txBox="1"/>
          <p:nvPr/>
        </p:nvSpPr>
        <p:spPr>
          <a:xfrm>
            <a:off x="2867421" y="3314700"/>
            <a:ext cx="6965158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.button</a:t>
            </a:r>
            <a:r>
              <a:rPr>
                <a:solidFill>
                  <a:schemeClr val="accent1"/>
                </a:solidFill>
              </a:rPr>
              <a:t>—-active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.text-field</a:t>
            </a:r>
            <a:r>
              <a:rPr>
                <a:solidFill>
                  <a:schemeClr val="accent5"/>
                </a:solidFill>
              </a:rPr>
              <a:t>__label</a:t>
            </a:r>
            <a:r>
              <a:rPr>
                <a:solidFill>
                  <a:schemeClr val="accent1"/>
                </a:solidFill>
              </a:rPr>
              <a:t>—red-text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.heading</a:t>
            </a:r>
            <a:r>
              <a:rPr>
                <a:solidFill>
                  <a:schemeClr val="accent1"/>
                </a:solidFill>
              </a:rPr>
              <a:t>—-align-center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.menu</a:t>
            </a:r>
            <a:r>
              <a:rPr>
                <a:solidFill>
                  <a:schemeClr val="accent5"/>
                </a:solidFill>
              </a:rPr>
              <a:t>__item</a:t>
            </a:r>
            <a:r>
              <a:rPr>
                <a:solidFill>
                  <a:schemeClr val="accent1"/>
                </a:solidFill>
              </a:rPr>
              <a:t>—-selected</a:t>
            </a:r>
          </a:p>
        </p:txBody>
      </p:sp>
      <p:sp>
        <p:nvSpPr>
          <p:cNvPr id="195" name="Block/Element 以双短横线作为连接符与 modifier 连接"/>
          <p:cNvSpPr txBox="1"/>
          <p:nvPr/>
        </p:nvSpPr>
        <p:spPr>
          <a:xfrm>
            <a:off x="867568" y="8102600"/>
            <a:ext cx="1126966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latin typeface="Menlo"/>
                <a:ea typeface="Menlo"/>
                <a:cs typeface="Menlo"/>
                <a:sym typeface="Menlo"/>
              </a:defRPr>
            </a:pPr>
            <a:r>
              <a:t>Block/Element 以</a:t>
            </a:r>
            <a:r>
              <a:rPr>
                <a:solidFill>
                  <a:schemeClr val="accent5"/>
                </a:solidFill>
              </a:rPr>
              <a:t>双短横线</a:t>
            </a:r>
            <a:r>
              <a:t>作为连接符与 </a:t>
            </a:r>
            <a:r>
              <a:rPr>
                <a:solidFill>
                  <a:schemeClr val="accent1"/>
                </a:solidFill>
              </a:rPr>
              <a:t>modifier</a:t>
            </a:r>
            <a:r>
              <a:t> 连接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.block { ... }…"/>
          <p:cNvSpPr txBox="1"/>
          <p:nvPr/>
        </p:nvSpPr>
        <p:spPr>
          <a:xfrm>
            <a:off x="2408138" y="3136899"/>
            <a:ext cx="8188524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 sz="32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.block</a:t>
            </a:r>
            <a:r>
              <a:t> { ... }</a:t>
            </a: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.block--</a:t>
            </a:r>
            <a:r>
              <a:rPr>
                <a:solidFill>
                  <a:schemeClr val="accent1"/>
                </a:solidFill>
              </a:rPr>
              <a:t>modifier</a:t>
            </a:r>
            <a:r>
              <a:rPr i="0">
                <a:solidFill>
                  <a:srgbClr val="F6F6F4"/>
                </a:solidFill>
              </a:rPr>
              <a:t> { ... }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.block__</a:t>
            </a:r>
            <a:r>
              <a:rPr>
                <a:solidFill>
                  <a:schemeClr val="accent5"/>
                </a:solidFill>
              </a:rPr>
              <a:t>element</a:t>
            </a:r>
            <a:r>
              <a:rPr i="0">
                <a:solidFill>
                  <a:srgbClr val="F6F6F4"/>
                </a:solidFill>
              </a:rPr>
              <a:t>  { ... }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 sz="320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.block__</a:t>
            </a:r>
            <a:r>
              <a:rPr>
                <a:solidFill>
                  <a:schemeClr val="accent5"/>
                </a:solidFill>
              </a:rPr>
              <a:t>element</a:t>
            </a:r>
            <a:r>
              <a:t>--</a:t>
            </a:r>
            <a:r>
              <a:rPr>
                <a:solidFill>
                  <a:schemeClr val="accent1"/>
                </a:solidFill>
              </a:rPr>
              <a:t>modifier</a:t>
            </a:r>
            <a:r>
              <a:rPr i="0">
                <a:solidFill>
                  <a:srgbClr val="F6F6F4"/>
                </a:solidFill>
              </a:rPr>
              <a:t> { ...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&lt;div class=&quot;box profile pro-user&quot;&gt;…"/>
          <p:cNvSpPr txBox="1"/>
          <p:nvPr/>
        </p:nvSpPr>
        <p:spPr>
          <a:xfrm>
            <a:off x="1853629" y="3225800"/>
            <a:ext cx="9297542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box profile pro-user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&lt;</a:t>
            </a:r>
            <a:r>
              <a:rPr>
                <a:solidFill>
                  <a:srgbClr val="F286C4"/>
                </a:solidFill>
              </a:rPr>
              <a:t>img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avatar image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 /&gt; 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&lt;</a:t>
            </a:r>
            <a:r>
              <a:rPr>
                <a:solidFill>
                  <a:srgbClr val="F286C4"/>
                </a:solidFill>
              </a:rPr>
              <a:t>p</a:t>
            </a:r>
            <a: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E7EE98"/>
                </a:solidFill>
              </a:rPr>
              <a:t>bio</a:t>
            </a:r>
            <a:r>
              <a:rPr>
                <a:solidFill>
                  <a:srgbClr val="DEE492"/>
                </a:solidFill>
              </a:rPr>
              <a:t>"</a:t>
            </a:r>
            <a:r>
              <a:t>&gt;...&lt;/</a:t>
            </a:r>
            <a:r>
              <a:rPr>
                <a:solidFill>
                  <a:srgbClr val="F286C4"/>
                </a:solidFill>
              </a:rPr>
              <a:t>p</a:t>
            </a:r>
            <a:r>
              <a:t>&gt;  </a:t>
            </a:r>
          </a:p>
          <a:p>
            <a:pPr algn="l" defTabSz="457200">
              <a:lnSpc>
                <a:spcPct val="200000"/>
              </a:lnSpc>
              <a:defRPr b="0">
                <a:solidFill>
                  <a:srgbClr val="F286C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&lt;/</a:t>
            </a:r>
            <a:r>
              <a:t>div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&lt;div class=&quot;box profile profile--is-pro-user&quot;&gt;…"/>
          <p:cNvSpPr txBox="1"/>
          <p:nvPr/>
        </p:nvSpPr>
        <p:spPr>
          <a:xfrm>
            <a:off x="1868363" y="3225800"/>
            <a:ext cx="9268074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box 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profile</a:t>
            </a:r>
            <a:r>
              <a:t> 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profile--is-pro-user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&lt;</a:t>
            </a:r>
            <a:r>
              <a:rPr>
                <a:solidFill>
                  <a:srgbClr val="F286C4"/>
                </a:solidFill>
              </a:rPr>
              <a:t>img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avatar 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profile__image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 /&gt;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&lt;</a:t>
            </a:r>
            <a:r>
              <a:rPr>
                <a:solidFill>
                  <a:srgbClr val="F286C4"/>
                </a:solidFill>
              </a:rPr>
              <a:t>p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profile__bio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&gt;...&lt;/</a:t>
            </a:r>
            <a:r>
              <a:rPr>
                <a:solidFill>
                  <a:srgbClr val="F286C4"/>
                </a:solidFill>
              </a:rPr>
              <a:t>p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F286C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&lt;/</a:t>
            </a:r>
            <a:r>
              <a:t>div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roject…"/>
          <p:cNvSpPr txBox="1"/>
          <p:nvPr/>
        </p:nvSpPr>
        <p:spPr>
          <a:xfrm>
            <a:off x="170176" y="1447800"/>
            <a:ext cx="12959657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project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library.blocks/                 # Redefinition level with library blocks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menu/                       # The menu block from the library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__item/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menu__item.tmpl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menu.css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menu.js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menu.tmpl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common.blocks/                  # Redefinition level with project blocks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menu/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__item/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menu__item.tmpl     # Redefined template for the menu__item element</a:t>
            </a:r>
          </a:p>
          <a:p>
            <a:pPr algn="l" defTabSz="457200">
              <a:lnSpc>
                <a:spcPct val="150000"/>
              </a:lnSpc>
              <a:defRPr b="0" sz="200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menu.tmpl               # Redefined template for the menu block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善用CSS预处理工具"/>
          <p:cNvSpPr txBox="1"/>
          <p:nvPr>
            <p:ph type="title"/>
          </p:nvPr>
        </p:nvSpPr>
        <p:spPr>
          <a:xfrm>
            <a:off x="952500" y="490390"/>
            <a:ext cx="11099800" cy="1686220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善用CSS预处理工具</a:t>
            </a:r>
          </a:p>
        </p:txBody>
      </p:sp>
      <p:sp>
        <p:nvSpPr>
          <p:cNvPr id="206" name="SASS (https://sass-lang.com/)…"/>
          <p:cNvSpPr txBox="1"/>
          <p:nvPr>
            <p:ph type="body" idx="1"/>
          </p:nvPr>
        </p:nvSpPr>
        <p:spPr>
          <a:xfrm>
            <a:off x="952500" y="2848855"/>
            <a:ext cx="11099800" cy="602844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SASS (https://sass-lang.com/)</a:t>
            </a:r>
          </a:p>
          <a:p>
            <a:pPr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LESS (http://lesscss.org/)</a:t>
            </a:r>
          </a:p>
          <a:p>
            <a:pPr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STYLUS (http://stylus-lang.com/)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hanks"/>
          <p:cNvSpPr txBox="1"/>
          <p:nvPr>
            <p:ph type="body" idx="14"/>
          </p:nvPr>
        </p:nvSpPr>
        <p:spPr>
          <a:xfrm>
            <a:off x="1270000" y="4041986"/>
            <a:ext cx="10464800" cy="1143001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.message-box {…"/>
          <p:cNvSpPr txBox="1"/>
          <p:nvPr/>
        </p:nvSpPr>
        <p:spPr>
          <a:xfrm>
            <a:off x="4059683" y="1447799"/>
            <a:ext cx="4885433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.message-box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200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height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40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text-align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center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line-height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40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border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solid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#ccc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.font-18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font-size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18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.red-text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red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350" y="2662953"/>
            <a:ext cx="2832100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&lt;div class=&quot;message-box&quot;&gt;…"/>
          <p:cNvSpPr txBox="1"/>
          <p:nvPr/>
        </p:nvSpPr>
        <p:spPr>
          <a:xfrm>
            <a:off x="2503892" y="4883680"/>
            <a:ext cx="7997016" cy="161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message-box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我是错误提示！ </a:t>
            </a: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2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&lt;div class=&quot;message-box red-text&quot;&gt;…"/>
          <p:cNvSpPr txBox="1"/>
          <p:nvPr/>
        </p:nvSpPr>
        <p:spPr>
          <a:xfrm>
            <a:off x="2503892" y="4885337"/>
            <a:ext cx="7997016" cy="161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message-box 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red-text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我是错误提示！ </a:t>
            </a: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t>&gt;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2700" y="2667000"/>
            <a:ext cx="2819400" cy="71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&lt;div class=&quot;message-box red-text font-18&quot;&gt;…"/>
          <p:cNvSpPr txBox="1"/>
          <p:nvPr/>
        </p:nvSpPr>
        <p:spPr>
          <a:xfrm>
            <a:off x="2503892" y="4883680"/>
            <a:ext cx="7997016" cy="161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>
                <a:solidFill>
                  <a:srgbClr val="E7EE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&lt;</a:t>
            </a:r>
            <a:r>
              <a:rPr>
                <a:solidFill>
                  <a:srgbClr val="F286C4"/>
                </a:solidFill>
              </a:rPr>
              <a:t>div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>
                <a:solidFill>
                  <a:srgbClr val="62E884"/>
                </a:solidFill>
              </a:rPr>
              <a:t>class</a:t>
            </a:r>
            <a:r>
              <a:rPr>
                <a:solidFill>
                  <a:srgbClr val="F286C4"/>
                </a:solidFill>
              </a:rPr>
              <a:t>=</a:t>
            </a:r>
            <a:r>
              <a:rPr>
                <a:solidFill>
                  <a:srgbClr val="DEE492"/>
                </a:solidFill>
              </a:rPr>
              <a:t>"</a:t>
            </a:r>
            <a:r>
              <a:t>message-box 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red-text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font-18</a:t>
            </a:r>
            <a:r>
              <a:rPr>
                <a:solidFill>
                  <a:srgbClr val="DEE492"/>
                </a:solidFill>
              </a:rPr>
              <a:t>"</a:t>
            </a:r>
            <a:r>
              <a:rPr>
                <a:solidFill>
                  <a:srgbClr val="F6F6F4"/>
                </a:solidFill>
              </a:rPr>
              <a:t>&gt;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我是错误提示！ </a:t>
            </a: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</a:t>
            </a:r>
            <a:r>
              <a:rPr>
                <a:solidFill>
                  <a:srgbClr val="F286C4"/>
                </a:solidFill>
              </a:rPr>
              <a:t>div</a:t>
            </a:r>
            <a:r>
              <a:t>&gt;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0800" y="2679700"/>
            <a:ext cx="27432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.red-text {…"/>
          <p:cNvSpPr txBox="1"/>
          <p:nvPr/>
        </p:nvSpPr>
        <p:spPr>
          <a:xfrm>
            <a:off x="2408138" y="2264519"/>
            <a:ext cx="8188524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.red-text</a:t>
            </a:r>
            <a:r>
              <a:rPr i="0">
                <a:solidFill>
                  <a:srgbClr val="F6F6F4"/>
                </a:solidFill>
              </a:rPr>
              <a:t> 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orange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286C4"/>
                </a:solidFill>
              </a:rPr>
              <a:t>@media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F286C4"/>
                </a:solidFill>
              </a:rPr>
              <a:t>only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screen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F286C4"/>
                </a:solidFill>
              </a:rPr>
              <a:t>and</a:t>
            </a:r>
            <a:r>
              <a:rPr>
                <a:solidFill>
                  <a:srgbClr val="F6F6F4"/>
                </a:solidFill>
              </a:rPr>
              <a:t> (</a:t>
            </a:r>
            <a:r>
              <a:t>max-width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320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) {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286C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font-18</a:t>
            </a:r>
            <a:r>
              <a:rPr>
                <a:solidFill>
                  <a:srgbClr val="F6F6F4"/>
                </a:solidFill>
              </a:rPr>
              <a:t> {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  </a:t>
            </a:r>
            <a:r>
              <a:t>font-size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14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37" name="Text"/>
          <p:cNvSpPr txBox="1"/>
          <p:nvPr/>
        </p:nvSpPr>
        <p:spPr>
          <a:xfrm>
            <a:off x="5740400" y="439811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#news h2{…"/>
          <p:cNvSpPr txBox="1"/>
          <p:nvPr/>
        </p:nvSpPr>
        <p:spPr>
          <a:xfrm>
            <a:off x="3417416" y="2604828"/>
            <a:ext cx="6169968" cy="36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#news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rPr i="0">
                <a:solidFill>
                  <a:srgbClr val="F286C4"/>
                </a:solidFill>
              </a:rPr>
              <a:t>h2</a:t>
            </a:r>
            <a:r>
              <a:rPr i="0">
                <a:solidFill>
                  <a:srgbClr val="F6F6F4"/>
                </a:solidFill>
              </a:rPr>
              <a:t>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border-bottom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solid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#000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padding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</a:t>
            </a:r>
            <a:r>
              <a:rPr>
                <a:solidFill>
                  <a:srgbClr val="F286C4"/>
                </a:solidFill>
              </a:rPr>
              <a:t>em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font-size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18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font-weight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700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40" name="#faq .title{…"/>
          <p:cNvSpPr txBox="1"/>
          <p:nvPr/>
        </p:nvSpPr>
        <p:spPr>
          <a:xfrm>
            <a:off x="11858435" y="-3367036"/>
            <a:ext cx="616996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#faq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.title</a:t>
            </a:r>
            <a:r>
              <a:rPr i="0">
                <a:solidFill>
                  <a:srgbClr val="F6F6F4"/>
                </a:solidFill>
              </a:rPr>
              <a:t>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border-bottom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solid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#000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padding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</a:t>
            </a:r>
            <a:r>
              <a:rPr>
                <a:solidFill>
                  <a:srgbClr val="F286C4"/>
                </a:solidFill>
              </a:rPr>
              <a:t>em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font-size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18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font-weight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700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41" name="#service .feature .title{…"/>
          <p:cNvSpPr txBox="1"/>
          <p:nvPr/>
        </p:nvSpPr>
        <p:spPr>
          <a:xfrm>
            <a:off x="3417416" y="9792138"/>
            <a:ext cx="6169968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#service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.feature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.title</a:t>
            </a:r>
            <a:r>
              <a:rPr i="0">
                <a:solidFill>
                  <a:srgbClr val="F6F6F4"/>
                </a:solidFill>
              </a:rPr>
              <a:t>{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border-bottom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solid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#000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padding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0.5</a:t>
            </a:r>
            <a:r>
              <a:rPr>
                <a:solidFill>
                  <a:srgbClr val="F286C4"/>
                </a:solidFill>
              </a:rPr>
              <a:t>em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97E1F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6F6F4"/>
                </a:solidFill>
              </a:rPr>
              <a:t>  </a:t>
            </a:r>
            <a:r>
              <a:t>font-size</a:t>
            </a:r>
            <a:r>
              <a:rPr>
                <a:solidFill>
                  <a:srgbClr val="F286C4"/>
                </a:solidFill>
              </a:rPr>
              <a:t>: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BF9EEE"/>
                </a:solidFill>
              </a:rPr>
              <a:t>16</a:t>
            </a:r>
            <a:r>
              <a:rPr>
                <a:solidFill>
                  <a:srgbClr val="F286C4"/>
                </a:solidFill>
              </a:rPr>
              <a:t>px</a:t>
            </a:r>
            <a:r>
              <a:rPr>
                <a:solidFill>
                  <a:srgbClr val="F6F6F4"/>
                </a:solidFill>
              </a:rPr>
              <a:t>;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15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232885" origin="layout" pathEditMode="relative">
                                      <p:cBhvr>
                                        <p:cTn id="1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649070 0.712732" origin="layout" pathEditMode="relative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309661" origin="layout" pathEditMode="relative">
                                      <p:cBhvr>
                                        <p:cTn id="2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829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.column_2 #inbox .list { ... }…"/>
          <p:cNvSpPr txBox="1"/>
          <p:nvPr/>
        </p:nvSpPr>
        <p:spPr>
          <a:xfrm>
            <a:off x="2224633" y="2052805"/>
            <a:ext cx="8555534" cy="544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.column_2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#inbox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.list</a:t>
            </a:r>
            <a:r>
              <a:rPr i="0">
                <a:solidFill>
                  <a:srgbClr val="F6F6F4"/>
                </a:solidFill>
              </a:rPr>
              <a:t> { ... }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.column_3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#inbox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.list</a:t>
            </a:r>
            <a:r>
              <a:rPr i="0">
                <a:solidFill>
                  <a:srgbClr val="F6F6F4"/>
                </a:solidFill>
              </a:rPr>
              <a:t> { ... }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.column_3</a:t>
            </a:r>
            <a:r>
              <a:t> </a:t>
            </a:r>
            <a:r>
              <a:rPr i="1">
                <a:solidFill>
                  <a:srgbClr val="62E884"/>
                </a:solidFill>
              </a:rPr>
              <a:t>#inbox</a:t>
            </a:r>
            <a:r>
              <a:t> </a:t>
            </a:r>
            <a:r>
              <a:rPr i="1">
                <a:solidFill>
                  <a:srgbClr val="62E884"/>
                </a:solidFill>
              </a:rPr>
              <a:t>.list</a:t>
            </a:r>
            <a:r>
              <a:t> </a:t>
            </a:r>
            <a:r>
              <a:rPr i="1">
                <a:solidFill>
                  <a:srgbClr val="62E884"/>
                </a:solidFill>
              </a:rPr>
              <a:t>.name</a:t>
            </a:r>
            <a:r>
              <a:t> { ... } </a:t>
            </a:r>
          </a:p>
          <a:p>
            <a:pPr algn="l" defTabSz="457200">
              <a:lnSpc>
                <a:spcPct val="200000"/>
              </a:lnSpc>
              <a:defRPr b="0">
                <a:solidFill>
                  <a:srgbClr val="F6F6F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E884"/>
                </a:solidFill>
              </a:rPr>
              <a:t>.column_3</a:t>
            </a:r>
            <a:r>
              <a:t> </a:t>
            </a:r>
            <a:r>
              <a:rPr i="1">
                <a:solidFill>
                  <a:srgbClr val="62E884"/>
                </a:solidFill>
              </a:rPr>
              <a:t>#inbox</a:t>
            </a:r>
            <a:r>
              <a:t> </a:t>
            </a:r>
            <a:r>
              <a:rPr i="1">
                <a:solidFill>
                  <a:srgbClr val="62E884"/>
                </a:solidFill>
              </a:rPr>
              <a:t>.list</a:t>
            </a:r>
            <a:r>
              <a:t> </a:t>
            </a:r>
            <a:r>
              <a:rPr i="1">
                <a:solidFill>
                  <a:srgbClr val="62E884"/>
                </a:solidFill>
              </a:rPr>
              <a:t>.name</a:t>
            </a:r>
            <a:r>
              <a:t> </a:t>
            </a:r>
            <a:r>
              <a:rPr>
                <a:solidFill>
                  <a:srgbClr val="F286C4"/>
                </a:solidFill>
              </a:rPr>
              <a:t>p</a:t>
            </a:r>
            <a:r>
              <a:t> { ... } </a:t>
            </a:r>
          </a:p>
          <a:p>
            <a:pPr algn="l" defTabSz="457200">
              <a:lnSpc>
                <a:spcPct val="20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.column_3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#inbox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.list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.name.reply</a:t>
            </a:r>
            <a:r>
              <a:rPr i="0">
                <a:solidFill>
                  <a:srgbClr val="F6F6F4"/>
                </a:solidFill>
              </a:rPr>
              <a:t> { ... } </a:t>
            </a:r>
            <a:endParaRPr i="0"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.column_3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/>
              <a:t>#inbox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/>
              <a:t>.list</a:t>
            </a:r>
            <a:r>
              <a:rPr>
                <a:solidFill>
                  <a:srgbClr val="F6F6F4"/>
                </a:solidFill>
              </a:rPr>
              <a:t> </a:t>
            </a:r>
            <a:r>
              <a:rPr i="1"/>
              <a:t>.name.reply</a:t>
            </a:r>
            <a:r>
              <a:rPr>
                <a:solidFill>
                  <a:srgbClr val="F6F6F4"/>
                </a:solidFill>
              </a:rPr>
              <a:t> </a:t>
            </a:r>
            <a:r>
              <a:rPr>
                <a:solidFill>
                  <a:srgbClr val="F286C4"/>
                </a:solidFill>
              </a:rPr>
              <a:t>a</a:t>
            </a:r>
            <a:r>
              <a:rPr>
                <a:solidFill>
                  <a:srgbClr val="F6F6F4"/>
                </a:solidFill>
              </a:rPr>
              <a:t> { ... } </a:t>
            </a:r>
            <a:endParaRPr>
              <a:solidFill>
                <a:srgbClr val="F6F6F4"/>
              </a:solidFill>
            </a:endParaRPr>
          </a:p>
          <a:p>
            <a:pPr algn="l" defTabSz="457200">
              <a:lnSpc>
                <a:spcPct val="200000"/>
              </a:lnSpc>
              <a:defRPr b="0" i="1">
                <a:solidFill>
                  <a:srgbClr val="62E88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#top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.column_3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#inbox</a:t>
            </a:r>
            <a:r>
              <a:rPr i="0">
                <a:solidFill>
                  <a:srgbClr val="F6F6F4"/>
                </a:solidFill>
              </a:rPr>
              <a:t> </a:t>
            </a:r>
            <a:r>
              <a:t>.list.left</a:t>
            </a:r>
            <a:r>
              <a:rPr i="0">
                <a:solidFill>
                  <a:srgbClr val="F6F6F4"/>
                </a:solidFill>
              </a:rPr>
              <a:t> { ... }</a:t>
            </a:r>
            <a:endParaRPr i="0">
              <a:solidFill>
                <a:srgbClr val="F6F6F4"/>
              </a:solidFill>
            </a:endParaRPr>
          </a:p>
        </p:txBody>
      </p:sp>
      <p:sp>
        <p:nvSpPr>
          <p:cNvPr id="144" name="过于复杂的选择器"/>
          <p:cNvSpPr txBox="1"/>
          <p:nvPr/>
        </p:nvSpPr>
        <p:spPr>
          <a:xfrm>
            <a:off x="4023783" y="601133"/>
            <a:ext cx="3263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过于复杂的选择器</a:t>
            </a:r>
          </a:p>
        </p:txBody>
      </p:sp>
      <p:pic>
        <p:nvPicPr>
          <p:cNvPr id="145" name="page9image5900480.png" descr="page9image590048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753842" y="2352427"/>
            <a:ext cx="5497116" cy="4548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3" grpId="2"/>
      <p:bldP build="whole" bldLvl="1" animBg="1" rev="0" advAuto="0" spid="145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