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2" r:id="rId1"/>
  </p:sldMasterIdLst>
  <p:notesMasterIdLst>
    <p:notesMasterId r:id="rId44"/>
  </p:notesMasterIdLst>
  <p:handoutMasterIdLst>
    <p:handoutMasterId r:id="rId45"/>
  </p:handoutMasterIdLst>
  <p:sldIdLst>
    <p:sldId id="300" r:id="rId2"/>
    <p:sldId id="302" r:id="rId3"/>
    <p:sldId id="301" r:id="rId4"/>
    <p:sldId id="303" r:id="rId5"/>
    <p:sldId id="256" r:id="rId6"/>
    <p:sldId id="294" r:id="rId7"/>
    <p:sldId id="265" r:id="rId8"/>
    <p:sldId id="266" r:id="rId9"/>
    <p:sldId id="267" r:id="rId10"/>
    <p:sldId id="299" r:id="rId11"/>
    <p:sldId id="268" r:id="rId12"/>
    <p:sldId id="269" r:id="rId13"/>
    <p:sldId id="270" r:id="rId14"/>
    <p:sldId id="272" r:id="rId15"/>
    <p:sldId id="273" r:id="rId16"/>
    <p:sldId id="274" r:id="rId17"/>
    <p:sldId id="275" r:id="rId18"/>
    <p:sldId id="306" r:id="rId19"/>
    <p:sldId id="276" r:id="rId20"/>
    <p:sldId id="278" r:id="rId21"/>
    <p:sldId id="279" r:id="rId22"/>
    <p:sldId id="280" r:id="rId23"/>
    <p:sldId id="281" r:id="rId24"/>
    <p:sldId id="304" r:id="rId25"/>
    <p:sldId id="305" r:id="rId26"/>
    <p:sldId id="307" r:id="rId27"/>
    <p:sldId id="282" r:id="rId28"/>
    <p:sldId id="283" r:id="rId29"/>
    <p:sldId id="284" r:id="rId30"/>
    <p:sldId id="298" r:id="rId31"/>
    <p:sldId id="285" r:id="rId32"/>
    <p:sldId id="286" r:id="rId33"/>
    <p:sldId id="287" r:id="rId34"/>
    <p:sldId id="289" r:id="rId35"/>
    <p:sldId id="290" r:id="rId36"/>
    <p:sldId id="296" r:id="rId37"/>
    <p:sldId id="297" r:id="rId38"/>
    <p:sldId id="308" r:id="rId39"/>
    <p:sldId id="295" r:id="rId40"/>
    <p:sldId id="309" r:id="rId41"/>
    <p:sldId id="310" r:id="rId42"/>
    <p:sldId id="293" r:id="rId43"/>
  </p:sldIdLst>
  <p:sldSz cx="9144000" cy="6858000" type="screen4x3"/>
  <p:notesSz cx="7315200" cy="9601200"/>
  <p:defaultTextStyle>
    <a:defPPr>
      <a:defRPr lang="en-US"/>
    </a:defPPr>
    <a:lvl1pPr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5pPr>
    <a:lvl6pPr marL="2286000" algn="l" defTabSz="457200" rtl="0" eaLnBrk="1" latinLnBrk="0" hangingPunct="1">
      <a:defRPr sz="2000" kern="1200">
        <a:solidFill>
          <a:schemeClr val="tx1"/>
        </a:solidFill>
        <a:latin typeface="Verdana" pitchFamily="-65" charset="0"/>
        <a:ea typeface="+mn-ea"/>
        <a:cs typeface="+mn-cs"/>
      </a:defRPr>
    </a:lvl6pPr>
    <a:lvl7pPr marL="2743200" algn="l" defTabSz="457200" rtl="0" eaLnBrk="1" latinLnBrk="0" hangingPunct="1">
      <a:defRPr sz="2000" kern="1200">
        <a:solidFill>
          <a:schemeClr val="tx1"/>
        </a:solidFill>
        <a:latin typeface="Verdana" pitchFamily="-65" charset="0"/>
        <a:ea typeface="+mn-ea"/>
        <a:cs typeface="+mn-cs"/>
      </a:defRPr>
    </a:lvl7pPr>
    <a:lvl8pPr marL="3200400" algn="l" defTabSz="457200" rtl="0" eaLnBrk="1" latinLnBrk="0" hangingPunct="1">
      <a:defRPr sz="2000" kern="1200">
        <a:solidFill>
          <a:schemeClr val="tx1"/>
        </a:solidFill>
        <a:latin typeface="Verdana" pitchFamily="-65" charset="0"/>
        <a:ea typeface="+mn-ea"/>
        <a:cs typeface="+mn-cs"/>
      </a:defRPr>
    </a:lvl8pPr>
    <a:lvl9pPr marL="3657600" algn="l" defTabSz="457200" rtl="0" eaLnBrk="1" latinLnBrk="0" hangingPunct="1">
      <a:defRPr sz="2000" kern="1200">
        <a:solidFill>
          <a:schemeClr val="tx1"/>
        </a:solidFill>
        <a:latin typeface="Verdana"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p:present/>
    <p:sldAll/>
    <p:penClr>
      <a:schemeClr val="tx1"/>
    </p:penClr>
  </p:showPr>
  <p:clrMru>
    <a:srgbClr val="F6FD71"/>
    <a:srgbClr val="FF0000"/>
    <a:srgbClr val="FF3333"/>
    <a:srgbClr val="FD7E71"/>
    <a:srgbClr val="CC3300"/>
    <a:srgbClr val="000000"/>
    <a:srgbClr val="DFBD2D"/>
    <a:srgbClr val="F4E7B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100" d="100"/>
          <a:sy n="100" d="100"/>
        </p:scale>
        <p:origin x="-1328" y="-344"/>
      </p:cViewPr>
      <p:guideLst>
        <p:guide orient="horz" pos="2448"/>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3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defTabSz="958850">
              <a:lnSpc>
                <a:spcPct val="100000"/>
              </a:lnSpc>
              <a:spcBef>
                <a:spcPct val="20000"/>
              </a:spcBef>
              <a:buClrTx/>
              <a:buSzTx/>
              <a:buFontTx/>
              <a:buNone/>
              <a:defRPr sz="1200">
                <a:latin typeface="Tahoma" charset="0"/>
              </a:defRPr>
            </a:lvl1pPr>
          </a:lstStyle>
          <a:p>
            <a:pPr>
              <a:defRPr/>
            </a:pPr>
            <a:endParaRPr lang="en-US"/>
          </a:p>
        </p:txBody>
      </p:sp>
      <p:sp>
        <p:nvSpPr>
          <p:cNvPr id="38605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algn="r" defTabSz="958850">
              <a:lnSpc>
                <a:spcPct val="100000"/>
              </a:lnSpc>
              <a:spcBef>
                <a:spcPct val="20000"/>
              </a:spcBef>
              <a:buClrTx/>
              <a:buSzTx/>
              <a:buFontTx/>
              <a:buNone/>
              <a:defRPr sz="1200">
                <a:latin typeface="Tahoma"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defTabSz="958850">
              <a:lnSpc>
                <a:spcPct val="100000"/>
              </a:lnSpc>
              <a:spcBef>
                <a:spcPct val="20000"/>
              </a:spcBef>
              <a:buClrTx/>
              <a:buSzTx/>
              <a:buFontTx/>
              <a:buNone/>
              <a:defRPr sz="1200">
                <a:latin typeface="Tahoma" charset="0"/>
              </a:defRPr>
            </a:lvl1pPr>
          </a:lstStyle>
          <a:p>
            <a:pPr>
              <a:defRPr/>
            </a:pPr>
            <a:endParaRPr lang="en-US"/>
          </a:p>
        </p:txBody>
      </p:sp>
      <p:sp>
        <p:nvSpPr>
          <p:cNvPr id="38605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algn="r" defTabSz="958850">
              <a:lnSpc>
                <a:spcPct val="100000"/>
              </a:lnSpc>
              <a:spcBef>
                <a:spcPct val="20000"/>
              </a:spcBef>
              <a:buClrTx/>
              <a:buSzTx/>
              <a:buFontTx/>
              <a:buNone/>
              <a:defRPr sz="1200">
                <a:latin typeface="Tahoma" charset="0"/>
              </a:defRPr>
            </a:lvl1pPr>
          </a:lstStyle>
          <a:p>
            <a:pPr>
              <a:defRPr/>
            </a:pPr>
            <a:fld id="{DAE22481-7984-C447-9376-830308058B3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defTabSz="958850" eaLnBrk="0" hangingPunct="0">
              <a:lnSpc>
                <a:spcPct val="100000"/>
              </a:lnSpc>
              <a:spcBef>
                <a:spcPct val="20000"/>
              </a:spcBef>
              <a:buClrTx/>
              <a:buSzTx/>
              <a:buFontTx/>
              <a:buNone/>
              <a:defRPr sz="1200">
                <a:latin typeface="Tahoma" charset="0"/>
              </a:defRPr>
            </a:lvl1pPr>
          </a:lstStyle>
          <a:p>
            <a:pPr>
              <a:defRPr/>
            </a:pPr>
            <a:endParaRPr lang="en-US"/>
          </a:p>
        </p:txBody>
      </p:sp>
      <p:sp>
        <p:nvSpPr>
          <p:cNvPr id="14339"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5585" name="Rectangle 17"/>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algn="r" defTabSz="958850" eaLnBrk="0" hangingPunct="0">
              <a:lnSpc>
                <a:spcPct val="100000"/>
              </a:lnSpc>
              <a:spcBef>
                <a:spcPct val="20000"/>
              </a:spcBef>
              <a:buClrTx/>
              <a:buSzTx/>
              <a:buFontTx/>
              <a:buNone/>
              <a:defRPr sz="1200">
                <a:latin typeface="Tahoma"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defTabSz="958850" eaLnBrk="0" hangingPunct="0">
              <a:lnSpc>
                <a:spcPct val="100000"/>
              </a:lnSpc>
              <a:spcBef>
                <a:spcPct val="20000"/>
              </a:spcBef>
              <a:buClrTx/>
              <a:buSzTx/>
              <a:buFontTx/>
              <a:buNone/>
              <a:defRPr sz="1200">
                <a:latin typeface="Tahoma" charset="0"/>
              </a:defRPr>
            </a:lvl1pPr>
          </a:lstStyle>
          <a:p>
            <a:pPr>
              <a:defRPr/>
            </a:pPr>
            <a:endParaRPr lang="en-US"/>
          </a:p>
        </p:txBody>
      </p:sp>
      <p:sp>
        <p:nvSpPr>
          <p:cNvPr id="365587" name="Rectangle 19"/>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algn="r" defTabSz="958850" eaLnBrk="0" hangingPunct="0">
              <a:lnSpc>
                <a:spcPct val="100000"/>
              </a:lnSpc>
              <a:spcBef>
                <a:spcPct val="20000"/>
              </a:spcBef>
              <a:buClrTx/>
              <a:buSzTx/>
              <a:buFontTx/>
              <a:buNone/>
              <a:defRPr sz="1200">
                <a:latin typeface="Tahoma" charset="0"/>
              </a:defRPr>
            </a:lvl1pPr>
          </a:lstStyle>
          <a:p>
            <a:pPr>
              <a:defRPr/>
            </a:pPr>
            <a:fld id="{603F3CB1-C6DF-134D-8297-92273353AC6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Rectangle 19"/>
          <p:cNvSpPr>
            <a:spLocks noGrp="1" noChangeArrowheads="1"/>
          </p:cNvSpPr>
          <p:nvPr>
            <p:ph type="sldNum" sz="quarter" idx="5"/>
          </p:nvPr>
        </p:nvSpPr>
        <p:spPr>
          <a:noFill/>
        </p:spPr>
        <p:txBody>
          <a:bodyPr/>
          <a:lstStyle/>
          <a:p>
            <a:fld id="{D9C2DBCC-2037-9C4C-97F6-DCAB56C85069}" type="slidenum">
              <a:rPr lang="en-US">
                <a:latin typeface="Tahoma" pitchFamily="-65" charset="0"/>
              </a:rPr>
              <a:pPr/>
              <a:t>5</a:t>
            </a:fld>
            <a:endParaRPr lang="en-US">
              <a:latin typeface="Tahoma" pitchFamily="-65" charset="0"/>
            </a:endParaRPr>
          </a:p>
        </p:txBody>
      </p:sp>
      <p:sp>
        <p:nvSpPr>
          <p:cNvPr id="16387" name="Text Box 2"/>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388" name="Text Box 3"/>
          <p:cNvSpPr>
            <a:spLocks noGrp="1" noChangeArrowheads="1"/>
          </p:cNvSpPr>
          <p:nvPr>
            <p:ph type="body"/>
          </p:nvPr>
        </p:nvSpPr>
        <p:spPr>
          <a:xfrm>
            <a:off x="976313" y="4560888"/>
            <a:ext cx="5362575" cy="4319587"/>
          </a:xfrm>
          <a:noFill/>
          <a:ln/>
        </p:spPr>
        <p:txBody>
          <a:bodyPr lIns="96480" tIns="48240" rIns="96480" bIns="48240"/>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Times New Roman" pitchFamily="-65"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1202" name="Rectangle 19"/>
          <p:cNvSpPr>
            <a:spLocks noGrp="1" noChangeArrowheads="1"/>
          </p:cNvSpPr>
          <p:nvPr>
            <p:ph type="sldNum" sz="quarter" idx="5"/>
          </p:nvPr>
        </p:nvSpPr>
        <p:spPr>
          <a:noFill/>
        </p:spPr>
        <p:txBody>
          <a:bodyPr/>
          <a:lstStyle/>
          <a:p>
            <a:fld id="{899C4ABA-9519-C146-9CC3-46C3ADF21616}" type="slidenum">
              <a:rPr lang="en-US">
                <a:latin typeface="Tahoma" pitchFamily="-65" charset="0"/>
              </a:rPr>
              <a:pPr/>
              <a:t>15</a:t>
            </a:fld>
            <a:endParaRPr lang="en-US">
              <a:latin typeface="Tahoma" pitchFamily="-65" charset="0"/>
            </a:endParaRPr>
          </a:p>
        </p:txBody>
      </p:sp>
      <p:sp>
        <p:nvSpPr>
          <p:cNvPr id="51203"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ABFBA51-5D72-B74E-B29E-164EA25F75E8}"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GB" sz="1400">
              <a:solidFill>
                <a:srgbClr val="000000"/>
              </a:solidFill>
              <a:latin typeface="Tahoma" pitchFamily="-65" charset="0"/>
            </a:endParaRPr>
          </a:p>
        </p:txBody>
      </p:sp>
      <p:sp>
        <p:nvSpPr>
          <p:cNvPr id="51204"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1205"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1206"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1207"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51208"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3250" name="Rectangle 19"/>
          <p:cNvSpPr>
            <a:spLocks noGrp="1" noChangeArrowheads="1"/>
          </p:cNvSpPr>
          <p:nvPr>
            <p:ph type="sldNum" sz="quarter" idx="5"/>
          </p:nvPr>
        </p:nvSpPr>
        <p:spPr>
          <a:noFill/>
        </p:spPr>
        <p:txBody>
          <a:bodyPr/>
          <a:lstStyle/>
          <a:p>
            <a:fld id="{162ACA92-36F0-FE4C-BED6-737CB28EA8C3}" type="slidenum">
              <a:rPr lang="en-US">
                <a:latin typeface="Tahoma" pitchFamily="-65" charset="0"/>
              </a:rPr>
              <a:pPr/>
              <a:t>16</a:t>
            </a:fld>
            <a:endParaRPr lang="en-US">
              <a:latin typeface="Tahoma" pitchFamily="-65" charset="0"/>
            </a:endParaRPr>
          </a:p>
        </p:txBody>
      </p:sp>
      <p:sp>
        <p:nvSpPr>
          <p:cNvPr id="53251"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F046E8A-2B80-BE4A-A913-F06B0ACD9979}"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GB" sz="1400">
              <a:solidFill>
                <a:srgbClr val="000000"/>
              </a:solidFill>
              <a:latin typeface="Tahoma" pitchFamily="-65" charset="0"/>
            </a:endParaRPr>
          </a:p>
        </p:txBody>
      </p:sp>
      <p:sp>
        <p:nvSpPr>
          <p:cNvPr id="53252"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3253"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3254"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3255"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53256"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6205F13B-BD5F-754F-938E-FC8269F69827}" type="slidenum">
              <a:rPr lang="en-US">
                <a:latin typeface="Tahoma" pitchFamily="-65" charset="0"/>
              </a:rPr>
              <a:pPr/>
              <a:t>17</a:t>
            </a:fld>
            <a:endParaRPr lang="en-US">
              <a:latin typeface="Tahoma" pitchFamily="-65" charset="0"/>
            </a:endParaRPr>
          </a:p>
        </p:txBody>
      </p:sp>
      <p:sp>
        <p:nvSpPr>
          <p:cNvPr id="5529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38414E5-7682-D540-A73F-DFF28452F0EB}"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GB" sz="1400">
              <a:solidFill>
                <a:srgbClr val="000000"/>
              </a:solidFill>
              <a:latin typeface="Tahoma" pitchFamily="-65" charset="0"/>
            </a:endParaRPr>
          </a:p>
        </p:txBody>
      </p:sp>
      <p:sp>
        <p:nvSpPr>
          <p:cNvPr id="5530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3"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5530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663DFE85-26F0-C94D-822E-04754765BD46}" type="slidenum">
              <a:rPr lang="en-US">
                <a:latin typeface="Tahoma" pitchFamily="-65" charset="0"/>
              </a:rPr>
              <a:pPr/>
              <a:t>19</a:t>
            </a:fld>
            <a:endParaRPr lang="en-US">
              <a:latin typeface="Tahoma" pitchFamily="-65" charset="0"/>
            </a:endParaRPr>
          </a:p>
        </p:txBody>
      </p:sp>
      <p:sp>
        <p:nvSpPr>
          <p:cNvPr id="57347" name="Text Box 2"/>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57348" name="Text Box 3"/>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42" name="Rectangle 19"/>
          <p:cNvSpPr>
            <a:spLocks noGrp="1" noChangeArrowheads="1"/>
          </p:cNvSpPr>
          <p:nvPr>
            <p:ph type="sldNum" sz="quarter" idx="5"/>
          </p:nvPr>
        </p:nvSpPr>
        <p:spPr>
          <a:noFill/>
        </p:spPr>
        <p:txBody>
          <a:bodyPr/>
          <a:lstStyle/>
          <a:p>
            <a:fld id="{39D99A4B-E71E-F04A-B252-1476F8A01F9E}" type="slidenum">
              <a:rPr lang="en-US">
                <a:latin typeface="Tahoma" pitchFamily="-65" charset="0"/>
              </a:rPr>
              <a:pPr/>
              <a:t>20</a:t>
            </a:fld>
            <a:endParaRPr lang="en-US">
              <a:latin typeface="Tahoma" pitchFamily="-65" charset="0"/>
            </a:endParaRPr>
          </a:p>
        </p:txBody>
      </p:sp>
      <p:sp>
        <p:nvSpPr>
          <p:cNvPr id="61443"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1508320-69B6-E643-831F-D82AF686475C}"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GB" sz="1400">
              <a:solidFill>
                <a:srgbClr val="000000"/>
              </a:solidFill>
              <a:latin typeface="Tahoma" pitchFamily="-65" charset="0"/>
            </a:endParaRPr>
          </a:p>
        </p:txBody>
      </p:sp>
      <p:sp>
        <p:nvSpPr>
          <p:cNvPr id="61444"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1445"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1446"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1447"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61448" name="Text Box 7"/>
          <p:cNvSpPr>
            <a:spLocks noGrp="1" noChangeArrowheads="1"/>
          </p:cNvSpPr>
          <p:nvPr>
            <p:ph type="body"/>
          </p:nvPr>
        </p:nvSpPr>
        <p:spPr>
          <a:xfrm>
            <a:off x="974725" y="4560888"/>
            <a:ext cx="5365750" cy="4322762"/>
          </a:xfrm>
          <a:noFill/>
          <a:ln/>
        </p:spPr>
        <p:txBody>
          <a:bodyPr wrap="none" anchor="ctr"/>
          <a:lstStyle/>
          <a:p>
            <a:r>
              <a:rPr lang="en-US" dirty="0" smtClean="0">
                <a:latin typeface="Times New Roman" pitchFamily="-65" charset="0"/>
              </a:rPr>
              <a:t>should show parse tree turning into </a:t>
            </a:r>
            <a:r>
              <a:rPr lang="en-US" smtClean="0">
                <a:latin typeface="Times New Roman" pitchFamily="-65" charset="0"/>
              </a:rPr>
              <a:t>logic tree</a:t>
            </a:r>
            <a:endParaRPr lang="en-US">
              <a:latin typeface="Times New Roman" pitchFamily="-65"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3490" name="Rectangle 19"/>
          <p:cNvSpPr>
            <a:spLocks noGrp="1" noChangeArrowheads="1"/>
          </p:cNvSpPr>
          <p:nvPr>
            <p:ph type="sldNum" sz="quarter" idx="5"/>
          </p:nvPr>
        </p:nvSpPr>
        <p:spPr>
          <a:noFill/>
        </p:spPr>
        <p:txBody>
          <a:bodyPr/>
          <a:lstStyle/>
          <a:p>
            <a:fld id="{48A7412A-3BC5-F448-BACB-C2837D3A01FC}" type="slidenum">
              <a:rPr lang="en-US">
                <a:latin typeface="Tahoma" pitchFamily="-65" charset="0"/>
              </a:rPr>
              <a:pPr/>
              <a:t>21</a:t>
            </a:fld>
            <a:endParaRPr lang="en-US">
              <a:latin typeface="Tahoma" pitchFamily="-65" charset="0"/>
            </a:endParaRPr>
          </a:p>
        </p:txBody>
      </p:sp>
      <p:sp>
        <p:nvSpPr>
          <p:cNvPr id="63491"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0C63F55-6EE2-1A46-90DF-421C2360CF3C}"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GB" sz="1400">
              <a:solidFill>
                <a:srgbClr val="000000"/>
              </a:solidFill>
              <a:latin typeface="Tahoma" pitchFamily="-65" charset="0"/>
            </a:endParaRPr>
          </a:p>
        </p:txBody>
      </p:sp>
      <p:sp>
        <p:nvSpPr>
          <p:cNvPr id="63492"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3493"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3494"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3495"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63496" name="Text Box 7"/>
          <p:cNvSpPr>
            <a:spLocks noGrp="1" noChangeArrowheads="1"/>
          </p:cNvSpPr>
          <p:nvPr>
            <p:ph type="body"/>
          </p:nvPr>
        </p:nvSpPr>
        <p:spPr>
          <a:xfrm>
            <a:off x="974725" y="4560888"/>
            <a:ext cx="5365750" cy="4322762"/>
          </a:xfrm>
          <a:noFill/>
          <a:ln/>
        </p:spPr>
        <p:txBody>
          <a:bodyPr wrap="none" anchor="ctr"/>
          <a:lstStyle/>
          <a:p>
            <a:r>
              <a:rPr lang="en-US" dirty="0" smtClean="0">
                <a:latin typeface="Times New Roman" pitchFamily="-65" charset="0"/>
              </a:rPr>
              <a:t>should</a:t>
            </a:r>
            <a:r>
              <a:rPr lang="en-US" baseline="0" dirty="0" smtClean="0">
                <a:latin typeface="Times New Roman" pitchFamily="-65" charset="0"/>
              </a:rPr>
              <a:t> show construction of tree</a:t>
            </a:r>
            <a:endParaRPr lang="en-US" dirty="0">
              <a:latin typeface="Times New Roman" pitchFamily="-65"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5538" name="Rectangle 19"/>
          <p:cNvSpPr>
            <a:spLocks noGrp="1" noChangeArrowheads="1"/>
          </p:cNvSpPr>
          <p:nvPr>
            <p:ph type="sldNum" sz="quarter" idx="5"/>
          </p:nvPr>
        </p:nvSpPr>
        <p:spPr>
          <a:noFill/>
        </p:spPr>
        <p:txBody>
          <a:bodyPr/>
          <a:lstStyle/>
          <a:p>
            <a:fld id="{EB1C2ADB-0B4B-924B-A5EF-281C5D37CBF5}" type="slidenum">
              <a:rPr lang="en-US">
                <a:latin typeface="Tahoma" pitchFamily="-65" charset="0"/>
              </a:rPr>
              <a:pPr/>
              <a:t>22</a:t>
            </a:fld>
            <a:endParaRPr lang="en-US">
              <a:latin typeface="Tahoma" pitchFamily="-65" charset="0"/>
            </a:endParaRPr>
          </a:p>
        </p:txBody>
      </p:sp>
      <p:sp>
        <p:nvSpPr>
          <p:cNvPr id="6553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464AB30-586B-CD4A-8CD4-37725A2604AD}"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GB" sz="1400">
              <a:solidFill>
                <a:srgbClr val="000000"/>
              </a:solidFill>
              <a:latin typeface="Tahoma" pitchFamily="-65" charset="0"/>
            </a:endParaRPr>
          </a:p>
        </p:txBody>
      </p:sp>
      <p:sp>
        <p:nvSpPr>
          <p:cNvPr id="6554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554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554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5543"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65544" name="Text Box 7"/>
          <p:cNvSpPr>
            <a:spLocks noGrp="1" noChangeArrowheads="1"/>
          </p:cNvSpPr>
          <p:nvPr>
            <p:ph type="body"/>
          </p:nvPr>
        </p:nvSpPr>
        <p:spPr>
          <a:xfrm>
            <a:off x="974725" y="4560888"/>
            <a:ext cx="5365750" cy="4322762"/>
          </a:xfrm>
          <a:noFill/>
          <a:ln/>
        </p:spPr>
        <p:txBody>
          <a:bodyPr wrap="none" anchor="ctr"/>
          <a:lstStyle/>
          <a:p>
            <a:r>
              <a:rPr lang="en-US" dirty="0" smtClean="0">
                <a:latin typeface="Times New Roman" pitchFamily="-65" charset="0"/>
              </a:rPr>
              <a:t>Should add “t0 pointer update” diagram.</a:t>
            </a:r>
            <a:endParaRPr lang="en-US" dirty="0">
              <a:latin typeface="Times New Roman" pitchFamily="-65"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7586" name="Rectangle 19"/>
          <p:cNvSpPr>
            <a:spLocks noGrp="1" noChangeArrowheads="1"/>
          </p:cNvSpPr>
          <p:nvPr>
            <p:ph type="sldNum" sz="quarter" idx="5"/>
          </p:nvPr>
        </p:nvSpPr>
        <p:spPr>
          <a:noFill/>
        </p:spPr>
        <p:txBody>
          <a:bodyPr/>
          <a:lstStyle/>
          <a:p>
            <a:fld id="{FB021372-1A75-7844-99C4-32596CA7862B}" type="slidenum">
              <a:rPr lang="en-US">
                <a:latin typeface="Tahoma" pitchFamily="-65" charset="0"/>
              </a:rPr>
              <a:pPr/>
              <a:t>23</a:t>
            </a:fld>
            <a:endParaRPr lang="en-US">
              <a:latin typeface="Tahoma" pitchFamily="-65" charset="0"/>
            </a:endParaRPr>
          </a:p>
        </p:txBody>
      </p:sp>
      <p:sp>
        <p:nvSpPr>
          <p:cNvPr id="67587"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676C557-09A2-9F45-8A6F-CFBFD429CDE7}"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GB" sz="1400">
              <a:solidFill>
                <a:srgbClr val="000000"/>
              </a:solidFill>
              <a:latin typeface="Tahoma" pitchFamily="-65" charset="0"/>
            </a:endParaRPr>
          </a:p>
        </p:txBody>
      </p:sp>
      <p:sp>
        <p:nvSpPr>
          <p:cNvPr id="67588"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7589"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7590"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7591"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67592"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3F3CB1-C6DF-134D-8297-92273353AC6C}" type="slidenum">
              <a:rPr lang="en-US" smtClean="0"/>
              <a:pPr>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3F3CB1-C6DF-134D-8297-92273353AC6C}" type="slidenum">
              <a:rPr lang="en-US" smtClean="0"/>
              <a:pPr>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4818" name="Rectangle 19"/>
          <p:cNvSpPr>
            <a:spLocks noGrp="1" noChangeArrowheads="1"/>
          </p:cNvSpPr>
          <p:nvPr>
            <p:ph type="sldNum" sz="quarter" idx="5"/>
          </p:nvPr>
        </p:nvSpPr>
        <p:spPr>
          <a:noFill/>
        </p:spPr>
        <p:txBody>
          <a:bodyPr/>
          <a:lstStyle/>
          <a:p>
            <a:fld id="{1FC27B9B-E021-7A4D-B736-F147C95CE284}" type="slidenum">
              <a:rPr lang="en-US">
                <a:latin typeface="Tahoma" pitchFamily="-65" charset="0"/>
              </a:rPr>
              <a:pPr/>
              <a:t>7</a:t>
            </a:fld>
            <a:endParaRPr lang="en-US">
              <a:latin typeface="Tahoma" pitchFamily="-65" charset="0"/>
            </a:endParaRPr>
          </a:p>
        </p:txBody>
      </p:sp>
      <p:sp>
        <p:nvSpPr>
          <p:cNvPr id="3481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C911B97-5681-8340-B6F9-823764044A64}"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GB" sz="1400">
              <a:solidFill>
                <a:srgbClr val="000000"/>
              </a:solidFill>
              <a:latin typeface="Tahoma" pitchFamily="-65" charset="0"/>
            </a:endParaRPr>
          </a:p>
        </p:txBody>
      </p:sp>
      <p:sp>
        <p:nvSpPr>
          <p:cNvPr id="3482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482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482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4823"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3482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3F3CB1-C6DF-134D-8297-92273353AC6C}" type="slidenum">
              <a:rPr lang="en-US" smtClean="0"/>
              <a:pPr>
                <a:defRPr/>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9634" name="Rectangle 19"/>
          <p:cNvSpPr>
            <a:spLocks noGrp="1" noChangeArrowheads="1"/>
          </p:cNvSpPr>
          <p:nvPr>
            <p:ph type="sldNum" sz="quarter" idx="5"/>
          </p:nvPr>
        </p:nvSpPr>
        <p:spPr>
          <a:noFill/>
        </p:spPr>
        <p:txBody>
          <a:bodyPr/>
          <a:lstStyle/>
          <a:p>
            <a:fld id="{0A2262C6-326B-8246-9682-A96DA5E767E4}" type="slidenum">
              <a:rPr lang="en-US">
                <a:latin typeface="Tahoma" pitchFamily="-65" charset="0"/>
              </a:rPr>
              <a:pPr/>
              <a:t>27</a:t>
            </a:fld>
            <a:endParaRPr lang="en-US">
              <a:latin typeface="Tahoma" pitchFamily="-65" charset="0"/>
            </a:endParaRPr>
          </a:p>
        </p:txBody>
      </p:sp>
      <p:sp>
        <p:nvSpPr>
          <p:cNvPr id="69635"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D7B501B-C3FC-0E4B-978C-5909676173EF}"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GB" sz="1400">
              <a:solidFill>
                <a:srgbClr val="000000"/>
              </a:solidFill>
              <a:latin typeface="Tahoma" pitchFamily="-65" charset="0"/>
            </a:endParaRPr>
          </a:p>
        </p:txBody>
      </p:sp>
      <p:sp>
        <p:nvSpPr>
          <p:cNvPr id="69636"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9637"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9638"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69639"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69640"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1682" name="Rectangle 19"/>
          <p:cNvSpPr>
            <a:spLocks noGrp="1" noChangeArrowheads="1"/>
          </p:cNvSpPr>
          <p:nvPr>
            <p:ph type="sldNum" sz="quarter" idx="5"/>
          </p:nvPr>
        </p:nvSpPr>
        <p:spPr>
          <a:noFill/>
        </p:spPr>
        <p:txBody>
          <a:bodyPr/>
          <a:lstStyle/>
          <a:p>
            <a:fld id="{35354E5A-790A-5D4D-A994-84C3E1AE9D08}" type="slidenum">
              <a:rPr lang="en-US">
                <a:latin typeface="Tahoma" pitchFamily="-65" charset="0"/>
              </a:rPr>
              <a:pPr/>
              <a:t>28</a:t>
            </a:fld>
            <a:endParaRPr lang="en-US">
              <a:latin typeface="Tahoma" pitchFamily="-65" charset="0"/>
            </a:endParaRPr>
          </a:p>
        </p:txBody>
      </p:sp>
      <p:sp>
        <p:nvSpPr>
          <p:cNvPr id="71683"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489005F-2AD5-304E-BF8C-D7E942637126}"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GB" sz="1400">
              <a:solidFill>
                <a:srgbClr val="000000"/>
              </a:solidFill>
              <a:latin typeface="Tahoma" pitchFamily="-65" charset="0"/>
            </a:endParaRPr>
          </a:p>
        </p:txBody>
      </p:sp>
      <p:sp>
        <p:nvSpPr>
          <p:cNvPr id="71684"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1685"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1686"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1687"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71688"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3730" name="Rectangle 19"/>
          <p:cNvSpPr>
            <a:spLocks noGrp="1" noChangeArrowheads="1"/>
          </p:cNvSpPr>
          <p:nvPr>
            <p:ph type="sldNum" sz="quarter" idx="5"/>
          </p:nvPr>
        </p:nvSpPr>
        <p:spPr>
          <a:noFill/>
        </p:spPr>
        <p:txBody>
          <a:bodyPr/>
          <a:lstStyle/>
          <a:p>
            <a:fld id="{C81A7A00-6B00-B546-931F-EE106EB153A3}" type="slidenum">
              <a:rPr lang="en-US">
                <a:latin typeface="Tahoma" pitchFamily="-65" charset="0"/>
              </a:rPr>
              <a:pPr/>
              <a:t>29</a:t>
            </a:fld>
            <a:endParaRPr lang="en-US">
              <a:latin typeface="Tahoma" pitchFamily="-65" charset="0"/>
            </a:endParaRPr>
          </a:p>
        </p:txBody>
      </p:sp>
      <p:sp>
        <p:nvSpPr>
          <p:cNvPr id="73731"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F602ED4-3F49-8646-93E4-1D821414A6FA}"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GB" sz="1400">
              <a:solidFill>
                <a:srgbClr val="000000"/>
              </a:solidFill>
              <a:latin typeface="Tahoma" pitchFamily="-65" charset="0"/>
            </a:endParaRPr>
          </a:p>
        </p:txBody>
      </p:sp>
      <p:sp>
        <p:nvSpPr>
          <p:cNvPr id="73732"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3733"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3734"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3735"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73736"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6205F13B-BD5F-754F-938E-FC8269F69827}" type="slidenum">
              <a:rPr lang="en-US">
                <a:latin typeface="Tahoma" pitchFamily="-65" charset="0"/>
              </a:rPr>
              <a:pPr/>
              <a:t>30</a:t>
            </a:fld>
            <a:endParaRPr lang="en-US">
              <a:latin typeface="Tahoma" pitchFamily="-65" charset="0"/>
            </a:endParaRPr>
          </a:p>
        </p:txBody>
      </p:sp>
      <p:sp>
        <p:nvSpPr>
          <p:cNvPr id="5529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38414E5-7682-D540-A73F-DFF28452F0EB}"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GB" sz="1400">
              <a:solidFill>
                <a:srgbClr val="000000"/>
              </a:solidFill>
              <a:latin typeface="Tahoma" pitchFamily="-65" charset="0"/>
            </a:endParaRPr>
          </a:p>
        </p:txBody>
      </p:sp>
      <p:sp>
        <p:nvSpPr>
          <p:cNvPr id="5530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55303"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5530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5778" name="Rectangle 19"/>
          <p:cNvSpPr>
            <a:spLocks noGrp="1" noChangeArrowheads="1"/>
          </p:cNvSpPr>
          <p:nvPr>
            <p:ph type="sldNum" sz="quarter" idx="5"/>
          </p:nvPr>
        </p:nvSpPr>
        <p:spPr>
          <a:noFill/>
        </p:spPr>
        <p:txBody>
          <a:bodyPr/>
          <a:lstStyle/>
          <a:p>
            <a:fld id="{1B8F06C9-0D54-4046-B6F0-13DDD1C87F73}" type="slidenum">
              <a:rPr lang="en-US">
                <a:latin typeface="Tahoma" pitchFamily="-65" charset="0"/>
              </a:rPr>
              <a:pPr/>
              <a:t>31</a:t>
            </a:fld>
            <a:endParaRPr lang="en-US">
              <a:latin typeface="Tahoma" pitchFamily="-65" charset="0"/>
            </a:endParaRPr>
          </a:p>
        </p:txBody>
      </p:sp>
      <p:sp>
        <p:nvSpPr>
          <p:cNvPr id="75779" name="Text Box 2"/>
          <p:cNvSpPr txBox="1">
            <a:spLocks noChangeArrowheads="1"/>
          </p:cNvSpPr>
          <p:nvPr/>
        </p:nvSpPr>
        <p:spPr bwMode="auto">
          <a:xfrm>
            <a:off x="1257300" y="719138"/>
            <a:ext cx="4800600" cy="36004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75780" name="Text Box 3"/>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7826" name="Rectangle 19"/>
          <p:cNvSpPr>
            <a:spLocks noGrp="1" noChangeArrowheads="1"/>
          </p:cNvSpPr>
          <p:nvPr>
            <p:ph type="sldNum" sz="quarter" idx="5"/>
          </p:nvPr>
        </p:nvSpPr>
        <p:spPr>
          <a:noFill/>
        </p:spPr>
        <p:txBody>
          <a:bodyPr/>
          <a:lstStyle/>
          <a:p>
            <a:fld id="{83FBB194-4E7B-124A-89FA-56CBC75C0AFC}" type="slidenum">
              <a:rPr lang="en-US">
                <a:latin typeface="Tahoma" pitchFamily="-65" charset="0"/>
              </a:rPr>
              <a:pPr/>
              <a:t>32</a:t>
            </a:fld>
            <a:endParaRPr lang="en-US">
              <a:latin typeface="Tahoma" pitchFamily="-65" charset="0"/>
            </a:endParaRPr>
          </a:p>
        </p:txBody>
      </p:sp>
      <p:sp>
        <p:nvSpPr>
          <p:cNvPr id="77827"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ED51E23-428F-284E-BB26-A623227B6DD1}"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GB" sz="1400">
              <a:solidFill>
                <a:srgbClr val="000000"/>
              </a:solidFill>
              <a:latin typeface="Tahoma" pitchFamily="-65" charset="0"/>
            </a:endParaRPr>
          </a:p>
        </p:txBody>
      </p:sp>
      <p:sp>
        <p:nvSpPr>
          <p:cNvPr id="77828"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7829"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7830"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7831"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77832"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9874" name="Rectangle 19"/>
          <p:cNvSpPr>
            <a:spLocks noGrp="1" noChangeArrowheads="1"/>
          </p:cNvSpPr>
          <p:nvPr>
            <p:ph type="sldNum" sz="quarter" idx="5"/>
          </p:nvPr>
        </p:nvSpPr>
        <p:spPr>
          <a:noFill/>
        </p:spPr>
        <p:txBody>
          <a:bodyPr/>
          <a:lstStyle/>
          <a:p>
            <a:fld id="{74C2E4C0-845E-844C-83FB-6987F3EE384E}" type="slidenum">
              <a:rPr lang="en-US">
                <a:latin typeface="Tahoma" pitchFamily="-65" charset="0"/>
              </a:rPr>
              <a:pPr/>
              <a:t>33</a:t>
            </a:fld>
            <a:endParaRPr lang="en-US">
              <a:latin typeface="Tahoma" pitchFamily="-65" charset="0"/>
            </a:endParaRPr>
          </a:p>
        </p:txBody>
      </p:sp>
      <p:sp>
        <p:nvSpPr>
          <p:cNvPr id="79875"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CACBE2C-16FB-8C4F-BB6A-5306F49833FB}"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GB" sz="1400">
              <a:solidFill>
                <a:srgbClr val="000000"/>
              </a:solidFill>
              <a:latin typeface="Tahoma" pitchFamily="-65" charset="0"/>
            </a:endParaRPr>
          </a:p>
        </p:txBody>
      </p:sp>
      <p:sp>
        <p:nvSpPr>
          <p:cNvPr id="79876"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9877"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9878"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79879"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79880"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3970" name="Rectangle 19"/>
          <p:cNvSpPr>
            <a:spLocks noGrp="1" noChangeArrowheads="1"/>
          </p:cNvSpPr>
          <p:nvPr>
            <p:ph type="sldNum" sz="quarter" idx="5"/>
          </p:nvPr>
        </p:nvSpPr>
        <p:spPr>
          <a:noFill/>
        </p:spPr>
        <p:txBody>
          <a:bodyPr/>
          <a:lstStyle/>
          <a:p>
            <a:fld id="{A16531B7-3859-C24B-A9B3-8008F1E281A7}" type="slidenum">
              <a:rPr lang="en-US">
                <a:latin typeface="Tahoma" pitchFamily="-65" charset="0"/>
              </a:rPr>
              <a:pPr/>
              <a:t>34</a:t>
            </a:fld>
            <a:endParaRPr lang="en-US">
              <a:latin typeface="Tahoma" pitchFamily="-65" charset="0"/>
            </a:endParaRPr>
          </a:p>
        </p:txBody>
      </p:sp>
      <p:sp>
        <p:nvSpPr>
          <p:cNvPr id="83971"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C827DE6-8A10-6549-AE7D-B2E00732E4F5}"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GB" sz="1400">
              <a:solidFill>
                <a:srgbClr val="000000"/>
              </a:solidFill>
              <a:latin typeface="Tahoma" pitchFamily="-65" charset="0"/>
            </a:endParaRPr>
          </a:p>
        </p:txBody>
      </p:sp>
      <p:sp>
        <p:nvSpPr>
          <p:cNvPr id="83972"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3973"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3974"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3975"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3976"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6018" name="Rectangle 19"/>
          <p:cNvSpPr>
            <a:spLocks noGrp="1" noChangeArrowheads="1"/>
          </p:cNvSpPr>
          <p:nvPr>
            <p:ph type="sldNum" sz="quarter" idx="5"/>
          </p:nvPr>
        </p:nvSpPr>
        <p:spPr>
          <a:noFill/>
        </p:spPr>
        <p:txBody>
          <a:bodyPr/>
          <a:lstStyle/>
          <a:p>
            <a:fld id="{A87988AB-460E-D447-8E10-DC7D7D46F4FD}" type="slidenum">
              <a:rPr lang="en-US">
                <a:latin typeface="Tahoma" pitchFamily="-65" charset="0"/>
              </a:rPr>
              <a:pPr/>
              <a:t>35</a:t>
            </a:fld>
            <a:endParaRPr lang="en-US">
              <a:latin typeface="Tahoma" pitchFamily="-65" charset="0"/>
            </a:endParaRPr>
          </a:p>
        </p:txBody>
      </p:sp>
      <p:sp>
        <p:nvSpPr>
          <p:cNvPr id="8601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797D3E-0176-D24C-AF05-D4BC1497207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GB" sz="1400">
              <a:solidFill>
                <a:srgbClr val="000000"/>
              </a:solidFill>
              <a:latin typeface="Tahoma" pitchFamily="-65" charset="0"/>
            </a:endParaRPr>
          </a:p>
        </p:txBody>
      </p:sp>
      <p:sp>
        <p:nvSpPr>
          <p:cNvPr id="8602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3"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602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6866" name="Rectangle 19"/>
          <p:cNvSpPr>
            <a:spLocks noGrp="1" noChangeArrowheads="1"/>
          </p:cNvSpPr>
          <p:nvPr>
            <p:ph type="sldNum" sz="quarter" idx="5"/>
          </p:nvPr>
        </p:nvSpPr>
        <p:spPr>
          <a:noFill/>
        </p:spPr>
        <p:txBody>
          <a:bodyPr/>
          <a:lstStyle/>
          <a:p>
            <a:fld id="{5E1E24D3-42F7-0448-B01A-9FCE90A7F3E1}" type="slidenum">
              <a:rPr lang="en-US">
                <a:latin typeface="Tahoma" pitchFamily="-65" charset="0"/>
              </a:rPr>
              <a:pPr/>
              <a:t>8</a:t>
            </a:fld>
            <a:endParaRPr lang="en-US">
              <a:latin typeface="Tahoma" pitchFamily="-65" charset="0"/>
            </a:endParaRPr>
          </a:p>
        </p:txBody>
      </p:sp>
      <p:sp>
        <p:nvSpPr>
          <p:cNvPr id="36867"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933B3CB-FED1-BB4A-B5C0-B4443F4A2898}"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GB" sz="1400">
              <a:solidFill>
                <a:srgbClr val="000000"/>
              </a:solidFill>
              <a:latin typeface="Tahoma" pitchFamily="-65" charset="0"/>
            </a:endParaRPr>
          </a:p>
        </p:txBody>
      </p:sp>
      <p:sp>
        <p:nvSpPr>
          <p:cNvPr id="36868"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6869"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6870"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6871"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36872"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6018" name="Rectangle 19"/>
          <p:cNvSpPr>
            <a:spLocks noGrp="1" noChangeArrowheads="1"/>
          </p:cNvSpPr>
          <p:nvPr>
            <p:ph type="sldNum" sz="quarter" idx="5"/>
          </p:nvPr>
        </p:nvSpPr>
        <p:spPr>
          <a:noFill/>
        </p:spPr>
        <p:txBody>
          <a:bodyPr/>
          <a:lstStyle/>
          <a:p>
            <a:fld id="{A87988AB-460E-D447-8E10-DC7D7D46F4FD}" type="slidenum">
              <a:rPr lang="en-US">
                <a:latin typeface="Tahoma" pitchFamily="-65" charset="0"/>
              </a:rPr>
              <a:pPr/>
              <a:t>36</a:t>
            </a:fld>
            <a:endParaRPr lang="en-US">
              <a:latin typeface="Tahoma" pitchFamily="-65" charset="0"/>
            </a:endParaRPr>
          </a:p>
        </p:txBody>
      </p:sp>
      <p:sp>
        <p:nvSpPr>
          <p:cNvPr id="8601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797D3E-0176-D24C-AF05-D4BC1497207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GB" sz="1400">
              <a:solidFill>
                <a:srgbClr val="000000"/>
              </a:solidFill>
              <a:latin typeface="Tahoma" pitchFamily="-65" charset="0"/>
            </a:endParaRPr>
          </a:p>
        </p:txBody>
      </p:sp>
      <p:sp>
        <p:nvSpPr>
          <p:cNvPr id="8602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3"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602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6018" name="Rectangle 19"/>
          <p:cNvSpPr>
            <a:spLocks noGrp="1" noChangeArrowheads="1"/>
          </p:cNvSpPr>
          <p:nvPr>
            <p:ph type="sldNum" sz="quarter" idx="5"/>
          </p:nvPr>
        </p:nvSpPr>
        <p:spPr>
          <a:noFill/>
        </p:spPr>
        <p:txBody>
          <a:bodyPr/>
          <a:lstStyle/>
          <a:p>
            <a:fld id="{A87988AB-460E-D447-8E10-DC7D7D46F4FD}" type="slidenum">
              <a:rPr lang="en-US">
                <a:latin typeface="Tahoma" pitchFamily="-65" charset="0"/>
              </a:rPr>
              <a:pPr/>
              <a:t>37</a:t>
            </a:fld>
            <a:endParaRPr lang="en-US">
              <a:latin typeface="Tahoma" pitchFamily="-65" charset="0"/>
            </a:endParaRPr>
          </a:p>
        </p:txBody>
      </p:sp>
      <p:sp>
        <p:nvSpPr>
          <p:cNvPr id="8601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797D3E-0176-D24C-AF05-D4BC1497207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GB" sz="1400">
              <a:solidFill>
                <a:srgbClr val="000000"/>
              </a:solidFill>
              <a:latin typeface="Tahoma" pitchFamily="-65" charset="0"/>
            </a:endParaRPr>
          </a:p>
        </p:txBody>
      </p:sp>
      <p:sp>
        <p:nvSpPr>
          <p:cNvPr id="8602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3"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602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86018" name="Rectangle 19"/>
          <p:cNvSpPr>
            <a:spLocks noGrp="1" noChangeArrowheads="1"/>
          </p:cNvSpPr>
          <p:nvPr>
            <p:ph type="sldNum" sz="quarter" idx="5"/>
          </p:nvPr>
        </p:nvSpPr>
        <p:spPr>
          <a:noFill/>
        </p:spPr>
        <p:txBody>
          <a:bodyPr/>
          <a:lstStyle/>
          <a:p>
            <a:fld id="{A87988AB-460E-D447-8E10-DC7D7D46F4FD}" type="slidenum">
              <a:rPr lang="en-US">
                <a:latin typeface="Tahoma" pitchFamily="-65" charset="0"/>
              </a:rPr>
              <a:pPr/>
              <a:t>38</a:t>
            </a:fld>
            <a:endParaRPr lang="en-US">
              <a:latin typeface="Tahoma" pitchFamily="-65" charset="0"/>
            </a:endParaRPr>
          </a:p>
        </p:txBody>
      </p:sp>
      <p:sp>
        <p:nvSpPr>
          <p:cNvPr id="8601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797D3E-0176-D24C-AF05-D4BC1497207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GB" sz="1400">
              <a:solidFill>
                <a:srgbClr val="000000"/>
              </a:solidFill>
              <a:latin typeface="Tahoma" pitchFamily="-65" charset="0"/>
            </a:endParaRPr>
          </a:p>
        </p:txBody>
      </p:sp>
      <p:sp>
        <p:nvSpPr>
          <p:cNvPr id="8602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86023" name="Text Box 6"/>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8602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8914" name="Rectangle 19"/>
          <p:cNvSpPr>
            <a:spLocks noGrp="1" noChangeArrowheads="1"/>
          </p:cNvSpPr>
          <p:nvPr>
            <p:ph type="sldNum" sz="quarter" idx="5"/>
          </p:nvPr>
        </p:nvSpPr>
        <p:spPr>
          <a:noFill/>
        </p:spPr>
        <p:txBody>
          <a:bodyPr/>
          <a:lstStyle/>
          <a:p>
            <a:fld id="{656A6D6D-B0AD-2E49-A180-424A9168F6E4}" type="slidenum">
              <a:rPr lang="en-US">
                <a:latin typeface="Tahoma" pitchFamily="-65" charset="0"/>
              </a:rPr>
              <a:pPr/>
              <a:t>9</a:t>
            </a:fld>
            <a:endParaRPr lang="en-US">
              <a:latin typeface="Tahoma" pitchFamily="-65" charset="0"/>
            </a:endParaRPr>
          </a:p>
        </p:txBody>
      </p:sp>
      <p:sp>
        <p:nvSpPr>
          <p:cNvPr id="38915"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41FF312-8BEB-C549-9BDD-8B34AAC6EF6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GB" sz="1400">
              <a:solidFill>
                <a:srgbClr val="000000"/>
              </a:solidFill>
              <a:latin typeface="Tahoma" pitchFamily="-65" charset="0"/>
            </a:endParaRPr>
          </a:p>
        </p:txBody>
      </p:sp>
      <p:sp>
        <p:nvSpPr>
          <p:cNvPr id="38916"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7"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8"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9"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38920"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8914" name="Rectangle 19"/>
          <p:cNvSpPr>
            <a:spLocks noGrp="1" noChangeArrowheads="1"/>
          </p:cNvSpPr>
          <p:nvPr>
            <p:ph type="sldNum" sz="quarter" idx="5"/>
          </p:nvPr>
        </p:nvSpPr>
        <p:spPr>
          <a:noFill/>
        </p:spPr>
        <p:txBody>
          <a:bodyPr/>
          <a:lstStyle/>
          <a:p>
            <a:fld id="{656A6D6D-B0AD-2E49-A180-424A9168F6E4}" type="slidenum">
              <a:rPr lang="en-US">
                <a:latin typeface="Tahoma" pitchFamily="-65" charset="0"/>
              </a:rPr>
              <a:pPr/>
              <a:t>10</a:t>
            </a:fld>
            <a:endParaRPr lang="en-US">
              <a:latin typeface="Tahoma" pitchFamily="-65" charset="0"/>
            </a:endParaRPr>
          </a:p>
        </p:txBody>
      </p:sp>
      <p:sp>
        <p:nvSpPr>
          <p:cNvPr id="38915"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41FF312-8BEB-C549-9BDD-8B34AAC6EF6E}"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GB" sz="1400">
              <a:solidFill>
                <a:srgbClr val="000000"/>
              </a:solidFill>
              <a:latin typeface="Tahoma" pitchFamily="-65" charset="0"/>
            </a:endParaRPr>
          </a:p>
        </p:txBody>
      </p:sp>
      <p:sp>
        <p:nvSpPr>
          <p:cNvPr id="38916"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7"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8"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38919"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38920"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0962" name="Rectangle 19"/>
          <p:cNvSpPr>
            <a:spLocks noGrp="1" noChangeArrowheads="1"/>
          </p:cNvSpPr>
          <p:nvPr>
            <p:ph type="sldNum" sz="quarter" idx="5"/>
          </p:nvPr>
        </p:nvSpPr>
        <p:spPr>
          <a:noFill/>
        </p:spPr>
        <p:txBody>
          <a:bodyPr/>
          <a:lstStyle/>
          <a:p>
            <a:fld id="{AA3B0EE4-A889-594D-A24E-B29D475B677B}" type="slidenum">
              <a:rPr lang="en-US">
                <a:latin typeface="Tahoma" pitchFamily="-65" charset="0"/>
              </a:rPr>
              <a:pPr/>
              <a:t>11</a:t>
            </a:fld>
            <a:endParaRPr lang="en-US">
              <a:latin typeface="Tahoma" pitchFamily="-65" charset="0"/>
            </a:endParaRPr>
          </a:p>
        </p:txBody>
      </p:sp>
      <p:sp>
        <p:nvSpPr>
          <p:cNvPr id="40963"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4E6397-C171-4B4C-B3D0-874D9781D9A4}"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GB" sz="1400">
              <a:solidFill>
                <a:srgbClr val="000000"/>
              </a:solidFill>
              <a:latin typeface="Tahoma" pitchFamily="-65" charset="0"/>
            </a:endParaRPr>
          </a:p>
        </p:txBody>
      </p:sp>
      <p:sp>
        <p:nvSpPr>
          <p:cNvPr id="40964"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0965"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0966"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0967"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40968"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07FF7CDF-12A1-6742-B047-0784769487F8}" type="slidenum">
              <a:rPr lang="en-US">
                <a:latin typeface="Tahoma" pitchFamily="-65" charset="0"/>
              </a:rPr>
              <a:pPr/>
              <a:t>12</a:t>
            </a:fld>
            <a:endParaRPr lang="en-US">
              <a:latin typeface="Tahoma" pitchFamily="-65" charset="0"/>
            </a:endParaRPr>
          </a:p>
        </p:txBody>
      </p:sp>
      <p:sp>
        <p:nvSpPr>
          <p:cNvPr id="43011"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3161A8A-C357-CB43-BA33-ED36AF72DB9C}"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GB" sz="1400">
              <a:solidFill>
                <a:srgbClr val="000000"/>
              </a:solidFill>
              <a:latin typeface="Tahoma" pitchFamily="-65" charset="0"/>
            </a:endParaRPr>
          </a:p>
        </p:txBody>
      </p:sp>
      <p:sp>
        <p:nvSpPr>
          <p:cNvPr id="43012"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3013"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3014"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3015"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43016"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5058" name="Rectangle 19"/>
          <p:cNvSpPr>
            <a:spLocks noGrp="1" noChangeArrowheads="1"/>
          </p:cNvSpPr>
          <p:nvPr>
            <p:ph type="sldNum" sz="quarter" idx="5"/>
          </p:nvPr>
        </p:nvSpPr>
        <p:spPr>
          <a:noFill/>
        </p:spPr>
        <p:txBody>
          <a:bodyPr/>
          <a:lstStyle/>
          <a:p>
            <a:fld id="{F31F9DE5-457D-1944-AFFD-5A7B14185E81}" type="slidenum">
              <a:rPr lang="en-US">
                <a:latin typeface="Tahoma" pitchFamily="-65" charset="0"/>
              </a:rPr>
              <a:pPr/>
              <a:t>13</a:t>
            </a:fld>
            <a:endParaRPr lang="en-US">
              <a:latin typeface="Tahoma" pitchFamily="-65" charset="0"/>
            </a:endParaRPr>
          </a:p>
        </p:txBody>
      </p:sp>
      <p:sp>
        <p:nvSpPr>
          <p:cNvPr id="45059"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C9F9A95-C921-EB44-9056-8142CD3FA01F}"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GB" sz="1400">
              <a:solidFill>
                <a:srgbClr val="000000"/>
              </a:solidFill>
              <a:latin typeface="Tahoma" pitchFamily="-65" charset="0"/>
            </a:endParaRPr>
          </a:p>
        </p:txBody>
      </p:sp>
      <p:sp>
        <p:nvSpPr>
          <p:cNvPr id="45060"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5061"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5062"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5063"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45064"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19"/>
          <p:cNvSpPr>
            <a:spLocks noGrp="1" noChangeArrowheads="1"/>
          </p:cNvSpPr>
          <p:nvPr>
            <p:ph type="sldNum" sz="quarter" idx="5"/>
          </p:nvPr>
        </p:nvSpPr>
        <p:spPr>
          <a:noFill/>
        </p:spPr>
        <p:txBody>
          <a:bodyPr/>
          <a:lstStyle/>
          <a:p>
            <a:fld id="{44532B40-4373-7745-8A47-B2FE084419AD}" type="slidenum">
              <a:rPr lang="en-US">
                <a:latin typeface="Tahoma" pitchFamily="-65" charset="0"/>
              </a:rPr>
              <a:pPr/>
              <a:t>14</a:t>
            </a:fld>
            <a:endParaRPr lang="en-US">
              <a:latin typeface="Tahoma" pitchFamily="-65" charset="0"/>
            </a:endParaRPr>
          </a:p>
        </p:txBody>
      </p:sp>
      <p:sp>
        <p:nvSpPr>
          <p:cNvPr id="49155" name="Text Box 2"/>
          <p:cNvSpPr txBox="1">
            <a:spLocks noChangeArrowheads="1"/>
          </p:cNvSpPr>
          <p:nvPr/>
        </p:nvSpPr>
        <p:spPr bwMode="auto">
          <a:xfrm>
            <a:off x="4144963" y="9120188"/>
            <a:ext cx="3170237" cy="481012"/>
          </a:xfrm>
          <a:prstGeom prst="rect">
            <a:avLst/>
          </a:prstGeom>
          <a:noFill/>
          <a:ln w="9525">
            <a:noFill/>
            <a:round/>
            <a:headEnd/>
            <a:tailEnd/>
          </a:ln>
        </p:spPr>
        <p:txBody>
          <a:bodyPr lIns="96480" tIns="48240" rIns="96480" bIns="48240" anchor="b">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88B56D0-CE16-5041-9F0C-21A2439FBCA7}" type="slidenum">
              <a:rPr lang="en-GB" sz="1400">
                <a:solidFill>
                  <a:srgbClr val="000000"/>
                </a:solidFill>
                <a:latin typeface="Tahoma" pitchFamily="-65" charset="0"/>
              </a:rPr>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z="1400">
              <a:solidFill>
                <a:srgbClr val="000000"/>
              </a:solidFill>
              <a:latin typeface="Tahoma" pitchFamily="-65" charset="0"/>
            </a:endParaRPr>
          </a:p>
        </p:txBody>
      </p:sp>
      <p:sp>
        <p:nvSpPr>
          <p:cNvPr id="49156" name="Text Box 3"/>
          <p:cNvSpPr txBox="1">
            <a:spLocks noChangeArrowheads="1"/>
          </p:cNvSpPr>
          <p:nvPr/>
        </p:nvSpPr>
        <p:spPr bwMode="auto">
          <a:xfrm>
            <a:off x="0" y="9120188"/>
            <a:ext cx="3170238" cy="481012"/>
          </a:xfrm>
          <a:prstGeom prst="rect">
            <a:avLst/>
          </a:prstGeom>
          <a:noFill/>
          <a:ln w="9525">
            <a:noFill/>
            <a:round/>
            <a:headEnd/>
            <a:tailEnd/>
          </a:ln>
        </p:spPr>
        <p:txBody>
          <a:bodyPr lIns="96480" tIns="48240" rIns="96480" bIns="48240" anchor="b">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9157" name="Text Box 4"/>
          <p:cNvSpPr txBox="1">
            <a:spLocks noChangeArrowheads="1"/>
          </p:cNvSpPr>
          <p:nvPr/>
        </p:nvSpPr>
        <p:spPr bwMode="auto">
          <a:xfrm>
            <a:off x="0" y="0"/>
            <a:ext cx="3170238" cy="481013"/>
          </a:xfrm>
          <a:prstGeom prst="rect">
            <a:avLst/>
          </a:prstGeom>
          <a:noFill/>
          <a:ln w="9525">
            <a:noFill/>
            <a:round/>
            <a:headEnd/>
            <a:tailEnd/>
          </a:ln>
        </p:spPr>
        <p:txBody>
          <a:bodyPr lIns="96480" tIns="48240" rIns="96480" bIns="48240">
            <a:prstTxWarp prst="textNoShape">
              <a:avLst/>
            </a:prstTxWarp>
          </a:bodyPr>
          <a:lstStyle/>
          <a:p>
            <a:pP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9158" name="Text Box 5"/>
          <p:cNvSpPr txBox="1">
            <a:spLocks noChangeArrowheads="1"/>
          </p:cNvSpPr>
          <p:nvPr/>
        </p:nvSpPr>
        <p:spPr bwMode="auto">
          <a:xfrm>
            <a:off x="4144963" y="0"/>
            <a:ext cx="3170237" cy="481013"/>
          </a:xfrm>
          <a:prstGeom prst="rect">
            <a:avLst/>
          </a:prstGeom>
          <a:noFill/>
          <a:ln w="9525">
            <a:noFill/>
            <a:round/>
            <a:headEnd/>
            <a:tailEnd/>
          </a:ln>
        </p:spPr>
        <p:txBody>
          <a:bodyPr lIns="96480" tIns="48240" rIns="96480" bIns="48240">
            <a:prstTxWarp prst="textNoShape">
              <a:avLst/>
            </a:prstTxWarp>
          </a:bodyPr>
          <a:lstStyle/>
          <a:p>
            <a:pPr algn="r" defTabSz="457200" eaLnBrk="0" hangingPunct="0">
              <a:lnSpc>
                <a:spcPct val="100000"/>
              </a:lnSpc>
              <a:spcBef>
                <a:spcPts val="350"/>
              </a:spcBef>
              <a:buClr>
                <a:srgbClr val="000000"/>
              </a:buClr>
              <a:buFont typeface="Tahom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a:solidFill>
                <a:srgbClr val="000000"/>
              </a:solidFill>
              <a:latin typeface="Tahoma" pitchFamily="-65" charset="0"/>
            </a:endParaRPr>
          </a:p>
        </p:txBody>
      </p:sp>
      <p:sp>
        <p:nvSpPr>
          <p:cNvPr id="49159" name="Text Box 6"/>
          <p:cNvSpPr txBox="1">
            <a:spLocks noChangeArrowheads="1"/>
          </p:cNvSpPr>
          <p:nvPr/>
        </p:nvSpPr>
        <p:spPr bwMode="auto">
          <a:xfrm>
            <a:off x="1260475" y="720725"/>
            <a:ext cx="4799013" cy="3598863"/>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49160" name="Text Box 7"/>
          <p:cNvSpPr>
            <a:spLocks noGrp="1" noChangeArrowheads="1"/>
          </p:cNvSpPr>
          <p:nvPr>
            <p:ph type="body"/>
          </p:nvPr>
        </p:nvSpPr>
        <p:spPr>
          <a:xfrm>
            <a:off x="974725" y="4560888"/>
            <a:ext cx="5365750" cy="4322762"/>
          </a:xfrm>
          <a:noFill/>
          <a:ln/>
        </p:spPr>
        <p:txBody>
          <a:bodyPr wrap="none" anchor="ctr"/>
          <a:lstStyle/>
          <a:p>
            <a:endParaRPr lang="en-US">
              <a:latin typeface="Times New Roman"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atin typeface="Tahoma" charset="0"/>
              </a:defRPr>
            </a:lvl1pPr>
          </a:lstStyle>
          <a:p>
            <a:pPr>
              <a:defRPr/>
            </a:pPr>
            <a:endParaRPr lang="en-US" dirty="0"/>
          </a:p>
        </p:txBody>
      </p:sp>
      <p:sp>
        <p:nvSpPr>
          <p:cNvPr id="70" name="Rectangle 70"/>
          <p:cNvSpPr>
            <a:spLocks noGrp="1" noChangeArrowheads="1"/>
          </p:cNvSpPr>
          <p:nvPr>
            <p:ph type="ftr" sz="quarter" idx="11"/>
          </p:nvPr>
        </p:nvSpPr>
        <p:spPr/>
        <p:txBody>
          <a:bodyPr/>
          <a:lstStyle>
            <a:lvl1pPr>
              <a:defRPr/>
            </a:lvl1pPr>
          </a:lstStyle>
          <a:p>
            <a:r>
              <a:rPr lang="en-US" smtClean="0"/>
              <a:t>Courtesy of Arvind http://csg.csail.mit.edu/6.375/</a:t>
            </a:r>
            <a:endParaRPr lang="en-US" dirty="0"/>
          </a:p>
        </p:txBody>
      </p:sp>
      <p:sp>
        <p:nvSpPr>
          <p:cNvPr id="71" name="Rectangle 71"/>
          <p:cNvSpPr>
            <a:spLocks noGrp="1" noChangeArrowheads="1"/>
          </p:cNvSpPr>
          <p:nvPr>
            <p:ph type="sldNum" sz="quarter" idx="12"/>
          </p:nvPr>
        </p:nvSpPr>
        <p:spPr/>
        <p:txBody>
          <a:bodyPr/>
          <a:lstStyle>
            <a:lvl1pPr>
              <a:defRPr>
                <a:latin typeface="Tahoma" charset="0"/>
              </a:defRPr>
            </a:lvl1pPr>
          </a:lstStyle>
          <a:p>
            <a:pPr>
              <a:defRPr/>
            </a:pPr>
            <a:r>
              <a:rPr lang="en-US"/>
              <a:t>L02-</a:t>
            </a:r>
            <a:fld id="{61C4DDFC-D533-754B-BEBB-9AC472A3B4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r>
              <a:rPr lang="en-US"/>
              <a:t>L02-</a:t>
            </a:r>
            <a:fld id="{6B3B9F0D-CAF3-9C4A-BB16-2B0CBDBCC3D9}" type="slidenum">
              <a:rPr lang="en-US"/>
              <a:pPr>
                <a:defRPr/>
              </a:pPr>
              <a:t>‹#›</a:t>
            </a:fld>
            <a:endParaRPr lang="en-US"/>
          </a:p>
        </p:txBody>
      </p:sp>
      <p:sp>
        <p:nvSpPr>
          <p:cNvPr id="6" name="Footer Placeholder 5"/>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r>
              <a:rPr lang="en-US"/>
              <a:t>L02-</a:t>
            </a:r>
            <a:fld id="{FCA47FD9-61EC-9447-8A0F-A2CF6370CB12}" type="slidenum">
              <a:rPr lang="en-US"/>
              <a:pPr>
                <a:defRPr/>
              </a:pPr>
              <a:t>‹#›</a:t>
            </a:fld>
            <a:endParaRPr lang="en-US"/>
          </a:p>
        </p:txBody>
      </p:sp>
      <p:sp>
        <p:nvSpPr>
          <p:cNvPr id="6" name="Footer Placeholder 5"/>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r>
              <a:rPr lang="en-US"/>
              <a:t>L02-</a:t>
            </a:r>
            <a:fld id="{573299E2-6528-864F-8274-954B631ADAE7}" type="slidenum">
              <a:rPr lang="en-US"/>
              <a:pPr>
                <a:defRPr/>
              </a:pPr>
              <a:t>‹#›</a:t>
            </a:fld>
            <a:endParaRPr lang="en-US"/>
          </a:p>
        </p:txBody>
      </p:sp>
      <p:sp>
        <p:nvSpPr>
          <p:cNvPr id="6" name="Footer Placeholder 5"/>
          <p:cNvSpPr>
            <a:spLocks noGrp="1"/>
          </p:cNvSpPr>
          <p:nvPr>
            <p:ph type="ftr" sz="quarter" idx="12"/>
          </p:nvPr>
        </p:nvSpPr>
        <p:spPr/>
        <p:txBody>
          <a:bodyPr/>
          <a:lstStyle>
            <a:lvl1pPr>
              <a:defRPr dirty="0"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r>
              <a:rPr lang="en-US"/>
              <a:t>L02-</a:t>
            </a:r>
            <a:fld id="{E5AD0610-F404-1643-81B6-1659AF34B837}" type="slidenum">
              <a:rPr lang="en-US"/>
              <a:pPr>
                <a:defRPr/>
              </a:pPr>
              <a:t>‹#›</a:t>
            </a:fld>
            <a:endParaRPr lang="en-US"/>
          </a:p>
        </p:txBody>
      </p:sp>
      <p:sp>
        <p:nvSpPr>
          <p:cNvPr id="6" name="Footer Placeholder 5"/>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r>
              <a:rPr lang="en-US"/>
              <a:t>L02-</a:t>
            </a:r>
            <a:fld id="{9039B8E6-0FE2-6B49-ACD7-CC4AA28E5AAE}" type="slidenum">
              <a:rPr lang="en-US"/>
              <a:pPr>
                <a:defRPr/>
              </a:pPr>
              <a:t>‹#›</a:t>
            </a:fld>
            <a:endParaRPr lang="en-US"/>
          </a:p>
        </p:txBody>
      </p:sp>
      <p:sp>
        <p:nvSpPr>
          <p:cNvPr id="7" name="Footer Placeholder 6"/>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endParaRPr lang="en-US" dirty="0"/>
          </a:p>
        </p:txBody>
      </p:sp>
      <p:sp>
        <p:nvSpPr>
          <p:cNvPr id="8" name="Slide Number Placeholder 7"/>
          <p:cNvSpPr>
            <a:spLocks noGrp="1"/>
          </p:cNvSpPr>
          <p:nvPr>
            <p:ph type="sldNum" sz="quarter" idx="11"/>
          </p:nvPr>
        </p:nvSpPr>
        <p:spPr/>
        <p:txBody>
          <a:bodyPr/>
          <a:lstStyle>
            <a:lvl1pPr>
              <a:defRPr smtClean="0"/>
            </a:lvl1pPr>
          </a:lstStyle>
          <a:p>
            <a:pPr>
              <a:defRPr/>
            </a:pPr>
            <a:r>
              <a:rPr lang="en-US"/>
              <a:t>L02-</a:t>
            </a:r>
            <a:fld id="{B8E1D15C-395C-9C43-A3F2-94D19C2381AB}" type="slidenum">
              <a:rPr lang="en-US"/>
              <a:pPr>
                <a:defRPr/>
              </a:pPr>
              <a:t>‹#›</a:t>
            </a:fld>
            <a:endParaRPr lang="en-US"/>
          </a:p>
        </p:txBody>
      </p:sp>
      <p:sp>
        <p:nvSpPr>
          <p:cNvPr id="9" name="Footer Placeholder 8"/>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endParaRPr lang="en-US" dirty="0"/>
          </a:p>
        </p:txBody>
      </p:sp>
      <p:sp>
        <p:nvSpPr>
          <p:cNvPr id="4" name="Slide Number Placeholder 3"/>
          <p:cNvSpPr>
            <a:spLocks noGrp="1"/>
          </p:cNvSpPr>
          <p:nvPr>
            <p:ph type="sldNum" sz="quarter" idx="11"/>
          </p:nvPr>
        </p:nvSpPr>
        <p:spPr/>
        <p:txBody>
          <a:bodyPr/>
          <a:lstStyle>
            <a:lvl1pPr>
              <a:defRPr smtClean="0"/>
            </a:lvl1pPr>
          </a:lstStyle>
          <a:p>
            <a:pPr>
              <a:defRPr/>
            </a:pPr>
            <a:r>
              <a:rPr lang="en-US"/>
              <a:t>L02-</a:t>
            </a:r>
            <a:fld id="{8BC79789-057C-2447-862B-B55AE1A24D0A}" type="slidenum">
              <a:rPr lang="en-US"/>
              <a:pPr>
                <a:defRPr/>
              </a:pPr>
              <a:t>‹#›</a:t>
            </a:fld>
            <a:endParaRPr lang="en-US"/>
          </a:p>
        </p:txBody>
      </p:sp>
      <p:sp>
        <p:nvSpPr>
          <p:cNvPr id="5" name="Footer Placeholder 4"/>
          <p:cNvSpPr>
            <a:spLocks noGrp="1"/>
          </p:cNvSpPr>
          <p:nvPr>
            <p:ph type="ftr" sz="quarter" idx="12"/>
          </p:nvPr>
        </p:nvSpPr>
        <p:spPr/>
        <p:txBody>
          <a:bodyPr/>
          <a:lstStyle>
            <a:lvl1pPr>
              <a:defRPr dirty="0"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endParaRPr lang="en-US" dirty="0"/>
          </a:p>
        </p:txBody>
      </p:sp>
      <p:sp>
        <p:nvSpPr>
          <p:cNvPr id="3" name="Slide Number Placeholder 2"/>
          <p:cNvSpPr>
            <a:spLocks noGrp="1"/>
          </p:cNvSpPr>
          <p:nvPr>
            <p:ph type="sldNum" sz="quarter" idx="11"/>
          </p:nvPr>
        </p:nvSpPr>
        <p:spPr/>
        <p:txBody>
          <a:bodyPr/>
          <a:lstStyle>
            <a:lvl1pPr>
              <a:defRPr smtClean="0"/>
            </a:lvl1pPr>
          </a:lstStyle>
          <a:p>
            <a:pPr>
              <a:defRPr/>
            </a:pPr>
            <a:r>
              <a:rPr lang="en-US"/>
              <a:t>L02-</a:t>
            </a:r>
            <a:fld id="{62A7161F-CF94-B84F-B180-35908EB2ADD4}" type="slidenum">
              <a:rPr lang="en-US"/>
              <a:pPr>
                <a:defRPr/>
              </a:pPr>
              <a:t>‹#›</a:t>
            </a:fld>
            <a:endParaRPr lang="en-US"/>
          </a:p>
        </p:txBody>
      </p:sp>
      <p:sp>
        <p:nvSpPr>
          <p:cNvPr id="4" name="Footer Placeholder 3"/>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r>
              <a:rPr lang="en-US"/>
              <a:t>L02-</a:t>
            </a:r>
            <a:fld id="{79B27B99-5520-C647-A4AD-840164D23F4C}" type="slidenum">
              <a:rPr lang="en-US"/>
              <a:pPr>
                <a:defRPr/>
              </a:pPr>
              <a:t>‹#›</a:t>
            </a:fld>
            <a:endParaRPr lang="en-US"/>
          </a:p>
        </p:txBody>
      </p:sp>
      <p:sp>
        <p:nvSpPr>
          <p:cNvPr id="7" name="Footer Placeholder 6"/>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r>
              <a:rPr lang="en-US"/>
              <a:t>L02-</a:t>
            </a:r>
            <a:fld id="{21E78CF1-D227-0F4E-86DD-E0506DBCBD11}" type="slidenum">
              <a:rPr lang="en-US"/>
              <a:pPr>
                <a:defRPr/>
              </a:pPr>
              <a:t>‹#›</a:t>
            </a:fld>
            <a:endParaRPr lang="en-US"/>
          </a:p>
        </p:txBody>
      </p:sp>
      <p:sp>
        <p:nvSpPr>
          <p:cNvPr id="7" name="Footer Placeholder 6"/>
          <p:cNvSpPr>
            <a:spLocks noGrp="1"/>
          </p:cNvSpPr>
          <p:nvPr>
            <p:ph type="ftr" sz="quarter" idx="12"/>
          </p:nvPr>
        </p:nvSpPr>
        <p:spPr/>
        <p:txBody>
          <a:bodyPr/>
          <a:lstStyle>
            <a:lvl1pPr>
              <a:defRPr smtClean="0">
                <a:latin typeface="Tahoma" charset="0"/>
              </a:defRPr>
            </a:lvl1pPr>
          </a:lstStyle>
          <a:p>
            <a:pPr>
              <a:defRPr/>
            </a:pPr>
            <a:r>
              <a:rPr lang="en-US" smtClean="0"/>
              <a:t>Courtesy of Arvind http://csg.csail.mit.edu/6.375/</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buFont typeface="Wingdings" charset="2"/>
                  <a:buChar char="•"/>
                  <a:defRPr/>
                </a:pPr>
                <a:endParaRPr lang="en-US">
                  <a:latin typeface="Verdana" charset="0"/>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a:latin typeface="Verdana" charset="0"/>
              </a:defRPr>
            </a:lvl1pPr>
          </a:lstStyle>
          <a:p>
            <a:pPr>
              <a:defRPr/>
            </a:pP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charset="0"/>
              </a:defRPr>
            </a:lvl1pPr>
          </a:lstStyle>
          <a:p>
            <a:pPr>
              <a:defRPr/>
            </a:pPr>
            <a:r>
              <a:rPr lang="en-US"/>
              <a:t>L02-</a:t>
            </a:r>
            <a:fld id="{FF595575-256E-EE45-9381-2D7A99293F2F}" type="slidenum">
              <a:rPr lang="en-US"/>
              <a:pPr>
                <a:defRPr/>
              </a:pPr>
              <a:t>‹#›</a:t>
            </a:fld>
            <a:endParaRPr lang="en-US"/>
          </a:p>
        </p:txBody>
      </p:sp>
      <p:sp>
        <p:nvSpPr>
          <p:cNvPr id="412740" name="Rectangle 68"/>
          <p:cNvSpPr>
            <a:spLocks noGrp="1" noChangeArrowheads="1"/>
          </p:cNvSpPr>
          <p:nvPr>
            <p:ph type="ftr" sz="quarter" idx="3"/>
          </p:nvPr>
        </p:nvSpPr>
        <p:spPr bwMode="auto">
          <a:xfrm>
            <a:off x="30988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pitchFamily="-65" charset="0"/>
              </a:defRPr>
            </a:lvl1pPr>
          </a:lstStyle>
          <a:p>
            <a:r>
              <a:rPr lang="en-US" smtClean="0"/>
              <a:t>Courtesy of Arvind http://csg.csail.mit.edu/6.375/</a:t>
            </a:r>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2"/>
          </a:solidFill>
          <a:latin typeface="+mj-lt"/>
          <a:ea typeface="ＭＳ Ｐゴシック" pitchFamily="-65" charset="-128"/>
          <a:cs typeface="ＭＳ Ｐゴシック" pitchFamily="-65" charset="-128"/>
        </a:defRPr>
      </a:lvl1pPr>
      <a:lvl2pPr algn="l" rtl="0" eaLnBrk="0" fontAlgn="base" hangingPunct="0">
        <a:spcBef>
          <a:spcPct val="0"/>
        </a:spcBef>
        <a:spcAft>
          <a:spcPct val="0"/>
        </a:spcAft>
        <a:defRPr sz="4400">
          <a:solidFill>
            <a:schemeClr val="tx2"/>
          </a:solidFill>
          <a:latin typeface="Verdana" charset="0"/>
          <a:ea typeface="ＭＳ Ｐゴシック" pitchFamily="-65" charset="-128"/>
          <a:cs typeface="ＭＳ Ｐゴシック" pitchFamily="-65" charset="-128"/>
        </a:defRPr>
      </a:lvl2pPr>
      <a:lvl3pPr algn="l" rtl="0" eaLnBrk="0" fontAlgn="base" hangingPunct="0">
        <a:spcBef>
          <a:spcPct val="0"/>
        </a:spcBef>
        <a:spcAft>
          <a:spcPct val="0"/>
        </a:spcAft>
        <a:defRPr sz="4400">
          <a:solidFill>
            <a:schemeClr val="tx2"/>
          </a:solidFill>
          <a:latin typeface="Verdana" charset="0"/>
          <a:ea typeface="ＭＳ Ｐゴシック" pitchFamily="-65" charset="-128"/>
          <a:cs typeface="ＭＳ Ｐゴシック" pitchFamily="-65" charset="-128"/>
        </a:defRPr>
      </a:lvl3pPr>
      <a:lvl4pPr algn="l" rtl="0" eaLnBrk="0" fontAlgn="base" hangingPunct="0">
        <a:spcBef>
          <a:spcPct val="0"/>
        </a:spcBef>
        <a:spcAft>
          <a:spcPct val="0"/>
        </a:spcAft>
        <a:defRPr sz="4400">
          <a:solidFill>
            <a:schemeClr val="tx2"/>
          </a:solidFill>
          <a:latin typeface="Verdana" charset="0"/>
          <a:ea typeface="ＭＳ Ｐゴシック" pitchFamily="-65" charset="-128"/>
          <a:cs typeface="ＭＳ Ｐゴシック" pitchFamily="-65" charset="-128"/>
        </a:defRPr>
      </a:lvl4pPr>
      <a:lvl5pPr algn="l" rtl="0" eaLnBrk="0" fontAlgn="base" hangingPunct="0">
        <a:spcBef>
          <a:spcPct val="0"/>
        </a:spcBef>
        <a:spcAft>
          <a:spcPct val="0"/>
        </a:spcAft>
        <a:defRPr sz="4400">
          <a:solidFill>
            <a:schemeClr val="tx2"/>
          </a:solidFill>
          <a:latin typeface="Verdana" charset="0"/>
          <a:ea typeface="ＭＳ Ｐゴシック" pitchFamily="-65" charset="-128"/>
          <a:cs typeface="ＭＳ Ｐゴシック" pitchFamily="-65" charset="-128"/>
        </a:defRPr>
      </a:lvl5pPr>
      <a:lvl6pPr marL="457200" algn="l" rtl="0" fontAlgn="base">
        <a:spcBef>
          <a:spcPct val="0"/>
        </a:spcBef>
        <a:spcAft>
          <a:spcPct val="0"/>
        </a:spcAft>
        <a:defRPr sz="4400">
          <a:solidFill>
            <a:schemeClr val="tx2"/>
          </a:solidFill>
          <a:latin typeface="Verdana" charset="0"/>
        </a:defRPr>
      </a:lvl6pPr>
      <a:lvl7pPr marL="914400" algn="l" rtl="0" fontAlgn="base">
        <a:spcBef>
          <a:spcPct val="0"/>
        </a:spcBef>
        <a:spcAft>
          <a:spcPct val="0"/>
        </a:spcAft>
        <a:defRPr sz="4400">
          <a:solidFill>
            <a:schemeClr val="tx2"/>
          </a:solidFill>
          <a:latin typeface="Verdana" charset="0"/>
        </a:defRPr>
      </a:lvl7pPr>
      <a:lvl8pPr marL="1371600" algn="l" rtl="0" fontAlgn="base">
        <a:spcBef>
          <a:spcPct val="0"/>
        </a:spcBef>
        <a:spcAft>
          <a:spcPct val="0"/>
        </a:spcAft>
        <a:defRPr sz="4400">
          <a:solidFill>
            <a:schemeClr val="tx2"/>
          </a:solidFill>
          <a:latin typeface="Verdana" charset="0"/>
        </a:defRPr>
      </a:lvl8pPr>
      <a:lvl9pPr marL="1828800" algn="l" rtl="0" fontAlgn="base">
        <a:spcBef>
          <a:spcPct val="0"/>
        </a:spcBef>
        <a:spcAft>
          <a:spcPct val="0"/>
        </a:spcAft>
        <a:defRPr sz="4400">
          <a:solidFill>
            <a:schemeClr val="tx2"/>
          </a:solidFill>
          <a:latin typeface="Verdana"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65" charset="2"/>
        <a:buBlip>
          <a:blip r:embed="rId13"/>
        </a:buBlip>
        <a:defRPr sz="28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lr>
          <a:schemeClr val="tx1"/>
        </a:buClr>
        <a:buSzPct val="60000"/>
        <a:buFont typeface="Wingdings" pitchFamily="-65" charset="2"/>
        <a:buChar char="n"/>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hlink"/>
        </a:buClr>
        <a:buSzPct val="95000"/>
        <a:buFont typeface="Wingdings" pitchFamily="-65" charset="2"/>
        <a:buChar char="w"/>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SzPct val="65000"/>
        <a:buFont typeface="Wingdings" pitchFamily="-65" charset="2"/>
        <a:buChar char="n"/>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charset="-128"/>
        </a:defRPr>
      </a:lvl5pPr>
      <a:lvl6pPr marL="2514600" indent="-228600" algn="l" rtl="0" fontAlgn="base">
        <a:spcBef>
          <a:spcPct val="20000"/>
        </a:spcBef>
        <a:spcAft>
          <a:spcPct val="0"/>
        </a:spcAft>
        <a:buClr>
          <a:schemeClr val="hlink"/>
        </a:buClr>
        <a:buSzPct val="60000"/>
        <a:buFont typeface="Wingdings" charset="2"/>
        <a:buChar char="n"/>
        <a:defRPr>
          <a:solidFill>
            <a:schemeClr val="tx1"/>
          </a:solidFill>
          <a:latin typeface="+mn-lt"/>
          <a:ea typeface="ＭＳ Ｐゴシック" charset="-128"/>
        </a:defRPr>
      </a:lvl6pPr>
      <a:lvl7pPr marL="2971800" indent="-228600" algn="l" rtl="0" fontAlgn="base">
        <a:spcBef>
          <a:spcPct val="20000"/>
        </a:spcBef>
        <a:spcAft>
          <a:spcPct val="0"/>
        </a:spcAft>
        <a:buClr>
          <a:schemeClr val="hlink"/>
        </a:buClr>
        <a:buSzPct val="60000"/>
        <a:buFont typeface="Wingdings" charset="2"/>
        <a:buChar char="n"/>
        <a:defRPr>
          <a:solidFill>
            <a:schemeClr val="tx1"/>
          </a:solidFill>
          <a:latin typeface="+mn-lt"/>
          <a:ea typeface="ＭＳ Ｐゴシック" charset="-128"/>
        </a:defRPr>
      </a:lvl7pPr>
      <a:lvl8pPr marL="3429000" indent="-228600" algn="l" rtl="0" fontAlgn="base">
        <a:spcBef>
          <a:spcPct val="20000"/>
        </a:spcBef>
        <a:spcAft>
          <a:spcPct val="0"/>
        </a:spcAft>
        <a:buClr>
          <a:schemeClr val="hlink"/>
        </a:buClr>
        <a:buSzPct val="60000"/>
        <a:buFont typeface="Wingdings" charset="2"/>
        <a:buChar char="n"/>
        <a:defRPr>
          <a:solidFill>
            <a:schemeClr val="tx1"/>
          </a:solidFill>
          <a:latin typeface="+mn-lt"/>
          <a:ea typeface="ＭＳ Ｐゴシック" charset="-128"/>
        </a:defRPr>
      </a:lvl8pPr>
      <a:lvl9pPr marL="3886200" indent="-228600" algn="l" rtl="0" fontAlgn="base">
        <a:spcBef>
          <a:spcPct val="20000"/>
        </a:spcBef>
        <a:spcAft>
          <a:spcPct val="0"/>
        </a:spcAft>
        <a:buClr>
          <a:schemeClr val="hlink"/>
        </a:buClr>
        <a:buSzPct val="60000"/>
        <a:buFont typeface="Wingdings" charset="2"/>
        <a:buChar char="n"/>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 Webpage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609600" y="401638"/>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latin typeface="Courier New"/>
                <a:cs typeface="Courier New"/>
              </a:rPr>
              <a:t>wire</a:t>
            </a:r>
            <a:r>
              <a:rPr lang="en-GB" sz="2400" dirty="0" smtClean="0"/>
              <a:t> </a:t>
            </a:r>
            <a:r>
              <a:rPr lang="en-GB" sz="2400" dirty="0"/>
              <a:t>is used to denote a hardware </a:t>
            </a:r>
            <a:r>
              <a:rPr lang="en-GB" sz="2400" dirty="0" smtClean="0"/>
              <a:t>net that has &gt;=1 drivers, or that has unknown</a:t>
            </a:r>
            <a:br>
              <a:rPr lang="en-GB" sz="2400" dirty="0" smtClean="0"/>
            </a:br>
            <a:r>
              <a:rPr lang="en-GB" sz="2400" dirty="0" smtClean="0"/>
              <a:t>directionality</a:t>
            </a:r>
            <a:endParaRPr lang="en-GB" sz="2400" dirty="0"/>
          </a:p>
        </p:txBody>
      </p:sp>
      <p:sp>
        <p:nvSpPr>
          <p:cNvPr id="37894" name="Text Box 3"/>
          <p:cNvSpPr txBox="1">
            <a:spLocks noChangeArrowheads="1"/>
          </p:cNvSpPr>
          <p:nvPr/>
        </p:nvSpPr>
        <p:spPr bwMode="auto">
          <a:xfrm>
            <a:off x="882650" y="1676400"/>
            <a:ext cx="4046397" cy="1202510"/>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008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chemeClr val="tx2"/>
                </a:solidFill>
                <a:latin typeface="Courier New"/>
                <a:cs typeface="Courier New"/>
              </a:rPr>
              <a:t>wire [</a:t>
            </a:r>
            <a:r>
              <a:rPr lang="en-GB" sz="2400" b="1" dirty="0">
                <a:solidFill>
                  <a:schemeClr val="tx2"/>
                </a:solidFill>
                <a:latin typeface="Courier New"/>
                <a:cs typeface="Courier New"/>
              </a:rPr>
              <a:t>15:0]</a:t>
            </a:r>
            <a:r>
              <a:rPr lang="en-GB" sz="2400" b="1" dirty="0" smtClean="0">
                <a:latin typeface="Courier New"/>
                <a:cs typeface="Courier New"/>
              </a:rPr>
              <a:t> </a:t>
            </a:r>
            <a:r>
              <a:rPr lang="en-GB" sz="2400" dirty="0" err="1" smtClean="0"/>
              <a:t>bus_A</a:t>
            </a:r>
            <a:r>
              <a:rPr lang="en-GB" sz="2400" dirty="0" smtClean="0"/>
              <a:t>;</a:t>
            </a:r>
          </a:p>
          <a:p>
            <a:pPr defTabSz="457200">
              <a:lnSpc>
                <a:spcPct val="100000"/>
              </a:lnSpc>
              <a:spcBef>
                <a:spcPct val="0"/>
              </a:spcBef>
              <a:buClr>
                <a:srgbClr val="008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chemeClr val="tx2"/>
                </a:solidFill>
                <a:latin typeface="Courier New"/>
                <a:cs typeface="Courier New"/>
              </a:rPr>
              <a:t>wire [</a:t>
            </a:r>
            <a:r>
              <a:rPr lang="en-GB" sz="2400" b="1" dirty="0">
                <a:solidFill>
                  <a:schemeClr val="tx2"/>
                </a:solidFill>
                <a:latin typeface="Courier New"/>
                <a:cs typeface="Courier New"/>
              </a:rPr>
              <a:t>15:0]</a:t>
            </a:r>
            <a:r>
              <a:rPr lang="en-GB" sz="2400" b="1" dirty="0" smtClean="0">
                <a:latin typeface="Courier New"/>
                <a:cs typeface="Courier New"/>
              </a:rPr>
              <a:t> </a:t>
            </a:r>
            <a:r>
              <a:rPr lang="en-GB" sz="2400" dirty="0" err="1" smtClean="0"/>
              <a:t>bus_B</a:t>
            </a:r>
            <a:r>
              <a:rPr lang="en-GB" sz="2400" dirty="0" smtClean="0"/>
              <a:t>;</a:t>
            </a:r>
          </a:p>
          <a:p>
            <a:pPr defTabSz="457200">
              <a:lnSpc>
                <a:spcPct val="100000"/>
              </a:lnSpc>
              <a:spcBef>
                <a:spcPct val="0"/>
              </a:spcBef>
              <a:buClr>
                <a:srgbClr val="008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chemeClr val="tx2"/>
                </a:solidFill>
                <a:latin typeface="Courier New"/>
                <a:cs typeface="Courier New"/>
              </a:rPr>
              <a:t>wire [ 7</a:t>
            </a:r>
            <a:r>
              <a:rPr lang="en-GB" sz="2400" b="1" dirty="0">
                <a:solidFill>
                  <a:schemeClr val="tx2"/>
                </a:solidFill>
                <a:latin typeface="Courier New"/>
                <a:cs typeface="Courier New"/>
              </a:rPr>
              <a:t>:0]</a:t>
            </a:r>
            <a:r>
              <a:rPr lang="en-GB" sz="2400" b="1" dirty="0">
                <a:latin typeface="Courier New"/>
                <a:cs typeface="Courier New"/>
              </a:rPr>
              <a:t> </a:t>
            </a:r>
            <a:r>
              <a:rPr lang="en-GB" sz="2400" dirty="0" err="1"/>
              <a:t>small_net</a:t>
            </a:r>
            <a:r>
              <a:rPr lang="en-GB" sz="2400" dirty="0"/>
              <a:t>;</a:t>
            </a:r>
            <a:r>
              <a:rPr lang="en-GB" sz="1600" dirty="0"/>
              <a:t> </a:t>
            </a:r>
          </a:p>
        </p:txBody>
      </p:sp>
      <p:sp>
        <p:nvSpPr>
          <p:cNvPr id="37895" name="Line 4"/>
          <p:cNvSpPr>
            <a:spLocks noChangeShapeType="1"/>
          </p:cNvSpPr>
          <p:nvPr/>
        </p:nvSpPr>
        <p:spPr bwMode="auto">
          <a:xfrm>
            <a:off x="2438400" y="3522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896" name="Line 5"/>
          <p:cNvSpPr>
            <a:spLocks noChangeShapeType="1"/>
          </p:cNvSpPr>
          <p:nvPr/>
        </p:nvSpPr>
        <p:spPr bwMode="auto">
          <a:xfrm>
            <a:off x="2438400" y="3675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897" name="Line 6"/>
          <p:cNvSpPr>
            <a:spLocks noChangeShapeType="1"/>
          </p:cNvSpPr>
          <p:nvPr/>
        </p:nvSpPr>
        <p:spPr bwMode="auto">
          <a:xfrm>
            <a:off x="2438400" y="3827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898" name="Line 7"/>
          <p:cNvSpPr>
            <a:spLocks noChangeShapeType="1"/>
          </p:cNvSpPr>
          <p:nvPr/>
        </p:nvSpPr>
        <p:spPr bwMode="auto">
          <a:xfrm>
            <a:off x="2438400" y="3979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899" name="Line 8"/>
          <p:cNvSpPr>
            <a:spLocks noChangeShapeType="1"/>
          </p:cNvSpPr>
          <p:nvPr/>
        </p:nvSpPr>
        <p:spPr bwMode="auto">
          <a:xfrm>
            <a:off x="2438400" y="4132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0" name="Line 9"/>
          <p:cNvSpPr>
            <a:spLocks noChangeShapeType="1"/>
          </p:cNvSpPr>
          <p:nvPr/>
        </p:nvSpPr>
        <p:spPr bwMode="auto">
          <a:xfrm>
            <a:off x="2438400" y="4284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1" name="Line 10"/>
          <p:cNvSpPr>
            <a:spLocks noChangeShapeType="1"/>
          </p:cNvSpPr>
          <p:nvPr/>
        </p:nvSpPr>
        <p:spPr bwMode="auto">
          <a:xfrm>
            <a:off x="2438400" y="4437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2" name="Line 11"/>
          <p:cNvSpPr>
            <a:spLocks noChangeShapeType="1"/>
          </p:cNvSpPr>
          <p:nvPr/>
        </p:nvSpPr>
        <p:spPr bwMode="auto">
          <a:xfrm>
            <a:off x="2438400" y="4589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3" name="Line 12"/>
          <p:cNvSpPr>
            <a:spLocks noChangeShapeType="1"/>
          </p:cNvSpPr>
          <p:nvPr/>
        </p:nvSpPr>
        <p:spPr bwMode="auto">
          <a:xfrm>
            <a:off x="2438400" y="4741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4" name="Line 13"/>
          <p:cNvSpPr>
            <a:spLocks noChangeShapeType="1"/>
          </p:cNvSpPr>
          <p:nvPr/>
        </p:nvSpPr>
        <p:spPr bwMode="auto">
          <a:xfrm>
            <a:off x="2438400" y="4894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5" name="Line 14"/>
          <p:cNvSpPr>
            <a:spLocks noChangeShapeType="1"/>
          </p:cNvSpPr>
          <p:nvPr/>
        </p:nvSpPr>
        <p:spPr bwMode="auto">
          <a:xfrm>
            <a:off x="2438400" y="5046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6" name="Line 15"/>
          <p:cNvSpPr>
            <a:spLocks noChangeShapeType="1"/>
          </p:cNvSpPr>
          <p:nvPr/>
        </p:nvSpPr>
        <p:spPr bwMode="auto">
          <a:xfrm>
            <a:off x="2438400" y="5199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7" name="Line 16"/>
          <p:cNvSpPr>
            <a:spLocks noChangeShapeType="1"/>
          </p:cNvSpPr>
          <p:nvPr/>
        </p:nvSpPr>
        <p:spPr bwMode="auto">
          <a:xfrm>
            <a:off x="2438400" y="5351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8" name="Line 17"/>
          <p:cNvSpPr>
            <a:spLocks noChangeShapeType="1"/>
          </p:cNvSpPr>
          <p:nvPr/>
        </p:nvSpPr>
        <p:spPr bwMode="auto">
          <a:xfrm>
            <a:off x="2438400" y="5503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09" name="Line 18"/>
          <p:cNvSpPr>
            <a:spLocks noChangeShapeType="1"/>
          </p:cNvSpPr>
          <p:nvPr/>
        </p:nvSpPr>
        <p:spPr bwMode="auto">
          <a:xfrm>
            <a:off x="2438400" y="5656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0" name="Line 19"/>
          <p:cNvSpPr>
            <a:spLocks noChangeShapeType="1"/>
          </p:cNvSpPr>
          <p:nvPr/>
        </p:nvSpPr>
        <p:spPr bwMode="auto">
          <a:xfrm>
            <a:off x="2438400" y="5808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1" name="Line 20"/>
          <p:cNvSpPr>
            <a:spLocks noChangeShapeType="1"/>
          </p:cNvSpPr>
          <p:nvPr/>
        </p:nvSpPr>
        <p:spPr bwMode="auto">
          <a:xfrm>
            <a:off x="3352800" y="3522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2" name="Line 21"/>
          <p:cNvSpPr>
            <a:spLocks noChangeShapeType="1"/>
          </p:cNvSpPr>
          <p:nvPr/>
        </p:nvSpPr>
        <p:spPr bwMode="auto">
          <a:xfrm>
            <a:off x="3352800" y="3675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3" name="Line 22"/>
          <p:cNvSpPr>
            <a:spLocks noChangeShapeType="1"/>
          </p:cNvSpPr>
          <p:nvPr/>
        </p:nvSpPr>
        <p:spPr bwMode="auto">
          <a:xfrm>
            <a:off x="3352800" y="3827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4" name="Line 23"/>
          <p:cNvSpPr>
            <a:spLocks noChangeShapeType="1"/>
          </p:cNvSpPr>
          <p:nvPr/>
        </p:nvSpPr>
        <p:spPr bwMode="auto">
          <a:xfrm>
            <a:off x="3352800" y="3979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5" name="Line 24"/>
          <p:cNvSpPr>
            <a:spLocks noChangeShapeType="1"/>
          </p:cNvSpPr>
          <p:nvPr/>
        </p:nvSpPr>
        <p:spPr bwMode="auto">
          <a:xfrm>
            <a:off x="3352800" y="4132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6" name="Line 25"/>
          <p:cNvSpPr>
            <a:spLocks noChangeShapeType="1"/>
          </p:cNvSpPr>
          <p:nvPr/>
        </p:nvSpPr>
        <p:spPr bwMode="auto">
          <a:xfrm>
            <a:off x="3352800" y="4284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7" name="Line 26"/>
          <p:cNvSpPr>
            <a:spLocks noChangeShapeType="1"/>
          </p:cNvSpPr>
          <p:nvPr/>
        </p:nvSpPr>
        <p:spPr bwMode="auto">
          <a:xfrm>
            <a:off x="3352800" y="4437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8" name="Line 27"/>
          <p:cNvSpPr>
            <a:spLocks noChangeShapeType="1"/>
          </p:cNvSpPr>
          <p:nvPr/>
        </p:nvSpPr>
        <p:spPr bwMode="auto">
          <a:xfrm>
            <a:off x="3352800" y="4589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19" name="Line 28"/>
          <p:cNvSpPr>
            <a:spLocks noChangeShapeType="1"/>
          </p:cNvSpPr>
          <p:nvPr/>
        </p:nvSpPr>
        <p:spPr bwMode="auto">
          <a:xfrm>
            <a:off x="3352800" y="4741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0" name="Line 29"/>
          <p:cNvSpPr>
            <a:spLocks noChangeShapeType="1"/>
          </p:cNvSpPr>
          <p:nvPr/>
        </p:nvSpPr>
        <p:spPr bwMode="auto">
          <a:xfrm>
            <a:off x="3352800" y="4894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1" name="Line 30"/>
          <p:cNvSpPr>
            <a:spLocks noChangeShapeType="1"/>
          </p:cNvSpPr>
          <p:nvPr/>
        </p:nvSpPr>
        <p:spPr bwMode="auto">
          <a:xfrm>
            <a:off x="3352800" y="5046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2" name="Line 31"/>
          <p:cNvSpPr>
            <a:spLocks noChangeShapeType="1"/>
          </p:cNvSpPr>
          <p:nvPr/>
        </p:nvSpPr>
        <p:spPr bwMode="auto">
          <a:xfrm>
            <a:off x="3352800" y="51990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3" name="Line 32"/>
          <p:cNvSpPr>
            <a:spLocks noChangeShapeType="1"/>
          </p:cNvSpPr>
          <p:nvPr/>
        </p:nvSpPr>
        <p:spPr bwMode="auto">
          <a:xfrm>
            <a:off x="3352800" y="53514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4" name="Line 33"/>
          <p:cNvSpPr>
            <a:spLocks noChangeShapeType="1"/>
          </p:cNvSpPr>
          <p:nvPr/>
        </p:nvSpPr>
        <p:spPr bwMode="auto">
          <a:xfrm>
            <a:off x="3352800" y="55038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5" name="Line 34"/>
          <p:cNvSpPr>
            <a:spLocks noChangeShapeType="1"/>
          </p:cNvSpPr>
          <p:nvPr/>
        </p:nvSpPr>
        <p:spPr bwMode="auto">
          <a:xfrm>
            <a:off x="3352800" y="56562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6" name="Line 35"/>
          <p:cNvSpPr>
            <a:spLocks noChangeShapeType="1"/>
          </p:cNvSpPr>
          <p:nvPr/>
        </p:nvSpPr>
        <p:spPr bwMode="auto">
          <a:xfrm>
            <a:off x="3352800" y="5808662"/>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27" name="Text Box 36"/>
          <p:cNvSpPr txBox="1">
            <a:spLocks noChangeArrowheads="1"/>
          </p:cNvSpPr>
          <p:nvPr/>
        </p:nvSpPr>
        <p:spPr bwMode="auto">
          <a:xfrm rot="-5400000">
            <a:off x="1685658" y="4447848"/>
            <a:ext cx="976847" cy="402291"/>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660066"/>
                </a:solidFill>
              </a:rPr>
              <a:t>bus_A</a:t>
            </a:r>
            <a:endParaRPr lang="en-GB" dirty="0">
              <a:solidFill>
                <a:srgbClr val="660066"/>
              </a:solidFill>
            </a:endParaRPr>
          </a:p>
        </p:txBody>
      </p:sp>
      <p:sp>
        <p:nvSpPr>
          <p:cNvPr id="37928" name="Text Box 37"/>
          <p:cNvSpPr txBox="1">
            <a:spLocks noChangeArrowheads="1"/>
          </p:cNvSpPr>
          <p:nvPr/>
        </p:nvSpPr>
        <p:spPr bwMode="auto">
          <a:xfrm rot="-5400000">
            <a:off x="3424208" y="4444674"/>
            <a:ext cx="976371" cy="402291"/>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660066"/>
                </a:solidFill>
              </a:rPr>
              <a:t>bus_B</a:t>
            </a:r>
            <a:endParaRPr lang="en-GB" dirty="0">
              <a:solidFill>
                <a:srgbClr val="660066"/>
              </a:solidFill>
            </a:endParaRPr>
          </a:p>
        </p:txBody>
      </p:sp>
      <p:sp>
        <p:nvSpPr>
          <p:cNvPr id="37929" name="Line 38"/>
          <p:cNvSpPr>
            <a:spLocks noChangeShapeType="1"/>
          </p:cNvSpPr>
          <p:nvPr/>
        </p:nvSpPr>
        <p:spPr bwMode="auto">
          <a:xfrm>
            <a:off x="6216650" y="3513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0" name="Line 39"/>
          <p:cNvSpPr>
            <a:spLocks noChangeShapeType="1"/>
          </p:cNvSpPr>
          <p:nvPr/>
        </p:nvSpPr>
        <p:spPr bwMode="auto">
          <a:xfrm>
            <a:off x="6216650" y="36655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1" name="Line 40"/>
          <p:cNvSpPr>
            <a:spLocks noChangeShapeType="1"/>
          </p:cNvSpPr>
          <p:nvPr/>
        </p:nvSpPr>
        <p:spPr bwMode="auto">
          <a:xfrm>
            <a:off x="6216650" y="38179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2" name="Line 41"/>
          <p:cNvSpPr>
            <a:spLocks noChangeShapeType="1"/>
          </p:cNvSpPr>
          <p:nvPr/>
        </p:nvSpPr>
        <p:spPr bwMode="auto">
          <a:xfrm>
            <a:off x="6216650" y="39703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3" name="Line 42"/>
          <p:cNvSpPr>
            <a:spLocks noChangeShapeType="1"/>
          </p:cNvSpPr>
          <p:nvPr/>
        </p:nvSpPr>
        <p:spPr bwMode="auto">
          <a:xfrm>
            <a:off x="6216650" y="41227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4" name="Line 43"/>
          <p:cNvSpPr>
            <a:spLocks noChangeShapeType="1"/>
          </p:cNvSpPr>
          <p:nvPr/>
        </p:nvSpPr>
        <p:spPr bwMode="auto">
          <a:xfrm>
            <a:off x="6216650" y="4275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5" name="Line 44"/>
          <p:cNvSpPr>
            <a:spLocks noChangeShapeType="1"/>
          </p:cNvSpPr>
          <p:nvPr/>
        </p:nvSpPr>
        <p:spPr bwMode="auto">
          <a:xfrm>
            <a:off x="6216650" y="44275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6" name="Line 45"/>
          <p:cNvSpPr>
            <a:spLocks noChangeShapeType="1"/>
          </p:cNvSpPr>
          <p:nvPr/>
        </p:nvSpPr>
        <p:spPr bwMode="auto">
          <a:xfrm>
            <a:off x="6216650" y="45799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7" name="Line 46"/>
          <p:cNvSpPr>
            <a:spLocks noChangeShapeType="1"/>
          </p:cNvSpPr>
          <p:nvPr/>
        </p:nvSpPr>
        <p:spPr bwMode="auto">
          <a:xfrm>
            <a:off x="6216650" y="47323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8" name="Line 47"/>
          <p:cNvSpPr>
            <a:spLocks noChangeShapeType="1"/>
          </p:cNvSpPr>
          <p:nvPr/>
        </p:nvSpPr>
        <p:spPr bwMode="auto">
          <a:xfrm>
            <a:off x="6216650" y="48847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39" name="Line 48"/>
          <p:cNvSpPr>
            <a:spLocks noChangeShapeType="1"/>
          </p:cNvSpPr>
          <p:nvPr/>
        </p:nvSpPr>
        <p:spPr bwMode="auto">
          <a:xfrm>
            <a:off x="6216650" y="5037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0" name="Line 49"/>
          <p:cNvSpPr>
            <a:spLocks noChangeShapeType="1"/>
          </p:cNvSpPr>
          <p:nvPr/>
        </p:nvSpPr>
        <p:spPr bwMode="auto">
          <a:xfrm>
            <a:off x="6216650" y="51895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1" name="Line 50"/>
          <p:cNvSpPr>
            <a:spLocks noChangeShapeType="1"/>
          </p:cNvSpPr>
          <p:nvPr/>
        </p:nvSpPr>
        <p:spPr bwMode="auto">
          <a:xfrm>
            <a:off x="6216650" y="53419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2" name="Line 51"/>
          <p:cNvSpPr>
            <a:spLocks noChangeShapeType="1"/>
          </p:cNvSpPr>
          <p:nvPr/>
        </p:nvSpPr>
        <p:spPr bwMode="auto">
          <a:xfrm>
            <a:off x="6216650" y="54943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3" name="Line 52"/>
          <p:cNvSpPr>
            <a:spLocks noChangeShapeType="1"/>
          </p:cNvSpPr>
          <p:nvPr/>
        </p:nvSpPr>
        <p:spPr bwMode="auto">
          <a:xfrm>
            <a:off x="6216650" y="56467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4" name="Line 53"/>
          <p:cNvSpPr>
            <a:spLocks noChangeShapeType="1"/>
          </p:cNvSpPr>
          <p:nvPr/>
        </p:nvSpPr>
        <p:spPr bwMode="auto">
          <a:xfrm>
            <a:off x="6216650" y="5799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5" name="Line 54"/>
          <p:cNvSpPr>
            <a:spLocks noChangeShapeType="1"/>
          </p:cNvSpPr>
          <p:nvPr/>
        </p:nvSpPr>
        <p:spPr bwMode="auto">
          <a:xfrm>
            <a:off x="7131050" y="47323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6" name="Line 55"/>
          <p:cNvSpPr>
            <a:spLocks noChangeShapeType="1"/>
          </p:cNvSpPr>
          <p:nvPr/>
        </p:nvSpPr>
        <p:spPr bwMode="auto">
          <a:xfrm>
            <a:off x="7131050" y="48847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7" name="Line 56"/>
          <p:cNvSpPr>
            <a:spLocks noChangeShapeType="1"/>
          </p:cNvSpPr>
          <p:nvPr/>
        </p:nvSpPr>
        <p:spPr bwMode="auto">
          <a:xfrm>
            <a:off x="7131050" y="5037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8" name="Line 57"/>
          <p:cNvSpPr>
            <a:spLocks noChangeShapeType="1"/>
          </p:cNvSpPr>
          <p:nvPr/>
        </p:nvSpPr>
        <p:spPr bwMode="auto">
          <a:xfrm>
            <a:off x="7131050" y="51895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49" name="Line 58"/>
          <p:cNvSpPr>
            <a:spLocks noChangeShapeType="1"/>
          </p:cNvSpPr>
          <p:nvPr/>
        </p:nvSpPr>
        <p:spPr bwMode="auto">
          <a:xfrm>
            <a:off x="7131050" y="53419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50" name="Line 59"/>
          <p:cNvSpPr>
            <a:spLocks noChangeShapeType="1"/>
          </p:cNvSpPr>
          <p:nvPr/>
        </p:nvSpPr>
        <p:spPr bwMode="auto">
          <a:xfrm>
            <a:off x="7131050" y="54943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51" name="Line 60"/>
          <p:cNvSpPr>
            <a:spLocks noChangeShapeType="1"/>
          </p:cNvSpPr>
          <p:nvPr/>
        </p:nvSpPr>
        <p:spPr bwMode="auto">
          <a:xfrm>
            <a:off x="7131050" y="56467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52" name="Line 61"/>
          <p:cNvSpPr>
            <a:spLocks noChangeShapeType="1"/>
          </p:cNvSpPr>
          <p:nvPr/>
        </p:nvSpPr>
        <p:spPr bwMode="auto">
          <a:xfrm>
            <a:off x="7131050" y="5799137"/>
            <a:ext cx="3048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7953" name="Text Box 62"/>
          <p:cNvSpPr txBox="1">
            <a:spLocks noChangeArrowheads="1"/>
          </p:cNvSpPr>
          <p:nvPr/>
        </p:nvSpPr>
        <p:spPr bwMode="auto">
          <a:xfrm rot="-5400000">
            <a:off x="5463908" y="4436735"/>
            <a:ext cx="976847" cy="402291"/>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660066"/>
                </a:solidFill>
              </a:rPr>
              <a:t>bus_A</a:t>
            </a:r>
            <a:endParaRPr lang="en-GB" dirty="0">
              <a:solidFill>
                <a:srgbClr val="660066"/>
              </a:solidFill>
            </a:endParaRPr>
          </a:p>
        </p:txBody>
      </p:sp>
      <p:sp>
        <p:nvSpPr>
          <p:cNvPr id="37954" name="Text Box 63"/>
          <p:cNvSpPr txBox="1">
            <a:spLocks noChangeArrowheads="1"/>
          </p:cNvSpPr>
          <p:nvPr/>
        </p:nvSpPr>
        <p:spPr bwMode="auto">
          <a:xfrm rot="-5400000">
            <a:off x="6971507" y="4431505"/>
            <a:ext cx="1403350" cy="398463"/>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rPr>
              <a:t>small_net</a:t>
            </a:r>
          </a:p>
        </p:txBody>
      </p:sp>
      <p:grpSp>
        <p:nvGrpSpPr>
          <p:cNvPr id="2" name="Group 64"/>
          <p:cNvGrpSpPr>
            <a:grpSpLocks/>
          </p:cNvGrpSpPr>
          <p:nvPr/>
        </p:nvGrpSpPr>
        <p:grpSpPr bwMode="auto">
          <a:xfrm>
            <a:off x="2743200" y="3513137"/>
            <a:ext cx="608013" cy="2284413"/>
            <a:chOff x="1728" y="2466"/>
            <a:chExt cx="383" cy="1439"/>
          </a:xfrm>
        </p:grpSpPr>
        <p:sp>
          <p:nvSpPr>
            <p:cNvPr id="37976" name="Line 65"/>
            <p:cNvSpPr>
              <a:spLocks noChangeShapeType="1"/>
            </p:cNvSpPr>
            <p:nvPr/>
          </p:nvSpPr>
          <p:spPr bwMode="auto">
            <a:xfrm>
              <a:off x="1728" y="246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7" name="Line 66"/>
            <p:cNvSpPr>
              <a:spLocks noChangeShapeType="1"/>
            </p:cNvSpPr>
            <p:nvPr/>
          </p:nvSpPr>
          <p:spPr bwMode="auto">
            <a:xfrm>
              <a:off x="1728" y="256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8" name="Line 67"/>
            <p:cNvSpPr>
              <a:spLocks noChangeShapeType="1"/>
            </p:cNvSpPr>
            <p:nvPr/>
          </p:nvSpPr>
          <p:spPr bwMode="auto">
            <a:xfrm>
              <a:off x="1728" y="265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9" name="Line 68"/>
            <p:cNvSpPr>
              <a:spLocks noChangeShapeType="1"/>
            </p:cNvSpPr>
            <p:nvPr/>
          </p:nvSpPr>
          <p:spPr bwMode="auto">
            <a:xfrm>
              <a:off x="1728" y="275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0" name="Line 69"/>
            <p:cNvSpPr>
              <a:spLocks noChangeShapeType="1"/>
            </p:cNvSpPr>
            <p:nvPr/>
          </p:nvSpPr>
          <p:spPr bwMode="auto">
            <a:xfrm>
              <a:off x="1728" y="285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1" name="Line 70"/>
            <p:cNvSpPr>
              <a:spLocks noChangeShapeType="1"/>
            </p:cNvSpPr>
            <p:nvPr/>
          </p:nvSpPr>
          <p:spPr bwMode="auto">
            <a:xfrm>
              <a:off x="1728" y="294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2" name="Line 71"/>
            <p:cNvSpPr>
              <a:spLocks noChangeShapeType="1"/>
            </p:cNvSpPr>
            <p:nvPr/>
          </p:nvSpPr>
          <p:spPr bwMode="auto">
            <a:xfrm>
              <a:off x="1728" y="304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3" name="Line 72"/>
            <p:cNvSpPr>
              <a:spLocks noChangeShapeType="1"/>
            </p:cNvSpPr>
            <p:nvPr/>
          </p:nvSpPr>
          <p:spPr bwMode="auto">
            <a:xfrm>
              <a:off x="1728" y="313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4" name="Line 73"/>
            <p:cNvSpPr>
              <a:spLocks noChangeShapeType="1"/>
            </p:cNvSpPr>
            <p:nvPr/>
          </p:nvSpPr>
          <p:spPr bwMode="auto">
            <a:xfrm>
              <a:off x="1728" y="323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5" name="Line 74"/>
            <p:cNvSpPr>
              <a:spLocks noChangeShapeType="1"/>
            </p:cNvSpPr>
            <p:nvPr/>
          </p:nvSpPr>
          <p:spPr bwMode="auto">
            <a:xfrm>
              <a:off x="1728" y="333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6" name="Line 75"/>
            <p:cNvSpPr>
              <a:spLocks noChangeShapeType="1"/>
            </p:cNvSpPr>
            <p:nvPr/>
          </p:nvSpPr>
          <p:spPr bwMode="auto">
            <a:xfrm>
              <a:off x="1728" y="342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7" name="Line 76"/>
            <p:cNvSpPr>
              <a:spLocks noChangeShapeType="1"/>
            </p:cNvSpPr>
            <p:nvPr/>
          </p:nvSpPr>
          <p:spPr bwMode="auto">
            <a:xfrm>
              <a:off x="1728" y="352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8" name="Line 77"/>
            <p:cNvSpPr>
              <a:spLocks noChangeShapeType="1"/>
            </p:cNvSpPr>
            <p:nvPr/>
          </p:nvSpPr>
          <p:spPr bwMode="auto">
            <a:xfrm>
              <a:off x="1728" y="361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89" name="Line 78"/>
            <p:cNvSpPr>
              <a:spLocks noChangeShapeType="1"/>
            </p:cNvSpPr>
            <p:nvPr/>
          </p:nvSpPr>
          <p:spPr bwMode="auto">
            <a:xfrm>
              <a:off x="1728" y="371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90" name="Line 79"/>
            <p:cNvSpPr>
              <a:spLocks noChangeShapeType="1"/>
            </p:cNvSpPr>
            <p:nvPr/>
          </p:nvSpPr>
          <p:spPr bwMode="auto">
            <a:xfrm>
              <a:off x="1728" y="381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91" name="Line 80"/>
            <p:cNvSpPr>
              <a:spLocks noChangeShapeType="1"/>
            </p:cNvSpPr>
            <p:nvPr/>
          </p:nvSpPr>
          <p:spPr bwMode="auto">
            <a:xfrm>
              <a:off x="1728" y="390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grpSp>
      <p:grpSp>
        <p:nvGrpSpPr>
          <p:cNvPr id="3" name="Group 81"/>
          <p:cNvGrpSpPr>
            <a:grpSpLocks/>
          </p:cNvGrpSpPr>
          <p:nvPr/>
        </p:nvGrpSpPr>
        <p:grpSpPr bwMode="auto">
          <a:xfrm>
            <a:off x="6505575" y="3513137"/>
            <a:ext cx="996950" cy="2284413"/>
            <a:chOff x="4098" y="2466"/>
            <a:chExt cx="628" cy="1439"/>
          </a:xfrm>
        </p:grpSpPr>
        <p:sp>
          <p:nvSpPr>
            <p:cNvPr id="37958" name="Text Box 82"/>
            <p:cNvSpPr txBox="1">
              <a:spLocks noChangeArrowheads="1"/>
            </p:cNvSpPr>
            <p:nvPr/>
          </p:nvSpPr>
          <p:spPr bwMode="auto">
            <a:xfrm>
              <a:off x="4538" y="2511"/>
              <a:ext cx="189" cy="232"/>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0000"/>
                  </a:solidFill>
                </a:rPr>
                <a:t>?</a:t>
              </a:r>
            </a:p>
          </p:txBody>
        </p:sp>
        <p:grpSp>
          <p:nvGrpSpPr>
            <p:cNvPr id="4" name="Group 83"/>
            <p:cNvGrpSpPr>
              <a:grpSpLocks/>
            </p:cNvGrpSpPr>
            <p:nvPr/>
          </p:nvGrpSpPr>
          <p:grpSpPr bwMode="auto">
            <a:xfrm>
              <a:off x="4098" y="2466"/>
              <a:ext cx="383" cy="1439"/>
              <a:chOff x="4098" y="2466"/>
              <a:chExt cx="383" cy="1439"/>
            </a:xfrm>
          </p:grpSpPr>
          <p:sp>
            <p:nvSpPr>
              <p:cNvPr id="37960" name="Line 84"/>
              <p:cNvSpPr>
                <a:spLocks noChangeShapeType="1"/>
              </p:cNvSpPr>
              <p:nvPr/>
            </p:nvSpPr>
            <p:spPr bwMode="auto">
              <a:xfrm>
                <a:off x="4098" y="246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1" name="Line 85"/>
              <p:cNvSpPr>
                <a:spLocks noChangeShapeType="1"/>
              </p:cNvSpPr>
              <p:nvPr/>
            </p:nvSpPr>
            <p:spPr bwMode="auto">
              <a:xfrm>
                <a:off x="4098" y="256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2" name="Line 86"/>
              <p:cNvSpPr>
                <a:spLocks noChangeShapeType="1"/>
              </p:cNvSpPr>
              <p:nvPr/>
            </p:nvSpPr>
            <p:spPr bwMode="auto">
              <a:xfrm>
                <a:off x="4098" y="265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3" name="Line 87"/>
              <p:cNvSpPr>
                <a:spLocks noChangeShapeType="1"/>
              </p:cNvSpPr>
              <p:nvPr/>
            </p:nvSpPr>
            <p:spPr bwMode="auto">
              <a:xfrm>
                <a:off x="4098" y="275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4" name="Line 88"/>
              <p:cNvSpPr>
                <a:spLocks noChangeShapeType="1"/>
              </p:cNvSpPr>
              <p:nvPr/>
            </p:nvSpPr>
            <p:spPr bwMode="auto">
              <a:xfrm>
                <a:off x="4098" y="285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5" name="Line 89"/>
              <p:cNvSpPr>
                <a:spLocks noChangeShapeType="1"/>
              </p:cNvSpPr>
              <p:nvPr/>
            </p:nvSpPr>
            <p:spPr bwMode="auto">
              <a:xfrm>
                <a:off x="4098" y="294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6" name="Line 90"/>
              <p:cNvSpPr>
                <a:spLocks noChangeShapeType="1"/>
              </p:cNvSpPr>
              <p:nvPr/>
            </p:nvSpPr>
            <p:spPr bwMode="auto">
              <a:xfrm>
                <a:off x="4098" y="304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7" name="Line 91"/>
              <p:cNvSpPr>
                <a:spLocks noChangeShapeType="1"/>
              </p:cNvSpPr>
              <p:nvPr/>
            </p:nvSpPr>
            <p:spPr bwMode="auto">
              <a:xfrm>
                <a:off x="4098" y="313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8" name="Line 92"/>
              <p:cNvSpPr>
                <a:spLocks noChangeShapeType="1"/>
              </p:cNvSpPr>
              <p:nvPr/>
            </p:nvSpPr>
            <p:spPr bwMode="auto">
              <a:xfrm>
                <a:off x="4098" y="323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69" name="Line 93"/>
              <p:cNvSpPr>
                <a:spLocks noChangeShapeType="1"/>
              </p:cNvSpPr>
              <p:nvPr/>
            </p:nvSpPr>
            <p:spPr bwMode="auto">
              <a:xfrm>
                <a:off x="4098" y="333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0" name="Line 94"/>
              <p:cNvSpPr>
                <a:spLocks noChangeShapeType="1"/>
              </p:cNvSpPr>
              <p:nvPr/>
            </p:nvSpPr>
            <p:spPr bwMode="auto">
              <a:xfrm>
                <a:off x="4098" y="342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1" name="Line 95"/>
              <p:cNvSpPr>
                <a:spLocks noChangeShapeType="1"/>
              </p:cNvSpPr>
              <p:nvPr/>
            </p:nvSpPr>
            <p:spPr bwMode="auto">
              <a:xfrm>
                <a:off x="4098" y="3522"/>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2" name="Line 96"/>
              <p:cNvSpPr>
                <a:spLocks noChangeShapeType="1"/>
              </p:cNvSpPr>
              <p:nvPr/>
            </p:nvSpPr>
            <p:spPr bwMode="auto">
              <a:xfrm>
                <a:off x="4098" y="3618"/>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3" name="Line 97"/>
              <p:cNvSpPr>
                <a:spLocks noChangeShapeType="1"/>
              </p:cNvSpPr>
              <p:nvPr/>
            </p:nvSpPr>
            <p:spPr bwMode="auto">
              <a:xfrm>
                <a:off x="4098" y="3714"/>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4" name="Line 98"/>
              <p:cNvSpPr>
                <a:spLocks noChangeShapeType="1"/>
              </p:cNvSpPr>
              <p:nvPr/>
            </p:nvSpPr>
            <p:spPr bwMode="auto">
              <a:xfrm>
                <a:off x="4098" y="3810"/>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sp>
            <p:nvSpPr>
              <p:cNvPr id="37975" name="Line 99"/>
              <p:cNvSpPr>
                <a:spLocks noChangeShapeType="1"/>
              </p:cNvSpPr>
              <p:nvPr/>
            </p:nvSpPr>
            <p:spPr bwMode="auto">
              <a:xfrm>
                <a:off x="4098" y="3906"/>
                <a:ext cx="384" cy="1"/>
              </a:xfrm>
              <a:prstGeom prst="line">
                <a:avLst/>
              </a:prstGeom>
              <a:noFill/>
              <a:ln w="19080">
                <a:solidFill>
                  <a:srgbClr val="FF0000"/>
                </a:solidFill>
                <a:miter lim="800000"/>
                <a:headEnd type="triangle" w="med" len="med"/>
                <a:tailEnd type="triangle" w="med" len="med"/>
              </a:ln>
            </p:spPr>
            <p:txBody>
              <a:bodyPr>
                <a:prstTxWarp prst="textNoShape">
                  <a:avLst/>
                </a:prstTxWarp>
              </a:bodyPr>
              <a:lstStyle/>
              <a:p>
                <a:endParaRPr lang="en-US"/>
              </a:p>
            </p:txBody>
          </p:sp>
        </p:grpSp>
      </p:grpSp>
      <p:sp>
        <p:nvSpPr>
          <p:cNvPr id="1481828" name="Text Box 100"/>
          <p:cNvSpPr txBox="1">
            <a:spLocks noChangeArrowheads="1"/>
          </p:cNvSpPr>
          <p:nvPr/>
        </p:nvSpPr>
        <p:spPr bwMode="auto">
          <a:xfrm>
            <a:off x="5400675" y="1703387"/>
            <a:ext cx="3200400" cy="1202510"/>
          </a:xfrm>
          <a:prstGeom prst="rect">
            <a:avLst/>
          </a:prstGeom>
          <a:noFill/>
          <a:ln w="9525">
            <a:noFill/>
            <a:round/>
            <a:headEnd/>
            <a:tailEnd/>
          </a:ln>
        </p:spPr>
        <p:txBody>
          <a:bodyPr lIns="90000" tIns="46800" rIns="90000" bIns="46800">
            <a:prstTxWarp prst="textNoShape">
              <a:avLst/>
            </a:prstTxWarp>
            <a:spAutoFit/>
          </a:bodyPr>
          <a:lstStyle/>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FF0000"/>
                </a:solidFill>
              </a:rPr>
              <a:t>Absolutely no type safety when connecting nets</a:t>
            </a:r>
            <a:r>
              <a:rPr lang="en-GB" sz="2400" dirty="0" smtClean="0">
                <a:solidFill>
                  <a:srgbClr val="FF0000"/>
                </a:solidFill>
              </a:rPr>
              <a:t>!</a:t>
            </a:r>
          </a:p>
        </p:txBody>
      </p:sp>
      <p:sp>
        <p:nvSpPr>
          <p:cNvPr id="101" name="TextBox 100"/>
          <p:cNvSpPr txBox="1"/>
          <p:nvPr/>
        </p:nvSpPr>
        <p:spPr>
          <a:xfrm>
            <a:off x="152400" y="6019800"/>
            <a:ext cx="7555404" cy="374461"/>
          </a:xfrm>
          <a:prstGeom prst="rect">
            <a:avLst/>
          </a:prstGeom>
          <a:noFill/>
        </p:spPr>
        <p:txBody>
          <a:bodyPr wrap="none" rtlCol="0">
            <a:spAutoFit/>
          </a:bodyPr>
          <a:lstStyle/>
          <a:p>
            <a:pPr>
              <a:buNone/>
            </a:pPr>
            <a:r>
              <a:rPr lang="en-US" i="1" dirty="0" smtClean="0">
                <a:solidFill>
                  <a:srgbClr val="008000"/>
                </a:solidFill>
              </a:rPr>
              <a:t>2012: You will rarely use the </a:t>
            </a:r>
            <a:r>
              <a:rPr lang="en-US" i="1" dirty="0" smtClean="0">
                <a:solidFill>
                  <a:schemeClr val="tx2"/>
                </a:solidFill>
                <a:latin typeface="Bank Gothic"/>
                <a:cs typeface="Bank Gothic"/>
              </a:rPr>
              <a:t>wire </a:t>
            </a:r>
            <a:r>
              <a:rPr lang="en-US" i="1" dirty="0" smtClean="0">
                <a:solidFill>
                  <a:srgbClr val="008000"/>
                </a:solidFill>
              </a:rPr>
              <a:t>keyword in this class</a:t>
            </a:r>
            <a:r>
              <a:rPr lang="en-US" i="1" dirty="0" smtClean="0">
                <a:solidFill>
                  <a:srgbClr val="FF0000"/>
                </a:solidFill>
              </a:rPr>
              <a:t>.</a:t>
            </a:r>
            <a:endParaRPr lang="en-US" i="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481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Bit literals</a:t>
            </a:r>
          </a:p>
        </p:txBody>
      </p:sp>
      <p:sp>
        <p:nvSpPr>
          <p:cNvPr id="39942" name="Rectangle 3" descr="Rectangle: Click to edit Master text styles&#10;Second level&#10;Third level&#10;Fourth level&#10;Fifth level"/>
          <p:cNvSpPr>
            <a:spLocks noGrp="1" noChangeArrowheads="1"/>
          </p:cNvSpPr>
          <p:nvPr>
            <p:ph idx="1"/>
          </p:nvPr>
        </p:nvSpPr>
        <p:spPr>
          <a:xfrm>
            <a:off x="4808538" y="1543050"/>
            <a:ext cx="3906837" cy="3773488"/>
          </a:xfrm>
        </p:spPr>
        <p:txBody>
          <a:bodyPr lIns="90000" tIns="46800" rIns="90000" bIns="46800"/>
          <a:lstStyle/>
          <a:p>
            <a:pPr marL="341313" indent="-341313" defTabSz="457200" eaLnBrk="1" hangingPunct="1">
              <a:spcBef>
                <a:spcPts val="600"/>
              </a:spcBef>
              <a:buSzPct val="14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Binary literals</a:t>
            </a:r>
          </a:p>
          <a:p>
            <a:pPr marL="741363" lvl="1" indent="-28416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65" charset="0"/>
                <a:ea typeface="ＭＳ Ｐゴシック" pitchFamily="-65" charset="-128"/>
              </a:rPr>
              <a:t>8’b0000_0000</a:t>
            </a:r>
          </a:p>
          <a:p>
            <a:pPr marL="741363" lvl="1" indent="-28416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65" charset="0"/>
                <a:ea typeface="ＭＳ Ｐゴシック" pitchFamily="-65" charset="-128"/>
              </a:rPr>
              <a:t>8’b0xx0_1xx1</a:t>
            </a:r>
          </a:p>
          <a:p>
            <a:pPr marL="341313" indent="-341313" defTabSz="457200" eaLnBrk="1" hangingPunct="1">
              <a:spcBef>
                <a:spcPts val="600"/>
              </a:spcBef>
              <a:buSzPct val="14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Hexadecimal literals</a:t>
            </a:r>
          </a:p>
          <a:p>
            <a:pPr marL="741363" lvl="1" indent="-28416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65" charset="0"/>
                <a:ea typeface="ＭＳ Ｐゴシック" pitchFamily="-65" charset="-128"/>
              </a:rPr>
              <a:t>32’h0a34_def1</a:t>
            </a:r>
          </a:p>
          <a:p>
            <a:pPr marL="741363" lvl="1" indent="-28416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65" charset="0"/>
                <a:ea typeface="ＭＳ Ｐゴシック" pitchFamily="-65" charset="-128"/>
              </a:rPr>
              <a:t>16’haxxx</a:t>
            </a:r>
          </a:p>
          <a:p>
            <a:pPr marL="341313" indent="-341313" defTabSz="457200" eaLnBrk="1" hangingPunct="1">
              <a:spcBef>
                <a:spcPts val="600"/>
              </a:spcBef>
              <a:buSzPct val="14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Decimal literals</a:t>
            </a:r>
          </a:p>
          <a:p>
            <a:pPr marL="741363" lvl="1" indent="-28416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65" charset="0"/>
                <a:ea typeface="ＭＳ Ｐゴシック" pitchFamily="-65" charset="-128"/>
              </a:rPr>
              <a:t>32’d42</a:t>
            </a:r>
          </a:p>
        </p:txBody>
      </p:sp>
      <p:sp>
        <p:nvSpPr>
          <p:cNvPr id="39943" name="Text Box 4"/>
          <p:cNvSpPr txBox="1">
            <a:spLocks noChangeArrowheads="1"/>
          </p:cNvSpPr>
          <p:nvPr/>
        </p:nvSpPr>
        <p:spPr bwMode="auto">
          <a:xfrm>
            <a:off x="669925" y="3024188"/>
            <a:ext cx="3687763" cy="168275"/>
          </a:xfrm>
          <a:prstGeom prst="rect">
            <a:avLst/>
          </a:prstGeom>
          <a:noFill/>
          <a:ln w="9525">
            <a:noFill/>
            <a:round/>
            <a:headEnd/>
            <a:tailEnd/>
          </a:ln>
        </p:spPr>
        <p:txBody>
          <a:bodyPr wrap="none" anchor="ctr">
            <a:prstTxWarp prst="textNoShape">
              <a:avLst/>
            </a:prstTxWarp>
          </a:bodyPr>
          <a:lstStyle/>
          <a:p>
            <a:endParaRPr lang="en-US"/>
          </a:p>
        </p:txBody>
      </p:sp>
      <p:sp>
        <p:nvSpPr>
          <p:cNvPr id="39944" name="Text Box 5"/>
          <p:cNvSpPr txBox="1">
            <a:spLocks noChangeArrowheads="1"/>
          </p:cNvSpPr>
          <p:nvPr/>
        </p:nvSpPr>
        <p:spPr bwMode="auto">
          <a:xfrm>
            <a:off x="838200" y="1981200"/>
            <a:ext cx="3268663" cy="747713"/>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900" b="1">
                <a:solidFill>
                  <a:srgbClr val="40458C"/>
                </a:solidFill>
                <a:latin typeface="Courier New" pitchFamily="-65" charset="0"/>
              </a:rPr>
              <a:t>4’b10_11</a:t>
            </a:r>
          </a:p>
        </p:txBody>
      </p:sp>
      <p:sp>
        <p:nvSpPr>
          <p:cNvPr id="39945" name="Line 6"/>
          <p:cNvSpPr>
            <a:spLocks noChangeShapeType="1"/>
          </p:cNvSpPr>
          <p:nvPr/>
        </p:nvSpPr>
        <p:spPr bwMode="auto">
          <a:xfrm flipV="1">
            <a:off x="1004888" y="2817813"/>
            <a:ext cx="1587" cy="2335212"/>
          </a:xfrm>
          <a:prstGeom prst="line">
            <a:avLst/>
          </a:prstGeom>
          <a:noFill/>
          <a:ln w="28440">
            <a:solidFill>
              <a:srgbClr val="40458C"/>
            </a:solidFill>
            <a:miter lim="800000"/>
            <a:headEnd/>
            <a:tailEnd type="triangle" w="med" len="med"/>
          </a:ln>
        </p:spPr>
        <p:txBody>
          <a:bodyPr>
            <a:prstTxWarp prst="textNoShape">
              <a:avLst/>
            </a:prstTxWarp>
          </a:bodyPr>
          <a:lstStyle/>
          <a:p>
            <a:endParaRPr lang="en-US"/>
          </a:p>
        </p:txBody>
      </p:sp>
      <p:sp>
        <p:nvSpPr>
          <p:cNvPr id="39946" name="Line 7"/>
          <p:cNvSpPr>
            <a:spLocks noChangeShapeType="1"/>
          </p:cNvSpPr>
          <p:nvPr/>
        </p:nvSpPr>
        <p:spPr bwMode="auto">
          <a:xfrm flipV="1">
            <a:off x="1758950" y="2817813"/>
            <a:ext cx="1588" cy="1643062"/>
          </a:xfrm>
          <a:prstGeom prst="line">
            <a:avLst/>
          </a:prstGeom>
          <a:noFill/>
          <a:ln w="28440">
            <a:solidFill>
              <a:srgbClr val="40458C"/>
            </a:solidFill>
            <a:miter lim="800000"/>
            <a:headEnd/>
            <a:tailEnd type="triangle" w="med" len="med"/>
          </a:ln>
        </p:spPr>
        <p:txBody>
          <a:bodyPr>
            <a:prstTxWarp prst="textNoShape">
              <a:avLst/>
            </a:prstTxWarp>
          </a:bodyPr>
          <a:lstStyle/>
          <a:p>
            <a:endParaRPr lang="en-US"/>
          </a:p>
        </p:txBody>
      </p:sp>
      <p:sp>
        <p:nvSpPr>
          <p:cNvPr id="39947" name="Line 8"/>
          <p:cNvSpPr>
            <a:spLocks noChangeShapeType="1"/>
          </p:cNvSpPr>
          <p:nvPr/>
        </p:nvSpPr>
        <p:spPr bwMode="auto">
          <a:xfrm flipV="1">
            <a:off x="2849563" y="2817813"/>
            <a:ext cx="1587" cy="866775"/>
          </a:xfrm>
          <a:prstGeom prst="line">
            <a:avLst/>
          </a:prstGeom>
          <a:noFill/>
          <a:ln w="28440">
            <a:solidFill>
              <a:srgbClr val="40458C"/>
            </a:solidFill>
            <a:miter lim="800000"/>
            <a:headEnd/>
            <a:tailEnd type="triangle" w="med" len="med"/>
          </a:ln>
        </p:spPr>
        <p:txBody>
          <a:bodyPr>
            <a:prstTxWarp prst="textNoShape">
              <a:avLst/>
            </a:prstTxWarp>
          </a:bodyPr>
          <a:lstStyle/>
          <a:p>
            <a:endParaRPr lang="en-US"/>
          </a:p>
        </p:txBody>
      </p:sp>
      <p:sp>
        <p:nvSpPr>
          <p:cNvPr id="39948" name="Text Box 9"/>
          <p:cNvSpPr txBox="1">
            <a:spLocks noChangeArrowheads="1"/>
          </p:cNvSpPr>
          <p:nvPr/>
        </p:nvSpPr>
        <p:spPr bwMode="auto">
          <a:xfrm>
            <a:off x="2908300" y="3163888"/>
            <a:ext cx="1473200" cy="549275"/>
          </a:xfrm>
          <a:prstGeom prst="rect">
            <a:avLst/>
          </a:prstGeom>
          <a:noFill/>
          <a:ln w="9525">
            <a:noFill/>
            <a:round/>
            <a:headEnd/>
            <a:tailEnd/>
          </a:ln>
        </p:spPr>
        <p:txBody>
          <a:bodyPr wrap="none" lIns="0" tIns="0" rIns="0" bIns="0">
            <a:prstTxWarp prst="textNoShape">
              <a:avLst/>
            </a:prstTxWarp>
            <a:spAutoFit/>
          </a:bodyPr>
          <a:lstStyle/>
          <a:p>
            <a:pPr defTabSz="457200" eaLnBrk="0" hangingPunct="0">
              <a:lnSpc>
                <a:spcPct val="100000"/>
              </a:lnSpc>
              <a:spcBef>
                <a:spcPct val="0"/>
              </a:spcBef>
              <a:buClr>
                <a:srgbClr val="40458C"/>
              </a:buClr>
              <a:buFont typeface="Comic Sans MS"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Comic Sans MS" pitchFamily="-65" charset="0"/>
              </a:rPr>
              <a:t>Underscores </a:t>
            </a:r>
          </a:p>
          <a:p>
            <a:pPr defTabSz="457200" eaLnBrk="0" hangingPunct="0">
              <a:lnSpc>
                <a:spcPct val="100000"/>
              </a:lnSpc>
              <a:spcBef>
                <a:spcPct val="0"/>
              </a:spcBef>
              <a:buClr>
                <a:srgbClr val="40458C"/>
              </a:buClr>
              <a:buFont typeface="Comic Sans MS"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Comic Sans MS" pitchFamily="-65" charset="0"/>
              </a:rPr>
              <a:t>are ignored</a:t>
            </a:r>
          </a:p>
        </p:txBody>
      </p:sp>
      <p:sp>
        <p:nvSpPr>
          <p:cNvPr id="39949" name="Text Box 10"/>
          <p:cNvSpPr txBox="1">
            <a:spLocks noChangeArrowheads="1"/>
          </p:cNvSpPr>
          <p:nvPr/>
        </p:nvSpPr>
        <p:spPr bwMode="auto">
          <a:xfrm>
            <a:off x="1816100" y="3905250"/>
            <a:ext cx="1370013" cy="549275"/>
          </a:xfrm>
          <a:prstGeom prst="rect">
            <a:avLst/>
          </a:prstGeom>
          <a:noFill/>
          <a:ln w="9525">
            <a:noFill/>
            <a:round/>
            <a:headEnd/>
            <a:tailEnd/>
          </a:ln>
        </p:spPr>
        <p:txBody>
          <a:bodyPr wrap="none" lIns="0" tIns="0" rIns="0" bIns="0">
            <a:prstTxWarp prst="textNoShape">
              <a:avLst/>
            </a:prstTxWarp>
            <a:spAutoFit/>
          </a:bodyPr>
          <a:lstStyle/>
          <a:p>
            <a:pPr defTabSz="457200" eaLnBrk="0" hangingPunct="0">
              <a:lnSpc>
                <a:spcPct val="100000"/>
              </a:lnSpc>
              <a:spcBef>
                <a:spcPct val="0"/>
              </a:spcBef>
              <a:buClr>
                <a:srgbClr val="40458C"/>
              </a:buClr>
              <a:buFont typeface="Comic Sans MS"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Comic Sans MS" pitchFamily="-65" charset="0"/>
              </a:rPr>
              <a:t>Base format</a:t>
            </a:r>
          </a:p>
          <a:p>
            <a:pPr defTabSz="457200" eaLnBrk="0" hangingPunct="0">
              <a:lnSpc>
                <a:spcPct val="100000"/>
              </a:lnSpc>
              <a:spcBef>
                <a:spcPct val="0"/>
              </a:spcBef>
              <a:buClr>
                <a:srgbClr val="40458C"/>
              </a:buClr>
              <a:buFont typeface="Comic Sans MS"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Comic Sans MS" pitchFamily="-65" charset="0"/>
              </a:rPr>
              <a:t>(d,b,o,h)‏</a:t>
            </a:r>
          </a:p>
        </p:txBody>
      </p:sp>
      <p:sp>
        <p:nvSpPr>
          <p:cNvPr id="39950" name="Text Box 11"/>
          <p:cNvSpPr txBox="1">
            <a:spLocks noChangeArrowheads="1"/>
          </p:cNvSpPr>
          <p:nvPr/>
        </p:nvSpPr>
        <p:spPr bwMode="auto">
          <a:xfrm>
            <a:off x="1089025" y="4683125"/>
            <a:ext cx="2765425" cy="54927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40458C"/>
              </a:buClr>
              <a:buFont typeface="Comic Sans MS"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Comic Sans MS" pitchFamily="-65" charset="0"/>
              </a:rPr>
              <a:t>Decimal number representing size in bits</a:t>
            </a:r>
          </a:p>
        </p:txBody>
      </p:sp>
      <p:sp>
        <p:nvSpPr>
          <p:cNvPr id="39951" name="Text Box 12"/>
          <p:cNvSpPr txBox="1">
            <a:spLocks noChangeArrowheads="1"/>
          </p:cNvSpPr>
          <p:nvPr/>
        </p:nvSpPr>
        <p:spPr bwMode="auto">
          <a:xfrm>
            <a:off x="892175" y="5394325"/>
            <a:ext cx="3222625" cy="1009650"/>
          </a:xfrm>
          <a:prstGeom prst="rect">
            <a:avLst/>
          </a:prstGeom>
          <a:noFill/>
          <a:ln w="9525">
            <a:noFill/>
            <a:round/>
            <a:headEnd/>
            <a:tailEnd/>
          </a:ln>
        </p:spPr>
        <p:txBody>
          <a:bodyPr lIns="90000" tIns="46800" rIns="90000" bIns="46800">
            <a:prstTxWarp prst="textNoShape">
              <a:avLst/>
            </a:prstTxWarp>
            <a:spAutoFit/>
          </a:bodyPr>
          <a:lstStyle/>
          <a:p>
            <a:pPr algn="ctr" defTabSz="457200">
              <a:lnSpc>
                <a:spcPct val="100000"/>
              </a:lnSpc>
              <a:spcBef>
                <a:spcPts val="625"/>
              </a:spcBef>
              <a:buClr>
                <a:srgbClr val="FF0000"/>
              </a:buClr>
              <a:buSzPct val="110000"/>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We’ll learn how to actually assign literals to nets a little later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t>SV Fundamentals</a:t>
            </a:r>
            <a:endParaRPr lang="en-GB" sz="4800" dirty="0"/>
          </a:p>
        </p:txBody>
      </p:sp>
      <p:sp>
        <p:nvSpPr>
          <p:cNvPr id="41990" name="Rectangle 3" descr="Rectangle: Click to edit Master text styles&#10;Second level&#10;Third level&#10;Fourth level&#10;Fifth level"/>
          <p:cNvSpPr>
            <a:spLocks noGrp="1" noChangeArrowheads="1"/>
          </p:cNvSpPr>
          <p:nvPr>
            <p:ph idx="1"/>
          </p:nvPr>
        </p:nvSpPr>
        <p:spPr>
          <a:xfrm>
            <a:off x="911225" y="1970088"/>
            <a:ext cx="7700963" cy="4052887"/>
          </a:xfrm>
        </p:spPr>
        <p:txBody>
          <a:bodyPr lIns="90000" tIns="46800" rIns="90000" bIns="46800"/>
          <a:lstStyle/>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History of hardware design languages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Data types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rPr>
              <a:t>Structural</a:t>
            </a:r>
            <a:r>
              <a:rPr lang="en-GB" sz="2400" dirty="0" smtClean="0">
                <a:solidFill>
                  <a:srgbClr val="FF0000"/>
                </a:solidFill>
              </a:rPr>
              <a:t> SV</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RTL SV</a:t>
            </a:r>
            <a:endParaRPr lang="en-GB" sz="2400" dirty="0"/>
          </a:p>
        </p:txBody>
      </p:sp>
      <p:grpSp>
        <p:nvGrpSpPr>
          <p:cNvPr id="41991" name="Group 4"/>
          <p:cNvGrpSpPr>
            <a:grpSpLocks/>
          </p:cNvGrpSpPr>
          <p:nvPr/>
        </p:nvGrpSpPr>
        <p:grpSpPr bwMode="auto">
          <a:xfrm>
            <a:off x="4648200" y="3262313"/>
            <a:ext cx="3756025" cy="3000375"/>
            <a:chOff x="2928" y="2055"/>
            <a:chExt cx="2366" cy="1890"/>
          </a:xfrm>
        </p:grpSpPr>
        <p:grpSp>
          <p:nvGrpSpPr>
            <p:cNvPr id="41992" name="Group 5"/>
            <p:cNvGrpSpPr>
              <a:grpSpLocks/>
            </p:cNvGrpSpPr>
            <p:nvPr/>
          </p:nvGrpSpPr>
          <p:grpSpPr bwMode="auto">
            <a:xfrm>
              <a:off x="2928" y="2055"/>
              <a:ext cx="1988" cy="1007"/>
              <a:chOff x="2928" y="2055"/>
              <a:chExt cx="1988" cy="1007"/>
            </a:xfrm>
          </p:grpSpPr>
          <p:grpSp>
            <p:nvGrpSpPr>
              <p:cNvPr id="41998" name="Group 6"/>
              <p:cNvGrpSpPr>
                <a:grpSpLocks/>
              </p:cNvGrpSpPr>
              <p:nvPr/>
            </p:nvGrpSpPr>
            <p:grpSpPr bwMode="auto">
              <a:xfrm>
                <a:off x="3086" y="2216"/>
                <a:ext cx="1596" cy="678"/>
                <a:chOff x="3086" y="2216"/>
                <a:chExt cx="1596" cy="678"/>
              </a:xfrm>
            </p:grpSpPr>
            <p:sp>
              <p:nvSpPr>
                <p:cNvPr id="42002" name="Rectangle 7"/>
                <p:cNvSpPr>
                  <a:spLocks noChangeArrowheads="1"/>
                </p:cNvSpPr>
                <p:nvPr/>
              </p:nvSpPr>
              <p:spPr bwMode="auto">
                <a:xfrm>
                  <a:off x="3259" y="2436"/>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42003" name="Rectangle 8"/>
                <p:cNvSpPr>
                  <a:spLocks noChangeArrowheads="1"/>
                </p:cNvSpPr>
                <p:nvPr/>
              </p:nvSpPr>
              <p:spPr bwMode="auto">
                <a:xfrm>
                  <a:off x="3606"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42004" name="Rectangle 9"/>
                <p:cNvSpPr>
                  <a:spLocks noChangeArrowheads="1"/>
                </p:cNvSpPr>
                <p:nvPr/>
              </p:nvSpPr>
              <p:spPr bwMode="auto">
                <a:xfrm>
                  <a:off x="3953"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42005" name="Rectangle 10"/>
                <p:cNvSpPr>
                  <a:spLocks noChangeArrowheads="1"/>
                </p:cNvSpPr>
                <p:nvPr/>
              </p:nvSpPr>
              <p:spPr bwMode="auto">
                <a:xfrm>
                  <a:off x="4301"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42006" name="Line 11"/>
                <p:cNvSpPr>
                  <a:spLocks noChangeShapeType="1"/>
                </p:cNvSpPr>
                <p:nvPr/>
              </p:nvSpPr>
              <p:spPr bwMode="auto">
                <a:xfrm flipH="1">
                  <a:off x="3535"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07" name="Line 12"/>
                <p:cNvSpPr>
                  <a:spLocks noChangeShapeType="1"/>
                </p:cNvSpPr>
                <p:nvPr/>
              </p:nvSpPr>
              <p:spPr bwMode="auto">
                <a:xfrm flipH="1">
                  <a:off x="3152" y="2609"/>
                  <a:ext cx="107"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42008" name="Group 13"/>
                <p:cNvGrpSpPr>
                  <a:grpSpLocks/>
                </p:cNvGrpSpPr>
                <p:nvPr/>
              </p:nvGrpSpPr>
              <p:grpSpPr bwMode="auto">
                <a:xfrm>
                  <a:off x="3328" y="2251"/>
                  <a:ext cx="1146" cy="184"/>
                  <a:chOff x="3328" y="2251"/>
                  <a:chExt cx="1146" cy="184"/>
                </a:xfrm>
              </p:grpSpPr>
              <p:sp>
                <p:nvSpPr>
                  <p:cNvPr id="42037" name="Line 14"/>
                  <p:cNvSpPr>
                    <a:spLocks noChangeShapeType="1"/>
                  </p:cNvSpPr>
                  <p:nvPr/>
                </p:nvSpPr>
                <p:spPr bwMode="auto">
                  <a:xfrm>
                    <a:off x="3328"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38" name="Line 15"/>
                  <p:cNvSpPr>
                    <a:spLocks noChangeShapeType="1"/>
                  </p:cNvSpPr>
                  <p:nvPr/>
                </p:nvSpPr>
                <p:spPr bwMode="auto">
                  <a:xfrm>
                    <a:off x="343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39" name="Line 16"/>
                  <p:cNvSpPr>
                    <a:spLocks noChangeShapeType="1"/>
                  </p:cNvSpPr>
                  <p:nvPr/>
                </p:nvSpPr>
                <p:spPr bwMode="auto">
                  <a:xfrm>
                    <a:off x="3675"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40" name="Line 17"/>
                  <p:cNvSpPr>
                    <a:spLocks noChangeShapeType="1"/>
                  </p:cNvSpPr>
                  <p:nvPr/>
                </p:nvSpPr>
                <p:spPr bwMode="auto">
                  <a:xfrm>
                    <a:off x="3779"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41" name="Line 18"/>
                  <p:cNvSpPr>
                    <a:spLocks noChangeShapeType="1"/>
                  </p:cNvSpPr>
                  <p:nvPr/>
                </p:nvSpPr>
                <p:spPr bwMode="auto">
                  <a:xfrm>
                    <a:off x="402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42" name="Line 19"/>
                  <p:cNvSpPr>
                    <a:spLocks noChangeShapeType="1"/>
                  </p:cNvSpPr>
                  <p:nvPr/>
                </p:nvSpPr>
                <p:spPr bwMode="auto">
                  <a:xfrm>
                    <a:off x="4127"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43" name="Line 20"/>
                  <p:cNvSpPr>
                    <a:spLocks noChangeShapeType="1"/>
                  </p:cNvSpPr>
                  <p:nvPr/>
                </p:nvSpPr>
                <p:spPr bwMode="auto">
                  <a:xfrm>
                    <a:off x="4370"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44" name="Line 21"/>
                  <p:cNvSpPr>
                    <a:spLocks noChangeShapeType="1"/>
                  </p:cNvSpPr>
                  <p:nvPr/>
                </p:nvSpPr>
                <p:spPr bwMode="auto">
                  <a:xfrm>
                    <a:off x="4474"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42009" name="Group 22"/>
                <p:cNvGrpSpPr>
                  <a:grpSpLocks/>
                </p:cNvGrpSpPr>
                <p:nvPr/>
              </p:nvGrpSpPr>
              <p:grpSpPr bwMode="auto">
                <a:xfrm>
                  <a:off x="3371" y="2675"/>
                  <a:ext cx="1041" cy="148"/>
                  <a:chOff x="3371" y="2675"/>
                  <a:chExt cx="1041" cy="148"/>
                </a:xfrm>
              </p:grpSpPr>
              <p:sp>
                <p:nvSpPr>
                  <p:cNvPr id="42033" name="Line 23"/>
                  <p:cNvSpPr>
                    <a:spLocks noChangeShapeType="1"/>
                  </p:cNvSpPr>
                  <p:nvPr/>
                </p:nvSpPr>
                <p:spPr bwMode="auto">
                  <a:xfrm>
                    <a:off x="3371"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34" name="Line 24"/>
                  <p:cNvSpPr>
                    <a:spLocks noChangeShapeType="1"/>
                  </p:cNvSpPr>
                  <p:nvPr/>
                </p:nvSpPr>
                <p:spPr bwMode="auto">
                  <a:xfrm>
                    <a:off x="3719"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35" name="Line 25"/>
                  <p:cNvSpPr>
                    <a:spLocks noChangeShapeType="1"/>
                  </p:cNvSpPr>
                  <p:nvPr/>
                </p:nvSpPr>
                <p:spPr bwMode="auto">
                  <a:xfrm>
                    <a:off x="4066"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36" name="Line 26"/>
                  <p:cNvSpPr>
                    <a:spLocks noChangeShapeType="1"/>
                  </p:cNvSpPr>
                  <p:nvPr/>
                </p:nvSpPr>
                <p:spPr bwMode="auto">
                  <a:xfrm>
                    <a:off x="4413"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42010" name="AutoShape 27"/>
                <p:cNvSpPr>
                  <a:spLocks noChangeArrowheads="1"/>
                </p:cNvSpPr>
                <p:nvPr/>
              </p:nvSpPr>
              <p:spPr bwMode="auto">
                <a:xfrm>
                  <a:off x="3120" y="2251"/>
                  <a:ext cx="1563" cy="60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42011" name="Line 28"/>
                <p:cNvSpPr>
                  <a:spLocks noChangeShapeType="1"/>
                </p:cNvSpPr>
                <p:nvPr/>
              </p:nvSpPr>
              <p:spPr bwMode="auto">
                <a:xfrm flipH="1">
                  <a:off x="3500"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12" name="Line 29"/>
                <p:cNvSpPr>
                  <a:spLocks noChangeShapeType="1"/>
                </p:cNvSpPr>
                <p:nvPr/>
              </p:nvSpPr>
              <p:spPr bwMode="auto">
                <a:xfrm flipH="1">
                  <a:off x="3882"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13" name="Line 30"/>
                <p:cNvSpPr>
                  <a:spLocks noChangeShapeType="1"/>
                </p:cNvSpPr>
                <p:nvPr/>
              </p:nvSpPr>
              <p:spPr bwMode="auto">
                <a:xfrm flipH="1">
                  <a:off x="3847"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14" name="Line 31"/>
                <p:cNvSpPr>
                  <a:spLocks noChangeShapeType="1"/>
                </p:cNvSpPr>
                <p:nvPr/>
              </p:nvSpPr>
              <p:spPr bwMode="auto">
                <a:xfrm flipH="1">
                  <a:off x="4229"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15" name="Line 32"/>
                <p:cNvSpPr>
                  <a:spLocks noChangeShapeType="1"/>
                </p:cNvSpPr>
                <p:nvPr/>
              </p:nvSpPr>
              <p:spPr bwMode="auto">
                <a:xfrm flipH="1">
                  <a:off x="4195"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16" name="Line 33"/>
                <p:cNvSpPr>
                  <a:spLocks noChangeShapeType="1"/>
                </p:cNvSpPr>
                <p:nvPr/>
              </p:nvSpPr>
              <p:spPr bwMode="auto">
                <a:xfrm flipH="1">
                  <a:off x="4542" y="2466"/>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2017" name="Line 34"/>
                <p:cNvSpPr>
                  <a:spLocks noChangeShapeType="1"/>
                </p:cNvSpPr>
                <p:nvPr/>
              </p:nvSpPr>
              <p:spPr bwMode="auto">
                <a:xfrm flipH="1">
                  <a:off x="3882"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18" name="Line 35"/>
                <p:cNvSpPr>
                  <a:spLocks noChangeShapeType="1"/>
                </p:cNvSpPr>
                <p:nvPr/>
              </p:nvSpPr>
              <p:spPr bwMode="auto">
                <a:xfrm flipH="1">
                  <a:off x="4229"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19" name="Line 36"/>
                <p:cNvSpPr>
                  <a:spLocks noChangeShapeType="1"/>
                </p:cNvSpPr>
                <p:nvPr/>
              </p:nvSpPr>
              <p:spPr bwMode="auto">
                <a:xfrm flipH="1">
                  <a:off x="3535"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2020" name="Rectangle 37"/>
                <p:cNvSpPr>
                  <a:spLocks noChangeArrowheads="1"/>
                </p:cNvSpPr>
                <p:nvPr/>
              </p:nvSpPr>
              <p:spPr bwMode="auto">
                <a:xfrm>
                  <a:off x="3397"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1" name="Rectangle 38"/>
                <p:cNvSpPr>
                  <a:spLocks noChangeArrowheads="1"/>
                </p:cNvSpPr>
                <p:nvPr/>
              </p:nvSpPr>
              <p:spPr bwMode="auto">
                <a:xfrm>
                  <a:off x="3293"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2" name="Rectangle 39"/>
                <p:cNvSpPr>
                  <a:spLocks noChangeArrowheads="1"/>
                </p:cNvSpPr>
                <p:nvPr/>
              </p:nvSpPr>
              <p:spPr bwMode="auto">
                <a:xfrm>
                  <a:off x="3745"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3" name="Rectangle 40"/>
                <p:cNvSpPr>
                  <a:spLocks noChangeArrowheads="1"/>
                </p:cNvSpPr>
                <p:nvPr/>
              </p:nvSpPr>
              <p:spPr bwMode="auto">
                <a:xfrm>
                  <a:off x="3641"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4" name="Rectangle 41"/>
                <p:cNvSpPr>
                  <a:spLocks noChangeArrowheads="1"/>
                </p:cNvSpPr>
                <p:nvPr/>
              </p:nvSpPr>
              <p:spPr bwMode="auto">
                <a:xfrm>
                  <a:off x="4092"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5" name="Rectangle 42"/>
                <p:cNvSpPr>
                  <a:spLocks noChangeArrowheads="1"/>
                </p:cNvSpPr>
                <p:nvPr/>
              </p:nvSpPr>
              <p:spPr bwMode="auto">
                <a:xfrm>
                  <a:off x="3988"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6" name="Rectangle 43"/>
                <p:cNvSpPr>
                  <a:spLocks noChangeArrowheads="1"/>
                </p:cNvSpPr>
                <p:nvPr/>
              </p:nvSpPr>
              <p:spPr bwMode="auto">
                <a:xfrm>
                  <a:off x="4440"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7" name="Rectangle 44"/>
                <p:cNvSpPr>
                  <a:spLocks noChangeArrowheads="1"/>
                </p:cNvSpPr>
                <p:nvPr/>
              </p:nvSpPr>
              <p:spPr bwMode="auto">
                <a:xfrm>
                  <a:off x="4336"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8" name="Rectangle 45"/>
                <p:cNvSpPr>
                  <a:spLocks noChangeArrowheads="1"/>
                </p:cNvSpPr>
                <p:nvPr/>
              </p:nvSpPr>
              <p:spPr bwMode="auto">
                <a:xfrm>
                  <a:off x="3341"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29" name="Rectangle 46"/>
                <p:cNvSpPr>
                  <a:spLocks noChangeArrowheads="1"/>
                </p:cNvSpPr>
                <p:nvPr/>
              </p:nvSpPr>
              <p:spPr bwMode="auto">
                <a:xfrm>
                  <a:off x="3688"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30" name="Rectangle 47"/>
                <p:cNvSpPr>
                  <a:spLocks noChangeArrowheads="1"/>
                </p:cNvSpPr>
                <p:nvPr/>
              </p:nvSpPr>
              <p:spPr bwMode="auto">
                <a:xfrm>
                  <a:off x="4036"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31" name="Rectangle 48"/>
                <p:cNvSpPr>
                  <a:spLocks noChangeArrowheads="1"/>
                </p:cNvSpPr>
                <p:nvPr/>
              </p:nvSpPr>
              <p:spPr bwMode="auto">
                <a:xfrm>
                  <a:off x="4383"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2032" name="Rectangle 49"/>
                <p:cNvSpPr>
                  <a:spLocks noChangeArrowheads="1"/>
                </p:cNvSpPr>
                <p:nvPr/>
              </p:nvSpPr>
              <p:spPr bwMode="auto">
                <a:xfrm>
                  <a:off x="3086" y="2574"/>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grpSp>
          <p:grpSp>
            <p:nvGrpSpPr>
              <p:cNvPr id="41999" name="Group 50"/>
              <p:cNvGrpSpPr>
                <a:grpSpLocks/>
              </p:cNvGrpSpPr>
              <p:nvPr/>
            </p:nvGrpSpPr>
            <p:grpSpPr bwMode="auto">
              <a:xfrm>
                <a:off x="2928" y="2055"/>
                <a:ext cx="1988" cy="1007"/>
                <a:chOff x="2928" y="2055"/>
                <a:chExt cx="1988" cy="1007"/>
              </a:xfrm>
            </p:grpSpPr>
            <p:sp>
              <p:nvSpPr>
                <p:cNvPr id="42000" name="Freeform 51"/>
                <p:cNvSpPr>
                  <a:spLocks noChangeArrowheads="1"/>
                </p:cNvSpPr>
                <p:nvPr/>
              </p:nvSpPr>
              <p:spPr bwMode="auto">
                <a:xfrm>
                  <a:off x="2928" y="2055"/>
                  <a:ext cx="1943" cy="98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42001" name="Freeform 52"/>
                <p:cNvSpPr>
                  <a:spLocks noChangeArrowheads="1"/>
                </p:cNvSpPr>
                <p:nvPr/>
              </p:nvSpPr>
              <p:spPr bwMode="auto">
                <a:xfrm>
                  <a:off x="2982" y="2079"/>
                  <a:ext cx="1935" cy="98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grpSp>
        <p:sp>
          <p:nvSpPr>
            <p:cNvPr id="41993" name="Freeform 53"/>
            <p:cNvSpPr>
              <a:spLocks noChangeArrowheads="1"/>
            </p:cNvSpPr>
            <p:nvPr/>
          </p:nvSpPr>
          <p:spPr bwMode="auto">
            <a:xfrm>
              <a:off x="3482" y="2940"/>
              <a:ext cx="1805" cy="993"/>
            </a:xfrm>
            <a:custGeom>
              <a:avLst/>
              <a:gdLst>
                <a:gd name="T0" fmla="*/ 1989 w 2061"/>
                <a:gd name="T1" fmla="*/ 15 h 1134"/>
                <a:gd name="T2" fmla="*/ 1311 w 2061"/>
                <a:gd name="T3" fmla="*/ 33 h 1134"/>
                <a:gd name="T4" fmla="*/ 960 w 2061"/>
                <a:gd name="T5" fmla="*/ 30 h 1134"/>
                <a:gd name="T6" fmla="*/ 570 w 2061"/>
                <a:gd name="T7" fmla="*/ 18 h 1134"/>
                <a:gd name="T8" fmla="*/ 255 w 2061"/>
                <a:gd name="T9" fmla="*/ 3 h 1134"/>
                <a:gd name="T10" fmla="*/ 183 w 2061"/>
                <a:gd name="T11" fmla="*/ 6 h 1134"/>
                <a:gd name="T12" fmla="*/ 30 w 2061"/>
                <a:gd name="T13" fmla="*/ 0 h 1134"/>
                <a:gd name="T14" fmla="*/ 9 w 2061"/>
                <a:gd name="T15" fmla="*/ 15 h 1134"/>
                <a:gd name="T16" fmla="*/ 0 w 2061"/>
                <a:gd name="T17" fmla="*/ 102 h 1134"/>
                <a:gd name="T18" fmla="*/ 15 w 2061"/>
                <a:gd name="T19" fmla="*/ 555 h 1134"/>
                <a:gd name="T20" fmla="*/ 57 w 2061"/>
                <a:gd name="T21" fmla="*/ 960 h 1134"/>
                <a:gd name="T22" fmla="*/ 54 w 2061"/>
                <a:gd name="T23" fmla="*/ 1098 h 1134"/>
                <a:gd name="T24" fmla="*/ 1371 w 2061"/>
                <a:gd name="T25" fmla="*/ 1104 h 1134"/>
                <a:gd name="T26" fmla="*/ 1974 w 2061"/>
                <a:gd name="T27" fmla="*/ 1122 h 1134"/>
                <a:gd name="T28" fmla="*/ 2043 w 2061"/>
                <a:gd name="T29" fmla="*/ 1134 h 1134"/>
                <a:gd name="T30" fmla="*/ 2061 w 2061"/>
                <a:gd name="T31" fmla="*/ 1116 h 1134"/>
                <a:gd name="T32" fmla="*/ 2049 w 2061"/>
                <a:gd name="T33" fmla="*/ 960 h 1134"/>
                <a:gd name="T34" fmla="*/ 1989 w 2061"/>
                <a:gd name="T35" fmla="*/ 582 h 1134"/>
                <a:gd name="T36" fmla="*/ 1974 w 2061"/>
                <a:gd name="T37" fmla="*/ 261 h 1134"/>
                <a:gd name="T38" fmla="*/ 2013 w 2061"/>
                <a:gd name="T39" fmla="*/ 90 h 1134"/>
                <a:gd name="T40" fmla="*/ 2013 w 2061"/>
                <a:gd name="T41" fmla="*/ 69 h 1134"/>
                <a:gd name="T42" fmla="*/ 1989 w 2061"/>
                <a:gd name="T43" fmla="*/ 15 h 1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61"/>
                <a:gd name="T67" fmla="*/ 0 h 1134"/>
                <a:gd name="T68" fmla="*/ 2061 w 2061"/>
                <a:gd name="T69" fmla="*/ 1134 h 1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61" h="1134">
                  <a:moveTo>
                    <a:pt x="1989" y="15"/>
                  </a:moveTo>
                  <a:lnTo>
                    <a:pt x="1311" y="33"/>
                  </a:lnTo>
                  <a:lnTo>
                    <a:pt x="960" y="30"/>
                  </a:lnTo>
                  <a:lnTo>
                    <a:pt x="570" y="18"/>
                  </a:lnTo>
                  <a:lnTo>
                    <a:pt x="255" y="3"/>
                  </a:lnTo>
                  <a:lnTo>
                    <a:pt x="183" y="6"/>
                  </a:lnTo>
                  <a:lnTo>
                    <a:pt x="30" y="0"/>
                  </a:lnTo>
                  <a:lnTo>
                    <a:pt x="9" y="15"/>
                  </a:lnTo>
                  <a:lnTo>
                    <a:pt x="0" y="102"/>
                  </a:lnTo>
                  <a:lnTo>
                    <a:pt x="15" y="555"/>
                  </a:lnTo>
                  <a:lnTo>
                    <a:pt x="57" y="960"/>
                  </a:lnTo>
                  <a:lnTo>
                    <a:pt x="54" y="1098"/>
                  </a:lnTo>
                  <a:lnTo>
                    <a:pt x="1371" y="1104"/>
                  </a:lnTo>
                  <a:lnTo>
                    <a:pt x="1974" y="1122"/>
                  </a:lnTo>
                  <a:lnTo>
                    <a:pt x="2043" y="1134"/>
                  </a:lnTo>
                  <a:lnTo>
                    <a:pt x="2061" y="1116"/>
                  </a:lnTo>
                  <a:lnTo>
                    <a:pt x="2049" y="960"/>
                  </a:lnTo>
                  <a:lnTo>
                    <a:pt x="1989" y="582"/>
                  </a:lnTo>
                  <a:lnTo>
                    <a:pt x="1974" y="261"/>
                  </a:lnTo>
                  <a:lnTo>
                    <a:pt x="2013" y="90"/>
                  </a:lnTo>
                  <a:lnTo>
                    <a:pt x="2013" y="69"/>
                  </a:lnTo>
                  <a:lnTo>
                    <a:pt x="1989" y="15"/>
                  </a:lnTo>
                  <a:close/>
                </a:path>
              </a:pathLst>
            </a:custGeom>
            <a:solidFill>
              <a:srgbClr val="FFFFFF"/>
            </a:solidFill>
            <a:ln w="9360">
              <a:solidFill>
                <a:srgbClr val="40458C"/>
              </a:solidFill>
              <a:round/>
              <a:headEnd/>
              <a:tailEnd/>
            </a:ln>
          </p:spPr>
          <p:txBody>
            <a:bodyPr wrap="none" anchor="ctr">
              <a:prstTxWarp prst="textNoShape">
                <a:avLst/>
              </a:prstTxWarp>
            </a:bodyPr>
            <a:lstStyle/>
            <a:p>
              <a:endParaRPr lang="en-US"/>
            </a:p>
          </p:txBody>
        </p:sp>
        <p:grpSp>
          <p:nvGrpSpPr>
            <p:cNvPr id="41994" name="Group 54"/>
            <p:cNvGrpSpPr>
              <a:grpSpLocks/>
            </p:cNvGrpSpPr>
            <p:nvPr/>
          </p:nvGrpSpPr>
          <p:grpSpPr bwMode="auto">
            <a:xfrm>
              <a:off x="3474" y="2928"/>
              <a:ext cx="1820" cy="1017"/>
              <a:chOff x="3474" y="2928"/>
              <a:chExt cx="1820" cy="1017"/>
            </a:xfrm>
          </p:grpSpPr>
          <p:sp>
            <p:nvSpPr>
              <p:cNvPr id="41996" name="Freeform 55"/>
              <p:cNvSpPr>
                <a:spLocks noChangeArrowheads="1"/>
              </p:cNvSpPr>
              <p:nvPr/>
            </p:nvSpPr>
            <p:spPr bwMode="auto">
              <a:xfrm>
                <a:off x="3474" y="2928"/>
                <a:ext cx="1779" cy="99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41997" name="Freeform 56"/>
              <p:cNvSpPr>
                <a:spLocks noChangeArrowheads="1"/>
              </p:cNvSpPr>
              <p:nvPr/>
            </p:nvSpPr>
            <p:spPr bwMode="auto">
              <a:xfrm>
                <a:off x="3523" y="2952"/>
                <a:ext cx="1772" cy="99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41995" name="Text Box 57"/>
            <p:cNvSpPr txBox="1">
              <a:spLocks noChangeArrowheads="1"/>
            </p:cNvSpPr>
            <p:nvPr/>
          </p:nvSpPr>
          <p:spPr bwMode="auto">
            <a:xfrm>
              <a:off x="3600" y="3054"/>
              <a:ext cx="1548" cy="768"/>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module</a:t>
              </a:r>
              <a:r>
                <a:rPr lang="en-GB" sz="800">
                  <a:solidFill>
                    <a:srgbClr val="40458C"/>
                  </a:solidFill>
                  <a:latin typeface="Courier New" pitchFamily="-65" charset="0"/>
                </a:rPr>
                <a:t> adder( </a:t>
              </a:r>
              <a:r>
                <a:rPr lang="en-GB" sz="800">
                  <a:solidFill>
                    <a:srgbClr val="009900"/>
                  </a:solidFill>
                  <a:latin typeface="Courier New" pitchFamily="-65" charset="0"/>
                </a:rPr>
                <a:t>input  [3:0]</a:t>
              </a:r>
              <a:r>
                <a:rPr lang="en-GB" sz="800">
                  <a:solidFill>
                    <a:srgbClr val="40458C"/>
                  </a:solidFill>
                  <a:latin typeface="Courier New" pitchFamily="-65" charset="0"/>
                </a:rPr>
                <a:t> A, B,</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a:t>
              </a:r>
              <a:r>
                <a:rPr lang="en-GB" sz="800">
                  <a:solidFill>
                    <a:srgbClr val="40458C"/>
                  </a:solidFill>
                  <a:latin typeface="Courier New" pitchFamily="-65" charset="0"/>
                </a:rPr>
                <a:t>       cout,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 [3:0]</a:t>
              </a:r>
              <a:r>
                <a:rPr lang="en-GB" sz="800">
                  <a:solidFill>
                    <a:srgbClr val="40458C"/>
                  </a:solidFill>
                  <a:latin typeface="Courier New" pitchFamily="-65" charset="0"/>
                </a:rPr>
                <a:t> S );</a:t>
              </a:r>
            </a:p>
            <a:p>
              <a:pPr defTabSz="457200" eaLnBrk="0" hangingPunct="0">
                <a:lnSpc>
                  <a:spcPct val="100000"/>
                </a:lnSpc>
                <a:spcBef>
                  <a:spcPts val="4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9900"/>
                  </a:solidFill>
                  <a:latin typeface="Courier New" pitchFamily="-65" charset="0"/>
                </a:rPr>
                <a:t> wire</a:t>
              </a:r>
              <a:r>
                <a:rPr lang="en-GB" sz="800">
                  <a:solidFill>
                    <a:srgbClr val="40458C"/>
                  </a:solidFill>
                  <a:latin typeface="Courier New" pitchFamily="-65" charset="0"/>
                </a:rPr>
                <a:t> c0,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fa0( A[0], B[0], 1’b0, c0,   S[0]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fa1( A[1], B[1], c0,   c1,   S[1]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fa2( A[2], B[2], c1,   c2,   S[2]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fa3( A[3], B[3], c2,   cout, S[3] );</a:t>
              </a:r>
            </a:p>
            <a:p>
              <a:pPr defTabSz="457200" eaLnBrk="0" hangingPunct="0">
                <a:lnSpc>
                  <a:spcPct val="100000"/>
                </a:lnSpc>
                <a:spcBef>
                  <a:spcPts val="4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endmodule</a:t>
              </a:r>
              <a:r>
                <a:rPr lang="en-GB" sz="900">
                  <a:solidFill>
                    <a:srgbClr val="40458C"/>
                  </a:solidFill>
                  <a:latin typeface="Tekton" pitchFamily="32" charset="0"/>
                </a:rPr>
                <a:t>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609600" y="304800"/>
            <a:ext cx="7773988" cy="1144588"/>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a:t>
            </a:r>
            <a:r>
              <a:rPr lang="en-GB" dirty="0" smtClean="0"/>
              <a:t> SV module </a:t>
            </a:r>
            <a:r>
              <a:rPr lang="en-GB" dirty="0"/>
              <a:t>has a name and a port list</a:t>
            </a:r>
          </a:p>
        </p:txBody>
      </p:sp>
      <p:sp>
        <p:nvSpPr>
          <p:cNvPr id="44038" name="Line 3"/>
          <p:cNvSpPr>
            <a:spLocks noChangeShapeType="1"/>
          </p:cNvSpPr>
          <p:nvPr/>
        </p:nvSpPr>
        <p:spPr bwMode="auto">
          <a:xfrm flipH="1">
            <a:off x="1020763" y="3371850"/>
            <a:ext cx="338137"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44039" name="Freeform 4"/>
          <p:cNvSpPr>
            <a:spLocks noChangeArrowheads="1"/>
          </p:cNvSpPr>
          <p:nvPr/>
        </p:nvSpPr>
        <p:spPr bwMode="auto">
          <a:xfrm>
            <a:off x="938213" y="2595563"/>
            <a:ext cx="2549525" cy="1179512"/>
          </a:xfrm>
          <a:custGeom>
            <a:avLst/>
            <a:gdLst>
              <a:gd name="T0" fmla="*/ 0 w 2592"/>
              <a:gd name="T1" fmla="*/ 0 h 1200"/>
              <a:gd name="T2" fmla="*/ 480 w 2592"/>
              <a:gd name="T3" fmla="*/ 1200 h 1200"/>
              <a:gd name="T4" fmla="*/ 2112 w 2592"/>
              <a:gd name="T5" fmla="*/ 1200 h 1200"/>
              <a:gd name="T6" fmla="*/ 2592 w 2592"/>
              <a:gd name="T7" fmla="*/ 0 h 1200"/>
              <a:gd name="T8" fmla="*/ 1440 w 2592"/>
              <a:gd name="T9" fmla="*/ 0 h 1200"/>
              <a:gd name="T10" fmla="*/ 1296 w 2592"/>
              <a:gd name="T11" fmla="*/ 336 h 1200"/>
              <a:gd name="T12" fmla="*/ 1152 w 2592"/>
              <a:gd name="T13" fmla="*/ 0 h 1200"/>
              <a:gd name="T14" fmla="*/ 0 w 2592"/>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92"/>
              <a:gd name="T25" fmla="*/ 0 h 1200"/>
              <a:gd name="T26" fmla="*/ 2592 w 2592"/>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2" h="1200">
                <a:moveTo>
                  <a:pt x="0" y="0"/>
                </a:moveTo>
                <a:lnTo>
                  <a:pt x="480" y="1200"/>
                </a:lnTo>
                <a:lnTo>
                  <a:pt x="2112" y="1200"/>
                </a:lnTo>
                <a:lnTo>
                  <a:pt x="2592" y="0"/>
                </a:lnTo>
                <a:lnTo>
                  <a:pt x="1440" y="0"/>
                </a:lnTo>
                <a:lnTo>
                  <a:pt x="1296" y="336"/>
                </a:lnTo>
                <a:lnTo>
                  <a:pt x="1152" y="0"/>
                </a:lnTo>
                <a:lnTo>
                  <a:pt x="0" y="0"/>
                </a:lnTo>
                <a:close/>
              </a:path>
            </a:pathLst>
          </a:custGeom>
          <a:solidFill>
            <a:srgbClr val="99CCFF"/>
          </a:solidFill>
          <a:ln w="9360">
            <a:solidFill>
              <a:srgbClr val="40458C"/>
            </a:solidFill>
            <a:round/>
            <a:headEnd/>
            <a:tailEnd/>
          </a:ln>
        </p:spPr>
        <p:txBody>
          <a:bodyPr wrap="none" anchor="ctr">
            <a:prstTxWarp prst="textNoShape">
              <a:avLst/>
            </a:prstTxWarp>
          </a:bodyPr>
          <a:lstStyle/>
          <a:p>
            <a:endParaRPr lang="en-US"/>
          </a:p>
        </p:txBody>
      </p:sp>
      <p:sp>
        <p:nvSpPr>
          <p:cNvPr id="44040" name="Text Box 5"/>
          <p:cNvSpPr txBox="1">
            <a:spLocks noChangeArrowheads="1"/>
          </p:cNvSpPr>
          <p:nvPr/>
        </p:nvSpPr>
        <p:spPr bwMode="auto">
          <a:xfrm>
            <a:off x="1512888" y="2921000"/>
            <a:ext cx="1611312" cy="85407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40458C"/>
                </a:solidFill>
              </a:rPr>
              <a:t>adder</a:t>
            </a:r>
          </a:p>
        </p:txBody>
      </p:sp>
      <p:sp>
        <p:nvSpPr>
          <p:cNvPr id="44041" name="Line 6"/>
          <p:cNvSpPr>
            <a:spLocks noChangeShapeType="1"/>
          </p:cNvSpPr>
          <p:nvPr/>
        </p:nvSpPr>
        <p:spPr bwMode="auto">
          <a:xfrm>
            <a:off x="1525588" y="2076450"/>
            <a:ext cx="1587" cy="519113"/>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4042" name="Line 7"/>
          <p:cNvSpPr>
            <a:spLocks noChangeShapeType="1"/>
          </p:cNvSpPr>
          <p:nvPr/>
        </p:nvSpPr>
        <p:spPr bwMode="auto">
          <a:xfrm>
            <a:off x="2867025" y="2076450"/>
            <a:ext cx="1588" cy="519113"/>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4043" name="Line 8"/>
          <p:cNvSpPr>
            <a:spLocks noChangeShapeType="1"/>
          </p:cNvSpPr>
          <p:nvPr/>
        </p:nvSpPr>
        <p:spPr bwMode="auto">
          <a:xfrm>
            <a:off x="2195513" y="3803650"/>
            <a:ext cx="1587" cy="604838"/>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4044" name="Line 9"/>
          <p:cNvSpPr>
            <a:spLocks noChangeShapeType="1"/>
          </p:cNvSpPr>
          <p:nvPr/>
        </p:nvSpPr>
        <p:spPr bwMode="auto">
          <a:xfrm>
            <a:off x="1022350" y="3371850"/>
            <a:ext cx="1588" cy="1036638"/>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4045" name="Text Box 10"/>
          <p:cNvSpPr txBox="1">
            <a:spLocks noChangeArrowheads="1"/>
          </p:cNvSpPr>
          <p:nvPr/>
        </p:nvSpPr>
        <p:spPr bwMode="auto">
          <a:xfrm>
            <a:off x="1082134" y="1549400"/>
            <a:ext cx="684754" cy="646815"/>
          </a:xfrm>
          <a:prstGeom prst="rect">
            <a:avLst/>
          </a:prstGeom>
          <a:noFill/>
          <a:ln w="9525">
            <a:noFill/>
            <a:round/>
            <a:headEnd/>
            <a:tailEnd/>
          </a:ln>
        </p:spPr>
        <p:txBody>
          <a:bodyPr wrap="none" lIns="152640" tIns="152640" rIns="152640" bIns="152640">
            <a:prstTxWarp prst="textNoShape">
              <a:avLst/>
            </a:prstTxWarp>
            <a:spAutoFit/>
          </a:bodyPr>
          <a:lstStyle/>
          <a:p>
            <a:pPr algn="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a_i</a:t>
            </a:r>
            <a:endParaRPr lang="en-GB" sz="2200" dirty="0">
              <a:solidFill>
                <a:srgbClr val="40458C"/>
              </a:solidFill>
              <a:latin typeface="Tekton" pitchFamily="32" charset="0"/>
            </a:endParaRPr>
          </a:p>
        </p:txBody>
      </p:sp>
      <p:sp>
        <p:nvSpPr>
          <p:cNvPr id="44046" name="Text Box 11"/>
          <p:cNvSpPr txBox="1">
            <a:spLocks noChangeArrowheads="1"/>
          </p:cNvSpPr>
          <p:nvPr/>
        </p:nvSpPr>
        <p:spPr bwMode="auto">
          <a:xfrm>
            <a:off x="2640013" y="1549400"/>
            <a:ext cx="684754" cy="64681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b_i</a:t>
            </a:r>
            <a:endParaRPr lang="en-GB" sz="2200" dirty="0">
              <a:solidFill>
                <a:srgbClr val="40458C"/>
              </a:solidFill>
              <a:latin typeface="Tekton" pitchFamily="32" charset="0"/>
            </a:endParaRPr>
          </a:p>
        </p:txBody>
      </p:sp>
      <p:sp>
        <p:nvSpPr>
          <p:cNvPr id="44047" name="Text Box 12"/>
          <p:cNvSpPr txBox="1">
            <a:spLocks noChangeArrowheads="1"/>
          </p:cNvSpPr>
          <p:nvPr/>
        </p:nvSpPr>
        <p:spPr bwMode="auto">
          <a:xfrm>
            <a:off x="1766888" y="4313238"/>
            <a:ext cx="1155060" cy="64681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sum_o</a:t>
            </a:r>
            <a:endParaRPr lang="en-GB" sz="2200" dirty="0">
              <a:solidFill>
                <a:srgbClr val="40458C"/>
              </a:solidFill>
              <a:latin typeface="Tekton" pitchFamily="32" charset="0"/>
            </a:endParaRPr>
          </a:p>
        </p:txBody>
      </p:sp>
      <p:sp>
        <p:nvSpPr>
          <p:cNvPr id="44048" name="Text Box 13"/>
          <p:cNvSpPr txBox="1">
            <a:spLocks noChangeArrowheads="1"/>
          </p:cNvSpPr>
          <p:nvPr/>
        </p:nvSpPr>
        <p:spPr bwMode="auto">
          <a:xfrm>
            <a:off x="572172" y="4313238"/>
            <a:ext cx="904203" cy="646815"/>
          </a:xfrm>
          <a:prstGeom prst="rect">
            <a:avLst/>
          </a:prstGeom>
          <a:noFill/>
          <a:ln w="9525">
            <a:noFill/>
            <a:round/>
            <a:headEnd/>
            <a:tailEnd/>
          </a:ln>
        </p:spPr>
        <p:txBody>
          <a:bodyPr wrap="none" lIns="152640" tIns="152640" rIns="152640" bIns="152640">
            <a:prstTxWarp prst="textNoShape">
              <a:avLst/>
            </a:prstTxWarp>
            <a:spAutoFit/>
          </a:bodyPr>
          <a:lstStyle/>
          <a:p>
            <a:pPr algn="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cy_o</a:t>
            </a:r>
            <a:endParaRPr lang="en-GB" sz="2200" dirty="0">
              <a:solidFill>
                <a:srgbClr val="40458C"/>
              </a:solidFill>
              <a:latin typeface="Tekton" pitchFamily="32" charset="0"/>
            </a:endParaRPr>
          </a:p>
        </p:txBody>
      </p:sp>
      <p:sp>
        <p:nvSpPr>
          <p:cNvPr id="44049" name="Text Box 14"/>
          <p:cNvSpPr txBox="1">
            <a:spLocks noChangeArrowheads="1"/>
          </p:cNvSpPr>
          <p:nvPr/>
        </p:nvSpPr>
        <p:spPr bwMode="auto">
          <a:xfrm>
            <a:off x="3429000" y="1752600"/>
            <a:ext cx="5715000" cy="2832029"/>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module</a:t>
            </a:r>
            <a:r>
              <a:rPr lang="en-GB" b="1" dirty="0" smtClean="0">
                <a:latin typeface="Courier New" pitchFamily="-65" charset="0"/>
              </a:rPr>
              <a:t> adder( </a:t>
            </a:r>
            <a:r>
              <a:rPr lang="en-GB" b="1" dirty="0" smtClean="0">
                <a:solidFill>
                  <a:schemeClr val="tx2"/>
                </a:solidFill>
                <a:latin typeface="Courier New" pitchFamily="-65" charset="0"/>
              </a:rPr>
              <a:t>input</a:t>
            </a:r>
            <a:r>
              <a:rPr lang="en-GB" b="1" dirty="0" smtClean="0">
                <a:latin typeface="Courier New" pitchFamily="-65" charset="0"/>
              </a:rPr>
              <a:t>  [3:0] </a:t>
            </a:r>
            <a:r>
              <a:rPr lang="en-GB" b="1" dirty="0" err="1" smtClean="0">
                <a:latin typeface="Courier New" pitchFamily="-65" charset="0"/>
              </a:rPr>
              <a:t>a_i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input</a:t>
            </a:r>
            <a:r>
              <a:rPr lang="en-GB" b="1" dirty="0" smtClean="0">
                <a:latin typeface="Courier New" pitchFamily="-65" charset="0"/>
              </a:rPr>
              <a:t>  [3:0] </a:t>
            </a:r>
            <a:r>
              <a:rPr lang="en-GB" b="1" dirty="0" err="1" smtClean="0">
                <a:latin typeface="Courier New" pitchFamily="-65" charset="0"/>
              </a:rPr>
              <a:t>b_i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output</a:t>
            </a:r>
            <a:r>
              <a:rPr lang="en-GB" b="1" dirty="0" smtClean="0">
                <a:latin typeface="Courier New" pitchFamily="-65" charset="0"/>
              </a:rPr>
              <a:t>       </a:t>
            </a:r>
            <a:r>
              <a:rPr lang="en-GB" b="1" dirty="0" err="1" smtClean="0">
                <a:latin typeface="Courier New" pitchFamily="-65" charset="0"/>
              </a:rPr>
              <a:t>cy_o</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output </a:t>
            </a:r>
            <a:r>
              <a:rPr lang="en-GB" b="1" dirty="0" smtClean="0">
                <a:latin typeface="Courier New" pitchFamily="-65" charset="0"/>
              </a:rPr>
              <a:t>[3:0] </a:t>
            </a:r>
            <a:r>
              <a:rPr lang="en-GB" b="1" dirty="0" err="1" smtClean="0">
                <a:latin typeface="Courier New" pitchFamily="-65" charset="0"/>
              </a:rPr>
              <a:t>sum_o</a:t>
            </a: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HDL </a:t>
            </a:r>
            <a:r>
              <a:rPr lang="en-GB" b="1" dirty="0" err="1">
                <a:latin typeface="Courier New" pitchFamily="-65" charset="0"/>
              </a:rPr>
              <a:t>modeling</a:t>
            </a:r>
            <a:r>
              <a:rPr lang="en-GB" b="1" dirty="0">
                <a:latin typeface="Courier New" pitchFamily="-65" charset="0"/>
              </a:rPr>
              <a:t> of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adder functionality</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latin typeface="Tekton" pitchFamily="32" charset="0"/>
              </a:rPr>
              <a:t> </a:t>
            </a:r>
          </a:p>
        </p:txBody>
      </p:sp>
      <p:grpSp>
        <p:nvGrpSpPr>
          <p:cNvPr id="2" name="Group 15"/>
          <p:cNvGrpSpPr>
            <a:grpSpLocks/>
          </p:cNvGrpSpPr>
          <p:nvPr/>
        </p:nvGrpSpPr>
        <p:grpSpPr bwMode="auto">
          <a:xfrm>
            <a:off x="5813425" y="2895600"/>
            <a:ext cx="3101975" cy="3268027"/>
            <a:chOff x="3422" y="1152"/>
            <a:chExt cx="1954" cy="2789"/>
          </a:xfrm>
        </p:grpSpPr>
        <p:sp>
          <p:nvSpPr>
            <p:cNvPr id="44060" name="Text Box 16"/>
            <p:cNvSpPr txBox="1">
              <a:spLocks noChangeArrowheads="1"/>
            </p:cNvSpPr>
            <p:nvPr/>
          </p:nvSpPr>
          <p:spPr bwMode="auto">
            <a:xfrm>
              <a:off x="3422" y="3072"/>
              <a:ext cx="1858" cy="869"/>
            </a:xfrm>
            <a:prstGeom prst="rect">
              <a:avLst/>
            </a:prstGeom>
            <a:noFill/>
            <a:ln w="19080">
              <a:solidFill>
                <a:srgbClr val="40458C"/>
              </a:solidFill>
              <a:miter lim="800000"/>
              <a:headEnd/>
              <a:tailEnd/>
            </a:ln>
          </p:spPr>
          <p:txBody>
            <a:bodyPr wrap="square" lIns="90000" tIns="46800" rIns="90000" bIns="46800">
              <a:prstTxWarp prst="textNoShape">
                <a:avLst/>
              </a:prstTxWarp>
              <a:spAutoFit/>
            </a:bodyPr>
            <a:lstStyle/>
            <a:p>
              <a:pPr algn="ctr" defTabSz="45720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40458C"/>
                  </a:solidFill>
                </a:rPr>
                <a:t>Note the semicolon at the end of the port list!</a:t>
              </a:r>
            </a:p>
          </p:txBody>
        </p:sp>
        <p:sp>
          <p:nvSpPr>
            <p:cNvPr id="44061" name="Oval 17"/>
            <p:cNvSpPr>
              <a:spLocks noChangeArrowheads="1"/>
            </p:cNvSpPr>
            <p:nvPr/>
          </p:nvSpPr>
          <p:spPr bwMode="auto">
            <a:xfrm>
              <a:off x="5136" y="1152"/>
              <a:ext cx="240" cy="240"/>
            </a:xfrm>
            <a:prstGeom prst="ellipse">
              <a:avLst/>
            </a:prstGeom>
            <a:noFill/>
            <a:ln w="19080">
              <a:solidFill>
                <a:srgbClr val="FF0000"/>
              </a:solidFill>
              <a:miter lim="800000"/>
              <a:headEnd/>
              <a:tailEnd/>
            </a:ln>
          </p:spPr>
          <p:txBody>
            <a:bodyPr wrap="none" anchor="ctr">
              <a:prstTxWarp prst="textNoShape">
                <a:avLst/>
              </a:prstTxWarp>
            </a:bodyPr>
            <a:lstStyle/>
            <a:p>
              <a:endParaRPr lang="en-US"/>
            </a:p>
          </p:txBody>
        </p:sp>
        <p:sp>
          <p:nvSpPr>
            <p:cNvPr id="44062" name="Freeform 18"/>
            <p:cNvSpPr>
              <a:spLocks noChangeArrowheads="1"/>
            </p:cNvSpPr>
            <p:nvPr/>
          </p:nvSpPr>
          <p:spPr bwMode="auto">
            <a:xfrm>
              <a:off x="4320" y="1392"/>
              <a:ext cx="912" cy="1632"/>
            </a:xfrm>
            <a:custGeom>
              <a:avLst/>
              <a:gdLst>
                <a:gd name="T0" fmla="*/ 0 w 912"/>
                <a:gd name="T1" fmla="*/ 1632 h 1632"/>
                <a:gd name="T2" fmla="*/ 192 w 912"/>
                <a:gd name="T3" fmla="*/ 720 h 1632"/>
                <a:gd name="T4" fmla="*/ 576 w 912"/>
                <a:gd name="T5" fmla="*/ 912 h 1632"/>
                <a:gd name="T6" fmla="*/ 912 w 912"/>
                <a:gd name="T7" fmla="*/ 0 h 1632"/>
                <a:gd name="T8" fmla="*/ 0 60000 65536"/>
                <a:gd name="T9" fmla="*/ 0 60000 65536"/>
                <a:gd name="T10" fmla="*/ 0 60000 65536"/>
                <a:gd name="T11" fmla="*/ 0 60000 65536"/>
                <a:gd name="T12" fmla="*/ 0 w 912"/>
                <a:gd name="T13" fmla="*/ 0 h 1632"/>
                <a:gd name="T14" fmla="*/ 912 w 912"/>
                <a:gd name="T15" fmla="*/ 1632 h 1632"/>
              </a:gdLst>
              <a:ahLst/>
              <a:cxnLst>
                <a:cxn ang="T8">
                  <a:pos x="T0" y="T1"/>
                </a:cxn>
                <a:cxn ang="T9">
                  <a:pos x="T2" y="T3"/>
                </a:cxn>
                <a:cxn ang="T10">
                  <a:pos x="T4" y="T5"/>
                </a:cxn>
                <a:cxn ang="T11">
                  <a:pos x="T6" y="T7"/>
                </a:cxn>
              </a:cxnLst>
              <a:rect l="T12" t="T13" r="T14" b="T15"/>
              <a:pathLst>
                <a:path w="912" h="1632">
                  <a:moveTo>
                    <a:pt x="0" y="1632"/>
                  </a:moveTo>
                  <a:cubicBezTo>
                    <a:pt x="48" y="1236"/>
                    <a:pt x="96" y="840"/>
                    <a:pt x="192" y="720"/>
                  </a:cubicBezTo>
                  <a:cubicBezTo>
                    <a:pt x="288" y="600"/>
                    <a:pt x="456" y="1032"/>
                    <a:pt x="576" y="912"/>
                  </a:cubicBezTo>
                  <a:cubicBezTo>
                    <a:pt x="696" y="792"/>
                    <a:pt x="804" y="396"/>
                    <a:pt x="912" y="0"/>
                  </a:cubicBezTo>
                </a:path>
              </a:pathLst>
            </a:custGeom>
            <a:noFill/>
            <a:ln w="19080">
              <a:solidFill>
                <a:srgbClr val="FF0000"/>
              </a:solidFill>
              <a:round/>
              <a:headEnd/>
              <a:tailEnd/>
            </a:ln>
          </p:spPr>
          <p:txBody>
            <a:bodyPr wrap="none" anchor="ctr">
              <a:prstTxWarp prst="textNoShape">
                <a:avLst/>
              </a:prstTxWarp>
            </a:bodyPr>
            <a:lstStyle/>
            <a:p>
              <a:endParaRPr lang="en-US"/>
            </a:p>
          </p:txBody>
        </p:sp>
      </p:grpSp>
      <p:grpSp>
        <p:nvGrpSpPr>
          <p:cNvPr id="3" name="Group 19"/>
          <p:cNvGrpSpPr>
            <a:grpSpLocks/>
          </p:cNvGrpSpPr>
          <p:nvPr/>
        </p:nvGrpSpPr>
        <p:grpSpPr bwMode="auto">
          <a:xfrm>
            <a:off x="608784" y="2362583"/>
            <a:ext cx="4749165" cy="4375333"/>
            <a:chOff x="697" y="1991"/>
            <a:chExt cx="1939" cy="2116"/>
          </a:xfrm>
        </p:grpSpPr>
        <p:sp>
          <p:nvSpPr>
            <p:cNvPr id="44058" name="Text Box 20"/>
            <p:cNvSpPr txBox="1">
              <a:spLocks noChangeArrowheads="1"/>
            </p:cNvSpPr>
            <p:nvPr/>
          </p:nvSpPr>
          <p:spPr bwMode="auto">
            <a:xfrm>
              <a:off x="697" y="3317"/>
              <a:ext cx="1632" cy="790"/>
            </a:xfrm>
            <a:prstGeom prst="rect">
              <a:avLst/>
            </a:prstGeom>
            <a:noFill/>
            <a:ln w="19080">
              <a:solidFill>
                <a:srgbClr val="40458C"/>
              </a:solidFill>
              <a:miter lim="800000"/>
              <a:headEnd/>
              <a:tailEnd/>
            </a:ln>
          </p:spPr>
          <p:txBody>
            <a:bodyPr wrap="square" lIns="90000" tIns="46800" rIns="90000" bIns="46800">
              <a:prstTxWarp prst="textNoShape">
                <a:avLst/>
              </a:prstTxWarp>
              <a:spAutoFit/>
            </a:bodyPr>
            <a:lstStyle/>
            <a:p>
              <a:pPr algn="ctr" defTabSz="45720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40458C"/>
                  </a:solidFill>
                </a:rPr>
                <a:t>Ports must have a direction</a:t>
              </a:r>
              <a:r>
                <a:rPr lang="en-GB" dirty="0" smtClean="0">
                  <a:solidFill>
                    <a:srgbClr val="40458C"/>
                  </a:solidFill>
                </a:rPr>
                <a:t> and </a:t>
              </a:r>
              <a:r>
                <a:rPr lang="en-GB" dirty="0">
                  <a:solidFill>
                    <a:srgbClr val="40458C"/>
                  </a:solidFill>
                </a:rPr>
                <a:t>a </a:t>
              </a:r>
              <a:r>
                <a:rPr lang="en-GB" dirty="0" err="1" smtClean="0">
                  <a:solidFill>
                    <a:srgbClr val="40458C"/>
                  </a:solidFill>
                </a:rPr>
                <a:t>bitwidth</a:t>
              </a:r>
              <a:r>
                <a:rPr lang="en-GB" dirty="0" smtClean="0">
                  <a:solidFill>
                    <a:srgbClr val="40458C"/>
                  </a:solidFill>
                </a:rPr>
                <a:t>. In this</a:t>
              </a:r>
            </a:p>
            <a:p>
              <a:pPr algn="ctr" defTabSz="45720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40458C"/>
                  </a:solidFill>
                </a:rPr>
                <a:t>class we use </a:t>
              </a:r>
              <a:r>
                <a:rPr lang="en-GB" b="1" dirty="0" smtClean="0">
                  <a:latin typeface="Courier New" pitchFamily="-65" charset="0"/>
                </a:rPr>
                <a:t>_</a:t>
              </a:r>
              <a:r>
                <a:rPr lang="en-GB" b="1" dirty="0" err="1" smtClean="0">
                  <a:latin typeface="Courier New" pitchFamily="-65" charset="0"/>
                </a:rPr>
                <a:t>i</a:t>
              </a:r>
              <a:r>
                <a:rPr lang="en-GB" dirty="0" smtClean="0">
                  <a:solidFill>
                    <a:srgbClr val="40458C"/>
                  </a:solidFill>
                </a:rPr>
                <a:t> to denote in port variables and </a:t>
              </a:r>
              <a:r>
                <a:rPr lang="en-GB" b="1" dirty="0" smtClean="0">
                  <a:latin typeface="Courier New" pitchFamily="-65" charset="0"/>
                </a:rPr>
                <a:t>_</a:t>
              </a:r>
              <a:r>
                <a:rPr lang="en-GB" b="1" dirty="0" err="1" smtClean="0">
                  <a:latin typeface="Courier New" pitchFamily="-65" charset="0"/>
                </a:rPr>
                <a:t>o</a:t>
              </a:r>
              <a:r>
                <a:rPr lang="en-GB" dirty="0" smtClean="0">
                  <a:solidFill>
                    <a:srgbClr val="40458C"/>
                  </a:solidFill>
                </a:rPr>
                <a:t> to denote out port variables.</a:t>
              </a:r>
              <a:endParaRPr lang="en-GB" dirty="0">
                <a:solidFill>
                  <a:srgbClr val="40458C"/>
                </a:solidFill>
              </a:endParaRPr>
            </a:p>
          </p:txBody>
        </p:sp>
        <p:sp>
          <p:nvSpPr>
            <p:cNvPr id="44059" name="Freeform 21"/>
            <p:cNvSpPr>
              <a:spLocks/>
            </p:cNvSpPr>
            <p:nvPr/>
          </p:nvSpPr>
          <p:spPr bwMode="auto">
            <a:xfrm>
              <a:off x="1661" y="1991"/>
              <a:ext cx="975" cy="1288"/>
            </a:xfrm>
            <a:custGeom>
              <a:avLst/>
              <a:gdLst>
                <a:gd name="T0" fmla="*/ 0 w 912"/>
                <a:gd name="T1" fmla="*/ 1104 h 1104"/>
                <a:gd name="T2" fmla="*/ 336 w 912"/>
                <a:gd name="T3" fmla="*/ 288 h 1104"/>
                <a:gd name="T4" fmla="*/ 576 w 912"/>
                <a:gd name="T5" fmla="*/ 480 h 1104"/>
                <a:gd name="T6" fmla="*/ 912 w 912"/>
                <a:gd name="T7" fmla="*/ 0 h 1104"/>
                <a:gd name="T8" fmla="*/ 0 60000 65536"/>
                <a:gd name="T9" fmla="*/ 0 60000 65536"/>
                <a:gd name="T10" fmla="*/ 0 60000 65536"/>
                <a:gd name="T11" fmla="*/ 0 60000 65536"/>
                <a:gd name="T12" fmla="*/ 0 w 912"/>
                <a:gd name="T13" fmla="*/ 0 h 1104"/>
                <a:gd name="T14" fmla="*/ 912 w 912"/>
                <a:gd name="T15" fmla="*/ 1104 h 1104"/>
                <a:gd name="connsiteX0" fmla="*/ 0 w 1036"/>
                <a:gd name="connsiteY0" fmla="*/ 1288 h 1288"/>
                <a:gd name="connsiteX1" fmla="*/ 460 w 1036"/>
                <a:gd name="connsiteY1" fmla="*/ 288 h 1288"/>
                <a:gd name="connsiteX2" fmla="*/ 700 w 1036"/>
                <a:gd name="connsiteY2" fmla="*/ 480 h 1288"/>
                <a:gd name="connsiteX3" fmla="*/ 1036 w 1036"/>
                <a:gd name="connsiteY3" fmla="*/ 0 h 1288"/>
                <a:gd name="connsiteX0" fmla="*/ 0 w 1223"/>
                <a:gd name="connsiteY0" fmla="*/ 1620 h 1620"/>
                <a:gd name="connsiteX1" fmla="*/ 647 w 1223"/>
                <a:gd name="connsiteY1" fmla="*/ 288 h 1620"/>
                <a:gd name="connsiteX2" fmla="*/ 887 w 1223"/>
                <a:gd name="connsiteY2" fmla="*/ 480 h 1620"/>
                <a:gd name="connsiteX3" fmla="*/ 1223 w 1223"/>
                <a:gd name="connsiteY3" fmla="*/ 0 h 1620"/>
                <a:gd name="connsiteX0" fmla="*/ 0 w 1099"/>
                <a:gd name="connsiteY0" fmla="*/ 1620 h 1620"/>
                <a:gd name="connsiteX1" fmla="*/ 523 w 1099"/>
                <a:gd name="connsiteY1" fmla="*/ 288 h 1620"/>
                <a:gd name="connsiteX2" fmla="*/ 763 w 1099"/>
                <a:gd name="connsiteY2" fmla="*/ 480 h 1620"/>
                <a:gd name="connsiteX3" fmla="*/ 1099 w 1099"/>
                <a:gd name="connsiteY3" fmla="*/ 0 h 1620"/>
                <a:gd name="connsiteX0" fmla="*/ 0 w 975"/>
                <a:gd name="connsiteY0" fmla="*/ 1288 h 1288"/>
                <a:gd name="connsiteX1" fmla="*/ 399 w 975"/>
                <a:gd name="connsiteY1" fmla="*/ 288 h 1288"/>
                <a:gd name="connsiteX2" fmla="*/ 639 w 975"/>
                <a:gd name="connsiteY2" fmla="*/ 480 h 1288"/>
                <a:gd name="connsiteX3" fmla="*/ 975 w 975"/>
                <a:gd name="connsiteY3" fmla="*/ 0 h 1288"/>
              </a:gdLst>
              <a:ahLst/>
              <a:cxnLst>
                <a:cxn ang="0">
                  <a:pos x="connsiteX0" y="connsiteY0"/>
                </a:cxn>
                <a:cxn ang="0">
                  <a:pos x="connsiteX1" y="connsiteY1"/>
                </a:cxn>
                <a:cxn ang="0">
                  <a:pos x="connsiteX2" y="connsiteY2"/>
                </a:cxn>
                <a:cxn ang="0">
                  <a:pos x="connsiteX3" y="connsiteY3"/>
                </a:cxn>
              </a:cxnLst>
              <a:rect l="l" t="t" r="r" b="b"/>
              <a:pathLst>
                <a:path w="975" h="1288">
                  <a:moveTo>
                    <a:pt x="0" y="1288"/>
                  </a:moveTo>
                  <a:cubicBezTo>
                    <a:pt x="120" y="932"/>
                    <a:pt x="293" y="423"/>
                    <a:pt x="399" y="288"/>
                  </a:cubicBezTo>
                  <a:cubicBezTo>
                    <a:pt x="506" y="153"/>
                    <a:pt x="543" y="528"/>
                    <a:pt x="639" y="480"/>
                  </a:cubicBezTo>
                  <a:cubicBezTo>
                    <a:pt x="735" y="432"/>
                    <a:pt x="855" y="216"/>
                    <a:pt x="975" y="0"/>
                  </a:cubicBezTo>
                </a:path>
              </a:pathLst>
            </a:custGeom>
            <a:noFill/>
            <a:ln w="19080">
              <a:solidFill>
                <a:srgbClr val="FF0000"/>
              </a:solidFill>
              <a:round/>
              <a:headEnd/>
              <a:tailEnd type="triangle" w="med" len="med"/>
            </a:ln>
          </p:spPr>
          <p:txBody>
            <a:bodyPr wrap="none" anchor="ctr">
              <a:prstTxWarp prst="textNoShape">
                <a:avLst/>
              </a:prstTxWarp>
            </a:bodyPr>
            <a:lstStyle/>
            <a:p>
              <a:endParaRPr lang="en-US"/>
            </a:p>
          </p:txBody>
        </p:sp>
      </p:grpSp>
      <p:sp>
        <p:nvSpPr>
          <p:cNvPr id="44052" name="Line 22"/>
          <p:cNvSpPr>
            <a:spLocks noChangeShapeType="1"/>
          </p:cNvSpPr>
          <p:nvPr/>
        </p:nvSpPr>
        <p:spPr bwMode="auto">
          <a:xfrm flipV="1">
            <a:off x="1447800" y="2208213"/>
            <a:ext cx="152400" cy="155575"/>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44053" name="Text Box 23"/>
          <p:cNvSpPr txBox="1">
            <a:spLocks noChangeArrowheads="1"/>
          </p:cNvSpPr>
          <p:nvPr/>
        </p:nvSpPr>
        <p:spPr bwMode="auto">
          <a:xfrm>
            <a:off x="1519238" y="2206625"/>
            <a:ext cx="307975" cy="338138"/>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660066"/>
                </a:solidFill>
              </a:rPr>
              <a:t>4</a:t>
            </a:r>
          </a:p>
        </p:txBody>
      </p:sp>
      <p:sp>
        <p:nvSpPr>
          <p:cNvPr id="44054" name="Line 24"/>
          <p:cNvSpPr>
            <a:spLocks noChangeShapeType="1"/>
          </p:cNvSpPr>
          <p:nvPr/>
        </p:nvSpPr>
        <p:spPr bwMode="auto">
          <a:xfrm flipV="1">
            <a:off x="2751138" y="2208213"/>
            <a:ext cx="152400" cy="155575"/>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44055" name="Text Box 25"/>
          <p:cNvSpPr txBox="1">
            <a:spLocks noChangeArrowheads="1"/>
          </p:cNvSpPr>
          <p:nvPr/>
        </p:nvSpPr>
        <p:spPr bwMode="auto">
          <a:xfrm>
            <a:off x="2822575" y="2206625"/>
            <a:ext cx="307975" cy="338138"/>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660066"/>
                </a:solidFill>
              </a:rPr>
              <a:t>4</a:t>
            </a:r>
          </a:p>
        </p:txBody>
      </p:sp>
      <p:sp>
        <p:nvSpPr>
          <p:cNvPr id="44056" name="Line 26"/>
          <p:cNvSpPr>
            <a:spLocks noChangeShapeType="1"/>
          </p:cNvSpPr>
          <p:nvPr/>
        </p:nvSpPr>
        <p:spPr bwMode="auto">
          <a:xfrm flipV="1">
            <a:off x="2103438" y="3929063"/>
            <a:ext cx="152400" cy="155575"/>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44057" name="Text Box 27"/>
          <p:cNvSpPr txBox="1">
            <a:spLocks noChangeArrowheads="1"/>
          </p:cNvSpPr>
          <p:nvPr/>
        </p:nvSpPr>
        <p:spPr bwMode="auto">
          <a:xfrm>
            <a:off x="2174875" y="3927475"/>
            <a:ext cx="307975" cy="338138"/>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660066"/>
                </a:solidFill>
              </a:rPr>
              <a:t>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10" presetClass="entr"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609600" y="304800"/>
            <a:ext cx="7773988" cy="1144588"/>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module can instantiate other modules</a:t>
            </a:r>
          </a:p>
        </p:txBody>
      </p:sp>
      <p:sp>
        <p:nvSpPr>
          <p:cNvPr id="48134" name="Line 3"/>
          <p:cNvSpPr>
            <a:spLocks noChangeShapeType="1"/>
          </p:cNvSpPr>
          <p:nvPr/>
        </p:nvSpPr>
        <p:spPr bwMode="auto">
          <a:xfrm flipH="1">
            <a:off x="1582738" y="2511425"/>
            <a:ext cx="2032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48135" name="Freeform 4"/>
          <p:cNvSpPr>
            <a:spLocks noChangeArrowheads="1"/>
          </p:cNvSpPr>
          <p:nvPr/>
        </p:nvSpPr>
        <p:spPr bwMode="auto">
          <a:xfrm>
            <a:off x="1533525" y="2046288"/>
            <a:ext cx="1524000" cy="704850"/>
          </a:xfrm>
          <a:custGeom>
            <a:avLst/>
            <a:gdLst>
              <a:gd name="T0" fmla="*/ 0 w 2592"/>
              <a:gd name="T1" fmla="*/ 0 h 1200"/>
              <a:gd name="T2" fmla="*/ 480 w 2592"/>
              <a:gd name="T3" fmla="*/ 1200 h 1200"/>
              <a:gd name="T4" fmla="*/ 2112 w 2592"/>
              <a:gd name="T5" fmla="*/ 1200 h 1200"/>
              <a:gd name="T6" fmla="*/ 2592 w 2592"/>
              <a:gd name="T7" fmla="*/ 0 h 1200"/>
              <a:gd name="T8" fmla="*/ 1440 w 2592"/>
              <a:gd name="T9" fmla="*/ 0 h 1200"/>
              <a:gd name="T10" fmla="*/ 1296 w 2592"/>
              <a:gd name="T11" fmla="*/ 336 h 1200"/>
              <a:gd name="T12" fmla="*/ 1152 w 2592"/>
              <a:gd name="T13" fmla="*/ 0 h 1200"/>
              <a:gd name="T14" fmla="*/ 0 w 2592"/>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92"/>
              <a:gd name="T25" fmla="*/ 0 h 1200"/>
              <a:gd name="T26" fmla="*/ 2592 w 2592"/>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2" h="1200">
                <a:moveTo>
                  <a:pt x="0" y="0"/>
                </a:moveTo>
                <a:lnTo>
                  <a:pt x="480" y="1200"/>
                </a:lnTo>
                <a:lnTo>
                  <a:pt x="2112" y="1200"/>
                </a:lnTo>
                <a:lnTo>
                  <a:pt x="2592" y="0"/>
                </a:lnTo>
                <a:lnTo>
                  <a:pt x="1440" y="0"/>
                </a:lnTo>
                <a:lnTo>
                  <a:pt x="1296" y="336"/>
                </a:lnTo>
                <a:lnTo>
                  <a:pt x="1152" y="0"/>
                </a:lnTo>
                <a:lnTo>
                  <a:pt x="0" y="0"/>
                </a:lnTo>
                <a:close/>
              </a:path>
            </a:pathLst>
          </a:custGeom>
          <a:solidFill>
            <a:srgbClr val="99CCFF"/>
          </a:solidFill>
          <a:ln w="9360">
            <a:solidFill>
              <a:srgbClr val="40458C"/>
            </a:solidFill>
            <a:round/>
            <a:headEnd/>
            <a:tailEnd/>
          </a:ln>
        </p:spPr>
        <p:txBody>
          <a:bodyPr wrap="none" anchor="ctr">
            <a:prstTxWarp prst="textNoShape">
              <a:avLst/>
            </a:prstTxWarp>
          </a:bodyPr>
          <a:lstStyle/>
          <a:p>
            <a:endParaRPr lang="en-US"/>
          </a:p>
        </p:txBody>
      </p:sp>
      <p:sp>
        <p:nvSpPr>
          <p:cNvPr id="48136" name="Text Box 5"/>
          <p:cNvSpPr txBox="1">
            <a:spLocks noChangeArrowheads="1"/>
          </p:cNvSpPr>
          <p:nvPr/>
        </p:nvSpPr>
        <p:spPr bwMode="auto">
          <a:xfrm>
            <a:off x="1758950" y="2146300"/>
            <a:ext cx="1101725" cy="641350"/>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40458C"/>
                </a:solidFill>
              </a:rPr>
              <a:t>adder</a:t>
            </a:r>
          </a:p>
        </p:txBody>
      </p:sp>
      <p:sp>
        <p:nvSpPr>
          <p:cNvPr id="48137" name="Line 6"/>
          <p:cNvSpPr>
            <a:spLocks noChangeShapeType="1"/>
          </p:cNvSpPr>
          <p:nvPr/>
        </p:nvSpPr>
        <p:spPr bwMode="auto">
          <a:xfrm>
            <a:off x="1884363" y="1735138"/>
            <a:ext cx="1587" cy="311150"/>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38" name="Line 7"/>
          <p:cNvSpPr>
            <a:spLocks noChangeShapeType="1"/>
          </p:cNvSpPr>
          <p:nvPr/>
        </p:nvSpPr>
        <p:spPr bwMode="auto">
          <a:xfrm>
            <a:off x="2686050" y="1735138"/>
            <a:ext cx="1588" cy="311150"/>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39" name="Line 8"/>
          <p:cNvSpPr>
            <a:spLocks noChangeShapeType="1"/>
          </p:cNvSpPr>
          <p:nvPr/>
        </p:nvSpPr>
        <p:spPr bwMode="auto">
          <a:xfrm>
            <a:off x="2284413" y="2768600"/>
            <a:ext cx="1587" cy="360363"/>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40" name="Line 9"/>
          <p:cNvSpPr>
            <a:spLocks noChangeShapeType="1"/>
          </p:cNvSpPr>
          <p:nvPr/>
        </p:nvSpPr>
        <p:spPr bwMode="auto">
          <a:xfrm>
            <a:off x="1584325" y="2511425"/>
            <a:ext cx="1588" cy="617538"/>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41" name="Text Box 10"/>
          <p:cNvSpPr txBox="1">
            <a:spLocks noChangeArrowheads="1"/>
          </p:cNvSpPr>
          <p:nvPr/>
        </p:nvSpPr>
        <p:spPr bwMode="auto">
          <a:xfrm>
            <a:off x="1333521" y="1524000"/>
            <a:ext cx="604817" cy="554483"/>
          </a:xfrm>
          <a:prstGeom prst="rect">
            <a:avLst/>
          </a:prstGeom>
          <a:noFill/>
          <a:ln w="9525">
            <a:noFill/>
            <a:round/>
            <a:headEnd/>
            <a:tailEnd/>
          </a:ln>
        </p:spPr>
        <p:txBody>
          <a:bodyPr wrap="none" lIns="152640" tIns="152640" rIns="152640" bIns="152640">
            <a:prstTxWarp prst="textNoShape">
              <a:avLst/>
            </a:prstTxWarp>
            <a:spAutoFit/>
          </a:bodyPr>
          <a:lstStyle/>
          <a:p>
            <a:pPr algn="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40458C"/>
                </a:solidFill>
                <a:latin typeface="Tekton" pitchFamily="32" charset="0"/>
              </a:rPr>
              <a:t>a_i</a:t>
            </a:r>
            <a:endParaRPr lang="en-GB" sz="1600" dirty="0">
              <a:solidFill>
                <a:srgbClr val="40458C"/>
              </a:solidFill>
              <a:latin typeface="Tekton" pitchFamily="32" charset="0"/>
            </a:endParaRPr>
          </a:p>
        </p:txBody>
      </p:sp>
      <p:sp>
        <p:nvSpPr>
          <p:cNvPr id="48142" name="Text Box 11"/>
          <p:cNvSpPr txBox="1">
            <a:spLocks noChangeArrowheads="1"/>
          </p:cNvSpPr>
          <p:nvPr/>
        </p:nvSpPr>
        <p:spPr bwMode="auto">
          <a:xfrm>
            <a:off x="2614613" y="1524000"/>
            <a:ext cx="604817" cy="554483"/>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40458C"/>
                </a:solidFill>
                <a:latin typeface="Tekton" pitchFamily="32" charset="0"/>
              </a:rPr>
              <a:t>b_i</a:t>
            </a:r>
            <a:endParaRPr lang="en-GB" sz="1600" dirty="0">
              <a:solidFill>
                <a:srgbClr val="40458C"/>
              </a:solidFill>
              <a:latin typeface="Tekton" pitchFamily="32" charset="0"/>
            </a:endParaRPr>
          </a:p>
        </p:txBody>
      </p:sp>
      <p:sp>
        <p:nvSpPr>
          <p:cNvPr id="48143" name="Text Box 12"/>
          <p:cNvSpPr txBox="1">
            <a:spLocks noChangeArrowheads="1"/>
          </p:cNvSpPr>
          <p:nvPr/>
        </p:nvSpPr>
        <p:spPr bwMode="auto">
          <a:xfrm>
            <a:off x="2222500" y="2633663"/>
            <a:ext cx="924115" cy="554483"/>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40458C"/>
                </a:solidFill>
                <a:latin typeface="Tekton" pitchFamily="32" charset="0"/>
              </a:rPr>
              <a:t>sum_o</a:t>
            </a:r>
            <a:endParaRPr lang="en-GB" sz="1600" dirty="0">
              <a:solidFill>
                <a:srgbClr val="40458C"/>
              </a:solidFill>
              <a:latin typeface="Tekton" pitchFamily="32" charset="0"/>
            </a:endParaRPr>
          </a:p>
        </p:txBody>
      </p:sp>
      <p:sp>
        <p:nvSpPr>
          <p:cNvPr id="48144" name="Text Box 13"/>
          <p:cNvSpPr txBox="1">
            <a:spLocks noChangeArrowheads="1"/>
          </p:cNvSpPr>
          <p:nvPr/>
        </p:nvSpPr>
        <p:spPr bwMode="auto">
          <a:xfrm>
            <a:off x="685800" y="2667000"/>
            <a:ext cx="673145" cy="554483"/>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40458C"/>
                </a:solidFill>
                <a:latin typeface="Tekton" pitchFamily="32" charset="0"/>
              </a:rPr>
              <a:t>cy_i</a:t>
            </a:r>
            <a:endParaRPr lang="en-GB" sz="1600" dirty="0">
              <a:solidFill>
                <a:srgbClr val="40458C"/>
              </a:solidFill>
              <a:latin typeface="Tekton" pitchFamily="32" charset="0"/>
            </a:endParaRPr>
          </a:p>
        </p:txBody>
      </p:sp>
      <p:sp>
        <p:nvSpPr>
          <p:cNvPr id="48145" name="Rectangle 14"/>
          <p:cNvSpPr>
            <a:spLocks noChangeArrowheads="1"/>
          </p:cNvSpPr>
          <p:nvPr/>
        </p:nvSpPr>
        <p:spPr bwMode="auto">
          <a:xfrm>
            <a:off x="4760913" y="21304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48146" name="Rectangle 15"/>
          <p:cNvSpPr>
            <a:spLocks noChangeArrowheads="1"/>
          </p:cNvSpPr>
          <p:nvPr/>
        </p:nvSpPr>
        <p:spPr bwMode="auto">
          <a:xfrm>
            <a:off x="55991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48147" name="Rectangle 16"/>
          <p:cNvSpPr>
            <a:spLocks noChangeArrowheads="1"/>
          </p:cNvSpPr>
          <p:nvPr/>
        </p:nvSpPr>
        <p:spPr bwMode="auto">
          <a:xfrm>
            <a:off x="64373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48148" name="Rectangle 17"/>
          <p:cNvSpPr>
            <a:spLocks noChangeArrowheads="1"/>
          </p:cNvSpPr>
          <p:nvPr/>
        </p:nvSpPr>
        <p:spPr bwMode="auto">
          <a:xfrm>
            <a:off x="72755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48149" name="Line 18"/>
          <p:cNvSpPr>
            <a:spLocks noChangeShapeType="1"/>
          </p:cNvSpPr>
          <p:nvPr/>
        </p:nvSpPr>
        <p:spPr bwMode="auto">
          <a:xfrm flipH="1">
            <a:off x="54292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50" name="Line 19"/>
          <p:cNvSpPr>
            <a:spLocks noChangeShapeType="1"/>
          </p:cNvSpPr>
          <p:nvPr/>
        </p:nvSpPr>
        <p:spPr bwMode="auto">
          <a:xfrm flipH="1">
            <a:off x="4506913" y="2549525"/>
            <a:ext cx="255587" cy="1588"/>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48151" name="Group 20"/>
          <p:cNvGrpSpPr>
            <a:grpSpLocks/>
          </p:cNvGrpSpPr>
          <p:nvPr/>
        </p:nvGrpSpPr>
        <p:grpSpPr bwMode="auto">
          <a:xfrm>
            <a:off x="4927600" y="1685925"/>
            <a:ext cx="2765425" cy="444500"/>
            <a:chOff x="3104" y="1062"/>
            <a:chExt cx="1742" cy="280"/>
          </a:xfrm>
        </p:grpSpPr>
        <p:sp>
          <p:nvSpPr>
            <p:cNvPr id="48195" name="Line 21"/>
            <p:cNvSpPr>
              <a:spLocks noChangeShapeType="1"/>
            </p:cNvSpPr>
            <p:nvPr/>
          </p:nvSpPr>
          <p:spPr bwMode="auto">
            <a:xfrm>
              <a:off x="3104"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6" name="Line 22"/>
            <p:cNvSpPr>
              <a:spLocks noChangeShapeType="1"/>
            </p:cNvSpPr>
            <p:nvPr/>
          </p:nvSpPr>
          <p:spPr bwMode="auto">
            <a:xfrm>
              <a:off x="3262"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7" name="Line 23"/>
            <p:cNvSpPr>
              <a:spLocks noChangeShapeType="1"/>
            </p:cNvSpPr>
            <p:nvPr/>
          </p:nvSpPr>
          <p:spPr bwMode="auto">
            <a:xfrm>
              <a:off x="3632"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8" name="Line 24"/>
            <p:cNvSpPr>
              <a:spLocks noChangeShapeType="1"/>
            </p:cNvSpPr>
            <p:nvPr/>
          </p:nvSpPr>
          <p:spPr bwMode="auto">
            <a:xfrm>
              <a:off x="3790"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9" name="Line 25"/>
            <p:cNvSpPr>
              <a:spLocks noChangeShapeType="1"/>
            </p:cNvSpPr>
            <p:nvPr/>
          </p:nvSpPr>
          <p:spPr bwMode="auto">
            <a:xfrm>
              <a:off x="4160"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200" name="Line 26"/>
            <p:cNvSpPr>
              <a:spLocks noChangeShapeType="1"/>
            </p:cNvSpPr>
            <p:nvPr/>
          </p:nvSpPr>
          <p:spPr bwMode="auto">
            <a:xfrm>
              <a:off x="4319"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201" name="Line 27"/>
            <p:cNvSpPr>
              <a:spLocks noChangeShapeType="1"/>
            </p:cNvSpPr>
            <p:nvPr/>
          </p:nvSpPr>
          <p:spPr bwMode="auto">
            <a:xfrm>
              <a:off x="4689"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202" name="Line 28"/>
            <p:cNvSpPr>
              <a:spLocks noChangeShapeType="1"/>
            </p:cNvSpPr>
            <p:nvPr/>
          </p:nvSpPr>
          <p:spPr bwMode="auto">
            <a:xfrm>
              <a:off x="4847"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48152" name="Group 29"/>
          <p:cNvGrpSpPr>
            <a:grpSpLocks/>
          </p:cNvGrpSpPr>
          <p:nvPr/>
        </p:nvGrpSpPr>
        <p:grpSpPr bwMode="auto">
          <a:xfrm>
            <a:off x="5032375" y="2708275"/>
            <a:ext cx="2513013" cy="357188"/>
            <a:chOff x="3170" y="1706"/>
            <a:chExt cx="1583" cy="225"/>
          </a:xfrm>
        </p:grpSpPr>
        <p:sp>
          <p:nvSpPr>
            <p:cNvPr id="48191" name="Line 30"/>
            <p:cNvSpPr>
              <a:spLocks noChangeShapeType="1"/>
            </p:cNvSpPr>
            <p:nvPr/>
          </p:nvSpPr>
          <p:spPr bwMode="auto">
            <a:xfrm>
              <a:off x="3170"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2" name="Line 31"/>
            <p:cNvSpPr>
              <a:spLocks noChangeShapeType="1"/>
            </p:cNvSpPr>
            <p:nvPr/>
          </p:nvSpPr>
          <p:spPr bwMode="auto">
            <a:xfrm>
              <a:off x="3698"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3" name="Line 32"/>
            <p:cNvSpPr>
              <a:spLocks noChangeShapeType="1"/>
            </p:cNvSpPr>
            <p:nvPr/>
          </p:nvSpPr>
          <p:spPr bwMode="auto">
            <a:xfrm>
              <a:off x="4226"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94" name="Line 33"/>
            <p:cNvSpPr>
              <a:spLocks noChangeShapeType="1"/>
            </p:cNvSpPr>
            <p:nvPr/>
          </p:nvSpPr>
          <p:spPr bwMode="auto">
            <a:xfrm>
              <a:off x="4754"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48153" name="AutoShape 34"/>
          <p:cNvSpPr>
            <a:spLocks noChangeArrowheads="1"/>
          </p:cNvSpPr>
          <p:nvPr/>
        </p:nvSpPr>
        <p:spPr bwMode="auto">
          <a:xfrm>
            <a:off x="4425950" y="1685925"/>
            <a:ext cx="3771900" cy="146843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48154" name="Line 35"/>
          <p:cNvSpPr>
            <a:spLocks noChangeShapeType="1"/>
          </p:cNvSpPr>
          <p:nvPr/>
        </p:nvSpPr>
        <p:spPr bwMode="auto">
          <a:xfrm flipH="1">
            <a:off x="53451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55" name="Line 36"/>
          <p:cNvSpPr>
            <a:spLocks noChangeShapeType="1"/>
          </p:cNvSpPr>
          <p:nvPr/>
        </p:nvSpPr>
        <p:spPr bwMode="auto">
          <a:xfrm flipH="1">
            <a:off x="62674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56" name="Line 37"/>
          <p:cNvSpPr>
            <a:spLocks noChangeShapeType="1"/>
          </p:cNvSpPr>
          <p:nvPr/>
        </p:nvSpPr>
        <p:spPr bwMode="auto">
          <a:xfrm flipH="1">
            <a:off x="61833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57" name="Line 38"/>
          <p:cNvSpPr>
            <a:spLocks noChangeShapeType="1"/>
          </p:cNvSpPr>
          <p:nvPr/>
        </p:nvSpPr>
        <p:spPr bwMode="auto">
          <a:xfrm flipH="1">
            <a:off x="71056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58" name="Line 39"/>
          <p:cNvSpPr>
            <a:spLocks noChangeShapeType="1"/>
          </p:cNvSpPr>
          <p:nvPr/>
        </p:nvSpPr>
        <p:spPr bwMode="auto">
          <a:xfrm flipH="1">
            <a:off x="70215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59" name="Line 40"/>
          <p:cNvSpPr>
            <a:spLocks noChangeShapeType="1"/>
          </p:cNvSpPr>
          <p:nvPr/>
        </p:nvSpPr>
        <p:spPr bwMode="auto">
          <a:xfrm flipH="1">
            <a:off x="7859713" y="2203450"/>
            <a:ext cx="171450" cy="1588"/>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48160" name="Line 41"/>
          <p:cNvSpPr>
            <a:spLocks noChangeShapeType="1"/>
          </p:cNvSpPr>
          <p:nvPr/>
        </p:nvSpPr>
        <p:spPr bwMode="auto">
          <a:xfrm flipH="1">
            <a:off x="62674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61" name="Line 42"/>
          <p:cNvSpPr>
            <a:spLocks noChangeShapeType="1"/>
          </p:cNvSpPr>
          <p:nvPr/>
        </p:nvSpPr>
        <p:spPr bwMode="auto">
          <a:xfrm flipH="1">
            <a:off x="71056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62" name="Line 43"/>
          <p:cNvSpPr>
            <a:spLocks noChangeShapeType="1"/>
          </p:cNvSpPr>
          <p:nvPr/>
        </p:nvSpPr>
        <p:spPr bwMode="auto">
          <a:xfrm flipH="1">
            <a:off x="54292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48163" name="Rectangle 44"/>
          <p:cNvSpPr>
            <a:spLocks noChangeArrowheads="1"/>
          </p:cNvSpPr>
          <p:nvPr/>
        </p:nvSpPr>
        <p:spPr bwMode="auto">
          <a:xfrm>
            <a:off x="50958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4" name="Rectangle 45"/>
          <p:cNvSpPr>
            <a:spLocks noChangeArrowheads="1"/>
          </p:cNvSpPr>
          <p:nvPr/>
        </p:nvSpPr>
        <p:spPr bwMode="auto">
          <a:xfrm>
            <a:off x="48450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5" name="Rectangle 46"/>
          <p:cNvSpPr>
            <a:spLocks noChangeArrowheads="1"/>
          </p:cNvSpPr>
          <p:nvPr/>
        </p:nvSpPr>
        <p:spPr bwMode="auto">
          <a:xfrm>
            <a:off x="59340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6" name="Rectangle 47"/>
          <p:cNvSpPr>
            <a:spLocks noChangeArrowheads="1"/>
          </p:cNvSpPr>
          <p:nvPr/>
        </p:nvSpPr>
        <p:spPr bwMode="auto">
          <a:xfrm>
            <a:off x="56832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7" name="Rectangle 48"/>
          <p:cNvSpPr>
            <a:spLocks noChangeArrowheads="1"/>
          </p:cNvSpPr>
          <p:nvPr/>
        </p:nvSpPr>
        <p:spPr bwMode="auto">
          <a:xfrm>
            <a:off x="67722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8" name="Rectangle 49"/>
          <p:cNvSpPr>
            <a:spLocks noChangeArrowheads="1"/>
          </p:cNvSpPr>
          <p:nvPr/>
        </p:nvSpPr>
        <p:spPr bwMode="auto">
          <a:xfrm>
            <a:off x="65214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69" name="Rectangle 50"/>
          <p:cNvSpPr>
            <a:spLocks noChangeArrowheads="1"/>
          </p:cNvSpPr>
          <p:nvPr/>
        </p:nvSpPr>
        <p:spPr bwMode="auto">
          <a:xfrm>
            <a:off x="76104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0" name="Rectangle 51"/>
          <p:cNvSpPr>
            <a:spLocks noChangeArrowheads="1"/>
          </p:cNvSpPr>
          <p:nvPr/>
        </p:nvSpPr>
        <p:spPr bwMode="auto">
          <a:xfrm>
            <a:off x="73596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1" name="Rectangle 52"/>
          <p:cNvSpPr>
            <a:spLocks noChangeArrowheads="1"/>
          </p:cNvSpPr>
          <p:nvPr/>
        </p:nvSpPr>
        <p:spPr bwMode="auto">
          <a:xfrm>
            <a:off x="49593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2" name="Rectangle 53"/>
          <p:cNvSpPr>
            <a:spLocks noChangeArrowheads="1"/>
          </p:cNvSpPr>
          <p:nvPr/>
        </p:nvSpPr>
        <p:spPr bwMode="auto">
          <a:xfrm>
            <a:off x="57975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3" name="Rectangle 54"/>
          <p:cNvSpPr>
            <a:spLocks noChangeArrowheads="1"/>
          </p:cNvSpPr>
          <p:nvPr/>
        </p:nvSpPr>
        <p:spPr bwMode="auto">
          <a:xfrm>
            <a:off x="66357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4" name="Rectangle 55"/>
          <p:cNvSpPr>
            <a:spLocks noChangeArrowheads="1"/>
          </p:cNvSpPr>
          <p:nvPr/>
        </p:nvSpPr>
        <p:spPr bwMode="auto">
          <a:xfrm>
            <a:off x="74739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5" name="Rectangle 56"/>
          <p:cNvSpPr>
            <a:spLocks noChangeArrowheads="1"/>
          </p:cNvSpPr>
          <p:nvPr/>
        </p:nvSpPr>
        <p:spPr bwMode="auto">
          <a:xfrm>
            <a:off x="4343400" y="24638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48176" name="Text Box 57"/>
          <p:cNvSpPr txBox="1">
            <a:spLocks noChangeArrowheads="1"/>
          </p:cNvSpPr>
          <p:nvPr/>
        </p:nvSpPr>
        <p:spPr bwMode="auto">
          <a:xfrm>
            <a:off x="917575" y="3581400"/>
            <a:ext cx="6324600" cy="3075201"/>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 </a:t>
            </a:r>
            <a:r>
              <a:rPr lang="en-GB" b="1" dirty="0">
                <a:latin typeface="Courier New" pitchFamily="-65" charset="0"/>
              </a:rPr>
              <a:t>adder( </a:t>
            </a:r>
            <a:r>
              <a:rPr lang="en-GB" b="1" dirty="0">
                <a:solidFill>
                  <a:schemeClr val="tx2"/>
                </a:solidFill>
                <a:latin typeface="Courier New" pitchFamily="-65" charset="0"/>
              </a:rPr>
              <a:t>input</a:t>
            </a:r>
            <a:r>
              <a:rPr lang="en-GB" b="1" dirty="0">
                <a:latin typeface="Courier New" pitchFamily="-65" charset="0"/>
              </a:rPr>
              <a:t>  [3:0]</a:t>
            </a:r>
            <a:r>
              <a:rPr lang="en-GB" b="1" dirty="0" smtClean="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a:latin typeface="Courier New" pitchFamily="-65" charset="0"/>
              </a:rPr>
              <a:t>       </a:t>
            </a:r>
            <a:r>
              <a:rPr lang="en-GB" b="1" dirty="0" err="1" smtClean="0">
                <a:latin typeface="Courier New" pitchFamily="-65" charset="0"/>
              </a:rPr>
              <a:t>cy_o</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a:latin typeface="Courier New" pitchFamily="-65" charset="0"/>
              </a:rPr>
              <a:t> [3:0]</a:t>
            </a:r>
            <a:r>
              <a:rPr lang="en-GB" b="1" dirty="0" smtClean="0">
                <a:latin typeface="Courier New" pitchFamily="-65" charset="0"/>
              </a:rPr>
              <a:t> </a:t>
            </a:r>
            <a:r>
              <a:rPr lang="en-GB" b="1" dirty="0" err="1" smtClean="0">
                <a:latin typeface="Courier New" pitchFamily="-65" charset="0"/>
              </a:rPr>
              <a:t>sum_o</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ts val="9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logic </a:t>
            </a:r>
            <a:r>
              <a:rPr lang="en-GB" b="1" dirty="0" smtClean="0">
                <a:latin typeface="Courier New" pitchFamily="-65" charset="0"/>
              </a:rPr>
              <a:t>c0</a:t>
            </a:r>
            <a:r>
              <a:rPr lang="en-GB" b="1" dirty="0">
                <a:latin typeface="Courier New" pitchFamily="-65" charset="0"/>
              </a:rPr>
              <a:t>,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FA fa0(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FA fa1(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FA fa2(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FA fa3( ... );</a:t>
            </a:r>
          </a:p>
          <a:p>
            <a:pPr defTabSz="457200" eaLnBrk="0" hangingPunct="0">
              <a:lnSpc>
                <a:spcPct val="100000"/>
              </a:lnSpc>
              <a:spcBef>
                <a:spcPts val="100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latin typeface="Tekton" pitchFamily="32" charset="0"/>
              </a:rPr>
              <a:t> </a:t>
            </a:r>
          </a:p>
        </p:txBody>
      </p:sp>
      <p:sp>
        <p:nvSpPr>
          <p:cNvPr id="48177" name="AutoShape 58"/>
          <p:cNvSpPr>
            <a:spLocks noChangeArrowheads="1"/>
          </p:cNvSpPr>
          <p:nvPr/>
        </p:nvSpPr>
        <p:spPr bwMode="auto">
          <a:xfrm>
            <a:off x="3276600" y="2286000"/>
            <a:ext cx="838200" cy="381000"/>
          </a:xfrm>
          <a:prstGeom prst="rightArrow">
            <a:avLst>
              <a:gd name="adj1" fmla="val 50000"/>
              <a:gd name="adj2" fmla="val 55000"/>
            </a:avLst>
          </a:prstGeom>
          <a:solidFill>
            <a:srgbClr val="FF0000"/>
          </a:solidFill>
          <a:ln w="28440">
            <a:solidFill>
              <a:srgbClr val="993300"/>
            </a:solidFill>
            <a:miter lim="800000"/>
            <a:headEnd/>
            <a:tailEnd/>
          </a:ln>
        </p:spPr>
        <p:txBody>
          <a:bodyPr wrap="none" anchor="ctr">
            <a:prstTxWarp prst="textNoShape">
              <a:avLst/>
            </a:prstTxWarp>
          </a:bodyPr>
          <a:lstStyle/>
          <a:p>
            <a:endParaRPr lang="en-US"/>
          </a:p>
        </p:txBody>
      </p:sp>
      <p:sp>
        <p:nvSpPr>
          <p:cNvPr id="1492027" name="Text Box 59"/>
          <p:cNvSpPr txBox="1">
            <a:spLocks noChangeArrowheads="1"/>
          </p:cNvSpPr>
          <p:nvPr/>
        </p:nvSpPr>
        <p:spPr bwMode="auto">
          <a:xfrm>
            <a:off x="3962400" y="4730750"/>
            <a:ext cx="5181600" cy="1908699"/>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FA( input</a:t>
            </a:r>
            <a:r>
              <a:rPr lang="en-GB" b="1" dirty="0" smtClean="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cy_i</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a:latin typeface="Courier New" pitchFamily="-65" charset="0"/>
              </a:rPr>
              <a:t> </a:t>
            </a:r>
            <a:r>
              <a:rPr lang="en-GB" b="1" dirty="0" err="1" smtClean="0">
                <a:latin typeface="Courier New" pitchFamily="-65" charset="0"/>
              </a:rPr>
              <a:t>cy_o</a:t>
            </a:r>
            <a:r>
              <a:rPr lang="en-GB" b="1" dirty="0" smtClean="0">
                <a:latin typeface="Courier New" pitchFamily="-65" charset="0"/>
              </a:rPr>
              <a:t>, </a:t>
            </a:r>
            <a:r>
              <a:rPr lang="en-GB" b="1" dirty="0" err="1" smtClean="0">
                <a:latin typeface="Courier New" pitchFamily="-65" charset="0"/>
              </a:rPr>
              <a:t>sum_o</a:t>
            </a:r>
            <a:r>
              <a:rPr lang="en-GB" b="1" dirty="0" smtClean="0">
                <a:latin typeface="Courier New" pitchFamily="-65" charset="0"/>
              </a:rPr>
              <a:t>)</a:t>
            </a:r>
            <a:r>
              <a:rPr lang="en-GB" b="1" dirty="0">
                <a:latin typeface="Courier New" pitchFamily="-65" charset="0"/>
              </a:rPr>
              <a:t>;</a:t>
            </a:r>
          </a:p>
          <a:p>
            <a:pPr defTabSz="457200" eaLnBrk="0" hangingPunct="0">
              <a:lnSpc>
                <a:spcPct val="100000"/>
              </a:lnSpc>
              <a:spcBef>
                <a:spcPct val="0"/>
              </a:spcBef>
              <a:buClr>
                <a:srgbClr val="FF33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HDL </a:t>
            </a:r>
            <a:r>
              <a:rPr lang="en-GB" b="1" dirty="0" err="1">
                <a:latin typeface="Courier New" pitchFamily="-65" charset="0"/>
              </a:rPr>
              <a:t>modeling</a:t>
            </a:r>
            <a:r>
              <a:rPr lang="en-GB" b="1" dirty="0">
                <a:latin typeface="Courier New" pitchFamily="-65" charset="0"/>
              </a:rPr>
              <a:t> of 1 bit</a:t>
            </a:r>
          </a:p>
          <a:p>
            <a:pPr defTabSz="457200" eaLnBrk="0" hangingPunct="0">
              <a:lnSpc>
                <a:spcPct val="100000"/>
              </a:lnSpc>
              <a:spcBef>
                <a:spcPct val="0"/>
              </a:spcBef>
              <a:buClr>
                <a:srgbClr val="FF33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full adder functionality</a:t>
            </a:r>
          </a:p>
          <a:p>
            <a:pPr defTabSz="457200" eaLnBrk="0" hangingPunct="0">
              <a:lnSpc>
                <a:spcPct val="100000"/>
              </a:lnSpc>
              <a:spcBef>
                <a:spcPct val="0"/>
              </a:spcBef>
              <a:buClr>
                <a:srgbClr val="FF33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latin typeface="Tekton" pitchFamily="32" charset="0"/>
              </a:rPr>
              <a:t> </a:t>
            </a:r>
          </a:p>
        </p:txBody>
      </p:sp>
      <p:grpSp>
        <p:nvGrpSpPr>
          <p:cNvPr id="4" name="Group 60"/>
          <p:cNvGrpSpPr>
            <a:grpSpLocks/>
          </p:cNvGrpSpPr>
          <p:nvPr/>
        </p:nvGrpSpPr>
        <p:grpSpPr bwMode="auto">
          <a:xfrm>
            <a:off x="6669083" y="3163887"/>
            <a:ext cx="2184397" cy="1612899"/>
            <a:chOff x="3783" y="1993"/>
            <a:chExt cx="1376" cy="1016"/>
          </a:xfrm>
        </p:grpSpPr>
        <p:sp>
          <p:nvSpPr>
            <p:cNvPr id="48180" name="Rectangle 61"/>
            <p:cNvSpPr>
              <a:spLocks noChangeArrowheads="1"/>
            </p:cNvSpPr>
            <p:nvPr/>
          </p:nvSpPr>
          <p:spPr bwMode="auto">
            <a:xfrm>
              <a:off x="4284" y="2303"/>
              <a:ext cx="424" cy="42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latin typeface="Tekton" pitchFamily="32" charset="0"/>
                </a:rPr>
                <a:t>FA</a:t>
              </a:r>
            </a:p>
          </p:txBody>
        </p:sp>
        <p:sp>
          <p:nvSpPr>
            <p:cNvPr id="48181" name="Line 62"/>
            <p:cNvSpPr>
              <a:spLocks noChangeShapeType="1"/>
            </p:cNvSpPr>
            <p:nvPr/>
          </p:nvSpPr>
          <p:spPr bwMode="auto">
            <a:xfrm>
              <a:off x="4595" y="2093"/>
              <a:ext cx="1" cy="204"/>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82" name="Line 63"/>
            <p:cNvSpPr>
              <a:spLocks noChangeShapeType="1"/>
            </p:cNvSpPr>
            <p:nvPr/>
          </p:nvSpPr>
          <p:spPr bwMode="auto">
            <a:xfrm>
              <a:off x="4381" y="2093"/>
              <a:ext cx="1" cy="204"/>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83" name="Line 64"/>
            <p:cNvSpPr>
              <a:spLocks noChangeShapeType="1"/>
            </p:cNvSpPr>
            <p:nvPr/>
          </p:nvSpPr>
          <p:spPr bwMode="auto">
            <a:xfrm>
              <a:off x="4502" y="2724"/>
              <a:ext cx="1" cy="204"/>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84" name="Text Box 65"/>
            <p:cNvSpPr txBox="1">
              <a:spLocks noChangeArrowheads="1"/>
            </p:cNvSpPr>
            <p:nvPr/>
          </p:nvSpPr>
          <p:spPr bwMode="auto">
            <a:xfrm>
              <a:off x="4562" y="1993"/>
              <a:ext cx="431" cy="407"/>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b_i</a:t>
              </a:r>
              <a:endParaRPr lang="en-GB" sz="2200" dirty="0">
                <a:solidFill>
                  <a:srgbClr val="40458C"/>
                </a:solidFill>
                <a:latin typeface="Tekton" pitchFamily="32" charset="0"/>
              </a:endParaRPr>
            </a:p>
          </p:txBody>
        </p:sp>
        <p:sp>
          <p:nvSpPr>
            <p:cNvPr id="48185" name="Text Box 66"/>
            <p:cNvSpPr txBox="1">
              <a:spLocks noChangeArrowheads="1"/>
            </p:cNvSpPr>
            <p:nvPr/>
          </p:nvSpPr>
          <p:spPr bwMode="auto">
            <a:xfrm>
              <a:off x="3950" y="1993"/>
              <a:ext cx="431" cy="407"/>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err="1" smtClean="0">
                  <a:solidFill>
                    <a:srgbClr val="40458C"/>
                  </a:solidFill>
                  <a:latin typeface="Tekton" pitchFamily="32" charset="0"/>
                </a:rPr>
                <a:t>a_i</a:t>
              </a:r>
              <a:endParaRPr lang="en-GB" sz="2200" dirty="0">
                <a:solidFill>
                  <a:srgbClr val="40458C"/>
                </a:solidFill>
                <a:latin typeface="Tekton" pitchFamily="32" charset="0"/>
              </a:endParaRPr>
            </a:p>
          </p:txBody>
        </p:sp>
        <p:sp>
          <p:nvSpPr>
            <p:cNvPr id="48186" name="Text Box 67"/>
            <p:cNvSpPr txBox="1">
              <a:spLocks noChangeArrowheads="1"/>
            </p:cNvSpPr>
            <p:nvPr/>
          </p:nvSpPr>
          <p:spPr bwMode="auto">
            <a:xfrm>
              <a:off x="4480" y="2621"/>
              <a:ext cx="679" cy="388"/>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40458C"/>
                  </a:solidFill>
                  <a:latin typeface="Tekton" pitchFamily="32" charset="0"/>
                </a:rPr>
                <a:t>sum_o</a:t>
              </a:r>
              <a:endParaRPr lang="en-GB" dirty="0">
                <a:solidFill>
                  <a:srgbClr val="40458C"/>
                </a:solidFill>
                <a:latin typeface="Tekton" pitchFamily="32" charset="0"/>
              </a:endParaRPr>
            </a:p>
          </p:txBody>
        </p:sp>
        <p:sp>
          <p:nvSpPr>
            <p:cNvPr id="48187" name="Line 68"/>
            <p:cNvSpPr>
              <a:spLocks noChangeShapeType="1"/>
            </p:cNvSpPr>
            <p:nvPr/>
          </p:nvSpPr>
          <p:spPr bwMode="auto">
            <a:xfrm flipH="1">
              <a:off x="4707" y="2595"/>
              <a:ext cx="256" cy="1"/>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88" name="Text Box 69"/>
            <p:cNvSpPr txBox="1">
              <a:spLocks noChangeArrowheads="1"/>
            </p:cNvSpPr>
            <p:nvPr/>
          </p:nvSpPr>
          <p:spPr bwMode="auto">
            <a:xfrm>
              <a:off x="4658" y="2284"/>
              <a:ext cx="453" cy="369"/>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dirty="0" err="1" smtClean="0">
                  <a:solidFill>
                    <a:srgbClr val="40458C"/>
                  </a:solidFill>
                  <a:latin typeface="Tekton" pitchFamily="32" charset="0"/>
                </a:rPr>
                <a:t>cy_i</a:t>
              </a:r>
              <a:endParaRPr lang="en-GB" sz="1800" u="sng" dirty="0">
                <a:solidFill>
                  <a:srgbClr val="40458C"/>
                </a:solidFill>
                <a:latin typeface="Tekton" pitchFamily="32" charset="0"/>
              </a:endParaRPr>
            </a:p>
          </p:txBody>
        </p:sp>
        <p:sp>
          <p:nvSpPr>
            <p:cNvPr id="48189" name="Line 70"/>
            <p:cNvSpPr>
              <a:spLocks noChangeShapeType="1"/>
            </p:cNvSpPr>
            <p:nvPr/>
          </p:nvSpPr>
          <p:spPr bwMode="auto">
            <a:xfrm flipH="1">
              <a:off x="4029" y="2602"/>
              <a:ext cx="256" cy="1"/>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48190" name="Text Box 71"/>
            <p:cNvSpPr txBox="1">
              <a:spLocks noChangeArrowheads="1"/>
            </p:cNvSpPr>
            <p:nvPr/>
          </p:nvSpPr>
          <p:spPr bwMode="auto">
            <a:xfrm>
              <a:off x="3783" y="2291"/>
              <a:ext cx="501" cy="369"/>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smtClean="0">
                  <a:solidFill>
                    <a:srgbClr val="40458C"/>
                  </a:solidFill>
                  <a:latin typeface="Tekton" pitchFamily="32" charset="0"/>
                </a:rPr>
                <a:t>cy_o</a:t>
              </a:r>
              <a:endParaRPr lang="en-GB" sz="1800" dirty="0">
                <a:solidFill>
                  <a:srgbClr val="40458C"/>
                </a:solidFill>
                <a:latin typeface="Tekton" pitchFamily="32"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92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Connecting modules</a:t>
            </a:r>
          </a:p>
        </p:txBody>
      </p:sp>
      <p:sp>
        <p:nvSpPr>
          <p:cNvPr id="50182" name="Line 3"/>
          <p:cNvSpPr>
            <a:spLocks noChangeShapeType="1"/>
          </p:cNvSpPr>
          <p:nvPr/>
        </p:nvSpPr>
        <p:spPr bwMode="auto">
          <a:xfrm flipH="1">
            <a:off x="1582738" y="2511425"/>
            <a:ext cx="203200" cy="158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50183" name="Freeform 4"/>
          <p:cNvSpPr>
            <a:spLocks noChangeArrowheads="1"/>
          </p:cNvSpPr>
          <p:nvPr/>
        </p:nvSpPr>
        <p:spPr bwMode="auto">
          <a:xfrm>
            <a:off x="1533525" y="2046288"/>
            <a:ext cx="1524000" cy="704850"/>
          </a:xfrm>
          <a:custGeom>
            <a:avLst/>
            <a:gdLst>
              <a:gd name="T0" fmla="*/ 0 w 2592"/>
              <a:gd name="T1" fmla="*/ 0 h 1200"/>
              <a:gd name="T2" fmla="*/ 480 w 2592"/>
              <a:gd name="T3" fmla="*/ 1200 h 1200"/>
              <a:gd name="T4" fmla="*/ 2112 w 2592"/>
              <a:gd name="T5" fmla="*/ 1200 h 1200"/>
              <a:gd name="T6" fmla="*/ 2592 w 2592"/>
              <a:gd name="T7" fmla="*/ 0 h 1200"/>
              <a:gd name="T8" fmla="*/ 1440 w 2592"/>
              <a:gd name="T9" fmla="*/ 0 h 1200"/>
              <a:gd name="T10" fmla="*/ 1296 w 2592"/>
              <a:gd name="T11" fmla="*/ 336 h 1200"/>
              <a:gd name="T12" fmla="*/ 1152 w 2592"/>
              <a:gd name="T13" fmla="*/ 0 h 1200"/>
              <a:gd name="T14" fmla="*/ 0 w 2592"/>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92"/>
              <a:gd name="T25" fmla="*/ 0 h 1200"/>
              <a:gd name="T26" fmla="*/ 2592 w 2592"/>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2" h="1200">
                <a:moveTo>
                  <a:pt x="0" y="0"/>
                </a:moveTo>
                <a:lnTo>
                  <a:pt x="480" y="1200"/>
                </a:lnTo>
                <a:lnTo>
                  <a:pt x="2112" y="1200"/>
                </a:lnTo>
                <a:lnTo>
                  <a:pt x="2592" y="0"/>
                </a:lnTo>
                <a:lnTo>
                  <a:pt x="1440" y="0"/>
                </a:lnTo>
                <a:lnTo>
                  <a:pt x="1296" y="336"/>
                </a:lnTo>
                <a:lnTo>
                  <a:pt x="1152" y="0"/>
                </a:lnTo>
                <a:lnTo>
                  <a:pt x="0" y="0"/>
                </a:lnTo>
                <a:close/>
              </a:path>
            </a:pathLst>
          </a:custGeom>
          <a:solidFill>
            <a:srgbClr val="99CCFF"/>
          </a:solidFill>
          <a:ln w="9360">
            <a:solidFill>
              <a:srgbClr val="40458C"/>
            </a:solidFill>
            <a:round/>
            <a:headEnd/>
            <a:tailEnd/>
          </a:ln>
        </p:spPr>
        <p:txBody>
          <a:bodyPr wrap="none" anchor="ctr">
            <a:prstTxWarp prst="textNoShape">
              <a:avLst/>
            </a:prstTxWarp>
          </a:bodyPr>
          <a:lstStyle/>
          <a:p>
            <a:endParaRPr lang="en-US"/>
          </a:p>
        </p:txBody>
      </p:sp>
      <p:sp>
        <p:nvSpPr>
          <p:cNvPr id="50184" name="Text Box 5"/>
          <p:cNvSpPr txBox="1">
            <a:spLocks noChangeArrowheads="1"/>
          </p:cNvSpPr>
          <p:nvPr/>
        </p:nvSpPr>
        <p:spPr bwMode="auto">
          <a:xfrm>
            <a:off x="1758950" y="2146300"/>
            <a:ext cx="1101725" cy="641350"/>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40458C"/>
                </a:solidFill>
              </a:rPr>
              <a:t>adder</a:t>
            </a:r>
          </a:p>
        </p:txBody>
      </p:sp>
      <p:sp>
        <p:nvSpPr>
          <p:cNvPr id="50185" name="Line 6"/>
          <p:cNvSpPr>
            <a:spLocks noChangeShapeType="1"/>
          </p:cNvSpPr>
          <p:nvPr/>
        </p:nvSpPr>
        <p:spPr bwMode="auto">
          <a:xfrm>
            <a:off x="1884363" y="1735138"/>
            <a:ext cx="1587" cy="311150"/>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50186" name="Line 7"/>
          <p:cNvSpPr>
            <a:spLocks noChangeShapeType="1"/>
          </p:cNvSpPr>
          <p:nvPr/>
        </p:nvSpPr>
        <p:spPr bwMode="auto">
          <a:xfrm>
            <a:off x="2686050" y="1735138"/>
            <a:ext cx="1588" cy="311150"/>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50187" name="Line 8"/>
          <p:cNvSpPr>
            <a:spLocks noChangeShapeType="1"/>
          </p:cNvSpPr>
          <p:nvPr/>
        </p:nvSpPr>
        <p:spPr bwMode="auto">
          <a:xfrm>
            <a:off x="2284413" y="2768600"/>
            <a:ext cx="1587" cy="360363"/>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50188" name="Line 9"/>
          <p:cNvSpPr>
            <a:spLocks noChangeShapeType="1"/>
          </p:cNvSpPr>
          <p:nvPr/>
        </p:nvSpPr>
        <p:spPr bwMode="auto">
          <a:xfrm>
            <a:off x="1584325" y="2511425"/>
            <a:ext cx="1588" cy="617538"/>
          </a:xfrm>
          <a:prstGeom prst="line">
            <a:avLst/>
          </a:prstGeom>
          <a:noFill/>
          <a:ln w="9360">
            <a:solidFill>
              <a:srgbClr val="40458C"/>
            </a:solidFill>
            <a:miter lim="800000"/>
            <a:headEnd/>
            <a:tailEnd type="triangle" w="med" len="med"/>
          </a:ln>
        </p:spPr>
        <p:txBody>
          <a:bodyPr>
            <a:prstTxWarp prst="textNoShape">
              <a:avLst/>
            </a:prstTxWarp>
          </a:bodyPr>
          <a:lstStyle/>
          <a:p>
            <a:endParaRPr lang="en-US"/>
          </a:p>
        </p:txBody>
      </p:sp>
      <p:sp>
        <p:nvSpPr>
          <p:cNvPr id="50189" name="Text Box 10"/>
          <p:cNvSpPr txBox="1">
            <a:spLocks noChangeArrowheads="1"/>
          </p:cNvSpPr>
          <p:nvPr/>
        </p:nvSpPr>
        <p:spPr bwMode="auto">
          <a:xfrm>
            <a:off x="1497013" y="1524000"/>
            <a:ext cx="441325" cy="549275"/>
          </a:xfrm>
          <a:prstGeom prst="rect">
            <a:avLst/>
          </a:prstGeom>
          <a:noFill/>
          <a:ln w="9525">
            <a:noFill/>
            <a:round/>
            <a:headEnd/>
            <a:tailEnd/>
          </a:ln>
        </p:spPr>
        <p:txBody>
          <a:bodyPr wrap="none" lIns="152640" tIns="152640" rIns="152640" bIns="152640">
            <a:prstTxWarp prst="textNoShape">
              <a:avLst/>
            </a:prstTxWarp>
            <a:spAutoFit/>
          </a:bodyPr>
          <a:lstStyle/>
          <a:p>
            <a:pPr algn="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40458C"/>
                </a:solidFill>
                <a:latin typeface="Tekton" pitchFamily="32" charset="0"/>
              </a:rPr>
              <a:t>A</a:t>
            </a:r>
          </a:p>
        </p:txBody>
      </p:sp>
      <p:sp>
        <p:nvSpPr>
          <p:cNvPr id="50190" name="Text Box 11"/>
          <p:cNvSpPr txBox="1">
            <a:spLocks noChangeArrowheads="1"/>
          </p:cNvSpPr>
          <p:nvPr/>
        </p:nvSpPr>
        <p:spPr bwMode="auto">
          <a:xfrm>
            <a:off x="2614613" y="1524000"/>
            <a:ext cx="441325" cy="54927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40458C"/>
                </a:solidFill>
                <a:latin typeface="Tekton" pitchFamily="32" charset="0"/>
              </a:rPr>
              <a:t>B</a:t>
            </a:r>
          </a:p>
        </p:txBody>
      </p:sp>
      <p:sp>
        <p:nvSpPr>
          <p:cNvPr id="50191" name="Text Box 12"/>
          <p:cNvSpPr txBox="1">
            <a:spLocks noChangeArrowheads="1"/>
          </p:cNvSpPr>
          <p:nvPr/>
        </p:nvSpPr>
        <p:spPr bwMode="auto">
          <a:xfrm>
            <a:off x="2222500" y="2633663"/>
            <a:ext cx="433388" cy="54927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40458C"/>
                </a:solidFill>
                <a:latin typeface="Tekton" pitchFamily="32" charset="0"/>
              </a:rPr>
              <a:t>S</a:t>
            </a:r>
          </a:p>
        </p:txBody>
      </p:sp>
      <p:sp>
        <p:nvSpPr>
          <p:cNvPr id="50192" name="Text Box 13"/>
          <p:cNvSpPr txBox="1">
            <a:spLocks noChangeArrowheads="1"/>
          </p:cNvSpPr>
          <p:nvPr/>
        </p:nvSpPr>
        <p:spPr bwMode="auto">
          <a:xfrm>
            <a:off x="895350" y="2633663"/>
            <a:ext cx="742950" cy="549275"/>
          </a:xfrm>
          <a:prstGeom prst="rect">
            <a:avLst/>
          </a:prstGeom>
          <a:noFill/>
          <a:ln w="9525">
            <a:noFill/>
            <a:round/>
            <a:headEnd/>
            <a:tailEnd/>
          </a:ln>
        </p:spPr>
        <p:txBody>
          <a:bodyPr wrap="none" lIns="152640" tIns="152640" rIns="152640" bIns="152640">
            <a:prstTxWarp prst="textNoShape">
              <a:avLst/>
            </a:prstTxWarp>
            <a:spAutoFit/>
          </a:bodyPr>
          <a:lstStyle/>
          <a:p>
            <a:pP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40458C"/>
                </a:solidFill>
                <a:latin typeface="Tekton" pitchFamily="32" charset="0"/>
              </a:rPr>
              <a:t>cout</a:t>
            </a:r>
          </a:p>
        </p:txBody>
      </p:sp>
      <p:sp>
        <p:nvSpPr>
          <p:cNvPr id="50193" name="Rectangle 14"/>
          <p:cNvSpPr>
            <a:spLocks noChangeArrowheads="1"/>
          </p:cNvSpPr>
          <p:nvPr/>
        </p:nvSpPr>
        <p:spPr bwMode="auto">
          <a:xfrm>
            <a:off x="4760913" y="21304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50194" name="Rectangle 15"/>
          <p:cNvSpPr>
            <a:spLocks noChangeArrowheads="1"/>
          </p:cNvSpPr>
          <p:nvPr/>
        </p:nvSpPr>
        <p:spPr bwMode="auto">
          <a:xfrm>
            <a:off x="55991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50195" name="Rectangle 16"/>
          <p:cNvSpPr>
            <a:spLocks noChangeArrowheads="1"/>
          </p:cNvSpPr>
          <p:nvPr/>
        </p:nvSpPr>
        <p:spPr bwMode="auto">
          <a:xfrm>
            <a:off x="64373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50196" name="Rectangle 17"/>
          <p:cNvSpPr>
            <a:spLocks noChangeArrowheads="1"/>
          </p:cNvSpPr>
          <p:nvPr/>
        </p:nvSpPr>
        <p:spPr bwMode="auto">
          <a:xfrm>
            <a:off x="7275513" y="2117725"/>
            <a:ext cx="585787" cy="58102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40458C"/>
                </a:solidFill>
                <a:latin typeface="Tekton" pitchFamily="32" charset="0"/>
              </a:rPr>
              <a:t>FA</a:t>
            </a:r>
          </a:p>
        </p:txBody>
      </p:sp>
      <p:sp>
        <p:nvSpPr>
          <p:cNvPr id="50197" name="Line 18"/>
          <p:cNvSpPr>
            <a:spLocks noChangeShapeType="1"/>
          </p:cNvSpPr>
          <p:nvPr/>
        </p:nvSpPr>
        <p:spPr bwMode="auto">
          <a:xfrm flipH="1">
            <a:off x="54292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198" name="Line 19"/>
          <p:cNvSpPr>
            <a:spLocks noChangeShapeType="1"/>
          </p:cNvSpPr>
          <p:nvPr/>
        </p:nvSpPr>
        <p:spPr bwMode="auto">
          <a:xfrm flipH="1">
            <a:off x="4506913" y="2549525"/>
            <a:ext cx="255587" cy="1588"/>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50199" name="Group 20"/>
          <p:cNvGrpSpPr>
            <a:grpSpLocks/>
          </p:cNvGrpSpPr>
          <p:nvPr/>
        </p:nvGrpSpPr>
        <p:grpSpPr bwMode="auto">
          <a:xfrm>
            <a:off x="4927600" y="1685925"/>
            <a:ext cx="2765425" cy="444500"/>
            <a:chOff x="3104" y="1062"/>
            <a:chExt cx="1742" cy="280"/>
          </a:xfrm>
        </p:grpSpPr>
        <p:sp>
          <p:nvSpPr>
            <p:cNvPr id="50233" name="Line 21"/>
            <p:cNvSpPr>
              <a:spLocks noChangeShapeType="1"/>
            </p:cNvSpPr>
            <p:nvPr/>
          </p:nvSpPr>
          <p:spPr bwMode="auto">
            <a:xfrm>
              <a:off x="3104"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4" name="Line 22"/>
            <p:cNvSpPr>
              <a:spLocks noChangeShapeType="1"/>
            </p:cNvSpPr>
            <p:nvPr/>
          </p:nvSpPr>
          <p:spPr bwMode="auto">
            <a:xfrm>
              <a:off x="3262"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5" name="Line 23"/>
            <p:cNvSpPr>
              <a:spLocks noChangeShapeType="1"/>
            </p:cNvSpPr>
            <p:nvPr/>
          </p:nvSpPr>
          <p:spPr bwMode="auto">
            <a:xfrm>
              <a:off x="3632"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6" name="Line 24"/>
            <p:cNvSpPr>
              <a:spLocks noChangeShapeType="1"/>
            </p:cNvSpPr>
            <p:nvPr/>
          </p:nvSpPr>
          <p:spPr bwMode="auto">
            <a:xfrm>
              <a:off x="3790"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7" name="Line 25"/>
            <p:cNvSpPr>
              <a:spLocks noChangeShapeType="1"/>
            </p:cNvSpPr>
            <p:nvPr/>
          </p:nvSpPr>
          <p:spPr bwMode="auto">
            <a:xfrm>
              <a:off x="4160"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8" name="Line 26"/>
            <p:cNvSpPr>
              <a:spLocks noChangeShapeType="1"/>
            </p:cNvSpPr>
            <p:nvPr/>
          </p:nvSpPr>
          <p:spPr bwMode="auto">
            <a:xfrm>
              <a:off x="4319"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9" name="Line 27"/>
            <p:cNvSpPr>
              <a:spLocks noChangeShapeType="1"/>
            </p:cNvSpPr>
            <p:nvPr/>
          </p:nvSpPr>
          <p:spPr bwMode="auto">
            <a:xfrm>
              <a:off x="4689"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40" name="Line 28"/>
            <p:cNvSpPr>
              <a:spLocks noChangeShapeType="1"/>
            </p:cNvSpPr>
            <p:nvPr/>
          </p:nvSpPr>
          <p:spPr bwMode="auto">
            <a:xfrm>
              <a:off x="4847" y="1062"/>
              <a:ext cx="1" cy="28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50200" name="Group 29"/>
          <p:cNvGrpSpPr>
            <a:grpSpLocks/>
          </p:cNvGrpSpPr>
          <p:nvPr/>
        </p:nvGrpSpPr>
        <p:grpSpPr bwMode="auto">
          <a:xfrm>
            <a:off x="5032375" y="2708275"/>
            <a:ext cx="2513013" cy="357188"/>
            <a:chOff x="3170" y="1706"/>
            <a:chExt cx="1583" cy="225"/>
          </a:xfrm>
        </p:grpSpPr>
        <p:sp>
          <p:nvSpPr>
            <p:cNvPr id="50229" name="Line 30"/>
            <p:cNvSpPr>
              <a:spLocks noChangeShapeType="1"/>
            </p:cNvSpPr>
            <p:nvPr/>
          </p:nvSpPr>
          <p:spPr bwMode="auto">
            <a:xfrm>
              <a:off x="3170"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0" name="Line 31"/>
            <p:cNvSpPr>
              <a:spLocks noChangeShapeType="1"/>
            </p:cNvSpPr>
            <p:nvPr/>
          </p:nvSpPr>
          <p:spPr bwMode="auto">
            <a:xfrm>
              <a:off x="3698"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1" name="Line 32"/>
            <p:cNvSpPr>
              <a:spLocks noChangeShapeType="1"/>
            </p:cNvSpPr>
            <p:nvPr/>
          </p:nvSpPr>
          <p:spPr bwMode="auto">
            <a:xfrm>
              <a:off x="4226"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32" name="Line 33"/>
            <p:cNvSpPr>
              <a:spLocks noChangeShapeType="1"/>
            </p:cNvSpPr>
            <p:nvPr/>
          </p:nvSpPr>
          <p:spPr bwMode="auto">
            <a:xfrm>
              <a:off x="4754" y="1706"/>
              <a:ext cx="1" cy="226"/>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50201" name="AutoShape 34"/>
          <p:cNvSpPr>
            <a:spLocks noChangeArrowheads="1"/>
          </p:cNvSpPr>
          <p:nvPr/>
        </p:nvSpPr>
        <p:spPr bwMode="auto">
          <a:xfrm>
            <a:off x="4425950" y="1685925"/>
            <a:ext cx="3771900" cy="146843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50202" name="Line 35"/>
          <p:cNvSpPr>
            <a:spLocks noChangeShapeType="1"/>
          </p:cNvSpPr>
          <p:nvPr/>
        </p:nvSpPr>
        <p:spPr bwMode="auto">
          <a:xfrm flipH="1">
            <a:off x="53451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03" name="Line 36"/>
          <p:cNvSpPr>
            <a:spLocks noChangeShapeType="1"/>
          </p:cNvSpPr>
          <p:nvPr/>
        </p:nvSpPr>
        <p:spPr bwMode="auto">
          <a:xfrm flipH="1">
            <a:off x="62674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204" name="Line 37"/>
          <p:cNvSpPr>
            <a:spLocks noChangeShapeType="1"/>
          </p:cNvSpPr>
          <p:nvPr/>
        </p:nvSpPr>
        <p:spPr bwMode="auto">
          <a:xfrm flipH="1">
            <a:off x="61833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05" name="Line 38"/>
          <p:cNvSpPr>
            <a:spLocks noChangeShapeType="1"/>
          </p:cNvSpPr>
          <p:nvPr/>
        </p:nvSpPr>
        <p:spPr bwMode="auto">
          <a:xfrm flipH="1">
            <a:off x="7105650" y="2549525"/>
            <a:ext cx="171450" cy="1588"/>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206" name="Line 39"/>
          <p:cNvSpPr>
            <a:spLocks noChangeShapeType="1"/>
          </p:cNvSpPr>
          <p:nvPr/>
        </p:nvSpPr>
        <p:spPr bwMode="auto">
          <a:xfrm flipH="1">
            <a:off x="7021513" y="2290763"/>
            <a:ext cx="171450" cy="1587"/>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07" name="Line 40"/>
          <p:cNvSpPr>
            <a:spLocks noChangeShapeType="1"/>
          </p:cNvSpPr>
          <p:nvPr/>
        </p:nvSpPr>
        <p:spPr bwMode="auto">
          <a:xfrm flipH="1">
            <a:off x="7859713" y="2203450"/>
            <a:ext cx="171450" cy="1588"/>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0208" name="Line 41"/>
          <p:cNvSpPr>
            <a:spLocks noChangeShapeType="1"/>
          </p:cNvSpPr>
          <p:nvPr/>
        </p:nvSpPr>
        <p:spPr bwMode="auto">
          <a:xfrm flipH="1">
            <a:off x="62674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209" name="Line 42"/>
          <p:cNvSpPr>
            <a:spLocks noChangeShapeType="1"/>
          </p:cNvSpPr>
          <p:nvPr/>
        </p:nvSpPr>
        <p:spPr bwMode="auto">
          <a:xfrm flipH="1">
            <a:off x="71056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210" name="Line 43"/>
          <p:cNvSpPr>
            <a:spLocks noChangeShapeType="1"/>
          </p:cNvSpPr>
          <p:nvPr/>
        </p:nvSpPr>
        <p:spPr bwMode="auto">
          <a:xfrm flipH="1">
            <a:off x="5429250" y="2290763"/>
            <a:ext cx="87313" cy="25876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0211" name="Rectangle 44"/>
          <p:cNvSpPr>
            <a:spLocks noChangeArrowheads="1"/>
          </p:cNvSpPr>
          <p:nvPr/>
        </p:nvSpPr>
        <p:spPr bwMode="auto">
          <a:xfrm>
            <a:off x="50958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2" name="Rectangle 45"/>
          <p:cNvSpPr>
            <a:spLocks noChangeArrowheads="1"/>
          </p:cNvSpPr>
          <p:nvPr/>
        </p:nvSpPr>
        <p:spPr bwMode="auto">
          <a:xfrm>
            <a:off x="48450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3" name="Rectangle 46"/>
          <p:cNvSpPr>
            <a:spLocks noChangeArrowheads="1"/>
          </p:cNvSpPr>
          <p:nvPr/>
        </p:nvSpPr>
        <p:spPr bwMode="auto">
          <a:xfrm>
            <a:off x="59340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4" name="Rectangle 47"/>
          <p:cNvSpPr>
            <a:spLocks noChangeArrowheads="1"/>
          </p:cNvSpPr>
          <p:nvPr/>
        </p:nvSpPr>
        <p:spPr bwMode="auto">
          <a:xfrm>
            <a:off x="56832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5" name="Rectangle 48"/>
          <p:cNvSpPr>
            <a:spLocks noChangeArrowheads="1"/>
          </p:cNvSpPr>
          <p:nvPr/>
        </p:nvSpPr>
        <p:spPr bwMode="auto">
          <a:xfrm>
            <a:off x="67722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6" name="Rectangle 49"/>
          <p:cNvSpPr>
            <a:spLocks noChangeArrowheads="1"/>
          </p:cNvSpPr>
          <p:nvPr/>
        </p:nvSpPr>
        <p:spPr bwMode="auto">
          <a:xfrm>
            <a:off x="65214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7" name="Rectangle 50"/>
          <p:cNvSpPr>
            <a:spLocks noChangeArrowheads="1"/>
          </p:cNvSpPr>
          <p:nvPr/>
        </p:nvSpPr>
        <p:spPr bwMode="auto">
          <a:xfrm>
            <a:off x="7610475" y="1600200"/>
            <a:ext cx="168275"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8" name="Rectangle 51"/>
          <p:cNvSpPr>
            <a:spLocks noChangeArrowheads="1"/>
          </p:cNvSpPr>
          <p:nvPr/>
        </p:nvSpPr>
        <p:spPr bwMode="auto">
          <a:xfrm>
            <a:off x="7359650" y="16002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19" name="Rectangle 52"/>
          <p:cNvSpPr>
            <a:spLocks noChangeArrowheads="1"/>
          </p:cNvSpPr>
          <p:nvPr/>
        </p:nvSpPr>
        <p:spPr bwMode="auto">
          <a:xfrm>
            <a:off x="49593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20" name="Rectangle 53"/>
          <p:cNvSpPr>
            <a:spLocks noChangeArrowheads="1"/>
          </p:cNvSpPr>
          <p:nvPr/>
        </p:nvSpPr>
        <p:spPr bwMode="auto">
          <a:xfrm>
            <a:off x="57975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21" name="Rectangle 54"/>
          <p:cNvSpPr>
            <a:spLocks noChangeArrowheads="1"/>
          </p:cNvSpPr>
          <p:nvPr/>
        </p:nvSpPr>
        <p:spPr bwMode="auto">
          <a:xfrm>
            <a:off x="66357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22" name="Rectangle 55"/>
          <p:cNvSpPr>
            <a:spLocks noChangeArrowheads="1"/>
          </p:cNvSpPr>
          <p:nvPr/>
        </p:nvSpPr>
        <p:spPr bwMode="auto">
          <a:xfrm>
            <a:off x="7473950" y="3067050"/>
            <a:ext cx="168275" cy="173038"/>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23" name="Rectangle 56"/>
          <p:cNvSpPr>
            <a:spLocks noChangeArrowheads="1"/>
          </p:cNvSpPr>
          <p:nvPr/>
        </p:nvSpPr>
        <p:spPr bwMode="auto">
          <a:xfrm>
            <a:off x="4343400" y="2463800"/>
            <a:ext cx="166688" cy="171450"/>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0224" name="Text Box 57"/>
          <p:cNvSpPr txBox="1">
            <a:spLocks noChangeArrowheads="1"/>
          </p:cNvSpPr>
          <p:nvPr/>
        </p:nvSpPr>
        <p:spPr bwMode="auto">
          <a:xfrm>
            <a:off x="1689100" y="3581400"/>
            <a:ext cx="7454900" cy="3075201"/>
          </a:xfrm>
          <a:prstGeom prst="rect">
            <a:avLst/>
          </a:prstGeom>
          <a:noFill/>
          <a:ln w="9525">
            <a:noFill/>
            <a:round/>
            <a:headEnd/>
            <a:tailEnd/>
          </a:ln>
        </p:spPr>
        <p:txBody>
          <a:bodyPr wrap="square"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adder( </a:t>
            </a:r>
            <a:r>
              <a:rPr lang="en-GB" b="1" dirty="0">
                <a:solidFill>
                  <a:schemeClr val="tx2"/>
                </a:solidFill>
                <a:latin typeface="Courier New" pitchFamily="-65" charset="0"/>
              </a:rPr>
              <a:t>input</a:t>
            </a:r>
            <a:r>
              <a:rPr lang="en-GB" b="1" dirty="0">
                <a:latin typeface="Courier New" pitchFamily="-65" charset="0"/>
              </a:rPr>
              <a:t>  [3:0]</a:t>
            </a:r>
            <a:r>
              <a:rPr lang="en-GB" b="1" dirty="0" smtClean="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output</a:t>
            </a:r>
            <a:r>
              <a:rPr lang="en-GB" b="1" dirty="0">
                <a:latin typeface="Courier New" pitchFamily="-65" charset="0"/>
              </a:rPr>
              <a:t>       </a:t>
            </a:r>
            <a:r>
              <a:rPr lang="en-GB" b="1" dirty="0" err="1" smtClean="0">
                <a:latin typeface="Courier New" pitchFamily="-65" charset="0"/>
              </a:rPr>
              <a:t>cy_o</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a:latin typeface="Courier New" pitchFamily="-65" charset="0"/>
              </a:rPr>
              <a:t> [3:0]</a:t>
            </a:r>
            <a:r>
              <a:rPr lang="en-GB" b="1" dirty="0" smtClean="0">
                <a:latin typeface="Courier New" pitchFamily="-65" charset="0"/>
              </a:rPr>
              <a:t> </a:t>
            </a:r>
            <a:r>
              <a:rPr lang="en-GB" b="1" dirty="0" err="1" smtClean="0">
                <a:latin typeface="Courier New" pitchFamily="-65" charset="0"/>
              </a:rPr>
              <a:t>sum_o</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ts val="9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logic </a:t>
            </a:r>
            <a:r>
              <a:rPr lang="en-GB" b="1" dirty="0" smtClean="0">
                <a:latin typeface="Courier New" pitchFamily="-65" charset="0"/>
              </a:rPr>
              <a:t>c0</a:t>
            </a:r>
            <a:r>
              <a:rPr lang="en-GB" b="1" dirty="0">
                <a:latin typeface="Courier New" pitchFamily="-65" charset="0"/>
              </a:rPr>
              <a:t>,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FA</a:t>
            </a:r>
            <a:r>
              <a:rPr lang="en-GB" b="1" dirty="0">
                <a:latin typeface="Courier New" pitchFamily="-65" charset="0"/>
              </a:rPr>
              <a:t> fa0(</a:t>
            </a:r>
            <a:r>
              <a:rPr lang="en-GB" b="1" dirty="0" smtClean="0">
                <a:latin typeface="Courier New" pitchFamily="-65" charset="0"/>
              </a:rPr>
              <a:t> a_i[</a:t>
            </a:r>
            <a:r>
              <a:rPr lang="en-GB" b="1" dirty="0">
                <a:latin typeface="Courier New" pitchFamily="-65" charset="0"/>
              </a:rPr>
              <a:t>0],</a:t>
            </a:r>
            <a:r>
              <a:rPr lang="en-GB" b="1" dirty="0" smtClean="0">
                <a:latin typeface="Courier New" pitchFamily="-65" charset="0"/>
              </a:rPr>
              <a:t> b_i[</a:t>
            </a:r>
            <a:r>
              <a:rPr lang="en-GB" b="1" dirty="0">
                <a:latin typeface="Courier New" pitchFamily="-65" charset="0"/>
              </a:rPr>
              <a:t>0], 1’b0, c0,</a:t>
            </a:r>
            <a:r>
              <a:rPr lang="en-GB" b="1" dirty="0" smtClean="0">
                <a:latin typeface="Courier New" pitchFamily="-65" charset="0"/>
              </a:rPr>
              <a:t>   sum_o[</a:t>
            </a:r>
            <a:r>
              <a:rPr lang="en-GB" b="1" dirty="0">
                <a:latin typeface="Courier New" pitchFamily="-65" charset="0"/>
              </a:rPr>
              <a:t>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FA</a:t>
            </a:r>
            <a:r>
              <a:rPr lang="en-GB" b="1" dirty="0">
                <a:latin typeface="Courier New" pitchFamily="-65" charset="0"/>
              </a:rPr>
              <a:t> fa1(</a:t>
            </a:r>
            <a:r>
              <a:rPr lang="en-GB" b="1" dirty="0" smtClean="0">
                <a:latin typeface="Courier New" pitchFamily="-65" charset="0"/>
              </a:rPr>
              <a:t> a_i[</a:t>
            </a:r>
            <a:r>
              <a:rPr lang="en-GB" b="1" dirty="0">
                <a:latin typeface="Courier New" pitchFamily="-65" charset="0"/>
              </a:rPr>
              <a:t>1],</a:t>
            </a:r>
            <a:r>
              <a:rPr lang="en-GB" b="1" dirty="0" smtClean="0">
                <a:latin typeface="Courier New" pitchFamily="-65" charset="0"/>
              </a:rPr>
              <a:t> b_i[</a:t>
            </a:r>
            <a:r>
              <a:rPr lang="en-GB" b="1" dirty="0">
                <a:latin typeface="Courier New" pitchFamily="-65" charset="0"/>
              </a:rPr>
              <a:t>1], c0,   c1,</a:t>
            </a:r>
            <a:r>
              <a:rPr lang="en-GB" b="1" dirty="0" smtClean="0">
                <a:latin typeface="Courier New" pitchFamily="-65" charset="0"/>
              </a:rPr>
              <a:t>   sum_o[</a:t>
            </a:r>
            <a:r>
              <a:rPr lang="en-GB" b="1" dirty="0">
                <a:latin typeface="Courier New" pitchFamily="-65" charset="0"/>
              </a:rPr>
              <a:t>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FA </a:t>
            </a:r>
            <a:r>
              <a:rPr lang="en-GB" b="1" dirty="0">
                <a:latin typeface="Courier New" pitchFamily="-65" charset="0"/>
              </a:rPr>
              <a:t>fa2(</a:t>
            </a:r>
            <a:r>
              <a:rPr lang="en-GB" b="1" dirty="0" smtClean="0">
                <a:latin typeface="Courier New" pitchFamily="-65" charset="0"/>
              </a:rPr>
              <a:t> a_i[</a:t>
            </a:r>
            <a:r>
              <a:rPr lang="en-GB" b="1" dirty="0">
                <a:latin typeface="Courier New" pitchFamily="-65" charset="0"/>
              </a:rPr>
              <a:t>2],</a:t>
            </a:r>
            <a:r>
              <a:rPr lang="en-GB" b="1" dirty="0" smtClean="0">
                <a:latin typeface="Courier New" pitchFamily="-65" charset="0"/>
              </a:rPr>
              <a:t> b_i[</a:t>
            </a:r>
            <a:r>
              <a:rPr lang="en-GB" b="1" dirty="0">
                <a:latin typeface="Courier New" pitchFamily="-65" charset="0"/>
              </a:rPr>
              <a:t>2], c1,   c2,</a:t>
            </a:r>
            <a:r>
              <a:rPr lang="en-GB" b="1" dirty="0" smtClean="0">
                <a:latin typeface="Courier New" pitchFamily="-65" charset="0"/>
              </a:rPr>
              <a:t>   sum_o[</a:t>
            </a:r>
            <a:r>
              <a:rPr lang="en-GB" b="1" dirty="0">
                <a:latin typeface="Courier New" pitchFamily="-65" charset="0"/>
              </a:rPr>
              <a:t>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FA</a:t>
            </a:r>
            <a:r>
              <a:rPr lang="en-GB" b="1" dirty="0">
                <a:latin typeface="Courier New" pitchFamily="-65" charset="0"/>
              </a:rPr>
              <a:t> fa3(</a:t>
            </a:r>
            <a:r>
              <a:rPr lang="en-GB" b="1" dirty="0" smtClean="0">
                <a:latin typeface="Courier New" pitchFamily="-65" charset="0"/>
              </a:rPr>
              <a:t> a_i[</a:t>
            </a:r>
            <a:r>
              <a:rPr lang="en-GB" b="1" dirty="0">
                <a:latin typeface="Courier New" pitchFamily="-65" charset="0"/>
              </a:rPr>
              <a:t>3]</a:t>
            </a:r>
            <a:r>
              <a:rPr lang="en-GB" b="1" dirty="0" smtClean="0">
                <a:latin typeface="Courier New" pitchFamily="-65" charset="0"/>
              </a:rPr>
              <a:t>, b_i[</a:t>
            </a:r>
            <a:r>
              <a:rPr lang="en-GB" b="1" dirty="0">
                <a:latin typeface="Courier New" pitchFamily="-65" charset="0"/>
              </a:rPr>
              <a:t>3], c2,  </a:t>
            </a:r>
            <a:r>
              <a:rPr lang="en-GB" b="1" dirty="0" smtClean="0">
                <a:latin typeface="Courier New" pitchFamily="-65" charset="0"/>
              </a:rPr>
              <a:t> </a:t>
            </a:r>
            <a:r>
              <a:rPr lang="en-GB" b="1" dirty="0" err="1" smtClean="0">
                <a:latin typeface="Courier New" pitchFamily="-65" charset="0"/>
              </a:rPr>
              <a:t>cy_o</a:t>
            </a:r>
            <a:r>
              <a:rPr lang="en-GB" b="1" dirty="0" smtClean="0">
                <a:latin typeface="Courier New" pitchFamily="-65" charset="0"/>
              </a:rPr>
              <a:t>, sum_o[</a:t>
            </a:r>
            <a:r>
              <a:rPr lang="en-GB" b="1" dirty="0">
                <a:latin typeface="Courier New" pitchFamily="-65" charset="0"/>
              </a:rPr>
              <a:t>3] );</a:t>
            </a:r>
          </a:p>
          <a:p>
            <a:pPr defTabSz="457200" eaLnBrk="0" hangingPunct="0">
              <a:lnSpc>
                <a:spcPct val="100000"/>
              </a:lnSpc>
              <a:spcBef>
                <a:spcPts val="100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solidFill>
                  <a:schemeClr val="tx2"/>
                </a:solidFill>
                <a:latin typeface="Tekton" pitchFamily="32" charset="0"/>
              </a:rPr>
              <a:t> </a:t>
            </a:r>
          </a:p>
        </p:txBody>
      </p:sp>
      <p:sp>
        <p:nvSpPr>
          <p:cNvPr id="50225" name="AutoShape 58"/>
          <p:cNvSpPr>
            <a:spLocks noChangeArrowheads="1"/>
          </p:cNvSpPr>
          <p:nvPr/>
        </p:nvSpPr>
        <p:spPr bwMode="auto">
          <a:xfrm>
            <a:off x="3276600" y="2286000"/>
            <a:ext cx="838200" cy="381000"/>
          </a:xfrm>
          <a:prstGeom prst="rightArrow">
            <a:avLst>
              <a:gd name="adj1" fmla="val 50000"/>
              <a:gd name="adj2" fmla="val 55000"/>
            </a:avLst>
          </a:prstGeom>
          <a:solidFill>
            <a:srgbClr val="FF0000"/>
          </a:solidFill>
          <a:ln w="28440">
            <a:solidFill>
              <a:srgbClr val="993300"/>
            </a:solidFill>
            <a:miter lim="800000"/>
            <a:headEnd/>
            <a:tailEnd/>
          </a:ln>
        </p:spPr>
        <p:txBody>
          <a:bodyPr wrap="none" anchor="ctr">
            <a:prstTxWarp prst="textNoShape">
              <a:avLst/>
            </a:prstTxWarp>
          </a:bodyPr>
          <a:lstStyle/>
          <a:p>
            <a:endParaRPr lang="en-US"/>
          </a:p>
        </p:txBody>
      </p:sp>
      <p:grpSp>
        <p:nvGrpSpPr>
          <p:cNvPr id="4" name="Group 59"/>
          <p:cNvGrpSpPr>
            <a:grpSpLocks/>
          </p:cNvGrpSpPr>
          <p:nvPr/>
        </p:nvGrpSpPr>
        <p:grpSpPr bwMode="auto">
          <a:xfrm>
            <a:off x="5586413" y="4876800"/>
            <a:ext cx="2719387" cy="1636713"/>
            <a:chOff x="2840" y="2976"/>
            <a:chExt cx="1713" cy="1031"/>
          </a:xfrm>
        </p:grpSpPr>
        <p:sp>
          <p:nvSpPr>
            <p:cNvPr id="50227" name="Freeform 60"/>
            <p:cNvSpPr>
              <a:spLocks/>
            </p:cNvSpPr>
            <p:nvPr/>
          </p:nvSpPr>
          <p:spPr bwMode="auto">
            <a:xfrm>
              <a:off x="2840" y="2976"/>
              <a:ext cx="696" cy="912"/>
            </a:xfrm>
            <a:custGeom>
              <a:avLst/>
              <a:gdLst>
                <a:gd name="T0" fmla="*/ 88 w 696"/>
                <a:gd name="T1" fmla="*/ 0 h 912"/>
                <a:gd name="T2" fmla="*/ 88 w 696"/>
                <a:gd name="T3" fmla="*/ 144 h 912"/>
                <a:gd name="T4" fmla="*/ 616 w 696"/>
                <a:gd name="T5" fmla="*/ 144 h 912"/>
                <a:gd name="T6" fmla="*/ 88 w 696"/>
                <a:gd name="T7" fmla="*/ 288 h 912"/>
                <a:gd name="T8" fmla="*/ 616 w 696"/>
                <a:gd name="T9" fmla="*/ 288 h 912"/>
                <a:gd name="T10" fmla="*/ 88 w 696"/>
                <a:gd name="T11" fmla="*/ 480 h 912"/>
                <a:gd name="T12" fmla="*/ 616 w 696"/>
                <a:gd name="T13" fmla="*/ 480 h 912"/>
                <a:gd name="T14" fmla="*/ 136 w 696"/>
                <a:gd name="T15" fmla="*/ 624 h 912"/>
                <a:gd name="T16" fmla="*/ 616 w 696"/>
                <a:gd name="T17" fmla="*/ 624 h 912"/>
                <a:gd name="T18" fmla="*/ 616 w 696"/>
                <a:gd name="T19" fmla="*/ 912 h 9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6"/>
                <a:gd name="T31" fmla="*/ 0 h 912"/>
                <a:gd name="T32" fmla="*/ 696 w 696"/>
                <a:gd name="T33" fmla="*/ 912 h 9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6" h="912">
                  <a:moveTo>
                    <a:pt x="88" y="0"/>
                  </a:moveTo>
                  <a:cubicBezTo>
                    <a:pt x="44" y="60"/>
                    <a:pt x="0" y="120"/>
                    <a:pt x="88" y="144"/>
                  </a:cubicBezTo>
                  <a:cubicBezTo>
                    <a:pt x="176" y="168"/>
                    <a:pt x="616" y="120"/>
                    <a:pt x="616" y="144"/>
                  </a:cubicBezTo>
                  <a:cubicBezTo>
                    <a:pt x="616" y="168"/>
                    <a:pt x="88" y="264"/>
                    <a:pt x="88" y="288"/>
                  </a:cubicBezTo>
                  <a:cubicBezTo>
                    <a:pt x="88" y="312"/>
                    <a:pt x="616" y="256"/>
                    <a:pt x="616" y="288"/>
                  </a:cubicBezTo>
                  <a:cubicBezTo>
                    <a:pt x="616" y="320"/>
                    <a:pt x="88" y="448"/>
                    <a:pt x="88" y="480"/>
                  </a:cubicBezTo>
                  <a:cubicBezTo>
                    <a:pt x="88" y="512"/>
                    <a:pt x="608" y="456"/>
                    <a:pt x="616" y="480"/>
                  </a:cubicBezTo>
                  <a:cubicBezTo>
                    <a:pt x="624" y="504"/>
                    <a:pt x="136" y="600"/>
                    <a:pt x="136" y="624"/>
                  </a:cubicBezTo>
                  <a:cubicBezTo>
                    <a:pt x="136" y="648"/>
                    <a:pt x="536" y="576"/>
                    <a:pt x="616" y="624"/>
                  </a:cubicBezTo>
                  <a:cubicBezTo>
                    <a:pt x="696" y="672"/>
                    <a:pt x="616" y="864"/>
                    <a:pt x="616" y="912"/>
                  </a:cubicBezTo>
                </a:path>
              </a:pathLst>
            </a:custGeom>
            <a:noFill/>
            <a:ln w="25560">
              <a:solidFill>
                <a:srgbClr val="FF0000"/>
              </a:solidFill>
              <a:round/>
              <a:headEnd/>
              <a:tailEnd type="triangle" w="med" len="med"/>
            </a:ln>
          </p:spPr>
          <p:txBody>
            <a:bodyPr wrap="none" anchor="ctr">
              <a:prstTxWarp prst="textNoShape">
                <a:avLst/>
              </a:prstTxWarp>
            </a:bodyPr>
            <a:lstStyle/>
            <a:p>
              <a:endParaRPr lang="en-US"/>
            </a:p>
          </p:txBody>
        </p:sp>
        <p:sp>
          <p:nvSpPr>
            <p:cNvPr id="50228" name="Text Box 61"/>
            <p:cNvSpPr txBox="1">
              <a:spLocks noChangeArrowheads="1"/>
            </p:cNvSpPr>
            <p:nvPr/>
          </p:nvSpPr>
          <p:spPr bwMode="auto">
            <a:xfrm>
              <a:off x="3490" y="3757"/>
              <a:ext cx="1063" cy="250"/>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Carry Chain</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609600" y="228600"/>
            <a:ext cx="8534400"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t>Only connect ports by name and not by position.</a:t>
            </a:r>
            <a:endParaRPr lang="en-GB" sz="2800" dirty="0"/>
          </a:p>
        </p:txBody>
      </p:sp>
      <p:sp>
        <p:nvSpPr>
          <p:cNvPr id="52230" name="Text Box 3"/>
          <p:cNvSpPr txBox="1">
            <a:spLocks noChangeArrowheads="1"/>
          </p:cNvSpPr>
          <p:nvPr/>
        </p:nvSpPr>
        <p:spPr bwMode="auto">
          <a:xfrm>
            <a:off x="762000" y="1508125"/>
            <a:ext cx="8382000" cy="8499761"/>
          </a:xfrm>
          <a:prstGeom prst="rect">
            <a:avLst/>
          </a:prstGeom>
          <a:noFill/>
          <a:ln w="9525">
            <a:noFill/>
            <a:round/>
            <a:headEnd/>
            <a:tailEnd/>
          </a:ln>
        </p:spPr>
        <p:txBody>
          <a:bodyPr wrap="square" lIns="0" tIns="0" rIns="0" bIns="0">
            <a:prstTxWarp prst="textNoShape">
              <a:avLst/>
            </a:prstTxWarp>
            <a:spAutoFit/>
          </a:bodyPr>
          <a:lstStyle/>
          <a:p>
            <a:pPr defTabSz="457200" eaLnBrk="0" hangingPunct="0">
              <a:lnSpc>
                <a:spcPct val="100000"/>
              </a:lnSpc>
              <a:spcBef>
                <a:spcPct val="0"/>
              </a:spcBef>
              <a:spcAft>
                <a:spcPts val="1250"/>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Connecting ports by ordered </a:t>
            </a:r>
            <a:r>
              <a:rPr lang="en-GB" sz="2400" b="1" dirty="0" smtClean="0"/>
              <a:t>list </a:t>
            </a:r>
            <a:r>
              <a:rPr lang="en-GB" sz="2400" dirty="0" smtClean="0"/>
              <a:t>is compact but bug prone:</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FA fa0(</a:t>
            </a:r>
            <a:r>
              <a:rPr lang="en-GB" b="1" dirty="0" smtClean="0">
                <a:latin typeface="Courier New" pitchFamily="-65" charset="0"/>
              </a:rPr>
              <a:t> a_i[</a:t>
            </a:r>
            <a:r>
              <a:rPr lang="en-GB" b="1" dirty="0">
                <a:latin typeface="Courier New" pitchFamily="-65" charset="0"/>
              </a:rPr>
              <a:t>0],</a:t>
            </a:r>
            <a:r>
              <a:rPr lang="en-GB" b="1" dirty="0" smtClean="0">
                <a:latin typeface="Courier New" pitchFamily="-65" charset="0"/>
              </a:rPr>
              <a:t> b_i[</a:t>
            </a:r>
            <a:r>
              <a:rPr lang="en-GB" b="1" dirty="0">
                <a:latin typeface="Courier New" pitchFamily="-65" charset="0"/>
              </a:rPr>
              <a:t>0], 1’b0, c0,</a:t>
            </a:r>
            <a:r>
              <a:rPr lang="en-GB" b="1" dirty="0" smtClean="0">
                <a:latin typeface="Courier New" pitchFamily="-65" charset="0"/>
              </a:rPr>
              <a:t> sum_o[</a:t>
            </a:r>
            <a:r>
              <a:rPr lang="en-GB" b="1" dirty="0">
                <a:latin typeface="Courier New" pitchFamily="-65" charset="0"/>
              </a:rPr>
              <a:t>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000" b="1" dirty="0" smtClean="0">
              <a:latin typeface="Courier New" pitchFamily="-65" charset="0"/>
            </a:endParaRPr>
          </a:p>
          <a:p>
            <a:pPr defTabSz="457200" eaLnBrk="0" hangingPunct="0">
              <a:lnSpc>
                <a:spcPct val="100000"/>
              </a:lnSpc>
              <a:spcBef>
                <a:spcPct val="0"/>
              </a:spcBef>
              <a:spcAft>
                <a:spcPts val="1250"/>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t>Connecting by name </a:t>
            </a:r>
            <a:r>
              <a:rPr lang="en-GB" sz="2400" dirty="0" smtClean="0"/>
              <a:t>is less compact but leads to fewer bugs. This is how you should do it in this class. You should also line up like parameters so it is easy to check correctness.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FA fa0( .</a:t>
            </a:r>
            <a:r>
              <a:rPr lang="en-GB" b="1" dirty="0" smtClean="0">
                <a:latin typeface="Courier New" pitchFamily="-65" charset="0"/>
              </a:rPr>
              <a:t>a_i(a_i[</a:t>
            </a:r>
            <a:r>
              <a:rPr lang="en-GB" b="1" dirty="0">
                <a:latin typeface="Courier New" pitchFamily="-65" charset="0"/>
              </a:rPr>
              <a:t>0]</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,.b_i(b_i[</a:t>
            </a:r>
            <a:r>
              <a:rPr lang="en-GB" b="1" dirty="0">
                <a:latin typeface="Courier New" pitchFamily="-65" charset="0"/>
              </a:rPr>
              <a:t>0]</a:t>
            </a:r>
            <a:r>
              <a:rPr lang="en-GB" b="1" dirty="0" smtClean="0">
                <a:latin typeface="Courier New" pitchFamily="-65" charset="0"/>
              </a:rPr>
              <a:t>) </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smtClean="0">
                <a:latin typeface="Courier New" pitchFamily="-65" charset="0"/>
              </a:rPr>
              <a:t> ,.cy_i(</a:t>
            </a:r>
            <a:r>
              <a:rPr lang="en-GB" b="1" dirty="0">
                <a:latin typeface="Courier New" pitchFamily="-65" charset="0"/>
              </a:rPr>
              <a:t>1’b0</a:t>
            </a: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,.cy_o(</a:t>
            </a:r>
            <a:r>
              <a:rPr lang="en-GB" b="1" dirty="0">
                <a:latin typeface="Courier New" pitchFamily="-65" charset="0"/>
              </a:rPr>
              <a:t>c0</a:t>
            </a: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,.sum_o(sum_o[</a:t>
            </a:r>
            <a:r>
              <a:rPr lang="en-GB" b="1" dirty="0">
                <a:latin typeface="Courier New" pitchFamily="-65" charset="0"/>
              </a:rPr>
              <a:t>0]</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000" b="1" dirty="0" smtClean="0">
              <a:latin typeface="Courier New" pitchFamily="-65" charset="0"/>
            </a:endParaRPr>
          </a:p>
          <a:p>
            <a:pP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smtClean="0"/>
              <a:t>Argument </a:t>
            </a:r>
            <a:r>
              <a:rPr lang="en-GB" sz="1800" i="1" dirty="0"/>
              <a:t>order does not matter when ports are connected by </a:t>
            </a:r>
            <a:r>
              <a:rPr lang="en-GB" sz="1800" i="1" dirty="0" smtClean="0"/>
              <a:t>name – but don’t take advantage of this feature – makes it hard to detect missing parameters.</a:t>
            </a:r>
            <a:r>
              <a:rPr lang="en-GB" sz="1600" b="1" i="1" dirty="0" smtClean="0">
                <a:latin typeface="Courier New" pitchFamily="-65" charset="0"/>
              </a:rPr>
              <a:t> </a:t>
            </a:r>
            <a:endParaRPr lang="en-GB" sz="1600" b="1" i="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smtClean="0">
                <a:latin typeface="Courier New" pitchFamily="-65" charset="0"/>
              </a:rPr>
              <a:t> </a:t>
            </a:r>
            <a:endParaRPr lang="en-GB" b="1" dirty="0">
              <a:latin typeface="Courier New" pitchFamily="-65" charset="0"/>
            </a:endParaRPr>
          </a:p>
        </p:txBody>
      </p:sp>
      <p:sp>
        <p:nvSpPr>
          <p:cNvPr id="52231" name="Text Box 4"/>
          <p:cNvSpPr txBox="1">
            <a:spLocks noChangeArrowheads="1"/>
          </p:cNvSpPr>
          <p:nvPr/>
        </p:nvSpPr>
        <p:spPr bwMode="auto">
          <a:xfrm>
            <a:off x="4724400" y="4419600"/>
            <a:ext cx="2971800" cy="396875"/>
          </a:xfrm>
          <a:prstGeom prst="rect">
            <a:avLst/>
          </a:prstGeom>
          <a:noFill/>
          <a:ln w="9525">
            <a:noFill/>
            <a:round/>
            <a:headEnd/>
            <a:tailEnd/>
          </a:ln>
        </p:spPr>
        <p:txBody>
          <a:bodyPr wrap="none" anchor="ctr">
            <a:prstTxWarp prst="textNoShape">
              <a:avLst/>
            </a:prstTxWarp>
          </a:bodyPr>
          <a:lstStyle/>
          <a:p>
            <a:endParaRPr lang="en-US"/>
          </a:p>
        </p:txBody>
      </p:sp>
      <p:sp>
        <p:nvSpPr>
          <p:cNvPr id="52232" name="Text Box 5"/>
          <p:cNvSpPr txBox="1">
            <a:spLocks noChangeArrowheads="1"/>
          </p:cNvSpPr>
          <p:nvPr/>
        </p:nvSpPr>
        <p:spPr bwMode="auto">
          <a:xfrm>
            <a:off x="5257800" y="4648200"/>
            <a:ext cx="3581400" cy="1756508"/>
          </a:xfrm>
          <a:prstGeom prst="rect">
            <a:avLst/>
          </a:prstGeom>
          <a:noFill/>
          <a:ln w="9525">
            <a:solidFill>
              <a:srgbClr val="FF0000"/>
            </a:solidFill>
            <a:round/>
            <a:headEnd/>
            <a:tailEnd/>
          </a:ln>
        </p:spPr>
        <p:txBody>
          <a:bodyPr wrap="square" lIns="90000" tIns="46800" rIns="90000" bIns="46800">
            <a:prstTxWarp prst="textNoShape">
              <a:avLst/>
            </a:prstTxWarp>
            <a:spAutoFit/>
          </a:bodyPr>
          <a:lstStyle/>
          <a:p>
            <a:pPr algn="ctr" defTabSz="457200">
              <a:lnSpc>
                <a:spcPct val="100000"/>
              </a:lnSpc>
              <a:spcBef>
                <a:spcPct val="0"/>
              </a:spcBef>
              <a:buClr>
                <a:srgbClr val="3366CC"/>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Connecting ports by name yields clearer and less buggy code</a:t>
            </a:r>
            <a:r>
              <a:rPr lang="en-GB" sz="1800" i="1" dirty="0" smtClean="0"/>
              <a:t>. In the slides, we may do it by position for space. But you should do it by name and not position.</a:t>
            </a:r>
            <a:endParaRPr lang="en-GB" sz="1800" i="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a:t>Verilog Fundamentals</a:t>
            </a:r>
          </a:p>
        </p:txBody>
      </p:sp>
      <p:sp>
        <p:nvSpPr>
          <p:cNvPr id="54278" name="Rectangle 3" descr="Rectangle: Click to edit Master text styles&#10;Second level&#10;Third level&#10;Fourth level&#10;Fifth level"/>
          <p:cNvSpPr>
            <a:spLocks noGrp="1" noChangeArrowheads="1"/>
          </p:cNvSpPr>
          <p:nvPr>
            <p:ph idx="1"/>
          </p:nvPr>
        </p:nvSpPr>
        <p:spPr>
          <a:xfrm>
            <a:off x="911225" y="1970088"/>
            <a:ext cx="7700963" cy="4052887"/>
          </a:xfrm>
        </p:spPr>
        <p:txBody>
          <a:bodyPr lIns="90000" tIns="46800" rIns="90000" bIns="46800"/>
          <a:lstStyle/>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History of hardware design languages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Data types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Structural </a:t>
            </a:r>
            <a:r>
              <a:rPr lang="en-GB" sz="2400" dirty="0" err="1"/>
              <a:t>Verilog</a:t>
            </a:r>
            <a:endParaRPr lang="en-GB" sz="2400" dirty="0" smtClean="0"/>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solidFill>
                  <a:srgbClr val="FF0000"/>
                </a:solidFill>
              </a:rPr>
              <a:t>RTL</a:t>
            </a: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solidFill>
                  <a:srgbClr val="FF0000"/>
                </a:solidFill>
              </a:rPr>
              <a:t>Combinational</a:t>
            </a: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Sequential</a:t>
            </a:r>
            <a:endParaRPr lang="en-GB" sz="2000" dirty="0">
              <a:solidFill>
                <a:srgbClr val="0000FF"/>
              </a:solidFill>
            </a:endParaRPr>
          </a:p>
        </p:txBody>
      </p:sp>
      <p:grpSp>
        <p:nvGrpSpPr>
          <p:cNvPr id="54279" name="Group 4"/>
          <p:cNvGrpSpPr>
            <a:grpSpLocks/>
          </p:cNvGrpSpPr>
          <p:nvPr/>
        </p:nvGrpSpPr>
        <p:grpSpPr bwMode="auto">
          <a:xfrm>
            <a:off x="4648200" y="3262313"/>
            <a:ext cx="3756025" cy="3000375"/>
            <a:chOff x="2928" y="2055"/>
            <a:chExt cx="2366" cy="1890"/>
          </a:xfrm>
        </p:grpSpPr>
        <p:grpSp>
          <p:nvGrpSpPr>
            <p:cNvPr id="54280" name="Group 5"/>
            <p:cNvGrpSpPr>
              <a:grpSpLocks/>
            </p:cNvGrpSpPr>
            <p:nvPr/>
          </p:nvGrpSpPr>
          <p:grpSpPr bwMode="auto">
            <a:xfrm>
              <a:off x="2928" y="2055"/>
              <a:ext cx="1988" cy="1007"/>
              <a:chOff x="2928" y="2055"/>
              <a:chExt cx="1988" cy="1007"/>
            </a:xfrm>
          </p:grpSpPr>
          <p:grpSp>
            <p:nvGrpSpPr>
              <p:cNvPr id="54286" name="Group 6"/>
              <p:cNvGrpSpPr>
                <a:grpSpLocks/>
              </p:cNvGrpSpPr>
              <p:nvPr/>
            </p:nvGrpSpPr>
            <p:grpSpPr bwMode="auto">
              <a:xfrm>
                <a:off x="3086" y="2216"/>
                <a:ext cx="1596" cy="678"/>
                <a:chOff x="3086" y="2216"/>
                <a:chExt cx="1596" cy="678"/>
              </a:xfrm>
            </p:grpSpPr>
            <p:sp>
              <p:nvSpPr>
                <p:cNvPr id="54290" name="Rectangle 7"/>
                <p:cNvSpPr>
                  <a:spLocks noChangeArrowheads="1"/>
                </p:cNvSpPr>
                <p:nvPr/>
              </p:nvSpPr>
              <p:spPr bwMode="auto">
                <a:xfrm>
                  <a:off x="3259" y="2436"/>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1" name="Rectangle 8"/>
                <p:cNvSpPr>
                  <a:spLocks noChangeArrowheads="1"/>
                </p:cNvSpPr>
                <p:nvPr/>
              </p:nvSpPr>
              <p:spPr bwMode="auto">
                <a:xfrm>
                  <a:off x="3606"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2" name="Rectangle 9"/>
                <p:cNvSpPr>
                  <a:spLocks noChangeArrowheads="1"/>
                </p:cNvSpPr>
                <p:nvPr/>
              </p:nvSpPr>
              <p:spPr bwMode="auto">
                <a:xfrm>
                  <a:off x="3953"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3" name="Rectangle 10"/>
                <p:cNvSpPr>
                  <a:spLocks noChangeArrowheads="1"/>
                </p:cNvSpPr>
                <p:nvPr/>
              </p:nvSpPr>
              <p:spPr bwMode="auto">
                <a:xfrm>
                  <a:off x="4301"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4" name="Line 11"/>
                <p:cNvSpPr>
                  <a:spLocks noChangeShapeType="1"/>
                </p:cNvSpPr>
                <p:nvPr/>
              </p:nvSpPr>
              <p:spPr bwMode="auto">
                <a:xfrm flipH="1">
                  <a:off x="3535"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295" name="Line 12"/>
                <p:cNvSpPr>
                  <a:spLocks noChangeShapeType="1"/>
                </p:cNvSpPr>
                <p:nvPr/>
              </p:nvSpPr>
              <p:spPr bwMode="auto">
                <a:xfrm flipH="1">
                  <a:off x="3152" y="2609"/>
                  <a:ext cx="107"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54296" name="Group 13"/>
                <p:cNvGrpSpPr>
                  <a:grpSpLocks/>
                </p:cNvGrpSpPr>
                <p:nvPr/>
              </p:nvGrpSpPr>
              <p:grpSpPr bwMode="auto">
                <a:xfrm>
                  <a:off x="3328" y="2251"/>
                  <a:ext cx="1146" cy="184"/>
                  <a:chOff x="3328" y="2251"/>
                  <a:chExt cx="1146" cy="184"/>
                </a:xfrm>
              </p:grpSpPr>
              <p:sp>
                <p:nvSpPr>
                  <p:cNvPr id="54325" name="Line 14"/>
                  <p:cNvSpPr>
                    <a:spLocks noChangeShapeType="1"/>
                  </p:cNvSpPr>
                  <p:nvPr/>
                </p:nvSpPr>
                <p:spPr bwMode="auto">
                  <a:xfrm>
                    <a:off x="3328"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6" name="Line 15"/>
                  <p:cNvSpPr>
                    <a:spLocks noChangeShapeType="1"/>
                  </p:cNvSpPr>
                  <p:nvPr/>
                </p:nvSpPr>
                <p:spPr bwMode="auto">
                  <a:xfrm>
                    <a:off x="343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7" name="Line 16"/>
                  <p:cNvSpPr>
                    <a:spLocks noChangeShapeType="1"/>
                  </p:cNvSpPr>
                  <p:nvPr/>
                </p:nvSpPr>
                <p:spPr bwMode="auto">
                  <a:xfrm>
                    <a:off x="3675"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8" name="Line 17"/>
                  <p:cNvSpPr>
                    <a:spLocks noChangeShapeType="1"/>
                  </p:cNvSpPr>
                  <p:nvPr/>
                </p:nvSpPr>
                <p:spPr bwMode="auto">
                  <a:xfrm>
                    <a:off x="3779"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9" name="Line 18"/>
                  <p:cNvSpPr>
                    <a:spLocks noChangeShapeType="1"/>
                  </p:cNvSpPr>
                  <p:nvPr/>
                </p:nvSpPr>
                <p:spPr bwMode="auto">
                  <a:xfrm>
                    <a:off x="402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0" name="Line 19"/>
                  <p:cNvSpPr>
                    <a:spLocks noChangeShapeType="1"/>
                  </p:cNvSpPr>
                  <p:nvPr/>
                </p:nvSpPr>
                <p:spPr bwMode="auto">
                  <a:xfrm>
                    <a:off x="4127"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1" name="Line 20"/>
                  <p:cNvSpPr>
                    <a:spLocks noChangeShapeType="1"/>
                  </p:cNvSpPr>
                  <p:nvPr/>
                </p:nvSpPr>
                <p:spPr bwMode="auto">
                  <a:xfrm>
                    <a:off x="4370"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2" name="Line 21"/>
                  <p:cNvSpPr>
                    <a:spLocks noChangeShapeType="1"/>
                  </p:cNvSpPr>
                  <p:nvPr/>
                </p:nvSpPr>
                <p:spPr bwMode="auto">
                  <a:xfrm>
                    <a:off x="4474"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54297" name="Group 22"/>
                <p:cNvGrpSpPr>
                  <a:grpSpLocks/>
                </p:cNvGrpSpPr>
                <p:nvPr/>
              </p:nvGrpSpPr>
              <p:grpSpPr bwMode="auto">
                <a:xfrm>
                  <a:off x="3371" y="2675"/>
                  <a:ext cx="1041" cy="148"/>
                  <a:chOff x="3371" y="2675"/>
                  <a:chExt cx="1041" cy="148"/>
                </a:xfrm>
              </p:grpSpPr>
              <p:sp>
                <p:nvSpPr>
                  <p:cNvPr id="54321" name="Line 23"/>
                  <p:cNvSpPr>
                    <a:spLocks noChangeShapeType="1"/>
                  </p:cNvSpPr>
                  <p:nvPr/>
                </p:nvSpPr>
                <p:spPr bwMode="auto">
                  <a:xfrm>
                    <a:off x="3371"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2" name="Line 24"/>
                  <p:cNvSpPr>
                    <a:spLocks noChangeShapeType="1"/>
                  </p:cNvSpPr>
                  <p:nvPr/>
                </p:nvSpPr>
                <p:spPr bwMode="auto">
                  <a:xfrm>
                    <a:off x="3719"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3" name="Line 25"/>
                  <p:cNvSpPr>
                    <a:spLocks noChangeShapeType="1"/>
                  </p:cNvSpPr>
                  <p:nvPr/>
                </p:nvSpPr>
                <p:spPr bwMode="auto">
                  <a:xfrm>
                    <a:off x="4066"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4" name="Line 26"/>
                  <p:cNvSpPr>
                    <a:spLocks noChangeShapeType="1"/>
                  </p:cNvSpPr>
                  <p:nvPr/>
                </p:nvSpPr>
                <p:spPr bwMode="auto">
                  <a:xfrm>
                    <a:off x="4413"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54298" name="AutoShape 27"/>
                <p:cNvSpPr>
                  <a:spLocks noChangeArrowheads="1"/>
                </p:cNvSpPr>
                <p:nvPr/>
              </p:nvSpPr>
              <p:spPr bwMode="auto">
                <a:xfrm>
                  <a:off x="3120" y="2251"/>
                  <a:ext cx="1563" cy="60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54299" name="Line 28"/>
                <p:cNvSpPr>
                  <a:spLocks noChangeShapeType="1"/>
                </p:cNvSpPr>
                <p:nvPr/>
              </p:nvSpPr>
              <p:spPr bwMode="auto">
                <a:xfrm flipH="1">
                  <a:off x="3500"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0" name="Line 29"/>
                <p:cNvSpPr>
                  <a:spLocks noChangeShapeType="1"/>
                </p:cNvSpPr>
                <p:nvPr/>
              </p:nvSpPr>
              <p:spPr bwMode="auto">
                <a:xfrm flipH="1">
                  <a:off x="3882"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1" name="Line 30"/>
                <p:cNvSpPr>
                  <a:spLocks noChangeShapeType="1"/>
                </p:cNvSpPr>
                <p:nvPr/>
              </p:nvSpPr>
              <p:spPr bwMode="auto">
                <a:xfrm flipH="1">
                  <a:off x="3847"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2" name="Line 31"/>
                <p:cNvSpPr>
                  <a:spLocks noChangeShapeType="1"/>
                </p:cNvSpPr>
                <p:nvPr/>
              </p:nvSpPr>
              <p:spPr bwMode="auto">
                <a:xfrm flipH="1">
                  <a:off x="4229"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3" name="Line 32"/>
                <p:cNvSpPr>
                  <a:spLocks noChangeShapeType="1"/>
                </p:cNvSpPr>
                <p:nvPr/>
              </p:nvSpPr>
              <p:spPr bwMode="auto">
                <a:xfrm flipH="1">
                  <a:off x="4195"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4" name="Line 33"/>
                <p:cNvSpPr>
                  <a:spLocks noChangeShapeType="1"/>
                </p:cNvSpPr>
                <p:nvPr/>
              </p:nvSpPr>
              <p:spPr bwMode="auto">
                <a:xfrm flipH="1">
                  <a:off x="4542" y="2466"/>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5" name="Line 34"/>
                <p:cNvSpPr>
                  <a:spLocks noChangeShapeType="1"/>
                </p:cNvSpPr>
                <p:nvPr/>
              </p:nvSpPr>
              <p:spPr bwMode="auto">
                <a:xfrm flipH="1">
                  <a:off x="3882"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6" name="Line 35"/>
                <p:cNvSpPr>
                  <a:spLocks noChangeShapeType="1"/>
                </p:cNvSpPr>
                <p:nvPr/>
              </p:nvSpPr>
              <p:spPr bwMode="auto">
                <a:xfrm flipH="1">
                  <a:off x="4229"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7" name="Line 36"/>
                <p:cNvSpPr>
                  <a:spLocks noChangeShapeType="1"/>
                </p:cNvSpPr>
                <p:nvPr/>
              </p:nvSpPr>
              <p:spPr bwMode="auto">
                <a:xfrm flipH="1">
                  <a:off x="3535"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8" name="Rectangle 37"/>
                <p:cNvSpPr>
                  <a:spLocks noChangeArrowheads="1"/>
                </p:cNvSpPr>
                <p:nvPr/>
              </p:nvSpPr>
              <p:spPr bwMode="auto">
                <a:xfrm>
                  <a:off x="3397"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09" name="Rectangle 38"/>
                <p:cNvSpPr>
                  <a:spLocks noChangeArrowheads="1"/>
                </p:cNvSpPr>
                <p:nvPr/>
              </p:nvSpPr>
              <p:spPr bwMode="auto">
                <a:xfrm>
                  <a:off x="3293"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0" name="Rectangle 39"/>
                <p:cNvSpPr>
                  <a:spLocks noChangeArrowheads="1"/>
                </p:cNvSpPr>
                <p:nvPr/>
              </p:nvSpPr>
              <p:spPr bwMode="auto">
                <a:xfrm>
                  <a:off x="3745"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1" name="Rectangle 40"/>
                <p:cNvSpPr>
                  <a:spLocks noChangeArrowheads="1"/>
                </p:cNvSpPr>
                <p:nvPr/>
              </p:nvSpPr>
              <p:spPr bwMode="auto">
                <a:xfrm>
                  <a:off x="3641"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2" name="Rectangle 41"/>
                <p:cNvSpPr>
                  <a:spLocks noChangeArrowheads="1"/>
                </p:cNvSpPr>
                <p:nvPr/>
              </p:nvSpPr>
              <p:spPr bwMode="auto">
                <a:xfrm>
                  <a:off x="4092"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3" name="Rectangle 42"/>
                <p:cNvSpPr>
                  <a:spLocks noChangeArrowheads="1"/>
                </p:cNvSpPr>
                <p:nvPr/>
              </p:nvSpPr>
              <p:spPr bwMode="auto">
                <a:xfrm>
                  <a:off x="3988"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4" name="Rectangle 43"/>
                <p:cNvSpPr>
                  <a:spLocks noChangeArrowheads="1"/>
                </p:cNvSpPr>
                <p:nvPr/>
              </p:nvSpPr>
              <p:spPr bwMode="auto">
                <a:xfrm>
                  <a:off x="4440"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5" name="Rectangle 44"/>
                <p:cNvSpPr>
                  <a:spLocks noChangeArrowheads="1"/>
                </p:cNvSpPr>
                <p:nvPr/>
              </p:nvSpPr>
              <p:spPr bwMode="auto">
                <a:xfrm>
                  <a:off x="4336"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6" name="Rectangle 45"/>
                <p:cNvSpPr>
                  <a:spLocks noChangeArrowheads="1"/>
                </p:cNvSpPr>
                <p:nvPr/>
              </p:nvSpPr>
              <p:spPr bwMode="auto">
                <a:xfrm>
                  <a:off x="3341"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7" name="Rectangle 46"/>
                <p:cNvSpPr>
                  <a:spLocks noChangeArrowheads="1"/>
                </p:cNvSpPr>
                <p:nvPr/>
              </p:nvSpPr>
              <p:spPr bwMode="auto">
                <a:xfrm>
                  <a:off x="3688"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8" name="Rectangle 47"/>
                <p:cNvSpPr>
                  <a:spLocks noChangeArrowheads="1"/>
                </p:cNvSpPr>
                <p:nvPr/>
              </p:nvSpPr>
              <p:spPr bwMode="auto">
                <a:xfrm>
                  <a:off x="4036"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9" name="Rectangle 48"/>
                <p:cNvSpPr>
                  <a:spLocks noChangeArrowheads="1"/>
                </p:cNvSpPr>
                <p:nvPr/>
              </p:nvSpPr>
              <p:spPr bwMode="auto">
                <a:xfrm>
                  <a:off x="4383"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20" name="Rectangle 49"/>
                <p:cNvSpPr>
                  <a:spLocks noChangeArrowheads="1"/>
                </p:cNvSpPr>
                <p:nvPr/>
              </p:nvSpPr>
              <p:spPr bwMode="auto">
                <a:xfrm>
                  <a:off x="3086" y="2574"/>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grpSp>
          <p:grpSp>
            <p:nvGrpSpPr>
              <p:cNvPr id="54287" name="Group 50"/>
              <p:cNvGrpSpPr>
                <a:grpSpLocks/>
              </p:cNvGrpSpPr>
              <p:nvPr/>
            </p:nvGrpSpPr>
            <p:grpSpPr bwMode="auto">
              <a:xfrm>
                <a:off x="2928" y="2055"/>
                <a:ext cx="1988" cy="1007"/>
                <a:chOff x="2928" y="2055"/>
                <a:chExt cx="1988" cy="1007"/>
              </a:xfrm>
            </p:grpSpPr>
            <p:sp>
              <p:nvSpPr>
                <p:cNvPr id="54288" name="Freeform 51"/>
                <p:cNvSpPr>
                  <a:spLocks noChangeArrowheads="1"/>
                </p:cNvSpPr>
                <p:nvPr/>
              </p:nvSpPr>
              <p:spPr bwMode="auto">
                <a:xfrm>
                  <a:off x="2928" y="2055"/>
                  <a:ext cx="1943" cy="98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54289" name="Freeform 52"/>
                <p:cNvSpPr>
                  <a:spLocks noChangeArrowheads="1"/>
                </p:cNvSpPr>
                <p:nvPr/>
              </p:nvSpPr>
              <p:spPr bwMode="auto">
                <a:xfrm>
                  <a:off x="2982" y="2079"/>
                  <a:ext cx="1935" cy="98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grpSp>
        <p:sp>
          <p:nvSpPr>
            <p:cNvPr id="54281" name="Freeform 53"/>
            <p:cNvSpPr>
              <a:spLocks noChangeArrowheads="1"/>
            </p:cNvSpPr>
            <p:nvPr/>
          </p:nvSpPr>
          <p:spPr bwMode="auto">
            <a:xfrm>
              <a:off x="3482" y="2940"/>
              <a:ext cx="1805" cy="993"/>
            </a:xfrm>
            <a:custGeom>
              <a:avLst/>
              <a:gdLst>
                <a:gd name="T0" fmla="*/ 1989 w 2061"/>
                <a:gd name="T1" fmla="*/ 15 h 1134"/>
                <a:gd name="T2" fmla="*/ 1311 w 2061"/>
                <a:gd name="T3" fmla="*/ 33 h 1134"/>
                <a:gd name="T4" fmla="*/ 960 w 2061"/>
                <a:gd name="T5" fmla="*/ 30 h 1134"/>
                <a:gd name="T6" fmla="*/ 570 w 2061"/>
                <a:gd name="T7" fmla="*/ 18 h 1134"/>
                <a:gd name="T8" fmla="*/ 255 w 2061"/>
                <a:gd name="T9" fmla="*/ 3 h 1134"/>
                <a:gd name="T10" fmla="*/ 183 w 2061"/>
                <a:gd name="T11" fmla="*/ 6 h 1134"/>
                <a:gd name="T12" fmla="*/ 30 w 2061"/>
                <a:gd name="T13" fmla="*/ 0 h 1134"/>
                <a:gd name="T14" fmla="*/ 9 w 2061"/>
                <a:gd name="T15" fmla="*/ 15 h 1134"/>
                <a:gd name="T16" fmla="*/ 0 w 2061"/>
                <a:gd name="T17" fmla="*/ 102 h 1134"/>
                <a:gd name="T18" fmla="*/ 15 w 2061"/>
                <a:gd name="T19" fmla="*/ 555 h 1134"/>
                <a:gd name="T20" fmla="*/ 57 w 2061"/>
                <a:gd name="T21" fmla="*/ 960 h 1134"/>
                <a:gd name="T22" fmla="*/ 54 w 2061"/>
                <a:gd name="T23" fmla="*/ 1098 h 1134"/>
                <a:gd name="T24" fmla="*/ 1371 w 2061"/>
                <a:gd name="T25" fmla="*/ 1104 h 1134"/>
                <a:gd name="T26" fmla="*/ 1974 w 2061"/>
                <a:gd name="T27" fmla="*/ 1122 h 1134"/>
                <a:gd name="T28" fmla="*/ 2043 w 2061"/>
                <a:gd name="T29" fmla="*/ 1134 h 1134"/>
                <a:gd name="T30" fmla="*/ 2061 w 2061"/>
                <a:gd name="T31" fmla="*/ 1116 h 1134"/>
                <a:gd name="T32" fmla="*/ 2049 w 2061"/>
                <a:gd name="T33" fmla="*/ 960 h 1134"/>
                <a:gd name="T34" fmla="*/ 1989 w 2061"/>
                <a:gd name="T35" fmla="*/ 582 h 1134"/>
                <a:gd name="T36" fmla="*/ 1974 w 2061"/>
                <a:gd name="T37" fmla="*/ 261 h 1134"/>
                <a:gd name="T38" fmla="*/ 2013 w 2061"/>
                <a:gd name="T39" fmla="*/ 90 h 1134"/>
                <a:gd name="T40" fmla="*/ 2013 w 2061"/>
                <a:gd name="T41" fmla="*/ 69 h 1134"/>
                <a:gd name="T42" fmla="*/ 1989 w 2061"/>
                <a:gd name="T43" fmla="*/ 15 h 1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61"/>
                <a:gd name="T67" fmla="*/ 0 h 1134"/>
                <a:gd name="T68" fmla="*/ 2061 w 2061"/>
                <a:gd name="T69" fmla="*/ 1134 h 1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61" h="1134">
                  <a:moveTo>
                    <a:pt x="1989" y="15"/>
                  </a:moveTo>
                  <a:lnTo>
                    <a:pt x="1311" y="33"/>
                  </a:lnTo>
                  <a:lnTo>
                    <a:pt x="960" y="30"/>
                  </a:lnTo>
                  <a:lnTo>
                    <a:pt x="570" y="18"/>
                  </a:lnTo>
                  <a:lnTo>
                    <a:pt x="255" y="3"/>
                  </a:lnTo>
                  <a:lnTo>
                    <a:pt x="183" y="6"/>
                  </a:lnTo>
                  <a:lnTo>
                    <a:pt x="30" y="0"/>
                  </a:lnTo>
                  <a:lnTo>
                    <a:pt x="9" y="15"/>
                  </a:lnTo>
                  <a:lnTo>
                    <a:pt x="0" y="102"/>
                  </a:lnTo>
                  <a:lnTo>
                    <a:pt x="15" y="555"/>
                  </a:lnTo>
                  <a:lnTo>
                    <a:pt x="57" y="960"/>
                  </a:lnTo>
                  <a:lnTo>
                    <a:pt x="54" y="1098"/>
                  </a:lnTo>
                  <a:lnTo>
                    <a:pt x="1371" y="1104"/>
                  </a:lnTo>
                  <a:lnTo>
                    <a:pt x="1974" y="1122"/>
                  </a:lnTo>
                  <a:lnTo>
                    <a:pt x="2043" y="1134"/>
                  </a:lnTo>
                  <a:lnTo>
                    <a:pt x="2061" y="1116"/>
                  </a:lnTo>
                  <a:lnTo>
                    <a:pt x="2049" y="960"/>
                  </a:lnTo>
                  <a:lnTo>
                    <a:pt x="1989" y="582"/>
                  </a:lnTo>
                  <a:lnTo>
                    <a:pt x="1974" y="261"/>
                  </a:lnTo>
                  <a:lnTo>
                    <a:pt x="2013" y="90"/>
                  </a:lnTo>
                  <a:lnTo>
                    <a:pt x="2013" y="69"/>
                  </a:lnTo>
                  <a:lnTo>
                    <a:pt x="1989" y="15"/>
                  </a:lnTo>
                  <a:close/>
                </a:path>
              </a:pathLst>
            </a:custGeom>
            <a:solidFill>
              <a:srgbClr val="FFFFFF"/>
            </a:solidFill>
            <a:ln w="9360">
              <a:solidFill>
                <a:srgbClr val="40458C"/>
              </a:solidFill>
              <a:round/>
              <a:headEnd/>
              <a:tailEnd/>
            </a:ln>
          </p:spPr>
          <p:txBody>
            <a:bodyPr wrap="none" anchor="ctr">
              <a:prstTxWarp prst="textNoShape">
                <a:avLst/>
              </a:prstTxWarp>
            </a:bodyPr>
            <a:lstStyle/>
            <a:p>
              <a:endParaRPr lang="en-US"/>
            </a:p>
          </p:txBody>
        </p:sp>
        <p:grpSp>
          <p:nvGrpSpPr>
            <p:cNvPr id="54282" name="Group 54"/>
            <p:cNvGrpSpPr>
              <a:grpSpLocks/>
            </p:cNvGrpSpPr>
            <p:nvPr/>
          </p:nvGrpSpPr>
          <p:grpSpPr bwMode="auto">
            <a:xfrm>
              <a:off x="3474" y="2928"/>
              <a:ext cx="1820" cy="1017"/>
              <a:chOff x="3474" y="2928"/>
              <a:chExt cx="1820" cy="1017"/>
            </a:xfrm>
          </p:grpSpPr>
          <p:sp>
            <p:nvSpPr>
              <p:cNvPr id="54284" name="Freeform 55"/>
              <p:cNvSpPr>
                <a:spLocks noChangeArrowheads="1"/>
              </p:cNvSpPr>
              <p:nvPr/>
            </p:nvSpPr>
            <p:spPr bwMode="auto">
              <a:xfrm>
                <a:off x="3474" y="2928"/>
                <a:ext cx="1779" cy="99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54285" name="Freeform 56"/>
              <p:cNvSpPr>
                <a:spLocks noChangeArrowheads="1"/>
              </p:cNvSpPr>
              <p:nvPr/>
            </p:nvSpPr>
            <p:spPr bwMode="auto">
              <a:xfrm>
                <a:off x="3523" y="2952"/>
                <a:ext cx="1772" cy="99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54283" name="Text Box 57"/>
            <p:cNvSpPr txBox="1">
              <a:spLocks noChangeArrowheads="1"/>
            </p:cNvSpPr>
            <p:nvPr/>
          </p:nvSpPr>
          <p:spPr bwMode="auto">
            <a:xfrm>
              <a:off x="3600" y="3054"/>
              <a:ext cx="1548" cy="768"/>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module</a:t>
              </a:r>
              <a:r>
                <a:rPr lang="en-GB" sz="800">
                  <a:solidFill>
                    <a:srgbClr val="40458C"/>
                  </a:solidFill>
                  <a:latin typeface="Courier New" pitchFamily="-65" charset="0"/>
                </a:rPr>
                <a:t> adder( </a:t>
              </a:r>
              <a:r>
                <a:rPr lang="en-GB" sz="800">
                  <a:solidFill>
                    <a:srgbClr val="009900"/>
                  </a:solidFill>
                  <a:latin typeface="Courier New" pitchFamily="-65" charset="0"/>
                </a:rPr>
                <a:t>input  [3:0]</a:t>
              </a:r>
              <a:r>
                <a:rPr lang="en-GB" sz="800">
                  <a:solidFill>
                    <a:srgbClr val="40458C"/>
                  </a:solidFill>
                  <a:latin typeface="Courier New" pitchFamily="-65" charset="0"/>
                </a:rPr>
                <a:t> A, B,</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a:t>
              </a:r>
              <a:r>
                <a:rPr lang="en-GB" sz="800">
                  <a:solidFill>
                    <a:srgbClr val="40458C"/>
                  </a:solidFill>
                  <a:latin typeface="Courier New" pitchFamily="-65" charset="0"/>
                </a:rPr>
                <a:t>       cout,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 [3:0]</a:t>
              </a:r>
              <a:r>
                <a:rPr lang="en-GB" sz="800">
                  <a:solidFill>
                    <a:srgbClr val="40458C"/>
                  </a:solidFill>
                  <a:latin typeface="Courier New" pitchFamily="-65" charset="0"/>
                </a:rPr>
                <a:t> S );</a:t>
              </a:r>
            </a:p>
            <a:p>
              <a:pPr defTabSz="457200" eaLnBrk="0" hangingPunct="0">
                <a:lnSpc>
                  <a:spcPct val="100000"/>
                </a:lnSpc>
                <a:spcBef>
                  <a:spcPts val="4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9900"/>
                  </a:solidFill>
                  <a:latin typeface="Courier New" pitchFamily="-65" charset="0"/>
                </a:rPr>
                <a:t> wire</a:t>
              </a:r>
              <a:r>
                <a:rPr lang="en-GB" sz="800">
                  <a:solidFill>
                    <a:srgbClr val="40458C"/>
                  </a:solidFill>
                  <a:latin typeface="Courier New" pitchFamily="-65" charset="0"/>
                </a:rPr>
                <a:t> c0,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fa0( A[0], B[0], 1’b0, c0,   S[0]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fa1( A[1], B[1], c0,   c1,   S[1]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fa2( A[2], B[2], c1,   c2,   S[2]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fa3( A[3], B[3], c2,   cout, S[3] );</a:t>
              </a:r>
            </a:p>
            <a:p>
              <a:pPr defTabSz="457200" eaLnBrk="0" hangingPunct="0">
                <a:lnSpc>
                  <a:spcPct val="100000"/>
                </a:lnSpc>
                <a:spcBef>
                  <a:spcPts val="4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endmodule</a:t>
              </a:r>
              <a:r>
                <a:rPr lang="en-GB" sz="900">
                  <a:solidFill>
                    <a:srgbClr val="40458C"/>
                  </a:solidFill>
                  <a:latin typeface="Tekton" pitchFamily="32" charset="0"/>
                </a:rPr>
                <a:t>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85800"/>
          </a:xfrm>
        </p:spPr>
        <p:txBody>
          <a:bodyPr/>
          <a:lstStyle/>
          <a:p>
            <a:r>
              <a:rPr lang="en-US" sz="3600" dirty="0" smtClean="0"/>
              <a:t>Combinational </a:t>
            </a:r>
            <a:r>
              <a:rPr lang="en-US" sz="3600" dirty="0" err="1" smtClean="0"/>
              <a:t>Verilog</a:t>
            </a:r>
            <a:r>
              <a:rPr lang="en-US" sz="3600" dirty="0" smtClean="0"/>
              <a:t>: </a:t>
            </a:r>
            <a:r>
              <a:rPr lang="en-US" sz="3600" b="1" dirty="0" smtClean="0">
                <a:latin typeface="Courier New"/>
                <a:cs typeface="Courier New"/>
              </a:rPr>
              <a:t>assign</a:t>
            </a:r>
            <a:endParaRPr lang="en-US" sz="3600" b="1" dirty="0">
              <a:solidFill>
                <a:schemeClr val="bg2">
                  <a:lumMod val="75000"/>
                </a:schemeClr>
              </a:solidFill>
              <a:cs typeface="Courier New"/>
            </a:endParaRPr>
          </a:p>
        </p:txBody>
      </p:sp>
      <p:sp>
        <p:nvSpPr>
          <p:cNvPr id="3" name="Content Placeholder 2"/>
          <p:cNvSpPr>
            <a:spLocks noGrp="1"/>
          </p:cNvSpPr>
          <p:nvPr>
            <p:ph idx="4294967295"/>
          </p:nvPr>
        </p:nvSpPr>
        <p:spPr>
          <a:xfrm>
            <a:off x="609600" y="1524000"/>
            <a:ext cx="7772400" cy="1676400"/>
          </a:xfrm>
        </p:spPr>
        <p:txBody>
          <a:bodyPr/>
          <a:lstStyle/>
          <a:p>
            <a:pPr defTabSz="457200">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solidFill>
                <a:schemeClr val="tx2"/>
              </a:solidFill>
              <a:latin typeface="Courier New" pitchFamily="-65" charset="0"/>
            </a:endParaRPr>
          </a:p>
          <a:p>
            <a:pPr defTabSz="457200">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assign</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 (</a:t>
            </a:r>
            <a:r>
              <a:rPr lang="en-GB" b="1" dirty="0" err="1" smtClean="0">
                <a:latin typeface="Courier New" pitchFamily="-65" charset="0"/>
              </a:rPr>
              <a:t>x_i</a:t>
            </a:r>
            <a:r>
              <a:rPr lang="en-GB" b="1" dirty="0" smtClean="0">
                <a:latin typeface="Courier New" pitchFamily="-65" charset="0"/>
              </a:rPr>
              <a:t> | </a:t>
            </a:r>
            <a:r>
              <a:rPr lang="en-GB" b="1" dirty="0" err="1" smtClean="0">
                <a:latin typeface="Courier New" pitchFamily="-65" charset="0"/>
              </a:rPr>
              <a:t>y_i</a:t>
            </a:r>
            <a:r>
              <a:rPr lang="en-GB" b="1" dirty="0" smtClean="0">
                <a:latin typeface="Courier New" pitchFamily="-65" charset="0"/>
              </a:rPr>
              <a:t>) &amp; </a:t>
            </a:r>
            <a:r>
              <a:rPr lang="en-GB" b="1" dirty="0" err="1" smtClean="0">
                <a:latin typeface="Courier New" pitchFamily="-65" charset="0"/>
              </a:rPr>
              <a:t>z_i</a:t>
            </a:r>
            <a:r>
              <a:rPr lang="en-GB" b="1" dirty="0" smtClean="0">
                <a:latin typeface="Courier New" pitchFamily="-65" charset="0"/>
              </a:rPr>
              <a:t>;</a:t>
            </a:r>
          </a:p>
        </p:txBody>
      </p:sp>
      <p:sp>
        <p:nvSpPr>
          <p:cNvPr id="5" name="TextBox 4"/>
          <p:cNvSpPr txBox="1"/>
          <p:nvPr/>
        </p:nvSpPr>
        <p:spPr>
          <a:xfrm>
            <a:off x="1757571" y="2971800"/>
            <a:ext cx="736099"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z_o</a:t>
            </a:r>
            <a:endParaRPr lang="en-US" b="1" dirty="0"/>
          </a:p>
        </p:txBody>
      </p:sp>
      <p:sp>
        <p:nvSpPr>
          <p:cNvPr id="6" name="TextBox 5"/>
          <p:cNvSpPr txBox="1"/>
          <p:nvPr/>
        </p:nvSpPr>
        <p:spPr>
          <a:xfrm>
            <a:off x="3129171" y="3352800"/>
            <a:ext cx="415498" cy="374461"/>
          </a:xfrm>
          <a:prstGeom prst="rect">
            <a:avLst/>
          </a:prstGeom>
          <a:noFill/>
          <a:ln w="34925" cap="flat" cmpd="sng" algn="ctr">
            <a:solidFill>
              <a:schemeClr val="tx2"/>
            </a:solidFill>
            <a:prstDash val="solid"/>
            <a:round/>
            <a:headEnd type="none" w="med" len="med"/>
            <a:tailEnd type="none" w="med" len="med"/>
          </a:ln>
        </p:spPr>
        <p:txBody>
          <a:bodyPr wrap="none" rtlCol="0">
            <a:spAutoFit/>
          </a:bodyPr>
          <a:lstStyle/>
          <a:p>
            <a:r>
              <a:rPr lang="en-US" b="1" dirty="0" smtClean="0"/>
              <a:t>=</a:t>
            </a:r>
            <a:endParaRPr lang="en-US" b="1" dirty="0"/>
          </a:p>
        </p:txBody>
      </p:sp>
      <p:sp>
        <p:nvSpPr>
          <p:cNvPr id="7" name="TextBox 6"/>
          <p:cNvSpPr txBox="1"/>
          <p:nvPr/>
        </p:nvSpPr>
        <p:spPr>
          <a:xfrm>
            <a:off x="2935069" y="5105400"/>
            <a:ext cx="325730" cy="374461"/>
          </a:xfrm>
          <a:prstGeom prst="rect">
            <a:avLst/>
          </a:prstGeom>
          <a:noFill/>
          <a:ln w="34925" cap="flat" cmpd="sng" algn="ctr">
            <a:solidFill>
              <a:schemeClr val="tx2"/>
            </a:solidFill>
            <a:prstDash val="solid"/>
            <a:round/>
            <a:headEnd type="none" w="med" len="med"/>
            <a:tailEnd type="none" w="med" len="med"/>
          </a:ln>
        </p:spPr>
        <p:txBody>
          <a:bodyPr wrap="none" rtlCol="0">
            <a:spAutoFit/>
          </a:bodyPr>
          <a:lstStyle/>
          <a:p>
            <a:r>
              <a:rPr lang="en-US" b="1" dirty="0" smtClean="0"/>
              <a:t>|</a:t>
            </a:r>
            <a:endParaRPr lang="en-US" b="1" dirty="0"/>
          </a:p>
        </p:txBody>
      </p:sp>
      <p:sp>
        <p:nvSpPr>
          <p:cNvPr id="8" name="TextBox 7"/>
          <p:cNvSpPr txBox="1"/>
          <p:nvPr/>
        </p:nvSpPr>
        <p:spPr>
          <a:xfrm>
            <a:off x="3620869" y="4108261"/>
            <a:ext cx="453970" cy="374461"/>
          </a:xfrm>
          <a:prstGeom prst="rect">
            <a:avLst/>
          </a:prstGeom>
          <a:noFill/>
          <a:ln w="34925" cap="flat" cmpd="sng" algn="ctr">
            <a:solidFill>
              <a:schemeClr val="tx2"/>
            </a:solidFill>
            <a:prstDash val="solid"/>
            <a:round/>
            <a:headEnd type="none" w="med" len="med"/>
            <a:tailEnd type="none" w="med" len="med"/>
          </a:ln>
        </p:spPr>
        <p:txBody>
          <a:bodyPr wrap="none" rtlCol="0">
            <a:spAutoFit/>
          </a:bodyPr>
          <a:lstStyle/>
          <a:p>
            <a:r>
              <a:rPr lang="en-US" b="1" dirty="0" smtClean="0"/>
              <a:t>&amp;</a:t>
            </a:r>
            <a:endParaRPr lang="en-US" b="1" dirty="0"/>
          </a:p>
        </p:txBody>
      </p:sp>
      <p:sp>
        <p:nvSpPr>
          <p:cNvPr id="12" name="TextBox 11"/>
          <p:cNvSpPr txBox="1"/>
          <p:nvPr/>
        </p:nvSpPr>
        <p:spPr>
          <a:xfrm>
            <a:off x="1894170" y="5867400"/>
            <a:ext cx="671979"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x_i</a:t>
            </a:r>
            <a:endParaRPr lang="en-US" b="1" dirty="0"/>
          </a:p>
        </p:txBody>
      </p:sp>
      <p:sp>
        <p:nvSpPr>
          <p:cNvPr id="13" name="TextBox 12"/>
          <p:cNvSpPr txBox="1"/>
          <p:nvPr/>
        </p:nvSpPr>
        <p:spPr>
          <a:xfrm>
            <a:off x="3239869" y="5867400"/>
            <a:ext cx="659155"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y_i</a:t>
            </a:r>
            <a:endParaRPr lang="en-US" b="1" dirty="0"/>
          </a:p>
        </p:txBody>
      </p:sp>
      <p:sp>
        <p:nvSpPr>
          <p:cNvPr id="14" name="TextBox 13"/>
          <p:cNvSpPr txBox="1"/>
          <p:nvPr/>
        </p:nvSpPr>
        <p:spPr>
          <a:xfrm>
            <a:off x="4001869" y="5168522"/>
            <a:ext cx="646331"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z_i</a:t>
            </a:r>
            <a:endParaRPr lang="en-US" b="1" dirty="0"/>
          </a:p>
        </p:txBody>
      </p:sp>
      <p:cxnSp>
        <p:nvCxnSpPr>
          <p:cNvPr id="16" name="Straight Arrow Connector 15"/>
          <p:cNvCxnSpPr>
            <a:endCxn id="6" idx="1"/>
          </p:cNvCxnSpPr>
          <p:nvPr/>
        </p:nvCxnSpPr>
        <p:spPr bwMode="auto">
          <a:xfrm>
            <a:off x="2519571" y="3200400"/>
            <a:ext cx="609600" cy="339631"/>
          </a:xfrm>
          <a:prstGeom prst="straightConnector1">
            <a:avLst/>
          </a:prstGeom>
          <a:noFill/>
          <a:ln w="15875" cap="flat" cmpd="sng" algn="ctr">
            <a:solidFill>
              <a:srgbClr val="660066"/>
            </a:solidFill>
            <a:prstDash val="solid"/>
            <a:round/>
            <a:headEnd type="triangle" w="lg" len="lg"/>
            <a:tailEnd type="none"/>
          </a:ln>
          <a:effectLst/>
        </p:spPr>
      </p:cxnSp>
      <p:cxnSp>
        <p:nvCxnSpPr>
          <p:cNvPr id="17" name="Straight Arrow Connector 16"/>
          <p:cNvCxnSpPr>
            <a:stCxn id="6" idx="2"/>
            <a:endCxn id="8" idx="0"/>
          </p:cNvCxnSpPr>
          <p:nvPr/>
        </p:nvCxnSpPr>
        <p:spPr bwMode="auto">
          <a:xfrm rot="16200000" flipH="1">
            <a:off x="3401887" y="3662294"/>
            <a:ext cx="381000" cy="510934"/>
          </a:xfrm>
          <a:prstGeom prst="straightConnector1">
            <a:avLst/>
          </a:prstGeom>
          <a:noFill/>
          <a:ln w="15875" cap="flat" cmpd="sng" algn="ctr">
            <a:solidFill>
              <a:srgbClr val="660066"/>
            </a:solidFill>
            <a:prstDash val="solid"/>
            <a:round/>
            <a:headEnd type="triangle" w="lg" len="lg"/>
            <a:tailEnd type="none"/>
          </a:ln>
          <a:effectLst/>
        </p:spPr>
      </p:cxnSp>
      <p:cxnSp>
        <p:nvCxnSpPr>
          <p:cNvPr id="20" name="Straight Arrow Connector 19"/>
          <p:cNvCxnSpPr>
            <a:stCxn id="8" idx="2"/>
            <a:endCxn id="7" idx="0"/>
          </p:cNvCxnSpPr>
          <p:nvPr/>
        </p:nvCxnSpPr>
        <p:spPr bwMode="auto">
          <a:xfrm rot="5400000">
            <a:off x="3161555" y="4419101"/>
            <a:ext cx="622678" cy="749920"/>
          </a:xfrm>
          <a:prstGeom prst="straightConnector1">
            <a:avLst/>
          </a:prstGeom>
          <a:noFill/>
          <a:ln w="15875" cap="flat" cmpd="sng" algn="ctr">
            <a:solidFill>
              <a:srgbClr val="660066"/>
            </a:solidFill>
            <a:prstDash val="solid"/>
            <a:round/>
            <a:headEnd type="triangle" w="lg" len="lg"/>
            <a:tailEnd type="none"/>
          </a:ln>
          <a:effectLst/>
        </p:spPr>
      </p:cxnSp>
      <p:cxnSp>
        <p:nvCxnSpPr>
          <p:cNvPr id="26" name="Straight Arrow Connector 25"/>
          <p:cNvCxnSpPr>
            <a:stCxn id="8" idx="2"/>
            <a:endCxn id="14" idx="0"/>
          </p:cNvCxnSpPr>
          <p:nvPr/>
        </p:nvCxnSpPr>
        <p:spPr bwMode="auto">
          <a:xfrm rot="16200000" flipH="1">
            <a:off x="3743544" y="4587031"/>
            <a:ext cx="685800" cy="477181"/>
          </a:xfrm>
          <a:prstGeom prst="straightConnector1">
            <a:avLst/>
          </a:prstGeom>
          <a:noFill/>
          <a:ln w="15875" cap="flat" cmpd="sng" algn="ctr">
            <a:solidFill>
              <a:srgbClr val="660066"/>
            </a:solidFill>
            <a:prstDash val="solid"/>
            <a:round/>
            <a:headEnd type="triangle" w="lg" len="lg"/>
            <a:tailEnd type="none"/>
          </a:ln>
          <a:effectLst/>
        </p:spPr>
      </p:cxnSp>
      <p:cxnSp>
        <p:nvCxnSpPr>
          <p:cNvPr id="29" name="Straight Arrow Connector 28"/>
          <p:cNvCxnSpPr>
            <a:stCxn id="7" idx="2"/>
            <a:endCxn id="13" idx="0"/>
          </p:cNvCxnSpPr>
          <p:nvPr/>
        </p:nvCxnSpPr>
        <p:spPr bwMode="auto">
          <a:xfrm rot="16200000" flipH="1">
            <a:off x="3139921" y="5437873"/>
            <a:ext cx="387539" cy="471513"/>
          </a:xfrm>
          <a:prstGeom prst="straightConnector1">
            <a:avLst/>
          </a:prstGeom>
          <a:noFill/>
          <a:ln w="15875" cap="flat" cmpd="sng" algn="ctr">
            <a:solidFill>
              <a:srgbClr val="660066"/>
            </a:solidFill>
            <a:prstDash val="solid"/>
            <a:round/>
            <a:headEnd type="triangle" w="lg" len="lg"/>
            <a:tailEnd type="none"/>
          </a:ln>
          <a:effectLst/>
        </p:spPr>
      </p:cxnSp>
      <p:cxnSp>
        <p:nvCxnSpPr>
          <p:cNvPr id="32" name="Straight Arrow Connector 31"/>
          <p:cNvCxnSpPr>
            <a:stCxn id="7" idx="2"/>
            <a:endCxn id="12" idx="0"/>
          </p:cNvCxnSpPr>
          <p:nvPr/>
        </p:nvCxnSpPr>
        <p:spPr bwMode="auto">
          <a:xfrm rot="5400000">
            <a:off x="2470278" y="5239743"/>
            <a:ext cx="387539" cy="867774"/>
          </a:xfrm>
          <a:prstGeom prst="straightConnector1">
            <a:avLst/>
          </a:prstGeom>
          <a:noFill/>
          <a:ln w="15875" cap="flat" cmpd="sng" algn="ctr">
            <a:solidFill>
              <a:srgbClr val="660066"/>
            </a:solidFill>
            <a:prstDash val="solid"/>
            <a:round/>
            <a:headEnd type="triangle" w="lg" len="lg"/>
            <a:tailEnd type="none"/>
          </a:ln>
          <a:effectLst/>
        </p:spPr>
      </p:cxnSp>
      <p:sp>
        <p:nvSpPr>
          <p:cNvPr id="35" name="Right Arrow 34"/>
          <p:cNvSpPr/>
          <p:nvPr/>
        </p:nvSpPr>
        <p:spPr bwMode="auto">
          <a:xfrm>
            <a:off x="4800600" y="3505200"/>
            <a:ext cx="1371600" cy="533400"/>
          </a:xfrm>
          <a:prstGeom prs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48" name="Group 47"/>
          <p:cNvGrpSpPr/>
          <p:nvPr/>
        </p:nvGrpSpPr>
        <p:grpSpPr>
          <a:xfrm rot="16200000">
            <a:off x="7027862" y="5087938"/>
            <a:ext cx="473076" cy="355600"/>
            <a:chOff x="7734299" y="6511925"/>
            <a:chExt cx="473076" cy="355600"/>
          </a:xfrm>
        </p:grpSpPr>
        <p:sp>
          <p:nvSpPr>
            <p:cNvPr id="49" name="Rectangle 48"/>
            <p:cNvSpPr/>
            <p:nvPr/>
          </p:nvSpPr>
          <p:spPr>
            <a:xfrm flipH="1" flipV="1">
              <a:off x="7734299" y="6553200"/>
              <a:ext cx="249456" cy="64294"/>
            </a:xfrm>
            <a:prstGeom prst="rect">
              <a:avLst/>
            </a:prstGeom>
            <a:solidFill>
              <a:srgbClr val="ECD9FF"/>
            </a:solidFill>
            <a:ln w="12700" cap="flat" cmpd="sng" algn="ctr">
              <a:solidFill>
                <a:srgbClr val="660066"/>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flipH="1" flipV="1">
              <a:off x="7734299" y="6769100"/>
              <a:ext cx="249456" cy="64294"/>
            </a:xfrm>
            <a:prstGeom prst="rect">
              <a:avLst/>
            </a:prstGeom>
            <a:solidFill>
              <a:srgbClr val="ECD9FF"/>
            </a:solidFill>
            <a:ln w="12700" cap="flat" cmpd="sng" algn="ctr">
              <a:solidFill>
                <a:srgbClr val="660066"/>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Moon 50"/>
            <p:cNvSpPr/>
            <p:nvPr/>
          </p:nvSpPr>
          <p:spPr>
            <a:xfrm rot="10800000">
              <a:off x="7769225" y="6511925"/>
              <a:ext cx="438150" cy="355600"/>
            </a:xfrm>
            <a:prstGeom prst="moon">
              <a:avLst>
                <a:gd name="adj" fmla="val 81036"/>
              </a:avLst>
            </a:prstGeom>
            <a:solidFill>
              <a:srgbClr val="FFFFFF"/>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8534399" y="9775825"/>
            <a:ext cx="473076" cy="355600"/>
            <a:chOff x="7734299" y="6511925"/>
            <a:chExt cx="473076" cy="355600"/>
          </a:xfrm>
        </p:grpSpPr>
        <p:sp>
          <p:nvSpPr>
            <p:cNvPr id="61" name="Rectangle 60"/>
            <p:cNvSpPr/>
            <p:nvPr/>
          </p:nvSpPr>
          <p:spPr>
            <a:xfrm flipH="1" flipV="1">
              <a:off x="7734299" y="6553200"/>
              <a:ext cx="249456" cy="64294"/>
            </a:xfrm>
            <a:prstGeom prst="rect">
              <a:avLst/>
            </a:prstGeom>
            <a:solidFill>
              <a:srgbClr val="ECD9FF"/>
            </a:solidFill>
            <a:ln w="12700" cap="flat" cmpd="sng" algn="ctr">
              <a:solidFill>
                <a:scrgbClr r="0" g="0" b="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flipH="1" flipV="1">
              <a:off x="7734299" y="6769100"/>
              <a:ext cx="249456" cy="64294"/>
            </a:xfrm>
            <a:prstGeom prst="rect">
              <a:avLst/>
            </a:prstGeom>
            <a:solidFill>
              <a:srgbClr val="ECD9FF"/>
            </a:solidFill>
            <a:ln w="12700" cap="flat" cmpd="sng" algn="ctr">
              <a:solidFill>
                <a:scrgbClr r="0" g="0" b="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Moon 62"/>
            <p:cNvSpPr/>
            <p:nvPr/>
          </p:nvSpPr>
          <p:spPr>
            <a:xfrm rot="10800000">
              <a:off x="7769225" y="6511925"/>
              <a:ext cx="438150" cy="355600"/>
            </a:xfrm>
            <a:prstGeom prst="moon">
              <a:avLst>
                <a:gd name="adj" fmla="val 65094"/>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848600" y="3962400"/>
            <a:ext cx="304800" cy="549276"/>
            <a:chOff x="7042150" y="3810000"/>
            <a:chExt cx="304800" cy="549276"/>
          </a:xfrm>
        </p:grpSpPr>
        <p:sp>
          <p:nvSpPr>
            <p:cNvPr id="65" name="Rectangle 64"/>
            <p:cNvSpPr/>
            <p:nvPr/>
          </p:nvSpPr>
          <p:spPr>
            <a:xfrm rot="16200000" flipH="1" flipV="1">
              <a:off x="6959094" y="4202401"/>
              <a:ext cx="249456" cy="64294"/>
            </a:xfrm>
            <a:prstGeom prst="rect">
              <a:avLst/>
            </a:prstGeom>
            <a:solidFill>
              <a:srgbClr val="ECD9FF"/>
            </a:solidFill>
            <a:ln w="12700" cap="flat" cmpd="sng" algn="ctr">
              <a:solidFill>
                <a:scrgbClr r="0" g="0" b="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rot="16200000" flipH="1" flipV="1">
              <a:off x="7174994" y="4202401"/>
              <a:ext cx="249456" cy="64294"/>
            </a:xfrm>
            <a:prstGeom prst="rect">
              <a:avLst/>
            </a:prstGeom>
            <a:solidFill>
              <a:srgbClr val="ECD9FF"/>
            </a:solidFill>
            <a:ln w="12700" cap="flat" cmpd="sng" algn="ctr">
              <a:solidFill>
                <a:scrgbClr r="0" g="0" b="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Delay 67"/>
            <p:cNvSpPr/>
            <p:nvPr/>
          </p:nvSpPr>
          <p:spPr bwMode="auto">
            <a:xfrm rot="16200000">
              <a:off x="6965950" y="3886200"/>
              <a:ext cx="457200" cy="304800"/>
            </a:xfrm>
            <a:prstGeom prst="flowChartDelay">
              <a:avLst/>
            </a:prstGeom>
            <a:solidFill>
              <a:schemeClr val="bg1"/>
            </a:solidFill>
            <a:ln w="95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sp>
        <p:nvSpPr>
          <p:cNvPr id="70" name="TextBox 69"/>
          <p:cNvSpPr txBox="1"/>
          <p:nvPr/>
        </p:nvSpPr>
        <p:spPr>
          <a:xfrm>
            <a:off x="6705600" y="3048000"/>
            <a:ext cx="736099"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z_o</a:t>
            </a:r>
            <a:endParaRPr lang="en-US" b="1" dirty="0"/>
          </a:p>
        </p:txBody>
      </p:sp>
      <p:sp>
        <p:nvSpPr>
          <p:cNvPr id="74" name="TextBox 73"/>
          <p:cNvSpPr txBox="1"/>
          <p:nvPr/>
        </p:nvSpPr>
        <p:spPr>
          <a:xfrm>
            <a:off x="6123517" y="5880479"/>
            <a:ext cx="671979"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x_i</a:t>
            </a:r>
            <a:endParaRPr lang="en-US" b="1" dirty="0"/>
          </a:p>
        </p:txBody>
      </p:sp>
      <p:sp>
        <p:nvSpPr>
          <p:cNvPr id="75" name="TextBox 74"/>
          <p:cNvSpPr txBox="1"/>
          <p:nvPr/>
        </p:nvSpPr>
        <p:spPr>
          <a:xfrm>
            <a:off x="7469216" y="5880479"/>
            <a:ext cx="659155"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y_i</a:t>
            </a:r>
            <a:endParaRPr lang="en-US" b="1" dirty="0"/>
          </a:p>
        </p:txBody>
      </p:sp>
      <p:sp>
        <p:nvSpPr>
          <p:cNvPr id="76" name="TextBox 75"/>
          <p:cNvSpPr txBox="1"/>
          <p:nvPr/>
        </p:nvSpPr>
        <p:spPr>
          <a:xfrm>
            <a:off x="8231216" y="5181601"/>
            <a:ext cx="646331" cy="374461"/>
          </a:xfrm>
          <a:prstGeom prst="rect">
            <a:avLst/>
          </a:prstGeom>
          <a:noFill/>
          <a:ln w="15875" cap="flat" cmpd="sng" algn="ctr">
            <a:noFill/>
            <a:prstDash val="solid"/>
            <a:round/>
            <a:headEnd type="none" w="med" len="med"/>
            <a:tailEnd type="none" w="med" len="med"/>
          </a:ln>
        </p:spPr>
        <p:txBody>
          <a:bodyPr wrap="none" rtlCol="0">
            <a:spAutoFit/>
          </a:bodyPr>
          <a:lstStyle/>
          <a:p>
            <a:r>
              <a:rPr lang="en-US" b="1" dirty="0" err="1" smtClean="0"/>
              <a:t>z_i</a:t>
            </a:r>
            <a:endParaRPr lang="en-US" b="1" dirty="0"/>
          </a:p>
        </p:txBody>
      </p:sp>
      <p:cxnSp>
        <p:nvCxnSpPr>
          <p:cNvPr id="78" name="Straight Arrow Connector 77"/>
          <p:cNvCxnSpPr>
            <a:stCxn id="70" idx="2"/>
          </p:cNvCxnSpPr>
          <p:nvPr/>
        </p:nvCxnSpPr>
        <p:spPr bwMode="auto">
          <a:xfrm rot="16200000" flipH="1">
            <a:off x="7267356" y="3228755"/>
            <a:ext cx="539939" cy="927350"/>
          </a:xfrm>
          <a:prstGeom prst="straightConnector1">
            <a:avLst/>
          </a:prstGeom>
          <a:noFill/>
          <a:ln w="15875" cap="flat" cmpd="sng" algn="ctr">
            <a:solidFill>
              <a:srgbClr val="660066"/>
            </a:solidFill>
            <a:prstDash val="solid"/>
            <a:round/>
            <a:headEnd type="triangle" w="lg" len="lg"/>
            <a:tailEnd type="none"/>
          </a:ln>
          <a:effectLst/>
        </p:spPr>
      </p:cxnSp>
      <p:cxnSp>
        <p:nvCxnSpPr>
          <p:cNvPr id="79" name="Straight Arrow Connector 78"/>
          <p:cNvCxnSpPr/>
          <p:nvPr/>
        </p:nvCxnSpPr>
        <p:spPr bwMode="auto">
          <a:xfrm rot="5400000">
            <a:off x="7318574" y="4457502"/>
            <a:ext cx="517524" cy="625872"/>
          </a:xfrm>
          <a:prstGeom prst="straightConnector1">
            <a:avLst/>
          </a:prstGeom>
          <a:noFill/>
          <a:ln w="15875" cap="flat" cmpd="sng" algn="ctr">
            <a:solidFill>
              <a:srgbClr val="660066"/>
            </a:solidFill>
            <a:prstDash val="solid"/>
            <a:round/>
            <a:headEnd type="triangle" w="lg" len="lg"/>
            <a:tailEnd type="none"/>
          </a:ln>
          <a:effectLst/>
        </p:spPr>
      </p:cxnSp>
      <p:cxnSp>
        <p:nvCxnSpPr>
          <p:cNvPr id="80" name="Straight Arrow Connector 79"/>
          <p:cNvCxnSpPr>
            <a:endCxn id="76" idx="0"/>
          </p:cNvCxnSpPr>
          <p:nvPr/>
        </p:nvCxnSpPr>
        <p:spPr bwMode="auto">
          <a:xfrm rot="16200000" flipH="1">
            <a:off x="7995315" y="4622533"/>
            <a:ext cx="669925" cy="448210"/>
          </a:xfrm>
          <a:prstGeom prst="straightConnector1">
            <a:avLst/>
          </a:prstGeom>
          <a:noFill/>
          <a:ln w="15875" cap="flat" cmpd="sng" algn="ctr">
            <a:solidFill>
              <a:srgbClr val="660066"/>
            </a:solidFill>
            <a:prstDash val="solid"/>
            <a:round/>
            <a:headEnd type="triangle" w="lg" len="lg"/>
            <a:tailEnd type="none"/>
          </a:ln>
          <a:effectLst/>
        </p:spPr>
      </p:cxnSp>
      <p:cxnSp>
        <p:nvCxnSpPr>
          <p:cNvPr id="81" name="Straight Arrow Connector 80"/>
          <p:cNvCxnSpPr>
            <a:endCxn id="75" idx="0"/>
          </p:cNvCxnSpPr>
          <p:nvPr/>
        </p:nvCxnSpPr>
        <p:spPr bwMode="auto">
          <a:xfrm rot="16200000" flipH="1">
            <a:off x="7398257" y="5479941"/>
            <a:ext cx="378203" cy="422872"/>
          </a:xfrm>
          <a:prstGeom prst="straightConnector1">
            <a:avLst/>
          </a:prstGeom>
          <a:noFill/>
          <a:ln w="15875" cap="flat" cmpd="sng" algn="ctr">
            <a:solidFill>
              <a:srgbClr val="660066"/>
            </a:solidFill>
            <a:prstDash val="solid"/>
            <a:round/>
            <a:headEnd type="triangle" w="lg" len="lg"/>
            <a:tailEnd type="none"/>
          </a:ln>
          <a:effectLst/>
        </p:spPr>
      </p:cxnSp>
      <p:cxnSp>
        <p:nvCxnSpPr>
          <p:cNvPr id="82" name="Straight Arrow Connector 81"/>
          <p:cNvCxnSpPr>
            <a:endCxn id="74" idx="0"/>
          </p:cNvCxnSpPr>
          <p:nvPr/>
        </p:nvCxnSpPr>
        <p:spPr bwMode="auto">
          <a:xfrm rot="5400000">
            <a:off x="6620664" y="5341120"/>
            <a:ext cx="378203" cy="700515"/>
          </a:xfrm>
          <a:prstGeom prst="straightConnector1">
            <a:avLst/>
          </a:prstGeom>
          <a:noFill/>
          <a:ln w="15875" cap="flat" cmpd="sng" algn="ctr">
            <a:solidFill>
              <a:srgbClr val="660066"/>
            </a:solidFill>
            <a:prstDash val="solid"/>
            <a:round/>
            <a:headEnd type="triangle" w="lg" len="lg"/>
            <a:tailEnd type="none"/>
          </a:ln>
          <a:effectLst/>
        </p:spPr>
      </p:cxnSp>
      <p:sp>
        <p:nvSpPr>
          <p:cNvPr id="95" name="Bent Arrow 94"/>
          <p:cNvSpPr/>
          <p:nvPr/>
        </p:nvSpPr>
        <p:spPr bwMode="auto">
          <a:xfrm flipV="1">
            <a:off x="685800" y="2743200"/>
            <a:ext cx="1143000" cy="1371600"/>
          </a:xfrm>
          <a:prstGeom prst="ben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96" name="Rectangle 95"/>
          <p:cNvSpPr/>
          <p:nvPr/>
        </p:nvSpPr>
        <p:spPr>
          <a:xfrm>
            <a:off x="1066800" y="457200"/>
            <a:ext cx="6858000" cy="950004"/>
          </a:xfrm>
          <a:prstGeom prst="rect">
            <a:avLst/>
          </a:prstGeom>
        </p:spPr>
        <p:txBody>
          <a:bodyPr wrap="square">
            <a:spAutoFit/>
          </a:bodyPr>
          <a:lstStyle/>
          <a:p>
            <a:r>
              <a:rPr lang="en-US" sz="3600" b="1" dirty="0" smtClean="0">
                <a:solidFill>
                  <a:schemeClr val="bg2">
                    <a:lumMod val="75000"/>
                  </a:schemeClr>
                </a:solidFill>
                <a:cs typeface="Courier New"/>
              </a:rPr>
              <a:t> </a:t>
            </a:r>
            <a:r>
              <a:rPr lang="en-US" i="1" dirty="0" smtClean="0">
                <a:solidFill>
                  <a:schemeClr val="bg2">
                    <a:lumMod val="75000"/>
                  </a:schemeClr>
                </a:solidFill>
                <a:cs typeface="Courier New"/>
              </a:rPr>
              <a:t>very straightforward mapping to hardware</a:t>
            </a:r>
          </a:p>
          <a:p>
            <a:r>
              <a:rPr lang="en-US" i="1" dirty="0" smtClean="0">
                <a:solidFill>
                  <a:schemeClr val="bg2">
                    <a:lumMod val="75000"/>
                  </a:schemeClr>
                </a:solidFill>
                <a:cs typeface="Courier New"/>
              </a:rPr>
              <a:t>  variables are names of wires; operators are gates</a:t>
            </a:r>
            <a:endParaRPr lang="en-US" dirty="0"/>
          </a:p>
        </p:txBody>
      </p:sp>
      <p:sp>
        <p:nvSpPr>
          <p:cNvPr id="97" name="TextBox 96"/>
          <p:cNvSpPr txBox="1"/>
          <p:nvPr/>
        </p:nvSpPr>
        <p:spPr>
          <a:xfrm>
            <a:off x="2338372" y="6324600"/>
            <a:ext cx="1571656" cy="374461"/>
          </a:xfrm>
          <a:prstGeom prst="rect">
            <a:avLst/>
          </a:prstGeom>
          <a:noFill/>
        </p:spPr>
        <p:txBody>
          <a:bodyPr wrap="none" rtlCol="0">
            <a:spAutoFit/>
          </a:bodyPr>
          <a:lstStyle/>
          <a:p>
            <a:r>
              <a:rPr lang="en-US" i="1" dirty="0" smtClean="0">
                <a:solidFill>
                  <a:srgbClr val="FF0000"/>
                </a:solidFill>
              </a:rPr>
              <a:t>parse tree</a:t>
            </a:r>
            <a:endParaRPr lang="en-US" i="1" dirty="0">
              <a:solidFill>
                <a:srgbClr val="FF0000"/>
              </a:solidFill>
            </a:endParaRPr>
          </a:p>
        </p:txBody>
      </p:sp>
      <p:sp>
        <p:nvSpPr>
          <p:cNvPr id="98" name="TextBox 97"/>
          <p:cNvSpPr txBox="1"/>
          <p:nvPr/>
        </p:nvSpPr>
        <p:spPr>
          <a:xfrm>
            <a:off x="6400800" y="6331139"/>
            <a:ext cx="1898894" cy="374461"/>
          </a:xfrm>
          <a:prstGeom prst="rect">
            <a:avLst/>
          </a:prstGeom>
          <a:noFill/>
        </p:spPr>
        <p:txBody>
          <a:bodyPr wrap="none" rtlCol="0">
            <a:spAutoFit/>
          </a:bodyPr>
          <a:lstStyle/>
          <a:p>
            <a:r>
              <a:rPr lang="en-US" i="1" dirty="0" smtClean="0">
                <a:solidFill>
                  <a:srgbClr val="FF0000"/>
                </a:solidFill>
              </a:rPr>
              <a:t>tree of gates</a:t>
            </a:r>
            <a:endParaRPr lang="en-US" i="1" dirty="0">
              <a:solidFill>
                <a:srgbClr val="FF0000"/>
              </a:solidFill>
            </a:endParaRPr>
          </a:p>
        </p:txBody>
      </p:sp>
      <p:sp>
        <p:nvSpPr>
          <p:cNvPr id="100" name="Text Box 7"/>
          <p:cNvSpPr txBox="1">
            <a:spLocks noChangeArrowheads="1"/>
          </p:cNvSpPr>
          <p:nvPr/>
        </p:nvSpPr>
        <p:spPr bwMode="auto">
          <a:xfrm>
            <a:off x="6019800" y="1371600"/>
            <a:ext cx="2819400" cy="710067"/>
          </a:xfrm>
          <a:prstGeom prst="rect">
            <a:avLst/>
          </a:prstGeom>
          <a:noFill/>
          <a:ln w="9525">
            <a:noFill/>
            <a:round/>
            <a:headEnd/>
            <a:tailEnd/>
          </a:ln>
        </p:spPr>
        <p:txBody>
          <a:bodyPr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Language-defined </a:t>
            </a:r>
            <a:r>
              <a:rPr lang="en-GB" dirty="0">
                <a:solidFill>
                  <a:srgbClr val="FF0000"/>
                </a:solidFill>
              </a:rPr>
              <a:t>operators</a:t>
            </a:r>
          </a:p>
        </p:txBody>
      </p:sp>
      <p:sp>
        <p:nvSpPr>
          <p:cNvPr id="101" name="Line 8"/>
          <p:cNvSpPr>
            <a:spLocks noChangeShapeType="1"/>
          </p:cNvSpPr>
          <p:nvPr/>
        </p:nvSpPr>
        <p:spPr bwMode="auto">
          <a:xfrm flipH="1">
            <a:off x="4648199" y="1600200"/>
            <a:ext cx="1371600" cy="381000"/>
          </a:xfrm>
          <a:prstGeom prst="line">
            <a:avLst/>
          </a:prstGeom>
          <a:noFill/>
          <a:ln w="9360">
            <a:solidFill>
              <a:srgbClr val="FF0000"/>
            </a:solidFill>
            <a:miter lim="800000"/>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5" name="Rectangle 2"/>
          <p:cNvSpPr>
            <a:spLocks noGrp="1" noChangeArrowheads="1"/>
          </p:cNvSpPr>
          <p:nvPr>
            <p:ph type="ctrTitle"/>
          </p:nvPr>
        </p:nvSpPr>
        <p:spPr>
          <a:xfrm>
            <a:off x="809625" y="854075"/>
            <a:ext cx="7543800" cy="2289175"/>
          </a:xfrm>
        </p:spPr>
        <p:txBody>
          <a:bodyPr lIns="90000" tIns="46800" rIns="90000" bIns="46800"/>
          <a:lstStyle/>
          <a:p>
            <a:pPr defTabSz="457200" eaLnBrk="1" hangingPunct="1">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660066"/>
                </a:solidFill>
              </a:rPr>
              <a:t>A module’s </a:t>
            </a:r>
            <a:r>
              <a:rPr lang="en-GB" sz="3600" dirty="0" err="1">
                <a:solidFill>
                  <a:srgbClr val="660066"/>
                </a:solidFill>
              </a:rPr>
              <a:t>behavior</a:t>
            </a:r>
            <a:r>
              <a:rPr lang="en-GB" sz="3600" dirty="0">
                <a:solidFill>
                  <a:srgbClr val="660066"/>
                </a:solidFill>
              </a:rPr>
              <a:t> can be described in many different ways but it should not matter from outside</a:t>
            </a:r>
          </a:p>
        </p:txBody>
      </p:sp>
      <p:sp>
        <p:nvSpPr>
          <p:cNvPr id="56326" name="Rectangle 3" descr="Rectangle: Click to edit Master text styles&#10;Second level&#10;Third level&#10;Fourth level&#10;Fifth level"/>
          <p:cNvSpPr>
            <a:spLocks noGrp="1" noChangeArrowheads="1"/>
          </p:cNvSpPr>
          <p:nvPr>
            <p:ph type="subTitle" idx="1"/>
          </p:nvPr>
        </p:nvSpPr>
        <p:spPr>
          <a:xfrm>
            <a:off x="990600" y="3309938"/>
            <a:ext cx="6400800" cy="1754187"/>
          </a:xfrm>
        </p:spPr>
        <p:txBody>
          <a:bodyPr lIns="90000" tIns="46800" rIns="90000" bIns="46800"/>
          <a:lstStyle/>
          <a:p>
            <a:pPr defTabSz="457200" eaLnBrk="1" hangingPunct="1">
              <a:buFont typeface="Wingdings" pitchFamily="-65"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mux4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be able to</a:t>
            </a:r>
            <a:br>
              <a:rPr lang="en-US" dirty="0" smtClean="0"/>
            </a:br>
            <a:r>
              <a:rPr lang="en-US" dirty="0" smtClean="0"/>
              <a:t>do after this class.</a:t>
            </a:r>
            <a:endParaRPr lang="en-US" dirty="0"/>
          </a:p>
        </p:txBody>
      </p:sp>
      <p:sp>
        <p:nvSpPr>
          <p:cNvPr id="3" name="Content Placeholder 2"/>
          <p:cNvSpPr>
            <a:spLocks noGrp="1"/>
          </p:cNvSpPr>
          <p:nvPr>
            <p:ph idx="1"/>
          </p:nvPr>
        </p:nvSpPr>
        <p:spPr/>
        <p:txBody>
          <a:bodyPr/>
          <a:lstStyle/>
          <a:p>
            <a:r>
              <a:rPr lang="en-US" dirty="0" smtClean="0"/>
              <a:t>Write top-notch System </a:t>
            </a:r>
            <a:r>
              <a:rPr lang="en-US" dirty="0" err="1" smtClean="0"/>
              <a:t>Verilog</a:t>
            </a:r>
            <a:endParaRPr lang="en-US" dirty="0" smtClean="0"/>
          </a:p>
          <a:p>
            <a:r>
              <a:rPr lang="en-US" dirty="0" smtClean="0"/>
              <a:t>Employ top-notch HW Design Practices</a:t>
            </a:r>
          </a:p>
          <a:p>
            <a:r>
              <a:rPr lang="en-US" dirty="0" smtClean="0"/>
              <a:t>Design your own processor</a:t>
            </a:r>
          </a:p>
          <a:p>
            <a:r>
              <a:rPr lang="en-US" dirty="0" smtClean="0"/>
              <a:t>Design pipelined hardware</a:t>
            </a:r>
          </a:p>
          <a:p>
            <a:r>
              <a:rPr lang="en-US" dirty="0" smtClean="0"/>
              <a:t>Design HW for </a:t>
            </a:r>
            <a:r>
              <a:rPr lang="en-US" dirty="0" err="1" smtClean="0"/>
              <a:t>Altera</a:t>
            </a:r>
            <a:endParaRPr lang="en-US" dirty="0" smtClean="0"/>
          </a:p>
          <a:p>
            <a:r>
              <a:rPr lang="en-US" dirty="0" smtClean="0"/>
              <a:t>Write serious amounts of code</a:t>
            </a:r>
          </a:p>
          <a:p>
            <a:r>
              <a:rPr lang="en-US" dirty="0" smtClean="0"/>
              <a:t>Work in a team</a:t>
            </a:r>
          </a:p>
          <a:p>
            <a:r>
              <a:rPr lang="en-US" dirty="0" smtClean="0"/>
              <a:t>Debug complex designs</a:t>
            </a:r>
          </a:p>
          <a:p>
            <a:r>
              <a:rPr lang="en-US" dirty="0" smtClean="0"/>
              <a:t>Think like a HW designer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21" name="Text Box 3"/>
          <p:cNvSpPr txBox="1">
            <a:spLocks noChangeArrowheads="1"/>
          </p:cNvSpPr>
          <p:nvPr/>
        </p:nvSpPr>
        <p:spPr bwMode="auto">
          <a:xfrm>
            <a:off x="685800" y="1616075"/>
            <a:ext cx="8458200" cy="3755358"/>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mux4(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c_i</a:t>
            </a:r>
            <a:r>
              <a:rPr lang="en-GB" b="1" dirty="0" smtClean="0">
                <a:latin typeface="Courier New" pitchFamily="-65" charset="0"/>
              </a:rPr>
              <a:t>, </a:t>
            </a:r>
            <a:r>
              <a:rPr lang="en-GB" b="1" dirty="0" err="1" smtClean="0">
                <a:latin typeface="Courier New" pitchFamily="-65" charset="0"/>
              </a:rPr>
              <a:t>d_i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[1:0] </a:t>
            </a:r>
            <a:r>
              <a:rPr lang="en-GB" b="1" dirty="0" err="1" smtClean="0">
                <a:latin typeface="Courier New" pitchFamily="-65" charset="0"/>
              </a:rPr>
              <a:t>sel_i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logic </a:t>
            </a:r>
            <a:r>
              <a:rPr lang="en-GB" b="1" dirty="0" smtClean="0">
                <a:latin typeface="Courier New" pitchFamily="-65" charset="0"/>
              </a:rPr>
              <a:t>t0</a:t>
            </a:r>
            <a:r>
              <a:rPr lang="en-GB" b="1" dirty="0">
                <a:latin typeface="Courier New" pitchFamily="-65" charset="0"/>
              </a:rPr>
              <a:t>, t1;</a:t>
            </a:r>
            <a:endParaRPr lang="en-GB" b="1" dirty="0" smtClean="0">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solidFill>
                <a:schemeClr val="tx2"/>
              </a:solidFill>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assign</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 ~((t0 | sel_i[0]) &amp; (t1 | ~sel_i[0]));</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assign</a:t>
            </a:r>
            <a:r>
              <a:rPr lang="en-GB" b="1" dirty="0" smtClean="0">
                <a:latin typeface="Courier New" pitchFamily="-65" charset="0"/>
              </a:rPr>
              <a:t> </a:t>
            </a:r>
            <a:r>
              <a:rPr lang="en-GB" b="1" dirty="0">
                <a:latin typeface="Courier New" pitchFamily="-65" charset="0"/>
              </a:rPr>
              <a:t>t1  = ~</a:t>
            </a:r>
            <a:r>
              <a:rPr lang="en-GB" b="1" dirty="0" smtClean="0">
                <a:latin typeface="Courier New" pitchFamily="-65" charset="0"/>
              </a:rPr>
              <a:t>((sel_i[</a:t>
            </a:r>
            <a:r>
              <a:rPr lang="en-GB" b="1" dirty="0">
                <a:latin typeface="Courier New" pitchFamily="-65" charset="0"/>
              </a:rPr>
              <a:t>1] &amp; </a:t>
            </a:r>
            <a:r>
              <a:rPr lang="en-GB" b="1" dirty="0" err="1" smtClean="0">
                <a:latin typeface="Courier New" pitchFamily="-65" charset="0"/>
              </a:rPr>
              <a:t>d_i</a:t>
            </a:r>
            <a:r>
              <a:rPr lang="en-GB" b="1" dirty="0" smtClean="0">
                <a:latin typeface="Courier New" pitchFamily="-65" charset="0"/>
              </a:rPr>
              <a:t>) </a:t>
            </a:r>
            <a:r>
              <a:rPr lang="en-GB" b="1" dirty="0">
                <a:latin typeface="Courier New" pitchFamily="-65" charset="0"/>
              </a:rPr>
              <a:t>| (~</a:t>
            </a:r>
            <a:r>
              <a:rPr lang="en-GB" b="1" dirty="0" smtClean="0">
                <a:latin typeface="Courier New" pitchFamily="-65" charset="0"/>
              </a:rPr>
              <a:t>sel_i[</a:t>
            </a:r>
            <a:r>
              <a:rPr lang="en-GB" b="1" dirty="0">
                <a:latin typeface="Courier New" pitchFamily="-65" charset="0"/>
              </a:rPr>
              <a:t>1] &amp; </a:t>
            </a:r>
            <a:r>
              <a:rPr lang="en-GB" b="1" dirty="0" err="1" smtClean="0">
                <a:latin typeface="Courier New" pitchFamily="-65" charset="0"/>
              </a:rPr>
              <a:t>b_i</a:t>
            </a:r>
            <a:r>
              <a:rPr lang="en-GB" b="1" dirty="0" smtClean="0">
                <a:latin typeface="Courier New" pitchFamily="-65" charset="0"/>
              </a:rPr>
              <a:t>))</a:t>
            </a:r>
            <a:r>
              <a:rPr lang="en-GB" b="1" dirty="0">
                <a:latin typeface="Courier New" pitchFamily="-65" charset="0"/>
              </a:rPr>
              <a:t>;</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assign</a:t>
            </a:r>
            <a:r>
              <a:rPr lang="en-GB" b="1" dirty="0" smtClean="0">
                <a:latin typeface="Courier New" pitchFamily="-65" charset="0"/>
              </a:rPr>
              <a:t> </a:t>
            </a:r>
            <a:r>
              <a:rPr lang="en-GB" b="1" dirty="0">
                <a:latin typeface="Courier New" pitchFamily="-65" charset="0"/>
              </a:rPr>
              <a:t>t0  = ~</a:t>
            </a:r>
            <a:r>
              <a:rPr lang="en-GB" b="1" dirty="0" smtClean="0">
                <a:latin typeface="Courier New" pitchFamily="-65" charset="0"/>
              </a:rPr>
              <a:t>((sel_i[</a:t>
            </a:r>
            <a:r>
              <a:rPr lang="en-GB" b="1" dirty="0">
                <a:latin typeface="Courier New" pitchFamily="-65" charset="0"/>
              </a:rPr>
              <a:t>1] &amp; </a:t>
            </a:r>
            <a:r>
              <a:rPr lang="en-GB" b="1" dirty="0" err="1" smtClean="0">
                <a:latin typeface="Courier New" pitchFamily="-65" charset="0"/>
              </a:rPr>
              <a:t>c_i</a:t>
            </a:r>
            <a:r>
              <a:rPr lang="en-GB" b="1" dirty="0" smtClean="0">
                <a:latin typeface="Courier New" pitchFamily="-65" charset="0"/>
              </a:rPr>
              <a:t>) </a:t>
            </a:r>
            <a:r>
              <a:rPr lang="en-GB" b="1" dirty="0">
                <a:latin typeface="Courier New" pitchFamily="-65" charset="0"/>
              </a:rPr>
              <a:t>| (~</a:t>
            </a:r>
            <a:r>
              <a:rPr lang="en-GB" b="1" dirty="0" smtClean="0">
                <a:latin typeface="Courier New" pitchFamily="-65" charset="0"/>
              </a:rPr>
              <a:t>sel_i[</a:t>
            </a:r>
            <a:r>
              <a:rPr lang="en-GB" b="1" dirty="0">
                <a:latin typeface="Courier New" pitchFamily="-65" charset="0"/>
              </a:rPr>
              <a:t>1] &amp; </a:t>
            </a:r>
            <a:r>
              <a:rPr lang="en-GB" b="1" dirty="0" err="1" smtClean="0">
                <a:latin typeface="Courier New" pitchFamily="-65" charset="0"/>
              </a:rPr>
              <a:t>a_i</a:t>
            </a:r>
            <a:r>
              <a:rPr lang="en-GB" b="1" dirty="0" smtClean="0">
                <a:latin typeface="Courier New" pitchFamily="-65" charset="0"/>
              </a:rPr>
              <a:t>))</a:t>
            </a:r>
            <a:r>
              <a:rPr lang="en-GB" b="1" dirty="0">
                <a:latin typeface="Courier New" pitchFamily="-65" charset="0"/>
              </a:rPr>
              <a:t>;</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latin typeface="Tekton" pitchFamily="32" charset="0"/>
              </a:rPr>
              <a:t> </a:t>
            </a:r>
          </a:p>
        </p:txBody>
      </p:sp>
      <p:sp>
        <p:nvSpPr>
          <p:cNvPr id="60422" name="Rectangle 4"/>
          <p:cNvSpPr>
            <a:spLocks noGrp="1" noChangeArrowheads="1"/>
          </p:cNvSpPr>
          <p:nvPr>
            <p:ph type="title"/>
          </p:nvPr>
        </p:nvSpPr>
        <p:spPr>
          <a:xfrm>
            <a:off x="609600" y="304800"/>
            <a:ext cx="7773988" cy="1144588"/>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t>mux4: Using continuous </a:t>
            </a:r>
            <a:r>
              <a:rPr lang="en-GB" sz="2800" dirty="0" smtClean="0"/>
              <a:t>assignments</a:t>
            </a:r>
            <a:br>
              <a:rPr lang="en-GB" sz="2800" dirty="0" smtClean="0"/>
            </a:br>
            <a:r>
              <a:rPr lang="en-GB" sz="2800" dirty="0" smtClean="0"/>
              <a:t>  to generate combinational logic</a:t>
            </a:r>
            <a:endParaRPr lang="en-GB" sz="2800" dirty="0"/>
          </a:p>
        </p:txBody>
      </p:sp>
      <p:sp>
        <p:nvSpPr>
          <p:cNvPr id="1504261" name="Text Box 5"/>
          <p:cNvSpPr txBox="1">
            <a:spLocks noChangeArrowheads="1"/>
          </p:cNvSpPr>
          <p:nvPr/>
        </p:nvSpPr>
        <p:spPr bwMode="auto">
          <a:xfrm>
            <a:off x="2362200" y="4572000"/>
            <a:ext cx="6781800" cy="2310506"/>
          </a:xfrm>
          <a:prstGeom prst="rect">
            <a:avLst/>
          </a:prstGeom>
          <a:noFill/>
          <a:ln w="9525">
            <a:noFill/>
            <a:round/>
            <a:headEnd/>
            <a:tailEnd/>
          </a:ln>
        </p:spPr>
        <p:txBody>
          <a:bodyPr wrap="squar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FF0000"/>
                </a:solidFill>
              </a:rPr>
              <a:t>The order of these continuous </a:t>
            </a:r>
            <a:r>
              <a:rPr lang="en-GB" sz="1800" b="1" dirty="0" smtClean="0">
                <a:solidFill>
                  <a:srgbClr val="FF0000"/>
                </a:solidFill>
                <a:latin typeface="Courier New"/>
                <a:cs typeface="Courier New"/>
              </a:rPr>
              <a:t>assign </a:t>
            </a:r>
            <a:r>
              <a:rPr lang="en-GB" sz="1800" dirty="0" smtClean="0">
                <a:solidFill>
                  <a:srgbClr val="FF0000"/>
                </a:solidFill>
              </a:rPr>
              <a:t>statements in the source code does not affect functionality – they are just specifying a bunch of gates – </a:t>
            </a:r>
            <a:r>
              <a:rPr lang="en-GB" sz="1800" i="1" dirty="0" smtClean="0">
                <a:solidFill>
                  <a:srgbClr val="FF0000"/>
                </a:solidFill>
              </a:rPr>
              <a:t>a combinational cloud</a:t>
            </a:r>
            <a:r>
              <a:rPr lang="en-GB" sz="1800" dirty="0" smtClean="0">
                <a:solidFill>
                  <a:srgbClr val="FF0000"/>
                </a:solidFill>
              </a:rPr>
              <a:t>.</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dirty="0" smtClean="0">
              <a:solidFill>
                <a:srgbClr val="FF0000"/>
              </a:solidFill>
            </a:endParaRP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FF0000"/>
                </a:solidFill>
              </a:rPr>
              <a:t>Any time an input to the combinational cloud changes, it propagates through the cloud of gates and the outputs are updated. (Be careful not to create combinational cycles!)</a:t>
            </a:r>
            <a:endParaRPr lang="en-GB" sz="1800" dirty="0">
              <a:solidFill>
                <a:srgbClr val="FF0000"/>
              </a:solidFill>
            </a:endParaRPr>
          </a:p>
        </p:txBody>
      </p:sp>
      <p:grpSp>
        <p:nvGrpSpPr>
          <p:cNvPr id="2" name="Group 6"/>
          <p:cNvGrpSpPr>
            <a:grpSpLocks/>
          </p:cNvGrpSpPr>
          <p:nvPr/>
        </p:nvGrpSpPr>
        <p:grpSpPr bwMode="auto">
          <a:xfrm>
            <a:off x="6400800" y="1524000"/>
            <a:ext cx="3354387" cy="1752600"/>
            <a:chOff x="3407" y="960"/>
            <a:chExt cx="2113" cy="1104"/>
          </a:xfrm>
        </p:grpSpPr>
        <p:sp>
          <p:nvSpPr>
            <p:cNvPr id="60425" name="Text Box 7"/>
            <p:cNvSpPr txBox="1">
              <a:spLocks noChangeArrowheads="1"/>
            </p:cNvSpPr>
            <p:nvPr/>
          </p:nvSpPr>
          <p:spPr bwMode="auto">
            <a:xfrm>
              <a:off x="3744" y="960"/>
              <a:ext cx="1776" cy="1029"/>
            </a:xfrm>
            <a:prstGeom prst="rect">
              <a:avLst/>
            </a:prstGeom>
            <a:noFill/>
            <a:ln w="9525">
              <a:noFill/>
              <a:round/>
              <a:headEnd/>
              <a:tailEnd/>
            </a:ln>
          </p:spPr>
          <p:txBody>
            <a:bodyPr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A couple of combinational </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trees that</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connect to each</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other</a:t>
              </a:r>
              <a:endParaRPr lang="en-GB" dirty="0">
                <a:solidFill>
                  <a:srgbClr val="FF0000"/>
                </a:solidFill>
              </a:endParaRPr>
            </a:p>
          </p:txBody>
        </p:sp>
        <p:sp>
          <p:nvSpPr>
            <p:cNvPr id="60426" name="Line 8"/>
            <p:cNvSpPr>
              <a:spLocks noChangeShapeType="1"/>
            </p:cNvSpPr>
            <p:nvPr/>
          </p:nvSpPr>
          <p:spPr bwMode="auto">
            <a:xfrm flipH="1">
              <a:off x="3407" y="1728"/>
              <a:ext cx="288" cy="336"/>
            </a:xfrm>
            <a:prstGeom prst="line">
              <a:avLst/>
            </a:prstGeom>
            <a:noFill/>
            <a:ln w="9360">
              <a:solidFill>
                <a:srgbClr val="FF0000"/>
              </a:solidFill>
              <a:miter lim="800000"/>
              <a:headEnd/>
              <a:tailEnd type="triangle" w="med" len="med"/>
            </a:ln>
          </p:spPr>
          <p:txBody>
            <a:bodyPr>
              <a:prstTxWarp prst="textNoShape">
                <a:avLst/>
              </a:prstTxWarp>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504261"/>
                                        </p:tgtEl>
                                        <p:attrNameLst>
                                          <p:attrName>style.visibility</p:attrName>
                                        </p:attrNameLst>
                                      </p:cBhvr>
                                      <p:to>
                                        <p:strVal val="visible"/>
                                      </p:to>
                                    </p:set>
                                    <p:animEffect transition="in" filter="fade">
                                      <p:cBhvr>
                                        <p:cTn id="12" dur="500"/>
                                        <p:tgtEl>
                                          <p:spTgt spid="150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mux4:</a:t>
            </a:r>
            <a:r>
              <a:rPr lang="en-GB" dirty="0" smtClean="0"/>
              <a:t> Using ? :</a:t>
            </a:r>
            <a:endParaRPr lang="en-GB" dirty="0"/>
          </a:p>
        </p:txBody>
      </p:sp>
      <p:sp>
        <p:nvSpPr>
          <p:cNvPr id="62470" name="Text Box 3"/>
          <p:cNvSpPr txBox="1">
            <a:spLocks noChangeArrowheads="1"/>
          </p:cNvSpPr>
          <p:nvPr/>
        </p:nvSpPr>
        <p:spPr bwMode="auto">
          <a:xfrm>
            <a:off x="587375" y="1501775"/>
            <a:ext cx="7566025" cy="3447582"/>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FF33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Four input multiplexer</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mux4(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c_i</a:t>
            </a:r>
            <a:r>
              <a:rPr lang="en-GB" b="1" dirty="0" smtClean="0">
                <a:latin typeface="Courier New" pitchFamily="-65" charset="0"/>
              </a:rPr>
              <a:t>, </a:t>
            </a:r>
            <a:r>
              <a:rPr lang="en-GB" b="1" dirty="0" err="1" smtClean="0">
                <a:latin typeface="Courier New" pitchFamily="-65" charset="0"/>
              </a:rPr>
              <a:t>d_i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[1:0] </a:t>
            </a:r>
            <a:r>
              <a:rPr lang="en-GB" b="1" dirty="0" err="1" smtClean="0">
                <a:latin typeface="Courier New" pitchFamily="-65" charset="0"/>
              </a:rPr>
              <a:t>sel_i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a:t>
            </a:r>
            <a:r>
              <a:rPr lang="en-GB" b="1" dirty="0">
                <a:latin typeface="Courier New" pitchFamily="-65" charset="0"/>
              </a:rPr>
              <a:t>;</a:t>
            </a:r>
          </a:p>
          <a:p>
            <a:pPr defTabSz="457200" eaLnBrk="0" hangingPunct="0">
              <a:lnSpc>
                <a:spcPct val="100000"/>
              </a:lnSpc>
              <a:spcBef>
                <a:spcPts val="1125"/>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assign</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 </a:t>
            </a:r>
            <a:r>
              <a:rPr lang="en-GB" b="1" dirty="0">
                <a:latin typeface="Courier New" pitchFamily="-65" charset="0"/>
              </a:rPr>
              <a:t>(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 0 ) ? </a:t>
            </a:r>
            <a:r>
              <a:rPr lang="en-GB" b="1" dirty="0" err="1" smtClean="0">
                <a:latin typeface="Courier New" pitchFamily="-65" charset="0"/>
              </a:rPr>
              <a:t>a_i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 1 ) ? </a:t>
            </a:r>
            <a:r>
              <a:rPr lang="en-GB" b="1" dirty="0" err="1" smtClean="0">
                <a:latin typeface="Courier New" pitchFamily="-65" charset="0"/>
              </a:rPr>
              <a:t>b_i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 2 ) ? </a:t>
            </a:r>
            <a:r>
              <a:rPr lang="en-GB" b="1" dirty="0" err="1" smtClean="0">
                <a:latin typeface="Courier New" pitchFamily="-65" charset="0"/>
              </a:rPr>
              <a:t>c_i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 3 ) ? </a:t>
            </a:r>
            <a:r>
              <a:rPr lang="en-GB" b="1" dirty="0" err="1" smtClean="0">
                <a:latin typeface="Courier New" pitchFamily="-65" charset="0"/>
              </a:rPr>
              <a:t>d_i</a:t>
            </a:r>
            <a:r>
              <a:rPr lang="en-GB" b="1" dirty="0" smtClean="0">
                <a:latin typeface="Courier New" pitchFamily="-65" charset="0"/>
              </a:rPr>
              <a:t> </a:t>
            </a:r>
            <a:r>
              <a:rPr lang="en-GB" b="1" dirty="0">
                <a:latin typeface="Courier New" pitchFamily="-65" charset="0"/>
              </a:rPr>
              <a:t>: 1’bx;</a:t>
            </a:r>
          </a:p>
          <a:p>
            <a:pPr defTabSz="457200" eaLnBrk="0" hangingPunct="0">
              <a:lnSpc>
                <a:spcPct val="100000"/>
              </a:lnSpc>
              <a:spcBef>
                <a:spcPts val="12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solidFill>
                  <a:schemeClr val="tx2"/>
                </a:solidFill>
                <a:latin typeface="Tekton" pitchFamily="32" charset="0"/>
              </a:rPr>
              <a:t> </a:t>
            </a:r>
          </a:p>
        </p:txBody>
      </p:sp>
      <p:grpSp>
        <p:nvGrpSpPr>
          <p:cNvPr id="2" name="Group 7"/>
          <p:cNvGrpSpPr>
            <a:grpSpLocks/>
          </p:cNvGrpSpPr>
          <p:nvPr/>
        </p:nvGrpSpPr>
        <p:grpSpPr bwMode="auto">
          <a:xfrm>
            <a:off x="1219200" y="3810002"/>
            <a:ext cx="7924800" cy="2776539"/>
            <a:chOff x="384" y="2394"/>
            <a:chExt cx="4992" cy="1749"/>
          </a:xfrm>
        </p:grpSpPr>
        <p:sp>
          <p:nvSpPr>
            <p:cNvPr id="62472" name="Oval 5"/>
            <p:cNvSpPr>
              <a:spLocks noChangeArrowheads="1"/>
            </p:cNvSpPr>
            <p:nvPr/>
          </p:nvSpPr>
          <p:spPr bwMode="auto">
            <a:xfrm>
              <a:off x="3648" y="2394"/>
              <a:ext cx="576" cy="384"/>
            </a:xfrm>
            <a:prstGeom prst="ellipse">
              <a:avLst/>
            </a:prstGeom>
            <a:noFill/>
            <a:ln w="19080">
              <a:solidFill>
                <a:srgbClr val="FF0000"/>
              </a:solidFill>
              <a:miter lim="800000"/>
              <a:headEnd/>
              <a:tailEnd/>
            </a:ln>
          </p:spPr>
          <p:txBody>
            <a:bodyPr wrap="none" anchor="ctr">
              <a:prstTxWarp prst="textNoShape">
                <a:avLst/>
              </a:prstTxWarp>
            </a:bodyPr>
            <a:lstStyle/>
            <a:p>
              <a:endParaRPr lang="en-US"/>
            </a:p>
          </p:txBody>
        </p:sp>
        <p:sp>
          <p:nvSpPr>
            <p:cNvPr id="62473" name="Text Box 6"/>
            <p:cNvSpPr txBox="1">
              <a:spLocks noChangeArrowheads="1"/>
            </p:cNvSpPr>
            <p:nvPr/>
          </p:nvSpPr>
          <p:spPr bwMode="auto">
            <a:xfrm>
              <a:off x="384" y="3114"/>
              <a:ext cx="4992" cy="1029"/>
            </a:xfrm>
            <a:prstGeom prst="rect">
              <a:avLst/>
            </a:prstGeom>
            <a:noFill/>
            <a:ln w="9525">
              <a:noFill/>
              <a:round/>
              <a:headEnd/>
              <a:tailEnd/>
            </a:ln>
          </p:spPr>
          <p:txBody>
            <a:bodyPr wrap="squar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smtClean="0">
                  <a:solidFill>
                    <a:srgbClr val="FF0000"/>
                  </a:solidFill>
                </a:rPr>
                <a:t>If </a:t>
              </a:r>
              <a:r>
                <a:rPr lang="en-GB" b="1" i="1" dirty="0" err="1" smtClean="0">
                  <a:latin typeface="Courier New" pitchFamily="-65" charset="0"/>
                </a:rPr>
                <a:t>sel_i</a:t>
              </a:r>
              <a:r>
                <a:rPr lang="en-GB" i="1" dirty="0" smtClean="0">
                  <a:solidFill>
                    <a:srgbClr val="FF0000"/>
                  </a:solidFill>
                </a:rPr>
                <a:t> is X or Z, without</a:t>
              </a:r>
              <a:r>
                <a:rPr lang="en-GB" i="1" dirty="0" smtClean="0">
                  <a:solidFill>
                    <a:srgbClr val="FF0000"/>
                  </a:solidFill>
                </a:rPr>
                <a:t> the 1’bX condition</a:t>
              </a:r>
              <a:r>
                <a:rPr lang="en-GB" i="1" dirty="0" smtClean="0">
                  <a:solidFill>
                    <a:srgbClr val="FF0000"/>
                  </a:solidFill>
                </a:rPr>
                <a:t>, it would get </a:t>
              </a:r>
              <a:r>
                <a:rPr lang="en-GB" i="1" dirty="0" err="1" smtClean="0">
                  <a:solidFill>
                    <a:srgbClr val="FF0000"/>
                  </a:solidFill>
                </a:rPr>
                <a:t>d_i</a:t>
              </a:r>
              <a:r>
                <a:rPr lang="en-GB" i="1" dirty="0" smtClean="0">
                  <a:solidFill>
                    <a:srgbClr val="FF0000"/>
                  </a:solidFill>
                </a:rPr>
                <a:t> in behavioural simulation but maybe not in timing. </a:t>
              </a:r>
              <a:r>
                <a:rPr lang="en-GB" i="1" dirty="0" smtClean="0">
                  <a:solidFill>
                    <a:srgbClr val="FF0000"/>
                  </a:solidFill>
                </a:rPr>
                <a:t>Bad</a:t>
              </a:r>
              <a:r>
                <a:rPr lang="en-GB" i="1" dirty="0" smtClean="0">
                  <a:solidFill>
                    <a:srgbClr val="FF0000"/>
                  </a:solidFill>
                </a:rPr>
                <a:t>! </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i="1" dirty="0" smtClean="0">
                <a:solidFill>
                  <a:srgbClr val="FF0000"/>
                </a:solidFill>
              </a:endParaRP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smtClean="0">
                  <a:solidFill>
                    <a:srgbClr val="FF0000"/>
                  </a:solidFill>
                </a:rPr>
                <a:t>Having </a:t>
              </a:r>
              <a:r>
                <a:rPr lang="en-GB" b="1" i="1" dirty="0" smtClean="0">
                  <a:solidFill>
                    <a:srgbClr val="FF0000"/>
                  </a:solidFill>
                </a:rPr>
                <a:t>the 1’bx will help </a:t>
              </a:r>
              <a:r>
                <a:rPr lang="en-GB" b="1" i="1" dirty="0" smtClean="0">
                  <a:solidFill>
                    <a:srgbClr val="FF0000"/>
                  </a:solidFill>
                </a:rPr>
                <a:t>make sure your timing simulation looks the same as your behavioural. </a:t>
              </a:r>
              <a:endParaRPr lang="en-GB" b="1" i="1" dirty="0">
                <a:solidFill>
                  <a:srgbClr val="FF0000"/>
                </a:solidFill>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a:xfrm>
            <a:off x="609600" y="152400"/>
            <a:ext cx="8382000"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t>mux4: Using combinational</a:t>
            </a:r>
            <a:br>
              <a:rPr lang="en-GB" sz="2800" dirty="0" smtClean="0"/>
            </a:br>
            <a:r>
              <a:rPr lang="en-GB" sz="2800" dirty="0" smtClean="0"/>
              <a:t>  “</a:t>
            </a:r>
            <a:r>
              <a:rPr lang="en-GB" sz="2800" b="1" dirty="0" err="1" smtClean="0">
                <a:latin typeface="Courier New" pitchFamily="-65" charset="0"/>
              </a:rPr>
              <a:t>always_comb</a:t>
            </a:r>
            <a:r>
              <a:rPr lang="en-GB" sz="2800" dirty="0" smtClean="0"/>
              <a:t>” or “</a:t>
            </a:r>
            <a:r>
              <a:rPr lang="en-GB" sz="2800" b="1" dirty="0" smtClean="0">
                <a:latin typeface="Courier New" pitchFamily="-65" charset="0"/>
              </a:rPr>
              <a:t>always @(*)</a:t>
            </a:r>
            <a:r>
              <a:rPr lang="en-GB" sz="2800" dirty="0" smtClean="0"/>
              <a:t>” block</a:t>
            </a:r>
            <a:r>
              <a:rPr lang="en-GB" sz="3200" dirty="0" smtClean="0"/>
              <a:t> </a:t>
            </a:r>
            <a:endParaRPr lang="en-GB" sz="3200" dirty="0"/>
          </a:p>
        </p:txBody>
      </p:sp>
      <p:sp>
        <p:nvSpPr>
          <p:cNvPr id="64518" name="Text Box 3"/>
          <p:cNvSpPr txBox="1">
            <a:spLocks noChangeArrowheads="1"/>
          </p:cNvSpPr>
          <p:nvPr/>
        </p:nvSpPr>
        <p:spPr bwMode="auto">
          <a:xfrm>
            <a:off x="587375" y="1373377"/>
            <a:ext cx="8556625" cy="4494023"/>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module</a:t>
            </a:r>
            <a:r>
              <a:rPr lang="en-GB" sz="1800" b="1" dirty="0">
                <a:latin typeface="Courier New" pitchFamily="-65" charset="0"/>
              </a:rPr>
              <a:t> mux4( </a:t>
            </a:r>
            <a:r>
              <a:rPr lang="en-GB" sz="1800" b="1" dirty="0">
                <a:solidFill>
                  <a:schemeClr val="tx2"/>
                </a:solidFill>
                <a:latin typeface="Courier New" pitchFamily="-65" charset="0"/>
              </a:rPr>
              <a:t>input</a:t>
            </a:r>
            <a:r>
              <a:rPr lang="en-GB" sz="1800" b="1" dirty="0">
                <a:latin typeface="Courier New" pitchFamily="-65" charset="0"/>
              </a:rPr>
              <a:t>  </a:t>
            </a:r>
            <a:r>
              <a:rPr lang="en-GB" sz="1800" b="1" dirty="0" err="1" smtClean="0">
                <a:latin typeface="Courier New" pitchFamily="-65" charset="0"/>
              </a:rPr>
              <a:t>a_i</a:t>
            </a:r>
            <a:r>
              <a:rPr lang="en-GB" sz="1800" b="1" dirty="0" smtClean="0">
                <a:latin typeface="Courier New" pitchFamily="-65" charset="0"/>
              </a:rPr>
              <a:t>, </a:t>
            </a:r>
            <a:r>
              <a:rPr lang="en-GB" sz="1800" b="1" dirty="0" err="1" smtClean="0">
                <a:latin typeface="Courier New" pitchFamily="-65" charset="0"/>
              </a:rPr>
              <a:t>b_i</a:t>
            </a:r>
            <a:r>
              <a:rPr lang="en-GB" sz="1800" b="1" dirty="0" smtClean="0">
                <a:latin typeface="Courier New" pitchFamily="-65" charset="0"/>
              </a:rPr>
              <a:t>, </a:t>
            </a:r>
            <a:r>
              <a:rPr lang="en-GB" sz="1800" b="1" dirty="0" err="1" smtClean="0">
                <a:latin typeface="Courier New" pitchFamily="-65" charset="0"/>
              </a:rPr>
              <a:t>c_i</a:t>
            </a:r>
            <a:r>
              <a:rPr lang="en-GB" sz="1800" b="1" dirty="0" smtClean="0">
                <a:latin typeface="Courier New" pitchFamily="-65" charset="0"/>
              </a:rPr>
              <a:t>, </a:t>
            </a:r>
            <a:r>
              <a:rPr lang="en-GB" sz="1800" b="1" dirty="0" err="1" smtClean="0">
                <a:latin typeface="Courier New" pitchFamily="-65" charset="0"/>
              </a:rPr>
              <a:t>d_i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input</a:t>
            </a:r>
            <a:r>
              <a:rPr lang="en-GB" sz="1800" b="1" dirty="0">
                <a:latin typeface="Courier New" pitchFamily="-65" charset="0"/>
              </a:rPr>
              <a:t> [1:0] </a:t>
            </a:r>
            <a:r>
              <a:rPr lang="en-GB" sz="1800" b="1" dirty="0" err="1" smtClean="0">
                <a:latin typeface="Courier New" pitchFamily="-65" charset="0"/>
              </a:rPr>
              <a:t>sel_i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output</a:t>
            </a:r>
            <a:r>
              <a:rPr lang="en-GB" sz="1800" b="1" dirty="0" smtClean="0">
                <a:latin typeface="Courier New" pitchFamily="-65" charset="0"/>
              </a:rPr>
              <a:t> logic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smtClean="0">
                <a:solidFill>
                  <a:schemeClr val="tx2"/>
                </a:solidFill>
                <a:latin typeface="Courier New" pitchFamily="-65" charset="0"/>
              </a:rPr>
              <a:t>logic </a:t>
            </a:r>
            <a:r>
              <a:rPr lang="en-GB" sz="1800" b="1" dirty="0" smtClean="0">
                <a:latin typeface="Courier New" pitchFamily="-65" charset="0"/>
              </a:rPr>
              <a:t>t0</a:t>
            </a:r>
            <a:r>
              <a:rPr lang="en-GB" sz="1800" b="1" dirty="0">
                <a:latin typeface="Courier New" pitchFamily="-65" charset="0"/>
              </a:rPr>
              <a:t>, t1;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a:t>
            </a:r>
            <a:r>
              <a:rPr lang="en-GB" sz="1800" b="1" dirty="0" err="1" smtClean="0">
                <a:solidFill>
                  <a:schemeClr val="tx2"/>
                </a:solidFill>
                <a:latin typeface="Courier New" pitchFamily="-65" charset="0"/>
              </a:rPr>
              <a:t>always_comb</a:t>
            </a:r>
            <a:r>
              <a:rPr lang="en-GB" sz="1800" b="1" dirty="0" smtClean="0">
                <a:solidFill>
                  <a:schemeClr val="tx2"/>
                </a:solidFill>
                <a:latin typeface="Courier New" pitchFamily="-65" charset="0"/>
              </a:rPr>
              <a:t>     // system </a:t>
            </a:r>
            <a:r>
              <a:rPr lang="en-GB" sz="1800" b="1" dirty="0" err="1" smtClean="0">
                <a:solidFill>
                  <a:schemeClr val="tx2"/>
                </a:solidFill>
                <a:latin typeface="Courier New" pitchFamily="-65" charset="0"/>
              </a:rPr>
              <a:t>verilog</a:t>
            </a:r>
            <a:r>
              <a:rPr lang="en-GB" sz="1800" b="1" dirty="0" smtClean="0">
                <a:solidFill>
                  <a:schemeClr val="tx2"/>
                </a:solidFill>
                <a:latin typeface="Courier New" pitchFamily="-65" charset="0"/>
              </a:rPr>
              <a:t>; replaces always</a:t>
            </a:r>
            <a:r>
              <a:rPr lang="en-GB" sz="1800" b="1" dirty="0" smtClean="0">
                <a:latin typeface="Courier New" pitchFamily="-65" charset="0"/>
              </a:rPr>
              <a:t> </a:t>
            </a:r>
            <a:r>
              <a:rPr lang="en-GB" sz="1800" b="1" dirty="0">
                <a:latin typeface="Courier New" pitchFamily="-65" charset="0"/>
              </a:rPr>
              <a:t>@</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t0  =</a:t>
            </a:r>
            <a:r>
              <a:rPr lang="en-GB" sz="1800" b="1" dirty="0" smtClean="0">
                <a:latin typeface="Courier New" pitchFamily="-65" charset="0"/>
              </a:rPr>
              <a:t>   (sel_i[</a:t>
            </a:r>
            <a:r>
              <a:rPr lang="en-GB" sz="1800" b="1" dirty="0">
                <a:latin typeface="Courier New" pitchFamily="-65" charset="0"/>
              </a:rPr>
              <a:t>1] &amp; </a:t>
            </a:r>
            <a:r>
              <a:rPr lang="en-GB" sz="1800" b="1" dirty="0" err="1" smtClean="0">
                <a:latin typeface="Courier New" pitchFamily="-65" charset="0"/>
              </a:rPr>
              <a:t>c_i</a:t>
            </a:r>
            <a:r>
              <a:rPr lang="en-GB" sz="1800" b="1" dirty="0" smtClean="0">
                <a:latin typeface="Courier New" pitchFamily="-65" charset="0"/>
              </a:rPr>
              <a:t>) </a:t>
            </a:r>
            <a:r>
              <a:rPr lang="en-GB" sz="1800" b="1" dirty="0">
                <a:latin typeface="Courier New" pitchFamily="-65" charset="0"/>
              </a:rPr>
              <a:t>| (~</a:t>
            </a:r>
            <a:r>
              <a:rPr lang="en-GB" sz="1800" b="1" dirty="0" smtClean="0">
                <a:latin typeface="Courier New" pitchFamily="-65" charset="0"/>
              </a:rPr>
              <a:t>sel_i[</a:t>
            </a:r>
            <a:r>
              <a:rPr lang="en-GB" sz="1800" b="1" dirty="0">
                <a:latin typeface="Courier New" pitchFamily="-65" charset="0"/>
              </a:rPr>
              <a:t>1] &amp; </a:t>
            </a:r>
            <a:r>
              <a:rPr lang="en-GB" sz="1800" b="1" dirty="0" err="1" smtClean="0">
                <a:latin typeface="Courier New" pitchFamily="-65" charset="0"/>
              </a:rPr>
              <a:t>a_i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t1  </a:t>
            </a:r>
            <a:r>
              <a:rPr lang="en-GB" sz="1800" b="1" dirty="0">
                <a:latin typeface="Courier New" pitchFamily="-65" charset="0"/>
              </a:rPr>
              <a:t>= ~</a:t>
            </a:r>
            <a:r>
              <a:rPr lang="en-GB" sz="1800" b="1" dirty="0" smtClean="0">
                <a:latin typeface="Courier New" pitchFamily="-65" charset="0"/>
              </a:rPr>
              <a:t>((sel_i[</a:t>
            </a:r>
            <a:r>
              <a:rPr lang="en-GB" sz="1800" b="1" dirty="0">
                <a:latin typeface="Courier New" pitchFamily="-65" charset="0"/>
              </a:rPr>
              <a:t>1] &amp; </a:t>
            </a:r>
            <a:r>
              <a:rPr lang="en-GB" sz="1800" b="1" dirty="0" err="1" smtClean="0">
                <a:latin typeface="Courier New" pitchFamily="-65" charset="0"/>
              </a:rPr>
              <a:t>d_i</a:t>
            </a:r>
            <a:r>
              <a:rPr lang="en-GB" sz="1800" b="1" dirty="0" smtClean="0">
                <a:latin typeface="Courier New" pitchFamily="-65" charset="0"/>
              </a:rPr>
              <a:t>) </a:t>
            </a:r>
            <a:r>
              <a:rPr lang="en-GB" sz="1800" b="1" dirty="0">
                <a:latin typeface="Courier New" pitchFamily="-65" charset="0"/>
              </a:rPr>
              <a:t>| (~</a:t>
            </a:r>
            <a:r>
              <a:rPr lang="en-GB" sz="1800" b="1" dirty="0" smtClean="0">
                <a:latin typeface="Courier New" pitchFamily="-65" charset="0"/>
              </a:rPr>
              <a:t>sel_i[</a:t>
            </a:r>
            <a:r>
              <a:rPr lang="en-GB" sz="1800" b="1" dirty="0">
                <a:latin typeface="Courier New" pitchFamily="-65" charset="0"/>
              </a:rPr>
              <a:t>1] &amp; </a:t>
            </a:r>
            <a:r>
              <a:rPr lang="en-GB" sz="1800" b="1" dirty="0" err="1" smtClean="0">
                <a:latin typeface="Courier New" pitchFamily="-65" charset="0"/>
              </a:rPr>
              <a:t>b_i</a:t>
            </a:r>
            <a:r>
              <a:rPr lang="en-GB" sz="1800" b="1" dirty="0" smtClean="0">
                <a:latin typeface="Courier New" pitchFamily="-65" charset="0"/>
              </a:rPr>
              <a:t>))</a:t>
            </a:r>
            <a:r>
              <a:rPr lang="en-GB" sz="1800" b="1" dirty="0">
                <a:latin typeface="Courier New" pitchFamily="-65" charset="0"/>
              </a:rPr>
              <a:t>;</a:t>
            </a:r>
            <a:endParaRPr lang="en-GB" sz="18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t0  = ~t0;</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 (t0 | </a:t>
            </a:r>
            <a:r>
              <a:rPr lang="en-GB" sz="1800" b="1" dirty="0" smtClean="0">
                <a:latin typeface="Courier New" pitchFamily="-65" charset="0"/>
              </a:rPr>
              <a:t>sel_i[</a:t>
            </a:r>
            <a:r>
              <a:rPr lang="en-GB" sz="1800" b="1" dirty="0">
                <a:latin typeface="Courier New" pitchFamily="-65" charset="0"/>
              </a:rPr>
              <a:t>0]) &amp; (t1 | ~</a:t>
            </a:r>
            <a:r>
              <a:rPr lang="en-GB" sz="1800" b="1" dirty="0" smtClean="0">
                <a:latin typeface="Courier New" pitchFamily="-65" charset="0"/>
              </a:rPr>
              <a:t>sel_i[</a:t>
            </a:r>
            <a:r>
              <a:rPr lang="en-GB" sz="1800" b="1" dirty="0">
                <a:latin typeface="Courier New" pitchFamily="-65" charset="0"/>
              </a:rPr>
              <a:t>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end</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chemeClr val="tx2"/>
              </a:solidFill>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chemeClr val="tx2"/>
                </a:solidFill>
                <a:latin typeface="Courier New" pitchFamily="-65" charset="0"/>
              </a:rPr>
              <a:t>endmodule</a:t>
            </a:r>
            <a:r>
              <a:rPr lang="en-GB" b="1" dirty="0">
                <a:latin typeface="Tekton" pitchFamily="32" charset="0"/>
              </a:rPr>
              <a:t> </a:t>
            </a:r>
          </a:p>
        </p:txBody>
      </p:sp>
      <p:sp>
        <p:nvSpPr>
          <p:cNvPr id="1508356" name="Text Box 4"/>
          <p:cNvSpPr txBox="1">
            <a:spLocks noChangeArrowheads="1"/>
          </p:cNvSpPr>
          <p:nvPr/>
        </p:nvSpPr>
        <p:spPr bwMode="auto">
          <a:xfrm>
            <a:off x="2362200" y="5149891"/>
            <a:ext cx="6629400" cy="1756508"/>
          </a:xfrm>
          <a:prstGeom prst="rect">
            <a:avLst/>
          </a:prstGeom>
          <a:noFill/>
          <a:ln w="9525">
            <a:noFill/>
            <a:round/>
            <a:headEnd/>
            <a:tailEnd/>
          </a:ln>
        </p:spPr>
        <p:txBody>
          <a:bodyPr wrap="squar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u="sng" dirty="0" smtClean="0">
                <a:solidFill>
                  <a:srgbClr val="FF0000"/>
                </a:solidFill>
              </a:rPr>
              <a:t>Within</a:t>
            </a:r>
            <a:r>
              <a:rPr lang="en-GB" sz="1800" dirty="0" smtClean="0">
                <a:solidFill>
                  <a:srgbClr val="FF0000"/>
                </a:solidFill>
              </a:rPr>
              <a:t> the </a:t>
            </a:r>
            <a:r>
              <a:rPr lang="en-GB" sz="1800" dirty="0" err="1" smtClean="0">
                <a:solidFill>
                  <a:srgbClr val="FF0000"/>
                </a:solidFill>
              </a:rPr>
              <a:t>always_comb</a:t>
            </a:r>
            <a:r>
              <a:rPr lang="en-GB" sz="1800" dirty="0" smtClean="0">
                <a:solidFill>
                  <a:srgbClr val="FF0000"/>
                </a:solidFill>
              </a:rPr>
              <a:t> block, the synthesis tool</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FF0000"/>
                </a:solidFill>
              </a:rPr>
              <a:t>synthesizes the lines in order. Each L-value </a:t>
            </a:r>
          </a:p>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FF0000"/>
                </a:solidFill>
              </a:rPr>
              <a:t>(variable to the left of =) creates a name for the wire that is at the top of a logic tree. If a variable is assigned again (like t0), then the mapping is updated – no cycles are created.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08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609600" y="0"/>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smtClean="0"/>
              <a:t>“</a:t>
            </a:r>
            <a:r>
              <a:rPr lang="en-GB" sz="2800" dirty="0" err="1" smtClean="0"/>
              <a:t>always_comb</a:t>
            </a:r>
            <a:r>
              <a:rPr lang="en-GB" sz="2800" dirty="0" smtClean="0"/>
              <a:t>” </a:t>
            </a:r>
            <a:r>
              <a:rPr lang="en-GB" sz="2800" dirty="0"/>
              <a:t>permit more advanced</a:t>
            </a:r>
            <a:r>
              <a:rPr lang="en-GB" sz="2800" dirty="0" smtClean="0"/>
              <a:t> combinational idioms</a:t>
            </a:r>
            <a:endParaRPr lang="en-GB" sz="2800" dirty="0"/>
          </a:p>
        </p:txBody>
      </p:sp>
      <p:sp>
        <p:nvSpPr>
          <p:cNvPr id="66571" name="Text Box 3"/>
          <p:cNvSpPr txBox="1">
            <a:spLocks noChangeArrowheads="1"/>
          </p:cNvSpPr>
          <p:nvPr/>
        </p:nvSpPr>
        <p:spPr bwMode="auto">
          <a:xfrm>
            <a:off x="533400" y="2590800"/>
            <a:ext cx="4267200" cy="4186247"/>
          </a:xfrm>
          <a:prstGeom prst="rect">
            <a:avLst/>
          </a:prstGeom>
          <a:noFill/>
          <a:ln w="9525">
            <a:noFill/>
            <a:round/>
            <a:headEnd/>
            <a:tailEnd/>
          </a:ln>
        </p:spPr>
        <p:txBody>
          <a:bodyPr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solidFill>
                  <a:schemeClr val="tx2"/>
                </a:solidFill>
                <a:latin typeface="Courier New" pitchFamily="-65" charset="0"/>
              </a:rPr>
              <a:t>always_comb</a:t>
            </a:r>
            <a:endParaRPr lang="en-GB" sz="18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if</a:t>
            </a:r>
            <a:r>
              <a:rPr lang="en-GB" sz="1800" b="1" dirty="0">
                <a:latin typeface="Courier New" pitchFamily="-65" charset="0"/>
              </a:rPr>
              <a:t> </a:t>
            </a:r>
            <a:r>
              <a:rPr lang="en-GB" sz="1800" b="1" dirty="0" smtClean="0">
                <a:latin typeface="Courier New" pitchFamily="-65" charset="0"/>
              </a:rPr>
              <a:t>(</a:t>
            </a:r>
            <a:r>
              <a:rPr lang="en-GB" sz="1800" b="1" dirty="0" err="1" smtClean="0">
                <a:latin typeface="Courier New" pitchFamily="-65" charset="0"/>
              </a:rPr>
              <a:t>sel_i</a:t>
            </a:r>
            <a:r>
              <a:rPr lang="en-GB" sz="1800" b="1" dirty="0" smtClean="0">
                <a:latin typeface="Courier New" pitchFamily="-65" charset="0"/>
              </a:rPr>
              <a:t> </a:t>
            </a:r>
            <a:r>
              <a:rPr lang="en-GB" sz="1800" b="1" dirty="0">
                <a:latin typeface="Courier New" pitchFamily="-65" charset="0"/>
              </a:rPr>
              <a:t>== 2’d0 )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 </a:t>
            </a:r>
            <a:r>
              <a:rPr lang="en-GB" sz="1800" b="1" dirty="0" err="1" smtClean="0">
                <a:latin typeface="Courier New" pitchFamily="-65" charset="0"/>
              </a:rPr>
              <a:t>a_i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else if</a:t>
            </a:r>
            <a:r>
              <a:rPr lang="en-GB" sz="1800" b="1" dirty="0">
                <a:latin typeface="Courier New" pitchFamily="-65" charset="0"/>
              </a:rPr>
              <a:t> </a:t>
            </a:r>
            <a:r>
              <a:rPr lang="en-GB" sz="1800" b="1" dirty="0" smtClean="0">
                <a:latin typeface="Courier New" pitchFamily="-65" charset="0"/>
              </a:rPr>
              <a:t>(</a:t>
            </a:r>
            <a:r>
              <a:rPr lang="en-GB" sz="1800" b="1" dirty="0" err="1" smtClean="0">
                <a:latin typeface="Courier New" pitchFamily="-65" charset="0"/>
              </a:rPr>
              <a:t>sel_i</a:t>
            </a:r>
            <a:r>
              <a:rPr lang="en-GB" sz="1800" b="1" dirty="0" smtClean="0">
                <a:latin typeface="Courier New" pitchFamily="-65" charset="0"/>
              </a:rPr>
              <a:t> </a:t>
            </a:r>
            <a:r>
              <a:rPr lang="en-GB" sz="1800" b="1" dirty="0">
                <a:latin typeface="Courier New" pitchFamily="-65" charset="0"/>
              </a:rPr>
              <a:t>== 2’</a:t>
            </a:r>
            <a:r>
              <a:rPr lang="en-GB" sz="1800" b="1" dirty="0" smtClean="0">
                <a:latin typeface="Courier New" pitchFamily="-65" charset="0"/>
              </a:rPr>
              <a:t>d1) </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b_i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else if</a:t>
            </a:r>
            <a:r>
              <a:rPr lang="en-GB" sz="1800" b="1" dirty="0">
                <a:latin typeface="Courier New" pitchFamily="-65" charset="0"/>
              </a:rPr>
              <a:t> </a:t>
            </a:r>
            <a:r>
              <a:rPr lang="en-GB" sz="1800" b="1" dirty="0" smtClean="0">
                <a:latin typeface="Courier New" pitchFamily="-65" charset="0"/>
              </a:rPr>
              <a:t>(</a:t>
            </a:r>
            <a:r>
              <a:rPr lang="en-GB" sz="1800" b="1" dirty="0" err="1" smtClean="0">
                <a:latin typeface="Courier New" pitchFamily="-65" charset="0"/>
              </a:rPr>
              <a:t>sel_i</a:t>
            </a:r>
            <a:r>
              <a:rPr lang="en-GB" sz="1800" b="1" dirty="0" smtClean="0">
                <a:latin typeface="Courier New" pitchFamily="-65" charset="0"/>
              </a:rPr>
              <a:t> </a:t>
            </a:r>
            <a:r>
              <a:rPr lang="en-GB" sz="1800" b="1" dirty="0">
                <a:latin typeface="Courier New" pitchFamily="-65" charset="0"/>
              </a:rPr>
              <a:t>== 2’</a:t>
            </a:r>
            <a:r>
              <a:rPr lang="en-GB" sz="1800" b="1" dirty="0" smtClean="0">
                <a:latin typeface="Courier New" pitchFamily="-65" charset="0"/>
              </a:rPr>
              <a:t>d2)</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c_i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else if</a:t>
            </a:r>
            <a:r>
              <a:rPr lang="en-GB" sz="1800" b="1" dirty="0">
                <a:latin typeface="Courier New" pitchFamily="-65" charset="0"/>
              </a:rPr>
              <a:t> </a:t>
            </a:r>
            <a:r>
              <a:rPr lang="en-GB" sz="1800" b="1" dirty="0" smtClean="0">
                <a:latin typeface="Courier New" pitchFamily="-65" charset="0"/>
              </a:rPr>
              <a:t>(</a:t>
            </a:r>
            <a:r>
              <a:rPr lang="en-GB" sz="1800" b="1" dirty="0" err="1" smtClean="0">
                <a:latin typeface="Courier New" pitchFamily="-65" charset="0"/>
              </a:rPr>
              <a:t>sel_i</a:t>
            </a:r>
            <a:r>
              <a:rPr lang="en-GB" sz="1800" b="1" dirty="0" smtClean="0">
                <a:latin typeface="Courier New" pitchFamily="-65" charset="0"/>
              </a:rPr>
              <a:t> </a:t>
            </a:r>
            <a:r>
              <a:rPr lang="en-GB" sz="1800" b="1" dirty="0">
                <a:latin typeface="Courier New" pitchFamily="-65" charset="0"/>
              </a:rPr>
              <a:t>== 2’</a:t>
            </a:r>
            <a:r>
              <a:rPr lang="en-GB" sz="1800" b="1" dirty="0" smtClean="0">
                <a:latin typeface="Courier New" pitchFamily="-65" charset="0"/>
              </a:rPr>
              <a:t>d3)</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d_i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solidFill>
                  <a:schemeClr val="tx2"/>
                </a:solidFill>
                <a:latin typeface="Courier New" pitchFamily="-65" charset="0"/>
              </a:rPr>
              <a:t>else</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1’bx;</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end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chemeClr val="tx2"/>
                </a:solidFill>
                <a:latin typeface="Courier New" pitchFamily="-65" charset="0"/>
              </a:rPr>
              <a:t>endmodule</a:t>
            </a:r>
            <a:r>
              <a:rPr lang="en-GB" sz="1800" b="1" dirty="0">
                <a:latin typeface="Tekton" pitchFamily="32" charset="0"/>
              </a:rPr>
              <a:t> </a:t>
            </a:r>
          </a:p>
        </p:txBody>
      </p:sp>
      <p:sp>
        <p:nvSpPr>
          <p:cNvPr id="66572" name="Rectangle 6"/>
          <p:cNvSpPr>
            <a:spLocks noChangeArrowheads="1"/>
          </p:cNvSpPr>
          <p:nvPr/>
        </p:nvSpPr>
        <p:spPr bwMode="auto">
          <a:xfrm>
            <a:off x="304800" y="2590800"/>
            <a:ext cx="4191000" cy="4267200"/>
          </a:xfrm>
          <a:prstGeom prst="rect">
            <a:avLst/>
          </a:prstGeom>
          <a:noFill/>
          <a:ln w="9525">
            <a:solidFill>
              <a:schemeClr val="accent4"/>
            </a:solidFill>
            <a:miter lim="800000"/>
            <a:headEnd/>
            <a:tailEnd/>
          </a:ln>
        </p:spPr>
        <p:txBody>
          <a:bodyPr wrap="none" anchor="ctr">
            <a:prstTxWarp prst="textNoShape">
              <a:avLst/>
            </a:prstTxWarp>
          </a:bodyPr>
          <a:lstStyle/>
          <a:p>
            <a:endParaRPr lang="en-US"/>
          </a:p>
        </p:txBody>
      </p:sp>
      <p:sp>
        <p:nvSpPr>
          <p:cNvPr id="66569" name="Text Box 4"/>
          <p:cNvSpPr txBox="1">
            <a:spLocks noChangeArrowheads="1"/>
          </p:cNvSpPr>
          <p:nvPr/>
        </p:nvSpPr>
        <p:spPr bwMode="auto">
          <a:xfrm>
            <a:off x="4876800" y="3502750"/>
            <a:ext cx="4267200" cy="3355250"/>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65" charset="0"/>
              </a:rPr>
              <a:t>always_comb</a:t>
            </a:r>
            <a:endParaRPr lang="en-GB" sz="18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begin</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case</a:t>
            </a:r>
            <a:r>
              <a:rPr lang="en-GB" sz="1800" b="1" dirty="0">
                <a:latin typeface="Courier New" pitchFamily="-65" charset="0"/>
              </a:rPr>
              <a:t> ( </a:t>
            </a:r>
            <a:r>
              <a:rPr lang="en-GB" sz="1800" b="1" dirty="0" err="1" smtClean="0">
                <a:latin typeface="Courier New" pitchFamily="-65" charset="0"/>
              </a:rPr>
              <a:t>sel_i</a:t>
            </a:r>
            <a:r>
              <a:rPr lang="en-GB" sz="1800" b="1" dirty="0" smtClean="0">
                <a:latin typeface="Courier New" pitchFamily="-65" charset="0"/>
              </a:rPr>
              <a:t> </a:t>
            </a:r>
            <a:r>
              <a:rPr lang="en-GB" sz="1800" b="1" dirty="0">
                <a:latin typeface="Courier New" pitchFamily="-65" charset="0"/>
              </a:rPr>
              <a:t>)</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2’d0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a_i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2’d1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b_i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2’d2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c_i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2’d3 :</a:t>
            </a:r>
            <a:r>
              <a:rPr lang="en-GB" sz="1800" b="1" dirty="0" smtClean="0">
                <a:latin typeface="Courier New" pitchFamily="-65" charset="0"/>
              </a:rPr>
              <a:t> </a:t>
            </a:r>
            <a:r>
              <a:rPr lang="en-GB" sz="1800" b="1" dirty="0" err="1" smtClean="0">
                <a:latin typeface="Courier New" pitchFamily="-65" charset="0"/>
              </a:rPr>
              <a:t>z_o</a:t>
            </a:r>
            <a:r>
              <a:rPr lang="en-GB" sz="1800" b="1" dirty="0" smtClean="0">
                <a:latin typeface="Courier New" pitchFamily="-65" charset="0"/>
              </a:rPr>
              <a:t> </a:t>
            </a:r>
            <a:r>
              <a:rPr lang="en-GB" sz="1800" b="1" dirty="0">
                <a:latin typeface="Courier New" pitchFamily="-65" charset="0"/>
              </a:rPr>
              <a:t>= </a:t>
            </a:r>
            <a:r>
              <a:rPr lang="en-GB" sz="1800" b="1" dirty="0" err="1" smtClean="0">
                <a:latin typeface="Courier New" pitchFamily="-65" charset="0"/>
              </a:rPr>
              <a:t>d_i</a:t>
            </a:r>
            <a:r>
              <a:rPr lang="en-GB" sz="1800" b="1" dirty="0" smtClean="0">
                <a:latin typeface="Courier New" pitchFamily="-65" charset="0"/>
              </a:rPr>
              <a:t>;</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default: </a:t>
            </a:r>
            <a:r>
              <a:rPr lang="en-GB" sz="1800" b="1" dirty="0" err="1" smtClean="0">
                <a:latin typeface="Courier New" pitchFamily="-65" charset="0"/>
              </a:rPr>
              <a:t>z_o</a:t>
            </a:r>
            <a:r>
              <a:rPr lang="en-GB" sz="1800" b="1" dirty="0" smtClean="0">
                <a:latin typeface="Courier New" pitchFamily="-65" charset="0"/>
              </a:rPr>
              <a:t> = 1’bX;</a:t>
            </a:r>
            <a:endParaRPr lang="en-GB" sz="1800" b="1" dirty="0" smtClean="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solidFill>
                  <a:schemeClr val="tx2"/>
                </a:solidFill>
                <a:latin typeface="Courier New" pitchFamily="-65" charset="0"/>
              </a:rPr>
              <a:t>     </a:t>
            </a:r>
            <a:r>
              <a:rPr lang="en-GB" sz="1800" b="1" dirty="0" err="1" smtClean="0">
                <a:solidFill>
                  <a:schemeClr val="tx2"/>
                </a:solidFill>
                <a:latin typeface="Courier New" pitchFamily="-65" charset="0"/>
              </a:rPr>
              <a:t>endcase</a:t>
            </a:r>
            <a:endParaRPr lang="en-GB" sz="1800" b="1" dirty="0">
              <a:solidFill>
                <a:schemeClr val="tx2"/>
              </a:solidFill>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end </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chemeClr val="tx2"/>
                </a:solidFill>
                <a:latin typeface="Courier New" pitchFamily="-65" charset="0"/>
              </a:rPr>
              <a:t>endmodule</a:t>
            </a:r>
            <a:r>
              <a:rPr lang="en-GB" sz="1800" b="1" dirty="0">
                <a:solidFill>
                  <a:schemeClr val="tx2"/>
                </a:solidFill>
                <a:latin typeface="Tekton" pitchFamily="32" charset="0"/>
              </a:rPr>
              <a:t> </a:t>
            </a:r>
          </a:p>
        </p:txBody>
      </p:sp>
      <p:sp>
        <p:nvSpPr>
          <p:cNvPr id="66570" name="Rectangle 7"/>
          <p:cNvSpPr>
            <a:spLocks noChangeArrowheads="1"/>
          </p:cNvSpPr>
          <p:nvPr/>
        </p:nvSpPr>
        <p:spPr bwMode="auto">
          <a:xfrm>
            <a:off x="4953000" y="3505200"/>
            <a:ext cx="4038600" cy="3200626"/>
          </a:xfrm>
          <a:prstGeom prst="rect">
            <a:avLst/>
          </a:prstGeom>
          <a:noFill/>
          <a:ln w="9525">
            <a:solidFill>
              <a:schemeClr val="accent4"/>
            </a:solidFill>
            <a:miter lim="800000"/>
            <a:headEnd/>
            <a:tailEnd/>
          </a:ln>
        </p:spPr>
        <p:txBody>
          <a:bodyPr wrap="none" anchor="ctr">
            <a:prstTxWarp prst="textNoShape">
              <a:avLst/>
            </a:prstTxWarp>
          </a:bodyPr>
          <a:lstStyle/>
          <a:p>
            <a:endParaRPr lang="en-US"/>
          </a:p>
        </p:txBody>
      </p:sp>
      <p:sp>
        <p:nvSpPr>
          <p:cNvPr id="9" name="Rectangle 8"/>
          <p:cNvSpPr/>
          <p:nvPr/>
        </p:nvSpPr>
        <p:spPr>
          <a:xfrm>
            <a:off x="228600" y="1143000"/>
            <a:ext cx="6248400" cy="1015663"/>
          </a:xfrm>
          <a:prstGeom prst="rect">
            <a:avLst/>
          </a:prstGeom>
        </p:spPr>
        <p:txBody>
          <a:bodyPr wrap="square">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module</a:t>
            </a:r>
            <a:r>
              <a:rPr lang="en-GB" b="1" dirty="0" smtClean="0">
                <a:latin typeface="Courier New" pitchFamily="-65" charset="0"/>
              </a:rPr>
              <a:t> mux4( i</a:t>
            </a:r>
            <a:r>
              <a:rPr lang="en-GB" b="1" dirty="0" smtClean="0">
                <a:solidFill>
                  <a:schemeClr val="tx2"/>
                </a:solidFill>
                <a:latin typeface="Courier New" pitchFamily="-65" charset="0"/>
              </a:rPr>
              <a:t>nput</a:t>
            </a:r>
            <a:r>
              <a:rPr lang="en-GB" b="1" dirty="0" smtClean="0">
                <a:latin typeface="Courier New" pitchFamily="-65" charset="0"/>
              </a:rPr>
              <a:t>  </a:t>
            </a:r>
            <a:r>
              <a:rPr lang="en-GB" b="1" dirty="0" err="1" smtClean="0">
                <a:latin typeface="Courier New" pitchFamily="-65" charset="0"/>
              </a:rPr>
              <a:t>a_i,b_i,c_i,d_i</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input</a:t>
            </a:r>
            <a:r>
              <a:rPr lang="en-GB" b="1" dirty="0" smtClean="0">
                <a:latin typeface="Courier New" pitchFamily="-65" charset="0"/>
              </a:rPr>
              <a:t> [1:0] </a:t>
            </a:r>
            <a:r>
              <a:rPr lang="en-GB" b="1" dirty="0" err="1" smtClean="0">
                <a:latin typeface="Courier New" pitchFamily="-65" charset="0"/>
              </a:rPr>
              <a:t>sel_i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output</a:t>
            </a:r>
            <a:r>
              <a:rPr lang="en-GB" b="1" dirty="0" smtClean="0">
                <a:latin typeface="Courier New" pitchFamily="-65" charset="0"/>
              </a:rPr>
              <a:t> logic </a:t>
            </a:r>
            <a:r>
              <a:rPr lang="en-GB" b="1" dirty="0" err="1" smtClean="0">
                <a:latin typeface="Courier New" pitchFamily="-65" charset="0"/>
              </a:rPr>
              <a:t>z_o</a:t>
            </a:r>
            <a:r>
              <a:rPr lang="en-GB" b="1" dirty="0" smtClean="0">
                <a:latin typeface="Courier New" pitchFamily="-65" charset="0"/>
              </a:rPr>
              <a:t>);</a:t>
            </a:r>
          </a:p>
        </p:txBody>
      </p:sp>
      <p:sp>
        <p:nvSpPr>
          <p:cNvPr id="22" name="TextBox 21"/>
          <p:cNvSpPr txBox="1"/>
          <p:nvPr/>
        </p:nvSpPr>
        <p:spPr>
          <a:xfrm>
            <a:off x="5943600" y="1447800"/>
            <a:ext cx="2977320" cy="2016962"/>
          </a:xfrm>
          <a:prstGeom prst="rect">
            <a:avLst/>
          </a:prstGeom>
          <a:noFill/>
        </p:spPr>
        <p:txBody>
          <a:bodyPr wrap="none" rtlCol="0">
            <a:spAutoFit/>
          </a:bodyPr>
          <a:lstStyle/>
          <a:p>
            <a:r>
              <a:rPr lang="en-US" sz="1600" b="1" i="1" dirty="0" smtClean="0"/>
              <a:t>Good idea for avoiding</a:t>
            </a:r>
          </a:p>
          <a:p>
            <a:r>
              <a:rPr lang="en-US" sz="1600" b="1" i="1" dirty="0" smtClean="0"/>
              <a:t>behavioral versus</a:t>
            </a:r>
          </a:p>
          <a:p>
            <a:r>
              <a:rPr lang="en-US" sz="1600" b="1" i="1" dirty="0" smtClean="0"/>
              <a:t>timing mismatches.</a:t>
            </a:r>
          </a:p>
          <a:p>
            <a:r>
              <a:rPr lang="en-US" sz="1600" b="1" i="1" dirty="0" smtClean="0"/>
              <a:t>If none of these match,</a:t>
            </a:r>
          </a:p>
          <a:p>
            <a:r>
              <a:rPr lang="en-US" sz="1600" b="1" i="1" dirty="0" smtClean="0"/>
              <a:t>behavioral will just use</a:t>
            </a:r>
          </a:p>
          <a:p>
            <a:r>
              <a:rPr lang="en-US" sz="1600" b="1" i="1" dirty="0" smtClean="0"/>
              <a:t>last value. Timing will</a:t>
            </a:r>
          </a:p>
          <a:p>
            <a:r>
              <a:rPr lang="en-US" sz="1600" b="1" i="1" dirty="0" smtClean="0"/>
              <a:t>give you an X probably.</a:t>
            </a:r>
            <a:endParaRPr lang="en-US" sz="1600" b="1" i="1" dirty="0"/>
          </a:p>
        </p:txBody>
      </p:sp>
      <p:cxnSp>
        <p:nvCxnSpPr>
          <p:cNvPr id="27" name="Straight Arrow Connector 26"/>
          <p:cNvCxnSpPr/>
          <p:nvPr/>
        </p:nvCxnSpPr>
        <p:spPr bwMode="auto">
          <a:xfrm rot="5400000">
            <a:off x="7581900" y="4152900"/>
            <a:ext cx="2057400" cy="457200"/>
          </a:xfrm>
          <a:prstGeom prst="straightConnector1">
            <a:avLst/>
          </a:prstGeom>
          <a:noFill/>
          <a:ln w="38100" cap="flat" cmpd="sng" algn="ctr">
            <a:solidFill>
              <a:srgbClr val="FF0000"/>
            </a:solidFill>
            <a:prstDash val="solid"/>
            <a:round/>
            <a:headEnd type="none" w="med" len="med"/>
            <a:tailEnd type="arrow" w="med" len="med"/>
          </a:ln>
          <a:effectLst/>
        </p:spPr>
      </p:cxnSp>
      <p:cxnSp>
        <p:nvCxnSpPr>
          <p:cNvPr id="28" name="Straight Arrow Connector 27"/>
          <p:cNvCxnSpPr/>
          <p:nvPr/>
        </p:nvCxnSpPr>
        <p:spPr bwMode="auto">
          <a:xfrm rot="5400000">
            <a:off x="2933700" y="3086100"/>
            <a:ext cx="3200400" cy="2362200"/>
          </a:xfrm>
          <a:prstGeom prst="straightConnector1">
            <a:avLst/>
          </a:prstGeom>
          <a:noFill/>
          <a:ln w="38100" cap="flat" cmpd="sng" algn="ctr">
            <a:solidFill>
              <a:srgbClr val="FF0000"/>
            </a:solidFill>
            <a:prstDash val="solid"/>
            <a:round/>
            <a:headEnd type="none" w="med" len="med"/>
            <a:tailEnd type="arrow" w="med" len="med"/>
          </a:ln>
          <a:effectLst/>
        </p:spPr>
      </p:cxn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90" name="Straight Connector 89"/>
          <p:cNvCxnSpPr>
            <a:stCxn id="94" idx="3"/>
            <a:endCxn id="45" idx="1"/>
          </p:cNvCxnSpPr>
          <p:nvPr/>
        </p:nvCxnSpPr>
        <p:spPr bwMode="auto">
          <a:xfrm flipV="1">
            <a:off x="4419600" y="4911631"/>
            <a:ext cx="2743200" cy="6539"/>
          </a:xfrm>
          <a:prstGeom prst="line">
            <a:avLst/>
          </a:prstGeom>
          <a:noFill/>
          <a:ln w="15875" cap="flat" cmpd="sng" algn="ctr">
            <a:solidFill>
              <a:srgbClr val="660066"/>
            </a:solidFill>
            <a:prstDash val="solid"/>
            <a:round/>
            <a:headEnd type="none" w="med" len="med"/>
            <a:tailEnd type="arrow" w="med" len="med"/>
          </a:ln>
          <a:effectLst/>
        </p:spPr>
      </p:cxnSp>
      <p:sp>
        <p:nvSpPr>
          <p:cNvPr id="2" name="Title 1"/>
          <p:cNvSpPr>
            <a:spLocks noGrp="1"/>
          </p:cNvSpPr>
          <p:nvPr>
            <p:ph type="title"/>
          </p:nvPr>
        </p:nvSpPr>
        <p:spPr>
          <a:xfrm>
            <a:off x="609600" y="304800"/>
            <a:ext cx="7772400" cy="762000"/>
          </a:xfrm>
        </p:spPr>
        <p:txBody>
          <a:bodyPr/>
          <a:lstStyle/>
          <a:p>
            <a:r>
              <a:rPr lang="en-US" dirty="0" smtClean="0"/>
              <a:t>Synthesis of if/else</a:t>
            </a:r>
            <a:endParaRPr lang="en-US" dirty="0"/>
          </a:p>
        </p:txBody>
      </p:sp>
      <p:sp>
        <p:nvSpPr>
          <p:cNvPr id="3" name="Rectangle 2"/>
          <p:cNvSpPr/>
          <p:nvPr/>
        </p:nvSpPr>
        <p:spPr>
          <a:xfrm>
            <a:off x="685800" y="1524001"/>
            <a:ext cx="3733800" cy="4401205"/>
          </a:xfrm>
          <a:prstGeom prst="rect">
            <a:avLst/>
          </a:prstGeom>
        </p:spPr>
        <p:txBody>
          <a:bodyPr wrap="square">
            <a:spAutoFit/>
          </a:bodyPr>
          <a:lstStyle/>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logic </a:t>
            </a:r>
            <a:r>
              <a:rPr lang="en-GB" b="1" dirty="0" smtClean="0">
                <a:latin typeface="Courier New" pitchFamily="-65" charset="0"/>
              </a:rPr>
              <a:t>t0, t1,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r>
              <a:rPr lang="en-GB" b="1" dirty="0" err="1" smtClean="0">
                <a:solidFill>
                  <a:schemeClr val="tx2"/>
                </a:solidFill>
                <a:latin typeface="Courier New" pitchFamily="-65" charset="0"/>
              </a:rPr>
              <a:t>always_comb</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if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t0 = t1+1;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else</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t1 = t0+1;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end</a:t>
            </a:r>
            <a:endParaRPr lang="en-US" dirty="0"/>
          </a:p>
        </p:txBody>
      </p:sp>
      <p:sp>
        <p:nvSpPr>
          <p:cNvPr id="6" name="Rectangle 5"/>
          <p:cNvSpPr/>
          <p:nvPr/>
        </p:nvSpPr>
        <p:spPr bwMode="auto">
          <a:xfrm>
            <a:off x="1447800" y="37338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7" name="Rectangle 6"/>
          <p:cNvSpPr/>
          <p:nvPr/>
        </p:nvSpPr>
        <p:spPr bwMode="auto">
          <a:xfrm>
            <a:off x="1447800" y="43434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25" name="Group 24"/>
          <p:cNvGrpSpPr/>
          <p:nvPr/>
        </p:nvGrpSpPr>
        <p:grpSpPr>
          <a:xfrm>
            <a:off x="5105400" y="3048000"/>
            <a:ext cx="762000" cy="838200"/>
            <a:chOff x="5486400" y="2743200"/>
            <a:chExt cx="762000" cy="838200"/>
          </a:xfrm>
        </p:grpSpPr>
        <p:sp>
          <p:nvSpPr>
            <p:cNvPr id="13" name="Freeform 12"/>
            <p:cNvSpPr/>
            <p:nvPr/>
          </p:nvSpPr>
          <p:spPr bwMode="auto">
            <a:xfrm flipV="1">
              <a:off x="5486400" y="3048000"/>
              <a:ext cx="762000" cy="304800"/>
            </a:xfrm>
            <a:custGeom>
              <a:avLst/>
              <a:gdLst>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0 w 762000"/>
                <a:gd name="connsiteY4" fmla="*/ 304800 h 304800"/>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387532 w 762000"/>
                <a:gd name="connsiteY4" fmla="*/ 226080 h 304800"/>
                <a:gd name="connsiteX5" fmla="*/ 0 w 762000"/>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04800">
                  <a:moveTo>
                    <a:pt x="0" y="304800"/>
                  </a:moveTo>
                  <a:lnTo>
                    <a:pt x="76200" y="0"/>
                  </a:lnTo>
                  <a:lnTo>
                    <a:pt x="685800" y="0"/>
                  </a:lnTo>
                  <a:lnTo>
                    <a:pt x="762000" y="304800"/>
                  </a:lnTo>
                  <a:lnTo>
                    <a:pt x="387532" y="226080"/>
                  </a:lnTo>
                  <a:lnTo>
                    <a:pt x="0" y="304800"/>
                  </a:lnTo>
                  <a:close/>
                </a:path>
              </a:pathLst>
            </a:custGeom>
            <a:no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dirty="0">
                <a:ln>
                  <a:noFill/>
                </a:ln>
                <a:solidFill>
                  <a:schemeClr val="tx1"/>
                </a:solidFill>
                <a:effectLst/>
                <a:latin typeface="Verdana" charset="0"/>
              </a:endParaRPr>
            </a:p>
          </p:txBody>
        </p:sp>
        <p:cxnSp>
          <p:nvCxnSpPr>
            <p:cNvPr id="18" name="Straight Arrow Connector 17"/>
            <p:cNvCxnSpPr/>
            <p:nvPr/>
          </p:nvCxnSpPr>
          <p:spPr bwMode="auto">
            <a:xfrm rot="5400000">
              <a:off x="5485606" y="2895600"/>
              <a:ext cx="305594" cy="794"/>
            </a:xfrm>
            <a:prstGeom prst="straightConnector1">
              <a:avLst/>
            </a:prstGeom>
            <a:noFill/>
            <a:ln w="15875" cap="flat" cmpd="sng" algn="ctr">
              <a:solidFill>
                <a:srgbClr val="660066"/>
              </a:solidFill>
              <a:prstDash val="solid"/>
              <a:round/>
              <a:headEnd type="none" w="med" len="med"/>
              <a:tailEnd type="arrow" w="med" len="med"/>
            </a:ln>
            <a:effectLst/>
          </p:spPr>
        </p:cxnSp>
        <p:cxnSp>
          <p:nvCxnSpPr>
            <p:cNvPr id="19" name="Straight Arrow Connector 18"/>
            <p:cNvCxnSpPr/>
            <p:nvPr/>
          </p:nvCxnSpPr>
          <p:spPr bwMode="auto">
            <a:xfrm rot="5400000">
              <a:off x="5943600" y="2895600"/>
              <a:ext cx="304800" cy="1588"/>
            </a:xfrm>
            <a:prstGeom prst="straightConnector1">
              <a:avLst/>
            </a:prstGeom>
            <a:noFill/>
            <a:ln w="15875" cap="flat" cmpd="sng" algn="ctr">
              <a:solidFill>
                <a:srgbClr val="660066"/>
              </a:solidFill>
              <a:prstDash val="solid"/>
              <a:round/>
              <a:headEnd type="none" w="med" len="med"/>
              <a:tailEnd type="arrow" w="med" len="med"/>
            </a:ln>
            <a:effectLst/>
          </p:spPr>
        </p:cxnSp>
        <p:sp>
          <p:nvSpPr>
            <p:cNvPr id="20" name="TextBox 19"/>
            <p:cNvSpPr txBox="1"/>
            <p:nvPr/>
          </p:nvSpPr>
          <p:spPr>
            <a:xfrm>
              <a:off x="5638800" y="3048000"/>
              <a:ext cx="415498" cy="374461"/>
            </a:xfrm>
            <a:prstGeom prst="rect">
              <a:avLst/>
            </a:prstGeom>
            <a:noFill/>
          </p:spPr>
          <p:txBody>
            <a:bodyPr wrap="none" rtlCol="0">
              <a:spAutoFit/>
            </a:bodyPr>
            <a:lstStyle/>
            <a:p>
              <a:r>
                <a:rPr lang="en-US" dirty="0" smtClean="0">
                  <a:solidFill>
                    <a:srgbClr val="660066"/>
                  </a:solidFill>
                </a:rPr>
                <a:t>+</a:t>
              </a:r>
              <a:endParaRPr lang="en-US" dirty="0">
                <a:solidFill>
                  <a:srgbClr val="660066"/>
                </a:solidFill>
              </a:endParaRPr>
            </a:p>
          </p:txBody>
        </p:sp>
        <p:cxnSp>
          <p:nvCxnSpPr>
            <p:cNvPr id="21" name="Straight Arrow Connector 20"/>
            <p:cNvCxnSpPr/>
            <p:nvPr/>
          </p:nvCxnSpPr>
          <p:spPr bwMode="auto">
            <a:xfrm rot="5400000">
              <a:off x="5753894" y="3466306"/>
              <a:ext cx="228600" cy="1588"/>
            </a:xfrm>
            <a:prstGeom prst="straightConnector1">
              <a:avLst/>
            </a:prstGeom>
            <a:noFill/>
            <a:ln w="15875" cap="flat" cmpd="sng" algn="ctr">
              <a:solidFill>
                <a:srgbClr val="660066"/>
              </a:solidFill>
              <a:prstDash val="solid"/>
              <a:round/>
              <a:headEnd type="none" w="med" len="med"/>
              <a:tailEnd type="arrow" w="med" len="med"/>
            </a:ln>
            <a:effectLst/>
          </p:spPr>
        </p:cxnSp>
      </p:grpSp>
      <p:sp>
        <p:nvSpPr>
          <p:cNvPr id="26" name="TextBox 25"/>
          <p:cNvSpPr txBox="1"/>
          <p:nvPr/>
        </p:nvSpPr>
        <p:spPr>
          <a:xfrm>
            <a:off x="5029200" y="2667000"/>
            <a:ext cx="479618" cy="374461"/>
          </a:xfrm>
          <a:prstGeom prst="rect">
            <a:avLst/>
          </a:prstGeom>
          <a:noFill/>
        </p:spPr>
        <p:txBody>
          <a:bodyPr wrap="none" rtlCol="0">
            <a:spAutoFit/>
          </a:bodyPr>
          <a:lstStyle/>
          <a:p>
            <a:r>
              <a:rPr lang="en-US" dirty="0" smtClean="0"/>
              <a:t>t1</a:t>
            </a:r>
            <a:endParaRPr lang="en-US" dirty="0"/>
          </a:p>
        </p:txBody>
      </p:sp>
      <p:sp>
        <p:nvSpPr>
          <p:cNvPr id="27" name="TextBox 26"/>
          <p:cNvSpPr txBox="1"/>
          <p:nvPr/>
        </p:nvSpPr>
        <p:spPr>
          <a:xfrm>
            <a:off x="5503198" y="2667000"/>
            <a:ext cx="377026" cy="374461"/>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5257800" y="3886200"/>
            <a:ext cx="492443" cy="374461"/>
          </a:xfrm>
          <a:prstGeom prst="rect">
            <a:avLst/>
          </a:prstGeom>
          <a:noFill/>
        </p:spPr>
        <p:txBody>
          <a:bodyPr wrap="none" rtlCol="0">
            <a:spAutoFit/>
          </a:bodyPr>
          <a:lstStyle/>
          <a:p>
            <a:r>
              <a:rPr lang="en-US" dirty="0" smtClean="0"/>
              <a:t>t0</a:t>
            </a:r>
            <a:endParaRPr lang="en-US" dirty="0"/>
          </a:p>
        </p:txBody>
      </p:sp>
      <p:grpSp>
        <p:nvGrpSpPr>
          <p:cNvPr id="29" name="Group 28"/>
          <p:cNvGrpSpPr/>
          <p:nvPr/>
        </p:nvGrpSpPr>
        <p:grpSpPr>
          <a:xfrm>
            <a:off x="7380060" y="3048000"/>
            <a:ext cx="762000" cy="838200"/>
            <a:chOff x="5486400" y="2743200"/>
            <a:chExt cx="762000" cy="838200"/>
          </a:xfrm>
        </p:grpSpPr>
        <p:sp>
          <p:nvSpPr>
            <p:cNvPr id="30" name="Freeform 29"/>
            <p:cNvSpPr/>
            <p:nvPr/>
          </p:nvSpPr>
          <p:spPr bwMode="auto">
            <a:xfrm flipV="1">
              <a:off x="5486400" y="3048000"/>
              <a:ext cx="762000" cy="304800"/>
            </a:xfrm>
            <a:custGeom>
              <a:avLst/>
              <a:gdLst>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0 w 762000"/>
                <a:gd name="connsiteY4" fmla="*/ 304800 h 304800"/>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387532 w 762000"/>
                <a:gd name="connsiteY4" fmla="*/ 226080 h 304800"/>
                <a:gd name="connsiteX5" fmla="*/ 0 w 762000"/>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04800">
                  <a:moveTo>
                    <a:pt x="0" y="304800"/>
                  </a:moveTo>
                  <a:lnTo>
                    <a:pt x="76200" y="0"/>
                  </a:lnTo>
                  <a:lnTo>
                    <a:pt x="685800" y="0"/>
                  </a:lnTo>
                  <a:lnTo>
                    <a:pt x="762000" y="304800"/>
                  </a:lnTo>
                  <a:lnTo>
                    <a:pt x="387532" y="226080"/>
                  </a:lnTo>
                  <a:lnTo>
                    <a:pt x="0" y="304800"/>
                  </a:lnTo>
                  <a:close/>
                </a:path>
              </a:pathLst>
            </a:custGeom>
            <a:no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dirty="0">
                <a:ln>
                  <a:noFill/>
                </a:ln>
                <a:solidFill>
                  <a:schemeClr val="tx1"/>
                </a:solidFill>
                <a:effectLst/>
                <a:latin typeface="Verdana" charset="0"/>
              </a:endParaRPr>
            </a:p>
          </p:txBody>
        </p:sp>
        <p:cxnSp>
          <p:nvCxnSpPr>
            <p:cNvPr id="31" name="Straight Arrow Connector 30"/>
            <p:cNvCxnSpPr/>
            <p:nvPr/>
          </p:nvCxnSpPr>
          <p:spPr bwMode="auto">
            <a:xfrm rot="5400000">
              <a:off x="5485606" y="2895600"/>
              <a:ext cx="305594" cy="794"/>
            </a:xfrm>
            <a:prstGeom prst="straightConnector1">
              <a:avLst/>
            </a:prstGeom>
            <a:noFill/>
            <a:ln w="15875" cap="flat" cmpd="sng" algn="ctr">
              <a:solidFill>
                <a:srgbClr val="660066"/>
              </a:solidFill>
              <a:prstDash val="solid"/>
              <a:round/>
              <a:headEnd type="none" w="med" len="med"/>
              <a:tailEnd type="arrow" w="med" len="med"/>
            </a:ln>
            <a:effectLst/>
          </p:spPr>
        </p:cxnSp>
        <p:cxnSp>
          <p:nvCxnSpPr>
            <p:cNvPr id="32" name="Straight Arrow Connector 31"/>
            <p:cNvCxnSpPr/>
            <p:nvPr/>
          </p:nvCxnSpPr>
          <p:spPr bwMode="auto">
            <a:xfrm rot="5400000">
              <a:off x="5943600" y="2895600"/>
              <a:ext cx="304800" cy="1588"/>
            </a:xfrm>
            <a:prstGeom prst="straightConnector1">
              <a:avLst/>
            </a:prstGeom>
            <a:noFill/>
            <a:ln w="15875" cap="flat" cmpd="sng" algn="ctr">
              <a:solidFill>
                <a:srgbClr val="660066"/>
              </a:solidFill>
              <a:prstDash val="solid"/>
              <a:round/>
              <a:headEnd type="none" w="med" len="med"/>
              <a:tailEnd type="arrow" w="med" len="med"/>
            </a:ln>
            <a:effectLst/>
          </p:spPr>
        </p:cxnSp>
        <p:sp>
          <p:nvSpPr>
            <p:cNvPr id="33" name="TextBox 32"/>
            <p:cNvSpPr txBox="1"/>
            <p:nvPr/>
          </p:nvSpPr>
          <p:spPr>
            <a:xfrm>
              <a:off x="5638800" y="3048000"/>
              <a:ext cx="415498" cy="374461"/>
            </a:xfrm>
            <a:prstGeom prst="rect">
              <a:avLst/>
            </a:prstGeom>
            <a:noFill/>
          </p:spPr>
          <p:txBody>
            <a:bodyPr wrap="none" rtlCol="0">
              <a:spAutoFit/>
            </a:bodyPr>
            <a:lstStyle/>
            <a:p>
              <a:r>
                <a:rPr lang="en-US" dirty="0" smtClean="0">
                  <a:solidFill>
                    <a:srgbClr val="660066"/>
                  </a:solidFill>
                </a:rPr>
                <a:t>+</a:t>
              </a:r>
              <a:endParaRPr lang="en-US" dirty="0">
                <a:solidFill>
                  <a:srgbClr val="660066"/>
                </a:solidFill>
              </a:endParaRPr>
            </a:p>
          </p:txBody>
        </p:sp>
        <p:cxnSp>
          <p:nvCxnSpPr>
            <p:cNvPr id="34" name="Straight Arrow Connector 33"/>
            <p:cNvCxnSpPr/>
            <p:nvPr/>
          </p:nvCxnSpPr>
          <p:spPr bwMode="auto">
            <a:xfrm rot="5400000">
              <a:off x="5753894" y="3466306"/>
              <a:ext cx="228600" cy="1588"/>
            </a:xfrm>
            <a:prstGeom prst="straightConnector1">
              <a:avLst/>
            </a:prstGeom>
            <a:noFill/>
            <a:ln w="15875" cap="flat" cmpd="sng" algn="ctr">
              <a:solidFill>
                <a:srgbClr val="660066"/>
              </a:solidFill>
              <a:prstDash val="solid"/>
              <a:round/>
              <a:headEnd type="none" w="med" len="med"/>
              <a:tailEnd type="arrow" w="med" len="med"/>
            </a:ln>
            <a:effectLst/>
          </p:spPr>
        </p:cxnSp>
      </p:grpSp>
      <p:sp>
        <p:nvSpPr>
          <p:cNvPr id="35" name="TextBox 34"/>
          <p:cNvSpPr txBox="1"/>
          <p:nvPr/>
        </p:nvSpPr>
        <p:spPr>
          <a:xfrm>
            <a:off x="7303860" y="2667000"/>
            <a:ext cx="492443" cy="374461"/>
          </a:xfrm>
          <a:prstGeom prst="rect">
            <a:avLst/>
          </a:prstGeom>
          <a:noFill/>
        </p:spPr>
        <p:txBody>
          <a:bodyPr wrap="none" rtlCol="0">
            <a:spAutoFit/>
          </a:bodyPr>
          <a:lstStyle/>
          <a:p>
            <a:r>
              <a:rPr lang="en-US" dirty="0" smtClean="0"/>
              <a:t>t0</a:t>
            </a:r>
            <a:endParaRPr lang="en-US" dirty="0"/>
          </a:p>
        </p:txBody>
      </p:sp>
      <p:sp>
        <p:nvSpPr>
          <p:cNvPr id="36" name="TextBox 35"/>
          <p:cNvSpPr txBox="1"/>
          <p:nvPr/>
        </p:nvSpPr>
        <p:spPr>
          <a:xfrm>
            <a:off x="7777858" y="2667000"/>
            <a:ext cx="377026" cy="374461"/>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7532460" y="3886200"/>
            <a:ext cx="479618" cy="374461"/>
          </a:xfrm>
          <a:prstGeom prst="rect">
            <a:avLst/>
          </a:prstGeom>
          <a:noFill/>
        </p:spPr>
        <p:txBody>
          <a:bodyPr wrap="none" rtlCol="0">
            <a:spAutoFit/>
          </a:bodyPr>
          <a:lstStyle/>
          <a:p>
            <a:r>
              <a:rPr lang="en-US" dirty="0" smtClean="0"/>
              <a:t>t1</a:t>
            </a:r>
            <a:endParaRPr lang="en-US" dirty="0"/>
          </a:p>
        </p:txBody>
      </p:sp>
      <p:sp>
        <p:nvSpPr>
          <p:cNvPr id="38" name="Rectangle 37"/>
          <p:cNvSpPr/>
          <p:nvPr/>
        </p:nvSpPr>
        <p:spPr bwMode="auto">
          <a:xfrm>
            <a:off x="4876800" y="2667000"/>
            <a:ext cx="114300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39" name="Rectangle 38"/>
          <p:cNvSpPr/>
          <p:nvPr/>
        </p:nvSpPr>
        <p:spPr bwMode="auto">
          <a:xfrm>
            <a:off x="7227660" y="2667000"/>
            <a:ext cx="114300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0" name="Rectangle 39"/>
          <p:cNvSpPr/>
          <p:nvPr/>
        </p:nvSpPr>
        <p:spPr bwMode="auto">
          <a:xfrm>
            <a:off x="1219200" y="3352800"/>
            <a:ext cx="220980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1" name="Rectangle 40"/>
          <p:cNvSpPr/>
          <p:nvPr/>
        </p:nvSpPr>
        <p:spPr bwMode="auto">
          <a:xfrm>
            <a:off x="4648200" y="2209800"/>
            <a:ext cx="4114800" cy="2971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49" name="Elbow Connector 48"/>
          <p:cNvCxnSpPr>
            <a:stCxn id="37" idx="2"/>
            <a:endCxn id="50" idx="0"/>
          </p:cNvCxnSpPr>
          <p:nvPr/>
        </p:nvCxnSpPr>
        <p:spPr bwMode="auto">
          <a:xfrm rot="16200000" flipH="1">
            <a:off x="7567225" y="4465704"/>
            <a:ext cx="410219" cy="131"/>
          </a:xfrm>
          <a:prstGeom prst="bentConnector3">
            <a:avLst>
              <a:gd name="adj1" fmla="val 50000"/>
            </a:avLst>
          </a:prstGeom>
          <a:noFill/>
          <a:ln w="15875" cap="flat" cmpd="sng" algn="ctr">
            <a:solidFill>
              <a:srgbClr val="660066"/>
            </a:solidFill>
            <a:prstDash val="solid"/>
            <a:round/>
            <a:headEnd type="none" w="med" len="med"/>
            <a:tailEnd type="arrow"/>
          </a:ln>
          <a:effectLst/>
        </p:spPr>
      </p:cxnSp>
      <p:sp>
        <p:nvSpPr>
          <p:cNvPr id="50" name="Rectangle 49"/>
          <p:cNvSpPr/>
          <p:nvPr/>
        </p:nvSpPr>
        <p:spPr bwMode="auto">
          <a:xfrm>
            <a:off x="7696200" y="467088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1" name="Rectangle 50"/>
          <p:cNvSpPr/>
          <p:nvPr/>
        </p:nvSpPr>
        <p:spPr bwMode="auto">
          <a:xfrm>
            <a:off x="7239000" y="467088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2" name="Rectangle 51"/>
          <p:cNvSpPr/>
          <p:nvPr/>
        </p:nvSpPr>
        <p:spPr bwMode="auto">
          <a:xfrm>
            <a:off x="58787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3" name="Rectangle 52"/>
          <p:cNvSpPr/>
          <p:nvPr/>
        </p:nvSpPr>
        <p:spPr bwMode="auto">
          <a:xfrm>
            <a:off x="54215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55" name="Elbow Connector 54"/>
          <p:cNvCxnSpPr>
            <a:stCxn id="28" idx="2"/>
            <a:endCxn id="53" idx="0"/>
          </p:cNvCxnSpPr>
          <p:nvPr/>
        </p:nvCxnSpPr>
        <p:spPr bwMode="auto">
          <a:xfrm rot="5400000">
            <a:off x="5290102" y="4468299"/>
            <a:ext cx="421559" cy="6282"/>
          </a:xfrm>
          <a:prstGeom prst="bentConnector3">
            <a:avLst>
              <a:gd name="adj1" fmla="val 50000"/>
            </a:avLst>
          </a:prstGeom>
          <a:noFill/>
          <a:ln w="15875" cap="flat" cmpd="sng" algn="ctr">
            <a:solidFill>
              <a:srgbClr val="660066"/>
            </a:solidFill>
            <a:prstDash val="solid"/>
            <a:round/>
            <a:headEnd type="none" w="med" len="med"/>
            <a:tailEnd type="arrow"/>
          </a:ln>
          <a:effectLst/>
        </p:spPr>
      </p:cxnSp>
      <p:grpSp>
        <p:nvGrpSpPr>
          <p:cNvPr id="72" name="Group 71"/>
          <p:cNvGrpSpPr/>
          <p:nvPr/>
        </p:nvGrpSpPr>
        <p:grpSpPr>
          <a:xfrm>
            <a:off x="5181600" y="4724400"/>
            <a:ext cx="1066800" cy="792839"/>
            <a:chOff x="5029200" y="4724400"/>
            <a:chExt cx="1066800" cy="792839"/>
          </a:xfrm>
        </p:grpSpPr>
        <p:grpSp>
          <p:nvGrpSpPr>
            <p:cNvPr id="46" name="Group 45"/>
            <p:cNvGrpSpPr/>
            <p:nvPr/>
          </p:nvGrpSpPr>
          <p:grpSpPr>
            <a:xfrm>
              <a:off x="5029200" y="4724400"/>
              <a:ext cx="1066800" cy="374461"/>
              <a:chOff x="5029200" y="5379360"/>
              <a:chExt cx="1066800" cy="374461"/>
            </a:xfrm>
          </p:grpSpPr>
          <p:sp>
            <p:nvSpPr>
              <p:cNvPr id="42" name="Trapezoid 41"/>
              <p:cNvSpPr/>
              <p:nvPr/>
            </p:nvSpPr>
            <p:spPr bwMode="auto">
              <a:xfrm flipV="1">
                <a:off x="5029200" y="5410200"/>
                <a:ext cx="1066800" cy="304800"/>
              </a:xfrm>
              <a:prstGeom prst="trapezoid">
                <a:avLst>
                  <a:gd name="adj" fmla="val 84526"/>
                </a:avLst>
              </a:prstGeom>
              <a:solidFill>
                <a:srgbClr val="FFFFFF"/>
              </a:solidFill>
              <a:ln w="222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4" name="TextBox 43"/>
              <p:cNvSpPr txBox="1"/>
              <p:nvPr/>
            </p:nvSpPr>
            <p:spPr>
              <a:xfrm>
                <a:off x="5181600" y="5379360"/>
                <a:ext cx="736099" cy="374461"/>
              </a:xfrm>
              <a:prstGeom prst="rect">
                <a:avLst/>
              </a:prstGeom>
              <a:noFill/>
            </p:spPr>
            <p:txBody>
              <a:bodyPr wrap="none" rtlCol="0">
                <a:spAutoFit/>
              </a:bodyPr>
              <a:lstStyle/>
              <a:p>
                <a:r>
                  <a:rPr lang="en-US" dirty="0" smtClean="0"/>
                  <a:t>1  0</a:t>
                </a:r>
                <a:endParaRPr lang="en-US" dirty="0"/>
              </a:p>
            </p:txBody>
          </p:sp>
        </p:grpSp>
        <p:cxnSp>
          <p:nvCxnSpPr>
            <p:cNvPr id="67" name="Straight Arrow Connector 66"/>
            <p:cNvCxnSpPr/>
            <p:nvPr/>
          </p:nvCxnSpPr>
          <p:spPr bwMode="auto">
            <a:xfrm rot="16200000" flipH="1">
              <a:off x="5324256" y="5278895"/>
              <a:ext cx="463739" cy="12950"/>
            </a:xfrm>
            <a:prstGeom prst="straightConnector1">
              <a:avLst/>
            </a:prstGeom>
            <a:noFill/>
            <a:ln w="15875" cap="flat" cmpd="sng" algn="ctr">
              <a:solidFill>
                <a:srgbClr val="660066"/>
              </a:solidFill>
              <a:prstDash val="solid"/>
              <a:round/>
              <a:headEnd type="none" w="med" len="med"/>
              <a:tailEnd type="arrow"/>
            </a:ln>
            <a:effectLst/>
          </p:spPr>
        </p:cxnSp>
      </p:grpSp>
      <p:grpSp>
        <p:nvGrpSpPr>
          <p:cNvPr id="73" name="Group 72"/>
          <p:cNvGrpSpPr/>
          <p:nvPr/>
        </p:nvGrpSpPr>
        <p:grpSpPr>
          <a:xfrm>
            <a:off x="7010400" y="4724400"/>
            <a:ext cx="1066800" cy="802561"/>
            <a:chOff x="6477000" y="4724400"/>
            <a:chExt cx="1066800" cy="802561"/>
          </a:xfrm>
        </p:grpSpPr>
        <p:grpSp>
          <p:nvGrpSpPr>
            <p:cNvPr id="47" name="Group 46"/>
            <p:cNvGrpSpPr/>
            <p:nvPr/>
          </p:nvGrpSpPr>
          <p:grpSpPr>
            <a:xfrm>
              <a:off x="6477000" y="4724400"/>
              <a:ext cx="1066800" cy="374461"/>
              <a:chOff x="6477000" y="5382719"/>
              <a:chExt cx="1066800" cy="374461"/>
            </a:xfrm>
          </p:grpSpPr>
          <p:sp>
            <p:nvSpPr>
              <p:cNvPr id="43" name="Trapezoid 42"/>
              <p:cNvSpPr/>
              <p:nvPr/>
            </p:nvSpPr>
            <p:spPr bwMode="auto">
              <a:xfrm flipV="1">
                <a:off x="6477000" y="5410200"/>
                <a:ext cx="1066800" cy="304800"/>
              </a:xfrm>
              <a:prstGeom prst="trapezoid">
                <a:avLst>
                  <a:gd name="adj" fmla="val 84526"/>
                </a:avLst>
              </a:prstGeom>
              <a:solidFill>
                <a:srgbClr val="FFFFFF"/>
              </a:solidFill>
              <a:ln w="222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5" name="TextBox 44"/>
              <p:cNvSpPr txBox="1"/>
              <p:nvPr/>
            </p:nvSpPr>
            <p:spPr>
              <a:xfrm>
                <a:off x="6629400" y="5382719"/>
                <a:ext cx="736099" cy="374461"/>
              </a:xfrm>
              <a:prstGeom prst="rect">
                <a:avLst/>
              </a:prstGeom>
              <a:noFill/>
            </p:spPr>
            <p:txBody>
              <a:bodyPr wrap="none" rtlCol="0">
                <a:spAutoFit/>
              </a:bodyPr>
              <a:lstStyle/>
              <a:p>
                <a:r>
                  <a:rPr lang="en-US" dirty="0" smtClean="0"/>
                  <a:t>1  0</a:t>
                </a:r>
                <a:endParaRPr lang="en-US" dirty="0"/>
              </a:p>
            </p:txBody>
          </p:sp>
        </p:grpSp>
        <p:cxnSp>
          <p:nvCxnSpPr>
            <p:cNvPr id="68" name="Straight Arrow Connector 67"/>
            <p:cNvCxnSpPr/>
            <p:nvPr/>
          </p:nvCxnSpPr>
          <p:spPr bwMode="auto">
            <a:xfrm rot="16200000" flipH="1">
              <a:off x="6772056" y="5288614"/>
              <a:ext cx="463740" cy="12953"/>
            </a:xfrm>
            <a:prstGeom prst="straightConnector1">
              <a:avLst/>
            </a:prstGeom>
            <a:noFill/>
            <a:ln w="15875" cap="flat" cmpd="sng" algn="ctr">
              <a:solidFill>
                <a:srgbClr val="660066"/>
              </a:solidFill>
              <a:prstDash val="solid"/>
              <a:round/>
              <a:headEnd type="none" w="med" len="med"/>
              <a:tailEnd type="arrow"/>
            </a:ln>
            <a:effectLst/>
          </p:spPr>
        </p:cxnSp>
      </p:grpSp>
      <p:sp>
        <p:nvSpPr>
          <p:cNvPr id="74" name="TextBox 73"/>
          <p:cNvSpPr txBox="1"/>
          <p:nvPr/>
        </p:nvSpPr>
        <p:spPr>
          <a:xfrm>
            <a:off x="5451157" y="5486400"/>
            <a:ext cx="492443" cy="374461"/>
          </a:xfrm>
          <a:prstGeom prst="rect">
            <a:avLst/>
          </a:prstGeom>
          <a:noFill/>
        </p:spPr>
        <p:txBody>
          <a:bodyPr wrap="none" rtlCol="0">
            <a:spAutoFit/>
          </a:bodyPr>
          <a:lstStyle/>
          <a:p>
            <a:r>
              <a:rPr lang="en-US" dirty="0" smtClean="0"/>
              <a:t>t0</a:t>
            </a:r>
            <a:endParaRPr lang="en-US" dirty="0"/>
          </a:p>
        </p:txBody>
      </p:sp>
      <p:sp>
        <p:nvSpPr>
          <p:cNvPr id="75" name="TextBox 74"/>
          <p:cNvSpPr txBox="1"/>
          <p:nvPr/>
        </p:nvSpPr>
        <p:spPr>
          <a:xfrm>
            <a:off x="7279957" y="5492939"/>
            <a:ext cx="479618" cy="374461"/>
          </a:xfrm>
          <a:prstGeom prst="rect">
            <a:avLst/>
          </a:prstGeom>
          <a:noFill/>
        </p:spPr>
        <p:txBody>
          <a:bodyPr wrap="none" rtlCol="0">
            <a:spAutoFit/>
          </a:bodyPr>
          <a:lstStyle/>
          <a:p>
            <a:r>
              <a:rPr lang="en-US" dirty="0" smtClean="0"/>
              <a:t>t1</a:t>
            </a:r>
            <a:endParaRPr lang="en-US" dirty="0"/>
          </a:p>
        </p:txBody>
      </p:sp>
      <p:cxnSp>
        <p:nvCxnSpPr>
          <p:cNvPr id="77" name="Elbow Connector 76"/>
          <p:cNvCxnSpPr>
            <a:endCxn id="52" idx="0"/>
          </p:cNvCxnSpPr>
          <p:nvPr/>
        </p:nvCxnSpPr>
        <p:spPr bwMode="auto">
          <a:xfrm rot="5400000">
            <a:off x="4789260" y="3070680"/>
            <a:ext cx="2777220" cy="445860"/>
          </a:xfrm>
          <a:prstGeom prst="bentConnector3">
            <a:avLst>
              <a:gd name="adj1" fmla="val 91241"/>
            </a:avLst>
          </a:prstGeom>
          <a:noFill/>
          <a:ln w="15875" cap="flat" cmpd="sng" algn="ctr">
            <a:solidFill>
              <a:srgbClr val="660066"/>
            </a:solidFill>
            <a:prstDash val="solid"/>
            <a:round/>
            <a:headEnd type="none" w="med" len="med"/>
            <a:tailEnd type="arrow"/>
          </a:ln>
          <a:effectLst/>
        </p:spPr>
      </p:cxnSp>
      <p:cxnSp>
        <p:nvCxnSpPr>
          <p:cNvPr id="80" name="Elbow Connector 79"/>
          <p:cNvCxnSpPr>
            <a:endCxn id="51" idx="0"/>
          </p:cNvCxnSpPr>
          <p:nvPr/>
        </p:nvCxnSpPr>
        <p:spPr bwMode="auto">
          <a:xfrm rot="16200000" flipH="1">
            <a:off x="5741760" y="3097440"/>
            <a:ext cx="2765880" cy="381000"/>
          </a:xfrm>
          <a:prstGeom prst="bentConnector3">
            <a:avLst>
              <a:gd name="adj1" fmla="val 92230"/>
            </a:avLst>
          </a:prstGeom>
          <a:noFill/>
          <a:ln w="15875" cap="flat" cmpd="sng" algn="ctr">
            <a:solidFill>
              <a:srgbClr val="660066"/>
            </a:solidFill>
            <a:prstDash val="solid"/>
            <a:round/>
            <a:headEnd type="none" w="med" len="med"/>
            <a:tailEnd type="arrow"/>
          </a:ln>
          <a:effectLst/>
        </p:spPr>
      </p:cxnSp>
      <p:sp>
        <p:nvSpPr>
          <p:cNvPr id="85" name="TextBox 84"/>
          <p:cNvSpPr txBox="1"/>
          <p:nvPr/>
        </p:nvSpPr>
        <p:spPr>
          <a:xfrm>
            <a:off x="6705600" y="1524000"/>
            <a:ext cx="479618" cy="374461"/>
          </a:xfrm>
          <a:prstGeom prst="rect">
            <a:avLst/>
          </a:prstGeom>
          <a:noFill/>
        </p:spPr>
        <p:txBody>
          <a:bodyPr wrap="none" rtlCol="0">
            <a:spAutoFit/>
          </a:bodyPr>
          <a:lstStyle/>
          <a:p>
            <a:r>
              <a:rPr lang="en-US" dirty="0" smtClean="0"/>
              <a:t>t1</a:t>
            </a:r>
            <a:endParaRPr lang="en-US" dirty="0"/>
          </a:p>
        </p:txBody>
      </p:sp>
      <p:sp>
        <p:nvSpPr>
          <p:cNvPr id="86" name="TextBox 85"/>
          <p:cNvSpPr txBox="1"/>
          <p:nvPr/>
        </p:nvSpPr>
        <p:spPr>
          <a:xfrm>
            <a:off x="6096000" y="1524000"/>
            <a:ext cx="492443" cy="374461"/>
          </a:xfrm>
          <a:prstGeom prst="rect">
            <a:avLst/>
          </a:prstGeom>
          <a:noFill/>
        </p:spPr>
        <p:txBody>
          <a:bodyPr wrap="none" rtlCol="0">
            <a:spAutoFit/>
          </a:bodyPr>
          <a:lstStyle/>
          <a:p>
            <a:r>
              <a:rPr lang="en-US" dirty="0" smtClean="0"/>
              <a:t>t0</a:t>
            </a:r>
            <a:endParaRPr lang="en-US" dirty="0"/>
          </a:p>
        </p:txBody>
      </p:sp>
      <p:sp>
        <p:nvSpPr>
          <p:cNvPr id="94" name="TextBox 93"/>
          <p:cNvSpPr txBox="1"/>
          <p:nvPr/>
        </p:nvSpPr>
        <p:spPr>
          <a:xfrm>
            <a:off x="3850213" y="4730939"/>
            <a:ext cx="569387" cy="374461"/>
          </a:xfrm>
          <a:prstGeom prst="rect">
            <a:avLst/>
          </a:prstGeom>
          <a:noFill/>
        </p:spPr>
        <p:txBody>
          <a:bodyPr wrap="none" rtlCol="0">
            <a:spAutoFit/>
          </a:bodyPr>
          <a:lstStyle/>
          <a:p>
            <a:r>
              <a:rPr lang="en-US" dirty="0" err="1" smtClean="0"/>
              <a:t>sel</a:t>
            </a:r>
            <a:endParaRPr lang="en-US" dirty="0"/>
          </a:p>
        </p:txBody>
      </p:sp>
      <p:sp>
        <p:nvSpPr>
          <p:cNvPr id="97" name="TextBox 96"/>
          <p:cNvSpPr txBox="1"/>
          <p:nvPr/>
        </p:nvSpPr>
        <p:spPr>
          <a:xfrm>
            <a:off x="609600" y="5943600"/>
            <a:ext cx="7194941" cy="728405"/>
          </a:xfrm>
          <a:prstGeom prst="rect">
            <a:avLst/>
          </a:prstGeom>
          <a:noFill/>
        </p:spPr>
        <p:txBody>
          <a:bodyPr wrap="none" rtlCol="0">
            <a:spAutoFit/>
          </a:bodyPr>
          <a:lstStyle/>
          <a:p>
            <a:r>
              <a:rPr lang="en-US" b="1" i="1" dirty="0" smtClean="0">
                <a:solidFill>
                  <a:srgbClr val="FF0000"/>
                </a:solidFill>
              </a:rPr>
              <a:t>Note: a </a:t>
            </a:r>
            <a:r>
              <a:rPr lang="en-US" b="1" i="1" dirty="0" err="1" smtClean="0">
                <a:solidFill>
                  <a:srgbClr val="FF0000"/>
                </a:solidFill>
              </a:rPr>
              <a:t>mux</a:t>
            </a:r>
            <a:r>
              <a:rPr lang="en-US" b="1" i="1" dirty="0" smtClean="0">
                <a:solidFill>
                  <a:srgbClr val="FF0000"/>
                </a:solidFill>
              </a:rPr>
              <a:t> is created for every L-value written</a:t>
            </a:r>
          </a:p>
          <a:p>
            <a:r>
              <a:rPr lang="en-US" b="1" i="1" dirty="0" smtClean="0">
                <a:solidFill>
                  <a:srgbClr val="FF0000"/>
                </a:solidFill>
              </a:rPr>
              <a:t>by all branches of the if/else or case statement.</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90" name="Straight Connector 89"/>
          <p:cNvCxnSpPr>
            <a:stCxn id="94" idx="3"/>
            <a:endCxn id="45" idx="1"/>
          </p:cNvCxnSpPr>
          <p:nvPr/>
        </p:nvCxnSpPr>
        <p:spPr bwMode="auto">
          <a:xfrm flipV="1">
            <a:off x="4419600" y="4911631"/>
            <a:ext cx="2743200" cy="6539"/>
          </a:xfrm>
          <a:prstGeom prst="line">
            <a:avLst/>
          </a:prstGeom>
          <a:noFill/>
          <a:ln w="15875" cap="flat" cmpd="sng" algn="ctr">
            <a:solidFill>
              <a:srgbClr val="660066"/>
            </a:solidFill>
            <a:prstDash val="solid"/>
            <a:round/>
            <a:headEnd type="none" w="med" len="med"/>
            <a:tailEnd type="arrow" w="med" len="med"/>
          </a:ln>
          <a:effectLst/>
        </p:spPr>
      </p:cxnSp>
      <p:sp>
        <p:nvSpPr>
          <p:cNvPr id="2" name="Title 1"/>
          <p:cNvSpPr>
            <a:spLocks noGrp="1"/>
          </p:cNvSpPr>
          <p:nvPr>
            <p:ph type="title"/>
          </p:nvPr>
        </p:nvSpPr>
        <p:spPr>
          <a:xfrm>
            <a:off x="609600" y="304800"/>
            <a:ext cx="7772400" cy="762000"/>
          </a:xfrm>
        </p:spPr>
        <p:txBody>
          <a:bodyPr/>
          <a:lstStyle/>
          <a:p>
            <a:r>
              <a:rPr lang="en-US" dirty="0" smtClean="0"/>
              <a:t>Synthesis of if/else</a:t>
            </a:r>
            <a:endParaRPr lang="en-US" dirty="0"/>
          </a:p>
        </p:txBody>
      </p:sp>
      <p:sp>
        <p:nvSpPr>
          <p:cNvPr id="3" name="Rectangle 2"/>
          <p:cNvSpPr/>
          <p:nvPr/>
        </p:nvSpPr>
        <p:spPr>
          <a:xfrm>
            <a:off x="685800" y="1524001"/>
            <a:ext cx="3733800" cy="4401205"/>
          </a:xfrm>
          <a:prstGeom prst="rect">
            <a:avLst/>
          </a:prstGeom>
        </p:spPr>
        <p:txBody>
          <a:bodyPr wrap="square">
            <a:spAutoFit/>
          </a:bodyPr>
          <a:lstStyle/>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logic </a:t>
            </a:r>
            <a:r>
              <a:rPr lang="en-GB" b="1" dirty="0" smtClean="0">
                <a:latin typeface="Courier New" pitchFamily="-65" charset="0"/>
              </a:rPr>
              <a:t>t0, t1,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r>
              <a:rPr lang="en-GB" b="1" dirty="0" err="1" smtClean="0">
                <a:solidFill>
                  <a:schemeClr val="tx2"/>
                </a:solidFill>
                <a:latin typeface="Courier New" pitchFamily="-65" charset="0"/>
              </a:rPr>
              <a:t>always_comb</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t0 = 1’b1;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if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t0 = t0+1;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else</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t1 = t0+1;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end</a:t>
            </a:r>
            <a:endParaRPr lang="en-US" dirty="0"/>
          </a:p>
        </p:txBody>
      </p:sp>
      <p:sp>
        <p:nvSpPr>
          <p:cNvPr id="6" name="Rectangle 5"/>
          <p:cNvSpPr/>
          <p:nvPr/>
        </p:nvSpPr>
        <p:spPr bwMode="auto">
          <a:xfrm>
            <a:off x="1447800" y="37338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7" name="Rectangle 6"/>
          <p:cNvSpPr/>
          <p:nvPr/>
        </p:nvSpPr>
        <p:spPr bwMode="auto">
          <a:xfrm>
            <a:off x="1447800" y="43434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4" name="Group 24"/>
          <p:cNvGrpSpPr/>
          <p:nvPr/>
        </p:nvGrpSpPr>
        <p:grpSpPr>
          <a:xfrm>
            <a:off x="5105400" y="3048000"/>
            <a:ext cx="762000" cy="838200"/>
            <a:chOff x="5486400" y="2743200"/>
            <a:chExt cx="762000" cy="838200"/>
          </a:xfrm>
        </p:grpSpPr>
        <p:sp>
          <p:nvSpPr>
            <p:cNvPr id="13" name="Freeform 12"/>
            <p:cNvSpPr/>
            <p:nvPr/>
          </p:nvSpPr>
          <p:spPr bwMode="auto">
            <a:xfrm flipV="1">
              <a:off x="5486400" y="3048000"/>
              <a:ext cx="762000" cy="304800"/>
            </a:xfrm>
            <a:custGeom>
              <a:avLst/>
              <a:gdLst>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0 w 762000"/>
                <a:gd name="connsiteY4" fmla="*/ 304800 h 304800"/>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387532 w 762000"/>
                <a:gd name="connsiteY4" fmla="*/ 226080 h 304800"/>
                <a:gd name="connsiteX5" fmla="*/ 0 w 762000"/>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04800">
                  <a:moveTo>
                    <a:pt x="0" y="304800"/>
                  </a:moveTo>
                  <a:lnTo>
                    <a:pt x="76200" y="0"/>
                  </a:lnTo>
                  <a:lnTo>
                    <a:pt x="685800" y="0"/>
                  </a:lnTo>
                  <a:lnTo>
                    <a:pt x="762000" y="304800"/>
                  </a:lnTo>
                  <a:lnTo>
                    <a:pt x="387532" y="226080"/>
                  </a:lnTo>
                  <a:lnTo>
                    <a:pt x="0" y="304800"/>
                  </a:lnTo>
                  <a:close/>
                </a:path>
              </a:pathLst>
            </a:custGeom>
            <a:no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dirty="0">
                <a:ln>
                  <a:noFill/>
                </a:ln>
                <a:solidFill>
                  <a:schemeClr val="tx1"/>
                </a:solidFill>
                <a:effectLst/>
                <a:latin typeface="Verdana" charset="0"/>
              </a:endParaRPr>
            </a:p>
          </p:txBody>
        </p:sp>
        <p:cxnSp>
          <p:nvCxnSpPr>
            <p:cNvPr id="18" name="Straight Arrow Connector 17"/>
            <p:cNvCxnSpPr/>
            <p:nvPr/>
          </p:nvCxnSpPr>
          <p:spPr bwMode="auto">
            <a:xfrm rot="5400000">
              <a:off x="5485606" y="2895600"/>
              <a:ext cx="305594" cy="794"/>
            </a:xfrm>
            <a:prstGeom prst="straightConnector1">
              <a:avLst/>
            </a:prstGeom>
            <a:noFill/>
            <a:ln w="15875" cap="flat" cmpd="sng" algn="ctr">
              <a:solidFill>
                <a:srgbClr val="660066"/>
              </a:solidFill>
              <a:prstDash val="solid"/>
              <a:round/>
              <a:headEnd type="none" w="med" len="med"/>
              <a:tailEnd type="arrow" w="med" len="med"/>
            </a:ln>
            <a:effectLst/>
          </p:spPr>
        </p:cxnSp>
        <p:cxnSp>
          <p:nvCxnSpPr>
            <p:cNvPr id="19" name="Straight Arrow Connector 18"/>
            <p:cNvCxnSpPr/>
            <p:nvPr/>
          </p:nvCxnSpPr>
          <p:spPr bwMode="auto">
            <a:xfrm rot="5400000">
              <a:off x="5943600" y="2895600"/>
              <a:ext cx="304800" cy="1588"/>
            </a:xfrm>
            <a:prstGeom prst="straightConnector1">
              <a:avLst/>
            </a:prstGeom>
            <a:noFill/>
            <a:ln w="15875" cap="flat" cmpd="sng" algn="ctr">
              <a:solidFill>
                <a:srgbClr val="660066"/>
              </a:solidFill>
              <a:prstDash val="solid"/>
              <a:round/>
              <a:headEnd type="none" w="med" len="med"/>
              <a:tailEnd type="arrow" w="med" len="med"/>
            </a:ln>
            <a:effectLst/>
          </p:spPr>
        </p:cxnSp>
        <p:sp>
          <p:nvSpPr>
            <p:cNvPr id="20" name="TextBox 19"/>
            <p:cNvSpPr txBox="1"/>
            <p:nvPr/>
          </p:nvSpPr>
          <p:spPr>
            <a:xfrm>
              <a:off x="5638800" y="3048000"/>
              <a:ext cx="415498" cy="374461"/>
            </a:xfrm>
            <a:prstGeom prst="rect">
              <a:avLst/>
            </a:prstGeom>
            <a:noFill/>
          </p:spPr>
          <p:txBody>
            <a:bodyPr wrap="none" rtlCol="0">
              <a:spAutoFit/>
            </a:bodyPr>
            <a:lstStyle/>
            <a:p>
              <a:r>
                <a:rPr lang="en-US" dirty="0" smtClean="0">
                  <a:solidFill>
                    <a:srgbClr val="660066"/>
                  </a:solidFill>
                </a:rPr>
                <a:t>+</a:t>
              </a:r>
              <a:endParaRPr lang="en-US" dirty="0">
                <a:solidFill>
                  <a:srgbClr val="660066"/>
                </a:solidFill>
              </a:endParaRPr>
            </a:p>
          </p:txBody>
        </p:sp>
        <p:cxnSp>
          <p:nvCxnSpPr>
            <p:cNvPr id="21" name="Straight Arrow Connector 20"/>
            <p:cNvCxnSpPr/>
            <p:nvPr/>
          </p:nvCxnSpPr>
          <p:spPr bwMode="auto">
            <a:xfrm rot="5400000">
              <a:off x="5753894" y="3466306"/>
              <a:ext cx="228600" cy="1588"/>
            </a:xfrm>
            <a:prstGeom prst="straightConnector1">
              <a:avLst/>
            </a:prstGeom>
            <a:noFill/>
            <a:ln w="15875" cap="flat" cmpd="sng" algn="ctr">
              <a:solidFill>
                <a:srgbClr val="660066"/>
              </a:solidFill>
              <a:prstDash val="solid"/>
              <a:round/>
              <a:headEnd type="none" w="med" len="med"/>
              <a:tailEnd type="arrow" w="med" len="med"/>
            </a:ln>
            <a:effectLst/>
          </p:spPr>
        </p:cxnSp>
      </p:grpSp>
      <p:sp>
        <p:nvSpPr>
          <p:cNvPr id="26" name="TextBox 25"/>
          <p:cNvSpPr txBox="1"/>
          <p:nvPr/>
        </p:nvSpPr>
        <p:spPr>
          <a:xfrm>
            <a:off x="5029200" y="2667000"/>
            <a:ext cx="492443" cy="374461"/>
          </a:xfrm>
          <a:prstGeom prst="rect">
            <a:avLst/>
          </a:prstGeom>
          <a:noFill/>
        </p:spPr>
        <p:txBody>
          <a:bodyPr wrap="none" rtlCol="0">
            <a:spAutoFit/>
          </a:bodyPr>
          <a:lstStyle/>
          <a:p>
            <a:r>
              <a:rPr lang="en-US" dirty="0" smtClean="0"/>
              <a:t>t0</a:t>
            </a:r>
            <a:endParaRPr lang="en-US" dirty="0"/>
          </a:p>
        </p:txBody>
      </p:sp>
      <p:sp>
        <p:nvSpPr>
          <p:cNvPr id="27" name="TextBox 26"/>
          <p:cNvSpPr txBox="1"/>
          <p:nvPr/>
        </p:nvSpPr>
        <p:spPr>
          <a:xfrm>
            <a:off x="5503198" y="2667000"/>
            <a:ext cx="377026" cy="374461"/>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5257800" y="3886200"/>
            <a:ext cx="492443" cy="374461"/>
          </a:xfrm>
          <a:prstGeom prst="rect">
            <a:avLst/>
          </a:prstGeom>
          <a:noFill/>
        </p:spPr>
        <p:txBody>
          <a:bodyPr wrap="none" rtlCol="0">
            <a:spAutoFit/>
          </a:bodyPr>
          <a:lstStyle/>
          <a:p>
            <a:r>
              <a:rPr lang="en-US" dirty="0" smtClean="0"/>
              <a:t>t0</a:t>
            </a:r>
            <a:endParaRPr lang="en-US" dirty="0"/>
          </a:p>
        </p:txBody>
      </p:sp>
      <p:grpSp>
        <p:nvGrpSpPr>
          <p:cNvPr id="5" name="Group 28"/>
          <p:cNvGrpSpPr/>
          <p:nvPr/>
        </p:nvGrpSpPr>
        <p:grpSpPr>
          <a:xfrm>
            <a:off x="7380060" y="3048000"/>
            <a:ext cx="762000" cy="838200"/>
            <a:chOff x="5486400" y="2743200"/>
            <a:chExt cx="762000" cy="838200"/>
          </a:xfrm>
        </p:grpSpPr>
        <p:sp>
          <p:nvSpPr>
            <p:cNvPr id="30" name="Freeform 29"/>
            <p:cNvSpPr/>
            <p:nvPr/>
          </p:nvSpPr>
          <p:spPr bwMode="auto">
            <a:xfrm flipV="1">
              <a:off x="5486400" y="3048000"/>
              <a:ext cx="762000" cy="304800"/>
            </a:xfrm>
            <a:custGeom>
              <a:avLst/>
              <a:gdLst>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0 w 762000"/>
                <a:gd name="connsiteY4" fmla="*/ 304800 h 304800"/>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387532 w 762000"/>
                <a:gd name="connsiteY4" fmla="*/ 226080 h 304800"/>
                <a:gd name="connsiteX5" fmla="*/ 0 w 762000"/>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04800">
                  <a:moveTo>
                    <a:pt x="0" y="304800"/>
                  </a:moveTo>
                  <a:lnTo>
                    <a:pt x="76200" y="0"/>
                  </a:lnTo>
                  <a:lnTo>
                    <a:pt x="685800" y="0"/>
                  </a:lnTo>
                  <a:lnTo>
                    <a:pt x="762000" y="304800"/>
                  </a:lnTo>
                  <a:lnTo>
                    <a:pt x="387532" y="226080"/>
                  </a:lnTo>
                  <a:lnTo>
                    <a:pt x="0" y="304800"/>
                  </a:lnTo>
                  <a:close/>
                </a:path>
              </a:pathLst>
            </a:custGeom>
            <a:no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dirty="0">
                <a:ln>
                  <a:noFill/>
                </a:ln>
                <a:solidFill>
                  <a:schemeClr val="tx1"/>
                </a:solidFill>
                <a:effectLst/>
                <a:latin typeface="Verdana" charset="0"/>
              </a:endParaRPr>
            </a:p>
          </p:txBody>
        </p:sp>
        <p:cxnSp>
          <p:nvCxnSpPr>
            <p:cNvPr id="31" name="Straight Arrow Connector 30"/>
            <p:cNvCxnSpPr/>
            <p:nvPr/>
          </p:nvCxnSpPr>
          <p:spPr bwMode="auto">
            <a:xfrm rot="5400000">
              <a:off x="5485606" y="2895600"/>
              <a:ext cx="305594" cy="794"/>
            </a:xfrm>
            <a:prstGeom prst="straightConnector1">
              <a:avLst/>
            </a:prstGeom>
            <a:noFill/>
            <a:ln w="15875" cap="flat" cmpd="sng" algn="ctr">
              <a:solidFill>
                <a:srgbClr val="660066"/>
              </a:solidFill>
              <a:prstDash val="solid"/>
              <a:round/>
              <a:headEnd type="none" w="med" len="med"/>
              <a:tailEnd type="arrow" w="med" len="med"/>
            </a:ln>
            <a:effectLst/>
          </p:spPr>
        </p:cxnSp>
        <p:cxnSp>
          <p:nvCxnSpPr>
            <p:cNvPr id="32" name="Straight Arrow Connector 31"/>
            <p:cNvCxnSpPr/>
            <p:nvPr/>
          </p:nvCxnSpPr>
          <p:spPr bwMode="auto">
            <a:xfrm rot="5400000">
              <a:off x="5943600" y="2895600"/>
              <a:ext cx="304800" cy="1588"/>
            </a:xfrm>
            <a:prstGeom prst="straightConnector1">
              <a:avLst/>
            </a:prstGeom>
            <a:noFill/>
            <a:ln w="15875" cap="flat" cmpd="sng" algn="ctr">
              <a:solidFill>
                <a:srgbClr val="660066"/>
              </a:solidFill>
              <a:prstDash val="solid"/>
              <a:round/>
              <a:headEnd type="none" w="med" len="med"/>
              <a:tailEnd type="arrow" w="med" len="med"/>
            </a:ln>
            <a:effectLst/>
          </p:spPr>
        </p:cxnSp>
        <p:sp>
          <p:nvSpPr>
            <p:cNvPr id="33" name="TextBox 32"/>
            <p:cNvSpPr txBox="1"/>
            <p:nvPr/>
          </p:nvSpPr>
          <p:spPr>
            <a:xfrm>
              <a:off x="5638800" y="3048000"/>
              <a:ext cx="415498" cy="374461"/>
            </a:xfrm>
            <a:prstGeom prst="rect">
              <a:avLst/>
            </a:prstGeom>
            <a:noFill/>
          </p:spPr>
          <p:txBody>
            <a:bodyPr wrap="none" rtlCol="0">
              <a:spAutoFit/>
            </a:bodyPr>
            <a:lstStyle/>
            <a:p>
              <a:r>
                <a:rPr lang="en-US" dirty="0" smtClean="0">
                  <a:solidFill>
                    <a:srgbClr val="660066"/>
                  </a:solidFill>
                </a:rPr>
                <a:t>+</a:t>
              </a:r>
              <a:endParaRPr lang="en-US" dirty="0">
                <a:solidFill>
                  <a:srgbClr val="660066"/>
                </a:solidFill>
              </a:endParaRPr>
            </a:p>
          </p:txBody>
        </p:sp>
        <p:cxnSp>
          <p:nvCxnSpPr>
            <p:cNvPr id="34" name="Straight Arrow Connector 33"/>
            <p:cNvCxnSpPr/>
            <p:nvPr/>
          </p:nvCxnSpPr>
          <p:spPr bwMode="auto">
            <a:xfrm rot="5400000">
              <a:off x="5753894" y="3466306"/>
              <a:ext cx="228600" cy="1588"/>
            </a:xfrm>
            <a:prstGeom prst="straightConnector1">
              <a:avLst/>
            </a:prstGeom>
            <a:noFill/>
            <a:ln w="15875" cap="flat" cmpd="sng" algn="ctr">
              <a:solidFill>
                <a:srgbClr val="660066"/>
              </a:solidFill>
              <a:prstDash val="solid"/>
              <a:round/>
              <a:headEnd type="none" w="med" len="med"/>
              <a:tailEnd type="arrow" w="med" len="med"/>
            </a:ln>
            <a:effectLst/>
          </p:spPr>
        </p:cxnSp>
      </p:grpSp>
      <p:sp>
        <p:nvSpPr>
          <p:cNvPr id="35" name="TextBox 34"/>
          <p:cNvSpPr txBox="1"/>
          <p:nvPr/>
        </p:nvSpPr>
        <p:spPr>
          <a:xfrm>
            <a:off x="7303860" y="2667000"/>
            <a:ext cx="492443" cy="374461"/>
          </a:xfrm>
          <a:prstGeom prst="rect">
            <a:avLst/>
          </a:prstGeom>
          <a:noFill/>
        </p:spPr>
        <p:txBody>
          <a:bodyPr wrap="none" rtlCol="0">
            <a:spAutoFit/>
          </a:bodyPr>
          <a:lstStyle/>
          <a:p>
            <a:r>
              <a:rPr lang="en-US" dirty="0" smtClean="0"/>
              <a:t>t0</a:t>
            </a:r>
            <a:endParaRPr lang="en-US" dirty="0"/>
          </a:p>
        </p:txBody>
      </p:sp>
      <p:sp>
        <p:nvSpPr>
          <p:cNvPr id="36" name="TextBox 35"/>
          <p:cNvSpPr txBox="1"/>
          <p:nvPr/>
        </p:nvSpPr>
        <p:spPr>
          <a:xfrm>
            <a:off x="7777858" y="2667000"/>
            <a:ext cx="377026" cy="374461"/>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7532460" y="3886200"/>
            <a:ext cx="479618" cy="374461"/>
          </a:xfrm>
          <a:prstGeom prst="rect">
            <a:avLst/>
          </a:prstGeom>
          <a:noFill/>
        </p:spPr>
        <p:txBody>
          <a:bodyPr wrap="none" rtlCol="0">
            <a:spAutoFit/>
          </a:bodyPr>
          <a:lstStyle/>
          <a:p>
            <a:r>
              <a:rPr lang="en-US" dirty="0" smtClean="0"/>
              <a:t>t1</a:t>
            </a:r>
            <a:endParaRPr lang="en-US" dirty="0"/>
          </a:p>
        </p:txBody>
      </p:sp>
      <p:sp>
        <p:nvSpPr>
          <p:cNvPr id="38" name="Rectangle 37"/>
          <p:cNvSpPr/>
          <p:nvPr/>
        </p:nvSpPr>
        <p:spPr bwMode="auto">
          <a:xfrm>
            <a:off x="4876800" y="2667000"/>
            <a:ext cx="1143000" cy="16764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39" name="Rectangle 38"/>
          <p:cNvSpPr/>
          <p:nvPr/>
        </p:nvSpPr>
        <p:spPr bwMode="auto">
          <a:xfrm>
            <a:off x="7227660" y="2667000"/>
            <a:ext cx="1143000" cy="16764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0" name="Rectangle 39"/>
          <p:cNvSpPr/>
          <p:nvPr/>
        </p:nvSpPr>
        <p:spPr bwMode="auto">
          <a:xfrm>
            <a:off x="1219200" y="3352800"/>
            <a:ext cx="220980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1" name="Rectangle 40"/>
          <p:cNvSpPr/>
          <p:nvPr/>
        </p:nvSpPr>
        <p:spPr bwMode="auto">
          <a:xfrm>
            <a:off x="4648200" y="2209800"/>
            <a:ext cx="4114800" cy="29718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49" name="Elbow Connector 48"/>
          <p:cNvCxnSpPr>
            <a:stCxn id="37" idx="2"/>
            <a:endCxn id="50" idx="0"/>
          </p:cNvCxnSpPr>
          <p:nvPr/>
        </p:nvCxnSpPr>
        <p:spPr bwMode="auto">
          <a:xfrm rot="16200000" flipH="1">
            <a:off x="7567225" y="4465704"/>
            <a:ext cx="410219" cy="131"/>
          </a:xfrm>
          <a:prstGeom prst="bentConnector3">
            <a:avLst>
              <a:gd name="adj1" fmla="val 50000"/>
            </a:avLst>
          </a:prstGeom>
          <a:noFill/>
          <a:ln w="15875" cap="flat" cmpd="sng" algn="ctr">
            <a:solidFill>
              <a:srgbClr val="660066"/>
            </a:solidFill>
            <a:prstDash val="solid"/>
            <a:round/>
            <a:headEnd type="none" w="med" len="med"/>
            <a:tailEnd type="arrow"/>
          </a:ln>
          <a:effectLst/>
        </p:spPr>
      </p:cxnSp>
      <p:sp>
        <p:nvSpPr>
          <p:cNvPr id="50" name="Rectangle 49"/>
          <p:cNvSpPr/>
          <p:nvPr/>
        </p:nvSpPr>
        <p:spPr bwMode="auto">
          <a:xfrm>
            <a:off x="7696200" y="467088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1" name="Rectangle 50"/>
          <p:cNvSpPr/>
          <p:nvPr/>
        </p:nvSpPr>
        <p:spPr bwMode="auto">
          <a:xfrm>
            <a:off x="7239000" y="467088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2" name="Rectangle 51"/>
          <p:cNvSpPr/>
          <p:nvPr/>
        </p:nvSpPr>
        <p:spPr bwMode="auto">
          <a:xfrm>
            <a:off x="58787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3" name="Rectangle 52"/>
          <p:cNvSpPr/>
          <p:nvPr/>
        </p:nvSpPr>
        <p:spPr bwMode="auto">
          <a:xfrm>
            <a:off x="54215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55" name="Elbow Connector 54"/>
          <p:cNvCxnSpPr>
            <a:stCxn id="28" idx="2"/>
            <a:endCxn id="53" idx="0"/>
          </p:cNvCxnSpPr>
          <p:nvPr/>
        </p:nvCxnSpPr>
        <p:spPr bwMode="auto">
          <a:xfrm rot="5400000">
            <a:off x="5290102" y="4468299"/>
            <a:ext cx="421559" cy="6282"/>
          </a:xfrm>
          <a:prstGeom prst="bentConnector3">
            <a:avLst>
              <a:gd name="adj1" fmla="val 50000"/>
            </a:avLst>
          </a:prstGeom>
          <a:noFill/>
          <a:ln w="15875" cap="flat" cmpd="sng" algn="ctr">
            <a:solidFill>
              <a:srgbClr val="660066"/>
            </a:solidFill>
            <a:prstDash val="solid"/>
            <a:round/>
            <a:headEnd type="none" w="med" len="med"/>
            <a:tailEnd type="arrow"/>
          </a:ln>
          <a:effectLst/>
        </p:spPr>
      </p:cxnSp>
      <p:grpSp>
        <p:nvGrpSpPr>
          <p:cNvPr id="8" name="Group 71"/>
          <p:cNvGrpSpPr/>
          <p:nvPr/>
        </p:nvGrpSpPr>
        <p:grpSpPr>
          <a:xfrm>
            <a:off x="5181600" y="4724400"/>
            <a:ext cx="1066800" cy="792839"/>
            <a:chOff x="5029200" y="4724400"/>
            <a:chExt cx="1066800" cy="792839"/>
          </a:xfrm>
        </p:grpSpPr>
        <p:grpSp>
          <p:nvGrpSpPr>
            <p:cNvPr id="9" name="Group 45"/>
            <p:cNvGrpSpPr/>
            <p:nvPr/>
          </p:nvGrpSpPr>
          <p:grpSpPr>
            <a:xfrm>
              <a:off x="5029200" y="4724400"/>
              <a:ext cx="1066800" cy="374461"/>
              <a:chOff x="5029200" y="5379360"/>
              <a:chExt cx="1066800" cy="374461"/>
            </a:xfrm>
          </p:grpSpPr>
          <p:sp>
            <p:nvSpPr>
              <p:cNvPr id="42" name="Trapezoid 41"/>
              <p:cNvSpPr/>
              <p:nvPr/>
            </p:nvSpPr>
            <p:spPr bwMode="auto">
              <a:xfrm flipV="1">
                <a:off x="5029200" y="5410200"/>
                <a:ext cx="1066800" cy="304800"/>
              </a:xfrm>
              <a:prstGeom prst="trapezoid">
                <a:avLst>
                  <a:gd name="adj" fmla="val 84526"/>
                </a:avLst>
              </a:prstGeom>
              <a:solidFill>
                <a:srgbClr val="FFFFFF"/>
              </a:solidFill>
              <a:ln w="222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4" name="TextBox 43"/>
              <p:cNvSpPr txBox="1"/>
              <p:nvPr/>
            </p:nvSpPr>
            <p:spPr>
              <a:xfrm>
                <a:off x="5181600" y="5379360"/>
                <a:ext cx="736099" cy="374461"/>
              </a:xfrm>
              <a:prstGeom prst="rect">
                <a:avLst/>
              </a:prstGeom>
              <a:noFill/>
            </p:spPr>
            <p:txBody>
              <a:bodyPr wrap="none" rtlCol="0">
                <a:spAutoFit/>
              </a:bodyPr>
              <a:lstStyle/>
              <a:p>
                <a:r>
                  <a:rPr lang="en-US" dirty="0" smtClean="0"/>
                  <a:t>1  0</a:t>
                </a:r>
                <a:endParaRPr lang="en-US" dirty="0"/>
              </a:p>
            </p:txBody>
          </p:sp>
        </p:grpSp>
        <p:cxnSp>
          <p:nvCxnSpPr>
            <p:cNvPr id="67" name="Straight Arrow Connector 66"/>
            <p:cNvCxnSpPr/>
            <p:nvPr/>
          </p:nvCxnSpPr>
          <p:spPr bwMode="auto">
            <a:xfrm rot="16200000" flipH="1">
              <a:off x="5324256" y="5278895"/>
              <a:ext cx="463739" cy="12950"/>
            </a:xfrm>
            <a:prstGeom prst="straightConnector1">
              <a:avLst/>
            </a:prstGeom>
            <a:noFill/>
            <a:ln w="15875" cap="flat" cmpd="sng" algn="ctr">
              <a:solidFill>
                <a:srgbClr val="660066"/>
              </a:solidFill>
              <a:prstDash val="solid"/>
              <a:round/>
              <a:headEnd type="none" w="med" len="med"/>
              <a:tailEnd type="arrow"/>
            </a:ln>
            <a:effectLst/>
          </p:spPr>
        </p:cxnSp>
      </p:grpSp>
      <p:grpSp>
        <p:nvGrpSpPr>
          <p:cNvPr id="10" name="Group 72"/>
          <p:cNvGrpSpPr/>
          <p:nvPr/>
        </p:nvGrpSpPr>
        <p:grpSpPr>
          <a:xfrm>
            <a:off x="7010400" y="4724400"/>
            <a:ext cx="1066800" cy="802561"/>
            <a:chOff x="6477000" y="4724400"/>
            <a:chExt cx="1066800" cy="802561"/>
          </a:xfrm>
        </p:grpSpPr>
        <p:grpSp>
          <p:nvGrpSpPr>
            <p:cNvPr id="11" name="Group 46"/>
            <p:cNvGrpSpPr/>
            <p:nvPr/>
          </p:nvGrpSpPr>
          <p:grpSpPr>
            <a:xfrm>
              <a:off x="6477000" y="4724400"/>
              <a:ext cx="1066800" cy="374461"/>
              <a:chOff x="6477000" y="5382719"/>
              <a:chExt cx="1066800" cy="374461"/>
            </a:xfrm>
          </p:grpSpPr>
          <p:sp>
            <p:nvSpPr>
              <p:cNvPr id="43" name="Trapezoid 42"/>
              <p:cNvSpPr/>
              <p:nvPr/>
            </p:nvSpPr>
            <p:spPr bwMode="auto">
              <a:xfrm flipV="1">
                <a:off x="6477000" y="5410200"/>
                <a:ext cx="1066800" cy="304800"/>
              </a:xfrm>
              <a:prstGeom prst="trapezoid">
                <a:avLst>
                  <a:gd name="adj" fmla="val 84526"/>
                </a:avLst>
              </a:prstGeom>
              <a:solidFill>
                <a:srgbClr val="FFFFFF"/>
              </a:solidFill>
              <a:ln w="222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5" name="TextBox 44"/>
              <p:cNvSpPr txBox="1"/>
              <p:nvPr/>
            </p:nvSpPr>
            <p:spPr>
              <a:xfrm>
                <a:off x="6629400" y="5382719"/>
                <a:ext cx="736099" cy="374461"/>
              </a:xfrm>
              <a:prstGeom prst="rect">
                <a:avLst/>
              </a:prstGeom>
              <a:noFill/>
            </p:spPr>
            <p:txBody>
              <a:bodyPr wrap="none" rtlCol="0">
                <a:spAutoFit/>
              </a:bodyPr>
              <a:lstStyle/>
              <a:p>
                <a:r>
                  <a:rPr lang="en-US" dirty="0" smtClean="0"/>
                  <a:t>1  0</a:t>
                </a:r>
                <a:endParaRPr lang="en-US" dirty="0"/>
              </a:p>
            </p:txBody>
          </p:sp>
        </p:grpSp>
        <p:cxnSp>
          <p:nvCxnSpPr>
            <p:cNvPr id="68" name="Straight Arrow Connector 67"/>
            <p:cNvCxnSpPr/>
            <p:nvPr/>
          </p:nvCxnSpPr>
          <p:spPr bwMode="auto">
            <a:xfrm rot="16200000" flipH="1">
              <a:off x="6772056" y="5288614"/>
              <a:ext cx="463740" cy="12953"/>
            </a:xfrm>
            <a:prstGeom prst="straightConnector1">
              <a:avLst/>
            </a:prstGeom>
            <a:noFill/>
            <a:ln w="47625" cap="flat" cmpd="sng" algn="ctr">
              <a:solidFill>
                <a:srgbClr val="FF0000"/>
              </a:solidFill>
              <a:prstDash val="solid"/>
              <a:round/>
              <a:headEnd type="none" w="med" len="med"/>
              <a:tailEnd type="arrow" w="med" len="med"/>
            </a:ln>
            <a:effectLst/>
          </p:spPr>
        </p:cxnSp>
      </p:grpSp>
      <p:sp>
        <p:nvSpPr>
          <p:cNvPr id="74" name="TextBox 73"/>
          <p:cNvSpPr txBox="1"/>
          <p:nvPr/>
        </p:nvSpPr>
        <p:spPr>
          <a:xfrm>
            <a:off x="5451157" y="5486400"/>
            <a:ext cx="492443" cy="374461"/>
          </a:xfrm>
          <a:prstGeom prst="rect">
            <a:avLst/>
          </a:prstGeom>
          <a:noFill/>
        </p:spPr>
        <p:txBody>
          <a:bodyPr wrap="none" rtlCol="0">
            <a:spAutoFit/>
          </a:bodyPr>
          <a:lstStyle/>
          <a:p>
            <a:r>
              <a:rPr lang="en-US" dirty="0" smtClean="0"/>
              <a:t>t0</a:t>
            </a:r>
            <a:endParaRPr lang="en-US" dirty="0"/>
          </a:p>
        </p:txBody>
      </p:sp>
      <p:sp>
        <p:nvSpPr>
          <p:cNvPr id="75" name="TextBox 74"/>
          <p:cNvSpPr txBox="1"/>
          <p:nvPr/>
        </p:nvSpPr>
        <p:spPr>
          <a:xfrm>
            <a:off x="7279957" y="5492939"/>
            <a:ext cx="479618" cy="374461"/>
          </a:xfrm>
          <a:prstGeom prst="rect">
            <a:avLst/>
          </a:prstGeom>
          <a:noFill/>
        </p:spPr>
        <p:txBody>
          <a:bodyPr wrap="none" rtlCol="0">
            <a:spAutoFit/>
          </a:bodyPr>
          <a:lstStyle/>
          <a:p>
            <a:r>
              <a:rPr lang="en-US" dirty="0" smtClean="0"/>
              <a:t>t1</a:t>
            </a:r>
            <a:endParaRPr lang="en-US" dirty="0"/>
          </a:p>
        </p:txBody>
      </p:sp>
      <p:cxnSp>
        <p:nvCxnSpPr>
          <p:cNvPr id="77" name="Elbow Connector 76"/>
          <p:cNvCxnSpPr>
            <a:endCxn id="52" idx="0"/>
          </p:cNvCxnSpPr>
          <p:nvPr/>
        </p:nvCxnSpPr>
        <p:spPr bwMode="auto">
          <a:xfrm rot="5400000">
            <a:off x="4560660" y="2842080"/>
            <a:ext cx="3234420" cy="445860"/>
          </a:xfrm>
          <a:prstGeom prst="bentConnector3">
            <a:avLst>
              <a:gd name="adj1" fmla="val 93476"/>
            </a:avLst>
          </a:prstGeom>
          <a:noFill/>
          <a:ln w="15875" cap="flat" cmpd="sng" algn="ctr">
            <a:solidFill>
              <a:srgbClr val="660066"/>
            </a:solidFill>
            <a:prstDash val="solid"/>
            <a:round/>
            <a:headEnd type="none" w="med" len="med"/>
            <a:tailEnd type="arrow"/>
          </a:ln>
          <a:effectLst/>
        </p:spPr>
      </p:cxnSp>
      <p:cxnSp>
        <p:nvCxnSpPr>
          <p:cNvPr id="80" name="Elbow Connector 79"/>
          <p:cNvCxnSpPr>
            <a:endCxn id="51" idx="0"/>
          </p:cNvCxnSpPr>
          <p:nvPr/>
        </p:nvCxnSpPr>
        <p:spPr bwMode="auto">
          <a:xfrm rot="16200000" flipH="1">
            <a:off x="5513160" y="2868840"/>
            <a:ext cx="3223080" cy="381000"/>
          </a:xfrm>
          <a:prstGeom prst="bentConnector3">
            <a:avLst>
              <a:gd name="adj1" fmla="val 93629"/>
            </a:avLst>
          </a:prstGeom>
          <a:noFill/>
          <a:ln w="53975" cap="flat" cmpd="sng" algn="ctr">
            <a:solidFill>
              <a:srgbClr val="FF0000"/>
            </a:solidFill>
            <a:prstDash val="solid"/>
            <a:round/>
            <a:headEnd type="none" w="med" len="med"/>
            <a:tailEnd type="arrow" w="med" len="med"/>
          </a:ln>
          <a:effectLst/>
        </p:spPr>
      </p:cxnSp>
      <p:sp>
        <p:nvSpPr>
          <p:cNvPr id="85" name="TextBox 84"/>
          <p:cNvSpPr txBox="1"/>
          <p:nvPr/>
        </p:nvSpPr>
        <p:spPr>
          <a:xfrm>
            <a:off x="7086600" y="1676400"/>
            <a:ext cx="479618" cy="374461"/>
          </a:xfrm>
          <a:prstGeom prst="rect">
            <a:avLst/>
          </a:prstGeom>
          <a:noFill/>
        </p:spPr>
        <p:txBody>
          <a:bodyPr wrap="none" rtlCol="0">
            <a:spAutoFit/>
          </a:bodyPr>
          <a:lstStyle/>
          <a:p>
            <a:r>
              <a:rPr lang="en-US" dirty="0" smtClean="0"/>
              <a:t>t1</a:t>
            </a:r>
            <a:endParaRPr lang="en-US" dirty="0"/>
          </a:p>
        </p:txBody>
      </p:sp>
      <p:sp>
        <p:nvSpPr>
          <p:cNvPr id="86" name="TextBox 85"/>
          <p:cNvSpPr txBox="1"/>
          <p:nvPr/>
        </p:nvSpPr>
        <p:spPr>
          <a:xfrm>
            <a:off x="5943600" y="1676400"/>
            <a:ext cx="492443" cy="374461"/>
          </a:xfrm>
          <a:prstGeom prst="rect">
            <a:avLst/>
          </a:prstGeom>
          <a:noFill/>
        </p:spPr>
        <p:txBody>
          <a:bodyPr wrap="none" rtlCol="0">
            <a:spAutoFit/>
          </a:bodyPr>
          <a:lstStyle/>
          <a:p>
            <a:r>
              <a:rPr lang="en-US" dirty="0" smtClean="0"/>
              <a:t>t0</a:t>
            </a:r>
            <a:endParaRPr lang="en-US" dirty="0"/>
          </a:p>
        </p:txBody>
      </p:sp>
      <p:sp>
        <p:nvSpPr>
          <p:cNvPr id="94" name="TextBox 93"/>
          <p:cNvSpPr txBox="1"/>
          <p:nvPr/>
        </p:nvSpPr>
        <p:spPr>
          <a:xfrm>
            <a:off x="3850213" y="4730939"/>
            <a:ext cx="569387" cy="374461"/>
          </a:xfrm>
          <a:prstGeom prst="rect">
            <a:avLst/>
          </a:prstGeom>
          <a:noFill/>
        </p:spPr>
        <p:txBody>
          <a:bodyPr wrap="none" rtlCol="0">
            <a:spAutoFit/>
          </a:bodyPr>
          <a:lstStyle/>
          <a:p>
            <a:r>
              <a:rPr lang="en-US" dirty="0" err="1" smtClean="0"/>
              <a:t>sel</a:t>
            </a:r>
            <a:endParaRPr lang="en-US" dirty="0"/>
          </a:p>
        </p:txBody>
      </p:sp>
      <p:sp>
        <p:nvSpPr>
          <p:cNvPr id="97" name="TextBox 96"/>
          <p:cNvSpPr txBox="1"/>
          <p:nvPr/>
        </p:nvSpPr>
        <p:spPr>
          <a:xfrm>
            <a:off x="609600" y="5943600"/>
            <a:ext cx="8257682" cy="728405"/>
          </a:xfrm>
          <a:prstGeom prst="rect">
            <a:avLst/>
          </a:prstGeom>
          <a:noFill/>
        </p:spPr>
        <p:txBody>
          <a:bodyPr wrap="none" rtlCol="0">
            <a:spAutoFit/>
          </a:bodyPr>
          <a:lstStyle/>
          <a:p>
            <a:r>
              <a:rPr lang="en-US" b="1" i="1" dirty="0" smtClean="0">
                <a:solidFill>
                  <a:srgbClr val="FF0000"/>
                </a:solidFill>
              </a:rPr>
              <a:t>Note: no L-value should be undefined on any path;</a:t>
            </a:r>
          </a:p>
          <a:p>
            <a:r>
              <a:rPr lang="en-US" b="1" i="1" dirty="0" smtClean="0">
                <a:solidFill>
                  <a:srgbClr val="FF0000"/>
                </a:solidFill>
              </a:rPr>
              <a:t>behavior is undefined; </a:t>
            </a:r>
            <a:r>
              <a:rPr lang="en-US" b="1" i="1" dirty="0" err="1" smtClean="0">
                <a:solidFill>
                  <a:srgbClr val="FF0000"/>
                </a:solidFill>
              </a:rPr>
              <a:t>Verilog</a:t>
            </a:r>
            <a:r>
              <a:rPr lang="en-US" b="1" i="1" dirty="0" smtClean="0">
                <a:solidFill>
                  <a:srgbClr val="FF0000"/>
                </a:solidFill>
              </a:rPr>
              <a:t> will create a latch (ugh)!</a:t>
            </a:r>
            <a:endParaRPr lang="en-US" b="1" i="1" dirty="0">
              <a:solidFill>
                <a:srgbClr val="FF0000"/>
              </a:solidFill>
            </a:endParaRPr>
          </a:p>
        </p:txBody>
      </p:sp>
      <p:sp>
        <p:nvSpPr>
          <p:cNvPr id="54" name="TextBox 53"/>
          <p:cNvSpPr txBox="1"/>
          <p:nvPr/>
        </p:nvSpPr>
        <p:spPr>
          <a:xfrm>
            <a:off x="6172200" y="990600"/>
            <a:ext cx="377026" cy="374461"/>
          </a:xfrm>
          <a:prstGeom prst="rect">
            <a:avLst/>
          </a:prstGeom>
          <a:noFill/>
        </p:spPr>
        <p:txBody>
          <a:bodyPr wrap="none" rtlCol="0">
            <a:spAutoFit/>
          </a:bodyPr>
          <a:lstStyle/>
          <a:p>
            <a:r>
              <a:rPr lang="en-US" dirty="0" smtClean="0"/>
              <a:t>1</a:t>
            </a:r>
            <a:endParaRPr lang="en-US" dirty="0"/>
          </a:p>
        </p:txBody>
      </p:sp>
      <p:sp>
        <p:nvSpPr>
          <p:cNvPr id="60" name="TextBox 59"/>
          <p:cNvSpPr txBox="1"/>
          <p:nvPr/>
        </p:nvSpPr>
        <p:spPr>
          <a:xfrm>
            <a:off x="6705600" y="985799"/>
            <a:ext cx="377026" cy="374461"/>
          </a:xfrm>
          <a:prstGeom prst="rect">
            <a:avLst/>
          </a:prstGeom>
          <a:noFill/>
        </p:spPr>
        <p:txBody>
          <a:bodyPr wrap="none" rtlCol="0">
            <a:spAutoFit/>
          </a:bodyPr>
          <a:lstStyle/>
          <a:p>
            <a:r>
              <a:rPr lang="en-US" dirty="0" smtClean="0"/>
              <a:t>?</a:t>
            </a:r>
            <a:endParaRPr lang="en-US" dirty="0"/>
          </a:p>
        </p:txBody>
      </p:sp>
      <p:sp>
        <p:nvSpPr>
          <p:cNvPr id="61" name="Oval 60"/>
          <p:cNvSpPr/>
          <p:nvPr/>
        </p:nvSpPr>
        <p:spPr bwMode="auto">
          <a:xfrm>
            <a:off x="6553200" y="609600"/>
            <a:ext cx="990600" cy="914400"/>
          </a:xfrm>
          <a:prstGeom prst="ellipse">
            <a:avLst/>
          </a:prstGeom>
          <a:noFill/>
          <a:ln w="793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56" name="Elbow Connector 55"/>
          <p:cNvCxnSpPr/>
          <p:nvPr/>
        </p:nvCxnSpPr>
        <p:spPr bwMode="auto">
          <a:xfrm rot="5400000">
            <a:off x="4914900" y="1866900"/>
            <a:ext cx="1828800" cy="1143000"/>
          </a:xfrm>
          <a:prstGeom prst="bentConnector3">
            <a:avLst>
              <a:gd name="adj1" fmla="val 50000"/>
            </a:avLst>
          </a:prstGeom>
          <a:noFill/>
          <a:ln w="15875" cap="flat" cmpd="sng" algn="ctr">
            <a:solidFill>
              <a:srgbClr val="660066"/>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90" name="Straight Connector 89"/>
          <p:cNvCxnSpPr>
            <a:stCxn id="94" idx="3"/>
            <a:endCxn id="42" idx="3"/>
          </p:cNvCxnSpPr>
          <p:nvPr/>
        </p:nvCxnSpPr>
        <p:spPr bwMode="auto">
          <a:xfrm flipV="1">
            <a:off x="4419600" y="4907640"/>
            <a:ext cx="1699982" cy="10530"/>
          </a:xfrm>
          <a:prstGeom prst="line">
            <a:avLst/>
          </a:prstGeom>
          <a:noFill/>
          <a:ln w="15875" cap="flat" cmpd="sng" algn="ctr">
            <a:solidFill>
              <a:srgbClr val="660066"/>
            </a:solidFill>
            <a:prstDash val="solid"/>
            <a:round/>
            <a:headEnd type="none" w="med" len="med"/>
            <a:tailEnd type="arrow" w="med" len="med"/>
          </a:ln>
          <a:effectLst/>
        </p:spPr>
      </p:cxnSp>
      <p:sp>
        <p:nvSpPr>
          <p:cNvPr id="2" name="Title 1"/>
          <p:cNvSpPr>
            <a:spLocks noGrp="1"/>
          </p:cNvSpPr>
          <p:nvPr>
            <p:ph type="title"/>
          </p:nvPr>
        </p:nvSpPr>
        <p:spPr>
          <a:xfrm>
            <a:off x="609600" y="304800"/>
            <a:ext cx="7772400" cy="762000"/>
          </a:xfrm>
        </p:spPr>
        <p:txBody>
          <a:bodyPr/>
          <a:lstStyle/>
          <a:p>
            <a:r>
              <a:rPr lang="en-US" dirty="0" smtClean="0"/>
              <a:t>Synthesis of if/else</a:t>
            </a:r>
            <a:endParaRPr lang="en-US" dirty="0"/>
          </a:p>
        </p:txBody>
      </p:sp>
      <p:sp>
        <p:nvSpPr>
          <p:cNvPr id="3" name="Rectangle 2"/>
          <p:cNvSpPr/>
          <p:nvPr/>
        </p:nvSpPr>
        <p:spPr>
          <a:xfrm>
            <a:off x="685800" y="1524001"/>
            <a:ext cx="3733800" cy="4401205"/>
          </a:xfrm>
          <a:prstGeom prst="rect">
            <a:avLst/>
          </a:prstGeom>
        </p:spPr>
        <p:txBody>
          <a:bodyPr wrap="square">
            <a:spAutoFit/>
          </a:bodyPr>
          <a:lstStyle/>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logic </a:t>
            </a:r>
            <a:r>
              <a:rPr lang="en-GB" b="1" dirty="0" smtClean="0">
                <a:latin typeface="Courier New" pitchFamily="-65" charset="0"/>
              </a:rPr>
              <a:t>t0, t1,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r>
              <a:rPr lang="en-GB" b="1" dirty="0" err="1" smtClean="0">
                <a:solidFill>
                  <a:schemeClr val="tx2"/>
                </a:solidFill>
                <a:latin typeface="Courier New" pitchFamily="-65" charset="0"/>
              </a:rPr>
              <a:t>always_comb</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t0 = 1’b1;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if (</a:t>
            </a:r>
            <a:r>
              <a:rPr lang="en-GB" b="1" dirty="0" err="1" smtClean="0">
                <a:latin typeface="Courier New" pitchFamily="-65" charset="0"/>
              </a:rPr>
              <a:t>sel</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t0 = t0+1;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else</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end</a:t>
            </a:r>
            <a:endParaRPr lang="en-US" dirty="0"/>
          </a:p>
        </p:txBody>
      </p:sp>
      <p:sp>
        <p:nvSpPr>
          <p:cNvPr id="6" name="Rectangle 5"/>
          <p:cNvSpPr/>
          <p:nvPr/>
        </p:nvSpPr>
        <p:spPr bwMode="auto">
          <a:xfrm>
            <a:off x="1447800" y="37338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7" name="Rectangle 6"/>
          <p:cNvSpPr/>
          <p:nvPr/>
        </p:nvSpPr>
        <p:spPr bwMode="auto">
          <a:xfrm>
            <a:off x="1447800" y="4343400"/>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4" name="Group 24"/>
          <p:cNvGrpSpPr/>
          <p:nvPr/>
        </p:nvGrpSpPr>
        <p:grpSpPr>
          <a:xfrm>
            <a:off x="5105400" y="3048000"/>
            <a:ext cx="762000" cy="838200"/>
            <a:chOff x="5486400" y="2743200"/>
            <a:chExt cx="762000" cy="838200"/>
          </a:xfrm>
        </p:grpSpPr>
        <p:sp>
          <p:nvSpPr>
            <p:cNvPr id="13" name="Freeform 12"/>
            <p:cNvSpPr/>
            <p:nvPr/>
          </p:nvSpPr>
          <p:spPr bwMode="auto">
            <a:xfrm flipV="1">
              <a:off x="5486400" y="3048000"/>
              <a:ext cx="762000" cy="304800"/>
            </a:xfrm>
            <a:custGeom>
              <a:avLst/>
              <a:gdLst>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0 w 762000"/>
                <a:gd name="connsiteY4" fmla="*/ 304800 h 304800"/>
                <a:gd name="connsiteX0" fmla="*/ 0 w 762000"/>
                <a:gd name="connsiteY0" fmla="*/ 304800 h 304800"/>
                <a:gd name="connsiteX1" fmla="*/ 76200 w 762000"/>
                <a:gd name="connsiteY1" fmla="*/ 0 h 304800"/>
                <a:gd name="connsiteX2" fmla="*/ 685800 w 762000"/>
                <a:gd name="connsiteY2" fmla="*/ 0 h 304800"/>
                <a:gd name="connsiteX3" fmla="*/ 762000 w 762000"/>
                <a:gd name="connsiteY3" fmla="*/ 304800 h 304800"/>
                <a:gd name="connsiteX4" fmla="*/ 387532 w 762000"/>
                <a:gd name="connsiteY4" fmla="*/ 226080 h 304800"/>
                <a:gd name="connsiteX5" fmla="*/ 0 w 762000"/>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04800">
                  <a:moveTo>
                    <a:pt x="0" y="304800"/>
                  </a:moveTo>
                  <a:lnTo>
                    <a:pt x="76200" y="0"/>
                  </a:lnTo>
                  <a:lnTo>
                    <a:pt x="685800" y="0"/>
                  </a:lnTo>
                  <a:lnTo>
                    <a:pt x="762000" y="304800"/>
                  </a:lnTo>
                  <a:lnTo>
                    <a:pt x="387532" y="226080"/>
                  </a:lnTo>
                  <a:lnTo>
                    <a:pt x="0" y="304800"/>
                  </a:lnTo>
                  <a:close/>
                </a:path>
              </a:pathLst>
            </a:custGeom>
            <a:no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dirty="0">
                <a:ln>
                  <a:noFill/>
                </a:ln>
                <a:solidFill>
                  <a:schemeClr val="tx1"/>
                </a:solidFill>
                <a:effectLst/>
                <a:latin typeface="Verdana" charset="0"/>
              </a:endParaRPr>
            </a:p>
          </p:txBody>
        </p:sp>
        <p:cxnSp>
          <p:nvCxnSpPr>
            <p:cNvPr id="18" name="Straight Arrow Connector 17"/>
            <p:cNvCxnSpPr/>
            <p:nvPr/>
          </p:nvCxnSpPr>
          <p:spPr bwMode="auto">
            <a:xfrm rot="5400000">
              <a:off x="5485606" y="2895600"/>
              <a:ext cx="305594" cy="794"/>
            </a:xfrm>
            <a:prstGeom prst="straightConnector1">
              <a:avLst/>
            </a:prstGeom>
            <a:noFill/>
            <a:ln w="15875" cap="flat" cmpd="sng" algn="ctr">
              <a:solidFill>
                <a:srgbClr val="660066"/>
              </a:solidFill>
              <a:prstDash val="solid"/>
              <a:round/>
              <a:headEnd type="none" w="med" len="med"/>
              <a:tailEnd type="arrow" w="med" len="med"/>
            </a:ln>
            <a:effectLst/>
          </p:spPr>
        </p:cxnSp>
        <p:cxnSp>
          <p:nvCxnSpPr>
            <p:cNvPr id="19" name="Straight Arrow Connector 18"/>
            <p:cNvCxnSpPr/>
            <p:nvPr/>
          </p:nvCxnSpPr>
          <p:spPr bwMode="auto">
            <a:xfrm rot="5400000">
              <a:off x="5943600" y="2895600"/>
              <a:ext cx="304800" cy="1588"/>
            </a:xfrm>
            <a:prstGeom prst="straightConnector1">
              <a:avLst/>
            </a:prstGeom>
            <a:noFill/>
            <a:ln w="15875" cap="flat" cmpd="sng" algn="ctr">
              <a:solidFill>
                <a:srgbClr val="660066"/>
              </a:solidFill>
              <a:prstDash val="solid"/>
              <a:round/>
              <a:headEnd type="none" w="med" len="med"/>
              <a:tailEnd type="arrow" w="med" len="med"/>
            </a:ln>
            <a:effectLst/>
          </p:spPr>
        </p:cxnSp>
        <p:sp>
          <p:nvSpPr>
            <p:cNvPr id="20" name="TextBox 19"/>
            <p:cNvSpPr txBox="1"/>
            <p:nvPr/>
          </p:nvSpPr>
          <p:spPr>
            <a:xfrm>
              <a:off x="5638800" y="3048000"/>
              <a:ext cx="415498" cy="374461"/>
            </a:xfrm>
            <a:prstGeom prst="rect">
              <a:avLst/>
            </a:prstGeom>
            <a:noFill/>
          </p:spPr>
          <p:txBody>
            <a:bodyPr wrap="none" rtlCol="0">
              <a:spAutoFit/>
            </a:bodyPr>
            <a:lstStyle/>
            <a:p>
              <a:r>
                <a:rPr lang="en-US" dirty="0" smtClean="0">
                  <a:solidFill>
                    <a:srgbClr val="660066"/>
                  </a:solidFill>
                </a:rPr>
                <a:t>+</a:t>
              </a:r>
              <a:endParaRPr lang="en-US" dirty="0">
                <a:solidFill>
                  <a:srgbClr val="660066"/>
                </a:solidFill>
              </a:endParaRPr>
            </a:p>
          </p:txBody>
        </p:sp>
        <p:cxnSp>
          <p:nvCxnSpPr>
            <p:cNvPr id="21" name="Straight Arrow Connector 20"/>
            <p:cNvCxnSpPr/>
            <p:nvPr/>
          </p:nvCxnSpPr>
          <p:spPr bwMode="auto">
            <a:xfrm rot="5400000">
              <a:off x="5753894" y="3466306"/>
              <a:ext cx="228600" cy="1588"/>
            </a:xfrm>
            <a:prstGeom prst="straightConnector1">
              <a:avLst/>
            </a:prstGeom>
            <a:noFill/>
            <a:ln w="15875" cap="flat" cmpd="sng" algn="ctr">
              <a:solidFill>
                <a:srgbClr val="660066"/>
              </a:solidFill>
              <a:prstDash val="solid"/>
              <a:round/>
              <a:headEnd type="none" w="med" len="med"/>
              <a:tailEnd type="arrow" w="med" len="med"/>
            </a:ln>
            <a:effectLst/>
          </p:spPr>
        </p:cxnSp>
      </p:grpSp>
      <p:sp>
        <p:nvSpPr>
          <p:cNvPr id="26" name="TextBox 25"/>
          <p:cNvSpPr txBox="1"/>
          <p:nvPr/>
        </p:nvSpPr>
        <p:spPr>
          <a:xfrm>
            <a:off x="5029200" y="2667000"/>
            <a:ext cx="492443" cy="374461"/>
          </a:xfrm>
          <a:prstGeom prst="rect">
            <a:avLst/>
          </a:prstGeom>
          <a:noFill/>
        </p:spPr>
        <p:txBody>
          <a:bodyPr wrap="none" rtlCol="0">
            <a:spAutoFit/>
          </a:bodyPr>
          <a:lstStyle/>
          <a:p>
            <a:r>
              <a:rPr lang="en-US" dirty="0" smtClean="0"/>
              <a:t>t0</a:t>
            </a:r>
            <a:endParaRPr lang="en-US" dirty="0"/>
          </a:p>
        </p:txBody>
      </p:sp>
      <p:sp>
        <p:nvSpPr>
          <p:cNvPr id="27" name="TextBox 26"/>
          <p:cNvSpPr txBox="1"/>
          <p:nvPr/>
        </p:nvSpPr>
        <p:spPr>
          <a:xfrm>
            <a:off x="5503198" y="2667000"/>
            <a:ext cx="377026" cy="374461"/>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5257800" y="3886200"/>
            <a:ext cx="492443" cy="374461"/>
          </a:xfrm>
          <a:prstGeom prst="rect">
            <a:avLst/>
          </a:prstGeom>
          <a:noFill/>
        </p:spPr>
        <p:txBody>
          <a:bodyPr wrap="none" rtlCol="0">
            <a:spAutoFit/>
          </a:bodyPr>
          <a:lstStyle/>
          <a:p>
            <a:r>
              <a:rPr lang="en-US" dirty="0" smtClean="0"/>
              <a:t>t0</a:t>
            </a:r>
            <a:endParaRPr lang="en-US" dirty="0"/>
          </a:p>
        </p:txBody>
      </p:sp>
      <p:sp>
        <p:nvSpPr>
          <p:cNvPr id="38" name="Rectangle 37"/>
          <p:cNvSpPr/>
          <p:nvPr/>
        </p:nvSpPr>
        <p:spPr bwMode="auto">
          <a:xfrm>
            <a:off x="4876800" y="2667000"/>
            <a:ext cx="1143000" cy="16764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0" name="Rectangle 39"/>
          <p:cNvSpPr/>
          <p:nvPr/>
        </p:nvSpPr>
        <p:spPr bwMode="auto">
          <a:xfrm>
            <a:off x="1219200" y="3352800"/>
            <a:ext cx="220980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1" name="Rectangle 40"/>
          <p:cNvSpPr/>
          <p:nvPr/>
        </p:nvSpPr>
        <p:spPr bwMode="auto">
          <a:xfrm>
            <a:off x="4648200" y="2209800"/>
            <a:ext cx="4114800" cy="29718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2" name="Rectangle 51"/>
          <p:cNvSpPr/>
          <p:nvPr/>
        </p:nvSpPr>
        <p:spPr bwMode="auto">
          <a:xfrm>
            <a:off x="58787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53" name="Rectangle 52"/>
          <p:cNvSpPr/>
          <p:nvPr/>
        </p:nvSpPr>
        <p:spPr bwMode="auto">
          <a:xfrm>
            <a:off x="5421540" y="4682220"/>
            <a:ext cx="152400" cy="76200"/>
          </a:xfrm>
          <a:prstGeom prst="rect">
            <a:avLst/>
          </a:prstGeom>
          <a:solidFill>
            <a:schemeClr val="tx2"/>
          </a:solidFill>
          <a:ln w="19050"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cxnSp>
        <p:nvCxnSpPr>
          <p:cNvPr id="55" name="Elbow Connector 54"/>
          <p:cNvCxnSpPr>
            <a:stCxn id="28" idx="2"/>
            <a:endCxn id="53" idx="0"/>
          </p:cNvCxnSpPr>
          <p:nvPr/>
        </p:nvCxnSpPr>
        <p:spPr bwMode="auto">
          <a:xfrm rot="5400000">
            <a:off x="5290102" y="4468299"/>
            <a:ext cx="421559" cy="6282"/>
          </a:xfrm>
          <a:prstGeom prst="bentConnector3">
            <a:avLst>
              <a:gd name="adj1" fmla="val 50000"/>
            </a:avLst>
          </a:prstGeom>
          <a:noFill/>
          <a:ln w="15875" cap="flat" cmpd="sng" algn="ctr">
            <a:solidFill>
              <a:srgbClr val="660066"/>
            </a:solidFill>
            <a:prstDash val="solid"/>
            <a:round/>
            <a:headEnd type="none" w="med" len="med"/>
            <a:tailEnd type="arrow"/>
          </a:ln>
          <a:effectLst/>
        </p:spPr>
      </p:cxnSp>
      <p:grpSp>
        <p:nvGrpSpPr>
          <p:cNvPr id="8" name="Group 71"/>
          <p:cNvGrpSpPr/>
          <p:nvPr/>
        </p:nvGrpSpPr>
        <p:grpSpPr>
          <a:xfrm>
            <a:off x="5181600" y="4724400"/>
            <a:ext cx="1066800" cy="792839"/>
            <a:chOff x="5029200" y="4724400"/>
            <a:chExt cx="1066800" cy="792839"/>
          </a:xfrm>
        </p:grpSpPr>
        <p:grpSp>
          <p:nvGrpSpPr>
            <p:cNvPr id="9" name="Group 45"/>
            <p:cNvGrpSpPr/>
            <p:nvPr/>
          </p:nvGrpSpPr>
          <p:grpSpPr>
            <a:xfrm>
              <a:off x="5029200" y="4724400"/>
              <a:ext cx="1066800" cy="374461"/>
              <a:chOff x="5029200" y="5379360"/>
              <a:chExt cx="1066800" cy="374461"/>
            </a:xfrm>
          </p:grpSpPr>
          <p:sp>
            <p:nvSpPr>
              <p:cNvPr id="42" name="Trapezoid 41"/>
              <p:cNvSpPr/>
              <p:nvPr/>
            </p:nvSpPr>
            <p:spPr bwMode="auto">
              <a:xfrm flipV="1">
                <a:off x="5029200" y="5410200"/>
                <a:ext cx="1066800" cy="304800"/>
              </a:xfrm>
              <a:prstGeom prst="trapezoid">
                <a:avLst>
                  <a:gd name="adj" fmla="val 84526"/>
                </a:avLst>
              </a:prstGeom>
              <a:solidFill>
                <a:srgbClr val="FFFFFF"/>
              </a:solidFill>
              <a:ln w="22225" cap="flat" cmpd="sng" algn="ctr">
                <a:solidFill>
                  <a:srgbClr val="66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44" name="TextBox 43"/>
              <p:cNvSpPr txBox="1"/>
              <p:nvPr/>
            </p:nvSpPr>
            <p:spPr>
              <a:xfrm>
                <a:off x="5181600" y="5379360"/>
                <a:ext cx="736099" cy="374461"/>
              </a:xfrm>
              <a:prstGeom prst="rect">
                <a:avLst/>
              </a:prstGeom>
              <a:noFill/>
            </p:spPr>
            <p:txBody>
              <a:bodyPr wrap="none" rtlCol="0">
                <a:spAutoFit/>
              </a:bodyPr>
              <a:lstStyle/>
              <a:p>
                <a:r>
                  <a:rPr lang="en-US" dirty="0" smtClean="0"/>
                  <a:t>1  0</a:t>
                </a:r>
                <a:endParaRPr lang="en-US" dirty="0"/>
              </a:p>
            </p:txBody>
          </p:sp>
        </p:grpSp>
        <p:cxnSp>
          <p:nvCxnSpPr>
            <p:cNvPr id="67" name="Straight Arrow Connector 66"/>
            <p:cNvCxnSpPr/>
            <p:nvPr/>
          </p:nvCxnSpPr>
          <p:spPr bwMode="auto">
            <a:xfrm rot="16200000" flipH="1">
              <a:off x="5324256" y="5278895"/>
              <a:ext cx="463739" cy="12950"/>
            </a:xfrm>
            <a:prstGeom prst="straightConnector1">
              <a:avLst/>
            </a:prstGeom>
            <a:noFill/>
            <a:ln w="15875" cap="flat" cmpd="sng" algn="ctr">
              <a:solidFill>
                <a:srgbClr val="660066"/>
              </a:solidFill>
              <a:prstDash val="solid"/>
              <a:round/>
              <a:headEnd type="none" w="med" len="med"/>
              <a:tailEnd type="arrow"/>
            </a:ln>
            <a:effectLst/>
          </p:spPr>
        </p:cxnSp>
      </p:grpSp>
      <p:sp>
        <p:nvSpPr>
          <p:cNvPr id="74" name="TextBox 73"/>
          <p:cNvSpPr txBox="1"/>
          <p:nvPr/>
        </p:nvSpPr>
        <p:spPr>
          <a:xfrm>
            <a:off x="5451157" y="5486400"/>
            <a:ext cx="492443" cy="374461"/>
          </a:xfrm>
          <a:prstGeom prst="rect">
            <a:avLst/>
          </a:prstGeom>
          <a:noFill/>
        </p:spPr>
        <p:txBody>
          <a:bodyPr wrap="none" rtlCol="0">
            <a:spAutoFit/>
          </a:bodyPr>
          <a:lstStyle/>
          <a:p>
            <a:r>
              <a:rPr lang="en-US" dirty="0" smtClean="0"/>
              <a:t>t0</a:t>
            </a:r>
            <a:endParaRPr lang="en-US" dirty="0"/>
          </a:p>
        </p:txBody>
      </p:sp>
      <p:cxnSp>
        <p:nvCxnSpPr>
          <p:cNvPr id="77" name="Elbow Connector 76"/>
          <p:cNvCxnSpPr>
            <a:endCxn id="52" idx="0"/>
          </p:cNvCxnSpPr>
          <p:nvPr/>
        </p:nvCxnSpPr>
        <p:spPr bwMode="auto">
          <a:xfrm rot="5400000">
            <a:off x="4560660" y="2842080"/>
            <a:ext cx="3234420" cy="445860"/>
          </a:xfrm>
          <a:prstGeom prst="bentConnector3">
            <a:avLst>
              <a:gd name="adj1" fmla="val 93476"/>
            </a:avLst>
          </a:prstGeom>
          <a:noFill/>
          <a:ln w="15875" cap="flat" cmpd="sng" algn="ctr">
            <a:solidFill>
              <a:srgbClr val="660066"/>
            </a:solidFill>
            <a:prstDash val="solid"/>
            <a:round/>
            <a:headEnd type="none" w="med" len="med"/>
            <a:tailEnd type="arrow"/>
          </a:ln>
          <a:effectLst/>
        </p:spPr>
      </p:cxnSp>
      <p:sp>
        <p:nvSpPr>
          <p:cNvPr id="86" name="TextBox 85"/>
          <p:cNvSpPr txBox="1"/>
          <p:nvPr/>
        </p:nvSpPr>
        <p:spPr>
          <a:xfrm>
            <a:off x="5943600" y="1676400"/>
            <a:ext cx="492443" cy="374461"/>
          </a:xfrm>
          <a:prstGeom prst="rect">
            <a:avLst/>
          </a:prstGeom>
          <a:noFill/>
        </p:spPr>
        <p:txBody>
          <a:bodyPr wrap="none" rtlCol="0">
            <a:spAutoFit/>
          </a:bodyPr>
          <a:lstStyle/>
          <a:p>
            <a:r>
              <a:rPr lang="en-US" dirty="0" smtClean="0"/>
              <a:t>t0</a:t>
            </a:r>
            <a:endParaRPr lang="en-US" dirty="0"/>
          </a:p>
        </p:txBody>
      </p:sp>
      <p:sp>
        <p:nvSpPr>
          <p:cNvPr id="94" name="TextBox 93"/>
          <p:cNvSpPr txBox="1"/>
          <p:nvPr/>
        </p:nvSpPr>
        <p:spPr>
          <a:xfrm>
            <a:off x="3850213" y="4730939"/>
            <a:ext cx="569387" cy="374461"/>
          </a:xfrm>
          <a:prstGeom prst="rect">
            <a:avLst/>
          </a:prstGeom>
          <a:noFill/>
        </p:spPr>
        <p:txBody>
          <a:bodyPr wrap="none" rtlCol="0">
            <a:spAutoFit/>
          </a:bodyPr>
          <a:lstStyle/>
          <a:p>
            <a:r>
              <a:rPr lang="en-US" dirty="0" err="1" smtClean="0"/>
              <a:t>sel</a:t>
            </a:r>
            <a:endParaRPr lang="en-US" dirty="0"/>
          </a:p>
        </p:txBody>
      </p:sp>
      <p:sp>
        <p:nvSpPr>
          <p:cNvPr id="97" name="TextBox 96"/>
          <p:cNvSpPr txBox="1"/>
          <p:nvPr/>
        </p:nvSpPr>
        <p:spPr>
          <a:xfrm>
            <a:off x="609600" y="5943600"/>
            <a:ext cx="8257682" cy="728405"/>
          </a:xfrm>
          <a:prstGeom prst="rect">
            <a:avLst/>
          </a:prstGeom>
          <a:noFill/>
        </p:spPr>
        <p:txBody>
          <a:bodyPr wrap="none" rtlCol="0">
            <a:spAutoFit/>
          </a:bodyPr>
          <a:lstStyle/>
          <a:p>
            <a:r>
              <a:rPr lang="en-US" b="1" i="1" dirty="0" smtClean="0">
                <a:solidFill>
                  <a:srgbClr val="FF0000"/>
                </a:solidFill>
              </a:rPr>
              <a:t>Note: no L-value should be undefined on any path;</a:t>
            </a:r>
          </a:p>
          <a:p>
            <a:r>
              <a:rPr lang="en-US" b="1" i="1" dirty="0" smtClean="0">
                <a:solidFill>
                  <a:srgbClr val="FF0000"/>
                </a:solidFill>
              </a:rPr>
              <a:t>behavior is undefined; </a:t>
            </a:r>
            <a:r>
              <a:rPr lang="en-US" b="1" i="1" dirty="0" err="1" smtClean="0">
                <a:solidFill>
                  <a:srgbClr val="FF0000"/>
                </a:solidFill>
              </a:rPr>
              <a:t>Verilog</a:t>
            </a:r>
            <a:r>
              <a:rPr lang="en-US" b="1" i="1" dirty="0" smtClean="0">
                <a:solidFill>
                  <a:srgbClr val="FF0000"/>
                </a:solidFill>
              </a:rPr>
              <a:t> will create a latch (ugh)!</a:t>
            </a:r>
            <a:endParaRPr lang="en-US" b="1" i="1" dirty="0">
              <a:solidFill>
                <a:srgbClr val="FF0000"/>
              </a:solidFill>
            </a:endParaRPr>
          </a:p>
        </p:txBody>
      </p:sp>
      <p:sp>
        <p:nvSpPr>
          <p:cNvPr id="54" name="TextBox 53"/>
          <p:cNvSpPr txBox="1"/>
          <p:nvPr/>
        </p:nvSpPr>
        <p:spPr>
          <a:xfrm>
            <a:off x="6172200" y="990600"/>
            <a:ext cx="377026" cy="374461"/>
          </a:xfrm>
          <a:prstGeom prst="rect">
            <a:avLst/>
          </a:prstGeom>
          <a:noFill/>
        </p:spPr>
        <p:txBody>
          <a:bodyPr wrap="none" rtlCol="0">
            <a:spAutoFit/>
          </a:bodyPr>
          <a:lstStyle/>
          <a:p>
            <a:r>
              <a:rPr lang="en-US" dirty="0" smtClean="0"/>
              <a:t>1</a:t>
            </a:r>
            <a:endParaRPr lang="en-US" dirty="0"/>
          </a:p>
        </p:txBody>
      </p:sp>
      <p:cxnSp>
        <p:nvCxnSpPr>
          <p:cNvPr id="56" name="Elbow Connector 55"/>
          <p:cNvCxnSpPr/>
          <p:nvPr/>
        </p:nvCxnSpPr>
        <p:spPr bwMode="auto">
          <a:xfrm rot="5400000">
            <a:off x="4914900" y="1866900"/>
            <a:ext cx="1828800" cy="1143000"/>
          </a:xfrm>
          <a:prstGeom prst="bentConnector3">
            <a:avLst>
              <a:gd name="adj1" fmla="val 50000"/>
            </a:avLst>
          </a:prstGeom>
          <a:noFill/>
          <a:ln w="15875" cap="flat" cmpd="sng" algn="ctr">
            <a:solidFill>
              <a:srgbClr val="660066"/>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3" name="Rectangle 2"/>
          <p:cNvSpPr>
            <a:spLocks noGrp="1" noChangeArrowheads="1"/>
          </p:cNvSpPr>
          <p:nvPr>
            <p:ph type="title"/>
          </p:nvPr>
        </p:nvSpPr>
        <p:spPr>
          <a:xfrm>
            <a:off x="609600" y="401638"/>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What happens if the case statement is not complete?</a:t>
            </a:r>
          </a:p>
        </p:txBody>
      </p:sp>
      <p:sp>
        <p:nvSpPr>
          <p:cNvPr id="68614" name="Text Box 3"/>
          <p:cNvSpPr txBox="1">
            <a:spLocks noChangeArrowheads="1"/>
          </p:cNvSpPr>
          <p:nvPr/>
        </p:nvSpPr>
        <p:spPr bwMode="auto">
          <a:xfrm>
            <a:off x="587375" y="1524000"/>
            <a:ext cx="5530850" cy="4537624"/>
          </a:xfrm>
          <a:prstGeom prst="rect">
            <a:avLst/>
          </a:prstGeom>
          <a:noFill/>
          <a:ln w="9525">
            <a:noFill/>
            <a:round/>
            <a:headEnd/>
            <a:tailEnd/>
          </a:ln>
        </p:spPr>
        <p:txBody>
          <a:bodyPr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mux3(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[1:0] </a:t>
            </a:r>
            <a:r>
              <a:rPr lang="en-GB" b="1" dirty="0" err="1" smtClean="0">
                <a:latin typeface="Courier New" pitchFamily="-65" charset="0"/>
              </a:rPr>
              <a:t>sel_i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logic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always </a:t>
            </a:r>
            <a:r>
              <a:rPr lang="en-GB" b="1" dirty="0">
                <a:latin typeface="Courier New" pitchFamily="-65" charset="0"/>
              </a:rPr>
              <a:t>@( *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begin</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case</a:t>
            </a:r>
            <a:r>
              <a:rPr lang="en-GB" b="1" dirty="0">
                <a:latin typeface="Courier New" pitchFamily="-65" charset="0"/>
              </a:rPr>
              <a:t> (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2’d0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2’d1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b_i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2’d2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c_i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a:solidFill>
                  <a:schemeClr val="tx2"/>
                </a:solidFill>
                <a:latin typeface="Courier New" pitchFamily="-65" charset="0"/>
              </a:rPr>
              <a:t>endcase</a:t>
            </a:r>
            <a:endParaRPr lang="en-GB" b="1" dirty="0">
              <a:solidFill>
                <a:schemeClr val="tx2"/>
              </a:solidFill>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end </a:t>
            </a:r>
          </a:p>
          <a:p>
            <a:pPr defTabSz="457200" eaLnBrk="0" hangingPunct="0">
              <a:lnSpc>
                <a:spcPct val="100000"/>
              </a:lnSpc>
              <a:spcBef>
                <a:spcPts val="12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solidFill>
                  <a:schemeClr val="tx2"/>
                </a:solidFill>
                <a:latin typeface="Tekton" pitchFamily="32" charset="0"/>
              </a:rPr>
              <a:t> </a:t>
            </a:r>
          </a:p>
        </p:txBody>
      </p:sp>
      <p:sp>
        <p:nvSpPr>
          <p:cNvPr id="1512452" name="Text Box 4"/>
          <p:cNvSpPr txBox="1">
            <a:spLocks noChangeArrowheads="1"/>
          </p:cNvSpPr>
          <p:nvPr/>
        </p:nvSpPr>
        <p:spPr bwMode="auto">
          <a:xfrm>
            <a:off x="4724400" y="4495800"/>
            <a:ext cx="3786188" cy="457200"/>
          </a:xfrm>
          <a:prstGeom prst="rect">
            <a:avLst/>
          </a:prstGeom>
          <a:noFill/>
          <a:ln w="9525">
            <a:noFill/>
            <a:miter lim="800000"/>
            <a:headEnd/>
            <a:tailEnd/>
          </a:ln>
        </p:spPr>
        <p:txBody>
          <a:bodyPr wrap="none">
            <a:prstTxWarp prst="textNoShape">
              <a:avLst/>
            </a:prstTxWarp>
            <a:spAutoFit/>
          </a:bodyPr>
          <a:lstStyle/>
          <a:p>
            <a:pPr>
              <a:lnSpc>
                <a:spcPct val="100000"/>
              </a:lnSpc>
              <a:spcBef>
                <a:spcPct val="0"/>
              </a:spcBef>
              <a:buClr>
                <a:srgbClr val="FF0000"/>
              </a:buClr>
              <a:buFont typeface="Verdana" pitchFamily="-65" charset="0"/>
              <a:buNone/>
            </a:pPr>
            <a:r>
              <a:rPr lang="en-GB" sz="2400">
                <a:solidFill>
                  <a:srgbClr val="FF0000"/>
                </a:solidFill>
              </a:rPr>
              <a:t>What have we created?</a:t>
            </a:r>
            <a:endParaRPr lang="en-US" sz="2400">
              <a:solidFill>
                <a:schemeClr val="bg1"/>
              </a:solidFill>
            </a:endParaRPr>
          </a:p>
        </p:txBody>
      </p:sp>
      <p:sp>
        <p:nvSpPr>
          <p:cNvPr id="1512453" name="Text Box 5"/>
          <p:cNvSpPr txBox="1">
            <a:spLocks noChangeArrowheads="1"/>
          </p:cNvSpPr>
          <p:nvPr/>
        </p:nvSpPr>
        <p:spPr bwMode="auto">
          <a:xfrm>
            <a:off x="4419600" y="3505200"/>
            <a:ext cx="4541838" cy="822325"/>
          </a:xfrm>
          <a:prstGeom prst="rect">
            <a:avLst/>
          </a:prstGeom>
          <a:noFill/>
          <a:ln w="9525">
            <a:noFill/>
            <a:round/>
            <a:headEnd/>
            <a:tailEnd/>
          </a:ln>
        </p:spPr>
        <p:txBody>
          <a:bodyPr lIns="90000" tIns="46800" rIns="90000" bIns="46800">
            <a:prstTxWarp prst="textNoShape">
              <a:avLst/>
            </a:prstTxWarp>
            <a:spAutoFit/>
          </a:bodyPr>
          <a:lstStyle/>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0000"/>
                </a:solidFill>
              </a:rPr>
              <a:t>If sel = 3, mux will output</a:t>
            </a:r>
          </a:p>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0000"/>
                </a:solidFill>
              </a:rPr>
              <a:t>the previous value!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2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2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2" grpId="0"/>
      <p:bldP spid="1512453" grpId="0"/>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a:xfrm>
            <a:off x="609600" y="401638"/>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What happens if the case statement is not complete?</a:t>
            </a:r>
          </a:p>
        </p:txBody>
      </p:sp>
      <p:sp>
        <p:nvSpPr>
          <p:cNvPr id="70662" name="Text Box 3"/>
          <p:cNvSpPr txBox="1">
            <a:spLocks noChangeArrowheads="1"/>
          </p:cNvSpPr>
          <p:nvPr/>
        </p:nvSpPr>
        <p:spPr bwMode="auto">
          <a:xfrm>
            <a:off x="587375" y="1524000"/>
            <a:ext cx="5530850" cy="4819753"/>
          </a:xfrm>
          <a:prstGeom prst="rect">
            <a:avLst/>
          </a:prstGeom>
          <a:noFill/>
          <a:ln w="9525">
            <a:noFill/>
            <a:round/>
            <a:headEnd/>
            <a:tailEnd/>
          </a:ln>
        </p:spPr>
        <p:txBody>
          <a:bodyPr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mux3(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c_i</a:t>
            </a:r>
            <a:endParaRPr lang="en-GB"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 </a:t>
            </a:r>
            <a:r>
              <a:rPr lang="en-GB" b="1" dirty="0">
                <a:latin typeface="Courier New" pitchFamily="-65" charset="0"/>
              </a:rPr>
              <a:t>[1:0] </a:t>
            </a:r>
            <a:r>
              <a:rPr lang="en-GB" b="1" dirty="0" err="1" smtClean="0">
                <a:latin typeface="Courier New" pitchFamily="-65" charset="0"/>
              </a:rPr>
              <a:t>sel_i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logic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a:t>
            </a:r>
            <a:endParaRPr lang="en-GB" b="1" dirty="0" smtClean="0">
              <a:latin typeface="Courier New" pitchFamily="-65" charset="0"/>
            </a:endParaRPr>
          </a:p>
          <a:p>
            <a:pPr defTabSz="457200" eaLnBrk="0" hangingPunct="0">
              <a:lnSpc>
                <a:spcPct val="100000"/>
              </a:lnSpc>
              <a:spcBef>
                <a:spcPts val="1125"/>
              </a:spcBef>
              <a:spcAft>
                <a:spcPts val="1125"/>
              </a:spcAft>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always</a:t>
            </a:r>
            <a:r>
              <a:rPr lang="en-GB" b="1" dirty="0" smtClean="0">
                <a:latin typeface="Courier New" pitchFamily="-65" charset="0"/>
              </a:rPr>
              <a:t> </a:t>
            </a:r>
            <a:r>
              <a:rPr lang="en-GB" b="1" dirty="0">
                <a:latin typeface="Courier New" pitchFamily="-65" charset="0"/>
              </a:rPr>
              <a:t>@(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begin</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case</a:t>
            </a:r>
            <a:r>
              <a:rPr lang="en-GB" b="1" dirty="0">
                <a:latin typeface="Courier New" pitchFamily="-65" charset="0"/>
              </a:rPr>
              <a:t> ( </a:t>
            </a:r>
            <a:r>
              <a:rPr lang="en-GB" b="1" dirty="0" err="1" smtClean="0">
                <a:latin typeface="Courier New" pitchFamily="-65" charset="0"/>
              </a:rPr>
              <a:t>sel_i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2’d0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2’d1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2’d2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c_i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default</a:t>
            </a:r>
            <a:r>
              <a:rPr lang="en-GB" b="1" dirty="0">
                <a:latin typeface="Courier New" pitchFamily="-65" charset="0"/>
              </a:rPr>
              <a:t> :</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 1’bx;</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a:solidFill>
                  <a:schemeClr val="tx2"/>
                </a:solidFill>
                <a:latin typeface="Courier New" pitchFamily="-65" charset="0"/>
              </a:rPr>
              <a:t>endcase</a:t>
            </a:r>
            <a:endParaRPr lang="en-GB" b="1" dirty="0">
              <a:solidFill>
                <a:schemeClr val="tx2"/>
              </a:solidFill>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end </a:t>
            </a:r>
          </a:p>
          <a:p>
            <a:pPr defTabSz="457200" eaLnBrk="0" hangingPunct="0">
              <a:lnSpc>
                <a:spcPct val="100000"/>
              </a:lnSpc>
              <a:spcBef>
                <a:spcPts val="12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solidFill>
                  <a:schemeClr val="tx2"/>
                </a:solidFill>
                <a:latin typeface="Tekton" pitchFamily="32" charset="0"/>
              </a:rPr>
              <a:t> </a:t>
            </a:r>
          </a:p>
        </p:txBody>
      </p:sp>
      <p:sp>
        <p:nvSpPr>
          <p:cNvPr id="70663" name="Text Box 4"/>
          <p:cNvSpPr txBox="1">
            <a:spLocks noChangeArrowheads="1"/>
          </p:cNvSpPr>
          <p:nvPr/>
        </p:nvSpPr>
        <p:spPr bwMode="auto">
          <a:xfrm>
            <a:off x="4114800" y="3124200"/>
            <a:ext cx="4541838" cy="1202510"/>
          </a:xfrm>
          <a:prstGeom prst="rect">
            <a:avLst/>
          </a:prstGeom>
          <a:noFill/>
          <a:ln w="9525">
            <a:noFill/>
            <a:round/>
            <a:headEnd/>
            <a:tailEnd/>
          </a:ln>
        </p:spPr>
        <p:txBody>
          <a:bodyPr lIns="90000" tIns="46800" rIns="90000" bIns="46800">
            <a:prstTxWarp prst="textNoShape">
              <a:avLst/>
            </a:prstTxWarp>
            <a:spAutoFit/>
          </a:bodyPr>
          <a:lstStyle/>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FF0000"/>
                </a:solidFill>
              </a:rPr>
              <a:t>We CAN prevent creating</a:t>
            </a:r>
            <a:r>
              <a:rPr lang="en-GB" sz="2400" dirty="0" smtClean="0">
                <a:solidFill>
                  <a:srgbClr val="FF0000"/>
                </a:solidFill>
              </a:rPr>
              <a:t> a latch with </a:t>
            </a:r>
            <a:r>
              <a:rPr lang="en-GB" sz="2400" dirty="0">
                <a:solidFill>
                  <a:srgbClr val="FF0000"/>
                </a:solidFill>
              </a:rPr>
              <a:t>a default statement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9" name="Rectangle 3"/>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Parameterized mux4</a:t>
            </a:r>
          </a:p>
        </p:txBody>
      </p:sp>
      <p:sp>
        <p:nvSpPr>
          <p:cNvPr id="72710" name="Text Box 4"/>
          <p:cNvSpPr txBox="1">
            <a:spLocks noChangeArrowheads="1"/>
          </p:cNvSpPr>
          <p:nvPr/>
        </p:nvSpPr>
        <p:spPr bwMode="auto">
          <a:xfrm>
            <a:off x="533400" y="1350042"/>
            <a:ext cx="8594725" cy="3755358"/>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mux4</a:t>
            </a:r>
            <a:r>
              <a:rPr lang="en-GB" sz="2400" b="1" dirty="0"/>
              <a:t> </a:t>
            </a:r>
            <a:r>
              <a:rPr lang="en-GB" b="1" dirty="0">
                <a:latin typeface="Courier New" pitchFamily="-65" charset="0"/>
              </a:rPr>
              <a:t>#( </a:t>
            </a:r>
            <a:r>
              <a:rPr lang="en-GB" b="1" dirty="0">
                <a:solidFill>
                  <a:schemeClr val="tx2"/>
                </a:solidFill>
                <a:latin typeface="Courier New" pitchFamily="-65" charset="0"/>
              </a:rPr>
              <a:t>parameter</a:t>
            </a:r>
            <a:r>
              <a:rPr lang="en-GB" b="1" dirty="0" smtClean="0">
                <a:latin typeface="Courier New" pitchFamily="-65" charset="0"/>
              </a:rPr>
              <a:t> </a:t>
            </a:r>
            <a:r>
              <a:rPr lang="en-US" b="1" dirty="0" err="1" smtClean="0">
                <a:solidFill>
                  <a:srgbClr val="FF0000"/>
                </a:solidFill>
                <a:latin typeface="Courier New" pitchFamily="-65" charset="0"/>
              </a:rPr>
              <a:t>width_p</a:t>
            </a:r>
            <a:r>
              <a:rPr lang="en-GB" b="1" dirty="0" smtClean="0">
                <a:latin typeface="Courier New" pitchFamily="-65" charset="0"/>
              </a:rPr>
              <a:t> </a:t>
            </a:r>
            <a:r>
              <a:rPr lang="en-GB" b="1" dirty="0">
                <a:latin typeface="Courier New" pitchFamily="-65" charset="0"/>
              </a:rPr>
              <a:t>= 1 )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 </a:t>
            </a:r>
            <a:r>
              <a:rPr lang="en-GB" b="1" dirty="0">
                <a:solidFill>
                  <a:schemeClr val="tx2"/>
                </a:solidFill>
                <a:latin typeface="Courier New" pitchFamily="-65" charset="0"/>
              </a:rPr>
              <a:t>input</a:t>
            </a:r>
            <a:r>
              <a:rPr lang="en-GB" b="1" dirty="0" smtClean="0">
                <a:latin typeface="Courier New" pitchFamily="-65" charset="0"/>
              </a:rPr>
              <a:t>[</a:t>
            </a:r>
            <a:r>
              <a:rPr lang="en-US" b="1" dirty="0" err="1" smtClean="0">
                <a:solidFill>
                  <a:srgbClr val="FF0000"/>
                </a:solidFill>
                <a:latin typeface="Courier New" pitchFamily="-65" charset="0"/>
              </a:rPr>
              <a:t>width_p</a:t>
            </a:r>
            <a:r>
              <a:rPr lang="en-GB" b="1" dirty="0" smtClean="0">
                <a:latin typeface="Courier New" pitchFamily="-65" charset="0"/>
              </a:rPr>
              <a:t>-</a:t>
            </a:r>
            <a:r>
              <a:rPr lang="en-GB" b="1" dirty="0">
                <a:latin typeface="Courier New" pitchFamily="-65" charset="0"/>
              </a:rPr>
              <a:t>1:0]  </a:t>
            </a:r>
            <a:r>
              <a:rPr lang="en-GB" b="1" dirty="0" err="1" smtClean="0">
                <a:latin typeface="Courier New" pitchFamily="-65" charset="0"/>
              </a:rPr>
              <a:t>a_i</a:t>
            </a:r>
            <a:r>
              <a:rPr lang="en-GB" b="1" dirty="0" smtClean="0">
                <a:latin typeface="Courier New" pitchFamily="-65" charset="0"/>
              </a:rPr>
              <a:t>, </a:t>
            </a:r>
            <a:r>
              <a:rPr lang="en-GB" b="1" dirty="0" err="1" smtClean="0">
                <a:latin typeface="Courier New" pitchFamily="-65" charset="0"/>
              </a:rPr>
              <a:t>b_i</a:t>
            </a:r>
            <a:r>
              <a:rPr lang="en-GB" b="1" dirty="0" smtClean="0">
                <a:latin typeface="Courier New" pitchFamily="-65" charset="0"/>
              </a:rPr>
              <a:t>, </a:t>
            </a:r>
            <a:r>
              <a:rPr lang="en-GB" b="1" dirty="0" err="1" smtClean="0">
                <a:latin typeface="Courier New" pitchFamily="-65" charset="0"/>
              </a:rPr>
              <a:t>c_i</a:t>
            </a:r>
            <a:r>
              <a:rPr lang="en-GB" b="1" dirty="0" smtClean="0">
                <a:latin typeface="Courier New" pitchFamily="-65" charset="0"/>
              </a:rPr>
              <a:t>, </a:t>
            </a:r>
            <a:r>
              <a:rPr lang="en-GB" b="1" dirty="0" err="1" smtClean="0">
                <a:latin typeface="Courier New" pitchFamily="-65" charset="0"/>
              </a:rPr>
              <a:t>d_i</a:t>
            </a:r>
            <a:r>
              <a:rPr lang="en-GB"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[1:0] </a:t>
            </a:r>
            <a:r>
              <a:rPr lang="en-GB" b="1" dirty="0" err="1" smtClean="0">
                <a:latin typeface="Courier New" pitchFamily="-65" charset="0"/>
              </a:rPr>
              <a:t>sel_i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a:t>
            </a:r>
            <a:r>
              <a:rPr lang="en-US" b="1" dirty="0" err="1" smtClean="0">
                <a:solidFill>
                  <a:srgbClr val="FF0000"/>
                </a:solidFill>
                <a:latin typeface="Courier New" pitchFamily="-65" charset="0"/>
              </a:rPr>
              <a:t>width_p</a:t>
            </a:r>
            <a:r>
              <a:rPr lang="en-GB" b="1" dirty="0" smtClean="0">
                <a:latin typeface="Courier New" pitchFamily="-65" charset="0"/>
              </a:rPr>
              <a:t>-</a:t>
            </a:r>
            <a:r>
              <a:rPr lang="en-GB" b="1" dirty="0">
                <a:latin typeface="Courier New" pitchFamily="-65" charset="0"/>
              </a:rPr>
              <a:t>1:0</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B2B2B2"/>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Courier New" pitchFamily="-65" charset="0"/>
            </a:endParaRPr>
          </a:p>
          <a:p>
            <a:pPr defTabSz="457200" eaLnBrk="0" hangingPunct="0">
              <a:lnSpc>
                <a:spcPct val="100000"/>
              </a:lnSpc>
              <a:spcBef>
                <a:spcPct val="0"/>
              </a:spcBef>
              <a:buClr>
                <a:srgbClr val="B2B2B2"/>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chemeClr val="tx2"/>
                </a:solidFill>
                <a:latin typeface="Courier New" pitchFamily="-65" charset="0"/>
              </a:rPr>
              <a:t> wire</a:t>
            </a:r>
            <a:r>
              <a:rPr lang="en-GB" b="1" dirty="0" smtClean="0">
                <a:latin typeface="Courier New" pitchFamily="-65" charset="0"/>
              </a:rPr>
              <a:t> [</a:t>
            </a:r>
            <a:r>
              <a:rPr lang="en-US" b="1" dirty="0" err="1" smtClean="0">
                <a:solidFill>
                  <a:srgbClr val="FF0000"/>
                </a:solidFill>
                <a:latin typeface="Courier New" pitchFamily="-65" charset="0"/>
              </a:rPr>
              <a:t>width_p</a:t>
            </a:r>
            <a:r>
              <a:rPr lang="en-GB" b="1" dirty="0" smtClean="0">
                <a:latin typeface="Courier New" pitchFamily="-65" charset="0"/>
              </a:rPr>
              <a:t>-</a:t>
            </a:r>
            <a:r>
              <a:rPr lang="en-GB" b="1" dirty="0">
                <a:latin typeface="Courier New" pitchFamily="-65" charset="0"/>
              </a:rPr>
              <a:t>1:0]</a:t>
            </a:r>
            <a:r>
              <a:rPr lang="en-GB" b="1" dirty="0" smtClean="0">
                <a:latin typeface="Courier New" pitchFamily="-65" charset="0"/>
              </a:rPr>
              <a:t> t0</a:t>
            </a:r>
            <a:r>
              <a:rPr lang="en-GB" b="1" dirty="0">
                <a:latin typeface="Courier New" pitchFamily="-65" charset="0"/>
              </a:rPr>
              <a:t>, t1;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assign</a:t>
            </a:r>
            <a:r>
              <a:rPr lang="en-GB" b="1" dirty="0" smtClean="0">
                <a:latin typeface="Courier New" pitchFamily="-65" charset="0"/>
              </a:rPr>
              <a:t> </a:t>
            </a:r>
            <a:r>
              <a:rPr lang="en-GB" b="1" dirty="0">
                <a:latin typeface="Courier New" pitchFamily="-65" charset="0"/>
              </a:rPr>
              <a:t>t0  = (</a:t>
            </a:r>
            <a:r>
              <a:rPr lang="en-GB" b="1" dirty="0" smtClean="0">
                <a:latin typeface="Courier New" pitchFamily="-65" charset="0"/>
              </a:rPr>
              <a:t>sel_i[</a:t>
            </a:r>
            <a:r>
              <a:rPr lang="en-GB" b="1" dirty="0">
                <a:latin typeface="Courier New" pitchFamily="-65" charset="0"/>
              </a:rPr>
              <a:t>1]? </a:t>
            </a:r>
            <a:r>
              <a:rPr lang="en-GB" b="1" dirty="0" err="1" smtClean="0">
                <a:latin typeface="Courier New" pitchFamily="-65" charset="0"/>
              </a:rPr>
              <a:t>c_i</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a_i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assign</a:t>
            </a:r>
            <a:r>
              <a:rPr lang="en-GB" b="1" dirty="0" smtClean="0">
                <a:latin typeface="Courier New" pitchFamily="-65" charset="0"/>
              </a:rPr>
              <a:t> </a:t>
            </a:r>
            <a:r>
              <a:rPr lang="en-GB" b="1" dirty="0">
                <a:latin typeface="Courier New" pitchFamily="-65" charset="0"/>
              </a:rPr>
              <a:t>t1  = (</a:t>
            </a:r>
            <a:r>
              <a:rPr lang="en-GB" b="1" dirty="0" smtClean="0">
                <a:latin typeface="Courier New" pitchFamily="-65" charset="0"/>
              </a:rPr>
              <a:t>sel_i[</a:t>
            </a:r>
            <a:r>
              <a:rPr lang="en-GB" b="1" dirty="0">
                <a:latin typeface="Courier New" pitchFamily="-65" charset="0"/>
              </a:rPr>
              <a:t>1]? </a:t>
            </a:r>
            <a:r>
              <a:rPr lang="en-GB" b="1" dirty="0" err="1" smtClean="0">
                <a:latin typeface="Courier New" pitchFamily="-65" charset="0"/>
              </a:rPr>
              <a:t>d_i</a:t>
            </a:r>
            <a:r>
              <a:rPr lang="en-GB" b="1" dirty="0" smtClean="0">
                <a:latin typeface="Courier New" pitchFamily="-65" charset="0"/>
              </a:rPr>
              <a:t> </a:t>
            </a:r>
            <a:r>
              <a:rPr lang="en-GB" b="1" dirty="0">
                <a:latin typeface="Courier New" pitchFamily="-65" charset="0"/>
              </a:rPr>
              <a:t>: </a:t>
            </a:r>
            <a:r>
              <a:rPr lang="en-GB" b="1" dirty="0" err="1" smtClean="0">
                <a:latin typeface="Courier New" pitchFamily="-65" charset="0"/>
              </a:rPr>
              <a:t>b_i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Courier New" pitchFamily="-65" charset="0"/>
              </a:rPr>
              <a:t> </a:t>
            </a:r>
            <a:r>
              <a:rPr lang="en-GB" b="1" dirty="0" smtClean="0">
                <a:solidFill>
                  <a:schemeClr val="tx2"/>
                </a:solidFill>
                <a:latin typeface="Courier New" pitchFamily="-65" charset="0"/>
              </a:rPr>
              <a:t>assign</a:t>
            </a:r>
            <a:r>
              <a:rPr lang="en-GB" b="1" dirty="0" smtClean="0">
                <a:latin typeface="Courier New" pitchFamily="-65" charset="0"/>
              </a:rPr>
              <a:t> </a:t>
            </a:r>
            <a:r>
              <a:rPr lang="en-GB" b="1" dirty="0" err="1" smtClean="0">
                <a:latin typeface="Courier New" pitchFamily="-65" charset="0"/>
              </a:rPr>
              <a:t>z_o</a:t>
            </a:r>
            <a:r>
              <a:rPr lang="en-GB" b="1" dirty="0" smtClean="0">
                <a:latin typeface="Courier New" pitchFamily="-65" charset="0"/>
              </a:rPr>
              <a:t> = </a:t>
            </a:r>
            <a:r>
              <a:rPr lang="en-GB" b="1" dirty="0">
                <a:latin typeface="Courier New" pitchFamily="-65" charset="0"/>
              </a:rPr>
              <a:t>(</a:t>
            </a:r>
            <a:r>
              <a:rPr lang="en-GB" b="1" dirty="0" smtClean="0">
                <a:latin typeface="Courier New" pitchFamily="-65" charset="0"/>
              </a:rPr>
              <a:t>sel_i[</a:t>
            </a:r>
            <a:r>
              <a:rPr lang="en-GB" b="1" dirty="0">
                <a:latin typeface="Courier New" pitchFamily="-65" charset="0"/>
              </a:rPr>
              <a:t>0]? t0: t1);</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b="1" dirty="0">
                <a:latin typeface="Courier New" pitchFamily="-65" charset="0"/>
              </a:rPr>
              <a:t> </a:t>
            </a:r>
          </a:p>
        </p:txBody>
      </p:sp>
      <p:sp>
        <p:nvSpPr>
          <p:cNvPr id="1516549" name="Rectangle 5"/>
          <p:cNvSpPr>
            <a:spLocks noChangeArrowheads="1"/>
          </p:cNvSpPr>
          <p:nvPr/>
        </p:nvSpPr>
        <p:spPr bwMode="auto">
          <a:xfrm>
            <a:off x="5943600" y="3626013"/>
            <a:ext cx="3581400" cy="3003387"/>
          </a:xfrm>
          <a:prstGeom prst="rect">
            <a:avLst/>
          </a:prstGeom>
          <a:noFill/>
          <a:ln w="19050">
            <a:solidFill>
              <a:schemeClr val="tx1"/>
            </a:solidFill>
            <a:prstDash val="sysDot"/>
            <a:miter lim="800000"/>
            <a:headEnd/>
            <a:tailEnd/>
          </a:ln>
        </p:spPr>
        <p:txBody>
          <a:bodyPr lIns="137160" tIns="137160" rIns="137160" bIns="137160">
            <a:prstTxWarp prst="textNoShape">
              <a:avLst/>
            </a:prstTxWarp>
            <a:spAutoFit/>
          </a:bodyPr>
          <a:lstStyle/>
          <a:p>
            <a:pPr algn="ctr" defTabSz="457200" eaLnBrk="0" hangingPunct="0">
              <a:lnSpc>
                <a:spcPct val="100000"/>
              </a:lnSpc>
              <a:spcBef>
                <a:spcPct val="0"/>
              </a:spcBef>
              <a:spcAft>
                <a:spcPts val="1125"/>
              </a:spcAft>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rgbClr val="FF0000"/>
                </a:solidFill>
              </a:rPr>
              <a:t>Instantiation</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mux4#</a:t>
            </a:r>
            <a:r>
              <a:rPr lang="en-GB" sz="1800" b="1" dirty="0" smtClean="0">
                <a:solidFill>
                  <a:srgbClr val="FF0000"/>
                </a:solidFill>
                <a:latin typeface="Courier New" pitchFamily="-65" charset="0"/>
              </a:rPr>
              <a:t>(.width_p(32))</a:t>
            </a:r>
            <a:r>
              <a:rPr lang="en-GB" sz="1800" b="1" dirty="0" smtClean="0">
                <a:latin typeface="Courier New" pitchFamily="-65" charset="0"/>
              </a:rPr>
              <a:t> </a:t>
            </a:r>
            <a:r>
              <a:rPr lang="en-GB" sz="1800" b="1" dirty="0" err="1">
                <a:latin typeface="Courier New" pitchFamily="-65" charset="0"/>
              </a:rPr>
              <a:t>alu_mux</a:t>
            </a:r>
            <a:endParaRPr lang="en-GB" sz="1800" b="1" dirty="0">
              <a:latin typeface="Courier New" pitchFamily="-65" charset="0"/>
            </a:endParaRP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a_i</a:t>
            </a:r>
            <a:r>
              <a:rPr lang="en-GB" sz="1800" b="1" dirty="0" smtClean="0">
                <a:latin typeface="Courier New" pitchFamily="-65" charset="0"/>
              </a:rPr>
              <a:t> </a:t>
            </a:r>
            <a:r>
              <a:rPr lang="en-GB" sz="1800" b="1" dirty="0">
                <a:latin typeface="Courier New" pitchFamily="-65" charset="0"/>
              </a:rPr>
              <a:t>(op1), </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b_i</a:t>
            </a:r>
            <a:r>
              <a:rPr lang="en-GB" sz="1800" b="1" dirty="0" smtClean="0">
                <a:latin typeface="Courier New" pitchFamily="-65" charset="0"/>
              </a:rPr>
              <a:t> </a:t>
            </a:r>
            <a:r>
              <a:rPr lang="en-GB" sz="1800" b="1" dirty="0">
                <a:latin typeface="Courier New" pitchFamily="-65" charset="0"/>
              </a:rPr>
              <a:t>(op2), </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c_i</a:t>
            </a:r>
            <a:r>
              <a:rPr lang="en-GB" sz="1800" b="1" dirty="0" smtClean="0">
                <a:latin typeface="Courier New" pitchFamily="-65" charset="0"/>
              </a:rPr>
              <a:t> </a:t>
            </a:r>
            <a:r>
              <a:rPr lang="en-GB" sz="1800" b="1" dirty="0">
                <a:latin typeface="Courier New" pitchFamily="-65" charset="0"/>
              </a:rPr>
              <a:t>(op3), </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d_i</a:t>
            </a:r>
            <a:r>
              <a:rPr lang="en-GB" sz="1800" b="1" dirty="0" smtClean="0">
                <a:latin typeface="Courier New" pitchFamily="-65" charset="0"/>
              </a:rPr>
              <a:t> </a:t>
            </a:r>
            <a:r>
              <a:rPr lang="en-GB" sz="1800" b="1" dirty="0">
                <a:latin typeface="Courier New" pitchFamily="-65" charset="0"/>
              </a:rPr>
              <a:t>(op4), </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sel_i(</a:t>
            </a:r>
            <a:r>
              <a:rPr lang="en-GB" sz="1800" b="1" dirty="0" err="1">
                <a:latin typeface="Courier New" pitchFamily="-65" charset="0"/>
              </a:rPr>
              <a:t>alu_mux_sel</a:t>
            </a:r>
            <a:r>
              <a:rPr lang="en-GB" sz="1800" b="1" dirty="0">
                <a:latin typeface="Courier New" pitchFamily="-65" charset="0"/>
              </a:rPr>
              <a:t>),</a:t>
            </a:r>
          </a:p>
          <a:p>
            <a:pPr defTabSz="457200" eaLnBrk="0" hangingPunct="0">
              <a:lnSpc>
                <a:spcPct val="100000"/>
              </a:lnSpc>
              <a:spcBef>
                <a:spcPct val="0"/>
              </a:spcBef>
              <a:buClr>
                <a:srgbClr val="0000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a:t>
            </a:r>
            <a:r>
              <a:rPr lang="en-GB" sz="1800" b="1" dirty="0" err="1" smtClean="0">
                <a:latin typeface="Courier New" pitchFamily="-65" charset="0"/>
              </a:rPr>
              <a:t>z_o(</a:t>
            </a:r>
            <a:r>
              <a:rPr lang="en-GB" sz="1800" b="1" dirty="0" err="1">
                <a:latin typeface="Courier New" pitchFamily="-65" charset="0"/>
              </a:rPr>
              <a:t>alu_mux_out</a:t>
            </a:r>
            <a:r>
              <a:rPr lang="en-GB" sz="1800" b="1" dirty="0">
                <a:latin typeface="Courier New" pitchFamily="-65" charset="0"/>
              </a:rPr>
              <a:t>) );</a:t>
            </a:r>
          </a:p>
        </p:txBody>
      </p:sp>
      <p:grpSp>
        <p:nvGrpSpPr>
          <p:cNvPr id="2" name="Group 6"/>
          <p:cNvGrpSpPr>
            <a:grpSpLocks/>
          </p:cNvGrpSpPr>
          <p:nvPr/>
        </p:nvGrpSpPr>
        <p:grpSpPr bwMode="auto">
          <a:xfrm>
            <a:off x="5791200" y="1295400"/>
            <a:ext cx="3048000" cy="633413"/>
            <a:chOff x="3408" y="856"/>
            <a:chExt cx="1920" cy="399"/>
          </a:xfrm>
        </p:grpSpPr>
        <p:sp>
          <p:nvSpPr>
            <p:cNvPr id="72715" name="Text Box 7"/>
            <p:cNvSpPr txBox="1">
              <a:spLocks noChangeArrowheads="1"/>
            </p:cNvSpPr>
            <p:nvPr/>
          </p:nvSpPr>
          <p:spPr bwMode="auto">
            <a:xfrm>
              <a:off x="4172" y="1005"/>
              <a:ext cx="1156" cy="250"/>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default value</a:t>
              </a:r>
            </a:p>
          </p:txBody>
        </p:sp>
        <p:sp>
          <p:nvSpPr>
            <p:cNvPr id="72716" name="Freeform 8"/>
            <p:cNvSpPr>
              <a:spLocks/>
            </p:cNvSpPr>
            <p:nvPr/>
          </p:nvSpPr>
          <p:spPr bwMode="auto">
            <a:xfrm>
              <a:off x="3408" y="856"/>
              <a:ext cx="1200" cy="200"/>
            </a:xfrm>
            <a:custGeom>
              <a:avLst/>
              <a:gdLst>
                <a:gd name="T0" fmla="*/ 1200 w 1200"/>
                <a:gd name="T1" fmla="*/ 152 h 200"/>
                <a:gd name="T2" fmla="*/ 624 w 1200"/>
                <a:gd name="T3" fmla="*/ 8 h 200"/>
                <a:gd name="T4" fmla="*/ 0 w 1200"/>
                <a:gd name="T5" fmla="*/ 200 h 200"/>
                <a:gd name="T6" fmla="*/ 0 60000 65536"/>
                <a:gd name="T7" fmla="*/ 0 60000 65536"/>
                <a:gd name="T8" fmla="*/ 0 60000 65536"/>
                <a:gd name="T9" fmla="*/ 0 w 1200"/>
                <a:gd name="T10" fmla="*/ 0 h 200"/>
                <a:gd name="T11" fmla="*/ 1200 w 1200"/>
                <a:gd name="T12" fmla="*/ 200 h 200"/>
              </a:gdLst>
              <a:ahLst/>
              <a:cxnLst>
                <a:cxn ang="T6">
                  <a:pos x="T0" y="T1"/>
                </a:cxn>
                <a:cxn ang="T7">
                  <a:pos x="T2" y="T3"/>
                </a:cxn>
                <a:cxn ang="T8">
                  <a:pos x="T4" y="T5"/>
                </a:cxn>
              </a:cxnLst>
              <a:rect l="T9" t="T10" r="T11" b="T12"/>
              <a:pathLst>
                <a:path w="1200" h="200">
                  <a:moveTo>
                    <a:pt x="1200" y="152"/>
                  </a:moveTo>
                  <a:cubicBezTo>
                    <a:pt x="1012" y="76"/>
                    <a:pt x="824" y="0"/>
                    <a:pt x="624" y="8"/>
                  </a:cubicBezTo>
                  <a:cubicBezTo>
                    <a:pt x="424" y="16"/>
                    <a:pt x="212" y="108"/>
                    <a:pt x="0" y="200"/>
                  </a:cubicBezTo>
                </a:path>
              </a:pathLst>
            </a:custGeom>
            <a:noFill/>
            <a:ln w="9360">
              <a:solidFill>
                <a:srgbClr val="FF0000"/>
              </a:solidFill>
              <a:round/>
              <a:headEnd/>
              <a:tailEnd type="triangle" w="med" len="med"/>
            </a:ln>
          </p:spPr>
          <p:txBody>
            <a:bodyPr wrap="none" anchor="ctr">
              <a:prstTxWarp prst="textNoShape">
                <a:avLst/>
              </a:prstTxWarp>
            </a:bodyPr>
            <a:lstStyle/>
            <a:p>
              <a:endParaRPr lang="en-US"/>
            </a:p>
          </p:txBody>
        </p:sp>
      </p:grpSp>
      <p:sp>
        <p:nvSpPr>
          <p:cNvPr id="1516553" name="Text Box 9"/>
          <p:cNvSpPr txBox="1">
            <a:spLocks noChangeArrowheads="1"/>
          </p:cNvSpPr>
          <p:nvPr/>
        </p:nvSpPr>
        <p:spPr bwMode="auto">
          <a:xfrm>
            <a:off x="457200" y="5181600"/>
            <a:ext cx="4435475" cy="704850"/>
          </a:xfrm>
          <a:prstGeom prst="rect">
            <a:avLst/>
          </a:prstGeom>
          <a:noFill/>
          <a:ln w="9525">
            <a:noFill/>
            <a:round/>
            <a:headEnd/>
            <a:tailEnd/>
          </a:ln>
        </p:spPr>
        <p:txBody>
          <a:bodyPr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0000"/>
                </a:solidFill>
              </a:rPr>
              <a:t>Parameterization is a good practice for reusable modules</a:t>
            </a:r>
          </a:p>
        </p:txBody>
      </p:sp>
      <p:sp>
        <p:nvSpPr>
          <p:cNvPr id="1516554" name="Text Box 10"/>
          <p:cNvSpPr txBox="1">
            <a:spLocks noChangeArrowheads="1"/>
          </p:cNvSpPr>
          <p:nvPr/>
        </p:nvSpPr>
        <p:spPr bwMode="auto">
          <a:xfrm>
            <a:off x="457200" y="5943600"/>
            <a:ext cx="5181600" cy="710067"/>
          </a:xfrm>
          <a:prstGeom prst="rect">
            <a:avLst/>
          </a:prstGeom>
          <a:noFill/>
          <a:ln w="9525">
            <a:noFill/>
            <a:round/>
            <a:headEnd/>
            <a:tailEnd/>
          </a:ln>
        </p:spPr>
        <p:txBody>
          <a:bodyPr wrap="squar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0000"/>
                </a:solidFill>
              </a:rPr>
              <a:t>Writing a </a:t>
            </a:r>
            <a:r>
              <a:rPr lang="en-GB" dirty="0" err="1">
                <a:solidFill>
                  <a:srgbClr val="FF0000"/>
                </a:solidFill>
              </a:rPr>
              <a:t>mux</a:t>
            </a:r>
            <a:r>
              <a:rPr lang="en-GB" i="1" dirty="0" err="1">
                <a:solidFill>
                  <a:srgbClr val="FF0000"/>
                </a:solidFill>
              </a:rPr>
              <a:t>n</a:t>
            </a:r>
            <a:r>
              <a:rPr lang="en-GB" i="1" dirty="0">
                <a:solidFill>
                  <a:srgbClr val="FF0000"/>
                </a:solidFill>
              </a:rPr>
              <a:t> </a:t>
            </a:r>
            <a:r>
              <a:rPr lang="en-GB" dirty="0">
                <a:solidFill>
                  <a:srgbClr val="FF0000"/>
                </a:solidFill>
              </a:rPr>
              <a:t>is </a:t>
            </a:r>
            <a:r>
              <a:rPr lang="en-GB" dirty="0" smtClean="0">
                <a:solidFill>
                  <a:srgbClr val="FF0000"/>
                </a:solidFill>
              </a:rPr>
              <a:t>challenging, but can be done with “idiomatic” </a:t>
            </a:r>
            <a:r>
              <a:rPr lang="en-GB" dirty="0" err="1" smtClean="0">
                <a:solidFill>
                  <a:srgbClr val="FF0000"/>
                </a:solidFill>
              </a:rPr>
              <a:t>verilog</a:t>
            </a:r>
            <a:r>
              <a:rPr lang="en-GB" dirty="0" smtClean="0">
                <a:solidFill>
                  <a:srgbClr val="FF0000"/>
                </a:solidFill>
              </a:rPr>
              <a:t>.</a:t>
            </a:r>
            <a:endParaRPr lang="en-GB"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1516549"/>
                                        </p:tgtEl>
                                        <p:attrNameLst>
                                          <p:attrName>style.visibility</p:attrName>
                                        </p:attrNameLst>
                                      </p:cBhvr>
                                      <p:to>
                                        <p:strVal val="visible"/>
                                      </p:to>
                                    </p:set>
                                    <p:animEffect transition="in" filter="fade">
                                      <p:cBhvr>
                                        <p:cTn id="11" dur="500"/>
                                        <p:tgtEl>
                                          <p:spTgt spid="151654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151655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p:cTn id="19" dur="1" fill="hold">
                                          <p:stCondLst>
                                            <p:cond delay="0"/>
                                          </p:stCondLst>
                                        </p:cTn>
                                        <p:tgtEl>
                                          <p:spTgt spid="1516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533400"/>
          </a:xfrm>
        </p:spPr>
        <p:txBody>
          <a:bodyPr/>
          <a:lstStyle/>
          <a:p>
            <a:r>
              <a:rPr lang="en-US" sz="3600" dirty="0" smtClean="0"/>
              <a:t>Is this a good time to take 141L?</a:t>
            </a:r>
            <a:endParaRPr lang="en-US" sz="3600" dirty="0"/>
          </a:p>
        </p:txBody>
      </p:sp>
      <p:sp>
        <p:nvSpPr>
          <p:cNvPr id="3" name="Content Placeholder 2"/>
          <p:cNvSpPr>
            <a:spLocks noGrp="1"/>
          </p:cNvSpPr>
          <p:nvPr>
            <p:ph idx="1"/>
          </p:nvPr>
        </p:nvSpPr>
        <p:spPr>
          <a:xfrm>
            <a:off x="609600" y="2667000"/>
            <a:ext cx="7772400" cy="3352800"/>
          </a:xfrm>
        </p:spPr>
        <p:txBody>
          <a:bodyPr/>
          <a:lstStyle/>
          <a:p>
            <a:r>
              <a:rPr lang="en-US" sz="2000" dirty="0" smtClean="0"/>
              <a:t>Think carefully about the timing of this class.</a:t>
            </a:r>
          </a:p>
          <a:p>
            <a:r>
              <a:rPr lang="en-US" sz="2000" dirty="0" smtClean="0"/>
              <a:t>It’s probably the most intense class in CSE.</a:t>
            </a:r>
          </a:p>
          <a:p>
            <a:pPr lvl="1"/>
            <a:r>
              <a:rPr lang="en-US" sz="1600" dirty="0" smtClean="0"/>
              <a:t>But also you also learn a lot.</a:t>
            </a:r>
          </a:p>
          <a:p>
            <a:pPr lvl="1"/>
            <a:r>
              <a:rPr lang="en-US" sz="1600" dirty="0" smtClean="0"/>
              <a:t>If you get a solid “A” in this class, I have no troubles recommending you to a potential employer.</a:t>
            </a:r>
          </a:p>
          <a:p>
            <a:pPr lvl="1"/>
            <a:r>
              <a:rPr lang="en-US" sz="1600" dirty="0" smtClean="0"/>
              <a:t>If you get an A+, you can do research with me and get a </a:t>
            </a:r>
            <a:r>
              <a:rPr lang="en-US" sz="1600" dirty="0" err="1" smtClean="0"/>
              <a:t>rec</a:t>
            </a:r>
            <a:r>
              <a:rPr lang="en-US" sz="1600" dirty="0" smtClean="0"/>
              <a:t> for grad school.</a:t>
            </a:r>
          </a:p>
          <a:p>
            <a:r>
              <a:rPr lang="en-US" sz="2000" dirty="0" smtClean="0"/>
              <a:t>Contra-indications:</a:t>
            </a:r>
          </a:p>
          <a:p>
            <a:pPr lvl="1"/>
            <a:r>
              <a:rPr lang="en-US" sz="1800" dirty="0" smtClean="0"/>
              <a:t>Other major project classes</a:t>
            </a:r>
          </a:p>
          <a:p>
            <a:pPr lvl="1"/>
            <a:r>
              <a:rPr lang="en-US" sz="1800" dirty="0" smtClean="0"/>
              <a:t>High course load</a:t>
            </a:r>
          </a:p>
          <a:p>
            <a:pPr lvl="1"/>
            <a:r>
              <a:rPr lang="en-US" sz="1800" dirty="0" smtClean="0"/>
              <a:t>Large outside commitments</a:t>
            </a:r>
          </a:p>
          <a:p>
            <a:pPr lvl="1"/>
            <a:r>
              <a:rPr lang="en-US" sz="1800" dirty="0" smtClean="0"/>
              <a:t>Haven’t passed </a:t>
            </a:r>
            <a:r>
              <a:rPr lang="en-US" sz="1800" dirty="0" err="1" smtClean="0"/>
              <a:t>prereqs</a:t>
            </a:r>
            <a:r>
              <a:rPr lang="en-US" sz="1800" dirty="0" smtClean="0"/>
              <a:t>: CSE 110, 140/140L etc.</a:t>
            </a:r>
          </a:p>
          <a:p>
            <a:pPr lvl="1"/>
            <a:r>
              <a:rPr lang="en-US" sz="1800" dirty="0" smtClean="0"/>
              <a:t>Haven’t taken 141, or aren’t enrolled.</a:t>
            </a:r>
          </a:p>
          <a:p>
            <a:pPr lvl="1"/>
            <a:endParaRPr lang="en-US" sz="2000" dirty="0"/>
          </a:p>
        </p:txBody>
      </p:sp>
      <p:graphicFrame>
        <p:nvGraphicFramePr>
          <p:cNvPr id="4" name="Table 3"/>
          <p:cNvGraphicFramePr>
            <a:graphicFrameLocks noGrp="1"/>
          </p:cNvGraphicFramePr>
          <p:nvPr/>
        </p:nvGraphicFramePr>
        <p:xfrm>
          <a:off x="533400" y="685800"/>
          <a:ext cx="8077200" cy="1935479"/>
        </p:xfrm>
        <a:graphic>
          <a:graphicData uri="http://schemas.openxmlformats.org/drawingml/2006/table">
            <a:tbl>
              <a:tblPr firstRow="1" bandRow="1">
                <a:tableStyleId>{793D81CF-94F2-401A-BA57-92F5A7B2D0C5}</a:tableStyleId>
              </a:tblPr>
              <a:tblGrid>
                <a:gridCol w="1033882"/>
                <a:gridCol w="1023518"/>
                <a:gridCol w="2133600"/>
                <a:gridCol w="1981200"/>
                <a:gridCol w="1905000"/>
              </a:tblGrid>
              <a:tr h="370840">
                <a:tc>
                  <a:txBody>
                    <a:bodyPr/>
                    <a:lstStyle/>
                    <a:p>
                      <a:r>
                        <a:rPr lang="en-US" sz="1400" dirty="0" smtClean="0"/>
                        <a:t>Class</a:t>
                      </a:r>
                      <a:endParaRPr lang="en-US" sz="1400" dirty="0"/>
                    </a:p>
                  </a:txBody>
                  <a:tcPr/>
                </a:tc>
                <a:tc>
                  <a:txBody>
                    <a:bodyPr/>
                    <a:lstStyle/>
                    <a:p>
                      <a:r>
                        <a:rPr lang="en-US" sz="1400" dirty="0" smtClean="0"/>
                        <a:t>Term</a:t>
                      </a:r>
                      <a:endParaRPr lang="en-US" sz="1400" dirty="0"/>
                    </a:p>
                  </a:txBody>
                  <a:tcPr/>
                </a:tc>
                <a:tc>
                  <a:txBody>
                    <a:bodyPr/>
                    <a:lstStyle/>
                    <a:p>
                      <a:r>
                        <a:rPr lang="en-US" sz="1400" dirty="0" smtClean="0"/>
                        <a:t>Recommend</a:t>
                      </a:r>
                    </a:p>
                    <a:p>
                      <a:r>
                        <a:rPr lang="en-US" sz="1400" dirty="0" smtClean="0"/>
                        <a:t>Instructor</a:t>
                      </a:r>
                      <a:endParaRPr lang="en-US" sz="1400" dirty="0"/>
                    </a:p>
                  </a:txBody>
                  <a:tcPr/>
                </a:tc>
                <a:tc>
                  <a:txBody>
                    <a:bodyPr/>
                    <a:lstStyle/>
                    <a:p>
                      <a:r>
                        <a:rPr lang="en-US" sz="1400" dirty="0" smtClean="0"/>
                        <a:t>Study Hrs Per Week</a:t>
                      </a:r>
                      <a:endParaRPr lang="en-US" sz="1400" dirty="0"/>
                    </a:p>
                  </a:txBody>
                  <a:tcPr/>
                </a:tc>
                <a:tc>
                  <a:txBody>
                    <a:bodyPr/>
                    <a:lstStyle/>
                    <a:p>
                      <a:r>
                        <a:rPr lang="en-US" sz="1400" dirty="0" smtClean="0"/>
                        <a:t>Learned</a:t>
                      </a:r>
                      <a:r>
                        <a:rPr lang="en-US" sz="1400" baseline="0" dirty="0" smtClean="0"/>
                        <a:t> from Course</a:t>
                      </a:r>
                      <a:endParaRPr lang="en-US" sz="1400" dirty="0"/>
                    </a:p>
                  </a:txBody>
                  <a:tcPr/>
                </a:tc>
              </a:tr>
              <a:tr h="137160">
                <a:tc>
                  <a:txBody>
                    <a:bodyPr/>
                    <a:lstStyle/>
                    <a:p>
                      <a:r>
                        <a:rPr lang="en-US" sz="1400" dirty="0" smtClean="0"/>
                        <a:t>141L</a:t>
                      </a:r>
                      <a:endParaRPr lang="en-US" sz="1400" dirty="0"/>
                    </a:p>
                  </a:txBody>
                  <a:tcPr/>
                </a:tc>
                <a:tc>
                  <a:txBody>
                    <a:bodyPr/>
                    <a:lstStyle/>
                    <a:p>
                      <a:r>
                        <a:rPr lang="en-US" sz="1400" dirty="0" smtClean="0"/>
                        <a:t>SP11</a:t>
                      </a:r>
                      <a:endParaRPr lang="en-US" sz="1400" dirty="0"/>
                    </a:p>
                  </a:txBody>
                  <a:tcPr/>
                </a:tc>
                <a:tc>
                  <a:txBody>
                    <a:bodyPr/>
                    <a:lstStyle/>
                    <a:p>
                      <a:r>
                        <a:rPr lang="en-US" sz="1400" dirty="0" smtClean="0"/>
                        <a:t>94%</a:t>
                      </a:r>
                      <a:endParaRPr lang="en-US" sz="1400" dirty="0"/>
                    </a:p>
                  </a:txBody>
                  <a:tcPr/>
                </a:tc>
                <a:tc>
                  <a:txBody>
                    <a:bodyPr/>
                    <a:lstStyle/>
                    <a:p>
                      <a:r>
                        <a:rPr lang="en-US" sz="1400" dirty="0" smtClean="0"/>
                        <a:t>15.98</a:t>
                      </a:r>
                      <a:endParaRPr lang="en-US" sz="1400" dirty="0"/>
                    </a:p>
                  </a:txBody>
                  <a:tcPr/>
                </a:tc>
                <a:tc>
                  <a:txBody>
                    <a:bodyPr/>
                    <a:lstStyle/>
                    <a:p>
                      <a:r>
                        <a:rPr lang="en-US" sz="1400" dirty="0" smtClean="0"/>
                        <a:t>4.44</a:t>
                      </a:r>
                      <a:endParaRPr lang="en-US" sz="1400" dirty="0"/>
                    </a:p>
                  </a:txBody>
                  <a:tcPr/>
                </a:tc>
              </a:tr>
              <a:tr h="370840">
                <a:tc>
                  <a:txBody>
                    <a:bodyPr/>
                    <a:lstStyle/>
                    <a:p>
                      <a:r>
                        <a:rPr lang="en-US" sz="1400" dirty="0" smtClean="0"/>
                        <a:t>141</a:t>
                      </a:r>
                      <a:endParaRPr lang="en-US" sz="1400" dirty="0"/>
                    </a:p>
                  </a:txBody>
                  <a:tcPr/>
                </a:tc>
                <a:tc>
                  <a:txBody>
                    <a:bodyPr/>
                    <a:lstStyle/>
                    <a:p>
                      <a:r>
                        <a:rPr lang="en-US" sz="1400" dirty="0" smtClean="0"/>
                        <a:t>SP11</a:t>
                      </a:r>
                      <a:endParaRPr lang="en-US" sz="1400" dirty="0"/>
                    </a:p>
                  </a:txBody>
                  <a:tcPr/>
                </a:tc>
                <a:tc>
                  <a:txBody>
                    <a:bodyPr/>
                    <a:lstStyle/>
                    <a:p>
                      <a:r>
                        <a:rPr lang="en-US" sz="1400" dirty="0" smtClean="0"/>
                        <a:t>91%</a:t>
                      </a:r>
                      <a:endParaRPr lang="en-US" sz="1400" dirty="0"/>
                    </a:p>
                  </a:txBody>
                  <a:tcPr/>
                </a:tc>
                <a:tc>
                  <a:txBody>
                    <a:bodyPr/>
                    <a:lstStyle/>
                    <a:p>
                      <a:r>
                        <a:rPr lang="en-US" sz="1400" dirty="0" smtClean="0"/>
                        <a:t>13.60</a:t>
                      </a:r>
                      <a:endParaRPr lang="en-US" sz="1400" dirty="0"/>
                    </a:p>
                  </a:txBody>
                  <a:tcPr/>
                </a:tc>
                <a:tc>
                  <a:txBody>
                    <a:bodyPr/>
                    <a:lstStyle/>
                    <a:p>
                      <a:r>
                        <a:rPr lang="en-US" sz="1400" dirty="0" smtClean="0"/>
                        <a:t>4.38</a:t>
                      </a:r>
                      <a:endParaRPr lang="en-US" sz="1400" dirty="0"/>
                    </a:p>
                  </a:txBody>
                  <a:tcPr/>
                </a:tc>
              </a:tr>
              <a:tr h="370840">
                <a:tc>
                  <a:txBody>
                    <a:bodyPr/>
                    <a:lstStyle/>
                    <a:p>
                      <a:r>
                        <a:rPr lang="en-US" sz="1400" dirty="0" smtClean="0"/>
                        <a:t>141L</a:t>
                      </a:r>
                      <a:endParaRPr lang="en-US" sz="1400" dirty="0"/>
                    </a:p>
                  </a:txBody>
                  <a:tcPr/>
                </a:tc>
                <a:tc>
                  <a:txBody>
                    <a:bodyPr/>
                    <a:lstStyle/>
                    <a:p>
                      <a:r>
                        <a:rPr lang="en-US" sz="1400" dirty="0" smtClean="0"/>
                        <a:t>SP10</a:t>
                      </a:r>
                      <a:endParaRPr lang="en-US" sz="1400" dirty="0"/>
                    </a:p>
                  </a:txBody>
                  <a:tcPr/>
                </a:tc>
                <a:tc>
                  <a:txBody>
                    <a:bodyPr/>
                    <a:lstStyle/>
                    <a:p>
                      <a:r>
                        <a:rPr lang="en-US" sz="1400" dirty="0" smtClean="0"/>
                        <a:t>95%</a:t>
                      </a:r>
                      <a:endParaRPr lang="en-US" sz="1400" dirty="0"/>
                    </a:p>
                  </a:txBody>
                  <a:tcPr/>
                </a:tc>
                <a:tc>
                  <a:txBody>
                    <a:bodyPr/>
                    <a:lstStyle/>
                    <a:p>
                      <a:r>
                        <a:rPr lang="en-US" sz="1400" dirty="0" smtClean="0"/>
                        <a:t>17.14</a:t>
                      </a:r>
                      <a:endParaRPr lang="en-US" sz="1400" dirty="0"/>
                    </a:p>
                  </a:txBody>
                  <a:tcPr/>
                </a:tc>
                <a:tc>
                  <a:txBody>
                    <a:bodyPr/>
                    <a:lstStyle/>
                    <a:p>
                      <a:r>
                        <a:rPr lang="en-US" sz="1400" dirty="0" smtClean="0"/>
                        <a:t>4.48</a:t>
                      </a:r>
                      <a:endParaRPr lang="en-US" sz="1400" dirty="0"/>
                    </a:p>
                  </a:txBody>
                  <a:tcPr/>
                </a:tc>
              </a:tr>
              <a:tr h="370840">
                <a:tc>
                  <a:txBody>
                    <a:bodyPr/>
                    <a:lstStyle/>
                    <a:p>
                      <a:r>
                        <a:rPr lang="en-US" sz="1400" dirty="0" smtClean="0"/>
                        <a:t>141</a:t>
                      </a:r>
                      <a:endParaRPr lang="en-US" sz="1400" dirty="0"/>
                    </a:p>
                  </a:txBody>
                  <a:tcPr/>
                </a:tc>
                <a:tc>
                  <a:txBody>
                    <a:bodyPr/>
                    <a:lstStyle/>
                    <a:p>
                      <a:r>
                        <a:rPr lang="en-US" sz="1400" dirty="0" smtClean="0"/>
                        <a:t>SP10</a:t>
                      </a:r>
                      <a:endParaRPr lang="en-US" sz="1400" dirty="0"/>
                    </a:p>
                  </a:txBody>
                  <a:tcPr/>
                </a:tc>
                <a:tc>
                  <a:txBody>
                    <a:bodyPr/>
                    <a:lstStyle/>
                    <a:p>
                      <a:r>
                        <a:rPr lang="en-US" sz="1400" dirty="0" smtClean="0"/>
                        <a:t>100%</a:t>
                      </a:r>
                      <a:endParaRPr lang="en-US" sz="1400" dirty="0"/>
                    </a:p>
                  </a:txBody>
                  <a:tcPr/>
                </a:tc>
                <a:tc>
                  <a:txBody>
                    <a:bodyPr/>
                    <a:lstStyle/>
                    <a:p>
                      <a:r>
                        <a:rPr lang="en-US" sz="1400" dirty="0" smtClean="0"/>
                        <a:t>13.60</a:t>
                      </a:r>
                      <a:endParaRPr lang="en-US" sz="1400" dirty="0"/>
                    </a:p>
                  </a:txBody>
                  <a:tcPr/>
                </a:tc>
                <a:tc>
                  <a:txBody>
                    <a:bodyPr/>
                    <a:lstStyle/>
                    <a:p>
                      <a:r>
                        <a:rPr lang="en-US" sz="1400" dirty="0" smtClean="0"/>
                        <a:t>4.75</a:t>
                      </a:r>
                      <a:endParaRPr lang="en-US" sz="1400" dirty="0"/>
                    </a:p>
                  </a:txBody>
                  <a:tcPr/>
                </a:tc>
              </a:tr>
            </a:tbl>
          </a:graphicData>
        </a:graphic>
      </p:graphicFrame>
      <p:sp>
        <p:nvSpPr>
          <p:cNvPr id="5" name="TextBox 4"/>
          <p:cNvSpPr txBox="1"/>
          <p:nvPr/>
        </p:nvSpPr>
        <p:spPr>
          <a:xfrm>
            <a:off x="7112675" y="2667000"/>
            <a:ext cx="2031325" cy="374461"/>
          </a:xfrm>
          <a:prstGeom prst="rect">
            <a:avLst/>
          </a:prstGeom>
          <a:noFill/>
        </p:spPr>
        <p:txBody>
          <a:bodyPr wrap="none" rtlCol="0">
            <a:spAutoFit/>
          </a:bodyPr>
          <a:lstStyle/>
          <a:p>
            <a:r>
              <a:rPr lang="en-US" b="1" dirty="0" smtClean="0"/>
              <a:t>UCSD CAPES</a:t>
            </a:r>
            <a:endParaRPr lang="en-US" b="1" dirty="0"/>
          </a:p>
        </p:txBody>
      </p:sp>
      <p:sp>
        <p:nvSpPr>
          <p:cNvPr id="6" name="Oval 5"/>
          <p:cNvSpPr/>
          <p:nvPr/>
        </p:nvSpPr>
        <p:spPr bwMode="auto">
          <a:xfrm>
            <a:off x="4343400" y="1066800"/>
            <a:ext cx="1447800" cy="914400"/>
          </a:xfrm>
          <a:prstGeom prst="ellipse">
            <a:avLst/>
          </a:prstGeom>
          <a:noFill/>
          <a:ln w="4127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a:t>Verilog Fundamentals</a:t>
            </a:r>
          </a:p>
        </p:txBody>
      </p:sp>
      <p:sp>
        <p:nvSpPr>
          <p:cNvPr id="54278" name="Rectangle 3" descr="Rectangle: Click to edit Master text styles&#10;Second level&#10;Third level&#10;Fourth level&#10;Fifth level"/>
          <p:cNvSpPr>
            <a:spLocks noGrp="1" noChangeArrowheads="1"/>
          </p:cNvSpPr>
          <p:nvPr>
            <p:ph idx="1"/>
          </p:nvPr>
        </p:nvSpPr>
        <p:spPr>
          <a:xfrm>
            <a:off x="911225" y="1970088"/>
            <a:ext cx="7700963" cy="4052887"/>
          </a:xfrm>
        </p:spPr>
        <p:txBody>
          <a:bodyPr lIns="90000" tIns="46800" rIns="90000" bIns="46800"/>
          <a:lstStyle/>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History of hardware design languages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Data types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Structural </a:t>
            </a:r>
            <a:r>
              <a:rPr lang="en-GB" sz="2400" dirty="0" err="1"/>
              <a:t>Verilog</a:t>
            </a:r>
            <a:endParaRPr lang="en-GB" sz="2400" dirty="0" smtClean="0"/>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solidFill>
                  <a:srgbClr val="FF0000"/>
                </a:solidFill>
              </a:rPr>
              <a:t>RTL</a:t>
            </a: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Combinational</a:t>
            </a:r>
            <a:endParaRPr lang="en-GB" sz="2000" dirty="0" smtClean="0">
              <a:solidFill>
                <a:srgbClr val="FF0000"/>
              </a:solidFill>
            </a:endParaRP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solidFill>
                  <a:srgbClr val="FF0000"/>
                </a:solidFill>
              </a:rPr>
              <a:t>Sequential</a:t>
            </a:r>
            <a:endParaRPr lang="en-GB" sz="2000" dirty="0">
              <a:solidFill>
                <a:srgbClr val="0000FF"/>
              </a:solidFill>
            </a:endParaRPr>
          </a:p>
        </p:txBody>
      </p:sp>
      <p:grpSp>
        <p:nvGrpSpPr>
          <p:cNvPr id="2" name="Group 4"/>
          <p:cNvGrpSpPr>
            <a:grpSpLocks/>
          </p:cNvGrpSpPr>
          <p:nvPr/>
        </p:nvGrpSpPr>
        <p:grpSpPr bwMode="auto">
          <a:xfrm>
            <a:off x="4648200" y="3262313"/>
            <a:ext cx="3756025" cy="3000375"/>
            <a:chOff x="2928" y="2055"/>
            <a:chExt cx="2366" cy="1890"/>
          </a:xfrm>
        </p:grpSpPr>
        <p:grpSp>
          <p:nvGrpSpPr>
            <p:cNvPr id="3" name="Group 5"/>
            <p:cNvGrpSpPr>
              <a:grpSpLocks/>
            </p:cNvGrpSpPr>
            <p:nvPr/>
          </p:nvGrpSpPr>
          <p:grpSpPr bwMode="auto">
            <a:xfrm>
              <a:off x="2928" y="2055"/>
              <a:ext cx="1988" cy="1007"/>
              <a:chOff x="2928" y="2055"/>
              <a:chExt cx="1988" cy="1007"/>
            </a:xfrm>
          </p:grpSpPr>
          <p:grpSp>
            <p:nvGrpSpPr>
              <p:cNvPr id="4" name="Group 6"/>
              <p:cNvGrpSpPr>
                <a:grpSpLocks/>
              </p:cNvGrpSpPr>
              <p:nvPr/>
            </p:nvGrpSpPr>
            <p:grpSpPr bwMode="auto">
              <a:xfrm>
                <a:off x="3086" y="2216"/>
                <a:ext cx="1596" cy="678"/>
                <a:chOff x="3086" y="2216"/>
                <a:chExt cx="1596" cy="678"/>
              </a:xfrm>
            </p:grpSpPr>
            <p:sp>
              <p:nvSpPr>
                <p:cNvPr id="54290" name="Rectangle 7"/>
                <p:cNvSpPr>
                  <a:spLocks noChangeArrowheads="1"/>
                </p:cNvSpPr>
                <p:nvPr/>
              </p:nvSpPr>
              <p:spPr bwMode="auto">
                <a:xfrm>
                  <a:off x="3259" y="2436"/>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1" name="Rectangle 8"/>
                <p:cNvSpPr>
                  <a:spLocks noChangeArrowheads="1"/>
                </p:cNvSpPr>
                <p:nvPr/>
              </p:nvSpPr>
              <p:spPr bwMode="auto">
                <a:xfrm>
                  <a:off x="3606"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2" name="Rectangle 9"/>
                <p:cNvSpPr>
                  <a:spLocks noChangeArrowheads="1"/>
                </p:cNvSpPr>
                <p:nvPr/>
              </p:nvSpPr>
              <p:spPr bwMode="auto">
                <a:xfrm>
                  <a:off x="3953"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3" name="Rectangle 10"/>
                <p:cNvSpPr>
                  <a:spLocks noChangeArrowheads="1"/>
                </p:cNvSpPr>
                <p:nvPr/>
              </p:nvSpPr>
              <p:spPr bwMode="auto">
                <a:xfrm>
                  <a:off x="4301"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54294" name="Line 11"/>
                <p:cNvSpPr>
                  <a:spLocks noChangeShapeType="1"/>
                </p:cNvSpPr>
                <p:nvPr/>
              </p:nvSpPr>
              <p:spPr bwMode="auto">
                <a:xfrm flipH="1">
                  <a:off x="3535"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295" name="Line 12"/>
                <p:cNvSpPr>
                  <a:spLocks noChangeShapeType="1"/>
                </p:cNvSpPr>
                <p:nvPr/>
              </p:nvSpPr>
              <p:spPr bwMode="auto">
                <a:xfrm flipH="1">
                  <a:off x="3152" y="2609"/>
                  <a:ext cx="107"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5" name="Group 13"/>
                <p:cNvGrpSpPr>
                  <a:grpSpLocks/>
                </p:cNvGrpSpPr>
                <p:nvPr/>
              </p:nvGrpSpPr>
              <p:grpSpPr bwMode="auto">
                <a:xfrm>
                  <a:off x="3328" y="2251"/>
                  <a:ext cx="1146" cy="184"/>
                  <a:chOff x="3328" y="2251"/>
                  <a:chExt cx="1146" cy="184"/>
                </a:xfrm>
              </p:grpSpPr>
              <p:sp>
                <p:nvSpPr>
                  <p:cNvPr id="54325" name="Line 14"/>
                  <p:cNvSpPr>
                    <a:spLocks noChangeShapeType="1"/>
                  </p:cNvSpPr>
                  <p:nvPr/>
                </p:nvSpPr>
                <p:spPr bwMode="auto">
                  <a:xfrm>
                    <a:off x="3328"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6" name="Line 15"/>
                  <p:cNvSpPr>
                    <a:spLocks noChangeShapeType="1"/>
                  </p:cNvSpPr>
                  <p:nvPr/>
                </p:nvSpPr>
                <p:spPr bwMode="auto">
                  <a:xfrm>
                    <a:off x="343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7" name="Line 16"/>
                  <p:cNvSpPr>
                    <a:spLocks noChangeShapeType="1"/>
                  </p:cNvSpPr>
                  <p:nvPr/>
                </p:nvSpPr>
                <p:spPr bwMode="auto">
                  <a:xfrm>
                    <a:off x="3675"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8" name="Line 17"/>
                  <p:cNvSpPr>
                    <a:spLocks noChangeShapeType="1"/>
                  </p:cNvSpPr>
                  <p:nvPr/>
                </p:nvSpPr>
                <p:spPr bwMode="auto">
                  <a:xfrm>
                    <a:off x="3779"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9" name="Line 18"/>
                  <p:cNvSpPr>
                    <a:spLocks noChangeShapeType="1"/>
                  </p:cNvSpPr>
                  <p:nvPr/>
                </p:nvSpPr>
                <p:spPr bwMode="auto">
                  <a:xfrm>
                    <a:off x="402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0" name="Line 19"/>
                  <p:cNvSpPr>
                    <a:spLocks noChangeShapeType="1"/>
                  </p:cNvSpPr>
                  <p:nvPr/>
                </p:nvSpPr>
                <p:spPr bwMode="auto">
                  <a:xfrm>
                    <a:off x="4127"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1" name="Line 20"/>
                  <p:cNvSpPr>
                    <a:spLocks noChangeShapeType="1"/>
                  </p:cNvSpPr>
                  <p:nvPr/>
                </p:nvSpPr>
                <p:spPr bwMode="auto">
                  <a:xfrm>
                    <a:off x="4370"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32" name="Line 21"/>
                  <p:cNvSpPr>
                    <a:spLocks noChangeShapeType="1"/>
                  </p:cNvSpPr>
                  <p:nvPr/>
                </p:nvSpPr>
                <p:spPr bwMode="auto">
                  <a:xfrm>
                    <a:off x="4474"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6" name="Group 22"/>
                <p:cNvGrpSpPr>
                  <a:grpSpLocks/>
                </p:cNvGrpSpPr>
                <p:nvPr/>
              </p:nvGrpSpPr>
              <p:grpSpPr bwMode="auto">
                <a:xfrm>
                  <a:off x="3371" y="2675"/>
                  <a:ext cx="1041" cy="148"/>
                  <a:chOff x="3371" y="2675"/>
                  <a:chExt cx="1041" cy="148"/>
                </a:xfrm>
              </p:grpSpPr>
              <p:sp>
                <p:nvSpPr>
                  <p:cNvPr id="54321" name="Line 23"/>
                  <p:cNvSpPr>
                    <a:spLocks noChangeShapeType="1"/>
                  </p:cNvSpPr>
                  <p:nvPr/>
                </p:nvSpPr>
                <p:spPr bwMode="auto">
                  <a:xfrm>
                    <a:off x="3371"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2" name="Line 24"/>
                  <p:cNvSpPr>
                    <a:spLocks noChangeShapeType="1"/>
                  </p:cNvSpPr>
                  <p:nvPr/>
                </p:nvSpPr>
                <p:spPr bwMode="auto">
                  <a:xfrm>
                    <a:off x="3719"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3" name="Line 25"/>
                  <p:cNvSpPr>
                    <a:spLocks noChangeShapeType="1"/>
                  </p:cNvSpPr>
                  <p:nvPr/>
                </p:nvSpPr>
                <p:spPr bwMode="auto">
                  <a:xfrm>
                    <a:off x="4066"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24" name="Line 26"/>
                  <p:cNvSpPr>
                    <a:spLocks noChangeShapeType="1"/>
                  </p:cNvSpPr>
                  <p:nvPr/>
                </p:nvSpPr>
                <p:spPr bwMode="auto">
                  <a:xfrm>
                    <a:off x="4413"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54298" name="AutoShape 27"/>
                <p:cNvSpPr>
                  <a:spLocks noChangeArrowheads="1"/>
                </p:cNvSpPr>
                <p:nvPr/>
              </p:nvSpPr>
              <p:spPr bwMode="auto">
                <a:xfrm>
                  <a:off x="3120" y="2251"/>
                  <a:ext cx="1563" cy="60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54299" name="Line 28"/>
                <p:cNvSpPr>
                  <a:spLocks noChangeShapeType="1"/>
                </p:cNvSpPr>
                <p:nvPr/>
              </p:nvSpPr>
              <p:spPr bwMode="auto">
                <a:xfrm flipH="1">
                  <a:off x="3500"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0" name="Line 29"/>
                <p:cNvSpPr>
                  <a:spLocks noChangeShapeType="1"/>
                </p:cNvSpPr>
                <p:nvPr/>
              </p:nvSpPr>
              <p:spPr bwMode="auto">
                <a:xfrm flipH="1">
                  <a:off x="3882"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1" name="Line 30"/>
                <p:cNvSpPr>
                  <a:spLocks noChangeShapeType="1"/>
                </p:cNvSpPr>
                <p:nvPr/>
              </p:nvSpPr>
              <p:spPr bwMode="auto">
                <a:xfrm flipH="1">
                  <a:off x="3847"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2" name="Line 31"/>
                <p:cNvSpPr>
                  <a:spLocks noChangeShapeType="1"/>
                </p:cNvSpPr>
                <p:nvPr/>
              </p:nvSpPr>
              <p:spPr bwMode="auto">
                <a:xfrm flipH="1">
                  <a:off x="4229"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3" name="Line 32"/>
                <p:cNvSpPr>
                  <a:spLocks noChangeShapeType="1"/>
                </p:cNvSpPr>
                <p:nvPr/>
              </p:nvSpPr>
              <p:spPr bwMode="auto">
                <a:xfrm flipH="1">
                  <a:off x="4195"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4" name="Line 33"/>
                <p:cNvSpPr>
                  <a:spLocks noChangeShapeType="1"/>
                </p:cNvSpPr>
                <p:nvPr/>
              </p:nvSpPr>
              <p:spPr bwMode="auto">
                <a:xfrm flipH="1">
                  <a:off x="4542" y="2466"/>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54305" name="Line 34"/>
                <p:cNvSpPr>
                  <a:spLocks noChangeShapeType="1"/>
                </p:cNvSpPr>
                <p:nvPr/>
              </p:nvSpPr>
              <p:spPr bwMode="auto">
                <a:xfrm flipH="1">
                  <a:off x="3882"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6" name="Line 35"/>
                <p:cNvSpPr>
                  <a:spLocks noChangeShapeType="1"/>
                </p:cNvSpPr>
                <p:nvPr/>
              </p:nvSpPr>
              <p:spPr bwMode="auto">
                <a:xfrm flipH="1">
                  <a:off x="4229"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7" name="Line 36"/>
                <p:cNvSpPr>
                  <a:spLocks noChangeShapeType="1"/>
                </p:cNvSpPr>
                <p:nvPr/>
              </p:nvSpPr>
              <p:spPr bwMode="auto">
                <a:xfrm flipH="1">
                  <a:off x="3535"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54308" name="Rectangle 37"/>
                <p:cNvSpPr>
                  <a:spLocks noChangeArrowheads="1"/>
                </p:cNvSpPr>
                <p:nvPr/>
              </p:nvSpPr>
              <p:spPr bwMode="auto">
                <a:xfrm>
                  <a:off x="3397"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09" name="Rectangle 38"/>
                <p:cNvSpPr>
                  <a:spLocks noChangeArrowheads="1"/>
                </p:cNvSpPr>
                <p:nvPr/>
              </p:nvSpPr>
              <p:spPr bwMode="auto">
                <a:xfrm>
                  <a:off x="3293"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0" name="Rectangle 39"/>
                <p:cNvSpPr>
                  <a:spLocks noChangeArrowheads="1"/>
                </p:cNvSpPr>
                <p:nvPr/>
              </p:nvSpPr>
              <p:spPr bwMode="auto">
                <a:xfrm>
                  <a:off x="3745"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1" name="Rectangle 40"/>
                <p:cNvSpPr>
                  <a:spLocks noChangeArrowheads="1"/>
                </p:cNvSpPr>
                <p:nvPr/>
              </p:nvSpPr>
              <p:spPr bwMode="auto">
                <a:xfrm>
                  <a:off x="3641"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2" name="Rectangle 41"/>
                <p:cNvSpPr>
                  <a:spLocks noChangeArrowheads="1"/>
                </p:cNvSpPr>
                <p:nvPr/>
              </p:nvSpPr>
              <p:spPr bwMode="auto">
                <a:xfrm>
                  <a:off x="4092"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3" name="Rectangle 42"/>
                <p:cNvSpPr>
                  <a:spLocks noChangeArrowheads="1"/>
                </p:cNvSpPr>
                <p:nvPr/>
              </p:nvSpPr>
              <p:spPr bwMode="auto">
                <a:xfrm>
                  <a:off x="3988"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4" name="Rectangle 43"/>
                <p:cNvSpPr>
                  <a:spLocks noChangeArrowheads="1"/>
                </p:cNvSpPr>
                <p:nvPr/>
              </p:nvSpPr>
              <p:spPr bwMode="auto">
                <a:xfrm>
                  <a:off x="4440"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5" name="Rectangle 44"/>
                <p:cNvSpPr>
                  <a:spLocks noChangeArrowheads="1"/>
                </p:cNvSpPr>
                <p:nvPr/>
              </p:nvSpPr>
              <p:spPr bwMode="auto">
                <a:xfrm>
                  <a:off x="4336"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6" name="Rectangle 45"/>
                <p:cNvSpPr>
                  <a:spLocks noChangeArrowheads="1"/>
                </p:cNvSpPr>
                <p:nvPr/>
              </p:nvSpPr>
              <p:spPr bwMode="auto">
                <a:xfrm>
                  <a:off x="3341"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7" name="Rectangle 46"/>
                <p:cNvSpPr>
                  <a:spLocks noChangeArrowheads="1"/>
                </p:cNvSpPr>
                <p:nvPr/>
              </p:nvSpPr>
              <p:spPr bwMode="auto">
                <a:xfrm>
                  <a:off x="3688"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8" name="Rectangle 47"/>
                <p:cNvSpPr>
                  <a:spLocks noChangeArrowheads="1"/>
                </p:cNvSpPr>
                <p:nvPr/>
              </p:nvSpPr>
              <p:spPr bwMode="auto">
                <a:xfrm>
                  <a:off x="4036"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19" name="Rectangle 48"/>
                <p:cNvSpPr>
                  <a:spLocks noChangeArrowheads="1"/>
                </p:cNvSpPr>
                <p:nvPr/>
              </p:nvSpPr>
              <p:spPr bwMode="auto">
                <a:xfrm>
                  <a:off x="4383"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54320" name="Rectangle 49"/>
                <p:cNvSpPr>
                  <a:spLocks noChangeArrowheads="1"/>
                </p:cNvSpPr>
                <p:nvPr/>
              </p:nvSpPr>
              <p:spPr bwMode="auto">
                <a:xfrm>
                  <a:off x="3086" y="2574"/>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grpSp>
          <p:grpSp>
            <p:nvGrpSpPr>
              <p:cNvPr id="7" name="Group 50"/>
              <p:cNvGrpSpPr>
                <a:grpSpLocks/>
              </p:cNvGrpSpPr>
              <p:nvPr/>
            </p:nvGrpSpPr>
            <p:grpSpPr bwMode="auto">
              <a:xfrm>
                <a:off x="2928" y="2055"/>
                <a:ext cx="1988" cy="1007"/>
                <a:chOff x="2928" y="2055"/>
                <a:chExt cx="1988" cy="1007"/>
              </a:xfrm>
            </p:grpSpPr>
            <p:sp>
              <p:nvSpPr>
                <p:cNvPr id="54288" name="Freeform 51"/>
                <p:cNvSpPr>
                  <a:spLocks noChangeArrowheads="1"/>
                </p:cNvSpPr>
                <p:nvPr/>
              </p:nvSpPr>
              <p:spPr bwMode="auto">
                <a:xfrm>
                  <a:off x="2928" y="2055"/>
                  <a:ext cx="1943" cy="98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54289" name="Freeform 52"/>
                <p:cNvSpPr>
                  <a:spLocks noChangeArrowheads="1"/>
                </p:cNvSpPr>
                <p:nvPr/>
              </p:nvSpPr>
              <p:spPr bwMode="auto">
                <a:xfrm>
                  <a:off x="2982" y="2079"/>
                  <a:ext cx="1935" cy="98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grpSp>
        <p:sp>
          <p:nvSpPr>
            <p:cNvPr id="54281" name="Freeform 53"/>
            <p:cNvSpPr>
              <a:spLocks noChangeArrowheads="1"/>
            </p:cNvSpPr>
            <p:nvPr/>
          </p:nvSpPr>
          <p:spPr bwMode="auto">
            <a:xfrm>
              <a:off x="3482" y="2940"/>
              <a:ext cx="1805" cy="993"/>
            </a:xfrm>
            <a:custGeom>
              <a:avLst/>
              <a:gdLst>
                <a:gd name="T0" fmla="*/ 1989 w 2061"/>
                <a:gd name="T1" fmla="*/ 15 h 1134"/>
                <a:gd name="T2" fmla="*/ 1311 w 2061"/>
                <a:gd name="T3" fmla="*/ 33 h 1134"/>
                <a:gd name="T4" fmla="*/ 960 w 2061"/>
                <a:gd name="T5" fmla="*/ 30 h 1134"/>
                <a:gd name="T6" fmla="*/ 570 w 2061"/>
                <a:gd name="T7" fmla="*/ 18 h 1134"/>
                <a:gd name="T8" fmla="*/ 255 w 2061"/>
                <a:gd name="T9" fmla="*/ 3 h 1134"/>
                <a:gd name="T10" fmla="*/ 183 w 2061"/>
                <a:gd name="T11" fmla="*/ 6 h 1134"/>
                <a:gd name="T12" fmla="*/ 30 w 2061"/>
                <a:gd name="T13" fmla="*/ 0 h 1134"/>
                <a:gd name="T14" fmla="*/ 9 w 2061"/>
                <a:gd name="T15" fmla="*/ 15 h 1134"/>
                <a:gd name="T16" fmla="*/ 0 w 2061"/>
                <a:gd name="T17" fmla="*/ 102 h 1134"/>
                <a:gd name="T18" fmla="*/ 15 w 2061"/>
                <a:gd name="T19" fmla="*/ 555 h 1134"/>
                <a:gd name="T20" fmla="*/ 57 w 2061"/>
                <a:gd name="T21" fmla="*/ 960 h 1134"/>
                <a:gd name="T22" fmla="*/ 54 w 2061"/>
                <a:gd name="T23" fmla="*/ 1098 h 1134"/>
                <a:gd name="T24" fmla="*/ 1371 w 2061"/>
                <a:gd name="T25" fmla="*/ 1104 h 1134"/>
                <a:gd name="T26" fmla="*/ 1974 w 2061"/>
                <a:gd name="T27" fmla="*/ 1122 h 1134"/>
                <a:gd name="T28" fmla="*/ 2043 w 2061"/>
                <a:gd name="T29" fmla="*/ 1134 h 1134"/>
                <a:gd name="T30" fmla="*/ 2061 w 2061"/>
                <a:gd name="T31" fmla="*/ 1116 h 1134"/>
                <a:gd name="T32" fmla="*/ 2049 w 2061"/>
                <a:gd name="T33" fmla="*/ 960 h 1134"/>
                <a:gd name="T34" fmla="*/ 1989 w 2061"/>
                <a:gd name="T35" fmla="*/ 582 h 1134"/>
                <a:gd name="T36" fmla="*/ 1974 w 2061"/>
                <a:gd name="T37" fmla="*/ 261 h 1134"/>
                <a:gd name="T38" fmla="*/ 2013 w 2061"/>
                <a:gd name="T39" fmla="*/ 90 h 1134"/>
                <a:gd name="T40" fmla="*/ 2013 w 2061"/>
                <a:gd name="T41" fmla="*/ 69 h 1134"/>
                <a:gd name="T42" fmla="*/ 1989 w 2061"/>
                <a:gd name="T43" fmla="*/ 15 h 1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61"/>
                <a:gd name="T67" fmla="*/ 0 h 1134"/>
                <a:gd name="T68" fmla="*/ 2061 w 2061"/>
                <a:gd name="T69" fmla="*/ 1134 h 1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61" h="1134">
                  <a:moveTo>
                    <a:pt x="1989" y="15"/>
                  </a:moveTo>
                  <a:lnTo>
                    <a:pt x="1311" y="33"/>
                  </a:lnTo>
                  <a:lnTo>
                    <a:pt x="960" y="30"/>
                  </a:lnTo>
                  <a:lnTo>
                    <a:pt x="570" y="18"/>
                  </a:lnTo>
                  <a:lnTo>
                    <a:pt x="255" y="3"/>
                  </a:lnTo>
                  <a:lnTo>
                    <a:pt x="183" y="6"/>
                  </a:lnTo>
                  <a:lnTo>
                    <a:pt x="30" y="0"/>
                  </a:lnTo>
                  <a:lnTo>
                    <a:pt x="9" y="15"/>
                  </a:lnTo>
                  <a:lnTo>
                    <a:pt x="0" y="102"/>
                  </a:lnTo>
                  <a:lnTo>
                    <a:pt x="15" y="555"/>
                  </a:lnTo>
                  <a:lnTo>
                    <a:pt x="57" y="960"/>
                  </a:lnTo>
                  <a:lnTo>
                    <a:pt x="54" y="1098"/>
                  </a:lnTo>
                  <a:lnTo>
                    <a:pt x="1371" y="1104"/>
                  </a:lnTo>
                  <a:lnTo>
                    <a:pt x="1974" y="1122"/>
                  </a:lnTo>
                  <a:lnTo>
                    <a:pt x="2043" y="1134"/>
                  </a:lnTo>
                  <a:lnTo>
                    <a:pt x="2061" y="1116"/>
                  </a:lnTo>
                  <a:lnTo>
                    <a:pt x="2049" y="960"/>
                  </a:lnTo>
                  <a:lnTo>
                    <a:pt x="1989" y="582"/>
                  </a:lnTo>
                  <a:lnTo>
                    <a:pt x="1974" y="261"/>
                  </a:lnTo>
                  <a:lnTo>
                    <a:pt x="2013" y="90"/>
                  </a:lnTo>
                  <a:lnTo>
                    <a:pt x="2013" y="69"/>
                  </a:lnTo>
                  <a:lnTo>
                    <a:pt x="1989" y="15"/>
                  </a:lnTo>
                  <a:close/>
                </a:path>
              </a:pathLst>
            </a:custGeom>
            <a:solidFill>
              <a:srgbClr val="FFFFFF"/>
            </a:solidFill>
            <a:ln w="9360">
              <a:solidFill>
                <a:srgbClr val="40458C"/>
              </a:solidFill>
              <a:round/>
              <a:headEnd/>
              <a:tailEnd/>
            </a:ln>
          </p:spPr>
          <p:txBody>
            <a:bodyPr wrap="none" anchor="ctr">
              <a:prstTxWarp prst="textNoShape">
                <a:avLst/>
              </a:prstTxWarp>
            </a:bodyPr>
            <a:lstStyle/>
            <a:p>
              <a:endParaRPr lang="en-US"/>
            </a:p>
          </p:txBody>
        </p:sp>
        <p:grpSp>
          <p:nvGrpSpPr>
            <p:cNvPr id="8" name="Group 54"/>
            <p:cNvGrpSpPr>
              <a:grpSpLocks/>
            </p:cNvGrpSpPr>
            <p:nvPr/>
          </p:nvGrpSpPr>
          <p:grpSpPr bwMode="auto">
            <a:xfrm>
              <a:off x="3474" y="2928"/>
              <a:ext cx="1820" cy="1017"/>
              <a:chOff x="3474" y="2928"/>
              <a:chExt cx="1820" cy="1017"/>
            </a:xfrm>
          </p:grpSpPr>
          <p:sp>
            <p:nvSpPr>
              <p:cNvPr id="54284" name="Freeform 55"/>
              <p:cNvSpPr>
                <a:spLocks noChangeArrowheads="1"/>
              </p:cNvSpPr>
              <p:nvPr/>
            </p:nvSpPr>
            <p:spPr bwMode="auto">
              <a:xfrm>
                <a:off x="3474" y="2928"/>
                <a:ext cx="1779" cy="99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54285" name="Freeform 56"/>
              <p:cNvSpPr>
                <a:spLocks noChangeArrowheads="1"/>
              </p:cNvSpPr>
              <p:nvPr/>
            </p:nvSpPr>
            <p:spPr bwMode="auto">
              <a:xfrm>
                <a:off x="3523" y="2952"/>
                <a:ext cx="1772" cy="99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54283" name="Text Box 57"/>
            <p:cNvSpPr txBox="1">
              <a:spLocks noChangeArrowheads="1"/>
            </p:cNvSpPr>
            <p:nvPr/>
          </p:nvSpPr>
          <p:spPr bwMode="auto">
            <a:xfrm>
              <a:off x="3600" y="3054"/>
              <a:ext cx="1548" cy="768"/>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module</a:t>
              </a:r>
              <a:r>
                <a:rPr lang="en-GB" sz="800">
                  <a:solidFill>
                    <a:srgbClr val="40458C"/>
                  </a:solidFill>
                  <a:latin typeface="Courier New" pitchFamily="-65" charset="0"/>
                </a:rPr>
                <a:t> adder( </a:t>
              </a:r>
              <a:r>
                <a:rPr lang="en-GB" sz="800">
                  <a:solidFill>
                    <a:srgbClr val="009900"/>
                  </a:solidFill>
                  <a:latin typeface="Courier New" pitchFamily="-65" charset="0"/>
                </a:rPr>
                <a:t>input  [3:0]</a:t>
              </a:r>
              <a:r>
                <a:rPr lang="en-GB" sz="800">
                  <a:solidFill>
                    <a:srgbClr val="40458C"/>
                  </a:solidFill>
                  <a:latin typeface="Courier New" pitchFamily="-65" charset="0"/>
                </a:rPr>
                <a:t> A, B,</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a:t>
              </a:r>
              <a:r>
                <a:rPr lang="en-GB" sz="800">
                  <a:solidFill>
                    <a:srgbClr val="40458C"/>
                  </a:solidFill>
                  <a:latin typeface="Courier New" pitchFamily="-65" charset="0"/>
                </a:rPr>
                <a:t>       cout,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 [3:0]</a:t>
              </a:r>
              <a:r>
                <a:rPr lang="en-GB" sz="800">
                  <a:solidFill>
                    <a:srgbClr val="40458C"/>
                  </a:solidFill>
                  <a:latin typeface="Courier New" pitchFamily="-65" charset="0"/>
                </a:rPr>
                <a:t> S );</a:t>
              </a:r>
            </a:p>
            <a:p>
              <a:pPr defTabSz="457200" eaLnBrk="0" hangingPunct="0">
                <a:lnSpc>
                  <a:spcPct val="100000"/>
                </a:lnSpc>
                <a:spcBef>
                  <a:spcPts val="4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9900"/>
                  </a:solidFill>
                  <a:latin typeface="Courier New" pitchFamily="-65" charset="0"/>
                </a:rPr>
                <a:t> wire</a:t>
              </a:r>
              <a:r>
                <a:rPr lang="en-GB" sz="800">
                  <a:solidFill>
                    <a:srgbClr val="40458C"/>
                  </a:solidFill>
                  <a:latin typeface="Courier New" pitchFamily="-65" charset="0"/>
                </a:rPr>
                <a:t> c0,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fa0( A[0], B[0], 1’b0, c0,   S[0]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fa1( A[1], B[1], c0,   c1,   S[1]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fa2( A[2], B[2], c1,   c2,   S[2]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fa3( A[3], B[3], c2,   cout, S[3] );</a:t>
              </a:r>
            </a:p>
            <a:p>
              <a:pPr defTabSz="457200" eaLnBrk="0" hangingPunct="0">
                <a:lnSpc>
                  <a:spcPct val="100000"/>
                </a:lnSpc>
                <a:spcBef>
                  <a:spcPts val="4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endmodule</a:t>
              </a:r>
              <a:r>
                <a:rPr lang="en-GB" sz="900">
                  <a:solidFill>
                    <a:srgbClr val="40458C"/>
                  </a:solidFill>
                  <a:latin typeface="Tekton" pitchFamily="32" charset="0"/>
                </a:rPr>
                <a:t>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a:xfrm>
            <a:off x="609600" y="-228600"/>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t>Sequential Logic: Creating a flip flop</a:t>
            </a:r>
            <a:endParaRPr lang="en-GB" sz="3200" dirty="0"/>
          </a:p>
        </p:txBody>
      </p:sp>
      <p:sp>
        <p:nvSpPr>
          <p:cNvPr id="74758" name="Rectangle 3" descr="Rectangle: Click to edit Master text styles&#10;Second level&#10;Third level&#10;Fourth level&#10;Fifth level"/>
          <p:cNvSpPr>
            <a:spLocks noGrp="1" noChangeArrowheads="1"/>
          </p:cNvSpPr>
          <p:nvPr>
            <p:ph idx="1"/>
          </p:nvPr>
        </p:nvSpPr>
        <p:spPr>
          <a:xfrm>
            <a:off x="838200" y="1371600"/>
            <a:ext cx="7773988" cy="1981200"/>
          </a:xfrm>
        </p:spPr>
        <p:txBody>
          <a:bodyPr lIns="90000" tIns="46800" rIns="90000" bIns="46800"/>
          <a:lstStyle/>
          <a:p>
            <a:pPr defTabSz="457200">
              <a:spcBef>
                <a:spcPct val="0"/>
              </a:spcBef>
              <a:buClr>
                <a:srgbClr val="3333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chemeClr val="tx2"/>
                </a:solidFill>
                <a:latin typeface="Courier New" pitchFamily="-65" charset="0"/>
              </a:rPr>
              <a:t>logic </a:t>
            </a:r>
            <a:r>
              <a:rPr lang="en-GB" sz="2400" b="1" dirty="0" err="1" smtClean="0">
                <a:latin typeface="Courier New" pitchFamily="-65" charset="0"/>
              </a:rPr>
              <a:t>q_r</a:t>
            </a:r>
            <a:r>
              <a:rPr lang="en-GB" sz="2400" b="1" dirty="0" smtClean="0">
                <a:latin typeface="Courier New" pitchFamily="-65" charset="0"/>
              </a:rPr>
              <a:t>, </a:t>
            </a:r>
            <a:r>
              <a:rPr lang="en-GB" sz="2400" b="1" dirty="0" err="1" smtClean="0">
                <a:latin typeface="Courier New" pitchFamily="-65" charset="0"/>
              </a:rPr>
              <a:t>q_n</a:t>
            </a:r>
            <a:r>
              <a:rPr lang="en-GB" sz="2400" b="1" dirty="0" smtClean="0">
                <a:solidFill>
                  <a:srgbClr val="660066"/>
                </a:solidFill>
                <a:latin typeface="Courier New" pitchFamily="-65" charset="0"/>
              </a:rPr>
              <a:t>;</a:t>
            </a:r>
          </a:p>
          <a:p>
            <a:pPr defTabSz="457200">
              <a:spcBef>
                <a:spcPct val="0"/>
              </a:spcBef>
              <a:buClr>
                <a:srgbClr val="3333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100" b="1" dirty="0" smtClean="0">
              <a:solidFill>
                <a:schemeClr val="tx2"/>
              </a:solidFill>
              <a:latin typeface="Courier New" pitchFamily="-65" charset="0"/>
            </a:endParaRPr>
          </a:p>
          <a:p>
            <a:pPr defTabSz="457200">
              <a:spcBef>
                <a:spcPct val="0"/>
              </a:spcBef>
              <a:buClr>
                <a:srgbClr val="3333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err="1" smtClean="0">
                <a:solidFill>
                  <a:schemeClr val="tx2"/>
                </a:solidFill>
                <a:latin typeface="Courier New" pitchFamily="-65" charset="0"/>
              </a:rPr>
              <a:t>always_ff</a:t>
            </a:r>
            <a:r>
              <a:rPr lang="en-GB" sz="2400" b="1" dirty="0" smtClean="0">
                <a:solidFill>
                  <a:schemeClr val="tx2"/>
                </a:solidFill>
                <a:latin typeface="Courier New" pitchFamily="-65" charset="0"/>
              </a:rPr>
              <a:t> @( </a:t>
            </a:r>
            <a:r>
              <a:rPr lang="en-GB" sz="2400" b="1" dirty="0" err="1" smtClean="0">
                <a:solidFill>
                  <a:schemeClr val="tx2"/>
                </a:solidFill>
                <a:latin typeface="Courier New" pitchFamily="-65" charset="0"/>
              </a:rPr>
              <a:t>posedge</a:t>
            </a:r>
            <a:r>
              <a:rPr lang="en-GB" sz="2400" b="1" dirty="0" smtClean="0">
                <a:latin typeface="Courier New" pitchFamily="-65" charset="0"/>
              </a:rPr>
              <a:t> </a:t>
            </a:r>
            <a:r>
              <a:rPr lang="en-GB" sz="2400" b="1" dirty="0" err="1" smtClean="0">
                <a:latin typeface="Courier New" pitchFamily="-65" charset="0"/>
              </a:rPr>
              <a:t>clk</a:t>
            </a:r>
            <a:r>
              <a:rPr lang="en-GB" sz="2400" b="1" dirty="0" smtClean="0">
                <a:latin typeface="Courier New" pitchFamily="-65" charset="0"/>
              </a:rPr>
              <a:t> </a:t>
            </a:r>
            <a:r>
              <a:rPr lang="en-GB" sz="2400" b="1" dirty="0" smtClean="0">
                <a:solidFill>
                  <a:schemeClr val="tx2"/>
                </a:solidFill>
                <a:latin typeface="Courier New" pitchFamily="-65" charset="0"/>
              </a:rPr>
              <a:t>)</a:t>
            </a:r>
          </a:p>
          <a:p>
            <a:pPr defTabSz="457200">
              <a:spcBef>
                <a:spcPct val="0"/>
              </a:spcBef>
              <a:buClr>
                <a:srgbClr val="3333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latin typeface="Courier New" pitchFamily="-65" charset="0"/>
              </a:rPr>
              <a:t>   </a:t>
            </a:r>
            <a:r>
              <a:rPr lang="en-GB" sz="2400" b="1" dirty="0" err="1" smtClean="0">
                <a:latin typeface="Courier New" pitchFamily="-65" charset="0"/>
              </a:rPr>
              <a:t>q_r</a:t>
            </a:r>
            <a:r>
              <a:rPr lang="en-GB" sz="2400" b="1" dirty="0" smtClean="0">
                <a:latin typeface="Courier New" pitchFamily="-65" charset="0"/>
              </a:rPr>
              <a:t> </a:t>
            </a:r>
            <a:r>
              <a:rPr lang="en-GB" sz="2400" b="1" dirty="0" smtClean="0">
                <a:solidFill>
                  <a:srgbClr val="4E1765"/>
                </a:solidFill>
                <a:latin typeface="Courier New" pitchFamily="-65" charset="0"/>
              </a:rPr>
              <a:t>&lt;=</a:t>
            </a:r>
            <a:r>
              <a:rPr lang="en-GB" sz="2400" b="1" dirty="0" smtClean="0">
                <a:latin typeface="Courier New" pitchFamily="-65" charset="0"/>
              </a:rPr>
              <a:t> </a:t>
            </a:r>
            <a:r>
              <a:rPr lang="en-GB" sz="2400" b="1" dirty="0" err="1" smtClean="0">
                <a:latin typeface="Courier New" pitchFamily="-65" charset="0"/>
              </a:rPr>
              <a:t>q_n</a:t>
            </a:r>
            <a:r>
              <a:rPr lang="en-GB" sz="2400" b="1" dirty="0" smtClean="0">
                <a:solidFill>
                  <a:srgbClr val="660066"/>
                </a:solidFill>
                <a:latin typeface="Courier New" pitchFamily="-65" charset="0"/>
              </a:rPr>
              <a:t>;</a:t>
            </a:r>
          </a:p>
          <a:p>
            <a:pPr marL="341313" indent="-341313" defTabSz="457200"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pitchFamily="-65" charset="-128"/>
            </a:endParaRPr>
          </a:p>
        </p:txBody>
      </p:sp>
      <p:sp>
        <p:nvSpPr>
          <p:cNvPr id="10" name="TextBox 9"/>
          <p:cNvSpPr txBox="1"/>
          <p:nvPr/>
        </p:nvSpPr>
        <p:spPr>
          <a:xfrm>
            <a:off x="685800" y="2791838"/>
            <a:ext cx="8229600" cy="3089564"/>
          </a:xfrm>
          <a:prstGeom prst="rect">
            <a:avLst/>
          </a:prstGeom>
          <a:noFill/>
        </p:spPr>
        <p:txBody>
          <a:bodyPr wrap="square" rtlCol="0">
            <a:spAutoFit/>
          </a:bodyPr>
          <a:lstStyle/>
          <a:p>
            <a:r>
              <a:rPr lang="en-US" sz="1600" dirty="0" smtClean="0"/>
              <a:t>1) This line simply creates two wires, one called </a:t>
            </a:r>
            <a:r>
              <a:rPr lang="en-GB" sz="1600" b="1" dirty="0" err="1" smtClean="0">
                <a:latin typeface="Courier New" pitchFamily="-65" charset="0"/>
              </a:rPr>
              <a:t>q_r</a:t>
            </a:r>
            <a:r>
              <a:rPr lang="en-GB" sz="1600" b="1" dirty="0" smtClean="0">
                <a:latin typeface="Courier New" pitchFamily="-65" charset="0"/>
              </a:rPr>
              <a:t> </a:t>
            </a:r>
            <a:r>
              <a:rPr lang="en-US" sz="1600" dirty="0" smtClean="0"/>
              <a:t>and the other called </a:t>
            </a:r>
            <a:r>
              <a:rPr lang="en-GB" sz="1600" b="1" dirty="0" err="1" smtClean="0">
                <a:latin typeface="Courier New" pitchFamily="-65" charset="0"/>
              </a:rPr>
              <a:t>q_n</a:t>
            </a:r>
            <a:r>
              <a:rPr lang="en-US" sz="1600" dirty="0" smtClean="0"/>
              <a:t>.</a:t>
            </a:r>
          </a:p>
          <a:p>
            <a:pPr>
              <a:buNone/>
            </a:pPr>
            <a:endParaRPr lang="en-US" sz="1000" dirty="0" smtClean="0"/>
          </a:p>
          <a:p>
            <a:pPr>
              <a:buNone/>
            </a:pPr>
            <a:r>
              <a:rPr lang="en-US" sz="1600" dirty="0" smtClean="0"/>
              <a:t>2) </a:t>
            </a:r>
            <a:r>
              <a:rPr lang="en-GB" sz="1600" b="1" dirty="0" err="1" smtClean="0">
                <a:solidFill>
                  <a:schemeClr val="tx2"/>
                </a:solidFill>
                <a:latin typeface="Courier New" pitchFamily="-65" charset="0"/>
              </a:rPr>
              <a:t>always_ff</a:t>
            </a:r>
            <a:r>
              <a:rPr lang="en-GB" sz="1600" b="1" dirty="0" smtClean="0">
                <a:solidFill>
                  <a:schemeClr val="tx2"/>
                </a:solidFill>
                <a:latin typeface="Courier New" pitchFamily="-65" charset="0"/>
              </a:rPr>
              <a:t> </a:t>
            </a:r>
            <a:r>
              <a:rPr lang="en-US" sz="1600" dirty="0" smtClean="0"/>
              <a:t>keyword indicates our intent to create registers; you could use the </a:t>
            </a:r>
            <a:r>
              <a:rPr lang="en-GB" sz="1600" b="1" dirty="0" smtClean="0">
                <a:solidFill>
                  <a:schemeClr val="tx2"/>
                </a:solidFill>
                <a:latin typeface="Courier New" pitchFamily="-65" charset="0"/>
              </a:rPr>
              <a:t>always </a:t>
            </a:r>
            <a:r>
              <a:rPr lang="en-US" sz="1600" dirty="0" smtClean="0"/>
              <a:t>keyword instead, but this makes it clear what you want!</a:t>
            </a:r>
          </a:p>
          <a:p>
            <a:pPr>
              <a:buNone/>
            </a:pPr>
            <a:endParaRPr lang="en-US" sz="1000" dirty="0" smtClean="0"/>
          </a:p>
          <a:p>
            <a:pPr>
              <a:buNone/>
            </a:pPr>
            <a:r>
              <a:rPr lang="en-US" sz="1600" dirty="0" smtClean="0"/>
              <a:t>3) </a:t>
            </a:r>
            <a:r>
              <a:rPr lang="en-GB" sz="1600" b="1" dirty="0" smtClean="0">
                <a:solidFill>
                  <a:schemeClr val="tx2"/>
                </a:solidFill>
                <a:latin typeface="Courier New" pitchFamily="-65" charset="0"/>
              </a:rPr>
              <a:t>@( </a:t>
            </a:r>
            <a:r>
              <a:rPr lang="en-GB" sz="1600" b="1" dirty="0" err="1" smtClean="0">
                <a:solidFill>
                  <a:schemeClr val="tx2"/>
                </a:solidFill>
                <a:latin typeface="Courier New" pitchFamily="-65" charset="0"/>
              </a:rPr>
              <a:t>posedge</a:t>
            </a:r>
            <a:r>
              <a:rPr lang="en-GB" sz="1600" b="1" dirty="0" smtClean="0">
                <a:latin typeface="Courier New" pitchFamily="-65" charset="0"/>
              </a:rPr>
              <a:t> </a:t>
            </a:r>
            <a:r>
              <a:rPr lang="en-GB" sz="1600" b="1" dirty="0" err="1" smtClean="0">
                <a:latin typeface="Courier New" pitchFamily="-65" charset="0"/>
              </a:rPr>
              <a:t>clk</a:t>
            </a:r>
            <a:r>
              <a:rPr lang="en-GB" sz="1600" b="1" dirty="0" smtClean="0">
                <a:latin typeface="Courier New" pitchFamily="-65" charset="0"/>
              </a:rPr>
              <a:t> </a:t>
            </a:r>
            <a:r>
              <a:rPr lang="en-GB" sz="1600" b="1" dirty="0" smtClean="0">
                <a:solidFill>
                  <a:schemeClr val="tx2"/>
                </a:solidFill>
                <a:latin typeface="Courier New" pitchFamily="-65" charset="0"/>
              </a:rPr>
              <a:t>) </a:t>
            </a:r>
            <a:r>
              <a:rPr lang="en-US" sz="1600" dirty="0" smtClean="0"/>
              <a:t>indicates that we want these registers to be triggered on the positive edge of the </a:t>
            </a:r>
            <a:r>
              <a:rPr lang="en-GB" sz="1600" b="1" dirty="0" err="1" smtClean="0">
                <a:latin typeface="Courier New" pitchFamily="-65" charset="0"/>
              </a:rPr>
              <a:t>clk</a:t>
            </a:r>
            <a:r>
              <a:rPr lang="en-GB" sz="1600" b="1" dirty="0" smtClean="0">
                <a:latin typeface="Courier New" pitchFamily="-65" charset="0"/>
              </a:rPr>
              <a:t> </a:t>
            </a:r>
            <a:r>
              <a:rPr lang="en-US" sz="1600" dirty="0" smtClean="0"/>
              <a:t>clock signal.</a:t>
            </a:r>
            <a:endParaRPr lang="en-US" sz="1600" i="1" dirty="0" smtClean="0"/>
          </a:p>
          <a:p>
            <a:pPr>
              <a:buNone/>
            </a:pPr>
            <a:endParaRPr lang="en-US" sz="1000" dirty="0" smtClean="0"/>
          </a:p>
          <a:p>
            <a:pPr>
              <a:buNone/>
            </a:pPr>
            <a:r>
              <a:rPr lang="en-US" sz="1600" dirty="0" smtClean="0"/>
              <a:t>4) Combined with 2) and 3), the </a:t>
            </a:r>
            <a:r>
              <a:rPr lang="en-GB" sz="1600" b="1" dirty="0" smtClean="0">
                <a:solidFill>
                  <a:srgbClr val="4E1765"/>
                </a:solidFill>
                <a:latin typeface="Courier New" pitchFamily="-65" charset="0"/>
              </a:rPr>
              <a:t>&lt;=</a:t>
            </a:r>
            <a:r>
              <a:rPr lang="en-US" sz="1600" dirty="0" smtClean="0"/>
              <a:t> creates a register whose input is</a:t>
            </a:r>
          </a:p>
          <a:p>
            <a:pPr>
              <a:buNone/>
            </a:pPr>
            <a:r>
              <a:rPr lang="en-US" sz="1600" dirty="0" smtClean="0"/>
              <a:t>wired to </a:t>
            </a:r>
            <a:r>
              <a:rPr lang="en-GB" sz="1600" b="1" dirty="0" err="1" smtClean="0">
                <a:latin typeface="Courier New" pitchFamily="-65" charset="0"/>
              </a:rPr>
              <a:t>q_n</a:t>
            </a:r>
            <a:r>
              <a:rPr lang="en-GB" sz="1600" b="1" dirty="0" smtClean="0">
                <a:latin typeface="Courier New" pitchFamily="-65" charset="0"/>
              </a:rPr>
              <a:t> </a:t>
            </a:r>
            <a:r>
              <a:rPr lang="en-US" sz="1600" dirty="0" smtClean="0"/>
              <a:t>and whose output is wired to </a:t>
            </a:r>
            <a:r>
              <a:rPr lang="en-GB" sz="1600" b="1" dirty="0" err="1" smtClean="0">
                <a:latin typeface="Courier New" pitchFamily="-65" charset="0"/>
              </a:rPr>
              <a:t>q_r</a:t>
            </a:r>
            <a:r>
              <a:rPr lang="en-US" sz="1600" dirty="0" smtClean="0"/>
              <a:t>.  Use </a:t>
            </a:r>
            <a:r>
              <a:rPr lang="en-GB" sz="1600" b="1" dirty="0" smtClean="0">
                <a:latin typeface="Courier New" pitchFamily="-65" charset="0"/>
              </a:rPr>
              <a:t>_</a:t>
            </a:r>
            <a:r>
              <a:rPr lang="en-GB" sz="1600" b="1" dirty="0" err="1" smtClean="0">
                <a:latin typeface="Courier New" pitchFamily="-65" charset="0"/>
              </a:rPr>
              <a:t>r</a:t>
            </a:r>
            <a:r>
              <a:rPr lang="en-GB" sz="1600" b="1" dirty="0" smtClean="0">
                <a:latin typeface="Courier New" pitchFamily="-65" charset="0"/>
              </a:rPr>
              <a:t> </a:t>
            </a:r>
            <a:r>
              <a:rPr lang="en-US" sz="1600" dirty="0" smtClean="0"/>
              <a:t>to indicate a wire that comes directly out of a register, and </a:t>
            </a:r>
            <a:r>
              <a:rPr lang="en-GB" sz="1600" b="1" dirty="0" smtClean="0">
                <a:latin typeface="Courier New" pitchFamily="-65" charset="0"/>
              </a:rPr>
              <a:t>_</a:t>
            </a:r>
            <a:r>
              <a:rPr lang="en-GB" sz="1600" b="1" dirty="0" err="1" smtClean="0">
                <a:latin typeface="Courier New" pitchFamily="-65" charset="0"/>
              </a:rPr>
              <a:t>n</a:t>
            </a:r>
            <a:r>
              <a:rPr lang="en-GB" sz="1600" b="1" dirty="0" smtClean="0">
                <a:latin typeface="Courier New" pitchFamily="-65" charset="0"/>
              </a:rPr>
              <a:t> </a:t>
            </a:r>
            <a:r>
              <a:rPr lang="en-US" sz="1600" dirty="0" smtClean="0"/>
              <a:t>(i.e., next) to indicate a wire that goes directly into one, and becomes the new output on the next cycle.</a:t>
            </a:r>
            <a:endParaRPr lang="en-US" sz="1600" u="sng" dirty="0" smtClean="0"/>
          </a:p>
        </p:txBody>
      </p:sp>
      <p:sp>
        <p:nvSpPr>
          <p:cNvPr id="11" name="TextBox 10"/>
          <p:cNvSpPr txBox="1"/>
          <p:nvPr/>
        </p:nvSpPr>
        <p:spPr>
          <a:xfrm>
            <a:off x="2209800" y="1295400"/>
            <a:ext cx="312906" cy="289823"/>
          </a:xfrm>
          <a:prstGeom prst="rect">
            <a:avLst/>
          </a:prstGeom>
          <a:noFill/>
        </p:spPr>
        <p:txBody>
          <a:bodyPr wrap="none" rtlCol="0">
            <a:spAutoFit/>
          </a:bodyPr>
          <a:lstStyle/>
          <a:p>
            <a:r>
              <a:rPr lang="en-US" sz="1400" dirty="0" smtClean="0"/>
              <a:t>1</a:t>
            </a:r>
            <a:endParaRPr lang="en-US" sz="1400" dirty="0"/>
          </a:p>
        </p:txBody>
      </p:sp>
      <p:sp>
        <p:nvSpPr>
          <p:cNvPr id="12" name="TextBox 11"/>
          <p:cNvSpPr txBox="1"/>
          <p:nvPr/>
        </p:nvSpPr>
        <p:spPr>
          <a:xfrm>
            <a:off x="2438400" y="1981200"/>
            <a:ext cx="300082" cy="261610"/>
          </a:xfrm>
          <a:prstGeom prst="rect">
            <a:avLst/>
          </a:prstGeom>
          <a:noFill/>
        </p:spPr>
        <p:txBody>
          <a:bodyPr wrap="none" rtlCol="0">
            <a:spAutoFit/>
          </a:bodyPr>
          <a:lstStyle/>
          <a:p>
            <a:r>
              <a:rPr lang="en-US" sz="1200" dirty="0" smtClean="0"/>
              <a:t>2</a:t>
            </a:r>
            <a:endParaRPr lang="en-US" dirty="0"/>
          </a:p>
        </p:txBody>
      </p:sp>
      <p:sp>
        <p:nvSpPr>
          <p:cNvPr id="13" name="TextBox 12"/>
          <p:cNvSpPr txBox="1"/>
          <p:nvPr/>
        </p:nvSpPr>
        <p:spPr>
          <a:xfrm>
            <a:off x="4953000" y="1828800"/>
            <a:ext cx="325730" cy="289823"/>
          </a:xfrm>
          <a:prstGeom prst="rect">
            <a:avLst/>
          </a:prstGeom>
          <a:noFill/>
        </p:spPr>
        <p:txBody>
          <a:bodyPr wrap="none" rtlCol="0">
            <a:spAutoFit/>
          </a:bodyPr>
          <a:lstStyle/>
          <a:p>
            <a:r>
              <a:rPr lang="en-US" sz="1400" dirty="0" smtClean="0"/>
              <a:t>3</a:t>
            </a:r>
            <a:endParaRPr lang="en-US" sz="1400" dirty="0"/>
          </a:p>
        </p:txBody>
      </p:sp>
      <p:sp>
        <p:nvSpPr>
          <p:cNvPr id="8" name="TextBox 7"/>
          <p:cNvSpPr txBox="1"/>
          <p:nvPr/>
        </p:nvSpPr>
        <p:spPr>
          <a:xfrm>
            <a:off x="4038600" y="2514600"/>
            <a:ext cx="338554" cy="289823"/>
          </a:xfrm>
          <a:prstGeom prst="rect">
            <a:avLst/>
          </a:prstGeom>
          <a:noFill/>
        </p:spPr>
        <p:txBody>
          <a:bodyPr wrap="none" rtlCol="0">
            <a:spAutoFit/>
          </a:bodyPr>
          <a:lstStyle/>
          <a:p>
            <a:r>
              <a:rPr lang="en-US" sz="1400" dirty="0" smtClean="0"/>
              <a:t>4</a:t>
            </a:r>
            <a:endParaRPr lang="en-US" sz="1400" dirty="0"/>
          </a:p>
        </p:txBody>
      </p:sp>
      <p:sp>
        <p:nvSpPr>
          <p:cNvPr id="15" name="TextBox 14"/>
          <p:cNvSpPr txBox="1"/>
          <p:nvPr/>
        </p:nvSpPr>
        <p:spPr>
          <a:xfrm>
            <a:off x="676503" y="6477000"/>
            <a:ext cx="8315097" cy="374461"/>
          </a:xfrm>
          <a:prstGeom prst="rect">
            <a:avLst/>
          </a:prstGeom>
          <a:noFill/>
        </p:spPr>
        <p:txBody>
          <a:bodyPr wrap="none" rtlCol="0">
            <a:spAutoFit/>
          </a:bodyPr>
          <a:lstStyle/>
          <a:p>
            <a:r>
              <a:rPr lang="en-US" dirty="0" smtClean="0"/>
              <a:t>note: always use &lt;= with </a:t>
            </a:r>
            <a:r>
              <a:rPr lang="en-GB" b="1" dirty="0" err="1" smtClean="0">
                <a:solidFill>
                  <a:schemeClr val="tx2"/>
                </a:solidFill>
                <a:latin typeface="Courier New" pitchFamily="-65" charset="0"/>
              </a:rPr>
              <a:t>always_ff</a:t>
            </a:r>
            <a:r>
              <a:rPr lang="en-US" dirty="0" smtClean="0"/>
              <a:t> and = with </a:t>
            </a:r>
            <a:r>
              <a:rPr lang="en-GB" b="1" dirty="0" err="1" smtClean="0">
                <a:solidFill>
                  <a:schemeClr val="tx2"/>
                </a:solidFill>
                <a:latin typeface="Courier New" pitchFamily="-65" charset="0"/>
              </a:rPr>
              <a:t>always_comb</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609600" y="538163"/>
            <a:ext cx="7773988" cy="528637"/>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t>Sequential Logic: flip</a:t>
            </a:r>
            <a:r>
              <a:rPr lang="en-GB" sz="3200" dirty="0"/>
              <a:t>-</a:t>
            </a:r>
            <a:r>
              <a:rPr lang="en-GB" sz="3200" dirty="0" smtClean="0"/>
              <a:t>flop idioms</a:t>
            </a:r>
            <a:endParaRPr lang="en-GB" sz="3200" dirty="0"/>
          </a:p>
        </p:txBody>
      </p:sp>
      <p:grpSp>
        <p:nvGrpSpPr>
          <p:cNvPr id="76806" name="Group 35"/>
          <p:cNvGrpSpPr>
            <a:grpSpLocks/>
          </p:cNvGrpSpPr>
          <p:nvPr/>
        </p:nvGrpSpPr>
        <p:grpSpPr bwMode="auto">
          <a:xfrm>
            <a:off x="6553200" y="1981200"/>
            <a:ext cx="2538412" cy="762000"/>
            <a:chOff x="4056" y="1159"/>
            <a:chExt cx="1599" cy="480"/>
          </a:xfrm>
        </p:grpSpPr>
        <p:grpSp>
          <p:nvGrpSpPr>
            <p:cNvPr id="76827" name="Group 3"/>
            <p:cNvGrpSpPr>
              <a:grpSpLocks/>
            </p:cNvGrpSpPr>
            <p:nvPr/>
          </p:nvGrpSpPr>
          <p:grpSpPr bwMode="auto">
            <a:xfrm>
              <a:off x="4056" y="1159"/>
              <a:ext cx="1599" cy="480"/>
              <a:chOff x="3344" y="1028"/>
              <a:chExt cx="1599" cy="480"/>
            </a:xfrm>
          </p:grpSpPr>
          <p:sp>
            <p:nvSpPr>
              <p:cNvPr id="76830" name="Rectangle 4"/>
              <p:cNvSpPr>
                <a:spLocks noChangeArrowheads="1"/>
              </p:cNvSpPr>
              <p:nvPr/>
            </p:nvSpPr>
            <p:spPr bwMode="auto">
              <a:xfrm>
                <a:off x="4178" y="1061"/>
                <a:ext cx="422" cy="435"/>
              </a:xfrm>
              <a:prstGeom prst="rect">
                <a:avLst/>
              </a:prstGeom>
              <a:solidFill>
                <a:srgbClr val="99CCFF"/>
              </a:solidFill>
              <a:ln w="19080">
                <a:solidFill>
                  <a:srgbClr val="40458C"/>
                </a:solidFill>
                <a:miter lim="800000"/>
                <a:headEnd/>
                <a:tailEnd/>
              </a:ln>
            </p:spPr>
            <p:txBody>
              <a:bodyPr wrap="none" anchor="ctr">
                <a:prstTxWarp prst="textNoShape">
                  <a:avLst/>
                </a:prstTxWarp>
              </a:bodyPr>
              <a:lstStyle/>
              <a:p>
                <a:endParaRPr lang="en-US"/>
              </a:p>
            </p:txBody>
          </p:sp>
          <p:sp>
            <p:nvSpPr>
              <p:cNvPr id="76831" name="Text Box 5"/>
              <p:cNvSpPr txBox="1">
                <a:spLocks noChangeArrowheads="1"/>
              </p:cNvSpPr>
              <p:nvPr/>
            </p:nvSpPr>
            <p:spPr bwMode="auto">
              <a:xfrm>
                <a:off x="4218" y="1102"/>
                <a:ext cx="105"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D</a:t>
                </a:r>
              </a:p>
            </p:txBody>
          </p:sp>
          <p:sp>
            <p:nvSpPr>
              <p:cNvPr id="76832" name="Text Box 6"/>
              <p:cNvSpPr txBox="1">
                <a:spLocks noChangeArrowheads="1"/>
              </p:cNvSpPr>
              <p:nvPr/>
            </p:nvSpPr>
            <p:spPr bwMode="auto">
              <a:xfrm>
                <a:off x="4468" y="1101"/>
                <a:ext cx="106"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Q</a:t>
                </a:r>
              </a:p>
            </p:txBody>
          </p:sp>
          <p:sp>
            <p:nvSpPr>
              <p:cNvPr id="76833" name="Line 7"/>
              <p:cNvSpPr>
                <a:spLocks noChangeShapeType="1"/>
              </p:cNvSpPr>
              <p:nvPr/>
            </p:nvSpPr>
            <p:spPr bwMode="auto">
              <a:xfrm flipH="1">
                <a:off x="4072" y="1170"/>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34" name="Line 8"/>
              <p:cNvSpPr>
                <a:spLocks noChangeShapeType="1"/>
              </p:cNvSpPr>
              <p:nvPr/>
            </p:nvSpPr>
            <p:spPr bwMode="auto">
              <a:xfrm flipH="1">
                <a:off x="4599" y="1170"/>
                <a:ext cx="108"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35" name="Line 9"/>
              <p:cNvSpPr>
                <a:spLocks noChangeShapeType="1"/>
              </p:cNvSpPr>
              <p:nvPr/>
            </p:nvSpPr>
            <p:spPr bwMode="auto">
              <a:xfrm flipH="1">
                <a:off x="4072" y="1387"/>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36" name="Text Box 10"/>
              <p:cNvSpPr txBox="1">
                <a:spLocks noChangeArrowheads="1"/>
              </p:cNvSpPr>
              <p:nvPr/>
            </p:nvSpPr>
            <p:spPr bwMode="auto">
              <a:xfrm>
                <a:off x="4732" y="1028"/>
                <a:ext cx="211" cy="251"/>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X</a:t>
                </a:r>
              </a:p>
            </p:txBody>
          </p:sp>
          <p:sp>
            <p:nvSpPr>
              <p:cNvPr id="76837" name="Text Box 11"/>
              <p:cNvSpPr txBox="1">
                <a:spLocks noChangeArrowheads="1"/>
              </p:cNvSpPr>
              <p:nvPr/>
            </p:nvSpPr>
            <p:spPr bwMode="auto">
              <a:xfrm>
                <a:off x="3344" y="1028"/>
                <a:ext cx="690" cy="250"/>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next_X</a:t>
                </a:r>
              </a:p>
            </p:txBody>
          </p:sp>
          <p:sp>
            <p:nvSpPr>
              <p:cNvPr id="76838" name="Text Box 12"/>
              <p:cNvSpPr txBox="1">
                <a:spLocks noChangeArrowheads="1"/>
              </p:cNvSpPr>
              <p:nvPr/>
            </p:nvSpPr>
            <p:spPr bwMode="auto">
              <a:xfrm>
                <a:off x="3631" y="1258"/>
                <a:ext cx="402" cy="250"/>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clk</a:t>
                </a:r>
              </a:p>
            </p:txBody>
          </p:sp>
        </p:grpSp>
        <p:sp>
          <p:nvSpPr>
            <p:cNvPr id="76828" name="Line 13"/>
            <p:cNvSpPr>
              <a:spLocks noChangeShapeType="1"/>
            </p:cNvSpPr>
            <p:nvPr/>
          </p:nvSpPr>
          <p:spPr bwMode="auto">
            <a:xfrm>
              <a:off x="4890" y="1467"/>
              <a:ext cx="96" cy="4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76829" name="Line 14"/>
            <p:cNvSpPr>
              <a:spLocks noChangeShapeType="1"/>
            </p:cNvSpPr>
            <p:nvPr/>
          </p:nvSpPr>
          <p:spPr bwMode="auto">
            <a:xfrm flipV="1">
              <a:off x="4890" y="1514"/>
              <a:ext cx="96" cy="50"/>
            </a:xfrm>
            <a:prstGeom prst="line">
              <a:avLst/>
            </a:prstGeom>
            <a:noFill/>
            <a:ln w="9360">
              <a:solidFill>
                <a:srgbClr val="40458C"/>
              </a:solidFill>
              <a:miter lim="800000"/>
              <a:headEnd/>
              <a:tailEnd/>
            </a:ln>
          </p:spPr>
          <p:txBody>
            <a:bodyPr>
              <a:prstTxWarp prst="textNoShape">
                <a:avLst/>
              </a:prstTxWarp>
            </a:bodyPr>
            <a:lstStyle/>
            <a:p>
              <a:endParaRPr lang="en-US"/>
            </a:p>
          </p:txBody>
        </p:sp>
      </p:grpSp>
      <p:sp>
        <p:nvSpPr>
          <p:cNvPr id="76807" name="AutoShape 15"/>
          <p:cNvSpPr>
            <a:spLocks noChangeArrowheads="1"/>
          </p:cNvSpPr>
          <p:nvPr/>
        </p:nvSpPr>
        <p:spPr bwMode="auto">
          <a:xfrm>
            <a:off x="5564188" y="2068513"/>
            <a:ext cx="838200" cy="381000"/>
          </a:xfrm>
          <a:prstGeom prst="rightArrow">
            <a:avLst>
              <a:gd name="adj1" fmla="val 50000"/>
              <a:gd name="adj2" fmla="val 55000"/>
            </a:avLst>
          </a:prstGeom>
          <a:solidFill>
            <a:srgbClr val="FF0000"/>
          </a:solidFill>
          <a:ln w="28440">
            <a:solidFill>
              <a:srgbClr val="993300"/>
            </a:solidFill>
            <a:miter lim="800000"/>
            <a:headEnd/>
            <a:tailEnd/>
          </a:ln>
        </p:spPr>
        <p:txBody>
          <a:bodyPr wrap="none" anchor="ctr">
            <a:prstTxWarp prst="textNoShape">
              <a:avLst/>
            </a:prstTxWarp>
          </a:bodyPr>
          <a:lstStyle/>
          <a:p>
            <a:endParaRPr lang="en-US"/>
          </a:p>
        </p:txBody>
      </p:sp>
      <p:sp>
        <p:nvSpPr>
          <p:cNvPr id="1520656" name="AutoShape 16"/>
          <p:cNvSpPr>
            <a:spLocks noChangeArrowheads="1"/>
          </p:cNvSpPr>
          <p:nvPr/>
        </p:nvSpPr>
        <p:spPr bwMode="auto">
          <a:xfrm>
            <a:off x="5564188" y="4927600"/>
            <a:ext cx="838200" cy="381000"/>
          </a:xfrm>
          <a:prstGeom prst="rightArrow">
            <a:avLst>
              <a:gd name="adj1" fmla="val 50000"/>
              <a:gd name="adj2" fmla="val 55000"/>
            </a:avLst>
          </a:prstGeom>
          <a:solidFill>
            <a:srgbClr val="FF0000"/>
          </a:solidFill>
          <a:ln w="28440">
            <a:solidFill>
              <a:srgbClr val="993300"/>
            </a:solidFill>
            <a:miter lim="800000"/>
            <a:headEnd/>
            <a:tailEnd/>
          </a:ln>
        </p:spPr>
        <p:txBody>
          <a:bodyPr wrap="none" anchor="ctr">
            <a:prstTxWarp prst="textNoShape">
              <a:avLst/>
            </a:prstTxWarp>
          </a:bodyPr>
          <a:lstStyle/>
          <a:p>
            <a:endParaRPr lang="en-US"/>
          </a:p>
        </p:txBody>
      </p:sp>
      <p:grpSp>
        <p:nvGrpSpPr>
          <p:cNvPr id="4" name="Group 17"/>
          <p:cNvGrpSpPr>
            <a:grpSpLocks/>
          </p:cNvGrpSpPr>
          <p:nvPr/>
        </p:nvGrpSpPr>
        <p:grpSpPr bwMode="auto">
          <a:xfrm>
            <a:off x="6477000" y="4800600"/>
            <a:ext cx="2538412" cy="1371600"/>
            <a:chOff x="3449" y="2701"/>
            <a:chExt cx="1599" cy="864"/>
          </a:xfrm>
        </p:grpSpPr>
        <p:sp>
          <p:nvSpPr>
            <p:cNvPr id="76814" name="Rectangle 18"/>
            <p:cNvSpPr>
              <a:spLocks noChangeArrowheads="1"/>
            </p:cNvSpPr>
            <p:nvPr/>
          </p:nvSpPr>
          <p:spPr bwMode="auto">
            <a:xfrm>
              <a:off x="4283" y="2734"/>
              <a:ext cx="422" cy="435"/>
            </a:xfrm>
            <a:prstGeom prst="rect">
              <a:avLst/>
            </a:prstGeom>
            <a:solidFill>
              <a:srgbClr val="99CCFF"/>
            </a:solidFill>
            <a:ln w="19080">
              <a:solidFill>
                <a:srgbClr val="40458C"/>
              </a:solidFill>
              <a:miter lim="800000"/>
              <a:headEnd/>
              <a:tailEnd/>
            </a:ln>
          </p:spPr>
          <p:txBody>
            <a:bodyPr wrap="none" anchor="ctr">
              <a:prstTxWarp prst="textNoShape">
                <a:avLst/>
              </a:prstTxWarp>
            </a:bodyPr>
            <a:lstStyle/>
            <a:p>
              <a:endParaRPr lang="en-US"/>
            </a:p>
          </p:txBody>
        </p:sp>
        <p:sp>
          <p:nvSpPr>
            <p:cNvPr id="76815" name="Text Box 19"/>
            <p:cNvSpPr txBox="1">
              <a:spLocks noChangeArrowheads="1"/>
            </p:cNvSpPr>
            <p:nvPr/>
          </p:nvSpPr>
          <p:spPr bwMode="auto">
            <a:xfrm>
              <a:off x="4323" y="2775"/>
              <a:ext cx="105"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D</a:t>
              </a:r>
            </a:p>
          </p:txBody>
        </p:sp>
        <p:sp>
          <p:nvSpPr>
            <p:cNvPr id="76816" name="Text Box 20"/>
            <p:cNvSpPr txBox="1">
              <a:spLocks noChangeArrowheads="1"/>
            </p:cNvSpPr>
            <p:nvPr/>
          </p:nvSpPr>
          <p:spPr bwMode="auto">
            <a:xfrm>
              <a:off x="4573" y="2774"/>
              <a:ext cx="106"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Q</a:t>
              </a:r>
            </a:p>
          </p:txBody>
        </p:sp>
        <p:sp>
          <p:nvSpPr>
            <p:cNvPr id="76817" name="Line 21"/>
            <p:cNvSpPr>
              <a:spLocks noChangeShapeType="1"/>
            </p:cNvSpPr>
            <p:nvPr/>
          </p:nvSpPr>
          <p:spPr bwMode="auto">
            <a:xfrm flipH="1">
              <a:off x="4177" y="2843"/>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18" name="Line 22"/>
            <p:cNvSpPr>
              <a:spLocks noChangeShapeType="1"/>
            </p:cNvSpPr>
            <p:nvPr/>
          </p:nvSpPr>
          <p:spPr bwMode="auto">
            <a:xfrm flipH="1">
              <a:off x="4704" y="2843"/>
              <a:ext cx="108"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19" name="Line 23"/>
            <p:cNvSpPr>
              <a:spLocks noChangeShapeType="1"/>
            </p:cNvSpPr>
            <p:nvPr/>
          </p:nvSpPr>
          <p:spPr bwMode="auto">
            <a:xfrm flipH="1">
              <a:off x="4177" y="3060"/>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20" name="Text Box 24"/>
            <p:cNvSpPr txBox="1">
              <a:spLocks noChangeArrowheads="1"/>
            </p:cNvSpPr>
            <p:nvPr/>
          </p:nvSpPr>
          <p:spPr bwMode="auto">
            <a:xfrm>
              <a:off x="4837" y="2701"/>
              <a:ext cx="211" cy="251"/>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X</a:t>
              </a:r>
            </a:p>
          </p:txBody>
        </p:sp>
        <p:sp>
          <p:nvSpPr>
            <p:cNvPr id="76821" name="Text Box 25"/>
            <p:cNvSpPr txBox="1">
              <a:spLocks noChangeArrowheads="1"/>
            </p:cNvSpPr>
            <p:nvPr/>
          </p:nvSpPr>
          <p:spPr bwMode="auto">
            <a:xfrm>
              <a:off x="3449" y="2701"/>
              <a:ext cx="690" cy="250"/>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next_X</a:t>
              </a:r>
            </a:p>
          </p:txBody>
        </p:sp>
        <p:sp>
          <p:nvSpPr>
            <p:cNvPr id="76822" name="Text Box 26"/>
            <p:cNvSpPr txBox="1">
              <a:spLocks noChangeArrowheads="1"/>
            </p:cNvSpPr>
            <p:nvPr/>
          </p:nvSpPr>
          <p:spPr bwMode="auto">
            <a:xfrm>
              <a:off x="3736" y="2931"/>
              <a:ext cx="402" cy="250"/>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clk</a:t>
              </a:r>
            </a:p>
          </p:txBody>
        </p:sp>
        <p:sp>
          <p:nvSpPr>
            <p:cNvPr id="76823" name="Line 27"/>
            <p:cNvSpPr>
              <a:spLocks noChangeShapeType="1"/>
            </p:cNvSpPr>
            <p:nvPr/>
          </p:nvSpPr>
          <p:spPr bwMode="auto">
            <a:xfrm>
              <a:off x="4282" y="3013"/>
              <a:ext cx="96" cy="4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76824" name="Line 28"/>
            <p:cNvSpPr>
              <a:spLocks noChangeShapeType="1"/>
            </p:cNvSpPr>
            <p:nvPr/>
          </p:nvSpPr>
          <p:spPr bwMode="auto">
            <a:xfrm flipV="1">
              <a:off x="4282" y="3060"/>
              <a:ext cx="96" cy="50"/>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76825" name="Line 29"/>
            <p:cNvSpPr>
              <a:spLocks noChangeShapeType="1"/>
            </p:cNvSpPr>
            <p:nvPr/>
          </p:nvSpPr>
          <p:spPr bwMode="auto">
            <a:xfrm>
              <a:off x="4473" y="3161"/>
              <a:ext cx="1" cy="144"/>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6826" name="Text Box 30"/>
            <p:cNvSpPr txBox="1">
              <a:spLocks noChangeArrowheads="1"/>
            </p:cNvSpPr>
            <p:nvPr/>
          </p:nvSpPr>
          <p:spPr bwMode="auto">
            <a:xfrm>
              <a:off x="4128" y="3315"/>
              <a:ext cx="690" cy="250"/>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enable</a:t>
              </a:r>
            </a:p>
          </p:txBody>
        </p:sp>
      </p:grpSp>
      <p:sp>
        <p:nvSpPr>
          <p:cNvPr id="1520671" name="Text Box 31"/>
          <p:cNvSpPr txBox="1">
            <a:spLocks noChangeArrowheads="1"/>
          </p:cNvSpPr>
          <p:nvPr/>
        </p:nvSpPr>
        <p:spPr bwMode="auto">
          <a:xfrm>
            <a:off x="471488" y="3962400"/>
            <a:ext cx="7605712" cy="2770474"/>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FF (</a:t>
            </a:r>
            <a:r>
              <a:rPr lang="en-GB" b="1" dirty="0">
                <a:solidFill>
                  <a:schemeClr val="tx2"/>
                </a:solidFill>
                <a:latin typeface="Courier New" pitchFamily="-65" charset="0"/>
              </a:rPr>
              <a:t>input</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d_i</a:t>
            </a:r>
            <a:r>
              <a:rPr lang="en-GB" b="1" dirty="0" smtClean="0">
                <a:latin typeface="Courier New" pitchFamily="-65" charset="0"/>
              </a:rPr>
              <a:t>, </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en_i</a:t>
            </a:r>
            <a:r>
              <a:rPr lang="en-GB" b="1" dirty="0" smtClean="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logic </a:t>
            </a:r>
            <a:r>
              <a:rPr lang="en-GB" b="1" dirty="0" err="1" smtClean="0">
                <a:latin typeface="Courier New" pitchFamily="-65" charset="0"/>
              </a:rPr>
              <a:t>q_r_o</a:t>
            </a:r>
            <a:r>
              <a:rPr lang="en-GB" b="1" dirty="0" smtClean="0">
                <a:latin typeface="Courier New" pitchFamily="-65" charset="0"/>
              </a:rPr>
              <a:t>)</a:t>
            </a:r>
            <a:r>
              <a:rPr lang="en-GB" b="1" dirty="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smtClean="0">
                <a:solidFill>
                  <a:schemeClr val="tx2"/>
                </a:solidFill>
                <a:latin typeface="Courier New" pitchFamily="-65" charset="0"/>
              </a:rPr>
              <a:t>always_ff</a:t>
            </a:r>
            <a:r>
              <a:rPr lang="en-GB" b="1" dirty="0" smtClean="0">
                <a:solidFill>
                  <a:schemeClr val="tx2"/>
                </a:solidFill>
                <a:latin typeface="Courier New" pitchFamily="-65" charset="0"/>
              </a:rPr>
              <a:t> </a:t>
            </a:r>
            <a:r>
              <a:rPr lang="en-GB" b="1" dirty="0">
                <a:solidFill>
                  <a:schemeClr val="tx2"/>
                </a:solidFill>
                <a:latin typeface="Courier New" pitchFamily="-65" charset="0"/>
              </a:rPr>
              <a:t>@( </a:t>
            </a:r>
            <a:r>
              <a:rPr lang="en-GB" b="1" dirty="0" err="1">
                <a:solidFill>
                  <a:schemeClr val="tx2"/>
                </a:solidFill>
                <a:latin typeface="Courier New" pitchFamily="-65" charset="0"/>
              </a:rPr>
              <a:t>posedge</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if</a:t>
            </a:r>
            <a:r>
              <a:rPr lang="en-GB" b="1" dirty="0">
                <a:latin typeface="Courier New" pitchFamily="-65" charset="0"/>
              </a:rPr>
              <a:t> ( </a:t>
            </a:r>
            <a:r>
              <a:rPr lang="en-GB" b="1" dirty="0" err="1" smtClean="0">
                <a:latin typeface="Courier New" pitchFamily="-65" charset="0"/>
              </a:rPr>
              <a:t>en_i</a:t>
            </a:r>
            <a:r>
              <a:rPr lang="en-GB" b="1" dirty="0" smtClean="0">
                <a:latin typeface="Courier New" pitchFamily="-65" charset="0"/>
              </a:rPr>
              <a:t> </a:t>
            </a:r>
            <a:r>
              <a:rPr lang="en-GB" b="1" dirty="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smtClean="0">
                <a:latin typeface="Courier New" pitchFamily="-65" charset="0"/>
              </a:rPr>
              <a:t>q_r_o</a:t>
            </a:r>
            <a:r>
              <a:rPr lang="en-GB" b="1" dirty="0" smtClean="0">
                <a:latin typeface="Courier New" pitchFamily="-65" charset="0"/>
              </a:rPr>
              <a:t> </a:t>
            </a:r>
            <a:r>
              <a:rPr lang="en-GB" b="1" dirty="0">
                <a:latin typeface="Courier New" pitchFamily="-65" charset="0"/>
              </a:rPr>
              <a:t>&lt;= </a:t>
            </a:r>
            <a:r>
              <a:rPr lang="en-GB" b="1" dirty="0" err="1" smtClean="0">
                <a:latin typeface="Courier New" pitchFamily="-65" charset="0"/>
              </a:rPr>
              <a:t>d_i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end</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endParaRPr lang="en-GB" b="1" dirty="0">
              <a:solidFill>
                <a:schemeClr val="tx2"/>
              </a:solidFill>
              <a:latin typeface="Courier New" pitchFamily="-65" charset="0"/>
            </a:endParaRPr>
          </a:p>
        </p:txBody>
      </p:sp>
      <p:sp>
        <p:nvSpPr>
          <p:cNvPr id="76811" name="Text Box 32"/>
          <p:cNvSpPr txBox="1">
            <a:spLocks noChangeArrowheads="1"/>
          </p:cNvSpPr>
          <p:nvPr/>
        </p:nvSpPr>
        <p:spPr bwMode="auto">
          <a:xfrm>
            <a:off x="471488" y="1509713"/>
            <a:ext cx="5700712" cy="2462697"/>
          </a:xfrm>
          <a:prstGeom prst="rect">
            <a:avLst/>
          </a:prstGeom>
          <a:noFill/>
          <a:ln w="9525">
            <a:noFill/>
            <a:round/>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a:t>
            </a:r>
            <a:r>
              <a:rPr lang="en-GB" b="1" dirty="0">
                <a:latin typeface="Courier New" pitchFamily="-65" charset="0"/>
              </a:rPr>
              <a:t> FF0 (</a:t>
            </a:r>
            <a:r>
              <a:rPr lang="en-GB" b="1" dirty="0">
                <a:solidFill>
                  <a:schemeClr val="tx2"/>
                </a:solidFill>
                <a:latin typeface="Courier New" pitchFamily="-65" charset="0"/>
              </a:rPr>
              <a:t>input</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d_i</a:t>
            </a:r>
            <a:r>
              <a:rPr lang="en-GB" b="1" dirty="0" smtClean="0">
                <a:latin typeface="Courier New" pitchFamily="-65" charset="0"/>
              </a:rPr>
              <a:t>, </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logic </a:t>
            </a:r>
            <a:r>
              <a:rPr lang="en-GB" b="1" dirty="0" err="1" smtClean="0">
                <a:latin typeface="Courier New" pitchFamily="-65" charset="0"/>
              </a:rPr>
              <a:t>q_r_o</a:t>
            </a:r>
            <a:r>
              <a:rPr lang="en-GB" b="1" dirty="0" smtClean="0">
                <a:latin typeface="Courier New" pitchFamily="-65" charset="0"/>
              </a:rPr>
              <a:t>)</a:t>
            </a:r>
            <a:r>
              <a:rPr lang="en-GB" b="1" dirty="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smtClean="0">
                <a:solidFill>
                  <a:schemeClr val="tx2"/>
                </a:solidFill>
                <a:latin typeface="Courier New" pitchFamily="-65" charset="0"/>
              </a:rPr>
              <a:t>always_ff</a:t>
            </a:r>
            <a:r>
              <a:rPr lang="en-GB" b="1" dirty="0" smtClean="0">
                <a:solidFill>
                  <a:schemeClr val="tx2"/>
                </a:solidFill>
                <a:latin typeface="Courier New" pitchFamily="-65" charset="0"/>
              </a:rPr>
              <a:t> </a:t>
            </a:r>
            <a:r>
              <a:rPr lang="en-GB" b="1" dirty="0">
                <a:solidFill>
                  <a:schemeClr val="tx2"/>
                </a:solidFill>
                <a:latin typeface="Courier New" pitchFamily="-65" charset="0"/>
              </a:rPr>
              <a:t>@( </a:t>
            </a:r>
            <a:r>
              <a:rPr lang="en-GB" b="1" dirty="0" err="1">
                <a:solidFill>
                  <a:schemeClr val="tx2"/>
                </a:solidFill>
                <a:latin typeface="Courier New" pitchFamily="-65" charset="0"/>
              </a:rPr>
              <a:t>posedge</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smtClean="0">
                <a:latin typeface="Courier New" pitchFamily="-65" charset="0"/>
              </a:rPr>
              <a:t>q_r_o</a:t>
            </a:r>
            <a:r>
              <a:rPr lang="en-GB" b="1" dirty="0" smtClean="0">
                <a:latin typeface="Courier New" pitchFamily="-65" charset="0"/>
              </a:rPr>
              <a:t> </a:t>
            </a:r>
            <a:r>
              <a:rPr lang="en-GB" b="1" dirty="0">
                <a:latin typeface="Courier New" pitchFamily="-65" charset="0"/>
              </a:rPr>
              <a:t>&lt;= </a:t>
            </a:r>
            <a:r>
              <a:rPr lang="en-GB" b="1" dirty="0" err="1" smtClean="0">
                <a:latin typeface="Courier New" pitchFamily="-65" charset="0"/>
              </a:rPr>
              <a:t>d_i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end</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endParaRPr lang="en-GB" b="1" dirty="0">
              <a:solidFill>
                <a:schemeClr val="tx2"/>
              </a:solidFill>
              <a:latin typeface="Courier New" pitchFamily="-65"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06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0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56" grpId="0" animBg="1"/>
      <p:bldP spid="1520671" grpId="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3"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idiom: flip</a:t>
            </a:r>
            <a:r>
              <a:rPr lang="en-GB" dirty="0"/>
              <a:t>-flops with reset</a:t>
            </a:r>
          </a:p>
        </p:txBody>
      </p:sp>
      <p:sp>
        <p:nvSpPr>
          <p:cNvPr id="78854" name="Text Box 3"/>
          <p:cNvSpPr txBox="1">
            <a:spLocks noChangeArrowheads="1"/>
          </p:cNvSpPr>
          <p:nvPr/>
        </p:nvSpPr>
        <p:spPr bwMode="auto">
          <a:xfrm>
            <a:off x="811212" y="1524000"/>
            <a:ext cx="4370387" cy="2462697"/>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smtClean="0">
                <a:solidFill>
                  <a:schemeClr val="tx2"/>
                </a:solidFill>
                <a:latin typeface="Courier New" pitchFamily="-65" charset="0"/>
              </a:rPr>
              <a:t>always_ff</a:t>
            </a:r>
            <a:r>
              <a:rPr lang="en-GB" b="1" dirty="0" smtClean="0">
                <a:latin typeface="Courier New" pitchFamily="-65" charset="0"/>
              </a:rPr>
              <a:t> </a:t>
            </a:r>
            <a:r>
              <a:rPr lang="en-GB" b="1" dirty="0">
                <a:latin typeface="Courier New" pitchFamily="-65" charset="0"/>
              </a:rPr>
              <a:t>@( </a:t>
            </a:r>
            <a:r>
              <a:rPr lang="en-GB" b="1" dirty="0" err="1">
                <a:latin typeface="Courier New" pitchFamily="-65" charset="0"/>
              </a:rPr>
              <a:t>posedge</a:t>
            </a:r>
            <a:r>
              <a:rPr lang="en-GB" b="1" dirty="0">
                <a:latin typeface="Courier New" pitchFamily="-65" charset="0"/>
              </a:rPr>
              <a:t> </a:t>
            </a:r>
            <a:r>
              <a:rPr lang="en-GB" b="1" dirty="0" err="1">
                <a:latin typeface="Courier New" pitchFamily="-65" charset="0"/>
              </a:rPr>
              <a:t>clk</a:t>
            </a:r>
            <a:r>
              <a:rPr lang="en-GB" b="1" dirty="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if</a:t>
            </a:r>
            <a:r>
              <a:rPr lang="en-GB" b="1" dirty="0">
                <a:latin typeface="Courier New" pitchFamily="-65" charset="0"/>
              </a:rPr>
              <a:t> </a:t>
            </a:r>
            <a:r>
              <a:rPr lang="en-GB" b="1" dirty="0" smtClean="0">
                <a:latin typeface="Courier New" pitchFamily="-65" charset="0"/>
              </a:rPr>
              <a:t>(</a:t>
            </a:r>
            <a:r>
              <a:rPr lang="en-GB" b="1" dirty="0" smtClean="0">
                <a:solidFill>
                  <a:srgbClr val="FF0000"/>
                </a:solidFill>
                <a:latin typeface="Courier New" pitchFamily="-65" charset="0"/>
              </a:rPr>
              <a:t>reset</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Q &lt;= 0;</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else if</a:t>
            </a:r>
            <a:r>
              <a:rPr lang="en-GB" b="1" dirty="0">
                <a:latin typeface="Courier New" pitchFamily="-65" charset="0"/>
              </a:rPr>
              <a:t> ( enable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Q &lt;= D;</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end</a:t>
            </a:r>
          </a:p>
        </p:txBody>
      </p:sp>
      <p:grpSp>
        <p:nvGrpSpPr>
          <p:cNvPr id="78855" name="Group 4"/>
          <p:cNvGrpSpPr>
            <a:grpSpLocks/>
          </p:cNvGrpSpPr>
          <p:nvPr/>
        </p:nvGrpSpPr>
        <p:grpSpPr bwMode="auto">
          <a:xfrm>
            <a:off x="5381625" y="1754189"/>
            <a:ext cx="2779713" cy="1541463"/>
            <a:chOff x="3390" y="1105"/>
            <a:chExt cx="1751" cy="971"/>
          </a:xfrm>
        </p:grpSpPr>
        <p:sp>
          <p:nvSpPr>
            <p:cNvPr id="78860" name="Rectangle 5"/>
            <p:cNvSpPr>
              <a:spLocks noChangeArrowheads="1"/>
            </p:cNvSpPr>
            <p:nvPr/>
          </p:nvSpPr>
          <p:spPr bwMode="auto">
            <a:xfrm>
              <a:off x="4230" y="1342"/>
              <a:ext cx="422" cy="435"/>
            </a:xfrm>
            <a:prstGeom prst="rect">
              <a:avLst/>
            </a:prstGeom>
            <a:solidFill>
              <a:srgbClr val="99CCFF"/>
            </a:solidFill>
            <a:ln w="19080">
              <a:solidFill>
                <a:srgbClr val="40458C"/>
              </a:solidFill>
              <a:miter lim="800000"/>
              <a:headEnd/>
              <a:tailEnd/>
            </a:ln>
          </p:spPr>
          <p:txBody>
            <a:bodyPr wrap="none" anchor="ctr">
              <a:prstTxWarp prst="textNoShape">
                <a:avLst/>
              </a:prstTxWarp>
            </a:bodyPr>
            <a:lstStyle/>
            <a:p>
              <a:endParaRPr lang="en-US"/>
            </a:p>
          </p:txBody>
        </p:sp>
        <p:sp>
          <p:nvSpPr>
            <p:cNvPr id="78861" name="Text Box 6"/>
            <p:cNvSpPr txBox="1">
              <a:spLocks noChangeArrowheads="1"/>
            </p:cNvSpPr>
            <p:nvPr/>
          </p:nvSpPr>
          <p:spPr bwMode="auto">
            <a:xfrm>
              <a:off x="4270" y="1371"/>
              <a:ext cx="105"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D</a:t>
              </a:r>
            </a:p>
          </p:txBody>
        </p:sp>
        <p:sp>
          <p:nvSpPr>
            <p:cNvPr id="78862" name="Text Box 7"/>
            <p:cNvSpPr txBox="1">
              <a:spLocks noChangeArrowheads="1"/>
            </p:cNvSpPr>
            <p:nvPr/>
          </p:nvSpPr>
          <p:spPr bwMode="auto">
            <a:xfrm>
              <a:off x="4520" y="1370"/>
              <a:ext cx="106" cy="125"/>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ts val="813"/>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a:solidFill>
                    <a:srgbClr val="40458C"/>
                  </a:solidFill>
                  <a:latin typeface="Tekton" pitchFamily="32" charset="0"/>
                </a:rPr>
                <a:t>Q</a:t>
              </a:r>
            </a:p>
          </p:txBody>
        </p:sp>
        <p:sp>
          <p:nvSpPr>
            <p:cNvPr id="78863" name="Line 8"/>
            <p:cNvSpPr>
              <a:spLocks noChangeShapeType="1"/>
            </p:cNvSpPr>
            <p:nvPr/>
          </p:nvSpPr>
          <p:spPr bwMode="auto">
            <a:xfrm flipH="1">
              <a:off x="4124" y="1439"/>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8864" name="Line 9"/>
            <p:cNvSpPr>
              <a:spLocks noChangeShapeType="1"/>
            </p:cNvSpPr>
            <p:nvPr/>
          </p:nvSpPr>
          <p:spPr bwMode="auto">
            <a:xfrm flipH="1">
              <a:off x="4651" y="1439"/>
              <a:ext cx="108"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8865" name="Line 10"/>
            <p:cNvSpPr>
              <a:spLocks noChangeShapeType="1"/>
            </p:cNvSpPr>
            <p:nvPr/>
          </p:nvSpPr>
          <p:spPr bwMode="auto">
            <a:xfrm flipH="1">
              <a:off x="4124" y="1656"/>
              <a:ext cx="107" cy="1"/>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8866" name="Text Box 11"/>
            <p:cNvSpPr txBox="1">
              <a:spLocks noChangeArrowheads="1"/>
            </p:cNvSpPr>
            <p:nvPr/>
          </p:nvSpPr>
          <p:spPr bwMode="auto">
            <a:xfrm>
              <a:off x="4785" y="1297"/>
              <a:ext cx="211" cy="251"/>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X</a:t>
              </a:r>
            </a:p>
          </p:txBody>
        </p:sp>
        <p:sp>
          <p:nvSpPr>
            <p:cNvPr id="78867" name="Text Box 12"/>
            <p:cNvSpPr txBox="1">
              <a:spLocks noChangeArrowheads="1"/>
            </p:cNvSpPr>
            <p:nvPr/>
          </p:nvSpPr>
          <p:spPr bwMode="auto">
            <a:xfrm>
              <a:off x="3390" y="1297"/>
              <a:ext cx="696" cy="251"/>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next_X</a:t>
              </a:r>
            </a:p>
          </p:txBody>
        </p:sp>
        <p:sp>
          <p:nvSpPr>
            <p:cNvPr id="78868" name="Text Box 13"/>
            <p:cNvSpPr txBox="1">
              <a:spLocks noChangeArrowheads="1"/>
            </p:cNvSpPr>
            <p:nvPr/>
          </p:nvSpPr>
          <p:spPr bwMode="auto">
            <a:xfrm>
              <a:off x="3680" y="1527"/>
              <a:ext cx="405" cy="251"/>
            </a:xfrm>
            <a:prstGeom prst="rect">
              <a:avLst/>
            </a:prstGeom>
            <a:noFill/>
            <a:ln w="9525">
              <a:noFill/>
              <a:round/>
              <a:headEnd/>
              <a:tailEnd/>
            </a:ln>
          </p:spPr>
          <p:txBody>
            <a:bodyPr wrap="none" lIns="90000" tIns="46800" rIns="90000" bIns="46800">
              <a:prstTxWarp prst="textNoShape">
                <a:avLst/>
              </a:prstTxWarp>
              <a:spAutoFit/>
            </a:bodyPr>
            <a:lstStyle/>
            <a:p>
              <a:pPr algn="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clk</a:t>
              </a:r>
            </a:p>
          </p:txBody>
        </p:sp>
        <p:sp>
          <p:nvSpPr>
            <p:cNvPr id="78869" name="Line 14"/>
            <p:cNvSpPr>
              <a:spLocks noChangeShapeType="1"/>
            </p:cNvSpPr>
            <p:nvPr/>
          </p:nvSpPr>
          <p:spPr bwMode="auto">
            <a:xfrm>
              <a:off x="4229" y="1609"/>
              <a:ext cx="96" cy="48"/>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78870" name="Line 15"/>
            <p:cNvSpPr>
              <a:spLocks noChangeShapeType="1"/>
            </p:cNvSpPr>
            <p:nvPr/>
          </p:nvSpPr>
          <p:spPr bwMode="auto">
            <a:xfrm flipV="1">
              <a:off x="4229" y="1656"/>
              <a:ext cx="96" cy="50"/>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78871" name="Line 16"/>
            <p:cNvSpPr>
              <a:spLocks noChangeShapeType="1"/>
            </p:cNvSpPr>
            <p:nvPr/>
          </p:nvSpPr>
          <p:spPr bwMode="auto">
            <a:xfrm>
              <a:off x="4420" y="1757"/>
              <a:ext cx="1" cy="144"/>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8872" name="Text Box 17"/>
            <p:cNvSpPr txBox="1">
              <a:spLocks noChangeArrowheads="1"/>
            </p:cNvSpPr>
            <p:nvPr/>
          </p:nvSpPr>
          <p:spPr bwMode="auto">
            <a:xfrm>
              <a:off x="4072" y="1825"/>
              <a:ext cx="696" cy="251"/>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0066"/>
                  </a:solidFill>
                  <a:latin typeface="Courier New" pitchFamily="-65" charset="0"/>
                </a:rPr>
                <a:t>enable</a:t>
              </a:r>
            </a:p>
          </p:txBody>
        </p:sp>
        <p:sp>
          <p:nvSpPr>
            <p:cNvPr id="78873" name="Line 18"/>
            <p:cNvSpPr>
              <a:spLocks noChangeShapeType="1"/>
            </p:cNvSpPr>
            <p:nvPr/>
          </p:nvSpPr>
          <p:spPr bwMode="auto">
            <a:xfrm>
              <a:off x="4448" y="1201"/>
              <a:ext cx="1" cy="144"/>
            </a:xfrm>
            <a:prstGeom prst="line">
              <a:avLst/>
            </a:prstGeom>
            <a:noFill/>
            <a:ln w="19080">
              <a:solidFill>
                <a:srgbClr val="40458C"/>
              </a:solidFill>
              <a:miter lim="800000"/>
              <a:headEnd/>
              <a:tailEnd/>
            </a:ln>
          </p:spPr>
          <p:txBody>
            <a:bodyPr>
              <a:prstTxWarp prst="textNoShape">
                <a:avLst/>
              </a:prstTxWarp>
            </a:bodyPr>
            <a:lstStyle/>
            <a:p>
              <a:endParaRPr lang="en-US"/>
            </a:p>
          </p:txBody>
        </p:sp>
        <p:sp>
          <p:nvSpPr>
            <p:cNvPr id="78874" name="Text Box 19"/>
            <p:cNvSpPr txBox="1">
              <a:spLocks noChangeArrowheads="1"/>
            </p:cNvSpPr>
            <p:nvPr/>
          </p:nvSpPr>
          <p:spPr bwMode="auto">
            <a:xfrm>
              <a:off x="4542" y="1105"/>
              <a:ext cx="599" cy="253"/>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660066"/>
                  </a:solidFill>
                  <a:latin typeface="Courier New" pitchFamily="-65" charset="0"/>
                </a:rPr>
                <a:t>reset</a:t>
              </a:r>
              <a:endParaRPr lang="en-GB" dirty="0">
                <a:solidFill>
                  <a:srgbClr val="660066"/>
                </a:solidFill>
                <a:latin typeface="Courier New" pitchFamily="-65" charset="0"/>
              </a:endParaRPr>
            </a:p>
          </p:txBody>
        </p:sp>
      </p:grpSp>
      <p:sp>
        <p:nvSpPr>
          <p:cNvPr id="1522710" name="Text Box 22"/>
          <p:cNvSpPr txBox="1">
            <a:spLocks noChangeArrowheads="1"/>
          </p:cNvSpPr>
          <p:nvPr/>
        </p:nvSpPr>
        <p:spPr bwMode="auto">
          <a:xfrm>
            <a:off x="1993900" y="3565525"/>
            <a:ext cx="2514600" cy="396875"/>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synchronous reset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22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t>Register (i.e. a vector of flip-flops)</a:t>
            </a:r>
            <a:endParaRPr lang="en-GB" sz="3200" dirty="0"/>
          </a:p>
        </p:txBody>
      </p:sp>
      <p:sp>
        <p:nvSpPr>
          <p:cNvPr id="82950" name="Text Box 3"/>
          <p:cNvSpPr txBox="1">
            <a:spLocks noChangeArrowheads="1"/>
          </p:cNvSpPr>
          <p:nvPr/>
        </p:nvSpPr>
        <p:spPr bwMode="auto">
          <a:xfrm>
            <a:off x="514350" y="1455738"/>
            <a:ext cx="6616700" cy="4845401"/>
          </a:xfrm>
          <a:prstGeom prst="rect">
            <a:avLst/>
          </a:prstGeom>
          <a:noFill/>
          <a:ln w="9525">
            <a:noFill/>
            <a:round/>
            <a:headEnd/>
            <a:tailEnd/>
          </a:ln>
        </p:spPr>
        <p:txBody>
          <a:bodyPr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module </a:t>
            </a:r>
            <a:r>
              <a:rPr lang="en-GB" b="1" dirty="0" err="1">
                <a:latin typeface="Courier New" pitchFamily="-65" charset="0"/>
              </a:rPr>
              <a:t>register#(</a:t>
            </a:r>
            <a:r>
              <a:rPr lang="en-GB" b="1" dirty="0" err="1">
                <a:solidFill>
                  <a:schemeClr val="tx2"/>
                </a:solidFill>
                <a:latin typeface="Courier New" pitchFamily="-65" charset="0"/>
              </a:rPr>
              <a:t>parameter</a:t>
            </a:r>
            <a:r>
              <a:rPr lang="en-GB" b="1" dirty="0" smtClean="0">
                <a:latin typeface="Courier New" pitchFamily="-65" charset="0"/>
              </a:rPr>
              <a:t> </a:t>
            </a:r>
            <a:r>
              <a:rPr lang="en-US" b="1" dirty="0" err="1" smtClean="0">
                <a:solidFill>
                  <a:srgbClr val="FF0000"/>
                </a:solidFill>
                <a:latin typeface="Courier New" pitchFamily="-65" charset="0"/>
              </a:rPr>
              <a:t>width_p</a:t>
            </a:r>
            <a:r>
              <a:rPr lang="en-GB" b="1" dirty="0" smtClean="0">
                <a:latin typeface="Courier New" pitchFamily="-65" charset="0"/>
              </a:rPr>
              <a:t> </a:t>
            </a:r>
            <a:r>
              <a:rPr lang="en-GB" b="1" dirty="0">
                <a:latin typeface="Courier New" pitchFamily="-65" charset="0"/>
              </a:rPr>
              <a:t>= 1)</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 </a:t>
            </a:r>
            <a:r>
              <a:rPr lang="en-GB" b="1" dirty="0">
                <a:latin typeface="Courier New" pitchFamily="-65" charset="0"/>
              </a:rPr>
              <a:t> </a:t>
            </a:r>
            <a:r>
              <a:rPr lang="en-GB" b="1" dirty="0" smtClean="0">
                <a:latin typeface="Courier New" pitchFamily="-65" charset="0"/>
              </a:rPr>
              <a:t>[</a:t>
            </a:r>
            <a:r>
              <a:rPr lang="en-US" b="1" dirty="0" err="1" smtClean="0">
                <a:solidFill>
                  <a:srgbClr val="FF0000"/>
                </a:solidFill>
                <a:latin typeface="Courier New" pitchFamily="-65" charset="0"/>
              </a:rPr>
              <a:t>width_p</a:t>
            </a:r>
            <a:r>
              <a:rPr lang="en-GB" b="1" dirty="0" smtClean="0">
                <a:latin typeface="Courier New" pitchFamily="-65" charset="0"/>
              </a:rPr>
              <a:t>-</a:t>
            </a:r>
            <a:r>
              <a:rPr lang="en-GB" b="1" dirty="0">
                <a:latin typeface="Courier New" pitchFamily="-65" charset="0"/>
              </a:rPr>
              <a:t>1:0] </a:t>
            </a:r>
            <a:r>
              <a:rPr lang="en-GB" b="1" dirty="0" err="1" smtClean="0">
                <a:latin typeface="Courier New" pitchFamily="-65" charset="0"/>
              </a:rPr>
              <a:t>d_i</a:t>
            </a:r>
            <a:r>
              <a:rPr lang="en-GB" b="1" dirty="0" smtClean="0">
                <a:latin typeface="Courier New" pitchFamily="-65" charset="0"/>
              </a:rPr>
              <a:t>, </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input</a:t>
            </a:r>
            <a:r>
              <a:rPr lang="en-GB" b="1" dirty="0">
                <a:latin typeface="Courier New" pitchFamily="-65" charset="0"/>
              </a:rPr>
              <a:t>  </a:t>
            </a:r>
            <a:r>
              <a:rPr lang="en-GB" b="1" dirty="0" err="1" smtClean="0">
                <a:latin typeface="Courier New" pitchFamily="-65" charset="0"/>
              </a:rPr>
              <a:t>en_i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output</a:t>
            </a:r>
            <a:r>
              <a:rPr lang="en-GB" b="1" dirty="0" smtClean="0">
                <a:latin typeface="Courier New" pitchFamily="-65" charset="0"/>
              </a:rPr>
              <a:t> logic [</a:t>
            </a:r>
            <a:r>
              <a:rPr lang="en-US" b="1" dirty="0" err="1" smtClean="0">
                <a:solidFill>
                  <a:srgbClr val="FF0000"/>
                </a:solidFill>
                <a:latin typeface="Courier New" pitchFamily="-65" charset="0"/>
              </a:rPr>
              <a:t>width_p</a:t>
            </a:r>
            <a:r>
              <a:rPr lang="en-GB" b="1" dirty="0" smtClean="0">
                <a:latin typeface="Courier New" pitchFamily="-65" charset="0"/>
              </a:rPr>
              <a:t>-</a:t>
            </a:r>
            <a:r>
              <a:rPr lang="en-GB" b="1" dirty="0">
                <a:latin typeface="Courier New" pitchFamily="-65" charset="0"/>
              </a:rPr>
              <a:t>1:0] </a:t>
            </a:r>
            <a:r>
              <a:rPr lang="en-GB" b="1" dirty="0" err="1" smtClean="0">
                <a:latin typeface="Courier New" pitchFamily="-65" charset="0"/>
              </a:rPr>
              <a:t>q_r_o</a:t>
            </a:r>
            <a:r>
              <a:rPr lang="en-GB" b="1" dirty="0" smtClean="0">
                <a:latin typeface="Courier New" pitchFamily="-65" charset="0"/>
              </a:rPr>
              <a:t> </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smtClean="0">
                <a:solidFill>
                  <a:schemeClr val="tx2"/>
                </a:solidFill>
                <a:latin typeface="Courier New" pitchFamily="-65" charset="0"/>
              </a:rPr>
              <a:t>always_ff</a:t>
            </a:r>
            <a:r>
              <a:rPr lang="en-GB" b="1" dirty="0" smtClean="0">
                <a:latin typeface="Courier New" pitchFamily="-65" charset="0"/>
              </a:rPr>
              <a:t> </a:t>
            </a:r>
            <a:r>
              <a:rPr lang="en-GB" b="1" dirty="0">
                <a:latin typeface="Courier New" pitchFamily="-65" charset="0"/>
              </a:rPr>
              <a:t>@( </a:t>
            </a:r>
            <a:r>
              <a:rPr lang="en-GB" b="1" dirty="0" err="1">
                <a:latin typeface="Courier New" pitchFamily="-65" charset="0"/>
              </a:rPr>
              <a:t>posedge</a:t>
            </a:r>
            <a:r>
              <a:rPr lang="en-GB" b="1" dirty="0">
                <a:latin typeface="Courier New" pitchFamily="-65" charset="0"/>
              </a:rPr>
              <a:t> </a:t>
            </a:r>
            <a:r>
              <a:rPr lang="en-GB" b="1" dirty="0" err="1">
                <a:latin typeface="Courier New" pitchFamily="-65" charset="0"/>
              </a:rPr>
              <a:t>clk</a:t>
            </a:r>
            <a:r>
              <a:rPr lang="en-GB" b="1" dirty="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tx2"/>
                </a:solidFill>
                <a:latin typeface="Courier New" pitchFamily="-65" charset="0"/>
              </a:rPr>
              <a:t>    if</a:t>
            </a:r>
            <a:r>
              <a:rPr lang="en-GB" b="1" dirty="0">
                <a:latin typeface="Courier New" pitchFamily="-65" charset="0"/>
              </a:rPr>
              <a:t> (</a:t>
            </a:r>
            <a:r>
              <a:rPr lang="en-GB" b="1" dirty="0" err="1" smtClean="0">
                <a:latin typeface="Courier New" pitchFamily="-65" charset="0"/>
              </a:rPr>
              <a:t>en_i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err="1" smtClean="0">
                <a:latin typeface="Courier New" pitchFamily="-65" charset="0"/>
              </a:rPr>
              <a:t>q_r_o</a:t>
            </a:r>
            <a:r>
              <a:rPr lang="en-GB" b="1" dirty="0" smtClean="0">
                <a:latin typeface="Courier New" pitchFamily="-65" charset="0"/>
              </a:rPr>
              <a:t> </a:t>
            </a:r>
            <a:r>
              <a:rPr lang="en-GB" b="1" dirty="0">
                <a:latin typeface="Courier New" pitchFamily="-65" charset="0"/>
              </a:rPr>
              <a:t>&lt;= </a:t>
            </a:r>
            <a:r>
              <a:rPr lang="en-GB" b="1" dirty="0" err="1" smtClean="0">
                <a:latin typeface="Courier New" pitchFamily="-65" charset="0"/>
              </a:rPr>
              <a:t>d_i</a:t>
            </a:r>
            <a:r>
              <a:rPr lang="en-GB" b="1" dirty="0" smtClean="0">
                <a:latin typeface="Courier New" pitchFamily="-65" charset="0"/>
              </a:rPr>
              <a:t>;</a:t>
            </a:r>
            <a:endParaRPr lang="en-GB"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65" charset="0"/>
              </a:rPr>
              <a:t>  </a:t>
            </a:r>
            <a:r>
              <a:rPr lang="en-GB" b="1" dirty="0">
                <a:solidFill>
                  <a:schemeClr val="tx2"/>
                </a:solidFill>
                <a:latin typeface="Courier New" pitchFamily="-65" charset="0"/>
              </a:rPr>
              <a:t>end </a:t>
            </a:r>
          </a:p>
          <a:p>
            <a:pPr defTabSz="457200" eaLnBrk="0" hangingPunct="0">
              <a:lnSpc>
                <a:spcPct val="100000"/>
              </a:lnSpc>
              <a:spcBef>
                <a:spcPts val="12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solidFill>
                  <a:schemeClr val="tx2"/>
                </a:solidFill>
                <a:latin typeface="Courier New" pitchFamily="-65" charset="0"/>
              </a:rPr>
              <a:t>endmodule</a:t>
            </a:r>
            <a:r>
              <a:rPr lang="en-GB" sz="2400" b="1" dirty="0">
                <a:latin typeface="Tekton" pitchFamily="32"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a:xfrm>
            <a:off x="609600" y="304800"/>
            <a:ext cx="7773988" cy="1144588"/>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t>Implementing Wider Registers</a:t>
            </a:r>
            <a:endParaRPr lang="en-GB" sz="3600" dirty="0"/>
          </a:p>
        </p:txBody>
      </p:sp>
      <p:sp>
        <p:nvSpPr>
          <p:cNvPr id="84998" name="Text Box 3"/>
          <p:cNvSpPr txBox="1">
            <a:spLocks noChangeArrowheads="1"/>
          </p:cNvSpPr>
          <p:nvPr/>
        </p:nvSpPr>
        <p:spPr bwMode="auto">
          <a:xfrm>
            <a:off x="614363" y="1676400"/>
            <a:ext cx="3957637" cy="4068265"/>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module</a:t>
            </a:r>
            <a:r>
              <a:rPr lang="en-GB" sz="1800" b="1" dirty="0">
                <a:latin typeface="Courier New" pitchFamily="-65" charset="0"/>
              </a:rPr>
              <a:t> register2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a:t>
            </a:r>
            <a:r>
              <a:rPr lang="en-GB" sz="1800" b="1" dirty="0" smtClean="0">
                <a:solidFill>
                  <a:schemeClr val="tx2"/>
                </a:solidFill>
                <a:latin typeface="Courier New" pitchFamily="-65" charset="0"/>
              </a:rPr>
              <a:t>input</a:t>
            </a:r>
            <a:r>
              <a:rPr lang="en-GB" sz="1800" b="1" dirty="0" smtClean="0">
                <a:latin typeface="Courier New" pitchFamily="-65" charset="0"/>
              </a:rPr>
              <a:t>  </a:t>
            </a:r>
            <a:r>
              <a:rPr lang="en-GB" sz="1800" b="1" dirty="0" err="1">
                <a:latin typeface="Courier New" pitchFamily="-65" charset="0"/>
              </a:rPr>
              <a:t>clk</a:t>
            </a:r>
            <a:r>
              <a:rPr lang="en-GB" sz="1800" b="1" dirty="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a:t>
            </a:r>
            <a:r>
              <a:rPr lang="en-GB" sz="1800" b="1" dirty="0" smtClean="0">
                <a:solidFill>
                  <a:schemeClr val="tx2"/>
                </a:solidFill>
                <a:latin typeface="Courier New" pitchFamily="-65" charset="0"/>
              </a:rPr>
              <a:t>input </a:t>
            </a:r>
            <a:r>
              <a:rPr lang="en-GB" sz="1800" b="1" dirty="0" smtClean="0">
                <a:latin typeface="Courier New" pitchFamily="-65" charset="0"/>
              </a:rPr>
              <a:t> </a:t>
            </a:r>
            <a:r>
              <a:rPr lang="en-GB" sz="1800" b="1" dirty="0">
                <a:latin typeface="Courier New" pitchFamily="-65" charset="0"/>
              </a:rPr>
              <a:t>[1:0] </a:t>
            </a:r>
            <a:r>
              <a:rPr lang="en-GB" sz="1800" b="1" dirty="0" err="1" smtClean="0">
                <a:latin typeface="Courier New" pitchFamily="-65" charset="0"/>
              </a:rPr>
              <a:t>d_i</a:t>
            </a:r>
            <a:r>
              <a:rPr lang="en-GB" sz="1800" b="1" dirty="0" smtClean="0">
                <a:latin typeface="Courier New" pitchFamily="-65" charset="0"/>
              </a:rPr>
              <a:t>, </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a:t>
            </a:r>
            <a:r>
              <a:rPr lang="en-GB" sz="1800" b="1" dirty="0" smtClean="0">
                <a:solidFill>
                  <a:schemeClr val="tx2"/>
                </a:solidFill>
                <a:latin typeface="Courier New" pitchFamily="-65" charset="0"/>
              </a:rPr>
              <a:t>input</a:t>
            </a:r>
            <a:r>
              <a:rPr lang="en-GB" sz="1800" b="1" dirty="0" smtClean="0">
                <a:latin typeface="Courier New" pitchFamily="-65" charset="0"/>
              </a:rPr>
              <a:t>  </a:t>
            </a:r>
            <a:r>
              <a:rPr lang="en-GB" sz="1800" b="1" dirty="0" err="1" smtClean="0">
                <a:latin typeface="Courier New" pitchFamily="-65" charset="0"/>
              </a:rPr>
              <a:t>en_i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a:t>
            </a:r>
            <a:r>
              <a:rPr lang="en-GB" sz="1800" b="1" dirty="0" smtClean="0">
                <a:solidFill>
                  <a:schemeClr val="tx2"/>
                </a:solidFill>
                <a:latin typeface="Courier New" pitchFamily="-65" charset="0"/>
              </a:rPr>
              <a:t>output</a:t>
            </a:r>
            <a:r>
              <a:rPr lang="en-GB" sz="1800" b="1" dirty="0" smtClean="0">
                <a:latin typeface="Courier New" pitchFamily="-65" charset="0"/>
              </a:rPr>
              <a:t> logic [</a:t>
            </a:r>
            <a:r>
              <a:rPr lang="en-GB" sz="1800" b="1" dirty="0">
                <a:latin typeface="Courier New" pitchFamily="-65" charset="0"/>
              </a:rPr>
              <a:t>1:0] </a:t>
            </a:r>
            <a:r>
              <a:rPr lang="en-GB" sz="1800" b="1" dirty="0" err="1" smtClean="0">
                <a:latin typeface="Courier New" pitchFamily="-65" charset="0"/>
              </a:rPr>
              <a:t>q_r_o</a:t>
            </a:r>
            <a:endParaRPr lang="en-GB" sz="18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solidFill>
                  <a:schemeClr val="tx2"/>
                </a:solidFill>
                <a:latin typeface="Courier New" pitchFamily="-65" charset="0"/>
              </a:rPr>
              <a:t> </a:t>
            </a:r>
            <a:r>
              <a:rPr lang="en-GB" sz="1800" b="1" dirty="0" err="1" smtClean="0">
                <a:solidFill>
                  <a:schemeClr val="tx2"/>
                </a:solidFill>
                <a:latin typeface="Courier New" pitchFamily="-65" charset="0"/>
              </a:rPr>
              <a:t>always_ff</a:t>
            </a:r>
            <a:r>
              <a:rPr lang="en-GB" sz="1800" b="1" dirty="0" smtClean="0">
                <a:latin typeface="Courier New" pitchFamily="-65" charset="0"/>
              </a:rPr>
              <a:t> </a:t>
            </a:r>
            <a:r>
              <a:rPr lang="en-GB" sz="1800" b="1" dirty="0">
                <a:latin typeface="Courier New" pitchFamily="-65" charset="0"/>
              </a:rPr>
              <a:t>@(</a:t>
            </a:r>
            <a:r>
              <a:rPr lang="en-GB" sz="1800" b="1" dirty="0" err="1">
                <a:latin typeface="Courier New" pitchFamily="-65" charset="0"/>
              </a:rPr>
              <a:t>posedge</a:t>
            </a:r>
            <a:r>
              <a:rPr lang="en-GB" sz="1800" b="1" dirty="0">
                <a:latin typeface="Courier New" pitchFamily="-65" charset="0"/>
              </a:rPr>
              <a:t> </a:t>
            </a:r>
            <a:r>
              <a:rPr lang="en-GB" sz="1800" b="1" dirty="0" err="1">
                <a:latin typeface="Courier New" pitchFamily="-65" charset="0"/>
              </a:rPr>
              <a:t>clk</a:t>
            </a:r>
            <a:r>
              <a:rPr lang="en-GB" sz="1800"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2"/>
                </a:solidFill>
                <a:latin typeface="Courier New" pitchFamily="-65" charset="0"/>
              </a:rPr>
              <a:t>    if</a:t>
            </a:r>
            <a:r>
              <a:rPr lang="en-GB" sz="1800" b="1" dirty="0">
                <a:latin typeface="Courier New" pitchFamily="-65" charset="0"/>
              </a:rPr>
              <a:t> (</a:t>
            </a:r>
            <a:r>
              <a:rPr lang="en-GB" sz="1800" b="1" dirty="0" err="1" smtClean="0">
                <a:latin typeface="Courier New" pitchFamily="-65" charset="0"/>
              </a:rPr>
              <a:t>en_i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q_r_o</a:t>
            </a:r>
            <a:r>
              <a:rPr lang="en-GB" sz="1800" b="1" dirty="0" smtClean="0">
                <a:latin typeface="Courier New" pitchFamily="-65" charset="0"/>
              </a:rPr>
              <a:t> </a:t>
            </a:r>
            <a:r>
              <a:rPr lang="en-GB" sz="1800" b="1" dirty="0">
                <a:latin typeface="Courier New" pitchFamily="-65" charset="0"/>
              </a:rPr>
              <a:t>&lt;= </a:t>
            </a:r>
            <a:r>
              <a:rPr lang="en-GB" sz="1800" b="1" dirty="0" err="1" smtClean="0">
                <a:latin typeface="Courier New" pitchFamily="-65" charset="0"/>
              </a:rPr>
              <a:t>d_i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end </a:t>
            </a:r>
          </a:p>
          <a:p>
            <a:pPr defTabSz="457200" eaLnBrk="0" hangingPunct="0">
              <a:lnSpc>
                <a:spcPct val="100000"/>
              </a:lnSpc>
              <a:spcBef>
                <a:spcPts val="100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chemeClr val="tx2"/>
                </a:solidFill>
                <a:latin typeface="Courier New" pitchFamily="-65" charset="0"/>
              </a:rPr>
              <a:t>endmodule</a:t>
            </a:r>
            <a:r>
              <a:rPr lang="en-GB" b="1" dirty="0">
                <a:solidFill>
                  <a:schemeClr val="tx2"/>
                </a:solidFill>
                <a:latin typeface="Tekton" pitchFamily="32" charset="0"/>
              </a:rPr>
              <a:t> </a:t>
            </a:r>
          </a:p>
        </p:txBody>
      </p:sp>
      <p:sp>
        <p:nvSpPr>
          <p:cNvPr id="84999" name="Text Box 4"/>
          <p:cNvSpPr txBox="1">
            <a:spLocks noChangeArrowheads="1"/>
          </p:cNvSpPr>
          <p:nvPr/>
        </p:nvSpPr>
        <p:spPr bwMode="auto">
          <a:xfrm>
            <a:off x="4800600" y="1676400"/>
            <a:ext cx="4038600" cy="4899263"/>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module register2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input</a:t>
            </a:r>
            <a:r>
              <a:rPr lang="en-GB" sz="1800" b="1" dirty="0">
                <a:latin typeface="Courier New" pitchFamily="-65" charset="0"/>
              </a:rPr>
              <a:t>  </a:t>
            </a:r>
            <a:r>
              <a:rPr lang="en-GB" sz="1800" b="1" dirty="0" err="1">
                <a:latin typeface="Courier New" pitchFamily="-65" charset="0"/>
              </a:rPr>
              <a:t>clk</a:t>
            </a:r>
            <a:r>
              <a:rPr lang="en-GB" sz="1800" b="1" dirty="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smtClean="0">
                <a:latin typeface="Courier New" pitchFamily="-65" charset="0"/>
              </a:rPr>
              <a:t> </a:t>
            </a:r>
            <a:r>
              <a:rPr lang="en-GB" sz="1800" b="1" dirty="0" smtClean="0">
                <a:solidFill>
                  <a:schemeClr val="tx2"/>
                </a:solidFill>
                <a:latin typeface="Courier New" pitchFamily="-65" charset="0"/>
              </a:rPr>
              <a:t>input</a:t>
            </a:r>
            <a:r>
              <a:rPr lang="en-GB" sz="1800" b="1" dirty="0" smtClean="0">
                <a:latin typeface="Courier New" pitchFamily="-65" charset="0"/>
              </a:rPr>
              <a:t> [</a:t>
            </a:r>
            <a:r>
              <a:rPr lang="en-GB" sz="1800" b="1" dirty="0">
                <a:latin typeface="Courier New" pitchFamily="-65" charset="0"/>
              </a:rPr>
              <a:t>1:0] </a:t>
            </a:r>
            <a:r>
              <a:rPr lang="en-GB" sz="1800" b="1" dirty="0" err="1" smtClean="0">
                <a:latin typeface="Courier New" pitchFamily="-65" charset="0"/>
              </a:rPr>
              <a:t>d_i</a:t>
            </a:r>
            <a:r>
              <a:rPr lang="en-GB" sz="1800" b="1" dirty="0" smtClean="0">
                <a:latin typeface="Courier New" pitchFamily="-65" charset="0"/>
              </a:rPr>
              <a:t>, </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input</a:t>
            </a:r>
            <a:r>
              <a:rPr lang="en-GB" sz="1800" b="1" dirty="0">
                <a:latin typeface="Courier New" pitchFamily="-65" charset="0"/>
              </a:rPr>
              <a:t>  </a:t>
            </a:r>
            <a:r>
              <a:rPr lang="en-GB" sz="1800" b="1" dirty="0" err="1" smtClean="0">
                <a:latin typeface="Courier New" pitchFamily="-65" charset="0"/>
              </a:rPr>
              <a:t>en_i</a:t>
            </a:r>
            <a:r>
              <a:rPr lang="en-GB" sz="1800" b="1" dirty="0" smtClean="0">
                <a:latin typeface="Courier New" pitchFamily="-65" charset="0"/>
              </a:rPr>
              <a:t>,</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a:solidFill>
                  <a:schemeClr val="tx2"/>
                </a:solidFill>
                <a:latin typeface="Courier New" pitchFamily="-65" charset="0"/>
              </a:rPr>
              <a:t>output</a:t>
            </a:r>
            <a:r>
              <a:rPr lang="en-GB" sz="1800" b="1" dirty="0" smtClean="0">
                <a:solidFill>
                  <a:schemeClr val="tx2"/>
                </a:solidFill>
                <a:latin typeface="Courier New" pitchFamily="-65" charset="0"/>
              </a:rPr>
              <a:t> logic </a:t>
            </a:r>
            <a:r>
              <a:rPr lang="en-GB" sz="1800" b="1" dirty="0" smtClean="0">
                <a:latin typeface="Courier New" pitchFamily="-65" charset="0"/>
              </a:rPr>
              <a:t>[</a:t>
            </a:r>
            <a:r>
              <a:rPr lang="en-GB" sz="1800" b="1" dirty="0">
                <a:latin typeface="Courier New" pitchFamily="-65" charset="0"/>
              </a:rPr>
              <a:t>1:0] </a:t>
            </a:r>
            <a:r>
              <a:rPr lang="en-GB" sz="1800" b="1" dirty="0" err="1" smtClean="0">
                <a:latin typeface="Courier New" pitchFamily="-65" charset="0"/>
              </a:rPr>
              <a:t>q_r_o</a:t>
            </a:r>
            <a:r>
              <a:rPr lang="en-GB" sz="1800" b="1" dirty="0" smtClean="0">
                <a:latin typeface="Courier New" pitchFamily="-65" charset="0"/>
              </a:rPr>
              <a:t> </a:t>
            </a: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FF ff0 (.clk(clk)</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.d_i(d_i[</a:t>
            </a:r>
            <a:r>
              <a:rPr lang="en-GB" sz="1800" b="1" dirty="0">
                <a:latin typeface="Courier New" pitchFamily="-65" charset="0"/>
              </a:rPr>
              <a:t>0]),</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en_i(en_i</a:t>
            </a:r>
            <a:r>
              <a:rPr lang="en-GB" sz="1800" b="1" dirty="0" smtClean="0">
                <a:latin typeface="Courier New" pitchFamily="-65" charset="0"/>
              </a:rPr>
              <a:t>)</a:t>
            </a:r>
            <a:r>
              <a:rPr lang="en-GB" sz="1800" b="1" dirty="0">
                <a:latin typeface="Courier New" pitchFamily="-65" charset="0"/>
              </a:rPr>
              <a:t>, </a:t>
            </a:r>
            <a:r>
              <a:rPr lang="en-GB" sz="18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.q_r_o(q_r_o[</a:t>
            </a:r>
            <a:r>
              <a:rPr lang="en-GB" sz="1800" b="1" dirty="0">
                <a:latin typeface="Courier New" pitchFamily="-65" charset="0"/>
              </a:rPr>
              <a:t>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FF ff1 (.clk(clk)</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.d_i(d_i[</a:t>
            </a:r>
            <a:r>
              <a:rPr lang="en-GB" sz="1800" b="1" dirty="0">
                <a:latin typeface="Courier New" pitchFamily="-65" charset="0"/>
              </a:rPr>
              <a:t>1]),</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65" charset="0"/>
              </a:rPr>
              <a:t>         .</a:t>
            </a:r>
            <a:r>
              <a:rPr lang="en-GB" sz="1800" b="1" dirty="0" err="1" smtClean="0">
                <a:latin typeface="Courier New" pitchFamily="-65" charset="0"/>
              </a:rPr>
              <a:t>en_i(en_i</a:t>
            </a:r>
            <a:r>
              <a:rPr lang="en-GB" sz="18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ourier New" pitchFamily="-65" charset="0"/>
              </a:rPr>
              <a:t>         .q_r_o(q_r_o[</a:t>
            </a:r>
            <a:r>
              <a:rPr lang="en-GB" sz="1800" b="1" dirty="0">
                <a:latin typeface="Courier New" pitchFamily="-65" charset="0"/>
              </a:rPr>
              <a:t>1]));  </a:t>
            </a:r>
          </a:p>
          <a:p>
            <a:pPr defTabSz="457200" eaLnBrk="0" hangingPunct="0">
              <a:lnSpc>
                <a:spcPct val="100000"/>
              </a:lnSpc>
              <a:spcBef>
                <a:spcPts val="100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chemeClr val="tx2"/>
                </a:solidFill>
                <a:latin typeface="Courier New" pitchFamily="-65" charset="0"/>
              </a:rPr>
              <a:t>endmodule</a:t>
            </a:r>
            <a:r>
              <a:rPr lang="en-GB" b="1" dirty="0">
                <a:solidFill>
                  <a:schemeClr val="tx2"/>
                </a:solidFill>
                <a:latin typeface="Tekton" pitchFamily="32" charset="0"/>
              </a:rPr>
              <a:t> </a:t>
            </a:r>
          </a:p>
        </p:txBody>
      </p:sp>
      <p:sp>
        <p:nvSpPr>
          <p:cNvPr id="1528837" name="Text Box 5"/>
          <p:cNvSpPr txBox="1">
            <a:spLocks noChangeArrowheads="1"/>
          </p:cNvSpPr>
          <p:nvPr/>
        </p:nvSpPr>
        <p:spPr bwMode="auto">
          <a:xfrm>
            <a:off x="76200" y="5867400"/>
            <a:ext cx="3614738" cy="398463"/>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0000"/>
                </a:solidFill>
              </a:rPr>
              <a:t>Do they behave the same?</a:t>
            </a:r>
          </a:p>
        </p:txBody>
      </p:sp>
      <p:sp>
        <p:nvSpPr>
          <p:cNvPr id="1528838" name="Text Box 6"/>
          <p:cNvSpPr txBox="1">
            <a:spLocks noChangeArrowheads="1"/>
          </p:cNvSpPr>
          <p:nvPr/>
        </p:nvSpPr>
        <p:spPr bwMode="auto">
          <a:xfrm>
            <a:off x="3200400" y="6248400"/>
            <a:ext cx="620712" cy="398463"/>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0000"/>
                </a:solidFill>
              </a:rPr>
              <a:t>yes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288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28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a:xfrm>
            <a:off x="609600" y="0"/>
            <a:ext cx="8534400" cy="83820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Syntactic Sugar: </a:t>
            </a:r>
            <a:r>
              <a:rPr lang="en-GB" sz="2000" b="1" dirty="0" err="1" smtClean="0">
                <a:latin typeface="Courier New" pitchFamily="-65" charset="0"/>
              </a:rPr>
              <a:t>always_ff</a:t>
            </a:r>
            <a:r>
              <a:rPr lang="en-GB" sz="2000" b="1" dirty="0" smtClean="0">
                <a:latin typeface="Courier New" pitchFamily="-65" charset="0"/>
              </a:rPr>
              <a:t> </a:t>
            </a:r>
            <a:r>
              <a:rPr lang="en-GB" sz="2000" dirty="0" smtClean="0"/>
              <a:t>allows you to combine combinational and sequential logic; </a:t>
            </a:r>
            <a:r>
              <a:rPr lang="en-GB" sz="2000" i="1" dirty="0" smtClean="0"/>
              <a:t>but this can be confusing</a:t>
            </a:r>
            <a:r>
              <a:rPr lang="en-GB" sz="2000" dirty="0" smtClean="0"/>
              <a:t>.</a:t>
            </a:r>
            <a:r>
              <a:rPr lang="en-GB" sz="2400" dirty="0" smtClean="0"/>
              <a:t> </a:t>
            </a:r>
            <a:endParaRPr lang="en-GB" sz="2400" dirty="0"/>
          </a:p>
        </p:txBody>
      </p:sp>
      <p:sp>
        <p:nvSpPr>
          <p:cNvPr id="84998" name="Text Box 3"/>
          <p:cNvSpPr txBox="1">
            <a:spLocks noChangeArrowheads="1"/>
          </p:cNvSpPr>
          <p:nvPr/>
        </p:nvSpPr>
        <p:spPr bwMode="auto">
          <a:xfrm>
            <a:off x="5257800" y="1447800"/>
            <a:ext cx="3505200" cy="3109027"/>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module </a:t>
            </a:r>
            <a:r>
              <a:rPr lang="en-GB" sz="1200" b="1" dirty="0" err="1" smtClean="0">
                <a:latin typeface="Courier New" pitchFamily="-65" charset="0"/>
              </a:rPr>
              <a:t>accum</a:t>
            </a:r>
            <a:r>
              <a:rPr lang="en-GB" sz="1200" b="1" dirty="0" smtClean="0">
                <a:latin typeface="Courier New" pitchFamily="-65" charset="0"/>
              </a:rPr>
              <a:t> #(</a:t>
            </a:r>
            <a:r>
              <a:rPr lang="en-GB" sz="1200" b="1" dirty="0" smtClean="0">
                <a:solidFill>
                  <a:schemeClr val="tx2"/>
                </a:solidFill>
                <a:latin typeface="Courier New" pitchFamily="-65" charset="0"/>
              </a:rPr>
              <a:t>parameter</a:t>
            </a:r>
            <a:r>
              <a:rPr lang="en-GB" sz="1200" b="1" dirty="0" smtClean="0">
                <a:latin typeface="Courier New" pitchFamily="-65" charset="0"/>
              </a:rPr>
              <a:t> </a:t>
            </a:r>
            <a:r>
              <a:rPr lang="en-US" sz="1200" b="1" dirty="0" err="1" smtClean="0">
                <a:solidFill>
                  <a:srgbClr val="FF0000"/>
                </a:solidFill>
                <a:latin typeface="Courier New" pitchFamily="-65" charset="0"/>
              </a:rPr>
              <a:t>width_p</a:t>
            </a:r>
            <a:r>
              <a:rPr lang="en-US" sz="1200" b="1" dirty="0" smtClean="0">
                <a:solidFill>
                  <a:srgbClr val="FF0000"/>
                </a:solidFill>
                <a:latin typeface="Courier New" pitchFamily="-65" charset="0"/>
              </a:rPr>
              <a:t>=1</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data_i</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output logic [</a:t>
            </a:r>
            <a:r>
              <a:rPr lang="en-US" sz="1200" b="1" dirty="0" err="1" smtClean="0">
                <a:solidFill>
                  <a:srgbClr val="FF0000"/>
                </a:solidFill>
                <a:latin typeface="Courier New" pitchFamily="-65" charset="0"/>
              </a:rPr>
              <a:t>width_p</a:t>
            </a:r>
            <a:r>
              <a:rPr lang="en-GB" sz="1200" b="1" dirty="0" smtClean="0">
                <a:solidFill>
                  <a:schemeClr val="tx2"/>
                </a:solidFill>
                <a:latin typeface="Courier New" pitchFamily="-65" charset="0"/>
              </a:rPr>
              <a:t>-1:0] </a:t>
            </a:r>
            <a:r>
              <a:rPr lang="en-GB" sz="1200" b="1" dirty="0" err="1" smtClean="0">
                <a:solidFill>
                  <a:schemeClr val="tx2"/>
                </a:solidFill>
                <a:latin typeface="Courier New" pitchFamily="-65" charset="0"/>
              </a:rPr>
              <a:t>sum_o</a:t>
            </a:r>
            <a:r>
              <a:rPr lang="en-GB" sz="1200" b="1" dirty="0" smtClean="0">
                <a:solidFill>
                  <a:schemeClr val="tx2"/>
                </a:solidFill>
                <a:latin typeface="Courier New" pitchFamily="-65" charset="0"/>
              </a:rPr>
              <a:t>;</a:t>
            </a:r>
            <a:r>
              <a:rPr lang="en-GB" sz="1200" b="1" dirty="0" smtClean="0">
                <a:latin typeface="Courier New" pitchFamily="-65" charset="0"/>
              </a:rPr>
              <a:t> </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logic [</a:t>
            </a:r>
            <a:r>
              <a:rPr lang="en-US" sz="1200" b="1" dirty="0" err="1" smtClean="0">
                <a:solidFill>
                  <a:srgbClr val="FF0000"/>
                </a:solidFill>
                <a:latin typeface="Courier New" pitchFamily="-65" charset="0"/>
              </a:rPr>
              <a:t>width_p</a:t>
            </a:r>
            <a:r>
              <a:rPr lang="en-GB" sz="1200" b="1" dirty="0" smtClean="0">
                <a:latin typeface="Courier New" pitchFamily="-65" charset="0"/>
              </a:rPr>
              <a:t>-1:0] </a:t>
            </a:r>
            <a:r>
              <a:rPr lang="en-GB" sz="1200" b="1" dirty="0" err="1" smtClean="0">
                <a:latin typeface="Courier New" pitchFamily="-65" charset="0"/>
              </a:rPr>
              <a:t>sum_r</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assign </a:t>
            </a:r>
            <a:r>
              <a:rPr lang="en-GB" sz="1200" b="1" dirty="0" err="1" smtClean="0">
                <a:solidFill>
                  <a:schemeClr val="tx2"/>
                </a:solidFill>
                <a:latin typeface="Courier New" pitchFamily="-65" charset="0"/>
              </a:rPr>
              <a:t>sum_o</a:t>
            </a:r>
            <a:r>
              <a:rPr lang="en-GB" sz="1200" b="1" dirty="0" smtClean="0">
                <a:solidFill>
                  <a:schemeClr val="tx2"/>
                </a:solidFill>
                <a:latin typeface="Courier New" pitchFamily="-65" charset="0"/>
              </a:rPr>
              <a:t> = </a:t>
            </a:r>
            <a:r>
              <a:rPr lang="en-GB" sz="1200" b="1" dirty="0" err="1" smtClean="0">
                <a:solidFill>
                  <a:schemeClr val="tx2"/>
                </a:solidFill>
                <a:latin typeface="Courier New" pitchFamily="-65" charset="0"/>
              </a:rPr>
              <a:t>sum_r</a:t>
            </a:r>
            <a:r>
              <a:rPr lang="en-GB" sz="1200" b="1" dirty="0" smtClean="0">
                <a:solidFill>
                  <a:schemeClr val="tx2"/>
                </a:solidFill>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err="1" smtClean="0">
                <a:solidFill>
                  <a:schemeClr val="tx2"/>
                </a:solidFill>
                <a:latin typeface="Courier New" pitchFamily="-65" charset="0"/>
              </a:rPr>
              <a:t>always_ff</a:t>
            </a:r>
            <a:r>
              <a:rPr lang="en-GB" sz="1200" b="1" dirty="0" smtClean="0">
                <a:latin typeface="Courier New" pitchFamily="-65" charset="0"/>
              </a:rPr>
              <a:t> @(</a:t>
            </a:r>
            <a:r>
              <a:rPr lang="en-GB" sz="1200" b="1" dirty="0" err="1" smtClean="0">
                <a:latin typeface="Courier New" pitchFamily="-65" charset="0"/>
              </a:rPr>
              <a:t>posedge</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    if</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err="1" smtClean="0">
                <a:latin typeface="Courier New" pitchFamily="-65" charset="0"/>
              </a:rPr>
              <a:t>sum_r</a:t>
            </a:r>
            <a:r>
              <a:rPr lang="en-GB" sz="1200" b="1" dirty="0" smtClean="0">
                <a:latin typeface="Courier New" pitchFamily="-65" charset="0"/>
              </a:rPr>
              <a:t> &lt;= </a:t>
            </a:r>
            <a:r>
              <a:rPr lang="en-GB" sz="1200" b="1" dirty="0" err="1" smtClean="0">
                <a:latin typeface="Courier New" pitchFamily="-65" charset="0"/>
              </a:rPr>
              <a:t>sum_r</a:t>
            </a:r>
            <a:r>
              <a:rPr lang="en-GB" sz="1200" b="1" dirty="0" smtClean="0">
                <a:latin typeface="Courier New" pitchFamily="-65" charset="0"/>
              </a:rPr>
              <a:t> + </a:t>
            </a:r>
            <a:r>
              <a:rPr lang="en-GB" sz="1200" b="1" dirty="0" err="1" smtClean="0">
                <a:latin typeface="Courier New" pitchFamily="-65" charset="0"/>
              </a:rPr>
              <a:t>data_i</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end </a:t>
            </a:r>
          </a:p>
        </p:txBody>
      </p:sp>
      <p:sp>
        <p:nvSpPr>
          <p:cNvPr id="84999" name="Text Box 4"/>
          <p:cNvSpPr txBox="1">
            <a:spLocks noChangeArrowheads="1"/>
          </p:cNvSpPr>
          <p:nvPr/>
        </p:nvSpPr>
        <p:spPr bwMode="auto">
          <a:xfrm>
            <a:off x="685800" y="1389511"/>
            <a:ext cx="4419600" cy="4401689"/>
          </a:xfrm>
          <a:prstGeom prst="rect">
            <a:avLst/>
          </a:prstGeom>
          <a:noFill/>
          <a:ln w="9360">
            <a:no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module </a:t>
            </a:r>
            <a:r>
              <a:rPr lang="en-GB" sz="1400" b="1" dirty="0" err="1" smtClean="0">
                <a:latin typeface="Courier New" pitchFamily="-65" charset="0"/>
              </a:rPr>
              <a:t>accum</a:t>
            </a:r>
            <a:r>
              <a:rPr lang="en-GB" sz="1400" b="1" dirty="0" smtClean="0">
                <a:latin typeface="Courier New" pitchFamily="-65" charset="0"/>
              </a:rPr>
              <a:t> #(</a:t>
            </a:r>
            <a:r>
              <a:rPr lang="en-GB" sz="1400" b="1" dirty="0" smtClean="0">
                <a:solidFill>
                  <a:schemeClr val="tx2"/>
                </a:solidFill>
                <a:latin typeface="Courier New" pitchFamily="-65" charset="0"/>
              </a:rPr>
              <a:t>parameter</a:t>
            </a:r>
            <a:r>
              <a:rPr lang="en-GB" sz="1400" b="1" dirty="0" smtClean="0">
                <a:latin typeface="Courier New" pitchFamily="-65" charset="0"/>
              </a:rPr>
              <a:t> </a:t>
            </a:r>
            <a:r>
              <a:rPr lang="en-US" sz="1400" b="1" dirty="0" err="1" smtClean="0">
                <a:solidFill>
                  <a:srgbClr val="FF0000"/>
                </a:solidFill>
                <a:latin typeface="Courier New" pitchFamily="-65" charset="0"/>
              </a:rPr>
              <a:t>width_p</a:t>
            </a:r>
            <a:r>
              <a:rPr lang="en-US" sz="1400" b="1" dirty="0" smtClean="0">
                <a:solidFill>
                  <a:srgbClr val="FF0000"/>
                </a:solidFill>
                <a:latin typeface="Courier New" pitchFamily="-65" charset="0"/>
              </a:rPr>
              <a:t>=1</a:t>
            </a:r>
            <a:r>
              <a:rPr lang="en-GB" sz="14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data_i</a:t>
            </a:r>
            <a:r>
              <a:rPr lang="en-GB" sz="14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output [</a:t>
            </a:r>
            <a:r>
              <a:rPr lang="en-US" sz="1400" b="1" dirty="0" err="1" smtClean="0">
                <a:solidFill>
                  <a:srgbClr val="FF0000"/>
                </a:solidFill>
                <a:latin typeface="Courier New" pitchFamily="-65" charset="0"/>
              </a:rPr>
              <a:t>width_p</a:t>
            </a:r>
            <a:r>
              <a:rPr lang="en-GB" sz="1400" b="1" dirty="0" smtClean="0">
                <a:solidFill>
                  <a:schemeClr val="tx2"/>
                </a:solidFill>
                <a:latin typeface="Courier New" pitchFamily="-65" charset="0"/>
              </a:rPr>
              <a:t>-1:0] </a:t>
            </a:r>
            <a:r>
              <a:rPr lang="en-GB" sz="1400" b="1" dirty="0" err="1" smtClean="0">
                <a:solidFill>
                  <a:schemeClr val="tx2"/>
                </a:solidFill>
                <a:latin typeface="Courier New" pitchFamily="-65" charset="0"/>
              </a:rPr>
              <a:t>sum_o</a:t>
            </a:r>
            <a:r>
              <a:rPr lang="en-GB" sz="1400" b="1" dirty="0" smtClean="0">
                <a:solidFill>
                  <a:schemeClr val="tx2"/>
                </a:solidFill>
                <a:latin typeface="Courier New" pitchFamily="-65" charset="0"/>
              </a:rPr>
              <a:t>;</a:t>
            </a:r>
            <a:r>
              <a:rPr lang="en-GB" sz="1400" b="1" dirty="0" smtClean="0">
                <a:latin typeface="Courier New" pitchFamily="-65" charset="0"/>
              </a:rPr>
              <a:t> </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logic [</a:t>
            </a:r>
            <a:r>
              <a:rPr lang="en-US" sz="1400" b="1" dirty="0" err="1" smtClean="0">
                <a:solidFill>
                  <a:srgbClr val="FF0000"/>
                </a:solidFill>
                <a:latin typeface="Courier New" pitchFamily="-65" charset="0"/>
              </a:rPr>
              <a:t>width_p</a:t>
            </a:r>
            <a:r>
              <a:rPr lang="en-GB" sz="1400" b="1" dirty="0" smtClean="0">
                <a:latin typeface="Courier New" pitchFamily="-65" charset="0"/>
              </a:rPr>
              <a:t>-1:0] </a:t>
            </a:r>
            <a:r>
              <a:rPr lang="en-GB" sz="1400" b="1" dirty="0" err="1" smtClean="0">
                <a:latin typeface="Courier New" pitchFamily="-65" charset="0"/>
              </a:rPr>
              <a:t>sum_r</a:t>
            </a:r>
            <a:r>
              <a:rPr lang="en-GB" sz="1400" b="1" dirty="0" smtClean="0">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assign </a:t>
            </a:r>
            <a:r>
              <a:rPr lang="en-GB" sz="1400" b="1" dirty="0" err="1" smtClean="0">
                <a:latin typeface="Courier New" pitchFamily="-65" charset="0"/>
              </a:rPr>
              <a:t>sum_o</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always_comb</a:t>
            </a:r>
            <a:endParaRPr lang="en-GB" sz="14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a:t>
            </a:r>
            <a:r>
              <a:rPr lang="en-GB" sz="1400" b="1" dirty="0" smtClean="0">
                <a:solidFill>
                  <a:schemeClr val="tx2"/>
                </a:solidFill>
                <a:latin typeface="Courier New" pitchFamily="-65" charset="0"/>
              </a:rPr>
              <a:t>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if</a:t>
            </a: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 + </a:t>
            </a:r>
            <a:r>
              <a:rPr lang="en-GB" sz="1400" b="1" dirty="0" err="1" smtClean="0">
                <a:latin typeface="Courier New" pitchFamily="-65" charset="0"/>
              </a:rPr>
              <a:t>data_i</a:t>
            </a:r>
            <a:r>
              <a:rPr lang="en-GB" sz="14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end</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always_ff</a:t>
            </a:r>
            <a:r>
              <a:rPr lang="en-GB" sz="1400" b="1" dirty="0" smtClean="0">
                <a:latin typeface="Courier New" pitchFamily="-65" charset="0"/>
              </a:rPr>
              <a:t> @(</a:t>
            </a:r>
            <a:r>
              <a:rPr lang="en-GB" sz="1400" b="1" dirty="0" err="1" smtClean="0">
                <a:latin typeface="Courier New" pitchFamily="-65" charset="0"/>
              </a:rPr>
              <a:t>posedge</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sum_r</a:t>
            </a:r>
            <a:r>
              <a:rPr lang="en-GB" sz="1400" b="1" dirty="0" smtClean="0">
                <a:latin typeface="Courier New" pitchFamily="-65" charset="0"/>
              </a:rPr>
              <a:t> &lt;= </a:t>
            </a:r>
            <a:r>
              <a:rPr lang="en-GB" sz="1400" b="1" dirty="0" err="1" smtClean="0">
                <a:latin typeface="Courier New" pitchFamily="-65" charset="0"/>
              </a:rPr>
              <a:t>sum_next</a:t>
            </a:r>
            <a:r>
              <a:rPr lang="en-GB" sz="1400" b="1" dirty="0" smtClean="0">
                <a:latin typeface="Courier New" pitchFamily="-65" charset="0"/>
              </a:rPr>
              <a:t>;     </a:t>
            </a:r>
          </a:p>
        </p:txBody>
      </p:sp>
      <p:sp>
        <p:nvSpPr>
          <p:cNvPr id="17" name="TextBox 16"/>
          <p:cNvSpPr txBox="1"/>
          <p:nvPr/>
        </p:nvSpPr>
        <p:spPr>
          <a:xfrm>
            <a:off x="838200" y="1066800"/>
            <a:ext cx="1774845" cy="374461"/>
          </a:xfrm>
          <a:prstGeom prst="rect">
            <a:avLst/>
          </a:prstGeom>
          <a:noFill/>
        </p:spPr>
        <p:txBody>
          <a:bodyPr wrap="none" rtlCol="0">
            <a:spAutoFit/>
          </a:bodyPr>
          <a:lstStyle/>
          <a:p>
            <a:r>
              <a:rPr lang="en-US" b="1" dirty="0" smtClean="0"/>
              <a:t>more clear</a:t>
            </a:r>
            <a:endParaRPr lang="en-US" b="1" dirty="0"/>
          </a:p>
        </p:txBody>
      </p:sp>
      <p:sp>
        <p:nvSpPr>
          <p:cNvPr id="18" name="Rectangle 17"/>
          <p:cNvSpPr/>
          <p:nvPr/>
        </p:nvSpPr>
        <p:spPr>
          <a:xfrm>
            <a:off x="6096000" y="1066800"/>
            <a:ext cx="1287532" cy="374461"/>
          </a:xfrm>
          <a:prstGeom prst="rect">
            <a:avLst/>
          </a:prstGeom>
        </p:spPr>
        <p:txBody>
          <a:bodyPr wrap="none">
            <a:spAutoFit/>
          </a:bodyPr>
          <a:lstStyle/>
          <a:p>
            <a:r>
              <a:rPr lang="en-US" b="1" dirty="0" smtClean="0"/>
              <a:t>shorter</a:t>
            </a:r>
            <a:endParaRPr lang="en-US" b="1" dirty="0"/>
          </a:p>
        </p:txBody>
      </p:sp>
      <p:sp>
        <p:nvSpPr>
          <p:cNvPr id="8" name="Left-Right Arrow 7"/>
          <p:cNvSpPr/>
          <p:nvPr/>
        </p:nvSpPr>
        <p:spPr bwMode="auto">
          <a:xfrm>
            <a:off x="3886200" y="1828800"/>
            <a:ext cx="1219200"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a:xfrm>
            <a:off x="533400" y="152400"/>
            <a:ext cx="8534400" cy="83820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Syntactic Sugar: You can always convert an </a:t>
            </a:r>
            <a:r>
              <a:rPr lang="en-GB" sz="2000" b="1" dirty="0" err="1" smtClean="0">
                <a:latin typeface="Courier New" pitchFamily="-65" charset="0"/>
              </a:rPr>
              <a:t>always_ff</a:t>
            </a:r>
            <a:r>
              <a:rPr lang="en-GB" sz="2000" b="1" dirty="0" smtClean="0">
                <a:latin typeface="Courier New" pitchFamily="-65" charset="0"/>
              </a:rPr>
              <a:t> </a:t>
            </a:r>
            <a:r>
              <a:rPr lang="en-GB" sz="2000" dirty="0" smtClean="0"/>
              <a:t>that combines combinational and sequential logic into two separate </a:t>
            </a:r>
            <a:r>
              <a:rPr lang="en-GB" sz="2000" b="1" dirty="0" err="1" smtClean="0">
                <a:latin typeface="Courier New" pitchFamily="-65" charset="0"/>
              </a:rPr>
              <a:t>always_ff</a:t>
            </a:r>
            <a:r>
              <a:rPr lang="en-GB" sz="2000" b="1" dirty="0" smtClean="0">
                <a:latin typeface="Courier New" pitchFamily="-65" charset="0"/>
              </a:rPr>
              <a:t> </a:t>
            </a:r>
            <a:r>
              <a:rPr lang="en-GB" sz="2000" dirty="0" smtClean="0"/>
              <a:t>and </a:t>
            </a:r>
            <a:r>
              <a:rPr lang="en-GB" sz="2000" b="1" dirty="0" err="1" smtClean="0">
                <a:latin typeface="Courier New" pitchFamily="-65" charset="0"/>
              </a:rPr>
              <a:t>always_comb</a:t>
            </a:r>
            <a:r>
              <a:rPr lang="en-GB" sz="2000" b="1" dirty="0" smtClean="0">
                <a:latin typeface="Courier New" pitchFamily="-65" charset="0"/>
              </a:rPr>
              <a:t> </a:t>
            </a:r>
            <a:r>
              <a:rPr lang="en-GB" sz="2000" dirty="0" smtClean="0"/>
              <a:t>blocks.</a:t>
            </a:r>
            <a:r>
              <a:rPr lang="en-GB" sz="2400" dirty="0" smtClean="0"/>
              <a:t> </a:t>
            </a:r>
            <a:endParaRPr lang="en-GB" sz="2400" dirty="0"/>
          </a:p>
        </p:txBody>
      </p:sp>
      <p:sp>
        <p:nvSpPr>
          <p:cNvPr id="84998" name="Text Box 3"/>
          <p:cNvSpPr txBox="1">
            <a:spLocks noChangeArrowheads="1"/>
          </p:cNvSpPr>
          <p:nvPr/>
        </p:nvSpPr>
        <p:spPr bwMode="auto">
          <a:xfrm>
            <a:off x="762000" y="1600200"/>
            <a:ext cx="3581400" cy="3109027"/>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module </a:t>
            </a:r>
            <a:r>
              <a:rPr lang="en-GB" sz="1200" b="1" dirty="0" err="1" smtClean="0">
                <a:latin typeface="Courier New" pitchFamily="-65" charset="0"/>
              </a:rPr>
              <a:t>accum</a:t>
            </a:r>
            <a:r>
              <a:rPr lang="en-GB" sz="1200" b="1" dirty="0" smtClean="0">
                <a:latin typeface="Courier New" pitchFamily="-65" charset="0"/>
              </a:rPr>
              <a:t> #(</a:t>
            </a:r>
            <a:r>
              <a:rPr lang="en-GB" sz="1200" b="1" dirty="0" smtClean="0">
                <a:solidFill>
                  <a:schemeClr val="tx2"/>
                </a:solidFill>
                <a:latin typeface="Courier New" pitchFamily="-65" charset="0"/>
              </a:rPr>
              <a:t>parameter</a:t>
            </a:r>
            <a:r>
              <a:rPr lang="en-GB" sz="1200" b="1" dirty="0" smtClean="0">
                <a:latin typeface="Courier New" pitchFamily="-65" charset="0"/>
              </a:rPr>
              <a:t> </a:t>
            </a:r>
            <a:r>
              <a:rPr lang="en-US" sz="1200" b="1" dirty="0" err="1" smtClean="0">
                <a:solidFill>
                  <a:srgbClr val="FF0000"/>
                </a:solidFill>
                <a:latin typeface="Courier New" pitchFamily="-65" charset="0"/>
              </a:rPr>
              <a:t>width_p</a:t>
            </a:r>
            <a:r>
              <a:rPr lang="en-US" sz="1200" b="1" dirty="0" smtClean="0">
                <a:solidFill>
                  <a:srgbClr val="FF0000"/>
                </a:solidFill>
                <a:latin typeface="Courier New" pitchFamily="-65" charset="0"/>
              </a:rPr>
              <a:t>=1</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data_i</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input</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output logic [</a:t>
            </a:r>
            <a:r>
              <a:rPr lang="en-US" sz="1200" b="1" dirty="0" err="1" smtClean="0">
                <a:solidFill>
                  <a:srgbClr val="FF0000"/>
                </a:solidFill>
                <a:latin typeface="Courier New" pitchFamily="-65" charset="0"/>
              </a:rPr>
              <a:t>width_p</a:t>
            </a:r>
            <a:r>
              <a:rPr lang="en-GB" sz="1200" b="1" dirty="0" smtClean="0">
                <a:solidFill>
                  <a:schemeClr val="tx2"/>
                </a:solidFill>
                <a:latin typeface="Courier New" pitchFamily="-65" charset="0"/>
              </a:rPr>
              <a:t>-1:0] </a:t>
            </a:r>
            <a:r>
              <a:rPr lang="en-GB" sz="1200" b="1" dirty="0" err="1" smtClean="0">
                <a:solidFill>
                  <a:schemeClr val="tx2"/>
                </a:solidFill>
                <a:latin typeface="Courier New" pitchFamily="-65" charset="0"/>
              </a:rPr>
              <a:t>sum_o</a:t>
            </a:r>
            <a:r>
              <a:rPr lang="en-GB" sz="1200" b="1" dirty="0" smtClean="0">
                <a:solidFill>
                  <a:schemeClr val="tx2"/>
                </a:solidFill>
                <a:latin typeface="Courier New" pitchFamily="-65" charset="0"/>
              </a:rPr>
              <a:t>;</a:t>
            </a:r>
            <a:r>
              <a:rPr lang="en-GB" sz="1200" b="1" dirty="0" smtClean="0">
                <a:latin typeface="Courier New" pitchFamily="-65" charset="0"/>
              </a:rPr>
              <a:t> </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logic [</a:t>
            </a:r>
            <a:r>
              <a:rPr lang="en-US" sz="1200" b="1" dirty="0" err="1" smtClean="0">
                <a:solidFill>
                  <a:srgbClr val="FF0000"/>
                </a:solidFill>
                <a:latin typeface="Courier New" pitchFamily="-65" charset="0"/>
              </a:rPr>
              <a:t>width_p</a:t>
            </a:r>
            <a:r>
              <a:rPr lang="en-GB" sz="1200" b="1" dirty="0" smtClean="0">
                <a:latin typeface="Courier New" pitchFamily="-65" charset="0"/>
              </a:rPr>
              <a:t>-1:0] </a:t>
            </a:r>
            <a:r>
              <a:rPr lang="en-GB" sz="1200" b="1" dirty="0" err="1" smtClean="0">
                <a:latin typeface="Courier New" pitchFamily="-65" charset="0"/>
              </a:rPr>
              <a:t>sum_r</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assign </a:t>
            </a:r>
            <a:r>
              <a:rPr lang="en-GB" sz="1200" b="1" dirty="0" err="1" smtClean="0">
                <a:solidFill>
                  <a:schemeClr val="tx2"/>
                </a:solidFill>
                <a:latin typeface="Courier New" pitchFamily="-65" charset="0"/>
              </a:rPr>
              <a:t>sum_o</a:t>
            </a:r>
            <a:r>
              <a:rPr lang="en-GB" sz="1200" b="1" dirty="0" smtClean="0">
                <a:solidFill>
                  <a:schemeClr val="tx2"/>
                </a:solidFill>
                <a:latin typeface="Courier New" pitchFamily="-65" charset="0"/>
              </a:rPr>
              <a:t> = </a:t>
            </a:r>
            <a:r>
              <a:rPr lang="en-GB" sz="1200" b="1" dirty="0" err="1" smtClean="0">
                <a:solidFill>
                  <a:schemeClr val="tx2"/>
                </a:solidFill>
                <a:latin typeface="Courier New" pitchFamily="-65" charset="0"/>
              </a:rPr>
              <a:t>sum_r</a:t>
            </a:r>
            <a:r>
              <a:rPr lang="en-GB" sz="1200" b="1" dirty="0" smtClean="0">
                <a:solidFill>
                  <a:schemeClr val="tx2"/>
                </a:solidFill>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err="1" smtClean="0">
                <a:solidFill>
                  <a:schemeClr val="tx2"/>
                </a:solidFill>
                <a:latin typeface="Courier New" pitchFamily="-65" charset="0"/>
              </a:rPr>
              <a:t>always_ff</a:t>
            </a:r>
            <a:r>
              <a:rPr lang="en-GB" sz="1200" b="1" dirty="0" smtClean="0">
                <a:latin typeface="Courier New" pitchFamily="-65" charset="0"/>
              </a:rPr>
              <a:t> @(</a:t>
            </a:r>
            <a:r>
              <a:rPr lang="en-GB" sz="1200" b="1" dirty="0" err="1" smtClean="0">
                <a:latin typeface="Courier New" pitchFamily="-65" charset="0"/>
              </a:rPr>
              <a:t>posedge</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begin</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    if</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err="1" smtClean="0">
                <a:latin typeface="Courier New" pitchFamily="-65" charset="0"/>
              </a:rPr>
              <a:t>sum_r</a:t>
            </a:r>
            <a:r>
              <a:rPr lang="en-GB" sz="1200" b="1" dirty="0" smtClean="0">
                <a:latin typeface="Courier New" pitchFamily="-65" charset="0"/>
              </a:rPr>
              <a:t> &lt;= </a:t>
            </a:r>
            <a:r>
              <a:rPr lang="en-GB" sz="1200" b="1" dirty="0" err="1" smtClean="0">
                <a:latin typeface="Courier New" pitchFamily="-65" charset="0"/>
              </a:rPr>
              <a:t>sum_r</a:t>
            </a:r>
            <a:r>
              <a:rPr lang="en-GB" sz="1200" b="1" dirty="0" smtClean="0">
                <a:latin typeface="Courier New" pitchFamily="-65" charset="0"/>
              </a:rPr>
              <a:t> + </a:t>
            </a:r>
            <a:r>
              <a:rPr lang="en-GB" sz="1200" b="1" dirty="0" err="1" smtClean="0">
                <a:latin typeface="Courier New" pitchFamily="-65" charset="0"/>
              </a:rPr>
              <a:t>data_i</a:t>
            </a:r>
            <a:r>
              <a:rPr lang="en-GB" sz="12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smtClean="0">
                <a:solidFill>
                  <a:schemeClr val="tx2"/>
                </a:solidFill>
                <a:latin typeface="Courier New" pitchFamily="-65" charset="0"/>
              </a:rPr>
              <a:t>end </a:t>
            </a:r>
          </a:p>
        </p:txBody>
      </p:sp>
      <p:sp>
        <p:nvSpPr>
          <p:cNvPr id="84999" name="Text Box 4"/>
          <p:cNvSpPr txBox="1">
            <a:spLocks noChangeArrowheads="1"/>
          </p:cNvSpPr>
          <p:nvPr/>
        </p:nvSpPr>
        <p:spPr bwMode="auto">
          <a:xfrm>
            <a:off x="4953000" y="1371600"/>
            <a:ext cx="4038600" cy="4401689"/>
          </a:xfrm>
          <a:prstGeom prst="rect">
            <a:avLst/>
          </a:prstGeom>
          <a:noFill/>
          <a:ln w="9360">
            <a:no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module </a:t>
            </a:r>
            <a:r>
              <a:rPr lang="en-GB" sz="1400" b="1" dirty="0" err="1" smtClean="0">
                <a:latin typeface="Courier New" pitchFamily="-65" charset="0"/>
              </a:rPr>
              <a:t>accum</a:t>
            </a:r>
            <a:r>
              <a:rPr lang="en-GB" sz="1400" b="1" dirty="0" smtClean="0">
                <a:latin typeface="Courier New" pitchFamily="-65" charset="0"/>
              </a:rPr>
              <a:t> #(</a:t>
            </a:r>
            <a:r>
              <a:rPr lang="en-GB" sz="1400" b="1" dirty="0" smtClean="0">
                <a:solidFill>
                  <a:schemeClr val="tx2"/>
                </a:solidFill>
                <a:latin typeface="Courier New" pitchFamily="-65" charset="0"/>
              </a:rPr>
              <a:t>parameter</a:t>
            </a:r>
            <a:r>
              <a:rPr lang="en-GB" sz="1400" b="1" dirty="0" smtClean="0">
                <a:latin typeface="Courier New" pitchFamily="-65" charset="0"/>
              </a:rPr>
              <a:t> </a:t>
            </a:r>
            <a:r>
              <a:rPr lang="en-US" sz="1400" b="1" dirty="0" err="1" smtClean="0">
                <a:solidFill>
                  <a:srgbClr val="FF0000"/>
                </a:solidFill>
                <a:latin typeface="Courier New" pitchFamily="-65" charset="0"/>
              </a:rPr>
              <a:t>width_p</a:t>
            </a:r>
            <a:r>
              <a:rPr lang="en-US" sz="1400" b="1" dirty="0" smtClean="0">
                <a:solidFill>
                  <a:srgbClr val="FF0000"/>
                </a:solidFill>
                <a:latin typeface="Courier New" pitchFamily="-65" charset="0"/>
              </a:rPr>
              <a:t>=1</a:t>
            </a:r>
            <a:r>
              <a:rPr lang="en-GB" sz="14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data_i</a:t>
            </a:r>
            <a:r>
              <a:rPr lang="en-GB" sz="1400" b="1" dirty="0" smtClean="0">
                <a:latin typeface="Courier New" pitchFamily="-65" charset="0"/>
              </a:rPr>
              <a:t>,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input</a:t>
            </a: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output logic [</a:t>
            </a:r>
            <a:r>
              <a:rPr lang="en-US" sz="1400" b="1" dirty="0" err="1" smtClean="0">
                <a:solidFill>
                  <a:srgbClr val="FF0000"/>
                </a:solidFill>
                <a:latin typeface="Courier New" pitchFamily="-65" charset="0"/>
              </a:rPr>
              <a:t>width_p</a:t>
            </a:r>
            <a:r>
              <a:rPr lang="en-GB" sz="1400" b="1" dirty="0" smtClean="0">
                <a:solidFill>
                  <a:schemeClr val="tx2"/>
                </a:solidFill>
                <a:latin typeface="Courier New" pitchFamily="-65" charset="0"/>
              </a:rPr>
              <a:t>-1:0] </a:t>
            </a:r>
            <a:r>
              <a:rPr lang="en-GB" sz="1400" b="1" dirty="0" err="1" smtClean="0">
                <a:solidFill>
                  <a:schemeClr val="tx2"/>
                </a:solidFill>
                <a:latin typeface="Courier New" pitchFamily="-65" charset="0"/>
              </a:rPr>
              <a:t>sum_o</a:t>
            </a:r>
            <a:r>
              <a:rPr lang="en-GB" sz="1400" b="1" dirty="0" smtClean="0">
                <a:solidFill>
                  <a:schemeClr val="tx2"/>
                </a:solidFill>
                <a:latin typeface="Courier New" pitchFamily="-65" charset="0"/>
              </a:rPr>
              <a:t>;</a:t>
            </a:r>
            <a:r>
              <a:rPr lang="en-GB" sz="1400" b="1" dirty="0" smtClean="0">
                <a:latin typeface="Courier New" pitchFamily="-65" charset="0"/>
              </a:rPr>
              <a:t> </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latin typeface="Courier New" pitchFamily="-65" charset="0"/>
              </a:rPr>
              <a:t>reg</a:t>
            </a:r>
            <a:r>
              <a:rPr lang="en-GB" sz="1400" b="1" dirty="0" smtClean="0">
                <a:latin typeface="Courier New" pitchFamily="-65" charset="0"/>
              </a:rPr>
              <a:t> [</a:t>
            </a:r>
            <a:r>
              <a:rPr lang="en-US" sz="1400" b="1" dirty="0" err="1" smtClean="0">
                <a:solidFill>
                  <a:srgbClr val="FF0000"/>
                </a:solidFill>
                <a:latin typeface="Courier New" pitchFamily="-65" charset="0"/>
              </a:rPr>
              <a:t>width_p</a:t>
            </a:r>
            <a:r>
              <a:rPr lang="en-GB" sz="1400" b="1" dirty="0" smtClean="0">
                <a:latin typeface="Courier New" pitchFamily="-65" charset="0"/>
              </a:rPr>
              <a:t>-1:0] </a:t>
            </a:r>
            <a:r>
              <a:rPr lang="en-GB" sz="1400" b="1" dirty="0" err="1" smtClean="0">
                <a:latin typeface="Courier New" pitchFamily="-65" charset="0"/>
              </a:rPr>
              <a:t>sum_r</a:t>
            </a:r>
            <a:r>
              <a:rPr lang="en-GB" sz="1400" b="1" dirty="0" smtClean="0">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assign </a:t>
            </a:r>
            <a:r>
              <a:rPr lang="en-GB" sz="1400" b="1" dirty="0" err="1" smtClean="0">
                <a:latin typeface="Courier New" pitchFamily="-65" charset="0"/>
              </a:rPr>
              <a:t>sum_o</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always_comb</a:t>
            </a:r>
            <a:endParaRPr lang="en-GB" sz="14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smtClean="0">
                <a:solidFill>
                  <a:schemeClr val="tx2"/>
                </a:solidFill>
                <a:latin typeface="Courier New" pitchFamily="-65" charset="0"/>
              </a:rPr>
              <a:t>begin</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a:t>
            </a:r>
            <a:r>
              <a:rPr lang="en-GB" sz="1400" b="1" dirty="0" smtClean="0">
                <a:solidFill>
                  <a:schemeClr val="tx2"/>
                </a:solidFill>
                <a:latin typeface="Courier New" pitchFamily="-65" charset="0"/>
              </a:rPr>
              <a:t>   </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if</a:t>
            </a: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sum_next</a:t>
            </a:r>
            <a:r>
              <a:rPr lang="en-GB" sz="1400" b="1" dirty="0" smtClean="0">
                <a:latin typeface="Courier New" pitchFamily="-65" charset="0"/>
              </a:rPr>
              <a:t> = </a:t>
            </a:r>
            <a:r>
              <a:rPr lang="en-GB" sz="1400" b="1" dirty="0" err="1" smtClean="0">
                <a:latin typeface="Courier New" pitchFamily="-65" charset="0"/>
              </a:rPr>
              <a:t>sum_r</a:t>
            </a:r>
            <a:r>
              <a:rPr lang="en-GB" sz="1400" b="1" dirty="0" smtClean="0">
                <a:latin typeface="Courier New" pitchFamily="-65" charset="0"/>
              </a:rPr>
              <a:t> + </a:t>
            </a:r>
            <a:r>
              <a:rPr lang="en-GB" sz="1400" b="1" dirty="0" err="1" smtClean="0">
                <a:latin typeface="Courier New" pitchFamily="-65" charset="0"/>
              </a:rPr>
              <a:t>data_i</a:t>
            </a:r>
            <a:r>
              <a:rPr lang="en-GB" sz="14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end</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always_ff</a:t>
            </a:r>
            <a:r>
              <a:rPr lang="en-GB" sz="1400" b="1" dirty="0" smtClean="0">
                <a:latin typeface="Courier New" pitchFamily="-65" charset="0"/>
              </a:rPr>
              <a:t> @(</a:t>
            </a:r>
            <a:r>
              <a:rPr lang="en-GB" sz="1400" b="1" dirty="0" err="1" smtClean="0">
                <a:latin typeface="Courier New" pitchFamily="-65" charset="0"/>
              </a:rPr>
              <a:t>posedge</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sum_r</a:t>
            </a:r>
            <a:r>
              <a:rPr lang="en-GB" sz="1400" b="1" dirty="0" smtClean="0">
                <a:latin typeface="Courier New" pitchFamily="-65" charset="0"/>
              </a:rPr>
              <a:t> &lt;= </a:t>
            </a:r>
            <a:r>
              <a:rPr lang="en-GB" sz="1400" b="1" dirty="0" err="1" smtClean="0">
                <a:latin typeface="Courier New" pitchFamily="-65" charset="0"/>
              </a:rPr>
              <a:t>sum_next</a:t>
            </a:r>
            <a:r>
              <a:rPr lang="en-GB" sz="1400" b="1" dirty="0" smtClean="0">
                <a:latin typeface="Courier New" pitchFamily="-65" charset="0"/>
              </a:rPr>
              <a:t>;     </a:t>
            </a:r>
          </a:p>
        </p:txBody>
      </p:sp>
      <p:sp>
        <p:nvSpPr>
          <p:cNvPr id="16" name="Rectangle 15"/>
          <p:cNvSpPr/>
          <p:nvPr/>
        </p:nvSpPr>
        <p:spPr>
          <a:xfrm>
            <a:off x="0" y="4724400"/>
            <a:ext cx="5715000" cy="2080569"/>
          </a:xfrm>
          <a:prstGeom prst="rect">
            <a:avLst/>
          </a:prstGeom>
        </p:spPr>
        <p:txBody>
          <a:bodyPr wrap="square">
            <a:spAutoFit/>
          </a:bodyPr>
          <a:lstStyle/>
          <a:p>
            <a:r>
              <a:rPr lang="en-GB" sz="1200" b="1" i="1" dirty="0" smtClean="0"/>
              <a:t>When in doubt, use the version on the right. </a:t>
            </a:r>
          </a:p>
          <a:p>
            <a:r>
              <a:rPr lang="en-GB" sz="1200" i="1" dirty="0" smtClean="0"/>
              <a:t>To go from the left-hand version to the right one:</a:t>
            </a:r>
          </a:p>
          <a:p>
            <a:r>
              <a:rPr lang="en-GB" sz="1200" i="1" dirty="0" smtClean="0"/>
              <a:t>1. For each register </a:t>
            </a:r>
            <a:r>
              <a:rPr lang="en-GB" sz="1200" b="1" dirty="0" err="1" smtClean="0">
                <a:latin typeface="Courier New" pitchFamily="-65" charset="0"/>
              </a:rPr>
              <a:t>xxx_r</a:t>
            </a:r>
            <a:r>
              <a:rPr lang="en-GB" sz="1200" i="1" dirty="0" smtClean="0"/>
              <a:t>, introduce a temporary variable that </a:t>
            </a:r>
          </a:p>
          <a:p>
            <a:r>
              <a:rPr lang="en-GB" sz="1200" i="1" dirty="0" smtClean="0"/>
              <a:t>    holds the input to each register (e.g. </a:t>
            </a:r>
            <a:r>
              <a:rPr lang="en-GB" sz="1200" b="1" dirty="0" err="1" smtClean="0">
                <a:latin typeface="Courier New" pitchFamily="-65" charset="0"/>
              </a:rPr>
              <a:t>xxx_next</a:t>
            </a:r>
            <a:r>
              <a:rPr lang="en-GB" sz="1200" i="1" dirty="0" smtClean="0"/>
              <a:t>)</a:t>
            </a:r>
          </a:p>
          <a:p>
            <a:pPr>
              <a:buNone/>
            </a:pPr>
            <a:r>
              <a:rPr lang="en-GB" sz="1200" i="1" dirty="0" smtClean="0"/>
              <a:t>2. Extract the combinational part of the </a:t>
            </a:r>
            <a:r>
              <a:rPr lang="en-GB" sz="1200" b="1" dirty="0" err="1" smtClean="0">
                <a:solidFill>
                  <a:schemeClr val="tx2"/>
                </a:solidFill>
                <a:latin typeface="Courier New" pitchFamily="-65" charset="0"/>
              </a:rPr>
              <a:t>always_ff</a:t>
            </a:r>
            <a:r>
              <a:rPr lang="en-GB" sz="1200" i="1" dirty="0" smtClean="0"/>
              <a:t> block into an </a:t>
            </a:r>
            <a:r>
              <a:rPr lang="en-GB" sz="1200" b="1" dirty="0" err="1" smtClean="0">
                <a:solidFill>
                  <a:schemeClr val="tx2"/>
                </a:solidFill>
                <a:latin typeface="Courier New" pitchFamily="-65" charset="0"/>
              </a:rPr>
              <a:t>always_comb</a:t>
            </a:r>
            <a:r>
              <a:rPr lang="en-GB" sz="1200" b="1" dirty="0" smtClean="0">
                <a:latin typeface="Courier New" pitchFamily="-65" charset="0"/>
              </a:rPr>
              <a:t> </a:t>
            </a:r>
            <a:r>
              <a:rPr lang="en-GB" sz="1200" i="1" dirty="0" smtClean="0"/>
              <a:t>block:</a:t>
            </a:r>
          </a:p>
          <a:p>
            <a:pPr>
              <a:buNone/>
            </a:pPr>
            <a:r>
              <a:rPr lang="en-GB" sz="1200" i="1" dirty="0" smtClean="0"/>
              <a:t>       a. change </a:t>
            </a:r>
            <a:r>
              <a:rPr lang="en-GB" sz="1200" b="1" dirty="0" err="1" smtClean="0">
                <a:latin typeface="Courier New" pitchFamily="-65" charset="0"/>
              </a:rPr>
              <a:t>xxx_r</a:t>
            </a:r>
            <a:r>
              <a:rPr lang="en-GB" sz="1200" b="1" dirty="0" smtClean="0">
                <a:latin typeface="Courier New" pitchFamily="-65" charset="0"/>
              </a:rPr>
              <a:t> &lt;= </a:t>
            </a:r>
            <a:r>
              <a:rPr lang="en-GB" sz="1200" i="1" dirty="0" smtClean="0"/>
              <a:t>to </a:t>
            </a:r>
            <a:r>
              <a:rPr lang="en-GB" sz="1200" b="1" dirty="0" smtClean="0">
                <a:latin typeface="Courier New" pitchFamily="-65" charset="0"/>
              </a:rPr>
              <a:t> </a:t>
            </a:r>
            <a:r>
              <a:rPr lang="en-GB" sz="1200" b="1" dirty="0" err="1" smtClean="0">
                <a:latin typeface="Courier New" pitchFamily="-65" charset="0"/>
              </a:rPr>
              <a:t>xxx_next</a:t>
            </a:r>
            <a:r>
              <a:rPr lang="en-GB" sz="1200" b="1" dirty="0" smtClean="0">
                <a:latin typeface="Courier New" pitchFamily="-65" charset="0"/>
              </a:rPr>
              <a:t> =</a:t>
            </a:r>
          </a:p>
          <a:p>
            <a:pPr>
              <a:buNone/>
            </a:pPr>
            <a:r>
              <a:rPr lang="en-GB" sz="1200" b="1" i="1" dirty="0" smtClean="0">
                <a:latin typeface="Courier New" pitchFamily="-65" charset="0"/>
              </a:rPr>
              <a:t>    </a:t>
            </a:r>
            <a:r>
              <a:rPr lang="en-GB" sz="1200" i="1" dirty="0" err="1" smtClean="0"/>
              <a:t>b</a:t>
            </a:r>
            <a:r>
              <a:rPr lang="en-GB" sz="1200" i="1" dirty="0" smtClean="0"/>
              <a:t>. add </a:t>
            </a:r>
            <a:r>
              <a:rPr lang="en-GB" sz="1200" b="1" dirty="0" err="1" smtClean="0">
                <a:latin typeface="Courier New" pitchFamily="-65" charset="0"/>
              </a:rPr>
              <a:t>xxx_next</a:t>
            </a:r>
            <a:r>
              <a:rPr lang="en-GB" sz="1200" b="1" dirty="0" smtClean="0">
                <a:latin typeface="Courier New" pitchFamily="-65" charset="0"/>
              </a:rPr>
              <a:t> = </a:t>
            </a:r>
            <a:r>
              <a:rPr lang="en-GB" sz="1200" b="1" dirty="0" err="1" smtClean="0">
                <a:latin typeface="Courier New" pitchFamily="-65" charset="0"/>
              </a:rPr>
              <a:t>xxx_r</a:t>
            </a:r>
            <a:r>
              <a:rPr lang="en-GB" sz="1200" b="1" dirty="0" smtClean="0">
                <a:latin typeface="Courier New" pitchFamily="-65" charset="0"/>
              </a:rPr>
              <a:t>; </a:t>
            </a:r>
            <a:r>
              <a:rPr lang="en-GB" sz="1200" i="1" dirty="0" smtClean="0"/>
              <a:t>to beginning of block for default case</a:t>
            </a:r>
            <a:r>
              <a:rPr lang="en-GB" sz="1200" b="1" dirty="0" smtClean="0">
                <a:latin typeface="Courier New" pitchFamily="-65" charset="0"/>
              </a:rPr>
              <a:t> </a:t>
            </a:r>
            <a:endParaRPr lang="en-GB" sz="1200" i="1" dirty="0" smtClean="0"/>
          </a:p>
          <a:p>
            <a:pPr>
              <a:buNone/>
            </a:pPr>
            <a:r>
              <a:rPr lang="en-GB" sz="1200" i="1" dirty="0" smtClean="0"/>
              <a:t>3. Extract the sequential part of the </a:t>
            </a:r>
            <a:r>
              <a:rPr lang="en-GB" sz="1200" b="1" dirty="0" err="1" smtClean="0">
                <a:solidFill>
                  <a:schemeClr val="tx2"/>
                </a:solidFill>
                <a:latin typeface="Courier New" pitchFamily="-65" charset="0"/>
              </a:rPr>
              <a:t>always_ff</a:t>
            </a:r>
            <a:r>
              <a:rPr lang="en-GB" sz="1200" b="1" dirty="0" smtClean="0">
                <a:solidFill>
                  <a:schemeClr val="tx2"/>
                </a:solidFill>
                <a:latin typeface="Courier New" pitchFamily="-65" charset="0"/>
              </a:rPr>
              <a:t> </a:t>
            </a:r>
            <a:r>
              <a:rPr lang="en-GB" sz="1200" i="1" dirty="0" smtClean="0"/>
              <a:t> by creating a separate </a:t>
            </a:r>
            <a:r>
              <a:rPr lang="en-GB" sz="1200" b="1" dirty="0" err="1" smtClean="0">
                <a:solidFill>
                  <a:schemeClr val="tx2"/>
                </a:solidFill>
                <a:latin typeface="Courier New" pitchFamily="-65" charset="0"/>
              </a:rPr>
              <a:t>always_ff</a:t>
            </a:r>
            <a:r>
              <a:rPr lang="en-GB" sz="1200" b="1" dirty="0" smtClean="0">
                <a:solidFill>
                  <a:schemeClr val="tx2"/>
                </a:solidFill>
                <a:latin typeface="Courier New" pitchFamily="-65" charset="0"/>
              </a:rPr>
              <a:t> </a:t>
            </a:r>
            <a:r>
              <a:rPr lang="en-GB" sz="1200" i="1" dirty="0" smtClean="0"/>
              <a:t>that does  </a:t>
            </a:r>
            <a:r>
              <a:rPr lang="en-GB" sz="1200" b="1" dirty="0" err="1" smtClean="0">
                <a:latin typeface="Courier New" pitchFamily="-65" charset="0"/>
              </a:rPr>
              <a:t>xxx_r</a:t>
            </a:r>
            <a:r>
              <a:rPr lang="en-GB" sz="1200" b="1" dirty="0" smtClean="0">
                <a:latin typeface="Courier New" pitchFamily="-65" charset="0"/>
              </a:rPr>
              <a:t> &lt;= </a:t>
            </a:r>
            <a:r>
              <a:rPr lang="en-GB" sz="1200" b="1" dirty="0" err="1" smtClean="0">
                <a:latin typeface="Courier New" pitchFamily="-65" charset="0"/>
              </a:rPr>
              <a:t>xxx_next</a:t>
            </a:r>
            <a:r>
              <a:rPr lang="en-GB" sz="1200" b="1" dirty="0" smtClean="0">
                <a:latin typeface="Courier New" pitchFamily="-65" charset="0"/>
              </a:rPr>
              <a:t>;</a:t>
            </a:r>
            <a:endParaRPr lang="en-US" sz="1200" i="1" dirty="0"/>
          </a:p>
        </p:txBody>
      </p:sp>
      <p:sp>
        <p:nvSpPr>
          <p:cNvPr id="17" name="TextBox 16"/>
          <p:cNvSpPr txBox="1"/>
          <p:nvPr/>
        </p:nvSpPr>
        <p:spPr>
          <a:xfrm>
            <a:off x="4953000" y="1066800"/>
            <a:ext cx="1774845" cy="374461"/>
          </a:xfrm>
          <a:prstGeom prst="rect">
            <a:avLst/>
          </a:prstGeom>
          <a:noFill/>
        </p:spPr>
        <p:txBody>
          <a:bodyPr wrap="none" rtlCol="0">
            <a:spAutoFit/>
          </a:bodyPr>
          <a:lstStyle/>
          <a:p>
            <a:r>
              <a:rPr lang="en-US" b="1" dirty="0" smtClean="0"/>
              <a:t>more clear</a:t>
            </a:r>
            <a:endParaRPr lang="en-US" b="1" dirty="0"/>
          </a:p>
        </p:txBody>
      </p:sp>
      <p:sp>
        <p:nvSpPr>
          <p:cNvPr id="18" name="Rectangle 17"/>
          <p:cNvSpPr/>
          <p:nvPr/>
        </p:nvSpPr>
        <p:spPr>
          <a:xfrm>
            <a:off x="1371600" y="1066800"/>
            <a:ext cx="1287532" cy="374461"/>
          </a:xfrm>
          <a:prstGeom prst="rect">
            <a:avLst/>
          </a:prstGeom>
        </p:spPr>
        <p:txBody>
          <a:bodyPr wrap="none">
            <a:spAutoFit/>
          </a:bodyPr>
          <a:lstStyle/>
          <a:p>
            <a:r>
              <a:rPr lang="en-US" b="1" dirty="0" smtClean="0"/>
              <a:t>shorter</a:t>
            </a:r>
            <a:endParaRPr lang="en-US" b="1" dirty="0"/>
          </a:p>
        </p:txBody>
      </p:sp>
      <p:sp>
        <p:nvSpPr>
          <p:cNvPr id="8" name="Left-Right Arrow 7"/>
          <p:cNvSpPr/>
          <p:nvPr/>
        </p:nvSpPr>
        <p:spPr bwMode="auto">
          <a:xfrm>
            <a:off x="4191000" y="1828800"/>
            <a:ext cx="838200"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9" name="TextBox 8"/>
          <p:cNvSpPr txBox="1"/>
          <p:nvPr/>
        </p:nvSpPr>
        <p:spPr>
          <a:xfrm>
            <a:off x="8153400" y="5029200"/>
            <a:ext cx="304800" cy="247504"/>
          </a:xfrm>
          <a:prstGeom prst="rect">
            <a:avLst/>
          </a:prstGeom>
          <a:noFill/>
        </p:spPr>
        <p:txBody>
          <a:bodyPr wrap="square" rtlCol="0">
            <a:spAutoFit/>
          </a:bodyPr>
          <a:lstStyle/>
          <a:p>
            <a:r>
              <a:rPr lang="en-US" sz="1100" dirty="0" smtClean="0"/>
              <a:t>3</a:t>
            </a:r>
            <a:endParaRPr lang="en-US" sz="1100" dirty="0"/>
          </a:p>
        </p:txBody>
      </p:sp>
      <p:sp>
        <p:nvSpPr>
          <p:cNvPr id="10" name="TextBox 9"/>
          <p:cNvSpPr txBox="1"/>
          <p:nvPr/>
        </p:nvSpPr>
        <p:spPr>
          <a:xfrm>
            <a:off x="7772400" y="3657600"/>
            <a:ext cx="457200" cy="247504"/>
          </a:xfrm>
          <a:prstGeom prst="rect">
            <a:avLst/>
          </a:prstGeom>
          <a:noFill/>
        </p:spPr>
        <p:txBody>
          <a:bodyPr wrap="square" rtlCol="0">
            <a:spAutoFit/>
          </a:bodyPr>
          <a:lstStyle/>
          <a:p>
            <a:r>
              <a:rPr lang="en-US" sz="1100" dirty="0" smtClean="0"/>
              <a:t>2b</a:t>
            </a:r>
            <a:endParaRPr lang="en-US" sz="1100" dirty="0"/>
          </a:p>
        </p:txBody>
      </p:sp>
      <p:sp>
        <p:nvSpPr>
          <p:cNvPr id="11" name="TextBox 10"/>
          <p:cNvSpPr txBox="1"/>
          <p:nvPr/>
        </p:nvSpPr>
        <p:spPr>
          <a:xfrm>
            <a:off x="6934200" y="4343400"/>
            <a:ext cx="457200" cy="247504"/>
          </a:xfrm>
          <a:prstGeom prst="rect">
            <a:avLst/>
          </a:prstGeom>
          <a:noFill/>
        </p:spPr>
        <p:txBody>
          <a:bodyPr wrap="square" rtlCol="0">
            <a:spAutoFit/>
          </a:bodyPr>
          <a:lstStyle/>
          <a:p>
            <a:r>
              <a:rPr lang="en-US" sz="1100" dirty="0" smtClean="0"/>
              <a:t>2a</a:t>
            </a:r>
            <a:endParaRPr lang="en-US" sz="1100" dirty="0"/>
          </a:p>
        </p:txBody>
      </p:sp>
      <p:sp>
        <p:nvSpPr>
          <p:cNvPr id="12" name="TextBox 11"/>
          <p:cNvSpPr txBox="1"/>
          <p:nvPr/>
        </p:nvSpPr>
        <p:spPr>
          <a:xfrm>
            <a:off x="8077200" y="2667000"/>
            <a:ext cx="457200" cy="247504"/>
          </a:xfrm>
          <a:prstGeom prst="rect">
            <a:avLst/>
          </a:prstGeom>
          <a:noFill/>
        </p:spPr>
        <p:txBody>
          <a:bodyPr wrap="square" rtlCol="0">
            <a:spAutoFit/>
          </a:bodyPr>
          <a:lstStyle/>
          <a:p>
            <a:r>
              <a:rPr lang="en-US" sz="1100" dirty="0" smtClean="0"/>
              <a:t>1</a:t>
            </a:r>
            <a:endParaRPr lang="en-US" sz="1100" dirty="0"/>
          </a:p>
        </p:txBody>
      </p:sp>
      <p:sp>
        <p:nvSpPr>
          <p:cNvPr id="13" name="TextBox 12"/>
          <p:cNvSpPr txBox="1"/>
          <p:nvPr/>
        </p:nvSpPr>
        <p:spPr>
          <a:xfrm>
            <a:off x="6629400" y="3352800"/>
            <a:ext cx="457200" cy="247504"/>
          </a:xfrm>
          <a:prstGeom prst="rect">
            <a:avLst/>
          </a:prstGeom>
          <a:noFill/>
        </p:spPr>
        <p:txBody>
          <a:bodyPr wrap="square" rtlCol="0">
            <a:spAutoFit/>
          </a:bodyPr>
          <a:lstStyle/>
          <a:p>
            <a:r>
              <a:rPr lang="en-US" sz="1100" dirty="0" smtClean="0"/>
              <a:t>2</a:t>
            </a:r>
            <a:endParaRPr lang="en-US" sz="1100" dirty="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a:xfrm>
            <a:off x="533400" y="304800"/>
            <a:ext cx="8534400" cy="83820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t>Register array: we recommend you retain the </a:t>
            </a:r>
            <a:r>
              <a:rPr lang="en-GB" sz="2400" dirty="0" err="1" smtClean="0"/>
              <a:t>en_i</a:t>
            </a:r>
            <a:r>
              <a:rPr lang="en-GB" sz="2400" dirty="0" smtClean="0"/>
              <a:t> idiom in the </a:t>
            </a:r>
            <a:r>
              <a:rPr lang="en-GB" sz="2400" dirty="0" err="1" smtClean="0"/>
              <a:t>always_ff</a:t>
            </a:r>
            <a:r>
              <a:rPr lang="en-GB" sz="2400" dirty="0" smtClean="0"/>
              <a:t> block – could reduces # of ports.</a:t>
            </a:r>
            <a:endParaRPr lang="en-GB" sz="2400" dirty="0"/>
          </a:p>
        </p:txBody>
      </p:sp>
      <p:sp>
        <p:nvSpPr>
          <p:cNvPr id="84998" name="Text Box 3"/>
          <p:cNvSpPr txBox="1">
            <a:spLocks noChangeArrowheads="1"/>
          </p:cNvSpPr>
          <p:nvPr/>
        </p:nvSpPr>
        <p:spPr bwMode="auto">
          <a:xfrm>
            <a:off x="533400" y="1429218"/>
            <a:ext cx="3810000" cy="1416257"/>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err="1" smtClean="0">
                <a:solidFill>
                  <a:schemeClr val="tx2"/>
                </a:solidFill>
                <a:latin typeface="Courier New" pitchFamily="-65" charset="0"/>
              </a:rPr>
              <a:t>always_ff</a:t>
            </a:r>
            <a:r>
              <a:rPr lang="en-GB" sz="1200" b="1" dirty="0" smtClean="0">
                <a:latin typeface="Courier New" pitchFamily="-65" charset="0"/>
              </a:rPr>
              <a:t> @(</a:t>
            </a:r>
            <a:r>
              <a:rPr lang="en-GB" sz="1200" b="1" dirty="0" err="1" smtClean="0">
                <a:latin typeface="Courier New" pitchFamily="-65" charset="0"/>
              </a:rPr>
              <a:t>posedge</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a:t>
            </a: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 if</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err="1" smtClean="0">
                <a:latin typeface="Courier New" pitchFamily="-65" charset="0"/>
              </a:rPr>
              <a:t>sum_r[wr_i</a:t>
            </a:r>
            <a:r>
              <a:rPr lang="en-GB" sz="1200" b="1" dirty="0" smtClean="0">
                <a:latin typeface="Courier New" pitchFamily="-65" charset="0"/>
              </a:rPr>
              <a:t>] &lt;= </a:t>
            </a:r>
            <a:r>
              <a:rPr lang="en-GB" sz="1200" b="1" dirty="0" err="1" smtClean="0">
                <a:latin typeface="Courier New" pitchFamily="-65" charset="0"/>
              </a:rPr>
              <a:t>foo</a:t>
            </a:r>
            <a:r>
              <a:rPr lang="en-GB" sz="1200" b="1" dirty="0" smtClean="0">
                <a:latin typeface="Courier New" pitchFamily="-65" charset="0"/>
              </a:rPr>
              <a:t> + far;</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p:txBody>
      </p:sp>
      <p:sp>
        <p:nvSpPr>
          <p:cNvPr id="84999" name="Text Box 4"/>
          <p:cNvSpPr txBox="1">
            <a:spLocks noChangeArrowheads="1"/>
          </p:cNvSpPr>
          <p:nvPr/>
        </p:nvSpPr>
        <p:spPr bwMode="auto">
          <a:xfrm>
            <a:off x="4648200" y="1273841"/>
            <a:ext cx="4724400" cy="2462697"/>
          </a:xfrm>
          <a:prstGeom prst="rect">
            <a:avLst/>
          </a:prstGeom>
          <a:noFill/>
          <a:ln w="9360">
            <a:no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smtClean="0">
                <a:latin typeface="Courier New" pitchFamily="-65" charset="0"/>
              </a:rPr>
              <a:t>….</a:t>
            </a:r>
            <a:endParaRPr lang="en-GB" sz="14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always_comb</a:t>
            </a: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begin</a:t>
            </a:r>
            <a:r>
              <a:rPr lang="en-GB" sz="1400" b="1" dirty="0" smtClean="0">
                <a:latin typeface="Courier New" pitchFamily="-65" charset="0"/>
              </a:rPr>
              <a:t> </a:t>
            </a: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a:t>
            </a:r>
            <a:r>
              <a:rPr lang="en-GB" sz="1400" b="1" dirty="0" err="1" smtClean="0">
                <a:latin typeface="Courier New" pitchFamily="-65" charset="0"/>
              </a:rPr>
              <a:t>sum_cond_next</a:t>
            </a:r>
            <a:r>
              <a:rPr lang="en-GB" sz="1400" b="1" dirty="0" smtClean="0">
                <a:latin typeface="Courier New" pitchFamily="-65" charset="0"/>
              </a:rPr>
              <a:t> = </a:t>
            </a:r>
            <a:r>
              <a:rPr lang="en-GB" sz="1400" b="1" dirty="0" err="1" smtClean="0">
                <a:latin typeface="Courier New" pitchFamily="-65" charset="0"/>
              </a:rPr>
              <a:t>foo</a:t>
            </a:r>
            <a:r>
              <a:rPr lang="en-GB" sz="1400" b="1" dirty="0" smtClean="0">
                <a:latin typeface="Courier New" pitchFamily="-65" charset="0"/>
              </a:rPr>
              <a:t> + far;</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end</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always_ff</a:t>
            </a:r>
            <a:r>
              <a:rPr lang="en-GB" sz="1400" b="1" dirty="0" smtClean="0">
                <a:latin typeface="Courier New" pitchFamily="-65" charset="0"/>
              </a:rPr>
              <a:t> @(</a:t>
            </a:r>
            <a:r>
              <a:rPr lang="en-GB" sz="1400" b="1" dirty="0" err="1" smtClean="0">
                <a:latin typeface="Courier New" pitchFamily="-65" charset="0"/>
              </a:rPr>
              <a:t>posedge</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if</a:t>
            </a: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sum_r[wr_i</a:t>
            </a:r>
            <a:r>
              <a:rPr lang="en-GB" sz="1400" b="1" dirty="0" smtClean="0">
                <a:latin typeface="Courier New" pitchFamily="-65" charset="0"/>
              </a:rPr>
              <a:t>] &lt;= </a:t>
            </a:r>
            <a:r>
              <a:rPr lang="en-GB" sz="1400" b="1" dirty="0" err="1" smtClean="0">
                <a:latin typeface="Courier New" pitchFamily="-65" charset="0"/>
              </a:rPr>
              <a:t>sum_cond_next</a:t>
            </a:r>
            <a:r>
              <a:rPr lang="en-GB" sz="1400" b="1" dirty="0" smtClean="0">
                <a:latin typeface="Courier New" pitchFamily="-65" charset="0"/>
              </a:rPr>
              <a:t>;     </a:t>
            </a:r>
          </a:p>
        </p:txBody>
      </p:sp>
      <p:sp>
        <p:nvSpPr>
          <p:cNvPr id="17" name="TextBox 16"/>
          <p:cNvSpPr txBox="1"/>
          <p:nvPr/>
        </p:nvSpPr>
        <p:spPr>
          <a:xfrm>
            <a:off x="4953000" y="1066800"/>
            <a:ext cx="1774845" cy="374461"/>
          </a:xfrm>
          <a:prstGeom prst="rect">
            <a:avLst/>
          </a:prstGeom>
          <a:noFill/>
        </p:spPr>
        <p:txBody>
          <a:bodyPr wrap="none" rtlCol="0">
            <a:spAutoFit/>
          </a:bodyPr>
          <a:lstStyle/>
          <a:p>
            <a:r>
              <a:rPr lang="en-US" b="1" dirty="0" smtClean="0"/>
              <a:t>more clear</a:t>
            </a:r>
            <a:endParaRPr lang="en-US" b="1" dirty="0"/>
          </a:p>
        </p:txBody>
      </p:sp>
      <p:sp>
        <p:nvSpPr>
          <p:cNvPr id="18" name="Rectangle 17"/>
          <p:cNvSpPr/>
          <p:nvPr/>
        </p:nvSpPr>
        <p:spPr>
          <a:xfrm>
            <a:off x="1371600" y="1066800"/>
            <a:ext cx="1287532" cy="374461"/>
          </a:xfrm>
          <a:prstGeom prst="rect">
            <a:avLst/>
          </a:prstGeom>
        </p:spPr>
        <p:txBody>
          <a:bodyPr wrap="none">
            <a:spAutoFit/>
          </a:bodyPr>
          <a:lstStyle/>
          <a:p>
            <a:r>
              <a:rPr lang="en-US" b="1" dirty="0" smtClean="0"/>
              <a:t>shorter</a:t>
            </a:r>
            <a:endParaRPr lang="en-US" b="1" dirty="0"/>
          </a:p>
        </p:txBody>
      </p:sp>
      <p:sp>
        <p:nvSpPr>
          <p:cNvPr id="8" name="Left-Right Arrow 7"/>
          <p:cNvSpPr/>
          <p:nvPr/>
        </p:nvSpPr>
        <p:spPr bwMode="auto">
          <a:xfrm>
            <a:off x="4114800" y="1752600"/>
            <a:ext cx="609600"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4" name="Text Box 3"/>
          <p:cNvSpPr txBox="1">
            <a:spLocks noChangeArrowheads="1"/>
          </p:cNvSpPr>
          <p:nvPr/>
        </p:nvSpPr>
        <p:spPr bwMode="auto">
          <a:xfrm>
            <a:off x="0" y="4248618"/>
            <a:ext cx="3810000" cy="1416257"/>
          </a:xfrm>
          <a:prstGeom prst="rect">
            <a:avLst/>
          </a:prstGeom>
          <a:noFill/>
          <a:ln w="9360">
            <a:solidFill>
              <a:srgbClr val="FF0000"/>
            </a:solid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err="1" smtClean="0">
                <a:solidFill>
                  <a:schemeClr val="tx2"/>
                </a:solidFill>
                <a:latin typeface="Courier New" pitchFamily="-65" charset="0"/>
              </a:rPr>
              <a:t>always_ff</a:t>
            </a:r>
            <a:r>
              <a:rPr lang="en-GB" sz="1200" b="1" dirty="0" smtClean="0">
                <a:latin typeface="Courier New" pitchFamily="-65" charset="0"/>
              </a:rPr>
              <a:t> @(</a:t>
            </a:r>
            <a:r>
              <a:rPr lang="en-GB" sz="1200" b="1" dirty="0" err="1" smtClean="0">
                <a:latin typeface="Courier New" pitchFamily="-65" charset="0"/>
              </a:rPr>
              <a:t>posedge</a:t>
            </a:r>
            <a:r>
              <a:rPr lang="en-GB" sz="1200" b="1" dirty="0" smtClean="0">
                <a:latin typeface="Courier New" pitchFamily="-65" charset="0"/>
              </a:rPr>
              <a:t> </a:t>
            </a:r>
            <a:r>
              <a:rPr lang="en-GB" sz="1200" b="1" dirty="0" err="1" smtClean="0">
                <a:latin typeface="Courier New" pitchFamily="-65" charset="0"/>
              </a:rPr>
              <a:t>clk</a:t>
            </a:r>
            <a:r>
              <a:rPr lang="en-GB" sz="1200" b="1" dirty="0" smtClean="0">
                <a:latin typeface="Courier New" pitchFamily="-65" charset="0"/>
              </a:rPr>
              <a:t>)</a:t>
            </a:r>
            <a:endParaRPr lang="en-GB" sz="1200" b="1" dirty="0" smtClean="0">
              <a:solidFill>
                <a:schemeClr val="tx2"/>
              </a:solidFill>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solidFill>
                  <a:schemeClr val="tx2"/>
                </a:solidFill>
                <a:latin typeface="Courier New" pitchFamily="-65" charset="0"/>
              </a:rPr>
              <a:t> if</a:t>
            </a:r>
            <a:r>
              <a:rPr lang="en-GB" sz="1200" b="1" dirty="0" smtClean="0">
                <a:latin typeface="Courier New" pitchFamily="-65" charset="0"/>
              </a:rPr>
              <a:t> (</a:t>
            </a:r>
            <a:r>
              <a:rPr lang="en-GB" sz="1200" b="1" dirty="0" err="1" smtClean="0">
                <a:latin typeface="Courier New" pitchFamily="-65" charset="0"/>
              </a:rPr>
              <a:t>en_i</a:t>
            </a:r>
            <a:r>
              <a:rPr lang="en-GB" sz="1200" b="1" dirty="0" smtClean="0">
                <a:latin typeface="Courier New" pitchFamily="-65" charset="0"/>
              </a:rPr>
              <a:t>)</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smtClean="0">
                <a:latin typeface="Courier New" pitchFamily="-65" charset="0"/>
              </a:rPr>
              <a:t>  </a:t>
            </a:r>
            <a:r>
              <a:rPr lang="en-GB" sz="1200" b="1" dirty="0" err="1" smtClean="0">
                <a:latin typeface="Courier New" pitchFamily="-65" charset="0"/>
              </a:rPr>
              <a:t>sum_r[wr_i</a:t>
            </a:r>
            <a:r>
              <a:rPr lang="en-GB" sz="1200" b="1" dirty="0" smtClean="0">
                <a:latin typeface="Courier New" pitchFamily="-65" charset="0"/>
              </a:rPr>
              <a:t>] &lt;= </a:t>
            </a:r>
            <a:r>
              <a:rPr lang="en-GB" sz="1200" b="1" dirty="0" err="1" smtClean="0">
                <a:latin typeface="Courier New" pitchFamily="-65" charset="0"/>
              </a:rPr>
              <a:t>foo</a:t>
            </a:r>
            <a:r>
              <a:rPr lang="en-GB" sz="1200" b="1" dirty="0" smtClean="0">
                <a:latin typeface="Courier New" pitchFamily="-65" charset="0"/>
              </a:rPr>
              <a:t> + far;</a:t>
            </a: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smtClean="0">
              <a:latin typeface="Courier New" pitchFamily="-65" charset="0"/>
            </a:endParaRPr>
          </a:p>
        </p:txBody>
      </p:sp>
      <p:sp>
        <p:nvSpPr>
          <p:cNvPr id="15" name="Text Box 4"/>
          <p:cNvSpPr txBox="1">
            <a:spLocks noChangeArrowheads="1"/>
          </p:cNvSpPr>
          <p:nvPr/>
        </p:nvSpPr>
        <p:spPr bwMode="auto">
          <a:xfrm>
            <a:off x="4114800" y="4093241"/>
            <a:ext cx="5410200" cy="2462697"/>
          </a:xfrm>
          <a:prstGeom prst="rect">
            <a:avLst/>
          </a:prstGeom>
          <a:noFill/>
          <a:ln w="9360">
            <a:noFill/>
            <a:miter lim="800000"/>
            <a:headEnd/>
            <a:tailEnd/>
          </a:ln>
        </p:spPr>
        <p:txBody>
          <a:bodyPr wrap="square" lIns="152640" tIns="152640" rIns="152640" bIns="15264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smtClean="0">
                <a:latin typeface="Courier New" pitchFamily="-65" charset="0"/>
              </a:rPr>
              <a:t>….</a:t>
            </a:r>
            <a:endParaRPr lang="en-GB" sz="1400" b="1" dirty="0" smtClean="0">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always_comb</a:t>
            </a: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begin</a:t>
            </a:r>
            <a:r>
              <a:rPr lang="en-GB" sz="1400" b="1" dirty="0" smtClean="0">
                <a:latin typeface="Courier New" pitchFamily="-65" charset="0"/>
              </a:rPr>
              <a:t> </a:t>
            </a:r>
            <a:endParaRPr lang="en-GB" sz="1400" b="1" dirty="0" smtClean="0">
              <a:solidFill>
                <a:schemeClr val="tx2"/>
              </a:solidFill>
              <a:latin typeface="Courier New" pitchFamily="-65" charset="0"/>
            </a:endParaRP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chemeClr val="tx2"/>
                </a:solidFill>
                <a:latin typeface="Courier New" pitchFamily="-65" charset="0"/>
              </a:rPr>
              <a:t>    </a:t>
            </a:r>
            <a:r>
              <a:rPr lang="en-GB" sz="1400" b="1" dirty="0" err="1" smtClean="0">
                <a:latin typeface="Courier New" pitchFamily="-65" charset="0"/>
              </a:rPr>
              <a:t>sum_cond_next</a:t>
            </a:r>
            <a:r>
              <a:rPr lang="en-GB" sz="1400" b="1" dirty="0" smtClean="0">
                <a:latin typeface="Courier New" pitchFamily="-65" charset="0"/>
              </a:rPr>
              <a:t> =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en_i</a:t>
            </a:r>
            <a:r>
              <a:rPr lang="en-GB" sz="1400" b="1" dirty="0" smtClean="0">
                <a:latin typeface="Courier New" pitchFamily="-65" charset="0"/>
              </a:rPr>
              <a:t> ? (</a:t>
            </a:r>
            <a:r>
              <a:rPr lang="en-GB" sz="1400" b="1" dirty="0" err="1" smtClean="0">
                <a:latin typeface="Courier New" pitchFamily="-65" charset="0"/>
              </a:rPr>
              <a:t>foo</a:t>
            </a:r>
            <a:r>
              <a:rPr lang="en-GB" sz="1400" b="1" dirty="0" smtClean="0">
                <a:latin typeface="Courier New" pitchFamily="-65" charset="0"/>
              </a:rPr>
              <a:t> + far) : </a:t>
            </a:r>
            <a:r>
              <a:rPr lang="en-GB" sz="1400" b="1" dirty="0" err="1" smtClean="0">
                <a:latin typeface="Courier New" pitchFamily="-65" charset="0"/>
              </a:rPr>
              <a:t>sum_r[wr_i</a:t>
            </a:r>
            <a:r>
              <a:rPr lang="en-GB" sz="1400" b="1" dirty="0" smtClean="0">
                <a:latin typeface="Courier New" pitchFamily="-65" charset="0"/>
              </a:rPr>
              <a: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end</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smtClean="0">
              <a:latin typeface="Courier New" pitchFamily="-65" charset="0"/>
            </a:endParaRP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smtClean="0">
                <a:solidFill>
                  <a:schemeClr val="tx2"/>
                </a:solidFill>
                <a:latin typeface="Courier New" pitchFamily="-65" charset="0"/>
              </a:rPr>
              <a:t>always_ff</a:t>
            </a:r>
            <a:r>
              <a:rPr lang="en-GB" sz="1400" b="1" dirty="0" smtClean="0">
                <a:latin typeface="Courier New" pitchFamily="-65" charset="0"/>
              </a:rPr>
              <a:t> @(</a:t>
            </a:r>
            <a:r>
              <a:rPr lang="en-GB" sz="1400" b="1" dirty="0" err="1" smtClean="0">
                <a:latin typeface="Courier New" pitchFamily="-65" charset="0"/>
              </a:rPr>
              <a:t>posedge</a:t>
            </a:r>
            <a:r>
              <a:rPr lang="en-GB" sz="1400" b="1" dirty="0" smtClean="0">
                <a:latin typeface="Courier New" pitchFamily="-65" charset="0"/>
              </a:rPr>
              <a:t> </a:t>
            </a:r>
            <a:r>
              <a:rPr lang="en-GB" sz="1400" b="1" dirty="0" err="1" smtClean="0">
                <a:latin typeface="Courier New" pitchFamily="-65" charset="0"/>
              </a:rPr>
              <a:t>clk</a:t>
            </a:r>
            <a:r>
              <a:rPr lang="en-GB" sz="1400" b="1" dirty="0" smtClean="0">
                <a:latin typeface="Courier New" pitchFamily="-65" charset="0"/>
              </a:rPr>
              <a:t>)</a:t>
            </a:r>
          </a:p>
          <a:p>
            <a:pPr defTabSz="457200" eaLnBrk="0" hangingPunct="0">
              <a:lnSpc>
                <a:spcPct val="100000"/>
              </a:lnSpc>
              <a:spcBef>
                <a:spcPct val="0"/>
              </a:spcBef>
              <a:buClr>
                <a:srgbClr val="40458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ourier New" pitchFamily="-65" charset="0"/>
              </a:rPr>
              <a:t>   </a:t>
            </a:r>
            <a:r>
              <a:rPr lang="en-GB" sz="1400" b="1" dirty="0" err="1" smtClean="0">
                <a:latin typeface="Courier New" pitchFamily="-65" charset="0"/>
              </a:rPr>
              <a:t>sum_r[wr_i</a:t>
            </a:r>
            <a:r>
              <a:rPr lang="en-GB" sz="1400" b="1" dirty="0" smtClean="0">
                <a:latin typeface="Courier New" pitchFamily="-65" charset="0"/>
              </a:rPr>
              <a:t>] &lt;= </a:t>
            </a:r>
            <a:r>
              <a:rPr lang="en-GB" sz="1400" b="1" dirty="0" err="1" smtClean="0">
                <a:latin typeface="Courier New" pitchFamily="-65" charset="0"/>
              </a:rPr>
              <a:t>sum_cond_next</a:t>
            </a:r>
            <a:r>
              <a:rPr lang="en-GB" sz="1400" b="1" dirty="0" smtClean="0">
                <a:latin typeface="Courier New" pitchFamily="-65" charset="0"/>
              </a:rPr>
              <a:t>;     </a:t>
            </a:r>
          </a:p>
        </p:txBody>
      </p:sp>
      <p:sp>
        <p:nvSpPr>
          <p:cNvPr id="19" name="TextBox 18"/>
          <p:cNvSpPr txBox="1"/>
          <p:nvPr/>
        </p:nvSpPr>
        <p:spPr>
          <a:xfrm>
            <a:off x="4419600" y="3886200"/>
            <a:ext cx="3852337" cy="374461"/>
          </a:xfrm>
          <a:prstGeom prst="rect">
            <a:avLst/>
          </a:prstGeom>
          <a:noFill/>
        </p:spPr>
        <p:txBody>
          <a:bodyPr wrap="none" rtlCol="0">
            <a:spAutoFit/>
          </a:bodyPr>
          <a:lstStyle/>
          <a:p>
            <a:r>
              <a:rPr lang="en-US" b="1" dirty="0" smtClean="0"/>
              <a:t>extra ports? not so good.</a:t>
            </a:r>
            <a:endParaRPr lang="en-US" b="1" dirty="0"/>
          </a:p>
        </p:txBody>
      </p:sp>
      <p:sp>
        <p:nvSpPr>
          <p:cNvPr id="20" name="Rectangle 19"/>
          <p:cNvSpPr/>
          <p:nvPr/>
        </p:nvSpPr>
        <p:spPr>
          <a:xfrm>
            <a:off x="838200" y="3886200"/>
            <a:ext cx="1287532" cy="374461"/>
          </a:xfrm>
          <a:prstGeom prst="rect">
            <a:avLst/>
          </a:prstGeom>
        </p:spPr>
        <p:txBody>
          <a:bodyPr wrap="none">
            <a:spAutoFit/>
          </a:bodyPr>
          <a:lstStyle/>
          <a:p>
            <a:r>
              <a:rPr lang="en-US" b="1" dirty="0" smtClean="0"/>
              <a:t>shorter</a:t>
            </a:r>
            <a:endParaRPr lang="en-US" b="1" dirty="0"/>
          </a:p>
        </p:txBody>
      </p:sp>
      <p:sp>
        <p:nvSpPr>
          <p:cNvPr id="21" name="Left-Right Arrow 20"/>
          <p:cNvSpPr/>
          <p:nvPr/>
        </p:nvSpPr>
        <p:spPr bwMode="auto">
          <a:xfrm>
            <a:off x="3581400" y="4572000"/>
            <a:ext cx="609600"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Manipulations</a:t>
            </a:r>
            <a:endParaRPr lang="en-US" dirty="0"/>
          </a:p>
        </p:txBody>
      </p:sp>
      <p:sp>
        <p:nvSpPr>
          <p:cNvPr id="3" name="Rectangle 2"/>
          <p:cNvSpPr/>
          <p:nvPr/>
        </p:nvSpPr>
        <p:spPr>
          <a:xfrm>
            <a:off x="762000" y="2286000"/>
            <a:ext cx="8077200" cy="4311565"/>
          </a:xfrm>
          <a:prstGeom prst="rect">
            <a:avLst/>
          </a:prstGeom>
        </p:spPr>
        <p:txBody>
          <a:bodyPr wrap="square">
            <a:spAutoFit/>
          </a:bodyPr>
          <a:lstStyle/>
          <a:p>
            <a:r>
              <a:rPr lang="en-GB" b="1" dirty="0" smtClean="0">
                <a:solidFill>
                  <a:schemeClr val="tx2"/>
                </a:solidFill>
                <a:latin typeface="Courier New" pitchFamily="-65" charset="0"/>
              </a:rPr>
              <a:t>logic [15:0] </a:t>
            </a:r>
            <a:r>
              <a:rPr lang="en-GB" b="1" dirty="0" err="1" smtClean="0">
                <a:solidFill>
                  <a:srgbClr val="40458C"/>
                </a:solidFill>
                <a:latin typeface="Courier New" pitchFamily="-65" charset="0"/>
              </a:rPr>
              <a:t>x</a:t>
            </a:r>
            <a:r>
              <a:rPr lang="en-GB" b="1" dirty="0" smtClean="0">
                <a:solidFill>
                  <a:schemeClr val="tx2"/>
                </a:solidFill>
                <a:latin typeface="Courier New" pitchFamily="-65" charset="0"/>
              </a:rPr>
              <a:t>;</a:t>
            </a:r>
          </a:p>
          <a:p>
            <a:r>
              <a:rPr lang="en-GB" b="1" dirty="0" smtClean="0">
                <a:solidFill>
                  <a:schemeClr val="tx2"/>
                </a:solidFill>
                <a:latin typeface="Courier New" pitchFamily="-65" charset="0"/>
              </a:rPr>
              <a:t>logic [31:0] </a:t>
            </a:r>
            <a:r>
              <a:rPr lang="en-GB" b="1" dirty="0" err="1" smtClean="0">
                <a:solidFill>
                  <a:srgbClr val="40458C"/>
                </a:solidFill>
                <a:latin typeface="Courier New" pitchFamily="-65" charset="0"/>
              </a:rPr>
              <a:t>x_sext</a:t>
            </a:r>
            <a:r>
              <a:rPr lang="en-GB" b="1" dirty="0" smtClean="0">
                <a:solidFill>
                  <a:schemeClr val="tx2"/>
                </a:solidFill>
                <a:latin typeface="Courier New" pitchFamily="-65" charset="0"/>
              </a:rPr>
              <a:t>;</a:t>
            </a:r>
          </a:p>
          <a:p>
            <a:r>
              <a:rPr lang="en-GB" b="1" dirty="0" smtClean="0">
                <a:solidFill>
                  <a:schemeClr val="tx2"/>
                </a:solidFill>
                <a:latin typeface="Courier New" pitchFamily="-65" charset="0"/>
              </a:rPr>
              <a:t>logic [31:0] </a:t>
            </a:r>
            <a:r>
              <a:rPr lang="en-GB" b="1" dirty="0" smtClean="0">
                <a:solidFill>
                  <a:srgbClr val="40458C"/>
                </a:solidFill>
                <a:latin typeface="Courier New" pitchFamily="-65" charset="0"/>
              </a:rPr>
              <a:t>hi, lo</a:t>
            </a:r>
            <a:r>
              <a:rPr lang="en-GB" b="1" dirty="0" smtClean="0">
                <a:solidFill>
                  <a:schemeClr val="tx2"/>
                </a:solidFill>
                <a:latin typeface="Courier New" pitchFamily="-65" charset="0"/>
              </a:rPr>
              <a:t>;</a:t>
            </a:r>
          </a:p>
          <a:p>
            <a:r>
              <a:rPr lang="en-GB" b="1" dirty="0" smtClean="0">
                <a:solidFill>
                  <a:schemeClr val="tx2"/>
                </a:solidFill>
                <a:latin typeface="Courier New" pitchFamily="-65" charset="0"/>
              </a:rPr>
              <a:t>logic [63:0] </a:t>
            </a:r>
            <a:r>
              <a:rPr lang="en-GB" b="1" dirty="0" err="1" smtClean="0">
                <a:solidFill>
                  <a:srgbClr val="40458C"/>
                </a:solidFill>
                <a:latin typeface="Courier New" pitchFamily="-65" charset="0"/>
              </a:rPr>
              <a:t>hilo</a:t>
            </a:r>
            <a:r>
              <a:rPr lang="en-GB" b="1" dirty="0" smtClean="0">
                <a:solidFill>
                  <a:schemeClr val="tx2"/>
                </a:solidFill>
                <a:latin typeface="Courier New" pitchFamily="-65" charset="0"/>
              </a:rPr>
              <a:t>;</a:t>
            </a:r>
          </a:p>
          <a:p>
            <a:endParaRPr lang="en-GB" sz="1400" b="1" dirty="0" smtClean="0">
              <a:solidFill>
                <a:schemeClr val="tx2"/>
              </a:solidFill>
              <a:latin typeface="Courier New" pitchFamily="-65" charset="0"/>
            </a:endParaRPr>
          </a:p>
          <a:p>
            <a:r>
              <a:rPr lang="en-GB" b="1" dirty="0" smtClean="0">
                <a:solidFill>
                  <a:schemeClr val="tx2"/>
                </a:solidFill>
                <a:latin typeface="Courier New" pitchFamily="-65" charset="0"/>
              </a:rPr>
              <a:t>// concatenation</a:t>
            </a:r>
          </a:p>
          <a:p>
            <a:r>
              <a:rPr lang="en-GB" b="1" dirty="0" smtClean="0">
                <a:solidFill>
                  <a:schemeClr val="tx2"/>
                </a:solidFill>
                <a:latin typeface="Courier New" pitchFamily="-65" charset="0"/>
              </a:rPr>
              <a:t>assign </a:t>
            </a:r>
            <a:r>
              <a:rPr lang="en-GB" b="1" dirty="0" err="1" smtClean="0">
                <a:solidFill>
                  <a:srgbClr val="40458C"/>
                </a:solidFill>
                <a:latin typeface="Courier New" pitchFamily="-65" charset="0"/>
              </a:rPr>
              <a:t>hilo</a:t>
            </a:r>
            <a:r>
              <a:rPr lang="en-GB" b="1" dirty="0" smtClean="0">
                <a:solidFill>
                  <a:schemeClr val="tx2"/>
                </a:solidFill>
                <a:latin typeface="Courier New" pitchFamily="-65" charset="0"/>
              </a:rPr>
              <a:t> = { </a:t>
            </a:r>
            <a:r>
              <a:rPr lang="en-GB" b="1" dirty="0" smtClean="0">
                <a:solidFill>
                  <a:srgbClr val="40458C"/>
                </a:solidFill>
                <a:latin typeface="Courier New" pitchFamily="-65" charset="0"/>
              </a:rPr>
              <a:t>hi, lo</a:t>
            </a:r>
            <a:r>
              <a:rPr lang="en-GB" b="1" dirty="0" smtClean="0">
                <a:solidFill>
                  <a:schemeClr val="tx2"/>
                </a:solidFill>
                <a:latin typeface="Courier New" pitchFamily="-65" charset="0"/>
              </a:rPr>
              <a:t>};</a:t>
            </a:r>
          </a:p>
          <a:p>
            <a:endParaRPr lang="en-GB" sz="1000" b="1" dirty="0" smtClean="0">
              <a:solidFill>
                <a:schemeClr val="tx2"/>
              </a:solidFill>
              <a:latin typeface="Courier New" pitchFamily="-65" charset="0"/>
            </a:endParaRPr>
          </a:p>
          <a:p>
            <a:r>
              <a:rPr lang="en-GB" b="1" dirty="0" smtClean="0">
                <a:solidFill>
                  <a:schemeClr val="tx2"/>
                </a:solidFill>
                <a:latin typeface="Courier New" pitchFamily="-65" charset="0"/>
              </a:rPr>
              <a:t>assign { </a:t>
            </a:r>
            <a:r>
              <a:rPr lang="en-GB" b="1" dirty="0" smtClean="0">
                <a:solidFill>
                  <a:srgbClr val="40458C"/>
                </a:solidFill>
                <a:latin typeface="Courier New" pitchFamily="-65" charset="0"/>
              </a:rPr>
              <a:t>hi, lo </a:t>
            </a:r>
            <a:r>
              <a:rPr lang="en-GB" b="1" dirty="0" smtClean="0">
                <a:solidFill>
                  <a:schemeClr val="tx2"/>
                </a:solidFill>
                <a:latin typeface="Courier New" pitchFamily="-65" charset="0"/>
              </a:rPr>
              <a:t>} = { 32’b0, 32’b1 }; </a:t>
            </a:r>
          </a:p>
          <a:p>
            <a:endParaRPr lang="en-GB" sz="1050" b="1" dirty="0" smtClean="0">
              <a:solidFill>
                <a:schemeClr val="tx2"/>
              </a:solidFill>
              <a:latin typeface="Courier New" pitchFamily="-65" charset="0"/>
            </a:endParaRPr>
          </a:p>
          <a:p>
            <a:r>
              <a:rPr lang="en-GB" sz="1400" b="1" dirty="0" smtClean="0">
                <a:solidFill>
                  <a:schemeClr val="tx2"/>
                </a:solidFill>
                <a:latin typeface="Courier New" pitchFamily="-65" charset="0"/>
              </a:rPr>
              <a:t>// duplicate bits (16 copies of x[15] + bits 15..0 of </a:t>
            </a:r>
            <a:r>
              <a:rPr lang="en-GB" sz="1400" b="1" dirty="0" err="1" smtClean="0">
                <a:solidFill>
                  <a:schemeClr val="tx2"/>
                </a:solidFill>
                <a:latin typeface="Courier New" pitchFamily="-65" charset="0"/>
              </a:rPr>
              <a:t>x</a:t>
            </a:r>
            <a:r>
              <a:rPr lang="en-GB" sz="1400" b="1" dirty="0" smtClean="0">
                <a:solidFill>
                  <a:schemeClr val="tx2"/>
                </a:solidFill>
                <a:latin typeface="Courier New" pitchFamily="-65" charset="0"/>
              </a:rPr>
              <a:t>)</a:t>
            </a:r>
          </a:p>
          <a:p>
            <a:r>
              <a:rPr lang="en-GB" sz="1800" b="1" dirty="0" smtClean="0">
                <a:solidFill>
                  <a:schemeClr val="tx2"/>
                </a:solidFill>
                <a:latin typeface="Courier New" pitchFamily="-65" charset="0"/>
              </a:rPr>
              <a:t>assign </a:t>
            </a:r>
            <a:r>
              <a:rPr lang="en-GB" sz="1800" b="1" dirty="0" smtClean="0">
                <a:latin typeface="Courier New" pitchFamily="-65" charset="0"/>
              </a:rPr>
              <a:t> </a:t>
            </a:r>
            <a:r>
              <a:rPr lang="en-GB" sz="1800" b="1" dirty="0" err="1" smtClean="0">
                <a:latin typeface="Courier New" pitchFamily="-65" charset="0"/>
              </a:rPr>
              <a:t>x_sext</a:t>
            </a:r>
            <a:r>
              <a:rPr lang="en-GB" sz="1800" b="1" dirty="0" smtClean="0">
                <a:latin typeface="Courier New" pitchFamily="-65" charset="0"/>
              </a:rPr>
              <a:t> =  {{16 { x[15] }}, x[15:0]};</a:t>
            </a:r>
          </a:p>
          <a:p>
            <a:r>
              <a:rPr lang="en-GB" sz="1800" b="1" dirty="0" smtClean="0">
                <a:solidFill>
                  <a:schemeClr val="tx2"/>
                </a:solidFill>
                <a:latin typeface="Courier New" pitchFamily="-65" charset="0"/>
              </a:rPr>
              <a:t>// select </a:t>
            </a:r>
            <a:r>
              <a:rPr lang="en-GB" sz="1800" b="1" dirty="0" err="1" smtClean="0">
                <a:solidFill>
                  <a:schemeClr val="tx2"/>
                </a:solidFill>
                <a:latin typeface="Courier New" pitchFamily="-65" charset="0"/>
              </a:rPr>
              <a:t>top_p</a:t>
            </a:r>
            <a:r>
              <a:rPr lang="en-GB" sz="1800" b="1" dirty="0" smtClean="0">
                <a:solidFill>
                  <a:schemeClr val="tx2"/>
                </a:solidFill>
                <a:latin typeface="Courier New" pitchFamily="-65" charset="0"/>
              </a:rPr>
              <a:t> bits starting at 0 (same as [top_p-1:0])</a:t>
            </a:r>
            <a:endParaRPr lang="en-GB" sz="1800" b="1" dirty="0" smtClean="0">
              <a:latin typeface="Courier New" pitchFamily="-65" charset="0"/>
            </a:endParaRPr>
          </a:p>
          <a:p>
            <a:r>
              <a:rPr lang="en-GB" sz="1800" b="1" dirty="0" smtClean="0">
                <a:latin typeface="Courier New" pitchFamily="-65" charset="0"/>
              </a:rPr>
              <a:t>assign  </a:t>
            </a:r>
            <a:r>
              <a:rPr lang="en-GB" sz="1800" b="1" dirty="0" err="1" smtClean="0">
                <a:latin typeface="Courier New" pitchFamily="-65" charset="0"/>
              </a:rPr>
              <a:t>foo</a:t>
            </a:r>
            <a:r>
              <a:rPr lang="en-GB" sz="1800" b="1" dirty="0" smtClean="0">
                <a:latin typeface="Courier New" pitchFamily="-65" charset="0"/>
              </a:rPr>
              <a:t> = x[0+:top_p]; </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304800" y="1143000"/>
            <a:ext cx="2286000" cy="304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2" name="Title 1"/>
          <p:cNvSpPr>
            <a:spLocks noGrp="1"/>
          </p:cNvSpPr>
          <p:nvPr>
            <p:ph type="title"/>
          </p:nvPr>
        </p:nvSpPr>
        <p:spPr>
          <a:xfrm>
            <a:off x="609600" y="304800"/>
            <a:ext cx="7772400" cy="533400"/>
          </a:xfrm>
        </p:spPr>
        <p:txBody>
          <a:bodyPr/>
          <a:lstStyle/>
          <a:p>
            <a:r>
              <a:rPr lang="en-US" sz="3200" dirty="0" smtClean="0"/>
              <a:t>Question Triage: Who to ask what.</a:t>
            </a:r>
            <a:endParaRPr lang="en-US" sz="3200" dirty="0"/>
          </a:p>
        </p:txBody>
      </p:sp>
      <p:sp>
        <p:nvSpPr>
          <p:cNvPr id="3" name="Content Placeholder 2"/>
          <p:cNvSpPr>
            <a:spLocks noGrp="1"/>
          </p:cNvSpPr>
          <p:nvPr>
            <p:ph idx="1"/>
          </p:nvPr>
        </p:nvSpPr>
        <p:spPr>
          <a:xfrm>
            <a:off x="762000" y="990600"/>
            <a:ext cx="7772400" cy="4114800"/>
          </a:xfrm>
        </p:spPr>
        <p:txBody>
          <a:bodyPr/>
          <a:lstStyle/>
          <a:p>
            <a:r>
              <a:rPr lang="en-US" sz="2400" dirty="0" smtClean="0"/>
              <a:t>Me: </a:t>
            </a:r>
          </a:p>
          <a:p>
            <a:pPr lvl="1"/>
            <a:r>
              <a:rPr lang="en-US" sz="2000" dirty="0" smtClean="0"/>
              <a:t>“In lecture, …”</a:t>
            </a:r>
          </a:p>
          <a:p>
            <a:pPr lvl="1"/>
            <a:r>
              <a:rPr lang="en-US" sz="2000" dirty="0" smtClean="0"/>
              <a:t>“I’m designing my own supercomputer, …”</a:t>
            </a:r>
          </a:p>
          <a:p>
            <a:r>
              <a:rPr lang="en-US" dirty="0" smtClean="0"/>
              <a:t>Tutors:</a:t>
            </a:r>
          </a:p>
          <a:p>
            <a:pPr lvl="1"/>
            <a:r>
              <a:rPr lang="en-US" dirty="0" smtClean="0"/>
              <a:t>“In the </a:t>
            </a:r>
            <a:r>
              <a:rPr lang="en-US" dirty="0" err="1" smtClean="0"/>
              <a:t>Altera</a:t>
            </a:r>
            <a:r>
              <a:rPr lang="en-US" dirty="0" smtClean="0"/>
              <a:t> Tools…”</a:t>
            </a:r>
          </a:p>
          <a:p>
            <a:r>
              <a:rPr lang="en-US" dirty="0" smtClean="0"/>
              <a:t>Me, Tutor</a:t>
            </a:r>
          </a:p>
          <a:p>
            <a:pPr lvl="1"/>
            <a:r>
              <a:rPr lang="en-US" dirty="0" smtClean="0"/>
              <a:t>“In my 141L implementation”</a:t>
            </a:r>
          </a:p>
          <a:p>
            <a:r>
              <a:rPr lang="en-US" sz="2400" dirty="0" smtClean="0"/>
              <a:t>Mark, Tutor:</a:t>
            </a:r>
          </a:p>
          <a:p>
            <a:pPr lvl="1"/>
            <a:r>
              <a:rPr lang="en-US" sz="2000" dirty="0" smtClean="0"/>
              <a:t>“In the 141 ISA project framework, …”</a:t>
            </a:r>
          </a:p>
          <a:p>
            <a:pPr lvl="1"/>
            <a:r>
              <a:rPr lang="en-US" sz="2000" dirty="0" smtClean="0"/>
              <a:t>“In problem 5 of the 141 HW”</a:t>
            </a:r>
          </a:p>
          <a:p>
            <a:r>
              <a:rPr lang="en-US" sz="2400" dirty="0" smtClean="0"/>
              <a:t>Me, </a:t>
            </a:r>
            <a:r>
              <a:rPr lang="en-US" sz="2400" dirty="0" err="1" smtClean="0"/>
              <a:t>Mark,Tutor</a:t>
            </a:r>
            <a:r>
              <a:rPr lang="en-US" sz="2400" dirty="0" smtClean="0"/>
              <a:t>:</a:t>
            </a:r>
          </a:p>
          <a:p>
            <a:pPr lvl="1"/>
            <a:r>
              <a:rPr lang="en-US" sz="2000" dirty="0" smtClean="0"/>
              <a:t>“In a 2-way set associative cache, ..”</a:t>
            </a:r>
          </a:p>
          <a:p>
            <a:pPr lvl="1"/>
            <a:r>
              <a:rPr lang="en-US" sz="2000" dirty="0" smtClean="0"/>
              <a:t>“In the book..”</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sz="3600" dirty="0" smtClean="0"/>
              <a:t>Beware of assignment shortcuts</a:t>
            </a:r>
            <a:endParaRPr lang="en-US" sz="3600" dirty="0"/>
          </a:p>
        </p:txBody>
      </p:sp>
      <p:sp>
        <p:nvSpPr>
          <p:cNvPr id="3" name="Rectangle 2"/>
          <p:cNvSpPr/>
          <p:nvPr/>
        </p:nvSpPr>
        <p:spPr>
          <a:xfrm>
            <a:off x="685800" y="1730417"/>
            <a:ext cx="3200400" cy="1433726"/>
          </a:xfrm>
          <a:prstGeom prst="rect">
            <a:avLst/>
          </a:prstGeom>
        </p:spPr>
        <p:txBody>
          <a:bodyPr wrap="square">
            <a:spAutoFit/>
          </a:bodyPr>
          <a:lstStyle/>
          <a:p>
            <a:r>
              <a:rPr lang="en-GB" b="1" dirty="0" smtClean="0">
                <a:solidFill>
                  <a:schemeClr val="tx2"/>
                </a:solidFill>
                <a:latin typeface="Courier New" pitchFamily="-65" charset="0"/>
              </a:rPr>
              <a:t>logic [15:0] </a:t>
            </a:r>
            <a:r>
              <a:rPr lang="en-GB" b="1" dirty="0" err="1" smtClean="0">
                <a:solidFill>
                  <a:srgbClr val="40458C"/>
                </a:solidFill>
                <a:latin typeface="Courier New" pitchFamily="-65" charset="0"/>
              </a:rPr>
              <a:t>x</a:t>
            </a:r>
            <a:r>
              <a:rPr lang="en-GB" b="1" dirty="0" smtClean="0">
                <a:solidFill>
                  <a:schemeClr val="tx2"/>
                </a:solidFill>
                <a:latin typeface="Courier New" pitchFamily="-65" charset="0"/>
              </a:rPr>
              <a:t>;</a:t>
            </a:r>
          </a:p>
          <a:p>
            <a:r>
              <a:rPr lang="en-GB" b="1" dirty="0" smtClean="0">
                <a:solidFill>
                  <a:schemeClr val="tx2"/>
                </a:solidFill>
                <a:latin typeface="Courier New" pitchFamily="-65" charset="0"/>
              </a:rPr>
              <a:t>assign </a:t>
            </a:r>
            <a:r>
              <a:rPr lang="en-GB" b="1" dirty="0" err="1" smtClean="0">
                <a:solidFill>
                  <a:srgbClr val="40458C"/>
                </a:solidFill>
                <a:latin typeface="Courier New" pitchFamily="-65" charset="0"/>
              </a:rPr>
              <a:t>x</a:t>
            </a:r>
            <a:r>
              <a:rPr lang="en-GB" b="1" dirty="0" smtClean="0">
                <a:solidFill>
                  <a:schemeClr val="tx2"/>
                </a:solidFill>
                <a:latin typeface="Courier New" pitchFamily="-65" charset="0"/>
              </a:rPr>
              <a:t> = </a:t>
            </a:r>
            <a:r>
              <a:rPr lang="en-GB" b="1" dirty="0" err="1" smtClean="0">
                <a:solidFill>
                  <a:schemeClr val="tx2"/>
                </a:solidFill>
                <a:latin typeface="Courier New" pitchFamily="-65" charset="0"/>
              </a:rPr>
              <a:t>y</a:t>
            </a:r>
            <a:r>
              <a:rPr lang="en-GB" b="1" dirty="0" smtClean="0">
                <a:solidFill>
                  <a:schemeClr val="tx2"/>
                </a:solidFill>
                <a:latin typeface="Courier New" pitchFamily="-65" charset="0"/>
              </a:rPr>
              <a:t>;</a:t>
            </a:r>
          </a:p>
          <a:p>
            <a:endParaRPr lang="en-GB" sz="1000" b="1" dirty="0" smtClean="0">
              <a:solidFill>
                <a:schemeClr val="tx2"/>
              </a:solidFill>
              <a:latin typeface="Courier New" pitchFamily="-65" charset="0"/>
            </a:endParaRPr>
          </a:p>
          <a:p>
            <a:endParaRPr lang="en-GB" sz="1000" b="1" dirty="0" smtClean="0">
              <a:solidFill>
                <a:schemeClr val="tx2"/>
              </a:solidFill>
              <a:latin typeface="Courier New" pitchFamily="-65" charset="0"/>
            </a:endParaRPr>
          </a:p>
          <a:p>
            <a:endParaRPr lang="en-GB" sz="1000" b="1" dirty="0" smtClean="0">
              <a:solidFill>
                <a:schemeClr val="tx2"/>
              </a:solidFill>
              <a:latin typeface="Courier New" pitchFamily="-65" charset="0"/>
            </a:endParaRPr>
          </a:p>
          <a:p>
            <a:endParaRPr lang="en-GB" sz="1000" b="1" dirty="0" smtClean="0">
              <a:solidFill>
                <a:schemeClr val="tx2"/>
              </a:solidFill>
              <a:latin typeface="Courier New" pitchFamily="-65" charset="0"/>
            </a:endParaRPr>
          </a:p>
        </p:txBody>
      </p:sp>
      <p:sp>
        <p:nvSpPr>
          <p:cNvPr id="5" name="Left-Right Arrow 4"/>
          <p:cNvSpPr/>
          <p:nvPr/>
        </p:nvSpPr>
        <p:spPr bwMode="auto">
          <a:xfrm>
            <a:off x="3276600" y="1905000"/>
            <a:ext cx="1371600"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7" name="Rectangle 6"/>
          <p:cNvSpPr/>
          <p:nvPr/>
        </p:nvSpPr>
        <p:spPr>
          <a:xfrm>
            <a:off x="4648200" y="1752600"/>
            <a:ext cx="3352800" cy="589905"/>
          </a:xfrm>
          <a:prstGeom prst="rect">
            <a:avLst/>
          </a:prstGeom>
        </p:spPr>
        <p:txBody>
          <a:bodyPr wrap="square">
            <a:spAutoFit/>
          </a:bodyPr>
          <a:lstStyle/>
          <a:p>
            <a:endParaRPr lang="en-GB" sz="1000" b="1" dirty="0" smtClean="0">
              <a:solidFill>
                <a:schemeClr val="tx2"/>
              </a:solidFill>
              <a:latin typeface="Courier New" pitchFamily="-65" charset="0"/>
            </a:endParaRPr>
          </a:p>
          <a:p>
            <a:r>
              <a:rPr lang="en-GB" b="1" dirty="0" smtClean="0">
                <a:solidFill>
                  <a:schemeClr val="tx2"/>
                </a:solidFill>
                <a:latin typeface="Courier New" pitchFamily="-65" charset="0"/>
              </a:rPr>
              <a:t>logic [15:0] </a:t>
            </a:r>
            <a:r>
              <a:rPr lang="en-GB" b="1" dirty="0" err="1" smtClean="0">
                <a:solidFill>
                  <a:srgbClr val="40458C"/>
                </a:solidFill>
                <a:latin typeface="Courier New" pitchFamily="-65" charset="0"/>
              </a:rPr>
              <a:t>x</a:t>
            </a:r>
            <a:r>
              <a:rPr lang="en-GB" b="1" dirty="0" smtClean="0">
                <a:solidFill>
                  <a:schemeClr val="tx2"/>
                </a:solidFill>
                <a:latin typeface="Courier New" pitchFamily="-65" charset="0"/>
              </a:rPr>
              <a:t> = </a:t>
            </a:r>
            <a:r>
              <a:rPr lang="en-GB" b="1" dirty="0" err="1" smtClean="0">
                <a:solidFill>
                  <a:schemeClr val="tx2"/>
                </a:solidFill>
                <a:latin typeface="Courier New" pitchFamily="-65" charset="0"/>
              </a:rPr>
              <a:t>y</a:t>
            </a:r>
            <a:r>
              <a:rPr lang="en-GB" b="1" dirty="0" smtClean="0">
                <a:solidFill>
                  <a:schemeClr val="tx2"/>
                </a:solidFill>
                <a:latin typeface="Courier New" pitchFamily="-65" charset="0"/>
              </a:rPr>
              <a:t>;</a:t>
            </a:r>
          </a:p>
        </p:txBody>
      </p:sp>
      <p:sp>
        <p:nvSpPr>
          <p:cNvPr id="9" name="Left-Right Arrow 8"/>
          <p:cNvSpPr/>
          <p:nvPr/>
        </p:nvSpPr>
        <p:spPr bwMode="auto">
          <a:xfrm rot="2193837">
            <a:off x="2149415" y="3356454"/>
            <a:ext cx="3002562" cy="533400"/>
          </a:xfrm>
          <a:prstGeom prst="leftRightArrow">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0" name="Rectangle 9"/>
          <p:cNvSpPr/>
          <p:nvPr/>
        </p:nvSpPr>
        <p:spPr>
          <a:xfrm>
            <a:off x="4953000" y="4213183"/>
            <a:ext cx="3352800" cy="589905"/>
          </a:xfrm>
          <a:prstGeom prst="rect">
            <a:avLst/>
          </a:prstGeom>
        </p:spPr>
        <p:txBody>
          <a:bodyPr wrap="square">
            <a:spAutoFit/>
          </a:bodyPr>
          <a:lstStyle/>
          <a:p>
            <a:endParaRPr lang="en-GB" sz="1000" b="1" dirty="0" smtClean="0">
              <a:solidFill>
                <a:schemeClr val="tx2"/>
              </a:solidFill>
              <a:latin typeface="Courier New" pitchFamily="-65" charset="0"/>
            </a:endParaRPr>
          </a:p>
          <a:p>
            <a:r>
              <a:rPr lang="en-GB" b="1" dirty="0" smtClean="0">
                <a:solidFill>
                  <a:schemeClr val="tx2"/>
                </a:solidFill>
                <a:latin typeface="Courier New" pitchFamily="-65" charset="0"/>
              </a:rPr>
              <a:t>wire [15:0] </a:t>
            </a:r>
            <a:r>
              <a:rPr lang="en-GB" b="1" dirty="0" err="1" smtClean="0">
                <a:solidFill>
                  <a:srgbClr val="40458C"/>
                </a:solidFill>
                <a:latin typeface="Courier New" pitchFamily="-65" charset="0"/>
              </a:rPr>
              <a:t>x</a:t>
            </a:r>
            <a:r>
              <a:rPr lang="en-GB" b="1" dirty="0" smtClean="0">
                <a:solidFill>
                  <a:schemeClr val="tx2"/>
                </a:solidFill>
                <a:latin typeface="Courier New" pitchFamily="-65" charset="0"/>
              </a:rPr>
              <a:t> = </a:t>
            </a:r>
            <a:r>
              <a:rPr lang="en-GB" b="1" dirty="0" err="1" smtClean="0">
                <a:solidFill>
                  <a:schemeClr val="tx2"/>
                </a:solidFill>
                <a:latin typeface="Courier New" pitchFamily="-65" charset="0"/>
              </a:rPr>
              <a:t>y</a:t>
            </a:r>
            <a:r>
              <a:rPr lang="en-GB" b="1" dirty="0" smtClean="0">
                <a:solidFill>
                  <a:schemeClr val="tx2"/>
                </a:solidFill>
                <a:latin typeface="Courier New" pitchFamily="-65" charset="0"/>
              </a:rPr>
              <a:t>;</a:t>
            </a:r>
          </a:p>
        </p:txBody>
      </p:sp>
      <p:sp>
        <p:nvSpPr>
          <p:cNvPr id="11" name="&quot;No&quot; Symbol 10"/>
          <p:cNvSpPr/>
          <p:nvPr/>
        </p:nvSpPr>
        <p:spPr bwMode="auto">
          <a:xfrm>
            <a:off x="7848600" y="1447800"/>
            <a:ext cx="990600" cy="1219200"/>
          </a:xfrm>
          <a:prstGeom prst="noSmoking">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2" name="Smiley Face 11"/>
          <p:cNvSpPr/>
          <p:nvPr/>
        </p:nvSpPr>
        <p:spPr bwMode="auto">
          <a:xfrm>
            <a:off x="8077200" y="4191000"/>
            <a:ext cx="838200" cy="914400"/>
          </a:xfrm>
          <a:prstGeom prst="smileyFac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3" name="TextBox 12"/>
          <p:cNvSpPr txBox="1"/>
          <p:nvPr/>
        </p:nvSpPr>
        <p:spPr>
          <a:xfrm>
            <a:off x="5029200" y="2895600"/>
            <a:ext cx="2591817" cy="728405"/>
          </a:xfrm>
          <a:prstGeom prst="rect">
            <a:avLst/>
          </a:prstGeom>
          <a:noFill/>
        </p:spPr>
        <p:txBody>
          <a:bodyPr wrap="none" rtlCol="0">
            <a:spAutoFit/>
          </a:bodyPr>
          <a:lstStyle/>
          <a:p>
            <a:r>
              <a:rPr lang="en-US" dirty="0" smtClean="0"/>
              <a:t>“initialization”</a:t>
            </a:r>
          </a:p>
          <a:p>
            <a:r>
              <a:rPr lang="en-US" i="1" dirty="0" smtClean="0"/>
              <a:t>non-synthesizable</a:t>
            </a:r>
            <a:endParaRPr lang="en-US" i="1" dirty="0"/>
          </a:p>
        </p:txBody>
      </p:sp>
      <p:sp>
        <p:nvSpPr>
          <p:cNvPr id="14" name="TextBox 13"/>
          <p:cNvSpPr txBox="1"/>
          <p:nvPr/>
        </p:nvSpPr>
        <p:spPr>
          <a:xfrm>
            <a:off x="4876800" y="5105400"/>
            <a:ext cx="3441968" cy="728405"/>
          </a:xfrm>
          <a:prstGeom prst="rect">
            <a:avLst/>
          </a:prstGeom>
          <a:noFill/>
        </p:spPr>
        <p:txBody>
          <a:bodyPr wrap="none" rtlCol="0">
            <a:spAutoFit/>
          </a:bodyPr>
          <a:lstStyle/>
          <a:p>
            <a:r>
              <a:rPr lang="en-US" dirty="0" smtClean="0"/>
              <a:t>“</a:t>
            </a:r>
            <a:r>
              <a:rPr lang="en-US" smtClean="0"/>
              <a:t>continuous assignment</a:t>
            </a:r>
            <a:r>
              <a:rPr lang="en-US" dirty="0" smtClean="0"/>
              <a:t>”</a:t>
            </a:r>
          </a:p>
          <a:p>
            <a:r>
              <a:rPr lang="en-US" i="1" dirty="0" smtClean="0"/>
              <a:t>synthesizable</a:t>
            </a:r>
            <a:endParaRPr lang="en-US" i="1" dirty="0"/>
          </a:p>
        </p:txBody>
      </p:sp>
      <p:sp>
        <p:nvSpPr>
          <p:cNvPr id="15" name="Rectangle 14"/>
          <p:cNvSpPr/>
          <p:nvPr/>
        </p:nvSpPr>
        <p:spPr>
          <a:xfrm>
            <a:off x="76200" y="5863822"/>
            <a:ext cx="4876800" cy="1070378"/>
          </a:xfrm>
          <a:prstGeom prst="rect">
            <a:avLst/>
          </a:prstGeom>
        </p:spPr>
        <p:txBody>
          <a:bodyPr wrap="square">
            <a:spAutoFit/>
          </a:bodyPr>
          <a:lstStyle/>
          <a:p>
            <a:r>
              <a:rPr lang="en-US" i="1" baseline="30000" dirty="0" smtClean="0">
                <a:solidFill>
                  <a:srgbClr val="FF0000"/>
                </a:solidFill>
              </a:rPr>
              <a:t>“Unlike nets, a variable cannot have an implicit continuous assignment as part of its declaration. An assignment as part of the declaration of a variable is a variable initialization, not a continuous assignment.” </a:t>
            </a:r>
          </a:p>
          <a:p>
            <a:r>
              <a:rPr lang="en-US" i="1" baseline="30000" dirty="0" smtClean="0"/>
              <a:t>IEEE 1800-2009 (</a:t>
            </a:r>
            <a:r>
              <a:rPr lang="en-US" i="1" baseline="30000" dirty="0" err="1" smtClean="0"/>
              <a:t>SystemVerilog</a:t>
            </a:r>
            <a:r>
              <a:rPr lang="en-US" i="1" baseline="30000" dirty="0" smtClean="0"/>
              <a:t> Standard) </a:t>
            </a:r>
            <a:r>
              <a:rPr lang="en-US" i="1" baseline="30000" dirty="0" err="1" smtClean="0"/>
              <a:t>p</a:t>
            </a:r>
            <a:r>
              <a:rPr lang="en-US" i="1" baseline="30000" dirty="0" smtClean="0"/>
              <a:t>. 50</a:t>
            </a:r>
            <a:endParaRPr lang="en-US" i="1"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urier New"/>
                <a:cs typeface="Courier New"/>
              </a:rPr>
              <a:t>unique </a:t>
            </a:r>
            <a:r>
              <a:rPr lang="en-US" dirty="0" smtClean="0"/>
              <a:t>and </a:t>
            </a:r>
            <a:r>
              <a:rPr lang="en-US" dirty="0" err="1" smtClean="0">
                <a:solidFill>
                  <a:srgbClr val="FF0000"/>
                </a:solidFill>
                <a:latin typeface="Courier New"/>
                <a:cs typeface="Courier New"/>
              </a:rPr>
              <a:t>riority</a:t>
            </a:r>
            <a:r>
              <a:rPr lang="en-US" dirty="0" smtClean="0">
                <a:solidFill>
                  <a:srgbClr val="FF0000"/>
                </a:solidFill>
                <a:latin typeface="Courier New"/>
                <a:cs typeface="Courier New"/>
              </a:rPr>
              <a:t> </a:t>
            </a:r>
            <a:r>
              <a:rPr lang="en-US" dirty="0" smtClean="0"/>
              <a:t>for </a:t>
            </a:r>
            <a:r>
              <a:rPr lang="en-US" dirty="0" smtClean="0">
                <a:latin typeface="Courier New"/>
                <a:cs typeface="Courier New"/>
              </a:rPr>
              <a:t>case</a:t>
            </a:r>
            <a:r>
              <a:rPr lang="en-US" dirty="0" smtClean="0"/>
              <a:t> and </a:t>
            </a:r>
            <a:r>
              <a:rPr lang="en-US" dirty="0" smtClean="0">
                <a:latin typeface="Courier New"/>
                <a:cs typeface="Courier New"/>
              </a:rPr>
              <a:t>if</a:t>
            </a:r>
            <a:endParaRPr lang="en-US" dirty="0">
              <a:latin typeface="Courier New"/>
              <a:cs typeface="Courier New"/>
            </a:endParaRPr>
          </a:p>
        </p:txBody>
      </p:sp>
      <p:sp>
        <p:nvSpPr>
          <p:cNvPr id="4" name="Rectangle 3"/>
          <p:cNvSpPr/>
          <p:nvPr/>
        </p:nvSpPr>
        <p:spPr>
          <a:xfrm>
            <a:off x="838200" y="1752600"/>
            <a:ext cx="7620000" cy="1636345"/>
          </a:xfrm>
          <a:prstGeom prst="rect">
            <a:avLst/>
          </a:prstGeom>
        </p:spPr>
        <p:txBody>
          <a:bodyPr wrap="square">
            <a:spAutoFit/>
          </a:bodyPr>
          <a:lstStyle/>
          <a:p>
            <a:r>
              <a:rPr lang="en-US" b="1" dirty="0" smtClean="0">
                <a:solidFill>
                  <a:srgbClr val="FF0000"/>
                </a:solidFill>
                <a:latin typeface="Courier New"/>
                <a:cs typeface="Courier New"/>
              </a:rPr>
              <a:t>unique</a:t>
            </a:r>
            <a:r>
              <a:rPr lang="en-US" b="1" dirty="0" smtClean="0"/>
              <a:t>: </a:t>
            </a:r>
            <a:r>
              <a:rPr lang="en-US" b="1" i="1" dirty="0" smtClean="0"/>
              <a:t>exactly </a:t>
            </a:r>
            <a:r>
              <a:rPr lang="en-US" b="1" i="1" dirty="0" smtClean="0"/>
              <a:t>one </a:t>
            </a:r>
            <a:r>
              <a:rPr lang="en-US" i="1" dirty="0" smtClean="0"/>
              <a:t>branch or case item </a:t>
            </a:r>
            <a:r>
              <a:rPr lang="en-US" b="1" i="1" dirty="0" smtClean="0"/>
              <a:t>must execute</a:t>
            </a:r>
            <a:r>
              <a:rPr lang="en-US" i="1" dirty="0" smtClean="0"/>
              <a:t>; otherwise it is an error</a:t>
            </a:r>
            <a:r>
              <a:rPr lang="en-US" i="1" dirty="0" smtClean="0"/>
              <a:t>.</a:t>
            </a:r>
            <a:endParaRPr lang="en-US" i="1" dirty="0" smtClean="0"/>
          </a:p>
          <a:p>
            <a:endParaRPr lang="en-US" dirty="0" smtClean="0"/>
          </a:p>
          <a:p>
            <a:r>
              <a:rPr lang="en-US" b="1" dirty="0" smtClean="0">
                <a:solidFill>
                  <a:srgbClr val="FF0000"/>
                </a:solidFill>
                <a:latin typeface="Courier New"/>
                <a:cs typeface="Courier New"/>
              </a:rPr>
              <a:t>priority</a:t>
            </a:r>
            <a:r>
              <a:rPr lang="en-US" b="1" dirty="0" smtClean="0"/>
              <a:t>: </a:t>
            </a:r>
            <a:r>
              <a:rPr lang="en-US" i="1" dirty="0" smtClean="0"/>
              <a:t>choices </a:t>
            </a:r>
            <a:r>
              <a:rPr lang="en-US" b="1" i="1" dirty="0" smtClean="0"/>
              <a:t>must </a:t>
            </a:r>
            <a:r>
              <a:rPr lang="en-US" i="1" dirty="0" smtClean="0"/>
              <a:t>be </a:t>
            </a:r>
            <a:r>
              <a:rPr lang="en-US" b="1" i="1" dirty="0" smtClean="0"/>
              <a:t>evaluated in orde</a:t>
            </a:r>
            <a:r>
              <a:rPr lang="en-US" i="1" dirty="0" smtClean="0"/>
              <a:t>r, and that </a:t>
            </a:r>
            <a:r>
              <a:rPr lang="en-US" b="1" i="1" dirty="0" smtClean="0"/>
              <a:t>one branch must execute</a:t>
            </a:r>
            <a:r>
              <a:rPr lang="en-US" i="1" dirty="0" smtClean="0"/>
              <a:t>.</a:t>
            </a:r>
            <a:endParaRPr lang="en-US" i="1" dirty="0"/>
          </a:p>
        </p:txBody>
      </p:sp>
      <p:sp>
        <p:nvSpPr>
          <p:cNvPr id="10" name="TextBox 9"/>
          <p:cNvSpPr txBox="1"/>
          <p:nvPr/>
        </p:nvSpPr>
        <p:spPr>
          <a:xfrm>
            <a:off x="838200" y="4267200"/>
            <a:ext cx="7776488" cy="2426305"/>
          </a:xfrm>
          <a:prstGeom prst="rect">
            <a:avLst/>
          </a:prstGeom>
          <a:noFill/>
        </p:spPr>
        <p:txBody>
          <a:bodyPr wrap="none" rtlCol="0">
            <a:spAutoFit/>
          </a:bodyPr>
          <a:lstStyle/>
          <a:p>
            <a:r>
              <a:rPr lang="en-US" dirty="0" smtClean="0"/>
              <a:t>Synopsys VCS:  Does not generate X output, just says:</a:t>
            </a:r>
          </a:p>
          <a:p>
            <a:endParaRPr lang="en-US" dirty="0" smtClean="0"/>
          </a:p>
          <a:p>
            <a:r>
              <a:rPr lang="en-US" sz="1600" b="1" dirty="0" smtClean="0"/>
              <a:t>   RT Warning: No condition matches in 'unique case' statement.</a:t>
            </a:r>
          </a:p>
          <a:p>
            <a:r>
              <a:rPr lang="en-US" sz="1600" b="1" dirty="0" smtClean="0"/>
              <a:t>        "</a:t>
            </a:r>
            <a:r>
              <a:rPr lang="en-US" sz="1600" b="1" dirty="0" err="1" smtClean="0"/>
              <a:t>system.v</a:t>
            </a:r>
            <a:r>
              <a:rPr lang="en-US" sz="1600" b="1" dirty="0" smtClean="0"/>
              <a:t>", line 20, for </a:t>
            </a:r>
            <a:r>
              <a:rPr lang="en-US" sz="1600" b="1" dirty="0" err="1" smtClean="0"/>
              <a:t>testbench.dut.cu</a:t>
            </a:r>
            <a:r>
              <a:rPr lang="en-US" sz="1600" b="1" dirty="0" smtClean="0"/>
              <a:t>, at time   100</a:t>
            </a:r>
            <a:r>
              <a:rPr lang="en-US" sz="1600" b="1" dirty="0" smtClean="0"/>
              <a:t>.</a:t>
            </a:r>
          </a:p>
          <a:p>
            <a:endParaRPr lang="en-US" sz="1600" b="1" dirty="0" smtClean="0"/>
          </a:p>
          <a:p>
            <a:r>
              <a:rPr lang="en-US" sz="1600" dirty="0" smtClean="0"/>
              <a:t>So, using 1’bX as the default condition still has some purpose, since it</a:t>
            </a:r>
          </a:p>
          <a:p>
            <a:r>
              <a:rPr lang="en-US" sz="1600" dirty="0" smtClean="0"/>
              <a:t>shows up in the waveform viewer. On the other hand, this tells you when</a:t>
            </a:r>
          </a:p>
          <a:p>
            <a:r>
              <a:rPr lang="en-US" sz="1600" dirty="0" smtClean="0"/>
              <a:t>the issue happens.</a:t>
            </a:r>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Our SV Subset</a:t>
            </a:r>
            <a:endParaRPr lang="en-US" dirty="0"/>
          </a:p>
        </p:txBody>
      </p:sp>
      <p:sp>
        <p:nvSpPr>
          <p:cNvPr id="3" name="Content Placeholder 2"/>
          <p:cNvSpPr>
            <a:spLocks noGrp="1"/>
          </p:cNvSpPr>
          <p:nvPr>
            <p:ph idx="1"/>
          </p:nvPr>
        </p:nvSpPr>
        <p:spPr>
          <a:xfrm>
            <a:off x="838200" y="1905000"/>
            <a:ext cx="7772400" cy="4724400"/>
          </a:xfrm>
        </p:spPr>
        <p:txBody>
          <a:bodyPr/>
          <a:lstStyle/>
          <a:p>
            <a:r>
              <a:rPr lang="en-US" sz="2400" dirty="0" smtClean="0"/>
              <a:t>SV is a big language with many features not concerned with synthesizing hardware.</a:t>
            </a:r>
          </a:p>
          <a:p>
            <a:r>
              <a:rPr lang="en-US" sz="2400" dirty="0" smtClean="0"/>
              <a:t>The code you write for your processor should only contain the language structures discussed in these slides.</a:t>
            </a:r>
          </a:p>
          <a:p>
            <a:r>
              <a:rPr lang="en-US" sz="2400" dirty="0" smtClean="0"/>
              <a:t>Anything else is not synthesizable, although it will simulate fine.</a:t>
            </a:r>
          </a:p>
          <a:p>
            <a:r>
              <a:rPr lang="en-US" sz="2400" dirty="0" smtClean="0"/>
              <a:t>You </a:t>
            </a:r>
            <a:r>
              <a:rPr lang="en-US" sz="2400" i="1" dirty="0" smtClean="0"/>
              <a:t>MUST </a:t>
            </a:r>
            <a:r>
              <a:rPr lang="en-US" sz="2400" dirty="0" smtClean="0"/>
              <a:t>follow the course coding standard; a document will be released soon.</a:t>
            </a:r>
          </a:p>
          <a:p>
            <a:r>
              <a:rPr lang="en-US" sz="2400" dirty="0" smtClean="0"/>
              <a:t>We will be mixing in some more synthesizable </a:t>
            </a:r>
            <a:r>
              <a:rPr lang="en-US" sz="2400" dirty="0" err="1" smtClean="0"/>
              <a:t>SystemVerilog</a:t>
            </a:r>
            <a:r>
              <a:rPr lang="en-US" sz="2400" dirty="0" smtClean="0"/>
              <a:t> later in the course to improve maintainability of your code.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5" name="Rectangle 2"/>
          <p:cNvSpPr>
            <a:spLocks noGrp="1" noChangeArrowheads="1"/>
          </p:cNvSpPr>
          <p:nvPr>
            <p:ph type="ctrTitle"/>
          </p:nvPr>
        </p:nvSpPr>
        <p:spPr>
          <a:xfrm>
            <a:off x="747713" y="177800"/>
            <a:ext cx="8096250" cy="1295400"/>
          </a:xfrm>
        </p:spPr>
        <p:txBody>
          <a:bodyPr lIns="90000" tIns="46800" rIns="90000" bIns="46800"/>
          <a:lstStyle/>
          <a:p>
            <a:pPr defTabSz="457200" eaLnBrk="1" hangingPunct="1">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660066"/>
                </a:solidFill>
              </a:rPr>
              <a:t>Synthesizable </a:t>
            </a:r>
            <a:br>
              <a:rPr lang="en-GB" sz="3200" dirty="0" smtClean="0">
                <a:solidFill>
                  <a:srgbClr val="660066"/>
                </a:solidFill>
              </a:rPr>
            </a:br>
            <a:r>
              <a:rPr lang="en-GB" sz="3200" dirty="0" smtClean="0">
                <a:solidFill>
                  <a:srgbClr val="660066"/>
                </a:solidFill>
              </a:rPr>
              <a:t>System </a:t>
            </a:r>
            <a:r>
              <a:rPr lang="en-GB" sz="3200" dirty="0" err="1" smtClean="0">
                <a:solidFill>
                  <a:srgbClr val="660066"/>
                </a:solidFill>
              </a:rPr>
              <a:t>Verilog</a:t>
            </a:r>
            <a:r>
              <a:rPr lang="en-GB" sz="3200" dirty="0" smtClean="0">
                <a:solidFill>
                  <a:srgbClr val="660066"/>
                </a:solidFill>
              </a:rPr>
              <a:t> </a:t>
            </a:r>
            <a:r>
              <a:rPr lang="en-GB" sz="3200" dirty="0">
                <a:solidFill>
                  <a:srgbClr val="660066"/>
                </a:solidFill>
              </a:rPr>
              <a:t>1 - Fundamentals</a:t>
            </a:r>
          </a:p>
        </p:txBody>
      </p:sp>
      <p:sp>
        <p:nvSpPr>
          <p:cNvPr id="15366" name="Rectangle 3" descr="Rectangle: Click to edit Master text styles&#10;Second level&#10;Third level&#10;Fourth level&#10;Fifth level"/>
          <p:cNvSpPr>
            <a:spLocks noGrp="1" noChangeArrowheads="1"/>
          </p:cNvSpPr>
          <p:nvPr>
            <p:ph type="subTitle" idx="1"/>
          </p:nvPr>
        </p:nvSpPr>
        <p:spPr>
          <a:xfrm>
            <a:off x="1371600" y="4876800"/>
            <a:ext cx="6400800" cy="1411288"/>
          </a:xfrm>
        </p:spPr>
        <p:txBody>
          <a:bodyPr lIns="90000" tIns="46800" rIns="90000" bIns="46800"/>
          <a:lstStyle/>
          <a:p>
            <a:pPr defTabSz="457200" eaLnBrk="1" hangingPunct="1">
              <a:lnSpc>
                <a:spcPct val="120000"/>
              </a:lnSpc>
              <a:spcBef>
                <a:spcPct val="0"/>
              </a:spcBef>
              <a:buFont typeface="Wingdings" pitchFamily="-65"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660066"/>
                </a:solidFill>
              </a:rPr>
              <a:t>Prof. Michael Taylor</a:t>
            </a:r>
          </a:p>
        </p:txBody>
      </p:sp>
      <p:grpSp>
        <p:nvGrpSpPr>
          <p:cNvPr id="15367" name="Group 4"/>
          <p:cNvGrpSpPr>
            <a:grpSpLocks/>
          </p:cNvGrpSpPr>
          <p:nvPr/>
        </p:nvGrpSpPr>
        <p:grpSpPr bwMode="auto">
          <a:xfrm>
            <a:off x="1576388" y="2209800"/>
            <a:ext cx="6118225" cy="2436813"/>
            <a:chOff x="993" y="1392"/>
            <a:chExt cx="3854" cy="1535"/>
          </a:xfrm>
        </p:grpSpPr>
        <p:grpSp>
          <p:nvGrpSpPr>
            <p:cNvPr id="15368" name="Group 5"/>
            <p:cNvGrpSpPr>
              <a:grpSpLocks/>
            </p:cNvGrpSpPr>
            <p:nvPr/>
          </p:nvGrpSpPr>
          <p:grpSpPr bwMode="auto">
            <a:xfrm>
              <a:off x="1173" y="1576"/>
              <a:ext cx="1823" cy="775"/>
              <a:chOff x="1173" y="1576"/>
              <a:chExt cx="1823" cy="775"/>
            </a:xfrm>
          </p:grpSpPr>
          <p:sp>
            <p:nvSpPr>
              <p:cNvPr id="15377" name="Rectangle 6"/>
              <p:cNvSpPr>
                <a:spLocks noChangeArrowheads="1"/>
              </p:cNvSpPr>
              <p:nvPr/>
            </p:nvSpPr>
            <p:spPr bwMode="auto">
              <a:xfrm>
                <a:off x="1371" y="1827"/>
                <a:ext cx="277" cy="27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15378" name="Rectangle 7"/>
              <p:cNvSpPr>
                <a:spLocks noChangeArrowheads="1"/>
              </p:cNvSpPr>
              <p:nvPr/>
            </p:nvSpPr>
            <p:spPr bwMode="auto">
              <a:xfrm>
                <a:off x="1767" y="1821"/>
                <a:ext cx="277" cy="27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15379" name="Rectangle 8"/>
              <p:cNvSpPr>
                <a:spLocks noChangeArrowheads="1"/>
              </p:cNvSpPr>
              <p:nvPr/>
            </p:nvSpPr>
            <p:spPr bwMode="auto">
              <a:xfrm>
                <a:off x="2164" y="1821"/>
                <a:ext cx="277" cy="27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15380" name="Rectangle 9"/>
              <p:cNvSpPr>
                <a:spLocks noChangeArrowheads="1"/>
              </p:cNvSpPr>
              <p:nvPr/>
            </p:nvSpPr>
            <p:spPr bwMode="auto">
              <a:xfrm>
                <a:off x="2560" y="1821"/>
                <a:ext cx="277" cy="275"/>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15381" name="Line 10"/>
              <p:cNvSpPr>
                <a:spLocks noChangeShapeType="1"/>
              </p:cNvSpPr>
              <p:nvPr/>
            </p:nvSpPr>
            <p:spPr bwMode="auto">
              <a:xfrm flipH="1">
                <a:off x="1687" y="2025"/>
                <a:ext cx="81"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82" name="Line 11"/>
              <p:cNvSpPr>
                <a:spLocks noChangeShapeType="1"/>
              </p:cNvSpPr>
              <p:nvPr/>
            </p:nvSpPr>
            <p:spPr bwMode="auto">
              <a:xfrm flipH="1">
                <a:off x="1250" y="2025"/>
                <a:ext cx="121"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15383" name="Group 12"/>
              <p:cNvGrpSpPr>
                <a:grpSpLocks/>
              </p:cNvGrpSpPr>
              <p:nvPr/>
            </p:nvGrpSpPr>
            <p:grpSpPr bwMode="auto">
              <a:xfrm>
                <a:off x="1450" y="1616"/>
                <a:ext cx="1308" cy="210"/>
                <a:chOff x="1450" y="1616"/>
                <a:chExt cx="1308" cy="210"/>
              </a:xfrm>
            </p:grpSpPr>
            <p:sp>
              <p:nvSpPr>
                <p:cNvPr id="15412" name="Line 13"/>
                <p:cNvSpPr>
                  <a:spLocks noChangeShapeType="1"/>
                </p:cNvSpPr>
                <p:nvPr/>
              </p:nvSpPr>
              <p:spPr bwMode="auto">
                <a:xfrm>
                  <a:off x="1450"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3" name="Line 14"/>
                <p:cNvSpPr>
                  <a:spLocks noChangeShapeType="1"/>
                </p:cNvSpPr>
                <p:nvPr/>
              </p:nvSpPr>
              <p:spPr bwMode="auto">
                <a:xfrm>
                  <a:off x="1568"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4" name="Line 15"/>
                <p:cNvSpPr>
                  <a:spLocks noChangeShapeType="1"/>
                </p:cNvSpPr>
                <p:nvPr/>
              </p:nvSpPr>
              <p:spPr bwMode="auto">
                <a:xfrm>
                  <a:off x="1846"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5" name="Line 16"/>
                <p:cNvSpPr>
                  <a:spLocks noChangeShapeType="1"/>
                </p:cNvSpPr>
                <p:nvPr/>
              </p:nvSpPr>
              <p:spPr bwMode="auto">
                <a:xfrm>
                  <a:off x="1965"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6" name="Line 17"/>
                <p:cNvSpPr>
                  <a:spLocks noChangeShapeType="1"/>
                </p:cNvSpPr>
                <p:nvPr/>
              </p:nvSpPr>
              <p:spPr bwMode="auto">
                <a:xfrm>
                  <a:off x="2243"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7" name="Line 18"/>
                <p:cNvSpPr>
                  <a:spLocks noChangeShapeType="1"/>
                </p:cNvSpPr>
                <p:nvPr/>
              </p:nvSpPr>
              <p:spPr bwMode="auto">
                <a:xfrm>
                  <a:off x="2362"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8" name="Line 19"/>
                <p:cNvSpPr>
                  <a:spLocks noChangeShapeType="1"/>
                </p:cNvSpPr>
                <p:nvPr/>
              </p:nvSpPr>
              <p:spPr bwMode="auto">
                <a:xfrm>
                  <a:off x="2640"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9" name="Line 20"/>
                <p:cNvSpPr>
                  <a:spLocks noChangeShapeType="1"/>
                </p:cNvSpPr>
                <p:nvPr/>
              </p:nvSpPr>
              <p:spPr bwMode="auto">
                <a:xfrm>
                  <a:off x="2759" y="1616"/>
                  <a:ext cx="1" cy="21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15384" name="Group 21"/>
              <p:cNvGrpSpPr>
                <a:grpSpLocks/>
              </p:cNvGrpSpPr>
              <p:nvPr/>
            </p:nvGrpSpPr>
            <p:grpSpPr bwMode="auto">
              <a:xfrm>
                <a:off x="1499" y="2100"/>
                <a:ext cx="1189" cy="169"/>
                <a:chOff x="1499" y="2100"/>
                <a:chExt cx="1189" cy="169"/>
              </a:xfrm>
            </p:grpSpPr>
            <p:sp>
              <p:nvSpPr>
                <p:cNvPr id="15408" name="Line 22"/>
                <p:cNvSpPr>
                  <a:spLocks noChangeShapeType="1"/>
                </p:cNvSpPr>
                <p:nvPr/>
              </p:nvSpPr>
              <p:spPr bwMode="auto">
                <a:xfrm>
                  <a:off x="1499" y="2100"/>
                  <a:ext cx="1" cy="170"/>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09" name="Line 23"/>
                <p:cNvSpPr>
                  <a:spLocks noChangeShapeType="1"/>
                </p:cNvSpPr>
                <p:nvPr/>
              </p:nvSpPr>
              <p:spPr bwMode="auto">
                <a:xfrm>
                  <a:off x="1896" y="2100"/>
                  <a:ext cx="1" cy="170"/>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0" name="Line 24"/>
                <p:cNvSpPr>
                  <a:spLocks noChangeShapeType="1"/>
                </p:cNvSpPr>
                <p:nvPr/>
              </p:nvSpPr>
              <p:spPr bwMode="auto">
                <a:xfrm>
                  <a:off x="2292" y="2100"/>
                  <a:ext cx="1" cy="170"/>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411" name="Line 25"/>
                <p:cNvSpPr>
                  <a:spLocks noChangeShapeType="1"/>
                </p:cNvSpPr>
                <p:nvPr/>
              </p:nvSpPr>
              <p:spPr bwMode="auto">
                <a:xfrm>
                  <a:off x="2689" y="2100"/>
                  <a:ext cx="1" cy="170"/>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15385" name="AutoShape 26"/>
              <p:cNvSpPr>
                <a:spLocks noChangeArrowheads="1"/>
              </p:cNvSpPr>
              <p:nvPr/>
            </p:nvSpPr>
            <p:spPr bwMode="auto">
              <a:xfrm>
                <a:off x="1212" y="1616"/>
                <a:ext cx="1785" cy="695"/>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15386" name="Line 27"/>
              <p:cNvSpPr>
                <a:spLocks noChangeShapeType="1"/>
              </p:cNvSpPr>
              <p:nvPr/>
            </p:nvSpPr>
            <p:spPr bwMode="auto">
              <a:xfrm flipH="1">
                <a:off x="1647" y="1903"/>
                <a:ext cx="81"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387" name="Line 28"/>
              <p:cNvSpPr>
                <a:spLocks noChangeShapeType="1"/>
              </p:cNvSpPr>
              <p:nvPr/>
            </p:nvSpPr>
            <p:spPr bwMode="auto">
              <a:xfrm flipH="1">
                <a:off x="2084" y="2025"/>
                <a:ext cx="81"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88" name="Line 29"/>
              <p:cNvSpPr>
                <a:spLocks noChangeShapeType="1"/>
              </p:cNvSpPr>
              <p:nvPr/>
            </p:nvSpPr>
            <p:spPr bwMode="auto">
              <a:xfrm flipH="1">
                <a:off x="2043" y="1903"/>
                <a:ext cx="8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389" name="Line 30"/>
              <p:cNvSpPr>
                <a:spLocks noChangeShapeType="1"/>
              </p:cNvSpPr>
              <p:nvPr/>
            </p:nvSpPr>
            <p:spPr bwMode="auto">
              <a:xfrm flipH="1">
                <a:off x="2479" y="2025"/>
                <a:ext cx="8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90" name="Line 31"/>
              <p:cNvSpPr>
                <a:spLocks noChangeShapeType="1"/>
              </p:cNvSpPr>
              <p:nvPr/>
            </p:nvSpPr>
            <p:spPr bwMode="auto">
              <a:xfrm flipH="1">
                <a:off x="2441" y="1903"/>
                <a:ext cx="81"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391" name="Line 32"/>
              <p:cNvSpPr>
                <a:spLocks noChangeShapeType="1"/>
              </p:cNvSpPr>
              <p:nvPr/>
            </p:nvSpPr>
            <p:spPr bwMode="auto">
              <a:xfrm flipH="1">
                <a:off x="2837" y="1861"/>
                <a:ext cx="81"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15392" name="Line 33"/>
              <p:cNvSpPr>
                <a:spLocks noChangeShapeType="1"/>
              </p:cNvSpPr>
              <p:nvPr/>
            </p:nvSpPr>
            <p:spPr bwMode="auto">
              <a:xfrm flipH="1">
                <a:off x="2083" y="1903"/>
                <a:ext cx="42" cy="12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93" name="Line 34"/>
              <p:cNvSpPr>
                <a:spLocks noChangeShapeType="1"/>
              </p:cNvSpPr>
              <p:nvPr/>
            </p:nvSpPr>
            <p:spPr bwMode="auto">
              <a:xfrm flipH="1">
                <a:off x="2479" y="1903"/>
                <a:ext cx="42" cy="12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94" name="Line 35"/>
              <p:cNvSpPr>
                <a:spLocks noChangeShapeType="1"/>
              </p:cNvSpPr>
              <p:nvPr/>
            </p:nvSpPr>
            <p:spPr bwMode="auto">
              <a:xfrm flipH="1">
                <a:off x="1686" y="1903"/>
                <a:ext cx="42" cy="122"/>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15395" name="Rectangle 36"/>
              <p:cNvSpPr>
                <a:spLocks noChangeArrowheads="1"/>
              </p:cNvSpPr>
              <p:nvPr/>
            </p:nvSpPr>
            <p:spPr bwMode="auto">
              <a:xfrm>
                <a:off x="1529" y="1576"/>
                <a:ext cx="80"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396" name="Rectangle 37"/>
              <p:cNvSpPr>
                <a:spLocks noChangeArrowheads="1"/>
              </p:cNvSpPr>
              <p:nvPr/>
            </p:nvSpPr>
            <p:spPr bwMode="auto">
              <a:xfrm>
                <a:off x="1410" y="1576"/>
                <a:ext cx="79"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397" name="Rectangle 38"/>
              <p:cNvSpPr>
                <a:spLocks noChangeArrowheads="1"/>
              </p:cNvSpPr>
              <p:nvPr/>
            </p:nvSpPr>
            <p:spPr bwMode="auto">
              <a:xfrm>
                <a:off x="1926" y="1576"/>
                <a:ext cx="80"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398" name="Rectangle 39"/>
              <p:cNvSpPr>
                <a:spLocks noChangeArrowheads="1"/>
              </p:cNvSpPr>
              <p:nvPr/>
            </p:nvSpPr>
            <p:spPr bwMode="auto">
              <a:xfrm>
                <a:off x="1807" y="1576"/>
                <a:ext cx="79"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399" name="Rectangle 40"/>
              <p:cNvSpPr>
                <a:spLocks noChangeArrowheads="1"/>
              </p:cNvSpPr>
              <p:nvPr/>
            </p:nvSpPr>
            <p:spPr bwMode="auto">
              <a:xfrm>
                <a:off x="2322" y="1576"/>
                <a:ext cx="80"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0" name="Rectangle 41"/>
              <p:cNvSpPr>
                <a:spLocks noChangeArrowheads="1"/>
              </p:cNvSpPr>
              <p:nvPr/>
            </p:nvSpPr>
            <p:spPr bwMode="auto">
              <a:xfrm>
                <a:off x="2204" y="1576"/>
                <a:ext cx="79"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1" name="Rectangle 42"/>
              <p:cNvSpPr>
                <a:spLocks noChangeArrowheads="1"/>
              </p:cNvSpPr>
              <p:nvPr/>
            </p:nvSpPr>
            <p:spPr bwMode="auto">
              <a:xfrm>
                <a:off x="2719" y="1576"/>
                <a:ext cx="80"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2" name="Rectangle 43"/>
              <p:cNvSpPr>
                <a:spLocks noChangeArrowheads="1"/>
              </p:cNvSpPr>
              <p:nvPr/>
            </p:nvSpPr>
            <p:spPr bwMode="auto">
              <a:xfrm>
                <a:off x="2600" y="1576"/>
                <a:ext cx="79"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3" name="Rectangle 44"/>
              <p:cNvSpPr>
                <a:spLocks noChangeArrowheads="1"/>
              </p:cNvSpPr>
              <p:nvPr/>
            </p:nvSpPr>
            <p:spPr bwMode="auto">
              <a:xfrm>
                <a:off x="1464" y="2270"/>
                <a:ext cx="80" cy="8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4" name="Rectangle 45"/>
              <p:cNvSpPr>
                <a:spLocks noChangeArrowheads="1"/>
              </p:cNvSpPr>
              <p:nvPr/>
            </p:nvSpPr>
            <p:spPr bwMode="auto">
              <a:xfrm>
                <a:off x="1861" y="2270"/>
                <a:ext cx="80" cy="8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5" name="Rectangle 46"/>
              <p:cNvSpPr>
                <a:spLocks noChangeArrowheads="1"/>
              </p:cNvSpPr>
              <p:nvPr/>
            </p:nvSpPr>
            <p:spPr bwMode="auto">
              <a:xfrm>
                <a:off x="2258" y="2270"/>
                <a:ext cx="80" cy="8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6" name="Rectangle 47"/>
              <p:cNvSpPr>
                <a:spLocks noChangeArrowheads="1"/>
              </p:cNvSpPr>
              <p:nvPr/>
            </p:nvSpPr>
            <p:spPr bwMode="auto">
              <a:xfrm>
                <a:off x="2654" y="2270"/>
                <a:ext cx="80" cy="8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15407" name="Rectangle 48"/>
              <p:cNvSpPr>
                <a:spLocks noChangeArrowheads="1"/>
              </p:cNvSpPr>
              <p:nvPr/>
            </p:nvSpPr>
            <p:spPr bwMode="auto">
              <a:xfrm>
                <a:off x="1173" y="1984"/>
                <a:ext cx="79" cy="8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grpSp>
        <p:grpSp>
          <p:nvGrpSpPr>
            <p:cNvPr id="15369" name="Group 49"/>
            <p:cNvGrpSpPr>
              <a:grpSpLocks/>
            </p:cNvGrpSpPr>
            <p:nvPr/>
          </p:nvGrpSpPr>
          <p:grpSpPr bwMode="auto">
            <a:xfrm>
              <a:off x="993" y="1392"/>
              <a:ext cx="2270" cy="1151"/>
              <a:chOff x="993" y="1392"/>
              <a:chExt cx="2270" cy="1151"/>
            </a:xfrm>
          </p:grpSpPr>
          <p:sp>
            <p:nvSpPr>
              <p:cNvPr id="15375" name="Freeform 50"/>
              <p:cNvSpPr>
                <a:spLocks noChangeArrowheads="1"/>
              </p:cNvSpPr>
              <p:nvPr/>
            </p:nvSpPr>
            <p:spPr bwMode="auto">
              <a:xfrm>
                <a:off x="993" y="1392"/>
                <a:ext cx="2218" cy="112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15376" name="Freeform 51"/>
              <p:cNvSpPr>
                <a:spLocks noChangeArrowheads="1"/>
              </p:cNvSpPr>
              <p:nvPr/>
            </p:nvSpPr>
            <p:spPr bwMode="auto">
              <a:xfrm>
                <a:off x="1055" y="1419"/>
                <a:ext cx="2209" cy="1125"/>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15370" name="Freeform 52"/>
            <p:cNvSpPr>
              <a:spLocks noChangeArrowheads="1"/>
            </p:cNvSpPr>
            <p:nvPr/>
          </p:nvSpPr>
          <p:spPr bwMode="auto">
            <a:xfrm>
              <a:off x="2778" y="1779"/>
              <a:ext cx="2061" cy="1134"/>
            </a:xfrm>
            <a:custGeom>
              <a:avLst/>
              <a:gdLst>
                <a:gd name="T0" fmla="*/ 1989 w 2061"/>
                <a:gd name="T1" fmla="*/ 15 h 1134"/>
                <a:gd name="T2" fmla="*/ 1311 w 2061"/>
                <a:gd name="T3" fmla="*/ 33 h 1134"/>
                <a:gd name="T4" fmla="*/ 960 w 2061"/>
                <a:gd name="T5" fmla="*/ 30 h 1134"/>
                <a:gd name="T6" fmla="*/ 570 w 2061"/>
                <a:gd name="T7" fmla="*/ 18 h 1134"/>
                <a:gd name="T8" fmla="*/ 255 w 2061"/>
                <a:gd name="T9" fmla="*/ 3 h 1134"/>
                <a:gd name="T10" fmla="*/ 183 w 2061"/>
                <a:gd name="T11" fmla="*/ 6 h 1134"/>
                <a:gd name="T12" fmla="*/ 30 w 2061"/>
                <a:gd name="T13" fmla="*/ 0 h 1134"/>
                <a:gd name="T14" fmla="*/ 9 w 2061"/>
                <a:gd name="T15" fmla="*/ 15 h 1134"/>
                <a:gd name="T16" fmla="*/ 0 w 2061"/>
                <a:gd name="T17" fmla="*/ 102 h 1134"/>
                <a:gd name="T18" fmla="*/ 15 w 2061"/>
                <a:gd name="T19" fmla="*/ 555 h 1134"/>
                <a:gd name="T20" fmla="*/ 57 w 2061"/>
                <a:gd name="T21" fmla="*/ 960 h 1134"/>
                <a:gd name="T22" fmla="*/ 54 w 2061"/>
                <a:gd name="T23" fmla="*/ 1098 h 1134"/>
                <a:gd name="T24" fmla="*/ 1371 w 2061"/>
                <a:gd name="T25" fmla="*/ 1104 h 1134"/>
                <a:gd name="T26" fmla="*/ 1974 w 2061"/>
                <a:gd name="T27" fmla="*/ 1122 h 1134"/>
                <a:gd name="T28" fmla="*/ 2043 w 2061"/>
                <a:gd name="T29" fmla="*/ 1134 h 1134"/>
                <a:gd name="T30" fmla="*/ 2061 w 2061"/>
                <a:gd name="T31" fmla="*/ 1116 h 1134"/>
                <a:gd name="T32" fmla="*/ 2049 w 2061"/>
                <a:gd name="T33" fmla="*/ 960 h 1134"/>
                <a:gd name="T34" fmla="*/ 1989 w 2061"/>
                <a:gd name="T35" fmla="*/ 582 h 1134"/>
                <a:gd name="T36" fmla="*/ 1974 w 2061"/>
                <a:gd name="T37" fmla="*/ 261 h 1134"/>
                <a:gd name="T38" fmla="*/ 2013 w 2061"/>
                <a:gd name="T39" fmla="*/ 90 h 1134"/>
                <a:gd name="T40" fmla="*/ 2013 w 2061"/>
                <a:gd name="T41" fmla="*/ 69 h 1134"/>
                <a:gd name="T42" fmla="*/ 1989 w 2061"/>
                <a:gd name="T43" fmla="*/ 15 h 1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61"/>
                <a:gd name="T67" fmla="*/ 0 h 1134"/>
                <a:gd name="T68" fmla="*/ 2061 w 2061"/>
                <a:gd name="T69" fmla="*/ 1134 h 1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61" h="1134">
                  <a:moveTo>
                    <a:pt x="1989" y="15"/>
                  </a:moveTo>
                  <a:lnTo>
                    <a:pt x="1311" y="33"/>
                  </a:lnTo>
                  <a:lnTo>
                    <a:pt x="960" y="30"/>
                  </a:lnTo>
                  <a:lnTo>
                    <a:pt x="570" y="18"/>
                  </a:lnTo>
                  <a:lnTo>
                    <a:pt x="255" y="3"/>
                  </a:lnTo>
                  <a:lnTo>
                    <a:pt x="183" y="6"/>
                  </a:lnTo>
                  <a:lnTo>
                    <a:pt x="30" y="0"/>
                  </a:lnTo>
                  <a:lnTo>
                    <a:pt x="9" y="15"/>
                  </a:lnTo>
                  <a:lnTo>
                    <a:pt x="0" y="102"/>
                  </a:lnTo>
                  <a:lnTo>
                    <a:pt x="15" y="555"/>
                  </a:lnTo>
                  <a:lnTo>
                    <a:pt x="57" y="960"/>
                  </a:lnTo>
                  <a:lnTo>
                    <a:pt x="54" y="1098"/>
                  </a:lnTo>
                  <a:lnTo>
                    <a:pt x="1371" y="1104"/>
                  </a:lnTo>
                  <a:lnTo>
                    <a:pt x="1974" y="1122"/>
                  </a:lnTo>
                  <a:lnTo>
                    <a:pt x="2043" y="1134"/>
                  </a:lnTo>
                  <a:lnTo>
                    <a:pt x="2061" y="1116"/>
                  </a:lnTo>
                  <a:lnTo>
                    <a:pt x="2049" y="960"/>
                  </a:lnTo>
                  <a:lnTo>
                    <a:pt x="1989" y="582"/>
                  </a:lnTo>
                  <a:lnTo>
                    <a:pt x="1974" y="261"/>
                  </a:lnTo>
                  <a:lnTo>
                    <a:pt x="2013" y="90"/>
                  </a:lnTo>
                  <a:lnTo>
                    <a:pt x="2013" y="69"/>
                  </a:lnTo>
                  <a:lnTo>
                    <a:pt x="1989" y="15"/>
                  </a:lnTo>
                  <a:close/>
                </a:path>
              </a:pathLst>
            </a:custGeom>
            <a:solidFill>
              <a:srgbClr val="FFFFFF"/>
            </a:solidFill>
            <a:ln w="9360">
              <a:solidFill>
                <a:srgbClr val="40458C"/>
              </a:solidFill>
              <a:round/>
              <a:headEnd/>
              <a:tailEnd/>
            </a:ln>
          </p:spPr>
          <p:txBody>
            <a:bodyPr wrap="none" anchor="ctr">
              <a:prstTxWarp prst="textNoShape">
                <a:avLst/>
              </a:prstTxWarp>
            </a:bodyPr>
            <a:lstStyle/>
            <a:p>
              <a:endParaRPr lang="en-US"/>
            </a:p>
          </p:txBody>
        </p:sp>
        <p:grpSp>
          <p:nvGrpSpPr>
            <p:cNvPr id="15371" name="Group 53"/>
            <p:cNvGrpSpPr>
              <a:grpSpLocks/>
            </p:cNvGrpSpPr>
            <p:nvPr/>
          </p:nvGrpSpPr>
          <p:grpSpPr bwMode="auto">
            <a:xfrm>
              <a:off x="2769" y="1765"/>
              <a:ext cx="2078" cy="1162"/>
              <a:chOff x="2769" y="1765"/>
              <a:chExt cx="2078" cy="1162"/>
            </a:xfrm>
          </p:grpSpPr>
          <p:sp>
            <p:nvSpPr>
              <p:cNvPr id="15373" name="Freeform 54"/>
              <p:cNvSpPr>
                <a:spLocks noChangeArrowheads="1"/>
              </p:cNvSpPr>
              <p:nvPr/>
            </p:nvSpPr>
            <p:spPr bwMode="auto">
              <a:xfrm>
                <a:off x="2769" y="1765"/>
                <a:ext cx="2030" cy="1132"/>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15374" name="Freeform 55"/>
              <p:cNvSpPr>
                <a:spLocks noChangeArrowheads="1"/>
              </p:cNvSpPr>
              <p:nvPr/>
            </p:nvSpPr>
            <p:spPr bwMode="auto">
              <a:xfrm>
                <a:off x="2826" y="1792"/>
                <a:ext cx="2022" cy="1135"/>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15372" name="Text Box 56"/>
            <p:cNvSpPr txBox="1">
              <a:spLocks noChangeArrowheads="1"/>
            </p:cNvSpPr>
            <p:nvPr/>
          </p:nvSpPr>
          <p:spPr bwMode="auto">
            <a:xfrm>
              <a:off x="2912" y="1910"/>
              <a:ext cx="1768" cy="863"/>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3333CC"/>
                  </a:solidFill>
                  <a:latin typeface="Courier New" pitchFamily="-65" charset="0"/>
                </a:rPr>
                <a:t>module</a:t>
              </a:r>
              <a:r>
                <a:rPr lang="en-GB" sz="900" b="1">
                  <a:solidFill>
                    <a:srgbClr val="40458C"/>
                  </a:solidFill>
                  <a:latin typeface="Courier New" pitchFamily="-65" charset="0"/>
                </a:rPr>
                <a:t> adder( </a:t>
              </a:r>
              <a:r>
                <a:rPr lang="en-GB" sz="900" b="1">
                  <a:solidFill>
                    <a:srgbClr val="009900"/>
                  </a:solidFill>
                  <a:latin typeface="Courier New" pitchFamily="-65" charset="0"/>
                </a:rPr>
                <a:t>input  [3:0]</a:t>
              </a:r>
              <a:r>
                <a:rPr lang="en-GB" sz="900" b="1">
                  <a:solidFill>
                    <a:srgbClr val="40458C"/>
                  </a:solidFill>
                  <a:latin typeface="Courier New" pitchFamily="-65" charset="0"/>
                </a:rPr>
                <a:t> A, B,</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a:t>
              </a:r>
              <a:r>
                <a:rPr lang="en-GB" sz="900" b="1">
                  <a:solidFill>
                    <a:srgbClr val="009900"/>
                  </a:solidFill>
                  <a:latin typeface="Courier New" pitchFamily="-65" charset="0"/>
                </a:rPr>
                <a:t>output</a:t>
              </a:r>
              <a:r>
                <a:rPr lang="en-GB" sz="900" b="1">
                  <a:solidFill>
                    <a:srgbClr val="40458C"/>
                  </a:solidFill>
                  <a:latin typeface="Courier New" pitchFamily="-65" charset="0"/>
                </a:rPr>
                <a:t>       cout,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a:t>
              </a:r>
              <a:r>
                <a:rPr lang="en-GB" sz="900" b="1">
                  <a:solidFill>
                    <a:srgbClr val="009900"/>
                  </a:solidFill>
                  <a:latin typeface="Courier New" pitchFamily="-65" charset="0"/>
                </a:rPr>
                <a:t>output [3:0]</a:t>
              </a:r>
              <a:r>
                <a:rPr lang="en-GB" sz="900" b="1">
                  <a:solidFill>
                    <a:srgbClr val="40458C"/>
                  </a:solidFill>
                  <a:latin typeface="Courier New" pitchFamily="-65" charset="0"/>
                </a:rPr>
                <a:t> S );</a:t>
              </a:r>
            </a:p>
            <a:p>
              <a:pPr defTabSz="457200" eaLnBrk="0" hangingPunct="0">
                <a:lnSpc>
                  <a:spcPct val="100000"/>
                </a:lnSpc>
                <a:spcBef>
                  <a:spcPts val="45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009900"/>
                  </a:solidFill>
                  <a:latin typeface="Courier New" pitchFamily="-65" charset="0"/>
                </a:rPr>
                <a:t> wire</a:t>
              </a:r>
              <a:r>
                <a:rPr lang="en-GB" sz="900" b="1">
                  <a:solidFill>
                    <a:srgbClr val="40458C"/>
                  </a:solidFill>
                  <a:latin typeface="Courier New" pitchFamily="-65" charset="0"/>
                </a:rPr>
                <a:t> c0,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FA fa0( A[0], B[0], 1’b0, c0,   S[0]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FA fa1( A[1], B[1], c0,   c1,   S[1]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FA fa2( A[2], B[2], c1,   c2,   S[2]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40458C"/>
                  </a:solidFill>
                  <a:latin typeface="Courier New" pitchFamily="-65" charset="0"/>
                </a:rPr>
                <a:t> FA fa3( A[3], B[3], c2,   cout, S[3] );</a:t>
              </a:r>
            </a:p>
            <a:p>
              <a:pPr defTabSz="457200" eaLnBrk="0" hangingPunct="0">
                <a:lnSpc>
                  <a:spcPct val="100000"/>
                </a:lnSpc>
                <a:spcBef>
                  <a:spcPts val="50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b="1">
                  <a:solidFill>
                    <a:srgbClr val="3333CC"/>
                  </a:solidFill>
                  <a:latin typeface="Courier New" pitchFamily="-65" charset="0"/>
                </a:rPr>
                <a:t>endmodule</a:t>
              </a:r>
              <a:r>
                <a:rPr lang="en-GB" sz="1000" b="1">
                  <a:solidFill>
                    <a:srgbClr val="40458C"/>
                  </a:solidFill>
                  <a:latin typeface="Tekton" pitchFamily="32" charset="0"/>
                </a:rPr>
                <a:t>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a:t>
            </a:r>
            <a:r>
              <a:rPr lang="en-US" sz="4000" dirty="0" err="1" smtClean="0"/>
              <a:t>SystemVerilog</a:t>
            </a:r>
            <a:r>
              <a:rPr lang="en-US" sz="4000" dirty="0" smtClean="0"/>
              <a:t> (SV)?</a:t>
            </a:r>
            <a:endParaRPr lang="en-US" sz="4000" dirty="0"/>
          </a:p>
        </p:txBody>
      </p:sp>
      <p:sp>
        <p:nvSpPr>
          <p:cNvPr id="3" name="Content Placeholder 2"/>
          <p:cNvSpPr>
            <a:spLocks noGrp="1"/>
          </p:cNvSpPr>
          <p:nvPr>
            <p:ph idx="1"/>
          </p:nvPr>
        </p:nvSpPr>
        <p:spPr>
          <a:xfrm>
            <a:off x="838200" y="1905000"/>
            <a:ext cx="7772400" cy="4800600"/>
          </a:xfrm>
        </p:spPr>
        <p:txBody>
          <a:bodyPr>
            <a:normAutofit fontScale="92500" lnSpcReduction="10000"/>
          </a:bodyPr>
          <a:lstStyle/>
          <a:p>
            <a:r>
              <a:rPr lang="en-US" dirty="0" smtClean="0"/>
              <a:t>In this class and in the real world, </a:t>
            </a:r>
            <a:r>
              <a:rPr lang="en-US" dirty="0" err="1" smtClean="0"/>
              <a:t>SystemVerilog</a:t>
            </a:r>
            <a:r>
              <a:rPr lang="en-US" dirty="0" smtClean="0"/>
              <a:t> is a specification language, not a programming language.</a:t>
            </a:r>
          </a:p>
          <a:p>
            <a:pPr lvl="1"/>
            <a:r>
              <a:rPr lang="en-US" dirty="0" smtClean="0"/>
              <a:t>Draw your schematic and state machines and then </a:t>
            </a:r>
            <a:r>
              <a:rPr lang="en-US" i="1" dirty="0" smtClean="0"/>
              <a:t>transcribe </a:t>
            </a:r>
            <a:r>
              <a:rPr lang="en-US" dirty="0" smtClean="0"/>
              <a:t> it into SV.</a:t>
            </a:r>
          </a:p>
          <a:p>
            <a:pPr lvl="1"/>
            <a:r>
              <a:rPr lang="en-US" dirty="0" smtClean="0"/>
              <a:t>When you sit down to write SV you should know </a:t>
            </a:r>
            <a:r>
              <a:rPr lang="en-US" i="1" dirty="0" smtClean="0"/>
              <a:t>exactly</a:t>
            </a:r>
            <a:r>
              <a:rPr lang="en-US" dirty="0" smtClean="0"/>
              <a:t> what you are implementing.</a:t>
            </a:r>
          </a:p>
          <a:p>
            <a:r>
              <a:rPr lang="en-US" dirty="0" smtClean="0"/>
              <a:t>We are constraining you to a subset of the language for two reasons</a:t>
            </a:r>
          </a:p>
          <a:p>
            <a:pPr lvl="1"/>
            <a:r>
              <a:rPr lang="en-US" dirty="0" smtClean="0"/>
              <a:t>These are the parts that people use to design real processors</a:t>
            </a:r>
          </a:p>
          <a:p>
            <a:pPr lvl="1"/>
            <a:r>
              <a:rPr lang="en-US" dirty="0" smtClean="0"/>
              <a:t>Steer you clear of problematic constructs that lead to bad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609600" y="538163"/>
            <a:ext cx="7773988" cy="91122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dirty="0" smtClean="0"/>
              <a:t>SV Fundamentals</a:t>
            </a:r>
            <a:endParaRPr lang="en-GB" sz="5400" dirty="0"/>
          </a:p>
        </p:txBody>
      </p:sp>
      <p:sp>
        <p:nvSpPr>
          <p:cNvPr id="33798" name="Rectangle 3" descr="Rectangle: Click to edit Master text styles&#10;Second level&#10;Third level&#10;Fourth level&#10;Fifth level"/>
          <p:cNvSpPr>
            <a:spLocks noGrp="1" noChangeArrowheads="1"/>
          </p:cNvSpPr>
          <p:nvPr>
            <p:ph idx="1"/>
          </p:nvPr>
        </p:nvSpPr>
        <p:spPr>
          <a:xfrm>
            <a:off x="911225" y="1970088"/>
            <a:ext cx="7700963" cy="4052887"/>
          </a:xfrm>
        </p:spPr>
        <p:txBody>
          <a:bodyPr lIns="90000" tIns="46800" rIns="90000" bIns="46800"/>
          <a:lstStyle/>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What is System </a:t>
            </a:r>
            <a:r>
              <a:rPr lang="en-GB" sz="2400" dirty="0" err="1" smtClean="0"/>
              <a:t>Verilog</a:t>
            </a:r>
            <a:r>
              <a:rPr lang="en-GB" sz="2400" dirty="0" smtClean="0"/>
              <a:t>?</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rPr>
              <a:t>Data types</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Structural</a:t>
            </a:r>
            <a:r>
              <a:rPr lang="en-GB" sz="2400" dirty="0" smtClean="0"/>
              <a:t> SV</a:t>
            </a:r>
          </a:p>
          <a:p>
            <a:pPr marL="341313"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RTL SV</a:t>
            </a: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smtClean="0"/>
              <a:t>Combinational Logic</a:t>
            </a:r>
          </a:p>
          <a:p>
            <a:pPr marL="741363" lvl="1" indent="-341313" defTabSz="457200" eaLnBrk="1" hangingPunct="1">
              <a:spcBef>
                <a:spcPts val="700"/>
              </a:spcBef>
              <a:buSzPct val="126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smtClean="0"/>
              <a:t>Sequential Logic	</a:t>
            </a:r>
            <a:endParaRPr lang="en-GB" sz="2000" dirty="0" smtClean="0"/>
          </a:p>
        </p:txBody>
      </p:sp>
      <p:grpSp>
        <p:nvGrpSpPr>
          <p:cNvPr id="33799" name="Group 4"/>
          <p:cNvGrpSpPr>
            <a:grpSpLocks/>
          </p:cNvGrpSpPr>
          <p:nvPr/>
        </p:nvGrpSpPr>
        <p:grpSpPr bwMode="auto">
          <a:xfrm>
            <a:off x="4648200" y="3262313"/>
            <a:ext cx="3756025" cy="3000375"/>
            <a:chOff x="2928" y="2055"/>
            <a:chExt cx="2366" cy="1890"/>
          </a:xfrm>
        </p:grpSpPr>
        <p:grpSp>
          <p:nvGrpSpPr>
            <p:cNvPr id="33800" name="Group 5"/>
            <p:cNvGrpSpPr>
              <a:grpSpLocks/>
            </p:cNvGrpSpPr>
            <p:nvPr/>
          </p:nvGrpSpPr>
          <p:grpSpPr bwMode="auto">
            <a:xfrm>
              <a:off x="2928" y="2055"/>
              <a:ext cx="1988" cy="1007"/>
              <a:chOff x="2928" y="2055"/>
              <a:chExt cx="1988" cy="1007"/>
            </a:xfrm>
          </p:grpSpPr>
          <p:grpSp>
            <p:nvGrpSpPr>
              <p:cNvPr id="33806" name="Group 6"/>
              <p:cNvGrpSpPr>
                <a:grpSpLocks/>
              </p:cNvGrpSpPr>
              <p:nvPr/>
            </p:nvGrpSpPr>
            <p:grpSpPr bwMode="auto">
              <a:xfrm>
                <a:off x="3086" y="2216"/>
                <a:ext cx="1596" cy="678"/>
                <a:chOff x="3086" y="2216"/>
                <a:chExt cx="1596" cy="678"/>
              </a:xfrm>
            </p:grpSpPr>
            <p:sp>
              <p:nvSpPr>
                <p:cNvPr id="33810" name="Rectangle 7"/>
                <p:cNvSpPr>
                  <a:spLocks noChangeArrowheads="1"/>
                </p:cNvSpPr>
                <p:nvPr/>
              </p:nvSpPr>
              <p:spPr bwMode="auto">
                <a:xfrm>
                  <a:off x="3259" y="2436"/>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33811" name="Rectangle 8"/>
                <p:cNvSpPr>
                  <a:spLocks noChangeArrowheads="1"/>
                </p:cNvSpPr>
                <p:nvPr/>
              </p:nvSpPr>
              <p:spPr bwMode="auto">
                <a:xfrm>
                  <a:off x="3606"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33812" name="Rectangle 9"/>
                <p:cNvSpPr>
                  <a:spLocks noChangeArrowheads="1"/>
                </p:cNvSpPr>
                <p:nvPr/>
              </p:nvSpPr>
              <p:spPr bwMode="auto">
                <a:xfrm>
                  <a:off x="3953"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33813" name="Rectangle 10"/>
                <p:cNvSpPr>
                  <a:spLocks noChangeArrowheads="1"/>
                </p:cNvSpPr>
                <p:nvPr/>
              </p:nvSpPr>
              <p:spPr bwMode="auto">
                <a:xfrm>
                  <a:off x="4301" y="2430"/>
                  <a:ext cx="243" cy="241"/>
                </a:xfrm>
                <a:prstGeom prst="rect">
                  <a:avLst/>
                </a:prstGeom>
                <a:solidFill>
                  <a:srgbClr val="99CCFF"/>
                </a:solidFill>
                <a:ln w="9360">
                  <a:solidFill>
                    <a:srgbClr val="40458C"/>
                  </a:solidFill>
                  <a:miter lim="800000"/>
                  <a:headEnd/>
                  <a:tailEnd/>
                </a:ln>
              </p:spPr>
              <p:txBody>
                <a:bodyPr wrap="none" lIns="152640" tIns="152640" rIns="152640" bIns="152640" anchor="ctr">
                  <a:prstTxWarp prst="textNoShape">
                    <a:avLst/>
                  </a:prstTxWarp>
                </a:bodyPr>
                <a:lstStyle/>
                <a:p>
                  <a:pPr algn="ctr" defTabSz="457200" eaLnBrk="0" hangingPunct="0">
                    <a:lnSpc>
                      <a:spcPct val="100000"/>
                    </a:lnSpc>
                    <a:spcBef>
                      <a:spcPct val="0"/>
                    </a:spcBef>
                    <a:buClr>
                      <a:srgbClr val="40458C"/>
                    </a:buClr>
                    <a:buFont typeface="Tekton"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40458C"/>
                      </a:solidFill>
                      <a:latin typeface="Tekton" pitchFamily="32" charset="0"/>
                    </a:rPr>
                    <a:t>FA</a:t>
                  </a:r>
                </a:p>
              </p:txBody>
            </p:sp>
            <p:sp>
              <p:nvSpPr>
                <p:cNvPr id="33814" name="Line 11"/>
                <p:cNvSpPr>
                  <a:spLocks noChangeShapeType="1"/>
                </p:cNvSpPr>
                <p:nvPr/>
              </p:nvSpPr>
              <p:spPr bwMode="auto">
                <a:xfrm flipH="1">
                  <a:off x="3535"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15" name="Line 12"/>
                <p:cNvSpPr>
                  <a:spLocks noChangeShapeType="1"/>
                </p:cNvSpPr>
                <p:nvPr/>
              </p:nvSpPr>
              <p:spPr bwMode="auto">
                <a:xfrm flipH="1">
                  <a:off x="3152" y="2609"/>
                  <a:ext cx="107"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nvGrpSpPr>
                <p:cNvPr id="33816" name="Group 13"/>
                <p:cNvGrpSpPr>
                  <a:grpSpLocks/>
                </p:cNvGrpSpPr>
                <p:nvPr/>
              </p:nvGrpSpPr>
              <p:grpSpPr bwMode="auto">
                <a:xfrm>
                  <a:off x="3328" y="2251"/>
                  <a:ext cx="1146" cy="184"/>
                  <a:chOff x="3328" y="2251"/>
                  <a:chExt cx="1146" cy="184"/>
                </a:xfrm>
              </p:grpSpPr>
              <p:sp>
                <p:nvSpPr>
                  <p:cNvPr id="33845" name="Line 14"/>
                  <p:cNvSpPr>
                    <a:spLocks noChangeShapeType="1"/>
                  </p:cNvSpPr>
                  <p:nvPr/>
                </p:nvSpPr>
                <p:spPr bwMode="auto">
                  <a:xfrm>
                    <a:off x="3328"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6" name="Line 15"/>
                  <p:cNvSpPr>
                    <a:spLocks noChangeShapeType="1"/>
                  </p:cNvSpPr>
                  <p:nvPr/>
                </p:nvSpPr>
                <p:spPr bwMode="auto">
                  <a:xfrm>
                    <a:off x="343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7" name="Line 16"/>
                  <p:cNvSpPr>
                    <a:spLocks noChangeShapeType="1"/>
                  </p:cNvSpPr>
                  <p:nvPr/>
                </p:nvSpPr>
                <p:spPr bwMode="auto">
                  <a:xfrm>
                    <a:off x="3675"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8" name="Line 17"/>
                  <p:cNvSpPr>
                    <a:spLocks noChangeShapeType="1"/>
                  </p:cNvSpPr>
                  <p:nvPr/>
                </p:nvSpPr>
                <p:spPr bwMode="auto">
                  <a:xfrm>
                    <a:off x="3779"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9" name="Line 18"/>
                  <p:cNvSpPr>
                    <a:spLocks noChangeShapeType="1"/>
                  </p:cNvSpPr>
                  <p:nvPr/>
                </p:nvSpPr>
                <p:spPr bwMode="auto">
                  <a:xfrm>
                    <a:off x="4022"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50" name="Line 19"/>
                  <p:cNvSpPr>
                    <a:spLocks noChangeShapeType="1"/>
                  </p:cNvSpPr>
                  <p:nvPr/>
                </p:nvSpPr>
                <p:spPr bwMode="auto">
                  <a:xfrm>
                    <a:off x="4127"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51" name="Line 20"/>
                  <p:cNvSpPr>
                    <a:spLocks noChangeShapeType="1"/>
                  </p:cNvSpPr>
                  <p:nvPr/>
                </p:nvSpPr>
                <p:spPr bwMode="auto">
                  <a:xfrm>
                    <a:off x="4370"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52" name="Line 21"/>
                  <p:cNvSpPr>
                    <a:spLocks noChangeShapeType="1"/>
                  </p:cNvSpPr>
                  <p:nvPr/>
                </p:nvSpPr>
                <p:spPr bwMode="auto">
                  <a:xfrm>
                    <a:off x="4474" y="2251"/>
                    <a:ext cx="1" cy="184"/>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grpSp>
              <p:nvGrpSpPr>
                <p:cNvPr id="33817" name="Group 22"/>
                <p:cNvGrpSpPr>
                  <a:grpSpLocks/>
                </p:cNvGrpSpPr>
                <p:nvPr/>
              </p:nvGrpSpPr>
              <p:grpSpPr bwMode="auto">
                <a:xfrm>
                  <a:off x="3371" y="2675"/>
                  <a:ext cx="1041" cy="148"/>
                  <a:chOff x="3371" y="2675"/>
                  <a:chExt cx="1041" cy="148"/>
                </a:xfrm>
              </p:grpSpPr>
              <p:sp>
                <p:nvSpPr>
                  <p:cNvPr id="33841" name="Line 23"/>
                  <p:cNvSpPr>
                    <a:spLocks noChangeShapeType="1"/>
                  </p:cNvSpPr>
                  <p:nvPr/>
                </p:nvSpPr>
                <p:spPr bwMode="auto">
                  <a:xfrm>
                    <a:off x="3371"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2" name="Line 24"/>
                  <p:cNvSpPr>
                    <a:spLocks noChangeShapeType="1"/>
                  </p:cNvSpPr>
                  <p:nvPr/>
                </p:nvSpPr>
                <p:spPr bwMode="auto">
                  <a:xfrm>
                    <a:off x="3719"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3" name="Line 25"/>
                  <p:cNvSpPr>
                    <a:spLocks noChangeShapeType="1"/>
                  </p:cNvSpPr>
                  <p:nvPr/>
                </p:nvSpPr>
                <p:spPr bwMode="auto">
                  <a:xfrm>
                    <a:off x="4066"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44" name="Line 26"/>
                  <p:cNvSpPr>
                    <a:spLocks noChangeShapeType="1"/>
                  </p:cNvSpPr>
                  <p:nvPr/>
                </p:nvSpPr>
                <p:spPr bwMode="auto">
                  <a:xfrm>
                    <a:off x="4413" y="2675"/>
                    <a:ext cx="1" cy="149"/>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grpSp>
            <p:sp>
              <p:nvSpPr>
                <p:cNvPr id="33818" name="AutoShape 27"/>
                <p:cNvSpPr>
                  <a:spLocks noChangeArrowheads="1"/>
                </p:cNvSpPr>
                <p:nvPr/>
              </p:nvSpPr>
              <p:spPr bwMode="auto">
                <a:xfrm>
                  <a:off x="3120" y="2251"/>
                  <a:ext cx="1563" cy="608"/>
                </a:xfrm>
                <a:prstGeom prst="roundRect">
                  <a:avLst>
                    <a:gd name="adj" fmla="val 16667"/>
                  </a:avLst>
                </a:prstGeom>
                <a:noFill/>
                <a:ln w="28440">
                  <a:solidFill>
                    <a:srgbClr val="40458C"/>
                  </a:solidFill>
                  <a:miter lim="800000"/>
                  <a:headEnd/>
                  <a:tailEnd/>
                </a:ln>
              </p:spPr>
              <p:txBody>
                <a:bodyPr wrap="none" anchor="ctr">
                  <a:prstTxWarp prst="textNoShape">
                    <a:avLst/>
                  </a:prstTxWarp>
                </a:bodyPr>
                <a:lstStyle/>
                <a:p>
                  <a:endParaRPr lang="en-US"/>
                </a:p>
              </p:txBody>
            </p:sp>
            <p:sp>
              <p:nvSpPr>
                <p:cNvPr id="33819" name="Line 28"/>
                <p:cNvSpPr>
                  <a:spLocks noChangeShapeType="1"/>
                </p:cNvSpPr>
                <p:nvPr/>
              </p:nvSpPr>
              <p:spPr bwMode="auto">
                <a:xfrm flipH="1">
                  <a:off x="3500"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20" name="Line 29"/>
                <p:cNvSpPr>
                  <a:spLocks noChangeShapeType="1"/>
                </p:cNvSpPr>
                <p:nvPr/>
              </p:nvSpPr>
              <p:spPr bwMode="auto">
                <a:xfrm flipH="1">
                  <a:off x="3882"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21" name="Line 30"/>
                <p:cNvSpPr>
                  <a:spLocks noChangeShapeType="1"/>
                </p:cNvSpPr>
                <p:nvPr/>
              </p:nvSpPr>
              <p:spPr bwMode="auto">
                <a:xfrm flipH="1">
                  <a:off x="3847"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22" name="Line 31"/>
                <p:cNvSpPr>
                  <a:spLocks noChangeShapeType="1"/>
                </p:cNvSpPr>
                <p:nvPr/>
              </p:nvSpPr>
              <p:spPr bwMode="auto">
                <a:xfrm flipH="1">
                  <a:off x="4229" y="2609"/>
                  <a:ext cx="72" cy="1"/>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23" name="Line 32"/>
                <p:cNvSpPr>
                  <a:spLocks noChangeShapeType="1"/>
                </p:cNvSpPr>
                <p:nvPr/>
              </p:nvSpPr>
              <p:spPr bwMode="auto">
                <a:xfrm flipH="1">
                  <a:off x="4195" y="2502"/>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24" name="Line 33"/>
                <p:cNvSpPr>
                  <a:spLocks noChangeShapeType="1"/>
                </p:cNvSpPr>
                <p:nvPr/>
              </p:nvSpPr>
              <p:spPr bwMode="auto">
                <a:xfrm flipH="1">
                  <a:off x="4542" y="2466"/>
                  <a:ext cx="72" cy="1"/>
                </a:xfrm>
                <a:prstGeom prst="line">
                  <a:avLst/>
                </a:prstGeom>
                <a:noFill/>
                <a:ln w="28440">
                  <a:solidFill>
                    <a:srgbClr val="FF0000"/>
                  </a:solidFill>
                  <a:miter lim="800000"/>
                  <a:headEnd/>
                  <a:tailEnd type="triangle" w="med" len="med"/>
                </a:ln>
              </p:spPr>
              <p:txBody>
                <a:bodyPr>
                  <a:prstTxWarp prst="textNoShape">
                    <a:avLst/>
                  </a:prstTxWarp>
                </a:bodyPr>
                <a:lstStyle/>
                <a:p>
                  <a:endParaRPr lang="en-US"/>
                </a:p>
              </p:txBody>
            </p:sp>
            <p:sp>
              <p:nvSpPr>
                <p:cNvPr id="33825" name="Line 34"/>
                <p:cNvSpPr>
                  <a:spLocks noChangeShapeType="1"/>
                </p:cNvSpPr>
                <p:nvPr/>
              </p:nvSpPr>
              <p:spPr bwMode="auto">
                <a:xfrm flipH="1">
                  <a:off x="3882"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26" name="Line 35"/>
                <p:cNvSpPr>
                  <a:spLocks noChangeShapeType="1"/>
                </p:cNvSpPr>
                <p:nvPr/>
              </p:nvSpPr>
              <p:spPr bwMode="auto">
                <a:xfrm flipH="1">
                  <a:off x="4229"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27" name="Line 36"/>
                <p:cNvSpPr>
                  <a:spLocks noChangeShapeType="1"/>
                </p:cNvSpPr>
                <p:nvPr/>
              </p:nvSpPr>
              <p:spPr bwMode="auto">
                <a:xfrm flipH="1">
                  <a:off x="3535" y="2502"/>
                  <a:ext cx="37" cy="107"/>
                </a:xfrm>
                <a:prstGeom prst="line">
                  <a:avLst/>
                </a:prstGeom>
                <a:noFill/>
                <a:ln w="28440">
                  <a:solidFill>
                    <a:srgbClr val="FF0000"/>
                  </a:solidFill>
                  <a:miter lim="800000"/>
                  <a:headEnd/>
                  <a:tailEnd/>
                </a:ln>
              </p:spPr>
              <p:txBody>
                <a:bodyPr>
                  <a:prstTxWarp prst="textNoShape">
                    <a:avLst/>
                  </a:prstTxWarp>
                </a:bodyPr>
                <a:lstStyle/>
                <a:p>
                  <a:endParaRPr lang="en-US"/>
                </a:p>
              </p:txBody>
            </p:sp>
            <p:sp>
              <p:nvSpPr>
                <p:cNvPr id="33828" name="Rectangle 37"/>
                <p:cNvSpPr>
                  <a:spLocks noChangeArrowheads="1"/>
                </p:cNvSpPr>
                <p:nvPr/>
              </p:nvSpPr>
              <p:spPr bwMode="auto">
                <a:xfrm>
                  <a:off x="3397"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29" name="Rectangle 38"/>
                <p:cNvSpPr>
                  <a:spLocks noChangeArrowheads="1"/>
                </p:cNvSpPr>
                <p:nvPr/>
              </p:nvSpPr>
              <p:spPr bwMode="auto">
                <a:xfrm>
                  <a:off x="3293"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0" name="Rectangle 39"/>
                <p:cNvSpPr>
                  <a:spLocks noChangeArrowheads="1"/>
                </p:cNvSpPr>
                <p:nvPr/>
              </p:nvSpPr>
              <p:spPr bwMode="auto">
                <a:xfrm>
                  <a:off x="3745"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1" name="Rectangle 40"/>
                <p:cNvSpPr>
                  <a:spLocks noChangeArrowheads="1"/>
                </p:cNvSpPr>
                <p:nvPr/>
              </p:nvSpPr>
              <p:spPr bwMode="auto">
                <a:xfrm>
                  <a:off x="3641"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2" name="Rectangle 41"/>
                <p:cNvSpPr>
                  <a:spLocks noChangeArrowheads="1"/>
                </p:cNvSpPr>
                <p:nvPr/>
              </p:nvSpPr>
              <p:spPr bwMode="auto">
                <a:xfrm>
                  <a:off x="4092"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3" name="Rectangle 42"/>
                <p:cNvSpPr>
                  <a:spLocks noChangeArrowheads="1"/>
                </p:cNvSpPr>
                <p:nvPr/>
              </p:nvSpPr>
              <p:spPr bwMode="auto">
                <a:xfrm>
                  <a:off x="3988"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4" name="Rectangle 43"/>
                <p:cNvSpPr>
                  <a:spLocks noChangeArrowheads="1"/>
                </p:cNvSpPr>
                <p:nvPr/>
              </p:nvSpPr>
              <p:spPr bwMode="auto">
                <a:xfrm>
                  <a:off x="4440" y="2216"/>
                  <a:ext cx="70"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5" name="Rectangle 44"/>
                <p:cNvSpPr>
                  <a:spLocks noChangeArrowheads="1"/>
                </p:cNvSpPr>
                <p:nvPr/>
              </p:nvSpPr>
              <p:spPr bwMode="auto">
                <a:xfrm>
                  <a:off x="4336" y="2216"/>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6" name="Rectangle 45"/>
                <p:cNvSpPr>
                  <a:spLocks noChangeArrowheads="1"/>
                </p:cNvSpPr>
                <p:nvPr/>
              </p:nvSpPr>
              <p:spPr bwMode="auto">
                <a:xfrm>
                  <a:off x="3341"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7" name="Rectangle 46"/>
                <p:cNvSpPr>
                  <a:spLocks noChangeArrowheads="1"/>
                </p:cNvSpPr>
                <p:nvPr/>
              </p:nvSpPr>
              <p:spPr bwMode="auto">
                <a:xfrm>
                  <a:off x="3688"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8" name="Rectangle 47"/>
                <p:cNvSpPr>
                  <a:spLocks noChangeArrowheads="1"/>
                </p:cNvSpPr>
                <p:nvPr/>
              </p:nvSpPr>
              <p:spPr bwMode="auto">
                <a:xfrm>
                  <a:off x="4036"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39" name="Rectangle 48"/>
                <p:cNvSpPr>
                  <a:spLocks noChangeArrowheads="1"/>
                </p:cNvSpPr>
                <p:nvPr/>
              </p:nvSpPr>
              <p:spPr bwMode="auto">
                <a:xfrm>
                  <a:off x="4383" y="2823"/>
                  <a:ext cx="70" cy="72"/>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sp>
              <p:nvSpPr>
                <p:cNvPr id="33840" name="Rectangle 49"/>
                <p:cNvSpPr>
                  <a:spLocks noChangeArrowheads="1"/>
                </p:cNvSpPr>
                <p:nvPr/>
              </p:nvSpPr>
              <p:spPr bwMode="auto">
                <a:xfrm>
                  <a:off x="3086" y="2574"/>
                  <a:ext cx="69" cy="71"/>
                </a:xfrm>
                <a:prstGeom prst="rect">
                  <a:avLst/>
                </a:prstGeom>
                <a:solidFill>
                  <a:srgbClr val="FFFFFF"/>
                </a:solidFill>
                <a:ln w="19080">
                  <a:solidFill>
                    <a:srgbClr val="40458C"/>
                  </a:solidFill>
                  <a:miter lim="800000"/>
                  <a:headEnd/>
                  <a:tailEnd/>
                </a:ln>
              </p:spPr>
              <p:txBody>
                <a:bodyPr wrap="none" anchor="ctr">
                  <a:prstTxWarp prst="textNoShape">
                    <a:avLst/>
                  </a:prstTxWarp>
                </a:bodyPr>
                <a:lstStyle/>
                <a:p>
                  <a:endParaRPr lang="en-US"/>
                </a:p>
              </p:txBody>
            </p:sp>
          </p:grpSp>
          <p:grpSp>
            <p:nvGrpSpPr>
              <p:cNvPr id="33807" name="Group 50"/>
              <p:cNvGrpSpPr>
                <a:grpSpLocks/>
              </p:cNvGrpSpPr>
              <p:nvPr/>
            </p:nvGrpSpPr>
            <p:grpSpPr bwMode="auto">
              <a:xfrm>
                <a:off x="2928" y="2055"/>
                <a:ext cx="1988" cy="1007"/>
                <a:chOff x="2928" y="2055"/>
                <a:chExt cx="1988" cy="1007"/>
              </a:xfrm>
            </p:grpSpPr>
            <p:sp>
              <p:nvSpPr>
                <p:cNvPr id="33808" name="Freeform 51"/>
                <p:cNvSpPr>
                  <a:spLocks noChangeArrowheads="1"/>
                </p:cNvSpPr>
                <p:nvPr/>
              </p:nvSpPr>
              <p:spPr bwMode="auto">
                <a:xfrm>
                  <a:off x="2928" y="2055"/>
                  <a:ext cx="1943" cy="98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33809" name="Freeform 52"/>
                <p:cNvSpPr>
                  <a:spLocks noChangeArrowheads="1"/>
                </p:cNvSpPr>
                <p:nvPr/>
              </p:nvSpPr>
              <p:spPr bwMode="auto">
                <a:xfrm>
                  <a:off x="2982" y="2079"/>
                  <a:ext cx="1935" cy="98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grpSp>
        <p:sp>
          <p:nvSpPr>
            <p:cNvPr id="33801" name="Freeform 53"/>
            <p:cNvSpPr>
              <a:spLocks noChangeArrowheads="1"/>
            </p:cNvSpPr>
            <p:nvPr/>
          </p:nvSpPr>
          <p:spPr bwMode="auto">
            <a:xfrm>
              <a:off x="3482" y="2940"/>
              <a:ext cx="1805" cy="993"/>
            </a:xfrm>
            <a:custGeom>
              <a:avLst/>
              <a:gdLst>
                <a:gd name="T0" fmla="*/ 1989 w 2061"/>
                <a:gd name="T1" fmla="*/ 15 h 1134"/>
                <a:gd name="T2" fmla="*/ 1311 w 2061"/>
                <a:gd name="T3" fmla="*/ 33 h 1134"/>
                <a:gd name="T4" fmla="*/ 960 w 2061"/>
                <a:gd name="T5" fmla="*/ 30 h 1134"/>
                <a:gd name="T6" fmla="*/ 570 w 2061"/>
                <a:gd name="T7" fmla="*/ 18 h 1134"/>
                <a:gd name="T8" fmla="*/ 255 w 2061"/>
                <a:gd name="T9" fmla="*/ 3 h 1134"/>
                <a:gd name="T10" fmla="*/ 183 w 2061"/>
                <a:gd name="T11" fmla="*/ 6 h 1134"/>
                <a:gd name="T12" fmla="*/ 30 w 2061"/>
                <a:gd name="T13" fmla="*/ 0 h 1134"/>
                <a:gd name="T14" fmla="*/ 9 w 2061"/>
                <a:gd name="T15" fmla="*/ 15 h 1134"/>
                <a:gd name="T16" fmla="*/ 0 w 2061"/>
                <a:gd name="T17" fmla="*/ 102 h 1134"/>
                <a:gd name="T18" fmla="*/ 15 w 2061"/>
                <a:gd name="T19" fmla="*/ 555 h 1134"/>
                <a:gd name="T20" fmla="*/ 57 w 2061"/>
                <a:gd name="T21" fmla="*/ 960 h 1134"/>
                <a:gd name="T22" fmla="*/ 54 w 2061"/>
                <a:gd name="T23" fmla="*/ 1098 h 1134"/>
                <a:gd name="T24" fmla="*/ 1371 w 2061"/>
                <a:gd name="T25" fmla="*/ 1104 h 1134"/>
                <a:gd name="T26" fmla="*/ 1974 w 2061"/>
                <a:gd name="T27" fmla="*/ 1122 h 1134"/>
                <a:gd name="T28" fmla="*/ 2043 w 2061"/>
                <a:gd name="T29" fmla="*/ 1134 h 1134"/>
                <a:gd name="T30" fmla="*/ 2061 w 2061"/>
                <a:gd name="T31" fmla="*/ 1116 h 1134"/>
                <a:gd name="T32" fmla="*/ 2049 w 2061"/>
                <a:gd name="T33" fmla="*/ 960 h 1134"/>
                <a:gd name="T34" fmla="*/ 1989 w 2061"/>
                <a:gd name="T35" fmla="*/ 582 h 1134"/>
                <a:gd name="T36" fmla="*/ 1974 w 2061"/>
                <a:gd name="T37" fmla="*/ 261 h 1134"/>
                <a:gd name="T38" fmla="*/ 2013 w 2061"/>
                <a:gd name="T39" fmla="*/ 90 h 1134"/>
                <a:gd name="T40" fmla="*/ 2013 w 2061"/>
                <a:gd name="T41" fmla="*/ 69 h 1134"/>
                <a:gd name="T42" fmla="*/ 1989 w 2061"/>
                <a:gd name="T43" fmla="*/ 15 h 1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61"/>
                <a:gd name="T67" fmla="*/ 0 h 1134"/>
                <a:gd name="T68" fmla="*/ 2061 w 2061"/>
                <a:gd name="T69" fmla="*/ 1134 h 1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61" h="1134">
                  <a:moveTo>
                    <a:pt x="1989" y="15"/>
                  </a:moveTo>
                  <a:lnTo>
                    <a:pt x="1311" y="33"/>
                  </a:lnTo>
                  <a:lnTo>
                    <a:pt x="960" y="30"/>
                  </a:lnTo>
                  <a:lnTo>
                    <a:pt x="570" y="18"/>
                  </a:lnTo>
                  <a:lnTo>
                    <a:pt x="255" y="3"/>
                  </a:lnTo>
                  <a:lnTo>
                    <a:pt x="183" y="6"/>
                  </a:lnTo>
                  <a:lnTo>
                    <a:pt x="30" y="0"/>
                  </a:lnTo>
                  <a:lnTo>
                    <a:pt x="9" y="15"/>
                  </a:lnTo>
                  <a:lnTo>
                    <a:pt x="0" y="102"/>
                  </a:lnTo>
                  <a:lnTo>
                    <a:pt x="15" y="555"/>
                  </a:lnTo>
                  <a:lnTo>
                    <a:pt x="57" y="960"/>
                  </a:lnTo>
                  <a:lnTo>
                    <a:pt x="54" y="1098"/>
                  </a:lnTo>
                  <a:lnTo>
                    <a:pt x="1371" y="1104"/>
                  </a:lnTo>
                  <a:lnTo>
                    <a:pt x="1974" y="1122"/>
                  </a:lnTo>
                  <a:lnTo>
                    <a:pt x="2043" y="1134"/>
                  </a:lnTo>
                  <a:lnTo>
                    <a:pt x="2061" y="1116"/>
                  </a:lnTo>
                  <a:lnTo>
                    <a:pt x="2049" y="960"/>
                  </a:lnTo>
                  <a:lnTo>
                    <a:pt x="1989" y="582"/>
                  </a:lnTo>
                  <a:lnTo>
                    <a:pt x="1974" y="261"/>
                  </a:lnTo>
                  <a:lnTo>
                    <a:pt x="2013" y="90"/>
                  </a:lnTo>
                  <a:lnTo>
                    <a:pt x="2013" y="69"/>
                  </a:lnTo>
                  <a:lnTo>
                    <a:pt x="1989" y="15"/>
                  </a:lnTo>
                  <a:close/>
                </a:path>
              </a:pathLst>
            </a:custGeom>
            <a:solidFill>
              <a:srgbClr val="FFFFFF"/>
            </a:solidFill>
            <a:ln w="9360">
              <a:solidFill>
                <a:srgbClr val="40458C"/>
              </a:solidFill>
              <a:round/>
              <a:headEnd/>
              <a:tailEnd/>
            </a:ln>
          </p:spPr>
          <p:txBody>
            <a:bodyPr wrap="none" anchor="ctr">
              <a:prstTxWarp prst="textNoShape">
                <a:avLst/>
              </a:prstTxWarp>
            </a:bodyPr>
            <a:lstStyle/>
            <a:p>
              <a:endParaRPr lang="en-US"/>
            </a:p>
          </p:txBody>
        </p:sp>
        <p:grpSp>
          <p:nvGrpSpPr>
            <p:cNvPr id="33802" name="Group 54"/>
            <p:cNvGrpSpPr>
              <a:grpSpLocks/>
            </p:cNvGrpSpPr>
            <p:nvPr/>
          </p:nvGrpSpPr>
          <p:grpSpPr bwMode="auto">
            <a:xfrm>
              <a:off x="3474" y="2928"/>
              <a:ext cx="1820" cy="1017"/>
              <a:chOff x="3474" y="2928"/>
              <a:chExt cx="1820" cy="1017"/>
            </a:xfrm>
          </p:grpSpPr>
          <p:sp>
            <p:nvSpPr>
              <p:cNvPr id="33804" name="Freeform 55"/>
              <p:cNvSpPr>
                <a:spLocks noChangeArrowheads="1"/>
              </p:cNvSpPr>
              <p:nvPr/>
            </p:nvSpPr>
            <p:spPr bwMode="auto">
              <a:xfrm>
                <a:off x="3474" y="2928"/>
                <a:ext cx="1779" cy="991"/>
              </a:xfrm>
              <a:custGeom>
                <a:avLst/>
                <a:gdLst>
                  <a:gd name="T0" fmla="*/ 2481 w 2508"/>
                  <a:gd name="T1" fmla="*/ 60 h 1661"/>
                  <a:gd name="T2" fmla="*/ 2119 w 2508"/>
                  <a:gd name="T3" fmla="*/ 76 h 1661"/>
                  <a:gd name="T4" fmla="*/ 1665 w 2508"/>
                  <a:gd name="T5" fmla="*/ 84 h 1661"/>
                  <a:gd name="T6" fmla="*/ 1166 w 2508"/>
                  <a:gd name="T7" fmla="*/ 80 h 1661"/>
                  <a:gd name="T8" fmla="*/ 655 w 2508"/>
                  <a:gd name="T9" fmla="*/ 60 h 1661"/>
                  <a:gd name="T10" fmla="*/ 332 w 2508"/>
                  <a:gd name="T11" fmla="*/ 43 h 1661"/>
                  <a:gd name="T12" fmla="*/ 70 w 2508"/>
                  <a:gd name="T13" fmla="*/ 47 h 1661"/>
                  <a:gd name="T14" fmla="*/ 33 w 2508"/>
                  <a:gd name="T15" fmla="*/ 76 h 1661"/>
                  <a:gd name="T16" fmla="*/ 27 w 2508"/>
                  <a:gd name="T17" fmla="*/ 163 h 1661"/>
                  <a:gd name="T18" fmla="*/ 27 w 2508"/>
                  <a:gd name="T19" fmla="*/ 455 h 1661"/>
                  <a:gd name="T20" fmla="*/ 56 w 2508"/>
                  <a:gd name="T21" fmla="*/ 771 h 1661"/>
                  <a:gd name="T22" fmla="*/ 60 w 2508"/>
                  <a:gd name="T23" fmla="*/ 1043 h 1661"/>
                  <a:gd name="T24" fmla="*/ 89 w 2508"/>
                  <a:gd name="T25" fmla="*/ 1305 h 1661"/>
                  <a:gd name="T26" fmla="*/ 103 w 2508"/>
                  <a:gd name="T27" fmla="*/ 1567 h 1661"/>
                  <a:gd name="T28" fmla="*/ 117 w 2508"/>
                  <a:gd name="T29" fmla="*/ 1628 h 1661"/>
                  <a:gd name="T30" fmla="*/ 122 w 2508"/>
                  <a:gd name="T31" fmla="*/ 1661 h 1661"/>
                  <a:gd name="T32" fmla="*/ 51 w 2508"/>
                  <a:gd name="T33" fmla="*/ 1657 h 1661"/>
                  <a:gd name="T34" fmla="*/ 56 w 2508"/>
                  <a:gd name="T35" fmla="*/ 1595 h 1661"/>
                  <a:gd name="T36" fmla="*/ 60 w 2508"/>
                  <a:gd name="T37" fmla="*/ 1441 h 1661"/>
                  <a:gd name="T38" fmla="*/ 43 w 2508"/>
                  <a:gd name="T39" fmla="*/ 1193 h 1661"/>
                  <a:gd name="T40" fmla="*/ 23 w 2508"/>
                  <a:gd name="T41" fmla="*/ 913 h 1661"/>
                  <a:gd name="T42" fmla="*/ 10 w 2508"/>
                  <a:gd name="T43" fmla="*/ 674 h 1661"/>
                  <a:gd name="T44" fmla="*/ 4 w 2508"/>
                  <a:gd name="T45" fmla="*/ 416 h 1661"/>
                  <a:gd name="T46" fmla="*/ 0 w 2508"/>
                  <a:gd name="T47" fmla="*/ 159 h 1661"/>
                  <a:gd name="T48" fmla="*/ 10 w 2508"/>
                  <a:gd name="T49" fmla="*/ 47 h 1661"/>
                  <a:gd name="T50" fmla="*/ 23 w 2508"/>
                  <a:gd name="T51" fmla="*/ 4 h 1661"/>
                  <a:gd name="T52" fmla="*/ 80 w 2508"/>
                  <a:gd name="T53" fmla="*/ 0 h 1661"/>
                  <a:gd name="T54" fmla="*/ 239 w 2508"/>
                  <a:gd name="T55" fmla="*/ 23 h 1661"/>
                  <a:gd name="T56" fmla="*/ 455 w 2508"/>
                  <a:gd name="T57" fmla="*/ 20 h 1661"/>
                  <a:gd name="T58" fmla="*/ 763 w 2508"/>
                  <a:gd name="T59" fmla="*/ 37 h 1661"/>
                  <a:gd name="T60" fmla="*/ 1123 w 2508"/>
                  <a:gd name="T61" fmla="*/ 51 h 1661"/>
                  <a:gd name="T62" fmla="*/ 1618 w 2508"/>
                  <a:gd name="T63" fmla="*/ 60 h 1661"/>
                  <a:gd name="T64" fmla="*/ 1950 w 2508"/>
                  <a:gd name="T65" fmla="*/ 51 h 1661"/>
                  <a:gd name="T66" fmla="*/ 2312 w 2508"/>
                  <a:gd name="T67" fmla="*/ 43 h 1661"/>
                  <a:gd name="T68" fmla="*/ 2508 w 2508"/>
                  <a:gd name="T69" fmla="*/ 27 h 1661"/>
                  <a:gd name="T70" fmla="*/ 2481 w 2508"/>
                  <a:gd name="T71" fmla="*/ 60 h 16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08"/>
                  <a:gd name="T109" fmla="*/ 0 h 1661"/>
                  <a:gd name="T110" fmla="*/ 2508 w 2508"/>
                  <a:gd name="T111" fmla="*/ 1661 h 16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rgbClr val="40458C"/>
              </a:solidFill>
              <a:ln w="9525">
                <a:noFill/>
                <a:round/>
                <a:headEnd/>
                <a:tailEnd/>
              </a:ln>
            </p:spPr>
            <p:txBody>
              <a:bodyPr wrap="none" anchor="ctr">
                <a:prstTxWarp prst="textNoShape">
                  <a:avLst/>
                </a:prstTxWarp>
              </a:bodyPr>
              <a:lstStyle/>
              <a:p>
                <a:endParaRPr lang="en-US"/>
              </a:p>
            </p:txBody>
          </p:sp>
          <p:sp>
            <p:nvSpPr>
              <p:cNvPr id="33805" name="Freeform 56"/>
              <p:cNvSpPr>
                <a:spLocks noChangeArrowheads="1"/>
              </p:cNvSpPr>
              <p:nvPr/>
            </p:nvSpPr>
            <p:spPr bwMode="auto">
              <a:xfrm>
                <a:off x="3523" y="2952"/>
                <a:ext cx="1772" cy="994"/>
              </a:xfrm>
              <a:custGeom>
                <a:avLst/>
                <a:gdLst>
                  <a:gd name="T0" fmla="*/ 27 w 2498"/>
                  <a:gd name="T1" fmla="*/ 1577 h 1666"/>
                  <a:gd name="T2" fmla="*/ 598 w 2498"/>
                  <a:gd name="T3" fmla="*/ 1587 h 1666"/>
                  <a:gd name="T4" fmla="*/ 1189 w 2498"/>
                  <a:gd name="T5" fmla="*/ 1590 h 1666"/>
                  <a:gd name="T6" fmla="*/ 1554 w 2498"/>
                  <a:gd name="T7" fmla="*/ 1590 h 1666"/>
                  <a:gd name="T8" fmla="*/ 1904 w 2498"/>
                  <a:gd name="T9" fmla="*/ 1596 h 1666"/>
                  <a:gd name="T10" fmla="*/ 2395 w 2498"/>
                  <a:gd name="T11" fmla="*/ 1610 h 1666"/>
                  <a:gd name="T12" fmla="*/ 2471 w 2498"/>
                  <a:gd name="T13" fmla="*/ 1623 h 1666"/>
                  <a:gd name="T14" fmla="*/ 2465 w 2498"/>
                  <a:gd name="T15" fmla="*/ 1400 h 1666"/>
                  <a:gd name="T16" fmla="*/ 2418 w 2498"/>
                  <a:gd name="T17" fmla="*/ 1115 h 1666"/>
                  <a:gd name="T18" fmla="*/ 2381 w 2498"/>
                  <a:gd name="T19" fmla="*/ 860 h 1666"/>
                  <a:gd name="T20" fmla="*/ 2372 w 2498"/>
                  <a:gd name="T21" fmla="*/ 482 h 1666"/>
                  <a:gd name="T22" fmla="*/ 2381 w 2498"/>
                  <a:gd name="T23" fmla="*/ 281 h 1666"/>
                  <a:gd name="T24" fmla="*/ 2414 w 2498"/>
                  <a:gd name="T25" fmla="*/ 76 h 1666"/>
                  <a:gd name="T26" fmla="*/ 2399 w 2498"/>
                  <a:gd name="T27" fmla="*/ 10 h 1666"/>
                  <a:gd name="T28" fmla="*/ 2418 w 2498"/>
                  <a:gd name="T29" fmla="*/ 0 h 1666"/>
                  <a:gd name="T30" fmla="*/ 2442 w 2498"/>
                  <a:gd name="T31" fmla="*/ 83 h 1666"/>
                  <a:gd name="T32" fmla="*/ 2428 w 2498"/>
                  <a:gd name="T33" fmla="*/ 206 h 1666"/>
                  <a:gd name="T34" fmla="*/ 2399 w 2498"/>
                  <a:gd name="T35" fmla="*/ 369 h 1666"/>
                  <a:gd name="T36" fmla="*/ 2395 w 2498"/>
                  <a:gd name="T37" fmla="*/ 548 h 1666"/>
                  <a:gd name="T38" fmla="*/ 2414 w 2498"/>
                  <a:gd name="T39" fmla="*/ 829 h 1666"/>
                  <a:gd name="T40" fmla="*/ 2432 w 2498"/>
                  <a:gd name="T41" fmla="*/ 1016 h 1666"/>
                  <a:gd name="T42" fmla="*/ 2455 w 2498"/>
                  <a:gd name="T43" fmla="*/ 1175 h 1666"/>
                  <a:gd name="T44" fmla="*/ 2479 w 2498"/>
                  <a:gd name="T45" fmla="*/ 1353 h 1666"/>
                  <a:gd name="T46" fmla="*/ 2494 w 2498"/>
                  <a:gd name="T47" fmla="*/ 1480 h 1666"/>
                  <a:gd name="T48" fmla="*/ 2498 w 2498"/>
                  <a:gd name="T49" fmla="*/ 1653 h 1666"/>
                  <a:gd name="T50" fmla="*/ 2475 w 2498"/>
                  <a:gd name="T51" fmla="*/ 1666 h 1666"/>
                  <a:gd name="T52" fmla="*/ 2395 w 2498"/>
                  <a:gd name="T53" fmla="*/ 1643 h 1666"/>
                  <a:gd name="T54" fmla="*/ 2162 w 2498"/>
                  <a:gd name="T55" fmla="*/ 1633 h 1666"/>
                  <a:gd name="T56" fmla="*/ 1783 w 2498"/>
                  <a:gd name="T57" fmla="*/ 1623 h 1666"/>
                  <a:gd name="T58" fmla="*/ 1515 w 2498"/>
                  <a:gd name="T59" fmla="*/ 1614 h 1666"/>
                  <a:gd name="T60" fmla="*/ 1282 w 2498"/>
                  <a:gd name="T61" fmla="*/ 1614 h 1666"/>
                  <a:gd name="T62" fmla="*/ 960 w 2498"/>
                  <a:gd name="T63" fmla="*/ 1606 h 1666"/>
                  <a:gd name="T64" fmla="*/ 637 w 2498"/>
                  <a:gd name="T65" fmla="*/ 1606 h 1666"/>
                  <a:gd name="T66" fmla="*/ 280 w 2498"/>
                  <a:gd name="T67" fmla="*/ 1606 h 1666"/>
                  <a:gd name="T68" fmla="*/ 0 w 2498"/>
                  <a:gd name="T69" fmla="*/ 1614 h 1666"/>
                  <a:gd name="T70" fmla="*/ 27 w 2498"/>
                  <a:gd name="T71" fmla="*/ 1577 h 16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8"/>
                  <a:gd name="T109" fmla="*/ 0 h 1666"/>
                  <a:gd name="T110" fmla="*/ 2498 w 2498"/>
                  <a:gd name="T111" fmla="*/ 1666 h 16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rgbClr val="40458C"/>
              </a:solidFill>
              <a:ln w="9525">
                <a:noFill/>
                <a:round/>
                <a:headEnd/>
                <a:tailEnd/>
              </a:ln>
            </p:spPr>
            <p:txBody>
              <a:bodyPr wrap="none" anchor="ctr">
                <a:prstTxWarp prst="textNoShape">
                  <a:avLst/>
                </a:prstTxWarp>
              </a:bodyPr>
              <a:lstStyle/>
              <a:p>
                <a:endParaRPr lang="en-US"/>
              </a:p>
            </p:txBody>
          </p:sp>
        </p:grpSp>
        <p:sp>
          <p:nvSpPr>
            <p:cNvPr id="33803" name="Text Box 57"/>
            <p:cNvSpPr txBox="1">
              <a:spLocks noChangeArrowheads="1"/>
            </p:cNvSpPr>
            <p:nvPr/>
          </p:nvSpPr>
          <p:spPr bwMode="auto">
            <a:xfrm>
              <a:off x="3600" y="3054"/>
              <a:ext cx="1548" cy="768"/>
            </a:xfrm>
            <a:prstGeom prst="rect">
              <a:avLst/>
            </a:prstGeom>
            <a:noFill/>
            <a:ln w="9525">
              <a:noFill/>
              <a:round/>
              <a:headEnd/>
              <a:tailEnd/>
            </a:ln>
          </p:spPr>
          <p:txBody>
            <a:bodyPr lIns="0" tIns="0" rIns="0" bIns="0">
              <a:prstTxWarp prst="textNoShape">
                <a:avLst/>
              </a:prstTxWarp>
              <a:spAutoFit/>
            </a:bodyPr>
            <a:lstStyle/>
            <a:p>
              <a:pPr defTabSz="457200" eaLnBrk="0" hangingPunct="0">
                <a:lnSpc>
                  <a:spcPct val="100000"/>
                </a:lnSpc>
                <a:spcBef>
                  <a:spcPct val="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module</a:t>
              </a:r>
              <a:r>
                <a:rPr lang="en-GB" sz="800">
                  <a:solidFill>
                    <a:srgbClr val="40458C"/>
                  </a:solidFill>
                  <a:latin typeface="Courier New" pitchFamily="-65" charset="0"/>
                </a:rPr>
                <a:t> adder( </a:t>
              </a:r>
              <a:r>
                <a:rPr lang="en-GB" sz="800">
                  <a:solidFill>
                    <a:srgbClr val="009900"/>
                  </a:solidFill>
                  <a:latin typeface="Courier New" pitchFamily="-65" charset="0"/>
                </a:rPr>
                <a:t>input  [3:0]</a:t>
              </a:r>
              <a:r>
                <a:rPr lang="en-GB" sz="800">
                  <a:solidFill>
                    <a:srgbClr val="40458C"/>
                  </a:solidFill>
                  <a:latin typeface="Courier New" pitchFamily="-65" charset="0"/>
                </a:rPr>
                <a:t> A, B,</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a:t>
              </a:r>
              <a:r>
                <a:rPr lang="en-GB" sz="800">
                  <a:solidFill>
                    <a:srgbClr val="40458C"/>
                  </a:solidFill>
                  <a:latin typeface="Courier New" pitchFamily="-65" charset="0"/>
                </a:rPr>
                <a:t>       cout,</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a:t>
              </a:r>
              <a:r>
                <a:rPr lang="en-GB" sz="800">
                  <a:solidFill>
                    <a:srgbClr val="009900"/>
                  </a:solidFill>
                  <a:latin typeface="Courier New" pitchFamily="-65" charset="0"/>
                </a:rPr>
                <a:t>output [3:0]</a:t>
              </a:r>
              <a:r>
                <a:rPr lang="en-GB" sz="800">
                  <a:solidFill>
                    <a:srgbClr val="40458C"/>
                  </a:solidFill>
                  <a:latin typeface="Courier New" pitchFamily="-65" charset="0"/>
                </a:rPr>
                <a:t> S );</a:t>
              </a:r>
            </a:p>
            <a:p>
              <a:pPr defTabSz="457200" eaLnBrk="0" hangingPunct="0">
                <a:lnSpc>
                  <a:spcPct val="100000"/>
                </a:lnSpc>
                <a:spcBef>
                  <a:spcPts val="400"/>
                </a:spcBef>
                <a:buClr>
                  <a:srgbClr val="009900"/>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9900"/>
                  </a:solidFill>
                  <a:latin typeface="Courier New" pitchFamily="-65" charset="0"/>
                </a:rPr>
                <a:t> wire</a:t>
              </a:r>
              <a:r>
                <a:rPr lang="en-GB" sz="800">
                  <a:solidFill>
                    <a:srgbClr val="40458C"/>
                  </a:solidFill>
                  <a:latin typeface="Courier New" pitchFamily="-65" charset="0"/>
                </a:rPr>
                <a:t> c0, c1, c2;</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fa0( A[0], B[0], 1’b0, c0,   S[0]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fa1( A[1], B[1], c0,   c1,   S[1]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fa2( A[2], B[2], c1,   c2,   S[2] );</a:t>
              </a:r>
            </a:p>
            <a:p>
              <a:pPr defTabSz="457200" eaLnBrk="0" hangingPunct="0">
                <a:lnSpc>
                  <a:spcPct val="100000"/>
                </a:lnSpc>
                <a:spcBef>
                  <a:spcPct val="0"/>
                </a:spcBef>
                <a:buClr>
                  <a:srgbClr val="40458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40458C"/>
                  </a:solidFill>
                  <a:latin typeface="Courier New" pitchFamily="-65" charset="0"/>
                </a:rPr>
                <a:t> FA fa3( A[3], B[3], c2,   cout, S[3] );</a:t>
              </a:r>
            </a:p>
            <a:p>
              <a:pPr defTabSz="457200" eaLnBrk="0" hangingPunct="0">
                <a:lnSpc>
                  <a:spcPct val="100000"/>
                </a:lnSpc>
                <a:spcBef>
                  <a:spcPts val="450"/>
                </a:spcBef>
                <a:buClr>
                  <a:srgbClr val="3333CC"/>
                </a:buClr>
                <a:buFont typeface="Courier New"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3333CC"/>
                  </a:solidFill>
                  <a:latin typeface="Courier New" pitchFamily="-65" charset="0"/>
                </a:rPr>
                <a:t>endmodule</a:t>
              </a:r>
              <a:r>
                <a:rPr lang="en-GB" sz="900">
                  <a:solidFill>
                    <a:srgbClr val="40458C"/>
                  </a:solidFill>
                  <a:latin typeface="Tekton" pitchFamily="32" charset="0"/>
                </a:rPr>
                <a:t>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09600" y="401638"/>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t>Bit-</a:t>
            </a:r>
            <a:r>
              <a:rPr lang="en-GB" sz="3600" dirty="0" smtClean="0"/>
              <a:t>vectors are </a:t>
            </a:r>
            <a:r>
              <a:rPr lang="en-GB" sz="3600" dirty="0"/>
              <a:t>the</a:t>
            </a:r>
            <a:r>
              <a:rPr lang="en-GB" sz="3600" dirty="0" smtClean="0"/>
              <a:t> primary </a:t>
            </a:r>
            <a:r>
              <a:rPr lang="en-GB" sz="3600" dirty="0"/>
              <a:t>data type in</a:t>
            </a:r>
            <a:r>
              <a:rPr lang="en-GB" sz="3600" dirty="0" smtClean="0"/>
              <a:t> Synthesizable SV</a:t>
            </a:r>
            <a:endParaRPr lang="en-GB" sz="3600" dirty="0"/>
          </a:p>
        </p:txBody>
      </p:sp>
      <p:grpSp>
        <p:nvGrpSpPr>
          <p:cNvPr id="35846" name="Group 3"/>
          <p:cNvGrpSpPr>
            <a:grpSpLocks/>
          </p:cNvGrpSpPr>
          <p:nvPr/>
        </p:nvGrpSpPr>
        <p:grpSpPr bwMode="auto">
          <a:xfrm>
            <a:off x="906462" y="2276475"/>
            <a:ext cx="5341938" cy="2586038"/>
            <a:chOff x="968" y="1424"/>
            <a:chExt cx="4169" cy="1629"/>
          </a:xfrm>
        </p:grpSpPr>
        <p:sp>
          <p:nvSpPr>
            <p:cNvPr id="35851" name="Rectangle 4"/>
            <p:cNvSpPr>
              <a:spLocks noChangeArrowheads="1"/>
            </p:cNvSpPr>
            <p:nvPr/>
          </p:nvSpPr>
          <p:spPr bwMode="auto">
            <a:xfrm>
              <a:off x="1926" y="2728"/>
              <a:ext cx="3212" cy="326"/>
            </a:xfrm>
            <a:prstGeom prst="rect">
              <a:avLst/>
            </a:prstGeom>
            <a:noFill/>
            <a:ln w="9525">
              <a:noFill/>
              <a:round/>
              <a:headEnd/>
              <a:tailEnd/>
            </a:ln>
          </p:spPr>
          <p:txBody>
            <a:bodyPr lIns="90000" tIns="46800" rIns="90000" bIns="46800">
              <a:prstTxWarp prst="textNoShape">
                <a:avLst/>
              </a:prstTxWarp>
            </a:bodyPr>
            <a:lstStyle/>
            <a:p>
              <a:pP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High impedance, floating</a:t>
              </a:r>
            </a:p>
          </p:txBody>
        </p:sp>
        <p:sp>
          <p:nvSpPr>
            <p:cNvPr id="35852" name="Rectangle 5"/>
            <p:cNvSpPr>
              <a:spLocks noChangeArrowheads="1"/>
            </p:cNvSpPr>
            <p:nvPr/>
          </p:nvSpPr>
          <p:spPr bwMode="auto">
            <a:xfrm>
              <a:off x="968" y="2728"/>
              <a:ext cx="958" cy="326"/>
            </a:xfrm>
            <a:prstGeom prst="rect">
              <a:avLst/>
            </a:prstGeom>
            <a:noFill/>
            <a:ln w="9525">
              <a:noFill/>
              <a:round/>
              <a:headEnd/>
              <a:tailEnd/>
            </a:ln>
          </p:spPr>
          <p:txBody>
            <a:bodyPr lIns="90000" tIns="46800" rIns="90000" bIns="46800">
              <a:prstTxWarp prst="textNoShape">
                <a:avLst/>
              </a:prstTxWarp>
            </a:bodyPr>
            <a:lstStyle/>
            <a:p>
              <a:pPr algn="ct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Z</a:t>
              </a:r>
            </a:p>
          </p:txBody>
        </p:sp>
        <p:sp>
          <p:nvSpPr>
            <p:cNvPr id="35853" name="Rectangle 6"/>
            <p:cNvSpPr>
              <a:spLocks noChangeArrowheads="1"/>
            </p:cNvSpPr>
            <p:nvPr/>
          </p:nvSpPr>
          <p:spPr bwMode="auto">
            <a:xfrm>
              <a:off x="1926" y="2402"/>
              <a:ext cx="3212" cy="326"/>
            </a:xfrm>
            <a:prstGeom prst="rect">
              <a:avLst/>
            </a:prstGeom>
            <a:noFill/>
            <a:ln w="9525">
              <a:noFill/>
              <a:round/>
              <a:headEnd/>
              <a:tailEnd/>
            </a:ln>
          </p:spPr>
          <p:txBody>
            <a:bodyPr lIns="90000" tIns="46800" rIns="90000" bIns="46800">
              <a:prstTxWarp prst="textNoShape">
                <a:avLst/>
              </a:prstTxWarp>
            </a:bodyPr>
            <a:lstStyle/>
            <a:p>
              <a:pP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Unknown logic value</a:t>
              </a:r>
            </a:p>
          </p:txBody>
        </p:sp>
        <p:sp>
          <p:nvSpPr>
            <p:cNvPr id="35854" name="Rectangle 7"/>
            <p:cNvSpPr>
              <a:spLocks noChangeArrowheads="1"/>
            </p:cNvSpPr>
            <p:nvPr/>
          </p:nvSpPr>
          <p:spPr bwMode="auto">
            <a:xfrm>
              <a:off x="968" y="2402"/>
              <a:ext cx="958" cy="326"/>
            </a:xfrm>
            <a:prstGeom prst="rect">
              <a:avLst/>
            </a:prstGeom>
            <a:noFill/>
            <a:ln w="9525">
              <a:noFill/>
              <a:round/>
              <a:headEnd/>
              <a:tailEnd/>
            </a:ln>
          </p:spPr>
          <p:txBody>
            <a:bodyPr lIns="90000" tIns="46800" rIns="90000" bIns="46800">
              <a:prstTxWarp prst="textNoShape">
                <a:avLst/>
              </a:prstTxWarp>
            </a:bodyPr>
            <a:lstStyle/>
            <a:p>
              <a:pPr algn="ct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X</a:t>
              </a:r>
            </a:p>
          </p:txBody>
        </p:sp>
        <p:sp>
          <p:nvSpPr>
            <p:cNvPr id="35855" name="Rectangle 8"/>
            <p:cNvSpPr>
              <a:spLocks noChangeArrowheads="1"/>
            </p:cNvSpPr>
            <p:nvPr/>
          </p:nvSpPr>
          <p:spPr bwMode="auto">
            <a:xfrm>
              <a:off x="1926" y="2076"/>
              <a:ext cx="3212" cy="326"/>
            </a:xfrm>
            <a:prstGeom prst="rect">
              <a:avLst/>
            </a:prstGeom>
            <a:noFill/>
            <a:ln w="9525">
              <a:noFill/>
              <a:round/>
              <a:headEnd/>
              <a:tailEnd/>
            </a:ln>
          </p:spPr>
          <p:txBody>
            <a:bodyPr lIns="90000" tIns="46800" rIns="90000" bIns="46800">
              <a:prstTxWarp prst="textNoShape">
                <a:avLst/>
              </a:prstTxWarp>
            </a:bodyPr>
            <a:lstStyle/>
            <a:p>
              <a:pP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40458C"/>
                  </a:solidFill>
                </a:rPr>
                <a:t>Logic one</a:t>
              </a:r>
            </a:p>
          </p:txBody>
        </p:sp>
        <p:sp>
          <p:nvSpPr>
            <p:cNvPr id="35856" name="Rectangle 9"/>
            <p:cNvSpPr>
              <a:spLocks noChangeArrowheads="1"/>
            </p:cNvSpPr>
            <p:nvPr/>
          </p:nvSpPr>
          <p:spPr bwMode="auto">
            <a:xfrm>
              <a:off x="968" y="2076"/>
              <a:ext cx="958" cy="326"/>
            </a:xfrm>
            <a:prstGeom prst="rect">
              <a:avLst/>
            </a:prstGeom>
            <a:noFill/>
            <a:ln w="9525">
              <a:noFill/>
              <a:round/>
              <a:headEnd/>
              <a:tailEnd/>
            </a:ln>
          </p:spPr>
          <p:txBody>
            <a:bodyPr lIns="90000" tIns="46800" rIns="90000" bIns="46800">
              <a:prstTxWarp prst="textNoShape">
                <a:avLst/>
              </a:prstTxWarp>
            </a:bodyPr>
            <a:lstStyle/>
            <a:p>
              <a:pPr algn="ct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1</a:t>
              </a:r>
            </a:p>
          </p:txBody>
        </p:sp>
        <p:sp>
          <p:nvSpPr>
            <p:cNvPr id="35857" name="Rectangle 10"/>
            <p:cNvSpPr>
              <a:spLocks noChangeArrowheads="1"/>
            </p:cNvSpPr>
            <p:nvPr/>
          </p:nvSpPr>
          <p:spPr bwMode="auto">
            <a:xfrm>
              <a:off x="1926" y="1750"/>
              <a:ext cx="3212" cy="326"/>
            </a:xfrm>
            <a:prstGeom prst="rect">
              <a:avLst/>
            </a:prstGeom>
            <a:noFill/>
            <a:ln w="9525">
              <a:noFill/>
              <a:round/>
              <a:headEnd/>
              <a:tailEnd/>
            </a:ln>
          </p:spPr>
          <p:txBody>
            <a:bodyPr lIns="90000" tIns="46800" rIns="90000" bIns="46800">
              <a:prstTxWarp prst="textNoShape">
                <a:avLst/>
              </a:prstTxWarp>
            </a:bodyPr>
            <a:lstStyle/>
            <a:p>
              <a:pP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Logic zero</a:t>
              </a:r>
            </a:p>
          </p:txBody>
        </p:sp>
        <p:sp>
          <p:nvSpPr>
            <p:cNvPr id="35858" name="Rectangle 11"/>
            <p:cNvSpPr>
              <a:spLocks noChangeArrowheads="1"/>
            </p:cNvSpPr>
            <p:nvPr/>
          </p:nvSpPr>
          <p:spPr bwMode="auto">
            <a:xfrm>
              <a:off x="968" y="1750"/>
              <a:ext cx="958" cy="326"/>
            </a:xfrm>
            <a:prstGeom prst="rect">
              <a:avLst/>
            </a:prstGeom>
            <a:noFill/>
            <a:ln w="9525">
              <a:noFill/>
              <a:round/>
              <a:headEnd/>
              <a:tailEnd/>
            </a:ln>
          </p:spPr>
          <p:txBody>
            <a:bodyPr lIns="90000" tIns="46800" rIns="90000" bIns="46800">
              <a:prstTxWarp prst="textNoShape">
                <a:avLst/>
              </a:prstTxWarp>
            </a:bodyPr>
            <a:lstStyle/>
            <a:p>
              <a:pPr algn="ct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0</a:t>
              </a:r>
            </a:p>
          </p:txBody>
        </p:sp>
        <p:sp>
          <p:nvSpPr>
            <p:cNvPr id="35859" name="Rectangle 12"/>
            <p:cNvSpPr>
              <a:spLocks noChangeArrowheads="1"/>
            </p:cNvSpPr>
            <p:nvPr/>
          </p:nvSpPr>
          <p:spPr bwMode="auto">
            <a:xfrm>
              <a:off x="1926" y="1424"/>
              <a:ext cx="3212" cy="326"/>
            </a:xfrm>
            <a:prstGeom prst="rect">
              <a:avLst/>
            </a:prstGeom>
            <a:noFill/>
            <a:ln w="9525">
              <a:noFill/>
              <a:round/>
              <a:headEnd/>
              <a:tailEnd/>
            </a:ln>
          </p:spPr>
          <p:txBody>
            <a:bodyPr lIns="90000" tIns="46800" rIns="90000" bIns="46800">
              <a:prstTxWarp prst="textNoShape">
                <a:avLst/>
              </a:prstTxWarp>
            </a:bodyPr>
            <a:lstStyle/>
            <a:p>
              <a:pP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Meaning</a:t>
              </a:r>
            </a:p>
          </p:txBody>
        </p:sp>
        <p:sp>
          <p:nvSpPr>
            <p:cNvPr id="35860" name="Rectangle 13"/>
            <p:cNvSpPr>
              <a:spLocks noChangeArrowheads="1"/>
            </p:cNvSpPr>
            <p:nvPr/>
          </p:nvSpPr>
          <p:spPr bwMode="auto">
            <a:xfrm>
              <a:off x="968" y="1424"/>
              <a:ext cx="958" cy="326"/>
            </a:xfrm>
            <a:prstGeom prst="rect">
              <a:avLst/>
            </a:prstGeom>
            <a:noFill/>
            <a:ln w="9525">
              <a:noFill/>
              <a:round/>
              <a:headEnd/>
              <a:tailEnd/>
            </a:ln>
          </p:spPr>
          <p:txBody>
            <a:bodyPr lIns="90000" tIns="46800" rIns="90000" bIns="46800">
              <a:prstTxWarp prst="textNoShape">
                <a:avLst/>
              </a:prstTxWarp>
            </a:bodyPr>
            <a:lstStyle/>
            <a:p>
              <a:pPr algn="ctr" defTabSz="457200">
                <a:lnSpc>
                  <a:spcPct val="100000"/>
                </a:lnSpc>
                <a:spcBef>
                  <a:spcPts val="700"/>
                </a:spcBef>
                <a:buClr>
                  <a:srgbClr val="6F89F7"/>
                </a:buClr>
                <a:buSzPct val="110000"/>
                <a:buFont typeface="Times New Roman"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40458C"/>
                  </a:solidFill>
                </a:rPr>
                <a:t>Value</a:t>
              </a:r>
            </a:p>
          </p:txBody>
        </p:sp>
        <p:sp>
          <p:nvSpPr>
            <p:cNvPr id="35861" name="Line 14"/>
            <p:cNvSpPr>
              <a:spLocks noChangeShapeType="1"/>
            </p:cNvSpPr>
            <p:nvPr/>
          </p:nvSpPr>
          <p:spPr bwMode="auto">
            <a:xfrm>
              <a:off x="968" y="1424"/>
              <a:ext cx="958" cy="1"/>
            </a:xfrm>
            <a:prstGeom prst="line">
              <a:avLst/>
            </a:prstGeom>
            <a:noFill/>
            <a:ln w="9525">
              <a:noFill/>
              <a:round/>
              <a:headEnd/>
              <a:tailEnd/>
            </a:ln>
          </p:spPr>
          <p:txBody>
            <a:bodyPr>
              <a:prstTxWarp prst="textNoShape">
                <a:avLst/>
              </a:prstTxWarp>
            </a:bodyPr>
            <a:lstStyle/>
            <a:p>
              <a:endParaRPr lang="en-US"/>
            </a:p>
          </p:txBody>
        </p:sp>
        <p:sp>
          <p:nvSpPr>
            <p:cNvPr id="35862" name="Line 15"/>
            <p:cNvSpPr>
              <a:spLocks noChangeShapeType="1"/>
            </p:cNvSpPr>
            <p:nvPr/>
          </p:nvSpPr>
          <p:spPr bwMode="auto">
            <a:xfrm>
              <a:off x="968" y="3054"/>
              <a:ext cx="958" cy="1"/>
            </a:xfrm>
            <a:prstGeom prst="line">
              <a:avLst/>
            </a:prstGeom>
            <a:noFill/>
            <a:ln w="9525">
              <a:noFill/>
              <a:round/>
              <a:headEnd/>
              <a:tailEnd/>
            </a:ln>
          </p:spPr>
          <p:txBody>
            <a:bodyPr>
              <a:prstTxWarp prst="textNoShape">
                <a:avLst/>
              </a:prstTxWarp>
            </a:bodyPr>
            <a:lstStyle/>
            <a:p>
              <a:endParaRPr lang="en-US"/>
            </a:p>
          </p:txBody>
        </p:sp>
        <p:sp>
          <p:nvSpPr>
            <p:cNvPr id="35863" name="Line 16"/>
            <p:cNvSpPr>
              <a:spLocks noChangeShapeType="1"/>
            </p:cNvSpPr>
            <p:nvPr/>
          </p:nvSpPr>
          <p:spPr bwMode="auto">
            <a:xfrm>
              <a:off x="968" y="1424"/>
              <a:ext cx="1" cy="326"/>
            </a:xfrm>
            <a:prstGeom prst="line">
              <a:avLst/>
            </a:prstGeom>
            <a:noFill/>
            <a:ln w="9525">
              <a:noFill/>
              <a:round/>
              <a:headEnd/>
              <a:tailEnd/>
            </a:ln>
          </p:spPr>
          <p:txBody>
            <a:bodyPr>
              <a:prstTxWarp prst="textNoShape">
                <a:avLst/>
              </a:prstTxWarp>
            </a:bodyPr>
            <a:lstStyle/>
            <a:p>
              <a:endParaRPr lang="en-US"/>
            </a:p>
          </p:txBody>
        </p:sp>
        <p:sp>
          <p:nvSpPr>
            <p:cNvPr id="35864" name="Line 17"/>
            <p:cNvSpPr>
              <a:spLocks noChangeShapeType="1"/>
            </p:cNvSpPr>
            <p:nvPr/>
          </p:nvSpPr>
          <p:spPr bwMode="auto">
            <a:xfrm>
              <a:off x="5138" y="1424"/>
              <a:ext cx="1" cy="326"/>
            </a:xfrm>
            <a:prstGeom prst="line">
              <a:avLst/>
            </a:prstGeom>
            <a:noFill/>
            <a:ln w="9525">
              <a:noFill/>
              <a:round/>
              <a:headEnd/>
              <a:tailEnd/>
            </a:ln>
          </p:spPr>
          <p:txBody>
            <a:bodyPr>
              <a:prstTxWarp prst="textNoShape">
                <a:avLst/>
              </a:prstTxWarp>
            </a:bodyPr>
            <a:lstStyle/>
            <a:p>
              <a:endParaRPr lang="en-US"/>
            </a:p>
          </p:txBody>
        </p:sp>
        <p:sp>
          <p:nvSpPr>
            <p:cNvPr id="35865" name="Line 18"/>
            <p:cNvSpPr>
              <a:spLocks noChangeShapeType="1"/>
            </p:cNvSpPr>
            <p:nvPr/>
          </p:nvSpPr>
          <p:spPr bwMode="auto">
            <a:xfrm>
              <a:off x="1926" y="1424"/>
              <a:ext cx="3212" cy="1"/>
            </a:xfrm>
            <a:prstGeom prst="line">
              <a:avLst/>
            </a:prstGeom>
            <a:noFill/>
            <a:ln w="9525">
              <a:noFill/>
              <a:round/>
              <a:headEnd/>
              <a:tailEnd/>
            </a:ln>
          </p:spPr>
          <p:txBody>
            <a:bodyPr>
              <a:prstTxWarp prst="textNoShape">
                <a:avLst/>
              </a:prstTxWarp>
            </a:bodyPr>
            <a:lstStyle/>
            <a:p>
              <a:endParaRPr lang="en-US"/>
            </a:p>
          </p:txBody>
        </p:sp>
        <p:sp>
          <p:nvSpPr>
            <p:cNvPr id="35866" name="Line 19"/>
            <p:cNvSpPr>
              <a:spLocks noChangeShapeType="1"/>
            </p:cNvSpPr>
            <p:nvPr/>
          </p:nvSpPr>
          <p:spPr bwMode="auto">
            <a:xfrm>
              <a:off x="968" y="1750"/>
              <a:ext cx="1" cy="326"/>
            </a:xfrm>
            <a:prstGeom prst="line">
              <a:avLst/>
            </a:prstGeom>
            <a:noFill/>
            <a:ln w="9525">
              <a:noFill/>
              <a:round/>
              <a:headEnd/>
              <a:tailEnd/>
            </a:ln>
          </p:spPr>
          <p:txBody>
            <a:bodyPr>
              <a:prstTxWarp prst="textNoShape">
                <a:avLst/>
              </a:prstTxWarp>
            </a:bodyPr>
            <a:lstStyle/>
            <a:p>
              <a:endParaRPr lang="en-US"/>
            </a:p>
          </p:txBody>
        </p:sp>
        <p:sp>
          <p:nvSpPr>
            <p:cNvPr id="35867" name="Line 20"/>
            <p:cNvSpPr>
              <a:spLocks noChangeShapeType="1"/>
            </p:cNvSpPr>
            <p:nvPr/>
          </p:nvSpPr>
          <p:spPr bwMode="auto">
            <a:xfrm>
              <a:off x="5138" y="1750"/>
              <a:ext cx="1" cy="326"/>
            </a:xfrm>
            <a:prstGeom prst="line">
              <a:avLst/>
            </a:prstGeom>
            <a:noFill/>
            <a:ln w="9525">
              <a:noFill/>
              <a:round/>
              <a:headEnd/>
              <a:tailEnd/>
            </a:ln>
          </p:spPr>
          <p:txBody>
            <a:bodyPr>
              <a:prstTxWarp prst="textNoShape">
                <a:avLst/>
              </a:prstTxWarp>
            </a:bodyPr>
            <a:lstStyle/>
            <a:p>
              <a:endParaRPr lang="en-US"/>
            </a:p>
          </p:txBody>
        </p:sp>
        <p:sp>
          <p:nvSpPr>
            <p:cNvPr id="35868" name="Line 21"/>
            <p:cNvSpPr>
              <a:spLocks noChangeShapeType="1"/>
            </p:cNvSpPr>
            <p:nvPr/>
          </p:nvSpPr>
          <p:spPr bwMode="auto">
            <a:xfrm>
              <a:off x="968" y="2076"/>
              <a:ext cx="1" cy="326"/>
            </a:xfrm>
            <a:prstGeom prst="line">
              <a:avLst/>
            </a:prstGeom>
            <a:noFill/>
            <a:ln w="9525">
              <a:noFill/>
              <a:round/>
              <a:headEnd/>
              <a:tailEnd/>
            </a:ln>
          </p:spPr>
          <p:txBody>
            <a:bodyPr>
              <a:prstTxWarp prst="textNoShape">
                <a:avLst/>
              </a:prstTxWarp>
            </a:bodyPr>
            <a:lstStyle/>
            <a:p>
              <a:endParaRPr lang="en-US"/>
            </a:p>
          </p:txBody>
        </p:sp>
        <p:sp>
          <p:nvSpPr>
            <p:cNvPr id="35869" name="Line 22"/>
            <p:cNvSpPr>
              <a:spLocks noChangeShapeType="1"/>
            </p:cNvSpPr>
            <p:nvPr/>
          </p:nvSpPr>
          <p:spPr bwMode="auto">
            <a:xfrm>
              <a:off x="5138" y="2076"/>
              <a:ext cx="1" cy="326"/>
            </a:xfrm>
            <a:prstGeom prst="line">
              <a:avLst/>
            </a:prstGeom>
            <a:noFill/>
            <a:ln w="9525">
              <a:noFill/>
              <a:round/>
              <a:headEnd/>
              <a:tailEnd/>
            </a:ln>
          </p:spPr>
          <p:txBody>
            <a:bodyPr>
              <a:prstTxWarp prst="textNoShape">
                <a:avLst/>
              </a:prstTxWarp>
            </a:bodyPr>
            <a:lstStyle/>
            <a:p>
              <a:endParaRPr lang="en-US"/>
            </a:p>
          </p:txBody>
        </p:sp>
        <p:sp>
          <p:nvSpPr>
            <p:cNvPr id="35870" name="Line 23"/>
            <p:cNvSpPr>
              <a:spLocks noChangeShapeType="1"/>
            </p:cNvSpPr>
            <p:nvPr/>
          </p:nvSpPr>
          <p:spPr bwMode="auto">
            <a:xfrm>
              <a:off x="968" y="2402"/>
              <a:ext cx="1" cy="326"/>
            </a:xfrm>
            <a:prstGeom prst="line">
              <a:avLst/>
            </a:prstGeom>
            <a:noFill/>
            <a:ln w="9525">
              <a:noFill/>
              <a:round/>
              <a:headEnd/>
              <a:tailEnd/>
            </a:ln>
          </p:spPr>
          <p:txBody>
            <a:bodyPr>
              <a:prstTxWarp prst="textNoShape">
                <a:avLst/>
              </a:prstTxWarp>
            </a:bodyPr>
            <a:lstStyle/>
            <a:p>
              <a:endParaRPr lang="en-US"/>
            </a:p>
          </p:txBody>
        </p:sp>
        <p:sp>
          <p:nvSpPr>
            <p:cNvPr id="35871" name="Line 24"/>
            <p:cNvSpPr>
              <a:spLocks noChangeShapeType="1"/>
            </p:cNvSpPr>
            <p:nvPr/>
          </p:nvSpPr>
          <p:spPr bwMode="auto">
            <a:xfrm>
              <a:off x="5138" y="2402"/>
              <a:ext cx="1" cy="326"/>
            </a:xfrm>
            <a:prstGeom prst="line">
              <a:avLst/>
            </a:prstGeom>
            <a:noFill/>
            <a:ln w="9525">
              <a:noFill/>
              <a:round/>
              <a:headEnd/>
              <a:tailEnd/>
            </a:ln>
          </p:spPr>
          <p:txBody>
            <a:bodyPr>
              <a:prstTxWarp prst="textNoShape">
                <a:avLst/>
              </a:prstTxWarp>
            </a:bodyPr>
            <a:lstStyle/>
            <a:p>
              <a:endParaRPr lang="en-US"/>
            </a:p>
          </p:txBody>
        </p:sp>
        <p:sp>
          <p:nvSpPr>
            <p:cNvPr id="35872" name="Line 25"/>
            <p:cNvSpPr>
              <a:spLocks noChangeShapeType="1"/>
            </p:cNvSpPr>
            <p:nvPr/>
          </p:nvSpPr>
          <p:spPr bwMode="auto">
            <a:xfrm>
              <a:off x="968" y="2728"/>
              <a:ext cx="1" cy="326"/>
            </a:xfrm>
            <a:prstGeom prst="line">
              <a:avLst/>
            </a:prstGeom>
            <a:noFill/>
            <a:ln w="9525">
              <a:noFill/>
              <a:round/>
              <a:headEnd/>
              <a:tailEnd/>
            </a:ln>
          </p:spPr>
          <p:txBody>
            <a:bodyPr>
              <a:prstTxWarp prst="textNoShape">
                <a:avLst/>
              </a:prstTxWarp>
            </a:bodyPr>
            <a:lstStyle/>
            <a:p>
              <a:endParaRPr lang="en-US"/>
            </a:p>
          </p:txBody>
        </p:sp>
        <p:sp>
          <p:nvSpPr>
            <p:cNvPr id="35873" name="Line 26"/>
            <p:cNvSpPr>
              <a:spLocks noChangeShapeType="1"/>
            </p:cNvSpPr>
            <p:nvPr/>
          </p:nvSpPr>
          <p:spPr bwMode="auto">
            <a:xfrm>
              <a:off x="5138" y="2728"/>
              <a:ext cx="1" cy="326"/>
            </a:xfrm>
            <a:prstGeom prst="line">
              <a:avLst/>
            </a:prstGeom>
            <a:noFill/>
            <a:ln w="9525">
              <a:noFill/>
              <a:round/>
              <a:headEnd/>
              <a:tailEnd/>
            </a:ln>
          </p:spPr>
          <p:txBody>
            <a:bodyPr>
              <a:prstTxWarp prst="textNoShape">
                <a:avLst/>
              </a:prstTxWarp>
            </a:bodyPr>
            <a:lstStyle/>
            <a:p>
              <a:endParaRPr lang="en-US"/>
            </a:p>
          </p:txBody>
        </p:sp>
        <p:sp>
          <p:nvSpPr>
            <p:cNvPr id="35874" name="Line 27"/>
            <p:cNvSpPr>
              <a:spLocks noChangeShapeType="1"/>
            </p:cNvSpPr>
            <p:nvPr/>
          </p:nvSpPr>
          <p:spPr bwMode="auto">
            <a:xfrm>
              <a:off x="1926" y="3054"/>
              <a:ext cx="3212" cy="1"/>
            </a:xfrm>
            <a:prstGeom prst="line">
              <a:avLst/>
            </a:prstGeom>
            <a:noFill/>
            <a:ln w="9525">
              <a:noFill/>
              <a:round/>
              <a:headEnd/>
              <a:tailEnd/>
            </a:ln>
          </p:spPr>
          <p:txBody>
            <a:bodyPr>
              <a:prstTxWarp prst="textNoShape">
                <a:avLst/>
              </a:prstTxWarp>
            </a:bodyPr>
            <a:lstStyle/>
            <a:p>
              <a:endParaRPr lang="en-US"/>
            </a:p>
          </p:txBody>
        </p:sp>
        <p:sp>
          <p:nvSpPr>
            <p:cNvPr id="35875" name="Line 28"/>
            <p:cNvSpPr>
              <a:spLocks noChangeShapeType="1"/>
            </p:cNvSpPr>
            <p:nvPr/>
          </p:nvSpPr>
          <p:spPr bwMode="auto">
            <a:xfrm>
              <a:off x="968" y="1750"/>
              <a:ext cx="4170" cy="1"/>
            </a:xfrm>
            <a:prstGeom prst="line">
              <a:avLst/>
            </a:prstGeom>
            <a:noFill/>
            <a:ln w="28440">
              <a:solidFill>
                <a:srgbClr val="40458C"/>
              </a:solidFill>
              <a:miter lim="800000"/>
              <a:headEnd/>
              <a:tailEnd/>
            </a:ln>
          </p:spPr>
          <p:txBody>
            <a:bodyPr>
              <a:prstTxWarp prst="textNoShape">
                <a:avLst/>
              </a:prstTxWarp>
            </a:bodyPr>
            <a:lstStyle/>
            <a:p>
              <a:endParaRPr lang="en-US"/>
            </a:p>
          </p:txBody>
        </p:sp>
        <p:sp>
          <p:nvSpPr>
            <p:cNvPr id="35876" name="Line 29"/>
            <p:cNvSpPr>
              <a:spLocks noChangeShapeType="1"/>
            </p:cNvSpPr>
            <p:nvPr/>
          </p:nvSpPr>
          <p:spPr bwMode="auto">
            <a:xfrm>
              <a:off x="1926" y="1424"/>
              <a:ext cx="1" cy="1630"/>
            </a:xfrm>
            <a:prstGeom prst="line">
              <a:avLst/>
            </a:prstGeom>
            <a:noFill/>
            <a:ln w="28440">
              <a:solidFill>
                <a:srgbClr val="40458C"/>
              </a:solidFill>
              <a:miter lim="800000"/>
              <a:headEnd/>
              <a:tailEnd/>
            </a:ln>
          </p:spPr>
          <p:txBody>
            <a:bodyPr>
              <a:prstTxWarp prst="textNoShape">
                <a:avLst/>
              </a:prstTxWarp>
            </a:bodyPr>
            <a:lstStyle/>
            <a:p>
              <a:endParaRPr lang="en-US"/>
            </a:p>
          </p:txBody>
        </p:sp>
        <p:sp>
          <p:nvSpPr>
            <p:cNvPr id="35877" name="Line 30"/>
            <p:cNvSpPr>
              <a:spLocks noChangeShapeType="1"/>
            </p:cNvSpPr>
            <p:nvPr/>
          </p:nvSpPr>
          <p:spPr bwMode="auto">
            <a:xfrm>
              <a:off x="968" y="2076"/>
              <a:ext cx="4170" cy="1"/>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5878" name="Line 31"/>
            <p:cNvSpPr>
              <a:spLocks noChangeShapeType="1"/>
            </p:cNvSpPr>
            <p:nvPr/>
          </p:nvSpPr>
          <p:spPr bwMode="auto">
            <a:xfrm>
              <a:off x="968" y="2402"/>
              <a:ext cx="4170" cy="1"/>
            </a:xfrm>
            <a:prstGeom prst="line">
              <a:avLst/>
            </a:prstGeom>
            <a:noFill/>
            <a:ln w="9360">
              <a:solidFill>
                <a:srgbClr val="40458C"/>
              </a:solidFill>
              <a:miter lim="800000"/>
              <a:headEnd/>
              <a:tailEnd/>
            </a:ln>
          </p:spPr>
          <p:txBody>
            <a:bodyPr>
              <a:prstTxWarp prst="textNoShape">
                <a:avLst/>
              </a:prstTxWarp>
            </a:bodyPr>
            <a:lstStyle/>
            <a:p>
              <a:endParaRPr lang="en-US"/>
            </a:p>
          </p:txBody>
        </p:sp>
        <p:sp>
          <p:nvSpPr>
            <p:cNvPr id="35879" name="Line 32"/>
            <p:cNvSpPr>
              <a:spLocks noChangeShapeType="1"/>
            </p:cNvSpPr>
            <p:nvPr/>
          </p:nvSpPr>
          <p:spPr bwMode="auto">
            <a:xfrm>
              <a:off x="968" y="2728"/>
              <a:ext cx="4170" cy="1"/>
            </a:xfrm>
            <a:prstGeom prst="line">
              <a:avLst/>
            </a:prstGeom>
            <a:noFill/>
            <a:ln w="9360">
              <a:solidFill>
                <a:srgbClr val="40458C"/>
              </a:solidFill>
              <a:miter lim="800000"/>
              <a:headEnd/>
              <a:tailEnd/>
            </a:ln>
          </p:spPr>
          <p:txBody>
            <a:bodyPr>
              <a:prstTxWarp prst="textNoShape">
                <a:avLst/>
              </a:prstTxWarp>
            </a:bodyPr>
            <a:lstStyle/>
            <a:p>
              <a:endParaRPr lang="en-US"/>
            </a:p>
          </p:txBody>
        </p:sp>
      </p:grpSp>
      <p:grpSp>
        <p:nvGrpSpPr>
          <p:cNvPr id="3" name="Group 33"/>
          <p:cNvGrpSpPr>
            <a:grpSpLocks/>
          </p:cNvGrpSpPr>
          <p:nvPr/>
        </p:nvGrpSpPr>
        <p:grpSpPr bwMode="auto">
          <a:xfrm>
            <a:off x="111445" y="4062413"/>
            <a:ext cx="6517932" cy="2220912"/>
            <a:chOff x="467" y="2549"/>
            <a:chExt cx="4094" cy="1399"/>
          </a:xfrm>
        </p:grpSpPr>
        <p:sp>
          <p:nvSpPr>
            <p:cNvPr id="35849" name="Freeform 34"/>
            <p:cNvSpPr>
              <a:spLocks/>
            </p:cNvSpPr>
            <p:nvPr/>
          </p:nvSpPr>
          <p:spPr bwMode="auto">
            <a:xfrm rot="-480000">
              <a:off x="467" y="2549"/>
              <a:ext cx="532" cy="1093"/>
            </a:xfrm>
            <a:custGeom>
              <a:avLst/>
              <a:gdLst>
                <a:gd name="T0" fmla="*/ 320 w 512"/>
                <a:gd name="T1" fmla="*/ 1088 h 1088"/>
                <a:gd name="T2" fmla="*/ 32 w 512"/>
                <a:gd name="T3" fmla="*/ 176 h 1088"/>
                <a:gd name="T4" fmla="*/ 512 w 512"/>
                <a:gd name="T5" fmla="*/ 32 h 1088"/>
                <a:gd name="T6" fmla="*/ 0 60000 65536"/>
                <a:gd name="T7" fmla="*/ 0 60000 65536"/>
                <a:gd name="T8" fmla="*/ 0 60000 65536"/>
                <a:gd name="T9" fmla="*/ 0 w 512"/>
                <a:gd name="T10" fmla="*/ 0 h 1088"/>
                <a:gd name="T11" fmla="*/ 512 w 512"/>
                <a:gd name="T12" fmla="*/ 1088 h 1088"/>
              </a:gdLst>
              <a:ahLst/>
              <a:cxnLst>
                <a:cxn ang="T6">
                  <a:pos x="T0" y="T1"/>
                </a:cxn>
                <a:cxn ang="T7">
                  <a:pos x="T2" y="T3"/>
                </a:cxn>
                <a:cxn ang="T8">
                  <a:pos x="T4" y="T5"/>
                </a:cxn>
              </a:cxnLst>
              <a:rect l="T9" t="T10" r="T11" b="T12"/>
              <a:pathLst>
                <a:path w="512" h="1088">
                  <a:moveTo>
                    <a:pt x="320" y="1088"/>
                  </a:moveTo>
                  <a:cubicBezTo>
                    <a:pt x="160" y="720"/>
                    <a:pt x="0" y="352"/>
                    <a:pt x="32" y="176"/>
                  </a:cubicBezTo>
                  <a:cubicBezTo>
                    <a:pt x="64" y="0"/>
                    <a:pt x="288" y="16"/>
                    <a:pt x="512" y="32"/>
                  </a:cubicBezTo>
                </a:path>
              </a:pathLst>
            </a:custGeom>
            <a:noFill/>
            <a:ln w="50760">
              <a:solidFill>
                <a:srgbClr val="FF0000"/>
              </a:solidFill>
              <a:round/>
              <a:headEnd/>
              <a:tailEnd type="triangle" w="med" len="med"/>
            </a:ln>
          </p:spPr>
          <p:txBody>
            <a:bodyPr wrap="none" anchor="ctr">
              <a:prstTxWarp prst="textNoShape">
                <a:avLst/>
              </a:prstTxWarp>
            </a:bodyPr>
            <a:lstStyle/>
            <a:p>
              <a:endParaRPr lang="en-US"/>
            </a:p>
          </p:txBody>
        </p:sp>
        <p:sp>
          <p:nvSpPr>
            <p:cNvPr id="35850" name="Text Box 35"/>
            <p:cNvSpPr txBox="1">
              <a:spLocks noChangeArrowheads="1"/>
            </p:cNvSpPr>
            <p:nvPr/>
          </p:nvSpPr>
          <p:spPr bwMode="auto">
            <a:xfrm>
              <a:off x="875" y="3197"/>
              <a:ext cx="3686" cy="751"/>
            </a:xfrm>
            <a:prstGeom prst="rect">
              <a:avLst/>
            </a:prstGeom>
            <a:noFill/>
            <a:ln w="9525">
              <a:noFill/>
              <a:round/>
              <a:headEnd/>
              <a:tailEnd/>
            </a:ln>
          </p:spPr>
          <p:txBody>
            <a:bodyPr wrap="square" lIns="90000" tIns="46800" rIns="90000" bIns="46800">
              <a:prstTxWarp prst="textNoShape">
                <a:avLst/>
              </a:prstTxWarp>
              <a:spAutoFit/>
            </a:bodyPr>
            <a:lstStyle/>
            <a:p>
              <a:pPr algn="ctr" defTabSz="457200">
                <a:lnSpc>
                  <a:spcPct val="100000"/>
                </a:lnSpc>
                <a:spcBef>
                  <a:spcPct val="0"/>
                </a:spcBef>
                <a:buClr>
                  <a:srgbClr val="FF0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FF0000"/>
                  </a:solidFill>
                </a:rPr>
                <a:t>An X bit might be a 0, 1, Z, or in transition. We can set bits to be X in situations where we don’t care what the value is. This can help catch bugs and improve synthesis quality.</a:t>
              </a:r>
            </a:p>
          </p:txBody>
        </p:sp>
      </p:grpSp>
      <p:sp>
        <p:nvSpPr>
          <p:cNvPr id="35848" name="Text Box 36"/>
          <p:cNvSpPr txBox="1">
            <a:spLocks noChangeArrowheads="1"/>
          </p:cNvSpPr>
          <p:nvPr/>
        </p:nvSpPr>
        <p:spPr bwMode="auto">
          <a:xfrm>
            <a:off x="1050924" y="1752600"/>
            <a:ext cx="4737999" cy="376643"/>
          </a:xfrm>
          <a:prstGeom prst="rect">
            <a:avLst/>
          </a:prstGeom>
          <a:noFill/>
          <a:ln w="9525">
            <a:noFill/>
            <a:round/>
            <a:headEnd/>
            <a:tailEnd/>
          </a:ln>
        </p:spPr>
        <p:txBody>
          <a:bodyPr wrap="square" lIns="90000" tIns="46800" rIns="90000" bIns="46800">
            <a:prstTxWarp prst="textNoShape">
              <a:avLst/>
            </a:prstTxWarp>
            <a:spAutoFit/>
          </a:bodyPr>
          <a:lstStyle/>
          <a:p>
            <a:pPr defTabSz="457200">
              <a:spcBef>
                <a:spcPts val="625"/>
              </a:spcBef>
              <a:buClr>
                <a:srgbClr val="000000"/>
              </a:buClr>
              <a:buFont typeface="Wingdings" pitchFamily="-65"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660066"/>
                </a:solidFill>
              </a:rPr>
              <a:t>A bit can take on one of four values</a:t>
            </a:r>
          </a:p>
        </p:txBody>
      </p:sp>
      <p:sp>
        <p:nvSpPr>
          <p:cNvPr id="40" name="TextBox 39"/>
          <p:cNvSpPr txBox="1"/>
          <p:nvPr/>
        </p:nvSpPr>
        <p:spPr>
          <a:xfrm>
            <a:off x="6553200" y="2971800"/>
            <a:ext cx="2438400" cy="1759456"/>
          </a:xfrm>
          <a:prstGeom prst="rect">
            <a:avLst/>
          </a:prstGeom>
          <a:noFill/>
        </p:spPr>
        <p:txBody>
          <a:bodyPr wrap="square" rtlCol="0">
            <a:spAutoFit/>
          </a:bodyPr>
          <a:lstStyle/>
          <a:p>
            <a:r>
              <a:rPr lang="en-US" dirty="0" smtClean="0"/>
              <a:t>In the simulation waveform viewer, Unknown signals are </a:t>
            </a:r>
            <a:r>
              <a:rPr lang="en-US" dirty="0" smtClean="0">
                <a:solidFill>
                  <a:srgbClr val="FF0000"/>
                </a:solidFill>
              </a:rPr>
              <a:t>RED. </a:t>
            </a:r>
            <a:r>
              <a:rPr lang="en-US" dirty="0" smtClean="0"/>
              <a:t>There should be no red after reset.</a:t>
            </a:r>
            <a:endParaRPr 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609600" y="401638"/>
            <a:ext cx="7773988" cy="1047750"/>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t>“logic” </a:t>
            </a:r>
            <a:r>
              <a:rPr lang="en-GB" sz="2400" dirty="0"/>
              <a:t>is used to denote a hardware </a:t>
            </a:r>
            <a:r>
              <a:rPr lang="en-GB" sz="2400" dirty="0" smtClean="0"/>
              <a:t>net that has a single driver but possibly multiple outputs</a:t>
            </a:r>
            <a:endParaRPr lang="en-GB" sz="2400" dirty="0"/>
          </a:p>
        </p:txBody>
      </p:sp>
      <p:sp>
        <p:nvSpPr>
          <p:cNvPr id="37894" name="Text Box 3"/>
          <p:cNvSpPr txBox="1">
            <a:spLocks noChangeArrowheads="1"/>
          </p:cNvSpPr>
          <p:nvPr/>
        </p:nvSpPr>
        <p:spPr bwMode="auto">
          <a:xfrm>
            <a:off x="882650" y="2078038"/>
            <a:ext cx="3886648" cy="463846"/>
          </a:xfrm>
          <a:prstGeom prst="rect">
            <a:avLst/>
          </a:prstGeom>
          <a:noFill/>
          <a:ln w="9525">
            <a:noFill/>
            <a:round/>
            <a:headEnd/>
            <a:tailEnd/>
          </a:ln>
        </p:spPr>
        <p:txBody>
          <a:bodyPr wrap="none" lIns="90000" tIns="46800" rIns="90000" bIns="46800">
            <a:prstTxWarp prst="textNoShape">
              <a:avLst/>
            </a:prstTxWarp>
            <a:spAutoFit/>
          </a:bodyPr>
          <a:lstStyle/>
          <a:p>
            <a:pPr defTabSz="457200">
              <a:lnSpc>
                <a:spcPct val="100000"/>
              </a:lnSpc>
              <a:spcBef>
                <a:spcPct val="0"/>
              </a:spcBef>
              <a:buClr>
                <a:srgbClr val="008000"/>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chemeClr val="tx2"/>
                </a:solidFill>
              </a:rPr>
              <a:t>logic [</a:t>
            </a:r>
            <a:r>
              <a:rPr lang="en-GB" sz="2400" dirty="0">
                <a:solidFill>
                  <a:schemeClr val="tx2"/>
                </a:solidFill>
              </a:rPr>
              <a:t>15:0]</a:t>
            </a:r>
            <a:r>
              <a:rPr lang="en-GB" sz="2400" dirty="0"/>
              <a:t> instruction</a:t>
            </a:r>
            <a:r>
              <a:rPr lang="en-GB" sz="2400" dirty="0" smtClean="0"/>
              <a:t>;</a:t>
            </a:r>
          </a:p>
        </p:txBody>
      </p:sp>
      <p:sp>
        <p:nvSpPr>
          <p:cNvPr id="37927" name="Text Box 36"/>
          <p:cNvSpPr txBox="1">
            <a:spLocks noChangeArrowheads="1"/>
          </p:cNvSpPr>
          <p:nvPr/>
        </p:nvSpPr>
        <p:spPr bwMode="auto">
          <a:xfrm>
            <a:off x="1752600" y="4038600"/>
            <a:ext cx="1538287" cy="398463"/>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660066"/>
                </a:solidFill>
              </a:rPr>
              <a:t>instruction</a:t>
            </a:r>
          </a:p>
        </p:txBody>
      </p:sp>
      <p:cxnSp>
        <p:nvCxnSpPr>
          <p:cNvPr id="102" name="Straight Arrow Connector 101"/>
          <p:cNvCxnSpPr/>
          <p:nvPr/>
        </p:nvCxnSpPr>
        <p:spPr bwMode="auto">
          <a:xfrm>
            <a:off x="1600200" y="4572000"/>
            <a:ext cx="1828800" cy="1588"/>
          </a:xfrm>
          <a:prstGeom prst="straightConnector1">
            <a:avLst/>
          </a:prstGeom>
          <a:noFill/>
          <a:ln w="9525" cap="flat" cmpd="sng" algn="ctr">
            <a:solidFill>
              <a:srgbClr val="FF0000"/>
            </a:solidFill>
            <a:prstDash val="solid"/>
            <a:round/>
            <a:headEnd type="none" w="med" len="med"/>
            <a:tailEnd type="arrow"/>
          </a:ln>
          <a:effectLst/>
        </p:spPr>
      </p:cxnSp>
      <p:sp>
        <p:nvSpPr>
          <p:cNvPr id="103" name="Isosceles Triangle 102"/>
          <p:cNvSpPr/>
          <p:nvPr/>
        </p:nvSpPr>
        <p:spPr bwMode="auto">
          <a:xfrm rot="5400000">
            <a:off x="1066800" y="4309535"/>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04" name="Oval 103"/>
          <p:cNvSpPr/>
          <p:nvPr/>
        </p:nvSpPr>
        <p:spPr bwMode="auto">
          <a:xfrm>
            <a:off x="1524000" y="4495800"/>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108" name="Group 107"/>
          <p:cNvGrpSpPr/>
          <p:nvPr/>
        </p:nvGrpSpPr>
        <p:grpSpPr>
          <a:xfrm>
            <a:off x="3429000" y="4419600"/>
            <a:ext cx="685800" cy="381000"/>
            <a:chOff x="5181600" y="4648200"/>
            <a:chExt cx="685800" cy="381000"/>
          </a:xfrm>
        </p:grpSpPr>
        <p:sp>
          <p:nvSpPr>
            <p:cNvPr id="105" name="Isosceles Triangle 104"/>
            <p:cNvSpPr/>
            <p:nvPr/>
          </p:nvSpPr>
          <p:spPr bwMode="auto">
            <a:xfrm rot="5400000">
              <a:off x="5257800" y="4572000"/>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06" name="Oval 105"/>
            <p:cNvSpPr/>
            <p:nvPr/>
          </p:nvSpPr>
          <p:spPr bwMode="auto">
            <a:xfrm>
              <a:off x="5715000" y="4758265"/>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sp>
        <p:nvSpPr>
          <p:cNvPr id="107" name="Oval 106"/>
          <p:cNvSpPr/>
          <p:nvPr/>
        </p:nvSpPr>
        <p:spPr bwMode="auto">
          <a:xfrm>
            <a:off x="2590800" y="4495800"/>
            <a:ext cx="152400" cy="152400"/>
          </a:xfrm>
          <a:prstGeom prst="ellipse">
            <a:avLst/>
          </a:prstGeom>
          <a:solidFill>
            <a:srgbClr val="FF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109" name="Group 108"/>
          <p:cNvGrpSpPr/>
          <p:nvPr/>
        </p:nvGrpSpPr>
        <p:grpSpPr>
          <a:xfrm>
            <a:off x="3276600" y="5334000"/>
            <a:ext cx="685800" cy="381000"/>
            <a:chOff x="5181600" y="4648200"/>
            <a:chExt cx="685800" cy="381000"/>
          </a:xfrm>
        </p:grpSpPr>
        <p:sp>
          <p:nvSpPr>
            <p:cNvPr id="110" name="Isosceles Triangle 109"/>
            <p:cNvSpPr/>
            <p:nvPr/>
          </p:nvSpPr>
          <p:spPr bwMode="auto">
            <a:xfrm rot="5400000">
              <a:off x="5257800" y="4572000"/>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11" name="Oval 110"/>
            <p:cNvSpPr/>
            <p:nvPr/>
          </p:nvSpPr>
          <p:spPr bwMode="auto">
            <a:xfrm>
              <a:off x="5715000" y="4758265"/>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cxnSp>
        <p:nvCxnSpPr>
          <p:cNvPr id="113" name="Elbow Connector 112"/>
          <p:cNvCxnSpPr>
            <a:stCxn id="107" idx="4"/>
          </p:cNvCxnSpPr>
          <p:nvPr/>
        </p:nvCxnSpPr>
        <p:spPr bwMode="auto">
          <a:xfrm rot="16200000" flipH="1">
            <a:off x="2533650" y="4781550"/>
            <a:ext cx="876300" cy="609600"/>
          </a:xfrm>
          <a:prstGeom prst="bentConnector2">
            <a:avLst/>
          </a:prstGeom>
          <a:noFill/>
          <a:ln w="9525" cap="flat" cmpd="sng" algn="ctr">
            <a:solidFill>
              <a:srgbClr val="FF0000"/>
            </a:solidFill>
            <a:prstDash val="solid"/>
            <a:round/>
            <a:headEnd type="none" w="med" len="med"/>
            <a:tailEnd type="arrow"/>
          </a:ln>
          <a:effectLst/>
        </p:spPr>
      </p:cxnSp>
      <p:cxnSp>
        <p:nvCxnSpPr>
          <p:cNvPr id="115" name="Straight Arrow Connector 114"/>
          <p:cNvCxnSpPr/>
          <p:nvPr/>
        </p:nvCxnSpPr>
        <p:spPr bwMode="auto">
          <a:xfrm>
            <a:off x="152400" y="4572000"/>
            <a:ext cx="838200" cy="1588"/>
          </a:xfrm>
          <a:prstGeom prst="straightConnector1">
            <a:avLst/>
          </a:prstGeom>
          <a:noFill/>
          <a:ln w="9525" cap="flat" cmpd="sng" algn="ctr">
            <a:solidFill>
              <a:schemeClr val="tx2"/>
            </a:solidFill>
            <a:prstDash val="solid"/>
            <a:round/>
            <a:headEnd type="none" w="med" len="med"/>
            <a:tailEnd type="arrow"/>
          </a:ln>
          <a:effectLst/>
        </p:spPr>
      </p:cxnSp>
      <p:cxnSp>
        <p:nvCxnSpPr>
          <p:cNvPr id="117" name="Straight Connector 116"/>
          <p:cNvCxnSpPr/>
          <p:nvPr/>
        </p:nvCxnSpPr>
        <p:spPr bwMode="auto">
          <a:xfrm rot="5400000">
            <a:off x="2072337" y="4533900"/>
            <a:ext cx="228600" cy="152400"/>
          </a:xfrm>
          <a:prstGeom prst="line">
            <a:avLst/>
          </a:prstGeom>
          <a:noFill/>
          <a:ln w="9525" cap="flat" cmpd="sng" algn="ctr">
            <a:solidFill>
              <a:srgbClr val="FF0000"/>
            </a:solidFill>
            <a:prstDash val="solid"/>
            <a:round/>
            <a:headEnd type="none" w="med" len="med"/>
            <a:tailEnd type="none" w="med" len="med"/>
          </a:ln>
          <a:effectLst/>
        </p:spPr>
      </p:cxnSp>
      <p:sp>
        <p:nvSpPr>
          <p:cNvPr id="118" name="TextBox 117"/>
          <p:cNvSpPr txBox="1"/>
          <p:nvPr/>
        </p:nvSpPr>
        <p:spPr>
          <a:xfrm>
            <a:off x="1881837" y="4724400"/>
            <a:ext cx="556563" cy="374461"/>
          </a:xfrm>
          <a:prstGeom prst="rect">
            <a:avLst/>
          </a:prstGeom>
          <a:noFill/>
        </p:spPr>
        <p:txBody>
          <a:bodyPr wrap="none" rtlCol="0">
            <a:spAutoFit/>
          </a:bodyPr>
          <a:lstStyle/>
          <a:p>
            <a:r>
              <a:rPr lang="en-US" dirty="0" smtClean="0"/>
              <a:t>16</a:t>
            </a:r>
            <a:endParaRPr lang="en-US" dirty="0"/>
          </a:p>
        </p:txBody>
      </p:sp>
      <p:sp>
        <p:nvSpPr>
          <p:cNvPr id="120" name="Text Box 36"/>
          <p:cNvSpPr txBox="1">
            <a:spLocks noChangeArrowheads="1"/>
          </p:cNvSpPr>
          <p:nvPr/>
        </p:nvSpPr>
        <p:spPr bwMode="auto">
          <a:xfrm>
            <a:off x="6400800" y="4038600"/>
            <a:ext cx="1538287" cy="398463"/>
          </a:xfrm>
          <a:prstGeom prst="rect">
            <a:avLst/>
          </a:prstGeom>
          <a:noFill/>
          <a:ln w="9525">
            <a:noFill/>
            <a:round/>
            <a:headEnd/>
            <a:tailEnd/>
          </a:ln>
        </p:spPr>
        <p:txBody>
          <a:bodyPr wrap="none" lIns="90000" tIns="46800" rIns="90000" bIns="46800">
            <a:prstTxWarp prst="textNoShape">
              <a:avLst/>
            </a:prstTxWarp>
            <a:spAutoFit/>
          </a:bodyPr>
          <a:lstStyle/>
          <a:p>
            <a:pPr algn="ctr" defTabSz="457200">
              <a:lnSpc>
                <a:spcPct val="100000"/>
              </a:lnSpc>
              <a:spcBef>
                <a:spcPct val="0"/>
              </a:spcBef>
              <a:buClr>
                <a:srgbClr val="660066"/>
              </a:buClr>
              <a:buFont typeface="Verdana" pitchFamily="-65"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660066"/>
                </a:solidFill>
              </a:rPr>
              <a:t>instruction</a:t>
            </a:r>
          </a:p>
        </p:txBody>
      </p:sp>
      <p:cxnSp>
        <p:nvCxnSpPr>
          <p:cNvPr id="121" name="Straight Arrow Connector 120"/>
          <p:cNvCxnSpPr/>
          <p:nvPr/>
        </p:nvCxnSpPr>
        <p:spPr bwMode="auto">
          <a:xfrm>
            <a:off x="6248400" y="4572000"/>
            <a:ext cx="1828800" cy="1588"/>
          </a:xfrm>
          <a:prstGeom prst="straightConnector1">
            <a:avLst/>
          </a:prstGeom>
          <a:noFill/>
          <a:ln w="9525" cap="flat" cmpd="sng" algn="ctr">
            <a:solidFill>
              <a:srgbClr val="FF0000"/>
            </a:solidFill>
            <a:prstDash val="solid"/>
            <a:round/>
            <a:headEnd type="none" w="med" len="med"/>
            <a:tailEnd type="arrow"/>
          </a:ln>
          <a:effectLst/>
        </p:spPr>
      </p:cxnSp>
      <p:sp>
        <p:nvSpPr>
          <p:cNvPr id="122" name="Isosceles Triangle 121"/>
          <p:cNvSpPr/>
          <p:nvPr/>
        </p:nvSpPr>
        <p:spPr bwMode="auto">
          <a:xfrm rot="5400000">
            <a:off x="5715000" y="4309535"/>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23" name="Oval 122"/>
          <p:cNvSpPr/>
          <p:nvPr/>
        </p:nvSpPr>
        <p:spPr bwMode="auto">
          <a:xfrm>
            <a:off x="6172200" y="4495800"/>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124" name="Group 123"/>
          <p:cNvGrpSpPr/>
          <p:nvPr/>
        </p:nvGrpSpPr>
        <p:grpSpPr>
          <a:xfrm>
            <a:off x="8077200" y="4419600"/>
            <a:ext cx="685800" cy="381000"/>
            <a:chOff x="5181600" y="4648200"/>
            <a:chExt cx="685800" cy="381000"/>
          </a:xfrm>
        </p:grpSpPr>
        <p:sp>
          <p:nvSpPr>
            <p:cNvPr id="125" name="Isosceles Triangle 124"/>
            <p:cNvSpPr/>
            <p:nvPr/>
          </p:nvSpPr>
          <p:spPr bwMode="auto">
            <a:xfrm rot="5400000">
              <a:off x="5257800" y="4572000"/>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26" name="Oval 125"/>
            <p:cNvSpPr/>
            <p:nvPr/>
          </p:nvSpPr>
          <p:spPr bwMode="auto">
            <a:xfrm>
              <a:off x="5715000" y="4758265"/>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sp>
        <p:nvSpPr>
          <p:cNvPr id="127" name="Oval 126"/>
          <p:cNvSpPr/>
          <p:nvPr/>
        </p:nvSpPr>
        <p:spPr bwMode="auto">
          <a:xfrm>
            <a:off x="7239000" y="4495800"/>
            <a:ext cx="152400" cy="152400"/>
          </a:xfrm>
          <a:prstGeom prst="ellipse">
            <a:avLst/>
          </a:prstGeom>
          <a:solidFill>
            <a:srgbClr val="FF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nvGrpSpPr>
          <p:cNvPr id="128" name="Group 127"/>
          <p:cNvGrpSpPr/>
          <p:nvPr/>
        </p:nvGrpSpPr>
        <p:grpSpPr>
          <a:xfrm>
            <a:off x="5715000" y="5334000"/>
            <a:ext cx="685800" cy="381000"/>
            <a:chOff x="5181600" y="4648200"/>
            <a:chExt cx="685800" cy="381000"/>
          </a:xfrm>
        </p:grpSpPr>
        <p:sp>
          <p:nvSpPr>
            <p:cNvPr id="129" name="Isosceles Triangle 128"/>
            <p:cNvSpPr/>
            <p:nvPr/>
          </p:nvSpPr>
          <p:spPr bwMode="auto">
            <a:xfrm rot="5400000">
              <a:off x="5257800" y="4572000"/>
              <a:ext cx="381000" cy="5334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sp>
          <p:nvSpPr>
            <p:cNvPr id="130" name="Oval 129"/>
            <p:cNvSpPr/>
            <p:nvPr/>
          </p:nvSpPr>
          <p:spPr bwMode="auto">
            <a:xfrm>
              <a:off x="5715000" y="4758265"/>
              <a:ext cx="152400" cy="1524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pPr>
              <a:endParaRPr kumimoji="0" lang="en-US" sz="2000" b="0" i="0" u="none" strike="noStrike" cap="none" normalizeH="0" baseline="0">
                <a:ln>
                  <a:noFill/>
                </a:ln>
                <a:solidFill>
                  <a:schemeClr val="tx1"/>
                </a:solidFill>
                <a:effectLst/>
                <a:latin typeface="Verdana" charset="0"/>
              </a:endParaRPr>
            </a:p>
          </p:txBody>
        </p:sp>
      </p:grpSp>
      <p:cxnSp>
        <p:nvCxnSpPr>
          <p:cNvPr id="131" name="Elbow Connector 112"/>
          <p:cNvCxnSpPr>
            <a:endCxn id="127" idx="4"/>
          </p:cNvCxnSpPr>
          <p:nvPr/>
        </p:nvCxnSpPr>
        <p:spPr bwMode="auto">
          <a:xfrm flipV="1">
            <a:off x="6400800" y="4648200"/>
            <a:ext cx="914400" cy="872065"/>
          </a:xfrm>
          <a:prstGeom prst="bentConnector2">
            <a:avLst/>
          </a:prstGeom>
          <a:noFill/>
          <a:ln w="9525" cap="flat" cmpd="sng" algn="ctr">
            <a:solidFill>
              <a:srgbClr val="FF0000"/>
            </a:solidFill>
            <a:prstDash val="solid"/>
            <a:round/>
            <a:headEnd type="none" w="med" len="med"/>
            <a:tailEnd type="arrow"/>
          </a:ln>
          <a:effectLst/>
        </p:spPr>
      </p:cxnSp>
      <p:cxnSp>
        <p:nvCxnSpPr>
          <p:cNvPr id="132" name="Straight Arrow Connector 131"/>
          <p:cNvCxnSpPr/>
          <p:nvPr/>
        </p:nvCxnSpPr>
        <p:spPr bwMode="auto">
          <a:xfrm>
            <a:off x="4800600" y="4572000"/>
            <a:ext cx="838200" cy="1588"/>
          </a:xfrm>
          <a:prstGeom prst="straightConnector1">
            <a:avLst/>
          </a:prstGeom>
          <a:noFill/>
          <a:ln w="9525" cap="flat" cmpd="sng" algn="ctr">
            <a:solidFill>
              <a:srgbClr val="660066"/>
            </a:solidFill>
            <a:prstDash val="solid"/>
            <a:round/>
            <a:headEnd type="none" w="med" len="med"/>
            <a:tailEnd type="arrow"/>
          </a:ln>
          <a:effectLst/>
        </p:spPr>
      </p:cxnSp>
      <p:cxnSp>
        <p:nvCxnSpPr>
          <p:cNvPr id="133" name="Straight Connector 132"/>
          <p:cNvCxnSpPr/>
          <p:nvPr/>
        </p:nvCxnSpPr>
        <p:spPr bwMode="auto">
          <a:xfrm rot="5400000">
            <a:off x="6720537" y="4533900"/>
            <a:ext cx="228600" cy="152400"/>
          </a:xfrm>
          <a:prstGeom prst="line">
            <a:avLst/>
          </a:prstGeom>
          <a:noFill/>
          <a:ln w="9525" cap="flat" cmpd="sng" algn="ctr">
            <a:solidFill>
              <a:srgbClr val="FF0000"/>
            </a:solidFill>
            <a:prstDash val="solid"/>
            <a:round/>
            <a:headEnd type="none" w="med" len="med"/>
            <a:tailEnd type="none" w="med" len="med"/>
          </a:ln>
          <a:effectLst/>
        </p:spPr>
      </p:cxnSp>
      <p:sp>
        <p:nvSpPr>
          <p:cNvPr id="134" name="TextBox 133"/>
          <p:cNvSpPr txBox="1"/>
          <p:nvPr/>
        </p:nvSpPr>
        <p:spPr>
          <a:xfrm>
            <a:off x="6530037" y="4724400"/>
            <a:ext cx="556563" cy="374461"/>
          </a:xfrm>
          <a:prstGeom prst="rect">
            <a:avLst/>
          </a:prstGeom>
          <a:noFill/>
        </p:spPr>
        <p:txBody>
          <a:bodyPr wrap="none" rtlCol="0">
            <a:spAutoFit/>
          </a:bodyPr>
          <a:lstStyle/>
          <a:p>
            <a:r>
              <a:rPr lang="en-US" dirty="0" smtClean="0"/>
              <a:t>16</a:t>
            </a:r>
            <a:endParaRPr lang="en-US" dirty="0"/>
          </a:p>
        </p:txBody>
      </p:sp>
      <p:cxnSp>
        <p:nvCxnSpPr>
          <p:cNvPr id="138" name="Straight Connector 137"/>
          <p:cNvCxnSpPr/>
          <p:nvPr/>
        </p:nvCxnSpPr>
        <p:spPr bwMode="auto">
          <a:xfrm rot="5400000">
            <a:off x="6819900" y="5448300"/>
            <a:ext cx="228600" cy="152400"/>
          </a:xfrm>
          <a:prstGeom prst="line">
            <a:avLst/>
          </a:prstGeom>
          <a:noFill/>
          <a:ln w="9525" cap="flat" cmpd="sng" algn="ctr">
            <a:solidFill>
              <a:srgbClr val="FF0000"/>
            </a:solidFill>
            <a:prstDash val="solid"/>
            <a:round/>
            <a:headEnd type="none" w="med" len="med"/>
            <a:tailEnd type="none" w="med" len="med"/>
          </a:ln>
          <a:effectLst/>
        </p:spPr>
      </p:cxnSp>
      <p:sp>
        <p:nvSpPr>
          <p:cNvPr id="139" name="TextBox 138"/>
          <p:cNvSpPr txBox="1"/>
          <p:nvPr/>
        </p:nvSpPr>
        <p:spPr>
          <a:xfrm>
            <a:off x="6629400" y="5638800"/>
            <a:ext cx="556563" cy="374461"/>
          </a:xfrm>
          <a:prstGeom prst="rect">
            <a:avLst/>
          </a:prstGeom>
          <a:noFill/>
        </p:spPr>
        <p:txBody>
          <a:bodyPr wrap="none" rtlCol="0">
            <a:spAutoFit/>
          </a:bodyPr>
          <a:lstStyle/>
          <a:p>
            <a:r>
              <a:rPr lang="en-US" dirty="0" smtClean="0"/>
              <a:t>16</a:t>
            </a:r>
            <a:endParaRPr lang="en-US" dirty="0"/>
          </a:p>
        </p:txBody>
      </p:sp>
      <p:cxnSp>
        <p:nvCxnSpPr>
          <p:cNvPr id="140" name="Straight Arrow Connector 139"/>
          <p:cNvCxnSpPr/>
          <p:nvPr/>
        </p:nvCxnSpPr>
        <p:spPr bwMode="auto">
          <a:xfrm>
            <a:off x="4876800" y="5486400"/>
            <a:ext cx="838200" cy="1588"/>
          </a:xfrm>
          <a:prstGeom prst="straightConnector1">
            <a:avLst/>
          </a:prstGeom>
          <a:noFill/>
          <a:ln w="9525" cap="flat" cmpd="sng" algn="ctr">
            <a:solidFill>
              <a:srgbClr val="660066"/>
            </a:solidFill>
            <a:prstDash val="solid"/>
            <a:round/>
            <a:headEnd type="none" w="med" len="med"/>
            <a:tailEnd type="arrow"/>
          </a:ln>
          <a:effectLst/>
        </p:spPr>
      </p:cxnSp>
      <p:sp>
        <p:nvSpPr>
          <p:cNvPr id="141" name="TextBox 140"/>
          <p:cNvSpPr txBox="1"/>
          <p:nvPr/>
        </p:nvSpPr>
        <p:spPr>
          <a:xfrm>
            <a:off x="6324600" y="6172200"/>
            <a:ext cx="1146468" cy="374461"/>
          </a:xfrm>
          <a:prstGeom prst="rect">
            <a:avLst/>
          </a:prstGeom>
          <a:noFill/>
        </p:spPr>
        <p:txBody>
          <a:bodyPr wrap="none" rtlCol="0">
            <a:spAutoFit/>
          </a:bodyPr>
          <a:lstStyle/>
          <a:p>
            <a:r>
              <a:rPr lang="en-US" b="1" dirty="0" smtClean="0"/>
              <a:t>Illegal</a:t>
            </a:r>
            <a:endParaRPr lang="en-US" b="1" dirty="0"/>
          </a:p>
        </p:txBody>
      </p:sp>
      <p:sp>
        <p:nvSpPr>
          <p:cNvPr id="142" name="TextBox 141"/>
          <p:cNvSpPr txBox="1"/>
          <p:nvPr/>
        </p:nvSpPr>
        <p:spPr>
          <a:xfrm>
            <a:off x="2118797" y="6172200"/>
            <a:ext cx="992579" cy="374461"/>
          </a:xfrm>
          <a:prstGeom prst="rect">
            <a:avLst/>
          </a:prstGeom>
          <a:noFill/>
        </p:spPr>
        <p:txBody>
          <a:bodyPr wrap="none" rtlCol="0">
            <a:spAutoFit/>
          </a:bodyPr>
          <a:lstStyle/>
          <a:p>
            <a:r>
              <a:rPr lang="en-US" b="1" dirty="0" smtClean="0"/>
              <a:t>Legal</a:t>
            </a:r>
            <a:endParaRPr lang="en-US" b="1"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charset="2"/>
          <a:buChar char="•"/>
          <a:tabLst/>
          <a:defRPr kumimoji="0" lang="en-US" sz="2000" b="0" i="0" u="none" strike="noStrike" cap="none" normalizeH="0" baseline="0">
            <a:ln>
              <a:noFill/>
            </a:ln>
            <a:solidFill>
              <a:schemeClr val="tx1"/>
            </a:solidFill>
            <a:effectLst/>
            <a:latin typeface="Verdana" charset="0"/>
          </a:defRPr>
        </a:defPPr>
      </a:lstStyle>
    </a:spDef>
    <a:lnDef>
      <a:spPr bwMode="auto">
        <a:noFill/>
        <a:ln w="15875" cap="flat" cmpd="sng" algn="ctr">
          <a:solidFill>
            <a:srgbClr val="660066"/>
          </a:solidFill>
          <a:prstDash val="solid"/>
          <a:round/>
          <a:headEnd type="none" w="med" len="med"/>
          <a:tailEnd type="arrow" w="med" len="med"/>
        </a:ln>
        <a:effectLst/>
      </a:spPr>
      <a:body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24906</TotalTime>
  <Words>5153</Words>
  <Application>Microsoft Macintosh PowerPoint</Application>
  <PresentationFormat>On-screen Show (4:3)</PresentationFormat>
  <Paragraphs>895</Paragraphs>
  <Slides>42</Slides>
  <Notes>32</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Blueprint</vt:lpstr>
      <vt:lpstr>Course Details: Webpage</vt:lpstr>
      <vt:lpstr>What you will be able to do after this class.</vt:lpstr>
      <vt:lpstr>Is this a good time to take 141L?</vt:lpstr>
      <vt:lpstr>Question Triage: Who to ask what.</vt:lpstr>
      <vt:lpstr>Synthesizable  System Verilog 1 - Fundamentals</vt:lpstr>
      <vt:lpstr>What is SystemVerilog (SV)?</vt:lpstr>
      <vt:lpstr>SV Fundamentals</vt:lpstr>
      <vt:lpstr>Bit-vectors are the primary data type in Synthesizable SV</vt:lpstr>
      <vt:lpstr>“logic” is used to denote a hardware net that has a single driver but possibly multiple outputs</vt:lpstr>
      <vt:lpstr>wire is used to denote a hardware net that has &gt;=1 drivers, or that has unknown directionality</vt:lpstr>
      <vt:lpstr>Bit literals</vt:lpstr>
      <vt:lpstr>SV Fundamentals</vt:lpstr>
      <vt:lpstr>A SV module has a name and a port list</vt:lpstr>
      <vt:lpstr>A module can instantiate other modules</vt:lpstr>
      <vt:lpstr>Connecting modules</vt:lpstr>
      <vt:lpstr>Only connect ports by name and not by position.</vt:lpstr>
      <vt:lpstr>Verilog Fundamentals</vt:lpstr>
      <vt:lpstr>Combinational Verilog: assign</vt:lpstr>
      <vt:lpstr>A module’s behavior can be described in many different ways but it should not matter from outside</vt:lpstr>
      <vt:lpstr>mux4: Using continuous assignments   to generate combinational logic</vt:lpstr>
      <vt:lpstr>mux4: Using ? :</vt:lpstr>
      <vt:lpstr>mux4: Using combinational   “always_comb” or “always @(*)” block </vt:lpstr>
      <vt:lpstr>“always_comb” permit more advanced combinational idioms</vt:lpstr>
      <vt:lpstr>Synthesis of if/else</vt:lpstr>
      <vt:lpstr>Synthesis of if/else</vt:lpstr>
      <vt:lpstr>Synthesis of if/else</vt:lpstr>
      <vt:lpstr>What happens if the case statement is not complete?</vt:lpstr>
      <vt:lpstr>What happens if the case statement is not complete?</vt:lpstr>
      <vt:lpstr>Parameterized mux4</vt:lpstr>
      <vt:lpstr>Verilog Fundamentals</vt:lpstr>
      <vt:lpstr>Sequential Logic: Creating a flip flop</vt:lpstr>
      <vt:lpstr>Sequential Logic: flip-flop idioms</vt:lpstr>
      <vt:lpstr>idiom: flip-flops with reset</vt:lpstr>
      <vt:lpstr>Register (i.e. a vector of flip-flops)</vt:lpstr>
      <vt:lpstr>Implementing Wider Registers</vt:lpstr>
      <vt:lpstr>Syntactic Sugar: always_ff allows you to combine combinational and sequential logic; but this can be confusing. </vt:lpstr>
      <vt:lpstr>Syntactic Sugar: You can always convert an always_ff that combines combinational and sequential logic into two separate always_ff and always_comb blocks. </vt:lpstr>
      <vt:lpstr>Register array: we recommend you retain the en_i idiom in the always_ff block – could reduces # of ports.</vt:lpstr>
      <vt:lpstr>Bit Manipulations</vt:lpstr>
      <vt:lpstr>Beware of assignment shortcuts</vt:lpstr>
      <vt:lpstr>unique and riority for case and if</vt:lpstr>
      <vt:lpstr>Note: Our SV Subset</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6.375 Lecture 01</dc:title>
  <dc:subject/>
  <dc:creator>Arvind, Krste Asanovic</dc:creator>
  <cp:keywords/>
  <dc:description/>
  <cp:lastModifiedBy>M T</cp:lastModifiedBy>
  <cp:revision>1026</cp:revision>
  <cp:lastPrinted>2011-04-01T07:14:19Z</cp:lastPrinted>
  <dcterms:created xsi:type="dcterms:W3CDTF">2013-01-12T19:31:16Z</dcterms:created>
  <dcterms:modified xsi:type="dcterms:W3CDTF">2013-01-12T21:14:37Z</dcterms:modified>
  <cp:category/>
</cp:coreProperties>
</file>