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2" r:id="rId1"/>
  </p:sldMasterIdLst>
  <p:notesMasterIdLst>
    <p:notesMasterId r:id="rId20"/>
  </p:notesMasterIdLst>
  <p:handoutMasterIdLst>
    <p:handoutMasterId r:id="rId21"/>
  </p:handoutMasterIdLst>
  <p:sldIdLst>
    <p:sldId id="293" r:id="rId2"/>
    <p:sldId id="294" r:id="rId3"/>
    <p:sldId id="295" r:id="rId4"/>
    <p:sldId id="336" r:id="rId5"/>
    <p:sldId id="296" r:id="rId6"/>
    <p:sldId id="351" r:id="rId7"/>
    <p:sldId id="350" r:id="rId8"/>
    <p:sldId id="337" r:id="rId9"/>
    <p:sldId id="297" r:id="rId10"/>
    <p:sldId id="332" r:id="rId11"/>
    <p:sldId id="348" r:id="rId12"/>
    <p:sldId id="354" r:id="rId13"/>
    <p:sldId id="355" r:id="rId14"/>
    <p:sldId id="333" r:id="rId15"/>
    <p:sldId id="356" r:id="rId16"/>
    <p:sldId id="359" r:id="rId17"/>
    <p:sldId id="360" r:id="rId18"/>
    <p:sldId id="358" r:id="rId19"/>
  </p:sldIdLst>
  <p:sldSz cx="9144000" cy="6858000" type="screen4x3"/>
  <p:notesSz cx="7315200" cy="9601200"/>
  <p:defaultTextStyle>
    <a:defPPr>
      <a:defRPr lang="en-US"/>
    </a:defPPr>
    <a:lvl1pPr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1pPr>
    <a:lvl2pPr marL="4572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2pPr>
    <a:lvl3pPr marL="9144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3pPr>
    <a:lvl4pPr marL="13716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4pPr>
    <a:lvl5pPr marL="1828800" algn="l" rtl="0" fontAlgn="base">
      <a:lnSpc>
        <a:spcPct val="90000"/>
      </a:lnSpc>
      <a:spcBef>
        <a:spcPct val="25000"/>
      </a:spcBef>
      <a:spcAft>
        <a:spcPct val="0"/>
      </a:spcAft>
      <a:buClr>
        <a:schemeClr val="bg1"/>
      </a:buClr>
      <a:buSzPct val="100000"/>
      <a:buFont typeface="Wingdings" pitchFamily="-65" charset="2"/>
      <a:buChar char="•"/>
      <a:defRPr sz="2000" kern="1200">
        <a:solidFill>
          <a:schemeClr val="tx1"/>
        </a:solidFill>
        <a:latin typeface="Verdana" pitchFamily="-65" charset="0"/>
        <a:ea typeface="+mn-ea"/>
        <a:cs typeface="+mn-cs"/>
      </a:defRPr>
    </a:lvl5pPr>
    <a:lvl6pPr marL="2286000" algn="l" defTabSz="457200" rtl="0" eaLnBrk="1" latinLnBrk="0" hangingPunct="1">
      <a:defRPr sz="2000" kern="1200">
        <a:solidFill>
          <a:schemeClr val="tx1"/>
        </a:solidFill>
        <a:latin typeface="Verdana" pitchFamily="-65" charset="0"/>
        <a:ea typeface="+mn-ea"/>
        <a:cs typeface="+mn-cs"/>
      </a:defRPr>
    </a:lvl6pPr>
    <a:lvl7pPr marL="2743200" algn="l" defTabSz="457200" rtl="0" eaLnBrk="1" latinLnBrk="0" hangingPunct="1">
      <a:defRPr sz="2000" kern="1200">
        <a:solidFill>
          <a:schemeClr val="tx1"/>
        </a:solidFill>
        <a:latin typeface="Verdana" pitchFamily="-65" charset="0"/>
        <a:ea typeface="+mn-ea"/>
        <a:cs typeface="+mn-cs"/>
      </a:defRPr>
    </a:lvl7pPr>
    <a:lvl8pPr marL="3200400" algn="l" defTabSz="457200" rtl="0" eaLnBrk="1" latinLnBrk="0" hangingPunct="1">
      <a:defRPr sz="2000" kern="1200">
        <a:solidFill>
          <a:schemeClr val="tx1"/>
        </a:solidFill>
        <a:latin typeface="Verdana" pitchFamily="-65" charset="0"/>
        <a:ea typeface="+mn-ea"/>
        <a:cs typeface="+mn-cs"/>
      </a:defRPr>
    </a:lvl8pPr>
    <a:lvl9pPr marL="3657600" algn="l" defTabSz="457200" rtl="0" eaLnBrk="1" latinLnBrk="0" hangingPunct="1">
      <a:defRPr sz="2000" kern="1200">
        <a:solidFill>
          <a:schemeClr val="tx1"/>
        </a:solidFill>
        <a:latin typeface="Verdana"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p:present/>
    <p:sldAll/>
    <p:penClr>
      <a:schemeClr val="tx1"/>
    </p:penClr>
  </p:showPr>
  <p:clrMru>
    <a:srgbClr val="F6FD71"/>
    <a:srgbClr val="FF0000"/>
    <a:srgbClr val="FF3333"/>
    <a:srgbClr val="FD7E71"/>
    <a:srgbClr val="CC3300"/>
    <a:srgbClr val="000000"/>
    <a:srgbClr val="DFBD2D"/>
    <a:srgbClr val="F4E7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autoAdjust="0"/>
    <p:restoredTop sz="96786" autoAdjust="0"/>
  </p:normalViewPr>
  <p:slideViewPr>
    <p:cSldViewPr snapToGrid="0">
      <p:cViewPr>
        <p:scale>
          <a:sx n="155" d="100"/>
          <a:sy n="155" d="100"/>
        </p:scale>
        <p:origin x="632" y="616"/>
      </p:cViewPr>
      <p:guideLst>
        <p:guide orient="horz" pos="2448"/>
        <p:guide pos="1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404" y="73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defTabSz="958850">
              <a:lnSpc>
                <a:spcPct val="100000"/>
              </a:lnSpc>
              <a:spcBef>
                <a:spcPct val="20000"/>
              </a:spcBef>
              <a:buClrTx/>
              <a:buSzTx/>
              <a:buFontTx/>
              <a:buNone/>
              <a:defRPr sz="1200">
                <a:latin typeface="Tahoma" pitchFamily="-65" charset="0"/>
              </a:defRPr>
            </a:lvl1pPr>
          </a:lstStyle>
          <a:p>
            <a:endParaRPr lang="en-US"/>
          </a:p>
        </p:txBody>
      </p:sp>
      <p:sp>
        <p:nvSpPr>
          <p:cNvPr id="38605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algn="r" defTabSz="958850">
              <a:lnSpc>
                <a:spcPct val="100000"/>
              </a:lnSpc>
              <a:spcBef>
                <a:spcPct val="20000"/>
              </a:spcBef>
              <a:buClrTx/>
              <a:buSzTx/>
              <a:buFontTx/>
              <a:buNone/>
              <a:defRPr sz="1200">
                <a:latin typeface="Tahoma" pitchFamily="-65" charset="0"/>
              </a:defRPr>
            </a:lvl1pPr>
          </a:lstStyle>
          <a:p>
            <a:endParaRPr lang="en-US"/>
          </a:p>
        </p:txBody>
      </p:sp>
      <p:sp>
        <p:nvSpPr>
          <p:cNvPr id="38605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defTabSz="958850">
              <a:lnSpc>
                <a:spcPct val="100000"/>
              </a:lnSpc>
              <a:spcBef>
                <a:spcPct val="20000"/>
              </a:spcBef>
              <a:buClrTx/>
              <a:buSzTx/>
              <a:buFontTx/>
              <a:buNone/>
              <a:defRPr sz="1200">
                <a:latin typeface="Tahoma" pitchFamily="-65" charset="0"/>
              </a:defRPr>
            </a:lvl1pPr>
          </a:lstStyle>
          <a:p>
            <a:endParaRPr lang="en-US"/>
          </a:p>
        </p:txBody>
      </p:sp>
      <p:sp>
        <p:nvSpPr>
          <p:cNvPr id="38605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algn="r" defTabSz="958850">
              <a:lnSpc>
                <a:spcPct val="100000"/>
              </a:lnSpc>
              <a:spcBef>
                <a:spcPct val="20000"/>
              </a:spcBef>
              <a:buClrTx/>
              <a:buSzTx/>
              <a:buFontTx/>
              <a:buNone/>
              <a:defRPr sz="1200">
                <a:latin typeface="Tahoma" pitchFamily="-65" charset="0"/>
              </a:defRPr>
            </a:lvl1pPr>
          </a:lstStyle>
          <a:p>
            <a:fld id="{8E5CAEE0-CD32-2E42-A287-E8FEA229DB1E}"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defTabSz="958850" eaLnBrk="0" hangingPunct="0">
              <a:lnSpc>
                <a:spcPct val="100000"/>
              </a:lnSpc>
              <a:spcBef>
                <a:spcPct val="20000"/>
              </a:spcBef>
              <a:buClrTx/>
              <a:buSzTx/>
              <a:buFontTx/>
              <a:buNone/>
              <a:defRPr sz="1200">
                <a:latin typeface="Tahoma" pitchFamily="-65" charset="0"/>
              </a:defRPr>
            </a:lvl1pPr>
          </a:lstStyle>
          <a:p>
            <a:endParaRPr lang="en-US"/>
          </a:p>
        </p:txBody>
      </p:sp>
      <p:sp>
        <p:nvSpPr>
          <p:cNvPr id="365583" name="Rectangle 15"/>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365584" name="Rectangle 16"/>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5585" name="Rectangle 17"/>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5887" tIns="47942" rIns="95887" bIns="47942" numCol="1" anchor="t" anchorCtr="0" compatLnSpc="1">
            <a:prstTxWarp prst="textNoShape">
              <a:avLst/>
            </a:prstTxWarp>
          </a:bodyPr>
          <a:lstStyle>
            <a:lvl1pPr algn="r" defTabSz="958850" eaLnBrk="0" hangingPunct="0">
              <a:lnSpc>
                <a:spcPct val="100000"/>
              </a:lnSpc>
              <a:spcBef>
                <a:spcPct val="20000"/>
              </a:spcBef>
              <a:buClrTx/>
              <a:buSzTx/>
              <a:buFontTx/>
              <a:buNone/>
              <a:defRPr sz="1200">
                <a:latin typeface="Tahoma" pitchFamily="-65" charset="0"/>
              </a:defRPr>
            </a:lvl1pPr>
          </a:lstStyle>
          <a:p>
            <a:endParaRPr lang="en-US"/>
          </a:p>
        </p:txBody>
      </p:sp>
      <p:sp>
        <p:nvSpPr>
          <p:cNvPr id="365586" name="Rectangle 18"/>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defTabSz="958850" eaLnBrk="0" hangingPunct="0">
              <a:lnSpc>
                <a:spcPct val="100000"/>
              </a:lnSpc>
              <a:spcBef>
                <a:spcPct val="20000"/>
              </a:spcBef>
              <a:buClrTx/>
              <a:buSzTx/>
              <a:buFontTx/>
              <a:buNone/>
              <a:defRPr sz="1200">
                <a:latin typeface="Tahoma" pitchFamily="-65" charset="0"/>
              </a:defRPr>
            </a:lvl1pPr>
          </a:lstStyle>
          <a:p>
            <a:endParaRPr lang="en-US"/>
          </a:p>
        </p:txBody>
      </p:sp>
      <p:sp>
        <p:nvSpPr>
          <p:cNvPr id="365587" name="Rectangle 19"/>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5887" tIns="47942" rIns="95887" bIns="47942" numCol="1" anchor="b" anchorCtr="0" compatLnSpc="1">
            <a:prstTxWarp prst="textNoShape">
              <a:avLst/>
            </a:prstTxWarp>
          </a:bodyPr>
          <a:lstStyle>
            <a:lvl1pPr algn="r" defTabSz="958850" eaLnBrk="0" hangingPunct="0">
              <a:lnSpc>
                <a:spcPct val="100000"/>
              </a:lnSpc>
              <a:spcBef>
                <a:spcPct val="20000"/>
              </a:spcBef>
              <a:buClrTx/>
              <a:buSzTx/>
              <a:buFontTx/>
              <a:buNone/>
              <a:defRPr sz="1200">
                <a:latin typeface="Tahoma" pitchFamily="-65" charset="0"/>
              </a:defRPr>
            </a:lvl1pPr>
          </a:lstStyle>
          <a:p>
            <a:fld id="{E0E4E209-5E4F-3D4A-8A99-A0C559D075D4}"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65"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BFB0DD5A-E1F8-E14B-9409-8A160229A5AF}" type="slidenum">
              <a:rPr lang="en-US"/>
              <a:pPr/>
              <a:t>1</a:t>
            </a:fld>
            <a:endParaRPr lang="en-US"/>
          </a:p>
        </p:txBody>
      </p:sp>
      <p:sp>
        <p:nvSpPr>
          <p:cNvPr id="1538050" name="Rectangle 2"/>
          <p:cNvSpPr>
            <a:spLocks noGrp="1" noRot="1" noChangeAspect="1" noChangeArrowheads="1" noTextEdit="1"/>
          </p:cNvSpPr>
          <p:nvPr>
            <p:ph type="sldImg"/>
          </p:nvPr>
        </p:nvSpPr>
        <p:spPr>
          <a:xfrm>
            <a:off x="1258888" y="720725"/>
            <a:ext cx="4799012" cy="3598863"/>
          </a:xfrm>
          <a:ln/>
        </p:spPr>
      </p:sp>
      <p:sp>
        <p:nvSpPr>
          <p:cNvPr id="1538051"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90E96487-FB9A-9D48-A55A-6F44C467B8FB}" type="slidenum">
              <a:rPr lang="en-US"/>
              <a:pPr/>
              <a:t>10</a:t>
            </a:fld>
            <a:endParaRPr lang="en-US"/>
          </a:p>
        </p:txBody>
      </p:sp>
      <p:sp>
        <p:nvSpPr>
          <p:cNvPr id="1618946" name="Rectangle 2"/>
          <p:cNvSpPr>
            <a:spLocks noGrp="1" noRot="1" noChangeAspect="1" noChangeArrowheads="1" noTextEdit="1"/>
          </p:cNvSpPr>
          <p:nvPr>
            <p:ph type="sldImg"/>
          </p:nvPr>
        </p:nvSpPr>
        <p:spPr>
          <a:xfrm>
            <a:off x="1260475" y="720725"/>
            <a:ext cx="4797425" cy="3598863"/>
          </a:xfrm>
          <a:ln/>
        </p:spPr>
      </p:sp>
      <p:sp>
        <p:nvSpPr>
          <p:cNvPr id="1618947"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A3F8EAE5-6D74-C444-9976-EA4ABF1E0260}" type="slidenum">
              <a:rPr lang="en-US"/>
              <a:pPr/>
              <a:t>11</a:t>
            </a:fld>
            <a:endParaRPr lang="en-US"/>
          </a:p>
        </p:txBody>
      </p:sp>
      <p:sp>
        <p:nvSpPr>
          <p:cNvPr id="1638402" name="Rectangle 2"/>
          <p:cNvSpPr>
            <a:spLocks noGrp="1" noRot="1" noChangeAspect="1" noChangeArrowheads="1" noTextEdit="1"/>
          </p:cNvSpPr>
          <p:nvPr>
            <p:ph type="sldImg"/>
          </p:nvPr>
        </p:nvSpPr>
        <p:spPr>
          <a:xfrm>
            <a:off x="1260475" y="720725"/>
            <a:ext cx="4797425" cy="3598863"/>
          </a:xfrm>
          <a:ln/>
        </p:spPr>
      </p:sp>
      <p:sp>
        <p:nvSpPr>
          <p:cNvPr id="1638403"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A3F8EAE5-6D74-C444-9976-EA4ABF1E0260}" type="slidenum">
              <a:rPr lang="en-US"/>
              <a:pPr/>
              <a:t>12</a:t>
            </a:fld>
            <a:endParaRPr lang="en-US"/>
          </a:p>
        </p:txBody>
      </p:sp>
      <p:sp>
        <p:nvSpPr>
          <p:cNvPr id="1638402" name="Rectangle 2"/>
          <p:cNvSpPr>
            <a:spLocks noGrp="1" noRot="1" noChangeAspect="1" noChangeArrowheads="1" noTextEdit="1"/>
          </p:cNvSpPr>
          <p:nvPr>
            <p:ph type="sldImg"/>
          </p:nvPr>
        </p:nvSpPr>
        <p:spPr>
          <a:xfrm>
            <a:off x="1260475" y="720725"/>
            <a:ext cx="4797425" cy="3598863"/>
          </a:xfrm>
          <a:ln/>
        </p:spPr>
      </p:sp>
      <p:sp>
        <p:nvSpPr>
          <p:cNvPr id="1638403"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A3F8EAE5-6D74-C444-9976-EA4ABF1E0260}" type="slidenum">
              <a:rPr lang="en-US"/>
              <a:pPr/>
              <a:t>13</a:t>
            </a:fld>
            <a:endParaRPr lang="en-US"/>
          </a:p>
        </p:txBody>
      </p:sp>
      <p:sp>
        <p:nvSpPr>
          <p:cNvPr id="1638402" name="Rectangle 2"/>
          <p:cNvSpPr>
            <a:spLocks noGrp="1" noRot="1" noChangeAspect="1" noChangeArrowheads="1" noTextEdit="1"/>
          </p:cNvSpPr>
          <p:nvPr>
            <p:ph type="sldImg"/>
          </p:nvPr>
        </p:nvSpPr>
        <p:spPr>
          <a:xfrm>
            <a:off x="1260475" y="720725"/>
            <a:ext cx="4797425" cy="3598863"/>
          </a:xfrm>
          <a:ln/>
        </p:spPr>
      </p:sp>
      <p:sp>
        <p:nvSpPr>
          <p:cNvPr id="1638403"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9310F8A3-7339-4445-8822-FED2B830F164}" type="slidenum">
              <a:rPr lang="en-US"/>
              <a:pPr/>
              <a:t>14</a:t>
            </a:fld>
            <a:endParaRPr lang="en-US"/>
          </a:p>
        </p:txBody>
      </p:sp>
      <p:sp>
        <p:nvSpPr>
          <p:cNvPr id="1620994" name="Rectangle 2"/>
          <p:cNvSpPr>
            <a:spLocks noGrp="1" noRot="1" noChangeAspect="1" noChangeArrowheads="1" noTextEdit="1"/>
          </p:cNvSpPr>
          <p:nvPr>
            <p:ph type="sldImg"/>
          </p:nvPr>
        </p:nvSpPr>
        <p:spPr>
          <a:ln/>
        </p:spPr>
      </p:sp>
      <p:sp>
        <p:nvSpPr>
          <p:cNvPr id="162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A3F8EAE5-6D74-C444-9976-EA4ABF1E0260}" type="slidenum">
              <a:rPr lang="en-US"/>
              <a:pPr/>
              <a:t>15</a:t>
            </a:fld>
            <a:endParaRPr lang="en-US"/>
          </a:p>
        </p:txBody>
      </p:sp>
      <p:sp>
        <p:nvSpPr>
          <p:cNvPr id="1638402" name="Rectangle 2"/>
          <p:cNvSpPr>
            <a:spLocks noGrp="1" noRot="1" noChangeAspect="1" noChangeArrowheads="1" noTextEdit="1"/>
          </p:cNvSpPr>
          <p:nvPr>
            <p:ph type="sldImg"/>
          </p:nvPr>
        </p:nvSpPr>
        <p:spPr>
          <a:xfrm>
            <a:off x="1260475" y="720725"/>
            <a:ext cx="4797425" cy="3598863"/>
          </a:xfrm>
          <a:ln/>
        </p:spPr>
      </p:sp>
      <p:sp>
        <p:nvSpPr>
          <p:cNvPr id="1638403"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5C3CFC33-3ACC-F84D-8B4A-5584AD3F9B9A}" type="slidenum">
              <a:rPr lang="en-US"/>
              <a:pPr/>
              <a:t>2</a:t>
            </a:fld>
            <a:endParaRPr lang="en-US"/>
          </a:p>
        </p:txBody>
      </p:sp>
      <p:sp>
        <p:nvSpPr>
          <p:cNvPr id="1540098" name="Rectangle 2"/>
          <p:cNvSpPr>
            <a:spLocks noGrp="1" noRot="1" noChangeAspect="1" noChangeArrowheads="1" noTextEdit="1"/>
          </p:cNvSpPr>
          <p:nvPr>
            <p:ph type="sldImg"/>
          </p:nvPr>
        </p:nvSpPr>
        <p:spPr>
          <a:xfrm>
            <a:off x="1260475" y="720725"/>
            <a:ext cx="4797425" cy="3598863"/>
          </a:xfrm>
          <a:ln/>
        </p:spPr>
      </p:sp>
      <p:sp>
        <p:nvSpPr>
          <p:cNvPr id="1540099"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F9910755-F5BF-3849-ADB0-54310CEF50B1}" type="slidenum">
              <a:rPr lang="en-US"/>
              <a:pPr/>
              <a:t>3</a:t>
            </a:fld>
            <a:endParaRPr lang="en-US"/>
          </a:p>
        </p:txBody>
      </p:sp>
      <p:sp>
        <p:nvSpPr>
          <p:cNvPr id="1542146" name="Rectangle 2"/>
          <p:cNvSpPr>
            <a:spLocks noGrp="1" noRot="1" noChangeAspect="1" noChangeArrowheads="1" noTextEdit="1"/>
          </p:cNvSpPr>
          <p:nvPr>
            <p:ph type="sldImg"/>
          </p:nvPr>
        </p:nvSpPr>
        <p:spPr>
          <a:xfrm>
            <a:off x="1260475" y="720725"/>
            <a:ext cx="4797425" cy="3598863"/>
          </a:xfrm>
          <a:ln/>
        </p:spPr>
      </p:sp>
      <p:sp>
        <p:nvSpPr>
          <p:cNvPr id="1542147"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376FE8DB-081A-4C4D-A2C5-1A051A55D1DE}" type="slidenum">
              <a:rPr lang="en-US"/>
              <a:pPr/>
              <a:t>4</a:t>
            </a:fld>
            <a:endParaRPr lang="en-US"/>
          </a:p>
        </p:txBody>
      </p:sp>
      <p:sp>
        <p:nvSpPr>
          <p:cNvPr id="1632258" name="Rectangle 2"/>
          <p:cNvSpPr>
            <a:spLocks noGrp="1" noRot="1" noChangeAspect="1" noChangeArrowheads="1" noTextEdit="1"/>
          </p:cNvSpPr>
          <p:nvPr>
            <p:ph type="sldImg"/>
          </p:nvPr>
        </p:nvSpPr>
        <p:spPr>
          <a:xfrm>
            <a:off x="1260475" y="720725"/>
            <a:ext cx="4797425" cy="3598863"/>
          </a:xfrm>
          <a:ln/>
        </p:spPr>
      </p:sp>
      <p:sp>
        <p:nvSpPr>
          <p:cNvPr id="1632259"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33B16285-B540-234F-B856-DA1B4B51386D}" type="slidenum">
              <a:rPr lang="en-US"/>
              <a:pPr/>
              <a:t>5</a:t>
            </a:fld>
            <a:endParaRPr lang="en-US"/>
          </a:p>
        </p:txBody>
      </p:sp>
      <p:sp>
        <p:nvSpPr>
          <p:cNvPr id="1544194" name="Rectangle 2"/>
          <p:cNvSpPr>
            <a:spLocks noGrp="1" noRot="1" noChangeAspect="1" noChangeArrowheads="1" noTextEdit="1"/>
          </p:cNvSpPr>
          <p:nvPr>
            <p:ph type="sldImg"/>
          </p:nvPr>
        </p:nvSpPr>
        <p:spPr>
          <a:xfrm>
            <a:off x="1260475" y="720725"/>
            <a:ext cx="4797425" cy="3598863"/>
          </a:xfrm>
          <a:ln/>
        </p:spPr>
      </p:sp>
      <p:sp>
        <p:nvSpPr>
          <p:cNvPr id="1544195"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33B16285-B540-234F-B856-DA1B4B51386D}" type="slidenum">
              <a:rPr lang="en-US"/>
              <a:pPr/>
              <a:t>6</a:t>
            </a:fld>
            <a:endParaRPr lang="en-US"/>
          </a:p>
        </p:txBody>
      </p:sp>
      <p:sp>
        <p:nvSpPr>
          <p:cNvPr id="1544194" name="Rectangle 2"/>
          <p:cNvSpPr>
            <a:spLocks noGrp="1" noRot="1" noChangeAspect="1" noChangeArrowheads="1" noTextEdit="1"/>
          </p:cNvSpPr>
          <p:nvPr>
            <p:ph type="sldImg"/>
          </p:nvPr>
        </p:nvSpPr>
        <p:spPr>
          <a:xfrm>
            <a:off x="1260475" y="720725"/>
            <a:ext cx="4797425" cy="3598863"/>
          </a:xfrm>
          <a:ln/>
        </p:spPr>
      </p:sp>
      <p:sp>
        <p:nvSpPr>
          <p:cNvPr id="1544195"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33B16285-B540-234F-B856-DA1B4B51386D}" type="slidenum">
              <a:rPr lang="en-US"/>
              <a:pPr/>
              <a:t>7</a:t>
            </a:fld>
            <a:endParaRPr lang="en-US"/>
          </a:p>
        </p:txBody>
      </p:sp>
      <p:sp>
        <p:nvSpPr>
          <p:cNvPr id="1544194" name="Rectangle 2"/>
          <p:cNvSpPr>
            <a:spLocks noGrp="1" noRot="1" noChangeAspect="1" noChangeArrowheads="1" noTextEdit="1"/>
          </p:cNvSpPr>
          <p:nvPr>
            <p:ph type="sldImg"/>
          </p:nvPr>
        </p:nvSpPr>
        <p:spPr>
          <a:xfrm>
            <a:off x="1260475" y="720725"/>
            <a:ext cx="4797425" cy="3598863"/>
          </a:xfrm>
          <a:ln/>
        </p:spPr>
      </p:sp>
      <p:sp>
        <p:nvSpPr>
          <p:cNvPr id="1544195"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6027C08E-64FB-C04C-B040-24F7FBCB33BD}" type="slidenum">
              <a:rPr lang="en-US"/>
              <a:pPr/>
              <a:t>8</a:t>
            </a:fld>
            <a:endParaRPr lang="en-US"/>
          </a:p>
        </p:txBody>
      </p:sp>
      <p:sp>
        <p:nvSpPr>
          <p:cNvPr id="1634306" name="Rectangle 2"/>
          <p:cNvSpPr>
            <a:spLocks noGrp="1" noRot="1" noChangeAspect="1" noChangeArrowheads="1" noTextEdit="1"/>
          </p:cNvSpPr>
          <p:nvPr>
            <p:ph type="sldImg"/>
          </p:nvPr>
        </p:nvSpPr>
        <p:spPr>
          <a:xfrm>
            <a:off x="1260475" y="720725"/>
            <a:ext cx="4797425" cy="3598863"/>
          </a:xfrm>
          <a:ln/>
        </p:spPr>
      </p:sp>
      <p:sp>
        <p:nvSpPr>
          <p:cNvPr id="1634307"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70D02A32-B2EA-C449-9475-5B359EA94833}" type="slidenum">
              <a:rPr lang="en-US"/>
              <a:pPr/>
              <a:t>9</a:t>
            </a:fld>
            <a:endParaRPr lang="en-US"/>
          </a:p>
        </p:txBody>
      </p:sp>
      <p:sp>
        <p:nvSpPr>
          <p:cNvPr id="1546242" name="Rectangle 2"/>
          <p:cNvSpPr>
            <a:spLocks noGrp="1" noRot="1" noChangeAspect="1" noChangeArrowheads="1" noTextEdit="1"/>
          </p:cNvSpPr>
          <p:nvPr>
            <p:ph type="sldImg"/>
          </p:nvPr>
        </p:nvSpPr>
        <p:spPr>
          <a:xfrm>
            <a:off x="1260475" y="720725"/>
            <a:ext cx="4797425" cy="3598863"/>
          </a:xfrm>
          <a:ln/>
        </p:spPr>
      </p:sp>
      <p:sp>
        <p:nvSpPr>
          <p:cNvPr id="1546243" name="Rectangle 3"/>
          <p:cNvSpPr>
            <a:spLocks noGrp="1" noChangeArrowheads="1"/>
          </p:cNvSpPr>
          <p:nvPr>
            <p:ph type="body" idx="1"/>
          </p:nvPr>
        </p:nvSpPr>
        <p:spPr>
          <a:xfrm>
            <a:off x="976313" y="4560888"/>
            <a:ext cx="5362575" cy="4319587"/>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13698" name="Group 2"/>
          <p:cNvGrpSpPr>
            <a:grpSpLocks/>
          </p:cNvGrpSpPr>
          <p:nvPr/>
        </p:nvGrpSpPr>
        <p:grpSpPr bwMode="auto">
          <a:xfrm>
            <a:off x="0" y="0"/>
            <a:ext cx="9144000" cy="6858000"/>
            <a:chOff x="0" y="0"/>
            <a:chExt cx="5760" cy="4320"/>
          </a:xfrm>
        </p:grpSpPr>
        <p:grpSp>
          <p:nvGrpSpPr>
            <p:cNvPr id="413699" name="Group 3"/>
            <p:cNvGrpSpPr>
              <a:grpSpLocks/>
            </p:cNvGrpSpPr>
            <p:nvPr/>
          </p:nvGrpSpPr>
          <p:grpSpPr bwMode="auto">
            <a:xfrm>
              <a:off x="0" y="0"/>
              <a:ext cx="5760" cy="4320"/>
              <a:chOff x="0" y="0"/>
              <a:chExt cx="5760" cy="4320"/>
            </a:xfrm>
          </p:grpSpPr>
          <p:sp>
            <p:nvSpPr>
              <p:cNvPr id="413700"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prstTxWarp prst="textNoShape">
                  <a:avLst/>
                </a:prstTxWarp>
              </a:bodyPr>
              <a:lstStyle/>
              <a:p>
                <a:endParaRPr lang="en-US"/>
              </a:p>
            </p:txBody>
          </p:sp>
          <p:grpSp>
            <p:nvGrpSpPr>
              <p:cNvPr id="413701" name="Group 5"/>
              <p:cNvGrpSpPr>
                <a:grpSpLocks/>
              </p:cNvGrpSpPr>
              <p:nvPr userDrawn="1"/>
            </p:nvGrpSpPr>
            <p:grpSpPr bwMode="auto">
              <a:xfrm>
                <a:off x="0" y="0"/>
                <a:ext cx="5760" cy="4320"/>
                <a:chOff x="0" y="0"/>
                <a:chExt cx="5760" cy="4320"/>
              </a:xfrm>
            </p:grpSpPr>
            <p:sp>
              <p:nvSpPr>
                <p:cNvPr id="4137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37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grpSp>
          <p:sp>
            <p:nvSpPr>
              <p:cNvPr id="413753"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grpSp>
        <p:grpSp>
          <p:nvGrpSpPr>
            <p:cNvPr id="413754" name="Group 58"/>
            <p:cNvGrpSpPr>
              <a:grpSpLocks/>
            </p:cNvGrpSpPr>
            <p:nvPr userDrawn="1"/>
          </p:nvGrpSpPr>
          <p:grpSpPr bwMode="auto">
            <a:xfrm>
              <a:off x="3" y="559"/>
              <a:ext cx="4192" cy="1796"/>
              <a:chOff x="3" y="559"/>
              <a:chExt cx="4192" cy="1796"/>
            </a:xfrm>
          </p:grpSpPr>
          <p:sp>
            <p:nvSpPr>
              <p:cNvPr id="413755"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4137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4137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4137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endParaRPr lang="en-US"/>
              </a:p>
            </p:txBody>
          </p:sp>
        </p:grpSp>
        <p:grpSp>
          <p:nvGrpSpPr>
            <p:cNvPr id="413759" name="Group 63"/>
            <p:cNvGrpSpPr>
              <a:grpSpLocks/>
            </p:cNvGrpSpPr>
            <p:nvPr userDrawn="1"/>
          </p:nvGrpSpPr>
          <p:grpSpPr bwMode="auto">
            <a:xfrm>
              <a:off x="1480" y="1952"/>
              <a:ext cx="3808" cy="1812"/>
              <a:chOff x="1480" y="1952"/>
              <a:chExt cx="3808" cy="1812"/>
            </a:xfrm>
          </p:grpSpPr>
          <p:sp>
            <p:nvSpPr>
              <p:cNvPr id="4137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4137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4137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endParaRPr lang="en-US"/>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65" charset="2"/>
              <a:buNone/>
              <a:defRPr/>
            </a:lvl1pPr>
          </a:lstStyle>
          <a:p>
            <a:r>
              <a:rPr lang="en-US"/>
              <a:t>Click to edit Master subtitle style</a:t>
            </a:r>
          </a:p>
        </p:txBody>
      </p:sp>
      <p:sp>
        <p:nvSpPr>
          <p:cNvPr id="413766" name="Rectangle 70"/>
          <p:cNvSpPr>
            <a:spLocks noGrp="1" noChangeArrowheads="1"/>
          </p:cNvSpPr>
          <p:nvPr>
            <p:ph type="ftr" sz="quarter" idx="3"/>
          </p:nvPr>
        </p:nvSpPr>
        <p:spPr/>
        <p:txBody>
          <a:bodyPr/>
          <a:lstStyle>
            <a:lvl1pPr>
              <a:defRPr/>
            </a:lvl1pPr>
          </a:lstStyle>
          <a:p>
            <a:r>
              <a:rPr lang="en-US" smtClean="0"/>
              <a:t>Courtesy of Arvind</a:t>
            </a:r>
            <a:endParaRPr lang="en-US" dirty="0"/>
          </a:p>
        </p:txBody>
      </p:sp>
      <p:sp>
        <p:nvSpPr>
          <p:cNvPr id="413767" name="Rectangle 71"/>
          <p:cNvSpPr>
            <a:spLocks noGrp="1" noChangeArrowheads="1"/>
          </p:cNvSpPr>
          <p:nvPr>
            <p:ph type="sldNum" sz="quarter" idx="4"/>
          </p:nvPr>
        </p:nvSpPr>
        <p:spPr/>
        <p:txBody>
          <a:bodyPr/>
          <a:lstStyle>
            <a:lvl1pPr>
              <a:defRPr>
                <a:latin typeface="Tahoma" pitchFamily="-65" charset="0"/>
              </a:defRPr>
            </a:lvl1pPr>
          </a:lstStyle>
          <a:p>
            <a:fld id="{DD25723C-738D-0D42-82F0-05690055680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Slide Number Placeholder 4"/>
          <p:cNvSpPr>
            <a:spLocks noGrp="1"/>
          </p:cNvSpPr>
          <p:nvPr>
            <p:ph type="sldNum" sz="quarter" idx="11"/>
          </p:nvPr>
        </p:nvSpPr>
        <p:spPr/>
        <p:txBody>
          <a:bodyPr/>
          <a:lstStyle>
            <a:lvl1pPr>
              <a:defRPr smtClean="0"/>
            </a:lvl1pPr>
          </a:lstStyle>
          <a:p>
            <a:r>
              <a:rPr lang="en-US"/>
              <a:t>L03-</a:t>
            </a:r>
            <a:fld id="{8F21FC48-EDBA-0E44-81ED-4F398E4D06EE}" type="slidenum">
              <a:rPr lang="en-US"/>
              <a:pPr/>
              <a:t>‹#›</a:t>
            </a:fld>
            <a:endParaRPr lang="en-US"/>
          </a:p>
        </p:txBody>
      </p:sp>
      <p:sp>
        <p:nvSpPr>
          <p:cNvPr id="6" name="Footer Placeholder 5"/>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Slide Number Placeholder 4"/>
          <p:cNvSpPr>
            <a:spLocks noGrp="1"/>
          </p:cNvSpPr>
          <p:nvPr>
            <p:ph type="sldNum" sz="quarter" idx="11"/>
          </p:nvPr>
        </p:nvSpPr>
        <p:spPr/>
        <p:txBody>
          <a:bodyPr/>
          <a:lstStyle>
            <a:lvl1pPr>
              <a:defRPr smtClean="0"/>
            </a:lvl1pPr>
          </a:lstStyle>
          <a:p>
            <a:r>
              <a:rPr lang="en-US"/>
              <a:t>L03-</a:t>
            </a:r>
            <a:fld id="{74FF5F31-3323-174B-B4BE-D0782CB3F889}" type="slidenum">
              <a:rPr lang="en-US"/>
              <a:pPr/>
              <a:t>‹#›</a:t>
            </a:fld>
            <a:endParaRPr lang="en-US"/>
          </a:p>
        </p:txBody>
      </p:sp>
      <p:sp>
        <p:nvSpPr>
          <p:cNvPr id="6" name="Footer Placeholder 5"/>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Slide Number Placeholder 4"/>
          <p:cNvSpPr>
            <a:spLocks noGrp="1"/>
          </p:cNvSpPr>
          <p:nvPr>
            <p:ph type="sldNum" sz="quarter" idx="11"/>
          </p:nvPr>
        </p:nvSpPr>
        <p:spPr/>
        <p:txBody>
          <a:bodyPr/>
          <a:lstStyle>
            <a:lvl1pPr>
              <a:defRPr smtClean="0"/>
            </a:lvl1pPr>
          </a:lstStyle>
          <a:p>
            <a:fld id="{18E51F63-3938-E648-B984-0FEC5FE297EA}" type="slidenum">
              <a:rPr lang="en-US" smtClean="0"/>
              <a:pPr/>
              <a:t>‹#›</a:t>
            </a:fld>
            <a:endParaRPr lang="en-US" dirty="0"/>
          </a:p>
        </p:txBody>
      </p:sp>
      <p:sp>
        <p:nvSpPr>
          <p:cNvPr id="6" name="Footer Placeholder 5"/>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
        <p:nvSpPr>
          <p:cNvPr id="5" name="Slide Number Placeholder 4"/>
          <p:cNvSpPr>
            <a:spLocks noGrp="1"/>
          </p:cNvSpPr>
          <p:nvPr>
            <p:ph type="sldNum" sz="quarter" idx="11"/>
          </p:nvPr>
        </p:nvSpPr>
        <p:spPr/>
        <p:txBody>
          <a:bodyPr/>
          <a:lstStyle>
            <a:lvl1pPr>
              <a:defRPr smtClean="0"/>
            </a:lvl1pPr>
          </a:lstStyle>
          <a:p>
            <a:r>
              <a:rPr lang="en-US"/>
              <a:t>L03-</a:t>
            </a:r>
            <a:fld id="{6BBAFC41-48B1-7440-94DC-9E10A879BA72}" type="slidenum">
              <a:rPr lang="en-US"/>
              <a:pPr/>
              <a:t>‹#›</a:t>
            </a:fld>
            <a:endParaRPr lang="en-US"/>
          </a:p>
        </p:txBody>
      </p:sp>
      <p:sp>
        <p:nvSpPr>
          <p:cNvPr id="6" name="Footer Placeholder 5"/>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Slide Number Placeholder 5"/>
          <p:cNvSpPr>
            <a:spLocks noGrp="1"/>
          </p:cNvSpPr>
          <p:nvPr>
            <p:ph type="sldNum" sz="quarter" idx="11"/>
          </p:nvPr>
        </p:nvSpPr>
        <p:spPr/>
        <p:txBody>
          <a:bodyPr/>
          <a:lstStyle>
            <a:lvl1pPr>
              <a:defRPr smtClean="0"/>
            </a:lvl1pPr>
          </a:lstStyle>
          <a:p>
            <a:r>
              <a:rPr lang="en-US"/>
              <a:t>L03-</a:t>
            </a:r>
            <a:fld id="{A6C22D03-45BC-AE44-BCC6-2FB023D7455B}" type="slidenum">
              <a:rPr lang="en-US"/>
              <a:pPr/>
              <a:t>‹#›</a:t>
            </a:fld>
            <a:endParaRPr lang="en-US"/>
          </a:p>
        </p:txBody>
      </p:sp>
      <p:sp>
        <p:nvSpPr>
          <p:cNvPr id="7" name="Footer Placeholder 6"/>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8" name="Slide Number Placeholder 7"/>
          <p:cNvSpPr>
            <a:spLocks noGrp="1"/>
          </p:cNvSpPr>
          <p:nvPr>
            <p:ph type="sldNum" sz="quarter" idx="11"/>
          </p:nvPr>
        </p:nvSpPr>
        <p:spPr/>
        <p:txBody>
          <a:bodyPr/>
          <a:lstStyle>
            <a:lvl1pPr>
              <a:defRPr smtClean="0"/>
            </a:lvl1pPr>
          </a:lstStyle>
          <a:p>
            <a:fld id="{6724A280-4DA5-9B40-9351-CF2A89C05B05}" type="slidenum">
              <a:rPr lang="en-US" smtClean="0"/>
              <a:pPr/>
              <a:t>‹#›</a:t>
            </a:fld>
            <a:endParaRPr lang="en-US" dirty="0"/>
          </a:p>
        </p:txBody>
      </p:sp>
      <p:sp>
        <p:nvSpPr>
          <p:cNvPr id="9" name="Footer Placeholder 8"/>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4" name="Slide Number Placeholder 3"/>
          <p:cNvSpPr>
            <a:spLocks noGrp="1"/>
          </p:cNvSpPr>
          <p:nvPr>
            <p:ph type="sldNum" sz="quarter" idx="11"/>
          </p:nvPr>
        </p:nvSpPr>
        <p:spPr/>
        <p:txBody>
          <a:bodyPr/>
          <a:lstStyle>
            <a:lvl1pPr>
              <a:defRPr smtClean="0"/>
            </a:lvl1pPr>
          </a:lstStyle>
          <a:p>
            <a:fld id="{29E6C5EE-196C-6C4D-BC4B-569FAB56E73B}" type="slidenum">
              <a:rPr lang="en-US" smtClean="0"/>
              <a:pPr/>
              <a:t>‹#›</a:t>
            </a:fld>
            <a:endParaRPr lang="en-US" dirty="0"/>
          </a:p>
        </p:txBody>
      </p:sp>
      <p:sp>
        <p:nvSpPr>
          <p:cNvPr id="5" name="Footer Placeholder 4"/>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smtClean="0"/>
            </a:lvl1pPr>
          </a:lstStyle>
          <a:p>
            <a:r>
              <a:rPr lang="en-US"/>
              <a:t>L03-</a:t>
            </a:r>
            <a:fld id="{401D2E07-1274-9045-9664-10DDC005F7B3}" type="slidenum">
              <a:rPr lang="en-US"/>
              <a:pPr/>
              <a:t>‹#›</a:t>
            </a:fld>
            <a:endParaRPr lang="en-US"/>
          </a:p>
        </p:txBody>
      </p:sp>
      <p:sp>
        <p:nvSpPr>
          <p:cNvPr id="4" name="Footer Placeholder 3"/>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6" name="Slide Number Placeholder 5"/>
          <p:cNvSpPr>
            <a:spLocks noGrp="1"/>
          </p:cNvSpPr>
          <p:nvPr>
            <p:ph type="sldNum" sz="quarter" idx="11"/>
          </p:nvPr>
        </p:nvSpPr>
        <p:spPr/>
        <p:txBody>
          <a:bodyPr/>
          <a:lstStyle>
            <a:lvl1pPr>
              <a:defRPr smtClean="0"/>
            </a:lvl1pPr>
          </a:lstStyle>
          <a:p>
            <a:r>
              <a:rPr lang="en-US"/>
              <a:t>L03-</a:t>
            </a:r>
            <a:fld id="{8B1502D4-BA30-9144-9852-540BE3B3E08B}" type="slidenum">
              <a:rPr lang="en-US"/>
              <a:pPr/>
              <a:t>‹#›</a:t>
            </a:fld>
            <a:endParaRPr lang="en-US"/>
          </a:p>
        </p:txBody>
      </p:sp>
      <p:sp>
        <p:nvSpPr>
          <p:cNvPr id="7" name="Footer Placeholder 6"/>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6" name="Slide Number Placeholder 5"/>
          <p:cNvSpPr>
            <a:spLocks noGrp="1"/>
          </p:cNvSpPr>
          <p:nvPr>
            <p:ph type="sldNum" sz="quarter" idx="11"/>
          </p:nvPr>
        </p:nvSpPr>
        <p:spPr/>
        <p:txBody>
          <a:bodyPr/>
          <a:lstStyle>
            <a:lvl1pPr>
              <a:defRPr smtClean="0"/>
            </a:lvl1pPr>
          </a:lstStyle>
          <a:p>
            <a:r>
              <a:rPr lang="en-US"/>
              <a:t>L03-</a:t>
            </a:r>
            <a:fld id="{329219E4-FC0D-7A4E-8231-9E2CBC30C0EB}" type="slidenum">
              <a:rPr lang="en-US"/>
              <a:pPr/>
              <a:t>‹#›</a:t>
            </a:fld>
            <a:endParaRPr lang="en-US"/>
          </a:p>
        </p:txBody>
      </p:sp>
      <p:sp>
        <p:nvSpPr>
          <p:cNvPr id="7" name="Footer Placeholder 6"/>
          <p:cNvSpPr>
            <a:spLocks noGrp="1"/>
          </p:cNvSpPr>
          <p:nvPr>
            <p:ph type="ftr" sz="quarter" idx="12"/>
          </p:nvPr>
        </p:nvSpPr>
        <p:spPr/>
        <p:txBody>
          <a:bodyPr/>
          <a:lstStyle>
            <a:lvl1pPr>
              <a:defRPr smtClean="0"/>
            </a:lvl1pPr>
          </a:lstStyle>
          <a:p>
            <a:r>
              <a:rPr lang="en-US" smtClean="0"/>
              <a:t>Courtesy of Arvind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412674" name="Group 2"/>
          <p:cNvGrpSpPr>
            <a:grpSpLocks/>
          </p:cNvGrpSpPr>
          <p:nvPr/>
        </p:nvGrpSpPr>
        <p:grpSpPr bwMode="auto">
          <a:xfrm>
            <a:off x="0" y="0"/>
            <a:ext cx="9144000" cy="6858000"/>
            <a:chOff x="0" y="0"/>
            <a:chExt cx="5760" cy="4320"/>
          </a:xfrm>
        </p:grpSpPr>
        <p:grpSp>
          <p:nvGrpSpPr>
            <p:cNvPr id="412675" name="Group 3"/>
            <p:cNvGrpSpPr>
              <a:grpSpLocks/>
            </p:cNvGrpSpPr>
            <p:nvPr/>
          </p:nvGrpSpPr>
          <p:grpSpPr bwMode="auto">
            <a:xfrm>
              <a:off x="0" y="0"/>
              <a:ext cx="5760" cy="4320"/>
              <a:chOff x="0" y="0"/>
              <a:chExt cx="5760" cy="4320"/>
            </a:xfrm>
          </p:grpSpPr>
          <p:grpSp>
            <p:nvGrpSpPr>
              <p:cNvPr id="412676"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grpSp>
          <p:grpSp>
            <p:nvGrpSpPr>
              <p:cNvPr id="412699"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endParaRPr lang="en-US"/>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prstTxWarp prst="textNoShape">
                <a:avLst/>
              </a:prstTxWarp>
            </a:bodyPr>
            <a:lstStyle/>
            <a:p>
              <a:endParaRPr lang="en-US"/>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grpSp>
          <p:nvGrpSpPr>
            <p:cNvPr id="412731"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7"/>
                <a:ext cx="2208" cy="0"/>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prstTxWarp prst="textNoShape">
                  <a:avLst/>
                </a:prstTxWarp>
              </a:bodyPr>
              <a:lstStyle/>
              <a:p>
                <a:endParaRPr lang="en-US"/>
              </a:p>
            </p:txBody>
          </p:sp>
          <p:sp>
            <p:nvSpPr>
              <p:cNvPr id="412734"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endParaRPr lang="en-US"/>
              </a:p>
            </p:txBody>
          </p:sp>
        </p:grpSp>
      </p:grpSp>
      <p:sp>
        <p:nvSpPr>
          <p:cNvPr id="412735"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2736"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lvl1pPr>
          </a:lstStyle>
          <a:p>
            <a:fld id="{FF587F2A-CBCA-7742-9E84-A8C7E08AE818}" type="slidenum">
              <a:rPr lang="en-US" smtClean="0"/>
              <a:pPr/>
              <a:t>‹#›</a:t>
            </a:fld>
            <a:endParaRPr lang="en-US" dirty="0"/>
          </a:p>
        </p:txBody>
      </p:sp>
      <p:sp>
        <p:nvSpPr>
          <p:cNvPr id="412740" name="Rectangle 68"/>
          <p:cNvSpPr>
            <a:spLocks noGrp="1" noChangeArrowheads="1"/>
          </p:cNvSpPr>
          <p:nvPr>
            <p:ph type="ftr" sz="quarter" idx="3"/>
          </p:nvPr>
        </p:nvSpPr>
        <p:spPr bwMode="auto">
          <a:xfrm>
            <a:off x="3098800" y="6570902"/>
            <a:ext cx="2895600" cy="2870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latin typeface="Tahoma" pitchFamily="-65" charset="0"/>
              </a:defRPr>
            </a:lvl1pPr>
          </a:lstStyle>
          <a:p>
            <a:r>
              <a:rPr lang="en-US" smtClean="0"/>
              <a:t>Courtesy of Arvind</a:t>
            </a:r>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65" charset="0"/>
        </a:defRPr>
      </a:lvl2pPr>
      <a:lvl3pPr algn="l" rtl="0" fontAlgn="base">
        <a:spcBef>
          <a:spcPct val="0"/>
        </a:spcBef>
        <a:spcAft>
          <a:spcPct val="0"/>
        </a:spcAft>
        <a:defRPr sz="4400">
          <a:solidFill>
            <a:schemeClr val="tx2"/>
          </a:solidFill>
          <a:latin typeface="Verdana" pitchFamily="-65" charset="0"/>
        </a:defRPr>
      </a:lvl3pPr>
      <a:lvl4pPr algn="l" rtl="0" fontAlgn="base">
        <a:spcBef>
          <a:spcPct val="0"/>
        </a:spcBef>
        <a:spcAft>
          <a:spcPct val="0"/>
        </a:spcAft>
        <a:defRPr sz="4400">
          <a:solidFill>
            <a:schemeClr val="tx2"/>
          </a:solidFill>
          <a:latin typeface="Verdana" pitchFamily="-65" charset="0"/>
        </a:defRPr>
      </a:lvl4pPr>
      <a:lvl5pPr algn="l" rtl="0" fontAlgn="base">
        <a:spcBef>
          <a:spcPct val="0"/>
        </a:spcBef>
        <a:spcAft>
          <a:spcPct val="0"/>
        </a:spcAft>
        <a:defRPr sz="4400">
          <a:solidFill>
            <a:schemeClr val="tx2"/>
          </a:solidFill>
          <a:latin typeface="Verdana" pitchFamily="-65" charset="0"/>
        </a:defRPr>
      </a:lvl5pPr>
      <a:lvl6pPr marL="457200" algn="l" rtl="0" fontAlgn="base">
        <a:spcBef>
          <a:spcPct val="0"/>
        </a:spcBef>
        <a:spcAft>
          <a:spcPct val="0"/>
        </a:spcAft>
        <a:defRPr sz="4400">
          <a:solidFill>
            <a:schemeClr val="tx2"/>
          </a:solidFill>
          <a:latin typeface="Verdana" pitchFamily="-65" charset="0"/>
        </a:defRPr>
      </a:lvl6pPr>
      <a:lvl7pPr marL="914400" algn="l" rtl="0" fontAlgn="base">
        <a:spcBef>
          <a:spcPct val="0"/>
        </a:spcBef>
        <a:spcAft>
          <a:spcPct val="0"/>
        </a:spcAft>
        <a:defRPr sz="4400">
          <a:solidFill>
            <a:schemeClr val="tx2"/>
          </a:solidFill>
          <a:latin typeface="Verdana" pitchFamily="-65" charset="0"/>
        </a:defRPr>
      </a:lvl7pPr>
      <a:lvl8pPr marL="1371600" algn="l" rtl="0" fontAlgn="base">
        <a:spcBef>
          <a:spcPct val="0"/>
        </a:spcBef>
        <a:spcAft>
          <a:spcPct val="0"/>
        </a:spcAft>
        <a:defRPr sz="4400">
          <a:solidFill>
            <a:schemeClr val="tx2"/>
          </a:solidFill>
          <a:latin typeface="Verdana" pitchFamily="-65" charset="0"/>
        </a:defRPr>
      </a:lvl8pPr>
      <a:lvl9pPr marL="1828800" algn="l" rtl="0" fontAlgn="base">
        <a:spcBef>
          <a:spcPct val="0"/>
        </a:spcBef>
        <a:spcAft>
          <a:spcPct val="0"/>
        </a:spcAft>
        <a:defRPr sz="4400">
          <a:solidFill>
            <a:schemeClr val="tx2"/>
          </a:solidFill>
          <a:latin typeface="Verdana" pitchFamily="-65" charset="0"/>
        </a:defRPr>
      </a:lvl9pPr>
    </p:titleStyle>
    <p:bodyStyle>
      <a:lvl1pPr marL="342900" indent="-342900" algn="l" rtl="0" fontAlgn="base">
        <a:spcBef>
          <a:spcPct val="20000"/>
        </a:spcBef>
        <a:spcAft>
          <a:spcPct val="0"/>
        </a:spcAft>
        <a:buClr>
          <a:schemeClr val="hlink"/>
        </a:buClr>
        <a:buSzPct val="110000"/>
        <a:buFont typeface="Wingdings" pitchFamily="-65" charset="2"/>
        <a:buBlip>
          <a:blip r:embed="rId13"/>
        </a:buBlip>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65" charset="2"/>
        <a:buChar char="n"/>
        <a:defRPr sz="2400">
          <a:solidFill>
            <a:schemeClr val="tx1"/>
          </a:solidFill>
          <a:latin typeface="+mn-lt"/>
          <a:ea typeface="ＭＳ Ｐゴシック" pitchFamily="-65" charset="-128"/>
        </a:defRPr>
      </a:lvl2pPr>
      <a:lvl3pPr marL="1143000" indent="-228600" algn="l" rtl="0" fontAlgn="base">
        <a:spcBef>
          <a:spcPct val="20000"/>
        </a:spcBef>
        <a:spcAft>
          <a:spcPct val="0"/>
        </a:spcAft>
        <a:buClr>
          <a:schemeClr val="hlink"/>
        </a:buClr>
        <a:buSzPct val="95000"/>
        <a:buFont typeface="Wingdings" pitchFamily="-65" charset="2"/>
        <a:buChar char="w"/>
        <a:defRPr sz="2000">
          <a:solidFill>
            <a:schemeClr val="tx1"/>
          </a:solidFill>
          <a:latin typeface="+mn-lt"/>
          <a:ea typeface="ＭＳ Ｐゴシック" pitchFamily="-65" charset="-128"/>
        </a:defRPr>
      </a:lvl3pPr>
      <a:lvl4pPr marL="1600200" indent="-228600" algn="l" rtl="0" fontAlgn="base">
        <a:spcBef>
          <a:spcPct val="20000"/>
        </a:spcBef>
        <a:spcAft>
          <a:spcPct val="0"/>
        </a:spcAft>
        <a:buClr>
          <a:schemeClr val="tx1"/>
        </a:buClr>
        <a:buSzPct val="65000"/>
        <a:buFont typeface="Wingdings" pitchFamily="-65" charset="2"/>
        <a:buChar char="n"/>
        <a:defRPr>
          <a:solidFill>
            <a:schemeClr val="tx1"/>
          </a:solidFill>
          <a:latin typeface="+mn-lt"/>
          <a:ea typeface="ＭＳ Ｐゴシック" pitchFamily="-65" charset="-128"/>
        </a:defRPr>
      </a:lvl4pPr>
      <a:lvl5pPr marL="2057400" indent="-228600" algn="l" rtl="0" fontAlgn="base">
        <a:spcBef>
          <a:spcPct val="20000"/>
        </a:spcBef>
        <a:spcAft>
          <a:spcPct val="0"/>
        </a:spcAft>
        <a:buClr>
          <a:schemeClr val="hlink"/>
        </a:buClr>
        <a:buSzPct val="60000"/>
        <a:buFont typeface="Wingdings" pitchFamily="-65" charset="2"/>
        <a:buChar char="n"/>
        <a:defRPr>
          <a:solidFill>
            <a:schemeClr val="tx1"/>
          </a:solidFill>
          <a:latin typeface="+mn-lt"/>
          <a:ea typeface="ＭＳ Ｐゴシック" pitchFamily="-65" charset="-128"/>
        </a:defRPr>
      </a:lvl5pPr>
      <a:lvl6pPr marL="2514600" indent="-228600" algn="l" rtl="0" fontAlgn="base">
        <a:spcBef>
          <a:spcPct val="20000"/>
        </a:spcBef>
        <a:spcAft>
          <a:spcPct val="0"/>
        </a:spcAft>
        <a:buClr>
          <a:schemeClr val="hlink"/>
        </a:buClr>
        <a:buSzPct val="60000"/>
        <a:buFont typeface="Wingdings" pitchFamily="-65" charset="2"/>
        <a:buChar char="n"/>
        <a:defRPr>
          <a:solidFill>
            <a:schemeClr val="tx1"/>
          </a:solidFill>
          <a:latin typeface="+mn-lt"/>
          <a:ea typeface="ＭＳ Ｐゴシック" pitchFamily="-65" charset="-128"/>
        </a:defRPr>
      </a:lvl6pPr>
      <a:lvl7pPr marL="2971800" indent="-228600" algn="l" rtl="0" fontAlgn="base">
        <a:spcBef>
          <a:spcPct val="20000"/>
        </a:spcBef>
        <a:spcAft>
          <a:spcPct val="0"/>
        </a:spcAft>
        <a:buClr>
          <a:schemeClr val="hlink"/>
        </a:buClr>
        <a:buSzPct val="60000"/>
        <a:buFont typeface="Wingdings" pitchFamily="-65" charset="2"/>
        <a:buChar char="n"/>
        <a:defRPr>
          <a:solidFill>
            <a:schemeClr val="tx1"/>
          </a:solidFill>
          <a:latin typeface="+mn-lt"/>
          <a:ea typeface="ＭＳ Ｐゴシック" pitchFamily="-65" charset="-128"/>
        </a:defRPr>
      </a:lvl7pPr>
      <a:lvl8pPr marL="3429000" indent="-228600" algn="l" rtl="0" fontAlgn="base">
        <a:spcBef>
          <a:spcPct val="20000"/>
        </a:spcBef>
        <a:spcAft>
          <a:spcPct val="0"/>
        </a:spcAft>
        <a:buClr>
          <a:schemeClr val="hlink"/>
        </a:buClr>
        <a:buSzPct val="60000"/>
        <a:buFont typeface="Wingdings" pitchFamily="-65" charset="2"/>
        <a:buChar char="n"/>
        <a:defRPr>
          <a:solidFill>
            <a:schemeClr val="tx1"/>
          </a:solidFill>
          <a:latin typeface="+mn-lt"/>
          <a:ea typeface="ＭＳ Ｐゴシック" pitchFamily="-65" charset="-128"/>
        </a:defRPr>
      </a:lvl8pPr>
      <a:lvl9pPr marL="3886200" indent="-228600" algn="l" rtl="0" fontAlgn="base">
        <a:spcBef>
          <a:spcPct val="20000"/>
        </a:spcBef>
        <a:spcAft>
          <a:spcPct val="0"/>
        </a:spcAft>
        <a:buClr>
          <a:schemeClr val="hlink"/>
        </a:buClr>
        <a:buSzPct val="60000"/>
        <a:buFont typeface="Wingdings" pitchFamily="-65" charset="2"/>
        <a:buChar char="n"/>
        <a:defRPr>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71"/>
          <p:cNvSpPr>
            <a:spLocks noGrp="1" noChangeArrowheads="1"/>
          </p:cNvSpPr>
          <p:nvPr>
            <p:ph type="sldNum" sz="quarter" idx="4"/>
          </p:nvPr>
        </p:nvSpPr>
        <p:spPr/>
        <p:txBody>
          <a:bodyPr/>
          <a:lstStyle/>
          <a:p>
            <a:r>
              <a:rPr lang="en-US"/>
              <a:t>L03-</a:t>
            </a:r>
            <a:fld id="{45A9534F-03A9-A746-B6C9-839B782114A9}" type="slidenum">
              <a:rPr lang="en-US"/>
              <a:pPr/>
              <a:t>1</a:t>
            </a:fld>
            <a:endParaRPr lang="en-US"/>
          </a:p>
        </p:txBody>
      </p:sp>
      <p:sp>
        <p:nvSpPr>
          <p:cNvPr id="1537026" name="Rectangle 2"/>
          <p:cNvSpPr>
            <a:spLocks noGrp="1" noChangeArrowheads="1"/>
          </p:cNvSpPr>
          <p:nvPr>
            <p:ph type="ctrTitle"/>
          </p:nvPr>
        </p:nvSpPr>
        <p:spPr>
          <a:xfrm>
            <a:off x="838200" y="228600"/>
            <a:ext cx="8001000" cy="1295400"/>
          </a:xfrm>
        </p:spPr>
        <p:txBody>
          <a:bodyPr/>
          <a:lstStyle/>
          <a:p>
            <a:r>
              <a:rPr lang="en-US" sz="4000"/>
              <a:t>Verilog 2 - Design Examples</a:t>
            </a:r>
          </a:p>
        </p:txBody>
      </p:sp>
      <p:grpSp>
        <p:nvGrpSpPr>
          <p:cNvPr id="1537028" name="Group 4"/>
          <p:cNvGrpSpPr>
            <a:grpSpLocks/>
          </p:cNvGrpSpPr>
          <p:nvPr/>
        </p:nvGrpSpPr>
        <p:grpSpPr bwMode="auto">
          <a:xfrm>
            <a:off x="1828800" y="1981200"/>
            <a:ext cx="5334000" cy="2903538"/>
            <a:chOff x="1008" y="1296"/>
            <a:chExt cx="3792" cy="2064"/>
          </a:xfrm>
        </p:grpSpPr>
        <p:grpSp>
          <p:nvGrpSpPr>
            <p:cNvPr id="1537029" name="Group 5"/>
            <p:cNvGrpSpPr>
              <a:grpSpLocks/>
            </p:cNvGrpSpPr>
            <p:nvPr/>
          </p:nvGrpSpPr>
          <p:grpSpPr bwMode="auto">
            <a:xfrm>
              <a:off x="1008" y="1296"/>
              <a:ext cx="3792" cy="2064"/>
              <a:chOff x="2528" y="956"/>
              <a:chExt cx="2568" cy="1707"/>
            </a:xfrm>
          </p:grpSpPr>
          <p:sp>
            <p:nvSpPr>
              <p:cNvPr id="1537030" name="Freeform 6"/>
              <p:cNvSpPr>
                <a:spLocks/>
              </p:cNvSpPr>
              <p:nvPr/>
            </p:nvSpPr>
            <p:spPr bwMode="auto">
              <a:xfrm>
                <a:off x="2528" y="956"/>
                <a:ext cx="2508" cy="1661"/>
              </a:xfrm>
              <a:custGeom>
                <a:avLst/>
                <a:gdLst/>
                <a:ahLst/>
                <a:cxnLst>
                  <a:cxn ang="0">
                    <a:pos x="2481" y="60"/>
                  </a:cxn>
                  <a:cxn ang="0">
                    <a:pos x="2119" y="76"/>
                  </a:cxn>
                  <a:cxn ang="0">
                    <a:pos x="1665" y="84"/>
                  </a:cxn>
                  <a:cxn ang="0">
                    <a:pos x="1166" y="80"/>
                  </a:cxn>
                  <a:cxn ang="0">
                    <a:pos x="655" y="60"/>
                  </a:cxn>
                  <a:cxn ang="0">
                    <a:pos x="332" y="43"/>
                  </a:cxn>
                  <a:cxn ang="0">
                    <a:pos x="70" y="47"/>
                  </a:cxn>
                  <a:cxn ang="0">
                    <a:pos x="33" y="76"/>
                  </a:cxn>
                  <a:cxn ang="0">
                    <a:pos x="27" y="163"/>
                  </a:cxn>
                  <a:cxn ang="0">
                    <a:pos x="27" y="455"/>
                  </a:cxn>
                  <a:cxn ang="0">
                    <a:pos x="56" y="771"/>
                  </a:cxn>
                  <a:cxn ang="0">
                    <a:pos x="60" y="1043"/>
                  </a:cxn>
                  <a:cxn ang="0">
                    <a:pos x="89" y="1305"/>
                  </a:cxn>
                  <a:cxn ang="0">
                    <a:pos x="103" y="1567"/>
                  </a:cxn>
                  <a:cxn ang="0">
                    <a:pos x="117" y="1628"/>
                  </a:cxn>
                  <a:cxn ang="0">
                    <a:pos x="122" y="1661"/>
                  </a:cxn>
                  <a:cxn ang="0">
                    <a:pos x="51" y="1657"/>
                  </a:cxn>
                  <a:cxn ang="0">
                    <a:pos x="56" y="1595"/>
                  </a:cxn>
                  <a:cxn ang="0">
                    <a:pos x="60" y="1441"/>
                  </a:cxn>
                  <a:cxn ang="0">
                    <a:pos x="43" y="1193"/>
                  </a:cxn>
                  <a:cxn ang="0">
                    <a:pos x="23" y="913"/>
                  </a:cxn>
                  <a:cxn ang="0">
                    <a:pos x="10" y="674"/>
                  </a:cxn>
                  <a:cxn ang="0">
                    <a:pos x="4" y="416"/>
                  </a:cxn>
                  <a:cxn ang="0">
                    <a:pos x="0" y="159"/>
                  </a:cxn>
                  <a:cxn ang="0">
                    <a:pos x="10" y="47"/>
                  </a:cxn>
                  <a:cxn ang="0">
                    <a:pos x="23" y="4"/>
                  </a:cxn>
                  <a:cxn ang="0">
                    <a:pos x="80" y="0"/>
                  </a:cxn>
                  <a:cxn ang="0">
                    <a:pos x="239" y="23"/>
                  </a:cxn>
                  <a:cxn ang="0">
                    <a:pos x="455" y="20"/>
                  </a:cxn>
                  <a:cxn ang="0">
                    <a:pos x="763" y="37"/>
                  </a:cxn>
                  <a:cxn ang="0">
                    <a:pos x="1123" y="51"/>
                  </a:cxn>
                  <a:cxn ang="0">
                    <a:pos x="1618" y="60"/>
                  </a:cxn>
                  <a:cxn ang="0">
                    <a:pos x="1950" y="51"/>
                  </a:cxn>
                  <a:cxn ang="0">
                    <a:pos x="2312" y="43"/>
                  </a:cxn>
                  <a:cxn ang="0">
                    <a:pos x="2508" y="27"/>
                  </a:cxn>
                  <a:cxn ang="0">
                    <a:pos x="2481" y="60"/>
                  </a:cxn>
                </a:cxnLst>
                <a:rect l="0" t="0" r="r" b="b"/>
                <a:pathLst>
                  <a:path w="2508" h="1661">
                    <a:moveTo>
                      <a:pt x="2481" y="60"/>
                    </a:moveTo>
                    <a:lnTo>
                      <a:pt x="2119" y="76"/>
                    </a:lnTo>
                    <a:lnTo>
                      <a:pt x="1665" y="84"/>
                    </a:lnTo>
                    <a:lnTo>
                      <a:pt x="1166" y="80"/>
                    </a:lnTo>
                    <a:lnTo>
                      <a:pt x="655" y="60"/>
                    </a:lnTo>
                    <a:lnTo>
                      <a:pt x="332" y="43"/>
                    </a:lnTo>
                    <a:lnTo>
                      <a:pt x="70" y="47"/>
                    </a:lnTo>
                    <a:lnTo>
                      <a:pt x="33" y="76"/>
                    </a:lnTo>
                    <a:lnTo>
                      <a:pt x="27" y="163"/>
                    </a:lnTo>
                    <a:lnTo>
                      <a:pt x="27" y="455"/>
                    </a:lnTo>
                    <a:lnTo>
                      <a:pt x="56" y="771"/>
                    </a:lnTo>
                    <a:lnTo>
                      <a:pt x="60" y="1043"/>
                    </a:lnTo>
                    <a:lnTo>
                      <a:pt x="89" y="1305"/>
                    </a:lnTo>
                    <a:lnTo>
                      <a:pt x="103" y="1567"/>
                    </a:lnTo>
                    <a:lnTo>
                      <a:pt x="117" y="1628"/>
                    </a:lnTo>
                    <a:lnTo>
                      <a:pt x="122" y="1661"/>
                    </a:lnTo>
                    <a:lnTo>
                      <a:pt x="51" y="1657"/>
                    </a:lnTo>
                    <a:lnTo>
                      <a:pt x="56" y="1595"/>
                    </a:lnTo>
                    <a:lnTo>
                      <a:pt x="60" y="1441"/>
                    </a:lnTo>
                    <a:lnTo>
                      <a:pt x="43" y="1193"/>
                    </a:lnTo>
                    <a:lnTo>
                      <a:pt x="23" y="913"/>
                    </a:lnTo>
                    <a:lnTo>
                      <a:pt x="10" y="674"/>
                    </a:lnTo>
                    <a:lnTo>
                      <a:pt x="4" y="416"/>
                    </a:lnTo>
                    <a:lnTo>
                      <a:pt x="0" y="159"/>
                    </a:lnTo>
                    <a:lnTo>
                      <a:pt x="10" y="47"/>
                    </a:lnTo>
                    <a:lnTo>
                      <a:pt x="23" y="4"/>
                    </a:lnTo>
                    <a:lnTo>
                      <a:pt x="80" y="0"/>
                    </a:lnTo>
                    <a:lnTo>
                      <a:pt x="239" y="23"/>
                    </a:lnTo>
                    <a:lnTo>
                      <a:pt x="455" y="20"/>
                    </a:lnTo>
                    <a:lnTo>
                      <a:pt x="763" y="37"/>
                    </a:lnTo>
                    <a:lnTo>
                      <a:pt x="1123" y="51"/>
                    </a:lnTo>
                    <a:lnTo>
                      <a:pt x="1618" y="60"/>
                    </a:lnTo>
                    <a:lnTo>
                      <a:pt x="1950" y="51"/>
                    </a:lnTo>
                    <a:lnTo>
                      <a:pt x="2312" y="43"/>
                    </a:lnTo>
                    <a:lnTo>
                      <a:pt x="2508" y="27"/>
                    </a:lnTo>
                    <a:lnTo>
                      <a:pt x="2481" y="60"/>
                    </a:lnTo>
                    <a:close/>
                  </a:path>
                </a:pathLst>
              </a:custGeom>
              <a:solidFill>
                <a:schemeClr val="tx1"/>
              </a:solidFill>
              <a:ln w="9525">
                <a:noFill/>
                <a:round/>
                <a:headEnd/>
                <a:tailEnd/>
              </a:ln>
            </p:spPr>
            <p:txBody>
              <a:bodyPr>
                <a:prstTxWarp prst="textNoShape">
                  <a:avLst/>
                </a:prstTxWarp>
              </a:bodyPr>
              <a:lstStyle/>
              <a:p>
                <a:endParaRPr lang="en-US"/>
              </a:p>
            </p:txBody>
          </p:sp>
          <p:sp>
            <p:nvSpPr>
              <p:cNvPr id="1537031" name="Freeform 7"/>
              <p:cNvSpPr>
                <a:spLocks/>
              </p:cNvSpPr>
              <p:nvPr/>
            </p:nvSpPr>
            <p:spPr bwMode="auto">
              <a:xfrm>
                <a:off x="2598" y="997"/>
                <a:ext cx="2498" cy="1666"/>
              </a:xfrm>
              <a:custGeom>
                <a:avLst/>
                <a:gdLst/>
                <a:ahLst/>
                <a:cxnLst>
                  <a:cxn ang="0">
                    <a:pos x="27" y="1577"/>
                  </a:cxn>
                  <a:cxn ang="0">
                    <a:pos x="598" y="1587"/>
                  </a:cxn>
                  <a:cxn ang="0">
                    <a:pos x="1189" y="1590"/>
                  </a:cxn>
                  <a:cxn ang="0">
                    <a:pos x="1554" y="1590"/>
                  </a:cxn>
                  <a:cxn ang="0">
                    <a:pos x="1904" y="1596"/>
                  </a:cxn>
                  <a:cxn ang="0">
                    <a:pos x="2395" y="1610"/>
                  </a:cxn>
                  <a:cxn ang="0">
                    <a:pos x="2471" y="1623"/>
                  </a:cxn>
                  <a:cxn ang="0">
                    <a:pos x="2465" y="1400"/>
                  </a:cxn>
                  <a:cxn ang="0">
                    <a:pos x="2418" y="1115"/>
                  </a:cxn>
                  <a:cxn ang="0">
                    <a:pos x="2381" y="860"/>
                  </a:cxn>
                  <a:cxn ang="0">
                    <a:pos x="2372" y="482"/>
                  </a:cxn>
                  <a:cxn ang="0">
                    <a:pos x="2381" y="281"/>
                  </a:cxn>
                  <a:cxn ang="0">
                    <a:pos x="2414" y="76"/>
                  </a:cxn>
                  <a:cxn ang="0">
                    <a:pos x="2399" y="10"/>
                  </a:cxn>
                  <a:cxn ang="0">
                    <a:pos x="2418" y="0"/>
                  </a:cxn>
                  <a:cxn ang="0">
                    <a:pos x="2442" y="83"/>
                  </a:cxn>
                  <a:cxn ang="0">
                    <a:pos x="2428" y="206"/>
                  </a:cxn>
                  <a:cxn ang="0">
                    <a:pos x="2399" y="369"/>
                  </a:cxn>
                  <a:cxn ang="0">
                    <a:pos x="2395" y="548"/>
                  </a:cxn>
                  <a:cxn ang="0">
                    <a:pos x="2414" y="829"/>
                  </a:cxn>
                  <a:cxn ang="0">
                    <a:pos x="2432" y="1016"/>
                  </a:cxn>
                  <a:cxn ang="0">
                    <a:pos x="2455" y="1175"/>
                  </a:cxn>
                  <a:cxn ang="0">
                    <a:pos x="2479" y="1353"/>
                  </a:cxn>
                  <a:cxn ang="0">
                    <a:pos x="2494" y="1480"/>
                  </a:cxn>
                  <a:cxn ang="0">
                    <a:pos x="2498" y="1653"/>
                  </a:cxn>
                  <a:cxn ang="0">
                    <a:pos x="2475" y="1666"/>
                  </a:cxn>
                  <a:cxn ang="0">
                    <a:pos x="2395" y="1643"/>
                  </a:cxn>
                  <a:cxn ang="0">
                    <a:pos x="2162" y="1633"/>
                  </a:cxn>
                  <a:cxn ang="0">
                    <a:pos x="1783" y="1623"/>
                  </a:cxn>
                  <a:cxn ang="0">
                    <a:pos x="1515" y="1614"/>
                  </a:cxn>
                  <a:cxn ang="0">
                    <a:pos x="1282" y="1614"/>
                  </a:cxn>
                  <a:cxn ang="0">
                    <a:pos x="960" y="1606"/>
                  </a:cxn>
                  <a:cxn ang="0">
                    <a:pos x="637" y="1606"/>
                  </a:cxn>
                  <a:cxn ang="0">
                    <a:pos x="280" y="1606"/>
                  </a:cxn>
                  <a:cxn ang="0">
                    <a:pos x="0" y="1614"/>
                  </a:cxn>
                  <a:cxn ang="0">
                    <a:pos x="27" y="1577"/>
                  </a:cxn>
                </a:cxnLst>
                <a:rect l="0" t="0" r="r" b="b"/>
                <a:pathLst>
                  <a:path w="2498" h="1666">
                    <a:moveTo>
                      <a:pt x="27" y="1577"/>
                    </a:moveTo>
                    <a:lnTo>
                      <a:pt x="598" y="1587"/>
                    </a:lnTo>
                    <a:lnTo>
                      <a:pt x="1189" y="1590"/>
                    </a:lnTo>
                    <a:lnTo>
                      <a:pt x="1554" y="1590"/>
                    </a:lnTo>
                    <a:lnTo>
                      <a:pt x="1904" y="1596"/>
                    </a:lnTo>
                    <a:lnTo>
                      <a:pt x="2395" y="1610"/>
                    </a:lnTo>
                    <a:lnTo>
                      <a:pt x="2471" y="1623"/>
                    </a:lnTo>
                    <a:lnTo>
                      <a:pt x="2465" y="1400"/>
                    </a:lnTo>
                    <a:lnTo>
                      <a:pt x="2418" y="1115"/>
                    </a:lnTo>
                    <a:lnTo>
                      <a:pt x="2381" y="860"/>
                    </a:lnTo>
                    <a:lnTo>
                      <a:pt x="2372" y="482"/>
                    </a:lnTo>
                    <a:lnTo>
                      <a:pt x="2381" y="281"/>
                    </a:lnTo>
                    <a:lnTo>
                      <a:pt x="2414" y="76"/>
                    </a:lnTo>
                    <a:lnTo>
                      <a:pt x="2399" y="10"/>
                    </a:lnTo>
                    <a:lnTo>
                      <a:pt x="2418" y="0"/>
                    </a:lnTo>
                    <a:lnTo>
                      <a:pt x="2442" y="83"/>
                    </a:lnTo>
                    <a:lnTo>
                      <a:pt x="2428" y="206"/>
                    </a:lnTo>
                    <a:lnTo>
                      <a:pt x="2399" y="369"/>
                    </a:lnTo>
                    <a:lnTo>
                      <a:pt x="2395" y="548"/>
                    </a:lnTo>
                    <a:lnTo>
                      <a:pt x="2414" y="829"/>
                    </a:lnTo>
                    <a:lnTo>
                      <a:pt x="2432" y="1016"/>
                    </a:lnTo>
                    <a:lnTo>
                      <a:pt x="2455" y="1175"/>
                    </a:lnTo>
                    <a:lnTo>
                      <a:pt x="2479" y="1353"/>
                    </a:lnTo>
                    <a:lnTo>
                      <a:pt x="2494" y="1480"/>
                    </a:lnTo>
                    <a:lnTo>
                      <a:pt x="2498" y="1653"/>
                    </a:lnTo>
                    <a:lnTo>
                      <a:pt x="2475" y="1666"/>
                    </a:lnTo>
                    <a:lnTo>
                      <a:pt x="2395" y="1643"/>
                    </a:lnTo>
                    <a:lnTo>
                      <a:pt x="2162" y="1633"/>
                    </a:lnTo>
                    <a:lnTo>
                      <a:pt x="1783" y="1623"/>
                    </a:lnTo>
                    <a:lnTo>
                      <a:pt x="1515" y="1614"/>
                    </a:lnTo>
                    <a:lnTo>
                      <a:pt x="1282" y="1614"/>
                    </a:lnTo>
                    <a:lnTo>
                      <a:pt x="960" y="1606"/>
                    </a:lnTo>
                    <a:lnTo>
                      <a:pt x="637" y="1606"/>
                    </a:lnTo>
                    <a:lnTo>
                      <a:pt x="280" y="1606"/>
                    </a:lnTo>
                    <a:lnTo>
                      <a:pt x="0" y="1614"/>
                    </a:lnTo>
                    <a:lnTo>
                      <a:pt x="27" y="1577"/>
                    </a:lnTo>
                    <a:close/>
                  </a:path>
                </a:pathLst>
              </a:custGeom>
              <a:solidFill>
                <a:schemeClr val="tx1"/>
              </a:solidFill>
              <a:ln w="9525">
                <a:noFill/>
                <a:round/>
                <a:headEnd/>
                <a:tailEnd/>
              </a:ln>
            </p:spPr>
            <p:txBody>
              <a:bodyPr>
                <a:prstTxWarp prst="textNoShape">
                  <a:avLst/>
                </a:prstTxWarp>
              </a:bodyPr>
              <a:lstStyle/>
              <a:p>
                <a:endParaRPr lang="en-US"/>
              </a:p>
            </p:txBody>
          </p:sp>
        </p:grpSp>
        <p:pic>
          <p:nvPicPr>
            <p:cNvPr id="1537032" name="Picture 8"/>
            <p:cNvPicPr>
              <a:picLocks noChangeAspect="1" noChangeArrowheads="1"/>
            </p:cNvPicPr>
            <p:nvPr/>
          </p:nvPicPr>
          <p:blipFill>
            <a:blip r:embed="rId3"/>
            <a:srcRect/>
            <a:stretch>
              <a:fillRect/>
            </a:stretch>
          </p:blipFill>
          <p:spPr bwMode="auto">
            <a:xfrm>
              <a:off x="1236" y="1440"/>
              <a:ext cx="3324" cy="1800"/>
            </a:xfrm>
            <a:prstGeom prst="rect">
              <a:avLst/>
            </a:prstGeom>
            <a:noFill/>
            <a:ln w="9525">
              <a:noFill/>
              <a:miter lim="800000"/>
              <a:headEnd/>
              <a:tailEnd/>
            </a:ln>
            <a:effectLst/>
          </p:spPr>
        </p:pic>
      </p:grpSp>
      <p:sp>
        <p:nvSpPr>
          <p:cNvPr id="12" name="TextBox 11"/>
          <p:cNvSpPr txBox="1"/>
          <p:nvPr/>
        </p:nvSpPr>
        <p:spPr>
          <a:xfrm>
            <a:off x="976292" y="6262688"/>
            <a:ext cx="7738016" cy="374461"/>
          </a:xfrm>
          <a:prstGeom prst="rect">
            <a:avLst/>
          </a:prstGeom>
          <a:noFill/>
        </p:spPr>
        <p:txBody>
          <a:bodyPr wrap="none" rtlCol="0">
            <a:spAutoFit/>
          </a:bodyPr>
          <a:lstStyle/>
          <a:p>
            <a:r>
              <a:rPr lang="en-US" dirty="0" smtClean="0"/>
              <a:t>Modified by Michael Taylor from </a:t>
            </a:r>
            <a:r>
              <a:rPr lang="en-US" dirty="0" err="1" smtClean="0"/>
              <a:t>Arvind’s</a:t>
            </a:r>
            <a:r>
              <a:rPr lang="en-US" dirty="0" smtClean="0"/>
              <a:t> MIT 6.375 slides.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22" name="Text Box 2"/>
          <p:cNvSpPr txBox="1">
            <a:spLocks noChangeArrowheads="1"/>
          </p:cNvSpPr>
          <p:nvPr/>
        </p:nvSpPr>
        <p:spPr bwMode="auto">
          <a:xfrm>
            <a:off x="838200" y="1652588"/>
            <a:ext cx="3914058" cy="3632584"/>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a_n</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b_n</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c_n</a:t>
            </a:r>
            <a:r>
              <a:rPr lang="en-US" sz="1800" b="1" dirty="0">
                <a:latin typeface="Courier New" pitchFamily="-65" charset="0"/>
              </a:rPr>
              <a:t>;</a:t>
            </a: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always</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 = </a:t>
            </a:r>
            <a:r>
              <a:rPr lang="en-US" sz="1800" b="1" dirty="0" err="1" smtClean="0">
                <a:latin typeface="Courier New" pitchFamily="-65" charset="0"/>
              </a:rPr>
              <a:t>c_n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end</a:t>
            </a:r>
          </a:p>
          <a:p>
            <a:pPr defTabSz="1019175" eaLnBrk="0" hangingPunct="0">
              <a:lnSpc>
                <a:spcPct val="100000"/>
              </a:lnSpc>
              <a:spcBef>
                <a:spcPct val="0"/>
              </a:spcBef>
              <a:buClrTx/>
              <a:buSzTx/>
              <a:buFontTx/>
              <a:buNone/>
            </a:pPr>
            <a:endParaRPr lang="en-US" sz="1800" b="1" dirty="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assign</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+ 1;</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assign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+ 1;</a:t>
            </a:r>
          </a:p>
        </p:txBody>
      </p:sp>
      <p:sp>
        <p:nvSpPr>
          <p:cNvPr id="1617923" name="Rectangle 3"/>
          <p:cNvSpPr>
            <a:spLocks noGrp="1" noChangeArrowheads="1"/>
          </p:cNvSpPr>
          <p:nvPr>
            <p:ph type="title"/>
          </p:nvPr>
        </p:nvSpPr>
        <p:spPr>
          <a:xfrm>
            <a:off x="609600" y="304800"/>
            <a:ext cx="7772400" cy="588297"/>
          </a:xfrm>
        </p:spPr>
        <p:txBody>
          <a:bodyPr/>
          <a:lstStyle/>
          <a:p>
            <a:r>
              <a:rPr lang="en-US" sz="4000" dirty="0" smtClean="0"/>
              <a:t>How about this one?</a:t>
            </a:r>
            <a:endParaRPr lang="en-US" sz="4000" dirty="0"/>
          </a:p>
        </p:txBody>
      </p:sp>
      <p:grpSp>
        <p:nvGrpSpPr>
          <p:cNvPr id="1617924" name="Group 4"/>
          <p:cNvGrpSpPr>
            <a:grpSpLocks/>
          </p:cNvGrpSpPr>
          <p:nvPr/>
        </p:nvGrpSpPr>
        <p:grpSpPr bwMode="auto">
          <a:xfrm>
            <a:off x="4724400" y="1744663"/>
            <a:ext cx="3352800" cy="1568450"/>
            <a:chOff x="2976" y="1099"/>
            <a:chExt cx="2112" cy="988"/>
          </a:xfrm>
        </p:grpSpPr>
        <p:sp>
          <p:nvSpPr>
            <p:cNvPr id="1617925" name="Rectangle 5"/>
            <p:cNvSpPr>
              <a:spLocks noChangeArrowheads="1"/>
            </p:cNvSpPr>
            <p:nvPr/>
          </p:nvSpPr>
          <p:spPr bwMode="auto">
            <a:xfrm>
              <a:off x="3072"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617926" name="AutoShape 6"/>
            <p:cNvSpPr>
              <a:spLocks noChangeArrowheads="1"/>
            </p:cNvSpPr>
            <p:nvPr/>
          </p:nvSpPr>
          <p:spPr bwMode="auto">
            <a:xfrm>
              <a:off x="3360"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617927" name="Line 7"/>
            <p:cNvSpPr>
              <a:spLocks noChangeShapeType="1"/>
            </p:cNvSpPr>
            <p:nvPr/>
          </p:nvSpPr>
          <p:spPr bwMode="auto">
            <a:xfrm flipV="1">
              <a:off x="307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28" name="Line 8"/>
            <p:cNvSpPr>
              <a:spLocks noChangeShapeType="1"/>
            </p:cNvSpPr>
            <p:nvPr/>
          </p:nvSpPr>
          <p:spPr bwMode="auto">
            <a:xfrm>
              <a:off x="3168"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29" name="Line 9"/>
            <p:cNvSpPr>
              <a:spLocks noChangeShapeType="1"/>
            </p:cNvSpPr>
            <p:nvPr/>
          </p:nvSpPr>
          <p:spPr bwMode="auto">
            <a:xfrm>
              <a:off x="2976"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30" name="Line 10"/>
            <p:cNvSpPr>
              <a:spLocks noChangeShapeType="1"/>
            </p:cNvSpPr>
            <p:nvPr/>
          </p:nvSpPr>
          <p:spPr bwMode="auto">
            <a:xfrm>
              <a:off x="326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31" name="Line 11"/>
            <p:cNvSpPr>
              <a:spLocks noChangeShapeType="1"/>
            </p:cNvSpPr>
            <p:nvPr/>
          </p:nvSpPr>
          <p:spPr bwMode="auto">
            <a:xfrm>
              <a:off x="3840"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32" name="Text Box 12"/>
            <p:cNvSpPr txBox="1">
              <a:spLocks noChangeArrowheads="1"/>
            </p:cNvSpPr>
            <p:nvPr/>
          </p:nvSpPr>
          <p:spPr bwMode="auto">
            <a:xfrm>
              <a:off x="3050" y="1099"/>
              <a:ext cx="233"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smtClean="0">
                  <a:solidFill>
                    <a:schemeClr val="tx2"/>
                  </a:solidFill>
                </a:rPr>
                <a:t>a</a:t>
              </a:r>
              <a:endParaRPr lang="en-US" sz="2400" dirty="0">
                <a:solidFill>
                  <a:schemeClr val="tx2"/>
                </a:solidFill>
              </a:endParaRPr>
            </a:p>
          </p:txBody>
        </p:sp>
        <p:sp>
          <p:nvSpPr>
            <p:cNvPr id="1617933" name="Rectangle 13"/>
            <p:cNvSpPr>
              <a:spLocks noChangeArrowheads="1"/>
            </p:cNvSpPr>
            <p:nvPr/>
          </p:nvSpPr>
          <p:spPr bwMode="auto">
            <a:xfrm>
              <a:off x="3936"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617934" name="AutoShape 14"/>
            <p:cNvSpPr>
              <a:spLocks noChangeArrowheads="1"/>
            </p:cNvSpPr>
            <p:nvPr/>
          </p:nvSpPr>
          <p:spPr bwMode="auto">
            <a:xfrm>
              <a:off x="4224"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617935" name="Line 15"/>
            <p:cNvSpPr>
              <a:spLocks noChangeShapeType="1"/>
            </p:cNvSpPr>
            <p:nvPr/>
          </p:nvSpPr>
          <p:spPr bwMode="auto">
            <a:xfrm flipV="1">
              <a:off x="393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36" name="Line 16"/>
            <p:cNvSpPr>
              <a:spLocks noChangeShapeType="1"/>
            </p:cNvSpPr>
            <p:nvPr/>
          </p:nvSpPr>
          <p:spPr bwMode="auto">
            <a:xfrm>
              <a:off x="403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37" name="Line 17"/>
            <p:cNvSpPr>
              <a:spLocks noChangeShapeType="1"/>
            </p:cNvSpPr>
            <p:nvPr/>
          </p:nvSpPr>
          <p:spPr bwMode="auto">
            <a:xfrm>
              <a:off x="3840"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38" name="Line 18"/>
            <p:cNvSpPr>
              <a:spLocks noChangeShapeType="1"/>
            </p:cNvSpPr>
            <p:nvPr/>
          </p:nvSpPr>
          <p:spPr bwMode="auto">
            <a:xfrm>
              <a:off x="4128"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39" name="Line 19"/>
            <p:cNvSpPr>
              <a:spLocks noChangeShapeType="1"/>
            </p:cNvSpPr>
            <p:nvPr/>
          </p:nvSpPr>
          <p:spPr bwMode="auto">
            <a:xfrm>
              <a:off x="4704"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40" name="Text Box 20"/>
            <p:cNvSpPr txBox="1">
              <a:spLocks noChangeArrowheads="1"/>
            </p:cNvSpPr>
            <p:nvPr/>
          </p:nvSpPr>
          <p:spPr bwMode="auto">
            <a:xfrm>
              <a:off x="3911" y="1099"/>
              <a:ext cx="23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b</a:t>
              </a:r>
              <a:endParaRPr lang="en-US" sz="2400" dirty="0">
                <a:solidFill>
                  <a:schemeClr val="tx2"/>
                </a:solidFill>
              </a:endParaRPr>
            </a:p>
          </p:txBody>
        </p:sp>
        <p:sp>
          <p:nvSpPr>
            <p:cNvPr id="1617941" name="Rectangle 21"/>
            <p:cNvSpPr>
              <a:spLocks noChangeArrowheads="1"/>
            </p:cNvSpPr>
            <p:nvPr/>
          </p:nvSpPr>
          <p:spPr bwMode="auto">
            <a:xfrm>
              <a:off x="4800"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617942" name="Line 22"/>
            <p:cNvSpPr>
              <a:spLocks noChangeShapeType="1"/>
            </p:cNvSpPr>
            <p:nvPr/>
          </p:nvSpPr>
          <p:spPr bwMode="auto">
            <a:xfrm flipV="1">
              <a:off x="4800"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43" name="Line 23"/>
            <p:cNvSpPr>
              <a:spLocks noChangeShapeType="1"/>
            </p:cNvSpPr>
            <p:nvPr/>
          </p:nvSpPr>
          <p:spPr bwMode="auto">
            <a:xfrm>
              <a:off x="489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44" name="Line 24"/>
            <p:cNvSpPr>
              <a:spLocks noChangeShapeType="1"/>
            </p:cNvSpPr>
            <p:nvPr/>
          </p:nvSpPr>
          <p:spPr bwMode="auto">
            <a:xfrm>
              <a:off x="470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17945" name="Text Box 25"/>
            <p:cNvSpPr txBox="1">
              <a:spLocks noChangeArrowheads="1"/>
            </p:cNvSpPr>
            <p:nvPr/>
          </p:nvSpPr>
          <p:spPr bwMode="auto">
            <a:xfrm>
              <a:off x="4785" y="1099"/>
              <a:ext cx="21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c</a:t>
              </a:r>
              <a:endParaRPr lang="en-US" sz="2400" dirty="0">
                <a:solidFill>
                  <a:schemeClr val="tx2"/>
                </a:solidFill>
              </a:endParaRPr>
            </a:p>
          </p:txBody>
        </p:sp>
        <p:sp>
          <p:nvSpPr>
            <p:cNvPr id="1617946" name="Line 26"/>
            <p:cNvSpPr>
              <a:spLocks noChangeShapeType="1"/>
            </p:cNvSpPr>
            <p:nvPr/>
          </p:nvSpPr>
          <p:spPr bwMode="auto">
            <a:xfrm>
              <a:off x="4992"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grpSp>
      <p:sp>
        <p:nvSpPr>
          <p:cNvPr id="1617947" name="Text Box 27"/>
          <p:cNvSpPr txBox="1">
            <a:spLocks noChangeArrowheads="1"/>
          </p:cNvSpPr>
          <p:nvPr/>
        </p:nvSpPr>
        <p:spPr bwMode="auto">
          <a:xfrm>
            <a:off x="4399935" y="3581400"/>
            <a:ext cx="4744065" cy="3170099"/>
          </a:xfrm>
          <a:prstGeom prst="rect">
            <a:avLst/>
          </a:prstGeom>
          <a:noFill/>
          <a:ln w="9525">
            <a:noFill/>
            <a:miter lim="800000"/>
            <a:headEnd/>
            <a:tailEnd/>
          </a:ln>
          <a:effectLst/>
        </p:spPr>
        <p:txBody>
          <a:bodyPr wrap="square">
            <a:prstTxWarp prst="textNoShape">
              <a:avLst/>
            </a:prstTxWarp>
            <a:spAutoFit/>
          </a:bodyPr>
          <a:lstStyle/>
          <a:p>
            <a:pPr>
              <a:lnSpc>
                <a:spcPct val="100000"/>
              </a:lnSpc>
              <a:spcBef>
                <a:spcPct val="0"/>
              </a:spcBef>
              <a:buClrTx/>
              <a:buSzTx/>
              <a:buFontTx/>
              <a:buNone/>
            </a:pPr>
            <a:r>
              <a:rPr lang="en-US" dirty="0" smtClean="0">
                <a:solidFill>
                  <a:srgbClr val="FF0000"/>
                </a:solidFill>
              </a:rPr>
              <a:t>Will this synthesize?</a:t>
            </a:r>
          </a:p>
          <a:p>
            <a:pPr>
              <a:lnSpc>
                <a:spcPct val="100000"/>
              </a:lnSpc>
              <a:spcBef>
                <a:spcPct val="0"/>
              </a:spcBef>
              <a:buClrTx/>
              <a:buSzTx/>
              <a:buFontTx/>
              <a:buNone/>
            </a:pPr>
            <a:endParaRPr lang="en-US" dirty="0" smtClean="0">
              <a:solidFill>
                <a:srgbClr val="FF0000"/>
              </a:solidFill>
            </a:endParaRPr>
          </a:p>
          <a:p>
            <a:pPr>
              <a:lnSpc>
                <a:spcPct val="100000"/>
              </a:lnSpc>
              <a:spcBef>
                <a:spcPct val="0"/>
              </a:spcBef>
              <a:buClrTx/>
              <a:buSzTx/>
              <a:buFontTx/>
              <a:buNone/>
            </a:pPr>
            <a:r>
              <a:rPr lang="en-US" dirty="0" smtClean="0">
                <a:solidFill>
                  <a:srgbClr val="FF0000"/>
                </a:solidFill>
              </a:rPr>
              <a:t>   </a:t>
            </a:r>
            <a:r>
              <a:rPr lang="en-US" dirty="0" err="1" smtClean="0">
                <a:solidFill>
                  <a:srgbClr val="FF0000"/>
                </a:solidFill>
                <a:sym typeface="Wingdings"/>
              </a:rPr>
              <a:t></a:t>
            </a:r>
            <a:r>
              <a:rPr lang="en-US" dirty="0" smtClean="0">
                <a:solidFill>
                  <a:srgbClr val="FF0000"/>
                </a:solidFill>
                <a:sym typeface="Wingdings"/>
              </a:rPr>
              <a:t> Maybe</a:t>
            </a:r>
          </a:p>
          <a:p>
            <a:pPr>
              <a:lnSpc>
                <a:spcPct val="100000"/>
              </a:lnSpc>
              <a:spcBef>
                <a:spcPct val="0"/>
              </a:spcBef>
              <a:buClrTx/>
              <a:buSzTx/>
              <a:buFontTx/>
              <a:buNone/>
            </a:pPr>
            <a:endParaRPr lang="en-US" dirty="0" smtClean="0">
              <a:solidFill>
                <a:srgbClr val="FF0000"/>
              </a:solidFill>
              <a:sym typeface="Wingdings"/>
            </a:endParaRPr>
          </a:p>
          <a:p>
            <a:pPr>
              <a:lnSpc>
                <a:spcPct val="100000"/>
              </a:lnSpc>
              <a:spcBef>
                <a:spcPct val="0"/>
              </a:spcBef>
              <a:buClrTx/>
              <a:buSzTx/>
              <a:buFontTx/>
              <a:buNone/>
            </a:pPr>
            <a:r>
              <a:rPr lang="en-US" dirty="0" smtClean="0">
                <a:solidFill>
                  <a:srgbClr val="FF0000"/>
                </a:solidFill>
                <a:sym typeface="Wingdings"/>
              </a:rPr>
              <a:t>Is it correct?</a:t>
            </a:r>
          </a:p>
          <a:p>
            <a:pPr>
              <a:lnSpc>
                <a:spcPct val="100000"/>
              </a:lnSpc>
              <a:spcBef>
                <a:spcPct val="0"/>
              </a:spcBef>
              <a:buClrTx/>
              <a:buSzTx/>
              <a:buFontTx/>
              <a:buNone/>
            </a:pPr>
            <a:endParaRPr lang="en-US" dirty="0" smtClean="0">
              <a:solidFill>
                <a:srgbClr val="FF0000"/>
              </a:solidFill>
              <a:sym typeface="Wingdings"/>
            </a:endParaRPr>
          </a:p>
          <a:p>
            <a:pPr>
              <a:lnSpc>
                <a:spcPct val="100000"/>
              </a:lnSpc>
              <a:spcBef>
                <a:spcPct val="0"/>
              </a:spcBef>
              <a:buClrTx/>
              <a:buSzTx/>
              <a:buFontTx/>
              <a:buNone/>
            </a:pPr>
            <a:r>
              <a:rPr lang="en-US" dirty="0" smtClean="0">
                <a:solidFill>
                  <a:srgbClr val="FF0000"/>
                </a:solidFill>
                <a:sym typeface="Wingdings"/>
              </a:rPr>
              <a:t>   </a:t>
            </a:r>
            <a:r>
              <a:rPr lang="en-US" dirty="0" err="1" smtClean="0">
                <a:solidFill>
                  <a:srgbClr val="FF0000"/>
                </a:solidFill>
                <a:sym typeface="Wingdings"/>
              </a:rPr>
              <a:t></a:t>
            </a:r>
            <a:r>
              <a:rPr lang="en-US" dirty="0" smtClean="0">
                <a:solidFill>
                  <a:srgbClr val="FF0000"/>
                </a:solidFill>
                <a:sym typeface="Wingdings"/>
              </a:rPr>
              <a:t> No; Don’t use “blocking assignments” in </a:t>
            </a:r>
            <a:r>
              <a:rPr lang="en-US" b="1" dirty="0" smtClean="0">
                <a:solidFill>
                  <a:srgbClr val="660066"/>
                </a:solidFill>
                <a:latin typeface="Courier New"/>
                <a:cs typeface="Courier New"/>
                <a:sym typeface="Wingdings"/>
              </a:rPr>
              <a:t>@</a:t>
            </a:r>
            <a:r>
              <a:rPr lang="en-US" b="1" dirty="0" err="1" smtClean="0">
                <a:solidFill>
                  <a:srgbClr val="660066"/>
                </a:solidFill>
                <a:latin typeface="Courier New"/>
                <a:cs typeface="Courier New"/>
                <a:sym typeface="Wingdings"/>
              </a:rPr>
              <a:t>posedge</a:t>
            </a:r>
            <a:r>
              <a:rPr lang="en-US" b="1" dirty="0" smtClean="0">
                <a:solidFill>
                  <a:srgbClr val="660066"/>
                </a:solidFill>
                <a:latin typeface="Courier New"/>
                <a:cs typeface="Courier New"/>
                <a:sym typeface="Wingdings"/>
              </a:rPr>
              <a:t> </a:t>
            </a:r>
            <a:r>
              <a:rPr lang="en-US" b="1" dirty="0" err="1" smtClean="0">
                <a:solidFill>
                  <a:srgbClr val="660066"/>
                </a:solidFill>
                <a:latin typeface="Courier New"/>
                <a:cs typeface="Courier New"/>
                <a:sym typeface="Wingdings"/>
              </a:rPr>
              <a:t>clk</a:t>
            </a:r>
            <a:endParaRPr lang="en-US" b="1" dirty="0" smtClean="0">
              <a:solidFill>
                <a:srgbClr val="660066"/>
              </a:solidFill>
              <a:latin typeface="Courier New"/>
              <a:cs typeface="Courier New"/>
              <a:sym typeface="Wingdings"/>
            </a:endParaRPr>
          </a:p>
          <a:p>
            <a:pPr>
              <a:lnSpc>
                <a:spcPct val="100000"/>
              </a:lnSpc>
              <a:spcBef>
                <a:spcPct val="0"/>
              </a:spcBef>
              <a:buClrTx/>
              <a:buSzTx/>
              <a:buFontTx/>
              <a:buNone/>
            </a:pPr>
            <a:r>
              <a:rPr lang="en-US" dirty="0" smtClean="0">
                <a:solidFill>
                  <a:srgbClr val="FF0000"/>
                </a:solidFill>
                <a:sym typeface="Wingdings"/>
              </a:rPr>
              <a:t>blocks. It creates race conditions. Also, use </a:t>
            </a:r>
            <a:r>
              <a:rPr lang="en-US" dirty="0" err="1" smtClean="0">
                <a:ln>
                  <a:solidFill>
                    <a:schemeClr val="tx2"/>
                  </a:solidFill>
                </a:ln>
                <a:solidFill>
                  <a:srgbClr val="FF0000"/>
                </a:solidFill>
                <a:latin typeface="Courier New"/>
                <a:cs typeface="Courier New"/>
                <a:sym typeface="Wingdings"/>
              </a:rPr>
              <a:t>always_ff</a:t>
            </a:r>
            <a:r>
              <a:rPr lang="en-US" dirty="0" smtClean="0">
                <a:solidFill>
                  <a:srgbClr val="FF0000"/>
                </a:solidFill>
                <a:sym typeface="Wingdings"/>
              </a:rPr>
              <a:t> instead.</a:t>
            </a:r>
            <a:endParaRPr lang="en-US" dirty="0">
              <a:solidFill>
                <a:srgbClr val="FF0000"/>
              </a:solidFill>
            </a:endParaRPr>
          </a:p>
        </p:txBody>
      </p:sp>
      <p:sp>
        <p:nvSpPr>
          <p:cNvPr id="1617948" name="Oval 28"/>
          <p:cNvSpPr>
            <a:spLocks noChangeArrowheads="1"/>
          </p:cNvSpPr>
          <p:nvPr/>
        </p:nvSpPr>
        <p:spPr bwMode="auto">
          <a:xfrm>
            <a:off x="1759962" y="3124200"/>
            <a:ext cx="304800" cy="990600"/>
          </a:xfrm>
          <a:prstGeom prst="ellipse">
            <a:avLst/>
          </a:prstGeom>
          <a:noFill/>
          <a:ln w="9525">
            <a:solidFill>
              <a:srgbClr val="FF0000"/>
            </a:solidFill>
            <a:round/>
            <a:headEnd/>
            <a:tailEnd/>
          </a:ln>
          <a:effectLst/>
        </p:spPr>
        <p:txBody>
          <a:bodyPr wrap="none" anchor="ctr">
            <a:prstTxWarp prst="textNoShape">
              <a:avLst/>
            </a:prstTxWarp>
          </a:bodyPr>
          <a:lstStyle/>
          <a:p>
            <a:endParaRPr lang="en-US"/>
          </a:p>
        </p:txBody>
      </p:sp>
      <p:sp>
        <p:nvSpPr>
          <p:cNvPr id="49" name="Oval 28"/>
          <p:cNvSpPr>
            <a:spLocks noChangeArrowheads="1"/>
          </p:cNvSpPr>
          <p:nvPr/>
        </p:nvSpPr>
        <p:spPr bwMode="auto">
          <a:xfrm rot="16200000">
            <a:off x="2963878" y="1853182"/>
            <a:ext cx="530365" cy="1856383"/>
          </a:xfrm>
          <a:prstGeom prst="ellipse">
            <a:avLst/>
          </a:prstGeom>
          <a:noFill/>
          <a:ln w="9525">
            <a:solidFill>
              <a:srgbClr val="FF0000"/>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1"/>
          </p:nvPr>
        </p:nvSpPr>
        <p:spPr/>
        <p:txBody>
          <a:bodyPr/>
          <a:lstStyle/>
          <a:p>
            <a:r>
              <a:rPr lang="en-US"/>
              <a:t>L03-</a:t>
            </a:r>
            <a:fld id="{DC262F5F-1C9B-C645-A4A2-BF2C3AECF8FA}" type="slidenum">
              <a:rPr lang="en-US"/>
              <a:pPr/>
              <a:t>11</a:t>
            </a:fld>
            <a:endParaRPr lang="en-US"/>
          </a:p>
        </p:txBody>
      </p:sp>
      <p:sp>
        <p:nvSpPr>
          <p:cNvPr id="1637378" name="Text Box 2"/>
          <p:cNvSpPr txBox="1">
            <a:spLocks noChangeArrowheads="1"/>
          </p:cNvSpPr>
          <p:nvPr/>
        </p:nvSpPr>
        <p:spPr bwMode="auto">
          <a:xfrm>
            <a:off x="838200" y="1652588"/>
            <a:ext cx="3733800" cy="3632584"/>
          </a:xfrm>
          <a:prstGeom prst="rect">
            <a:avLst/>
          </a:prstGeom>
          <a:noFill/>
          <a:ln w="9525">
            <a:noFill/>
            <a:miter lim="800000"/>
            <a:headEnd/>
            <a:tailEnd/>
          </a:ln>
          <a:effectLst/>
        </p:spPr>
        <p:txBody>
          <a:bodyPr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b_i</a:t>
            </a:r>
            <a:r>
              <a:rPr lang="en-US" sz="1800" b="1" dirty="0" smtClean="0">
                <a:latin typeface="Courier New" pitchFamily="-65" charset="0"/>
              </a:rPr>
              <a:t>, </a:t>
            </a:r>
            <a:r>
              <a:rPr lang="en-US" sz="1800" b="1" dirty="0" err="1" smtClean="0">
                <a:latin typeface="Courier New" pitchFamily="-65" charset="0"/>
              </a:rPr>
              <a:t>c_i</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rgbClr val="660066"/>
                </a:solidFill>
                <a:latin typeface="Courier New" pitchFamily="-65" charset="0"/>
              </a:rPr>
              <a:t>logic </a:t>
            </a:r>
            <a:r>
              <a:rPr lang="en-US" sz="1800" b="1" dirty="0" err="1" smtClean="0">
                <a:latin typeface="Courier New" pitchFamily="-65" charset="0"/>
              </a:rPr>
              <a:t>sel</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always</a:t>
            </a:r>
            <a:r>
              <a:rPr lang="en-US" sz="1800" b="1" dirty="0">
                <a:latin typeface="Courier New" pitchFamily="-65" charset="0"/>
              </a:rPr>
              <a:t> @(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1’b0;</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b_i</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latin typeface="Courier New" pitchFamily="-65" charset="0"/>
              </a:rPr>
              <a:t>  if (</a:t>
            </a:r>
            <a:r>
              <a:rPr lang="en-US" sz="1800" b="1" dirty="0" err="1" smtClean="0">
                <a:latin typeface="Courier New" pitchFamily="-65" charset="0"/>
              </a:rPr>
              <a:t>sel</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c_i</a:t>
            </a:r>
            <a:r>
              <a:rPr lang="en-US" sz="1800" b="1" dirty="0" smtClean="0">
                <a:latin typeface="Courier New" pitchFamily="-65" charset="0"/>
              </a:rPr>
              <a:t>;</a:t>
            </a:r>
            <a:endParaRPr lang="en-US" sz="1800" b="1" dirty="0" smtClean="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end</a:t>
            </a:r>
            <a:endParaRPr lang="en-US" sz="1800" b="1" dirty="0">
              <a:solidFill>
                <a:schemeClr val="tx2"/>
              </a:solidFill>
              <a:latin typeface="Courier New" pitchFamily="-65" charset="0"/>
            </a:endParaRPr>
          </a:p>
        </p:txBody>
      </p:sp>
      <p:sp>
        <p:nvSpPr>
          <p:cNvPr id="1637379" name="Rectangle 3"/>
          <p:cNvSpPr>
            <a:spLocks noGrp="1" noChangeArrowheads="1"/>
          </p:cNvSpPr>
          <p:nvPr>
            <p:ph type="title"/>
          </p:nvPr>
        </p:nvSpPr>
        <p:spPr>
          <a:xfrm>
            <a:off x="609600" y="304800"/>
            <a:ext cx="8173884" cy="530942"/>
          </a:xfrm>
        </p:spPr>
        <p:txBody>
          <a:bodyPr/>
          <a:lstStyle/>
          <a:p>
            <a:r>
              <a:rPr lang="en-US" sz="2400" dirty="0" smtClean="0"/>
              <a:t>What does this do? (</a:t>
            </a:r>
            <a:r>
              <a:rPr lang="en-US" sz="2400" i="1" dirty="0" smtClean="0"/>
              <a:t>This is correct but bad code.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1"/>
          </p:nvPr>
        </p:nvSpPr>
        <p:spPr/>
        <p:txBody>
          <a:bodyPr/>
          <a:lstStyle/>
          <a:p>
            <a:r>
              <a:rPr lang="en-US"/>
              <a:t>L03-</a:t>
            </a:r>
            <a:fld id="{DC262F5F-1C9B-C645-A4A2-BF2C3AECF8FA}" type="slidenum">
              <a:rPr lang="en-US"/>
              <a:pPr/>
              <a:t>12</a:t>
            </a:fld>
            <a:endParaRPr lang="en-US"/>
          </a:p>
        </p:txBody>
      </p:sp>
      <p:sp>
        <p:nvSpPr>
          <p:cNvPr id="1637379" name="Rectangle 3"/>
          <p:cNvSpPr>
            <a:spLocks noGrp="1" noChangeArrowheads="1"/>
          </p:cNvSpPr>
          <p:nvPr>
            <p:ph type="title"/>
          </p:nvPr>
        </p:nvSpPr>
        <p:spPr>
          <a:xfrm>
            <a:off x="609600" y="304800"/>
            <a:ext cx="8173884" cy="530942"/>
          </a:xfrm>
        </p:spPr>
        <p:txBody>
          <a:bodyPr/>
          <a:lstStyle/>
          <a:p>
            <a:r>
              <a:rPr lang="en-US" sz="2400" dirty="0" err="1" smtClean="0"/>
              <a:t>Desugar</a:t>
            </a:r>
            <a:r>
              <a:rPr lang="en-US" sz="2400" dirty="0" smtClean="0"/>
              <a:t> into separate comb. and seq. logic.</a:t>
            </a:r>
            <a:endParaRPr lang="en-US" sz="2400" dirty="0"/>
          </a:p>
        </p:txBody>
      </p:sp>
      <p:sp>
        <p:nvSpPr>
          <p:cNvPr id="8" name="Text Box 2"/>
          <p:cNvSpPr txBox="1">
            <a:spLocks noChangeArrowheads="1"/>
          </p:cNvSpPr>
          <p:nvPr/>
        </p:nvSpPr>
        <p:spPr bwMode="auto">
          <a:xfrm>
            <a:off x="838199" y="1652588"/>
            <a:ext cx="4249995" cy="3632584"/>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b_i</a:t>
            </a:r>
            <a:r>
              <a:rPr lang="en-US" sz="1800" b="1" dirty="0" smtClean="0">
                <a:latin typeface="Courier New" pitchFamily="-65" charset="0"/>
              </a:rPr>
              <a:t>, </a:t>
            </a:r>
            <a:r>
              <a:rPr lang="en-US" sz="1800" b="1" dirty="0" err="1" smtClean="0">
                <a:latin typeface="Courier New" pitchFamily="-65" charset="0"/>
              </a:rPr>
              <a:t>c_i</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a_r</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dirty="0" smtClean="0">
                <a:ln>
                  <a:solidFill>
                    <a:srgbClr val="660066"/>
                  </a:solidFill>
                </a:ln>
                <a:latin typeface="Courier New" pitchFamily="-65" charset="0"/>
              </a:rPr>
              <a:t>logic </a:t>
            </a:r>
            <a:r>
              <a:rPr lang="en-US" sz="1800" b="1" dirty="0" err="1" smtClean="0">
                <a:latin typeface="Courier New" pitchFamily="-65" charset="0"/>
              </a:rPr>
              <a:t>sel</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always</a:t>
            </a:r>
            <a:r>
              <a:rPr lang="en-US" sz="1800" b="1" dirty="0">
                <a:latin typeface="Courier New" pitchFamily="-65" charset="0"/>
              </a:rPr>
              <a:t> @(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1’b0; </a:t>
            </a:r>
            <a:r>
              <a:rPr lang="en-US" sz="1800" i="1" dirty="0" smtClean="0">
                <a:latin typeface="Courier New" pitchFamily="-65" charset="0"/>
              </a:rPr>
              <a:t>// </a:t>
            </a:r>
            <a:r>
              <a:rPr lang="en-US" sz="1400" i="1" dirty="0" smtClean="0">
                <a:latin typeface="Courier New" pitchFamily="-65" charset="0"/>
              </a:rPr>
              <a:t>redundant!</a:t>
            </a:r>
            <a:endParaRPr lang="en-US" sz="1800" i="1" dirty="0" smtClean="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b_i</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latin typeface="Courier New" pitchFamily="-65" charset="0"/>
              </a:rPr>
              <a:t>  if (</a:t>
            </a:r>
            <a:r>
              <a:rPr lang="en-US" sz="1800" b="1" dirty="0" err="1" smtClean="0">
                <a:latin typeface="Courier New" pitchFamily="-65" charset="0"/>
              </a:rPr>
              <a:t>sel</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c_i</a:t>
            </a:r>
            <a:r>
              <a:rPr lang="en-US" sz="1800" b="1" dirty="0" smtClean="0">
                <a:latin typeface="Courier New" pitchFamily="-65" charset="0"/>
              </a:rPr>
              <a:t>;</a:t>
            </a:r>
            <a:endParaRPr lang="en-US" sz="1800" b="1" dirty="0" smtClean="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end</a:t>
            </a:r>
            <a:endParaRPr lang="en-US" sz="1800" b="1" dirty="0">
              <a:solidFill>
                <a:schemeClr val="tx2"/>
              </a:solidFill>
              <a:latin typeface="Courier New" pitchFamily="-65" charset="0"/>
            </a:endParaRPr>
          </a:p>
        </p:txBody>
      </p:sp>
      <p:sp>
        <p:nvSpPr>
          <p:cNvPr id="9" name="Text Box 2"/>
          <p:cNvSpPr txBox="1">
            <a:spLocks noChangeArrowheads="1"/>
          </p:cNvSpPr>
          <p:nvPr/>
        </p:nvSpPr>
        <p:spPr bwMode="auto">
          <a:xfrm>
            <a:off x="4767826" y="1690279"/>
            <a:ext cx="4376174" cy="3909583"/>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i="1" dirty="0" err="1" smtClean="0">
                <a:latin typeface="Courier New" pitchFamily="-65" charset="0"/>
              </a:rPr>
              <a:t>a_n</a:t>
            </a:r>
            <a:r>
              <a:rPr lang="en-US" sz="1800" b="1" dirty="0" smtClean="0">
                <a:latin typeface="Courier New" pitchFamily="-65" charset="0"/>
              </a:rPr>
              <a:t>, </a:t>
            </a:r>
            <a:r>
              <a:rPr lang="en-US" sz="1800" b="1" dirty="0" err="1" smtClean="0">
                <a:latin typeface="Courier New" pitchFamily="-65" charset="0"/>
              </a:rPr>
              <a:t>b_i</a:t>
            </a:r>
            <a:r>
              <a:rPr lang="en-US" sz="1800" b="1" dirty="0" smtClean="0">
                <a:latin typeface="Courier New" pitchFamily="-65" charset="0"/>
              </a:rPr>
              <a:t>, </a:t>
            </a:r>
            <a:r>
              <a:rPr lang="en-US" sz="1800" b="1" dirty="0" err="1" smtClean="0">
                <a:latin typeface="Courier New" pitchFamily="-65" charset="0"/>
              </a:rPr>
              <a:t>c_i</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a_r</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dirty="0" smtClean="0">
                <a:ln>
                  <a:solidFill>
                    <a:srgbClr val="660066"/>
                  </a:solidFill>
                </a:ln>
                <a:latin typeface="Courier New" pitchFamily="-65" charset="0"/>
              </a:rPr>
              <a:t>logic </a:t>
            </a:r>
            <a:r>
              <a:rPr lang="en-US" sz="1800" b="1" dirty="0" err="1" smtClean="0">
                <a:latin typeface="Courier New" pitchFamily="-65" charset="0"/>
              </a:rPr>
              <a:t>sel</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always_comb</a:t>
            </a: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a:t>
            </a:r>
            <a:r>
              <a:rPr lang="en-US" sz="1800" b="1" i="1" dirty="0" err="1" smtClean="0">
                <a:solidFill>
                  <a:schemeClr val="tx2"/>
                </a:solidFill>
                <a:latin typeface="Courier New" pitchFamily="-65" charset="0"/>
              </a:rPr>
              <a:t>a_n</a:t>
            </a:r>
            <a:r>
              <a:rPr lang="en-US" sz="1800" b="1" i="1" dirty="0" smtClean="0">
                <a:solidFill>
                  <a:schemeClr val="tx2"/>
                </a:solidFill>
                <a:latin typeface="Courier New" pitchFamily="-65" charset="0"/>
              </a:rPr>
              <a:t> = </a:t>
            </a:r>
            <a:r>
              <a:rPr lang="en-US" sz="1800" b="1" i="1" dirty="0" err="1" smtClean="0">
                <a:solidFill>
                  <a:schemeClr val="tx2"/>
                </a:solidFill>
                <a:latin typeface="Courier New" pitchFamily="-65" charset="0"/>
              </a:rPr>
              <a:t>a_r</a:t>
            </a:r>
            <a:r>
              <a:rPr lang="en-US" sz="1800" b="1" i="1" dirty="0" smtClean="0">
                <a:solidFill>
                  <a:schemeClr val="tx2"/>
                </a:solidFill>
                <a:latin typeface="Courier New" pitchFamily="-65" charset="0"/>
              </a:rPr>
              <a:t>; // default;</a:t>
            </a:r>
          </a:p>
          <a:p>
            <a:pPr defTabSz="1019175" eaLnBrk="0" hangingPunct="0">
              <a:lnSpc>
                <a:spcPct val="100000"/>
              </a:lnSpc>
              <a:spcBef>
                <a:spcPct val="0"/>
              </a:spcBef>
              <a:buClrTx/>
              <a:buSzTx/>
              <a:buFontTx/>
              <a:buNone/>
            </a:pPr>
            <a:r>
              <a:rPr lang="en-US" sz="1800" b="1" i="1" dirty="0" smtClean="0">
                <a:solidFill>
                  <a:schemeClr val="tx2"/>
                </a:solidFill>
                <a:latin typeface="Courier New" pitchFamily="-65" charset="0"/>
              </a:rPr>
              <a:t>             // </a:t>
            </a:r>
            <a:r>
              <a:rPr lang="en-US" sz="1800" b="1" i="1" dirty="0" err="1" smtClean="0">
                <a:solidFill>
                  <a:schemeClr val="tx2"/>
                </a:solidFill>
                <a:latin typeface="Courier New" pitchFamily="-65" charset="0"/>
              </a:rPr>
              <a:t>rdt</a:t>
            </a:r>
            <a:r>
              <a:rPr lang="en-US" sz="1800" b="1" i="1" dirty="0" smtClean="0">
                <a:solidFill>
                  <a:schemeClr val="tx2"/>
                </a:solidFill>
                <a:latin typeface="Courier New" pitchFamily="-65" charset="0"/>
              </a:rPr>
              <a:t>. but safe</a:t>
            </a: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 = </a:t>
            </a:r>
            <a:r>
              <a:rPr lang="en-US" sz="1800" b="1" dirty="0" err="1" smtClean="0">
                <a:latin typeface="Courier New" pitchFamily="-65" charset="0"/>
              </a:rPr>
              <a:t>b_i</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latin typeface="Courier New" pitchFamily="-65" charset="0"/>
              </a:rPr>
              <a:t>  if (</a:t>
            </a:r>
            <a:r>
              <a:rPr lang="en-US" sz="1800" b="1" dirty="0" err="1" smtClean="0">
                <a:latin typeface="Courier New" pitchFamily="-65" charset="0"/>
              </a:rPr>
              <a:t>sel</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 = </a:t>
            </a:r>
            <a:r>
              <a:rPr lang="en-US" sz="1800" b="1" dirty="0" err="1" smtClean="0">
                <a:latin typeface="Courier New" pitchFamily="-65" charset="0"/>
              </a:rPr>
              <a:t>c_i</a:t>
            </a:r>
            <a:r>
              <a:rPr lang="en-US" sz="1800" b="1" dirty="0" smtClean="0">
                <a:latin typeface="Courier New" pitchFamily="-65" charset="0"/>
              </a:rPr>
              <a:t>;</a:t>
            </a:r>
            <a:endParaRPr lang="en-US" sz="1800" b="1" dirty="0" smtClean="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end</a:t>
            </a:r>
            <a:endParaRPr lang="en-US" sz="1800" b="1" dirty="0">
              <a:solidFill>
                <a:schemeClr val="tx2"/>
              </a:solidFill>
              <a:latin typeface="Courier New" pitchFamily="-65" charset="0"/>
            </a:endParaRPr>
          </a:p>
        </p:txBody>
      </p:sp>
      <p:sp>
        <p:nvSpPr>
          <p:cNvPr id="10" name="Rectangle 9"/>
          <p:cNvSpPr/>
          <p:nvPr/>
        </p:nvSpPr>
        <p:spPr>
          <a:xfrm>
            <a:off x="4880954" y="5523139"/>
            <a:ext cx="4248978" cy="1323439"/>
          </a:xfrm>
          <a:prstGeom prst="rect">
            <a:avLst/>
          </a:prstGeom>
        </p:spPr>
        <p:txBody>
          <a:bodyPr wrap="none">
            <a:spAutoFit/>
          </a:bodyPr>
          <a:lstStyle/>
          <a:p>
            <a:pPr defTabSz="1019175" eaLnBrk="0" hangingPunct="0">
              <a:lnSpc>
                <a:spcPct val="100000"/>
              </a:lnSpc>
              <a:spcBef>
                <a:spcPct val="0"/>
              </a:spcBef>
              <a:buClrTx/>
              <a:buSzTx/>
              <a:buFontTx/>
              <a:buNone/>
            </a:pPr>
            <a:r>
              <a:rPr lang="en-US" b="1" i="1" dirty="0" err="1" smtClean="0">
                <a:solidFill>
                  <a:schemeClr val="tx2"/>
                </a:solidFill>
                <a:latin typeface="Courier New" pitchFamily="-65" charset="0"/>
              </a:rPr>
              <a:t>always_ff</a:t>
            </a:r>
            <a:r>
              <a:rPr lang="en-US" b="1" i="1" dirty="0" smtClean="0">
                <a:latin typeface="Courier New" pitchFamily="-65" charset="0"/>
              </a:rPr>
              <a:t> @( </a:t>
            </a:r>
            <a:r>
              <a:rPr lang="en-US" b="1" i="1" dirty="0" err="1" smtClean="0">
                <a:solidFill>
                  <a:schemeClr val="tx2"/>
                </a:solidFill>
                <a:latin typeface="Courier New" pitchFamily="-65" charset="0"/>
              </a:rPr>
              <a:t>posedge</a:t>
            </a:r>
            <a:r>
              <a:rPr lang="en-US" b="1" i="1" dirty="0" smtClean="0">
                <a:latin typeface="Courier New" pitchFamily="-65" charset="0"/>
              </a:rPr>
              <a:t> </a:t>
            </a:r>
            <a:r>
              <a:rPr lang="en-US" b="1" i="1" dirty="0" err="1" smtClean="0">
                <a:latin typeface="Courier New" pitchFamily="-65" charset="0"/>
              </a:rPr>
              <a:t>clk</a:t>
            </a:r>
            <a:r>
              <a:rPr lang="en-US" b="1" i="1" dirty="0" smtClean="0">
                <a:latin typeface="Courier New" pitchFamily="-65" charset="0"/>
              </a:rPr>
              <a:t> )</a:t>
            </a:r>
          </a:p>
          <a:p>
            <a:pPr defTabSz="1019175" eaLnBrk="0" hangingPunct="0">
              <a:lnSpc>
                <a:spcPct val="100000"/>
              </a:lnSpc>
              <a:spcBef>
                <a:spcPct val="0"/>
              </a:spcBef>
              <a:buClrTx/>
              <a:buSzTx/>
              <a:buFontTx/>
              <a:buNone/>
            </a:pPr>
            <a:r>
              <a:rPr lang="en-US" b="1" i="1" dirty="0" smtClean="0">
                <a:latin typeface="Courier New" pitchFamily="-65" charset="0"/>
              </a:rPr>
              <a:t>  begin</a:t>
            </a:r>
          </a:p>
          <a:p>
            <a:pPr defTabSz="1019175" eaLnBrk="0" hangingPunct="0">
              <a:lnSpc>
                <a:spcPct val="100000"/>
              </a:lnSpc>
              <a:spcBef>
                <a:spcPct val="0"/>
              </a:spcBef>
              <a:buClrTx/>
              <a:buSzTx/>
              <a:buFontTx/>
              <a:buNone/>
            </a:pPr>
            <a:r>
              <a:rPr lang="en-US" b="1" i="1" dirty="0" smtClean="0">
                <a:latin typeface="Courier New" pitchFamily="-65" charset="0"/>
              </a:rPr>
              <a:t>    </a:t>
            </a:r>
            <a:r>
              <a:rPr lang="en-US" b="1" i="1" dirty="0" err="1" smtClean="0">
                <a:latin typeface="Courier New" pitchFamily="-65" charset="0"/>
              </a:rPr>
              <a:t>a_r</a:t>
            </a:r>
            <a:r>
              <a:rPr lang="en-US" b="1" i="1" dirty="0" smtClean="0">
                <a:latin typeface="Courier New" pitchFamily="-65" charset="0"/>
              </a:rPr>
              <a:t> &lt;= </a:t>
            </a:r>
            <a:r>
              <a:rPr lang="en-US" b="1" i="1" dirty="0" err="1" smtClean="0">
                <a:latin typeface="Courier New" pitchFamily="-65" charset="0"/>
              </a:rPr>
              <a:t>a_n</a:t>
            </a:r>
            <a:r>
              <a:rPr lang="en-US" b="1" i="1" dirty="0" smtClean="0">
                <a:latin typeface="Courier New" pitchFamily="-65" charset="0"/>
              </a:rPr>
              <a:t>;</a:t>
            </a:r>
          </a:p>
          <a:p>
            <a:pPr defTabSz="1019175" eaLnBrk="0" hangingPunct="0">
              <a:lnSpc>
                <a:spcPct val="100000"/>
              </a:lnSpc>
              <a:spcBef>
                <a:spcPct val="0"/>
              </a:spcBef>
              <a:buClrTx/>
              <a:buSzTx/>
              <a:buFontTx/>
              <a:buNone/>
            </a:pPr>
            <a:r>
              <a:rPr lang="en-US" b="1" i="1" dirty="0" smtClean="0">
                <a:latin typeface="Courier New" pitchFamily="-65" charset="0"/>
              </a:rPr>
              <a:t>  end</a:t>
            </a:r>
            <a:endParaRPr lang="en-US" b="1" i="1" dirty="0">
              <a:latin typeface="Courier New" pitchFamily="-65"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1"/>
          </p:nvPr>
        </p:nvSpPr>
        <p:spPr/>
        <p:txBody>
          <a:bodyPr/>
          <a:lstStyle/>
          <a:p>
            <a:r>
              <a:rPr lang="en-US"/>
              <a:t>L03-</a:t>
            </a:r>
            <a:fld id="{DC262F5F-1C9B-C645-A4A2-BF2C3AECF8FA}" type="slidenum">
              <a:rPr lang="en-US"/>
              <a:pPr/>
              <a:t>13</a:t>
            </a:fld>
            <a:endParaRPr lang="en-US"/>
          </a:p>
        </p:txBody>
      </p:sp>
      <p:sp>
        <p:nvSpPr>
          <p:cNvPr id="1637379" name="Rectangle 3"/>
          <p:cNvSpPr>
            <a:spLocks noGrp="1" noChangeArrowheads="1"/>
          </p:cNvSpPr>
          <p:nvPr>
            <p:ph type="title"/>
          </p:nvPr>
        </p:nvSpPr>
        <p:spPr>
          <a:xfrm>
            <a:off x="609600" y="304800"/>
            <a:ext cx="8173884" cy="1079910"/>
          </a:xfrm>
        </p:spPr>
        <p:txBody>
          <a:bodyPr/>
          <a:lstStyle/>
          <a:p>
            <a:r>
              <a:rPr lang="en-US" sz="2400" dirty="0" smtClean="0"/>
              <a:t>What does this do? </a:t>
            </a:r>
            <a:br>
              <a:rPr lang="en-US" sz="2400" dirty="0" smtClean="0"/>
            </a:br>
            <a:r>
              <a:rPr lang="en-US" sz="2400" dirty="0" smtClean="0"/>
              <a:t>    </a:t>
            </a:r>
            <a:r>
              <a:rPr lang="en-US" sz="1400" i="1" dirty="0" smtClean="0"/>
              <a:t>For each </a:t>
            </a:r>
            <a:r>
              <a:rPr lang="en-US" sz="1400" i="1" dirty="0" err="1" smtClean="0"/>
              <a:t>always_comb</a:t>
            </a:r>
            <a:r>
              <a:rPr lang="en-US" sz="1400" i="1" dirty="0" smtClean="0"/>
              <a:t>, assign, </a:t>
            </a:r>
            <a:r>
              <a:rPr lang="en-US" sz="1400" i="1" dirty="0" err="1" smtClean="0"/>
              <a:t>always_ff</a:t>
            </a:r>
            <a:r>
              <a:rPr lang="en-US" sz="1400" i="1" dirty="0" smtClean="0"/>
              <a:t> statement, draw the gates and wires.</a:t>
            </a:r>
            <a:endParaRPr lang="en-US" sz="2400" i="1" dirty="0"/>
          </a:p>
        </p:txBody>
      </p:sp>
      <p:sp>
        <p:nvSpPr>
          <p:cNvPr id="9" name="Text Box 2"/>
          <p:cNvSpPr txBox="1">
            <a:spLocks noChangeArrowheads="1"/>
          </p:cNvSpPr>
          <p:nvPr/>
        </p:nvSpPr>
        <p:spPr bwMode="auto">
          <a:xfrm>
            <a:off x="892278" y="1411684"/>
            <a:ext cx="3733800" cy="3909583"/>
          </a:xfrm>
          <a:prstGeom prst="rect">
            <a:avLst/>
          </a:prstGeom>
          <a:noFill/>
          <a:ln w="9525">
            <a:noFill/>
            <a:miter lim="800000"/>
            <a:headEnd/>
            <a:tailEnd/>
          </a:ln>
          <a:effectLst/>
        </p:spPr>
        <p:txBody>
          <a:bodyPr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i="1" dirty="0" err="1" smtClean="0">
                <a:latin typeface="Courier New" pitchFamily="-65" charset="0"/>
              </a:rPr>
              <a:t>a_n</a:t>
            </a:r>
            <a:r>
              <a:rPr lang="en-US" sz="1800" b="1" dirty="0" smtClean="0">
                <a:latin typeface="Courier New" pitchFamily="-65" charset="0"/>
              </a:rPr>
              <a:t>, </a:t>
            </a:r>
            <a:r>
              <a:rPr lang="en-US" sz="1800" b="1" dirty="0" err="1" smtClean="0">
                <a:latin typeface="Courier New" pitchFamily="-65" charset="0"/>
              </a:rPr>
              <a:t>b_i</a:t>
            </a:r>
            <a:r>
              <a:rPr lang="en-US" sz="1800" b="1" dirty="0" smtClean="0">
                <a:latin typeface="Courier New" pitchFamily="-65" charset="0"/>
              </a:rPr>
              <a:t>, </a:t>
            </a:r>
            <a:r>
              <a:rPr lang="en-US" sz="1800" b="1" dirty="0" err="1" smtClean="0">
                <a:latin typeface="Courier New" pitchFamily="-65" charset="0"/>
              </a:rPr>
              <a:t>c_i</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a_r</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dirty="0" smtClean="0">
                <a:ln>
                  <a:solidFill>
                    <a:srgbClr val="660066"/>
                  </a:solidFill>
                </a:ln>
                <a:latin typeface="Courier New" pitchFamily="-65" charset="0"/>
              </a:rPr>
              <a:t>logic </a:t>
            </a:r>
            <a:r>
              <a:rPr lang="en-US" sz="1800" b="1" dirty="0" smtClean="0">
                <a:latin typeface="Courier New" pitchFamily="-65" charset="0"/>
              </a:rPr>
              <a:t>choose;</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always_comb</a:t>
            </a: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a:t>
            </a:r>
            <a:r>
              <a:rPr lang="en-US" sz="1800" b="1" i="1" dirty="0" err="1" smtClean="0">
                <a:solidFill>
                  <a:schemeClr val="tx2"/>
                </a:solidFill>
                <a:latin typeface="Courier New" pitchFamily="-65" charset="0"/>
              </a:rPr>
              <a:t>a_n</a:t>
            </a:r>
            <a:r>
              <a:rPr lang="en-US" sz="1800" b="1" i="1" dirty="0" smtClean="0">
                <a:solidFill>
                  <a:schemeClr val="tx2"/>
                </a:solidFill>
                <a:latin typeface="Courier New" pitchFamily="-65" charset="0"/>
              </a:rPr>
              <a:t> = </a:t>
            </a:r>
            <a:r>
              <a:rPr lang="en-US" sz="1800" b="1" i="1" dirty="0" err="1" smtClean="0">
                <a:solidFill>
                  <a:schemeClr val="tx2"/>
                </a:solidFill>
                <a:latin typeface="Courier New" pitchFamily="-65" charset="0"/>
              </a:rPr>
              <a:t>a_r</a:t>
            </a:r>
            <a:r>
              <a:rPr lang="en-US" sz="1800" b="1" i="1" dirty="0" smtClean="0">
                <a:solidFill>
                  <a:schemeClr val="tx2"/>
                </a:solidFill>
                <a:latin typeface="Courier New" pitchFamily="-65" charset="0"/>
              </a:rPr>
              <a:t>; // default</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 = </a:t>
            </a:r>
            <a:r>
              <a:rPr lang="en-US" sz="1800" b="1" dirty="0" err="1" smtClean="0">
                <a:latin typeface="Courier New" pitchFamily="-65" charset="0"/>
              </a:rPr>
              <a:t>b_i</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latin typeface="Courier New" pitchFamily="-65" charset="0"/>
              </a:rPr>
              <a:t>  if (choose)</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 = </a:t>
            </a:r>
            <a:r>
              <a:rPr lang="en-US" sz="1800" b="1" dirty="0" err="1" smtClean="0">
                <a:latin typeface="Courier New" pitchFamily="-65" charset="0"/>
              </a:rPr>
              <a:t>c_i</a:t>
            </a:r>
            <a:r>
              <a:rPr lang="en-US" sz="1800" b="1" dirty="0" smtClean="0">
                <a:latin typeface="Courier New" pitchFamily="-65" charset="0"/>
              </a:rPr>
              <a:t>;</a:t>
            </a:r>
            <a:endParaRPr lang="en-US" sz="1800" b="1" dirty="0" smtClean="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end</a:t>
            </a:r>
            <a:endParaRPr lang="en-US" sz="1800" b="1" dirty="0">
              <a:solidFill>
                <a:schemeClr val="tx2"/>
              </a:solidFill>
              <a:latin typeface="Courier New" pitchFamily="-65" charset="0"/>
            </a:endParaRPr>
          </a:p>
        </p:txBody>
      </p:sp>
      <p:sp>
        <p:nvSpPr>
          <p:cNvPr id="10" name="Rectangle 9"/>
          <p:cNvSpPr/>
          <p:nvPr/>
        </p:nvSpPr>
        <p:spPr>
          <a:xfrm>
            <a:off x="816953" y="5370690"/>
            <a:ext cx="4248978" cy="1323439"/>
          </a:xfrm>
          <a:prstGeom prst="rect">
            <a:avLst/>
          </a:prstGeom>
        </p:spPr>
        <p:txBody>
          <a:bodyPr wrap="none">
            <a:spAutoFit/>
          </a:bodyPr>
          <a:lstStyle/>
          <a:p>
            <a:pPr defTabSz="1019175" eaLnBrk="0" hangingPunct="0">
              <a:lnSpc>
                <a:spcPct val="100000"/>
              </a:lnSpc>
              <a:spcBef>
                <a:spcPct val="0"/>
              </a:spcBef>
              <a:buClrTx/>
              <a:buSzTx/>
              <a:buFontTx/>
              <a:buNone/>
            </a:pPr>
            <a:r>
              <a:rPr lang="en-US" b="1" i="1" dirty="0" err="1" smtClean="0">
                <a:solidFill>
                  <a:schemeClr val="tx2"/>
                </a:solidFill>
                <a:latin typeface="Courier New" pitchFamily="-65" charset="0"/>
              </a:rPr>
              <a:t>always_ff</a:t>
            </a:r>
            <a:r>
              <a:rPr lang="en-US" b="1" i="1" dirty="0" smtClean="0">
                <a:latin typeface="Courier New" pitchFamily="-65" charset="0"/>
              </a:rPr>
              <a:t> @( </a:t>
            </a:r>
            <a:r>
              <a:rPr lang="en-US" b="1" i="1" dirty="0" err="1" smtClean="0">
                <a:solidFill>
                  <a:schemeClr val="tx2"/>
                </a:solidFill>
                <a:latin typeface="Courier New" pitchFamily="-65" charset="0"/>
              </a:rPr>
              <a:t>posedge</a:t>
            </a:r>
            <a:r>
              <a:rPr lang="en-US" b="1" i="1" dirty="0" smtClean="0">
                <a:latin typeface="Courier New" pitchFamily="-65" charset="0"/>
              </a:rPr>
              <a:t> </a:t>
            </a:r>
            <a:r>
              <a:rPr lang="en-US" b="1" i="1" dirty="0" err="1" smtClean="0">
                <a:latin typeface="Courier New" pitchFamily="-65" charset="0"/>
              </a:rPr>
              <a:t>clk</a:t>
            </a:r>
            <a:r>
              <a:rPr lang="en-US" b="1" i="1" dirty="0" smtClean="0">
                <a:latin typeface="Courier New" pitchFamily="-65" charset="0"/>
              </a:rPr>
              <a:t> )</a:t>
            </a:r>
          </a:p>
          <a:p>
            <a:pPr defTabSz="1019175" eaLnBrk="0" hangingPunct="0">
              <a:lnSpc>
                <a:spcPct val="100000"/>
              </a:lnSpc>
              <a:spcBef>
                <a:spcPct val="0"/>
              </a:spcBef>
              <a:buClrTx/>
              <a:buSzTx/>
              <a:buFontTx/>
              <a:buNone/>
            </a:pPr>
            <a:r>
              <a:rPr lang="en-US" b="1" i="1" dirty="0" smtClean="0">
                <a:latin typeface="Courier New" pitchFamily="-65" charset="0"/>
              </a:rPr>
              <a:t>  begin</a:t>
            </a:r>
          </a:p>
          <a:p>
            <a:pPr defTabSz="1019175" eaLnBrk="0" hangingPunct="0">
              <a:lnSpc>
                <a:spcPct val="100000"/>
              </a:lnSpc>
              <a:spcBef>
                <a:spcPct val="0"/>
              </a:spcBef>
              <a:buClrTx/>
              <a:buSzTx/>
              <a:buFontTx/>
              <a:buNone/>
            </a:pPr>
            <a:r>
              <a:rPr lang="en-US" b="1" i="1" dirty="0" smtClean="0">
                <a:latin typeface="Courier New" pitchFamily="-65" charset="0"/>
              </a:rPr>
              <a:t>    </a:t>
            </a:r>
            <a:r>
              <a:rPr lang="en-US" b="1" i="1" dirty="0" err="1" smtClean="0">
                <a:latin typeface="Courier New" pitchFamily="-65" charset="0"/>
              </a:rPr>
              <a:t>a_r</a:t>
            </a:r>
            <a:r>
              <a:rPr lang="en-US" b="1" i="1" dirty="0" smtClean="0">
                <a:latin typeface="Courier New" pitchFamily="-65" charset="0"/>
              </a:rPr>
              <a:t> &lt;= </a:t>
            </a:r>
            <a:r>
              <a:rPr lang="en-US" b="1" i="1" dirty="0" err="1" smtClean="0">
                <a:latin typeface="Courier New" pitchFamily="-65" charset="0"/>
              </a:rPr>
              <a:t>a_n</a:t>
            </a:r>
            <a:r>
              <a:rPr lang="en-US" b="1" i="1" dirty="0" smtClean="0">
                <a:latin typeface="Courier New" pitchFamily="-65" charset="0"/>
              </a:rPr>
              <a:t>;</a:t>
            </a:r>
          </a:p>
          <a:p>
            <a:pPr defTabSz="1019175" eaLnBrk="0" hangingPunct="0">
              <a:lnSpc>
                <a:spcPct val="100000"/>
              </a:lnSpc>
              <a:spcBef>
                <a:spcPct val="0"/>
              </a:spcBef>
              <a:buClrTx/>
              <a:buSzTx/>
              <a:buFontTx/>
              <a:buNone/>
            </a:pPr>
            <a:r>
              <a:rPr lang="en-US" b="1" i="1" dirty="0" smtClean="0">
                <a:latin typeface="Courier New" pitchFamily="-65" charset="0"/>
              </a:rPr>
              <a:t>  end</a:t>
            </a:r>
            <a:endParaRPr lang="en-US" b="1" i="1" dirty="0">
              <a:latin typeface="Courier New" pitchFamily="-65" charset="0"/>
            </a:endParaRPr>
          </a:p>
        </p:txBody>
      </p:sp>
      <p:sp>
        <p:nvSpPr>
          <p:cNvPr id="7" name="Line 9"/>
          <p:cNvSpPr>
            <a:spLocks noChangeShapeType="1"/>
          </p:cNvSpPr>
          <p:nvPr/>
        </p:nvSpPr>
        <p:spPr bwMode="auto">
          <a:xfrm>
            <a:off x="6025382" y="3774359"/>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1" name="Line 10"/>
          <p:cNvSpPr>
            <a:spLocks noChangeShapeType="1"/>
          </p:cNvSpPr>
          <p:nvPr/>
        </p:nvSpPr>
        <p:spPr bwMode="auto">
          <a:xfrm>
            <a:off x="5680894" y="3615606"/>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2" name="Text Box 12"/>
          <p:cNvSpPr txBox="1">
            <a:spLocks noChangeArrowheads="1"/>
          </p:cNvSpPr>
          <p:nvPr/>
        </p:nvSpPr>
        <p:spPr bwMode="auto">
          <a:xfrm>
            <a:off x="4943113" y="3298108"/>
            <a:ext cx="499255" cy="338554"/>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1600" dirty="0" err="1" smtClean="0"/>
              <a:t>b_i</a:t>
            </a:r>
            <a:endParaRPr lang="en-US" sz="1600" dirty="0"/>
          </a:p>
        </p:txBody>
      </p:sp>
      <p:sp>
        <p:nvSpPr>
          <p:cNvPr id="13" name="AutoShape 13"/>
          <p:cNvSpPr>
            <a:spLocks noChangeArrowheads="1"/>
          </p:cNvSpPr>
          <p:nvPr/>
        </p:nvSpPr>
        <p:spPr bwMode="auto">
          <a:xfrm rot="16200000">
            <a:off x="5606287" y="3636245"/>
            <a:ext cx="630236" cy="195263"/>
          </a:xfrm>
          <a:custGeom>
            <a:avLst/>
            <a:gdLst>
              <a:gd name="G0" fmla="+- 3713 0 0"/>
              <a:gd name="G1" fmla="+- 21600 0 3713"/>
              <a:gd name="G2" fmla="*/ 3713 1 2"/>
              <a:gd name="G3" fmla="+- 21600 0 G2"/>
              <a:gd name="G4" fmla="+/ 3713 21600 2"/>
              <a:gd name="G5" fmla="+/ G1 0 2"/>
              <a:gd name="G6" fmla="*/ 21600 21600 3713"/>
              <a:gd name="G7" fmla="*/ G6 1 2"/>
              <a:gd name="G8" fmla="+- 21600 0 G7"/>
              <a:gd name="G9" fmla="*/ 21600 1 2"/>
              <a:gd name="G10" fmla="+- 3713 0 G9"/>
              <a:gd name="G11" fmla="?: G10 G8 0"/>
              <a:gd name="G12" fmla="?: G10 G7 21600"/>
              <a:gd name="T0" fmla="*/ 19743 w 21600"/>
              <a:gd name="T1" fmla="*/ 10800 h 21600"/>
              <a:gd name="T2" fmla="*/ 10800 w 21600"/>
              <a:gd name="T3" fmla="*/ 21600 h 21600"/>
              <a:gd name="T4" fmla="*/ 1857 w 21600"/>
              <a:gd name="T5" fmla="*/ 10800 h 21600"/>
              <a:gd name="T6" fmla="*/ 10800 w 21600"/>
              <a:gd name="T7" fmla="*/ 0 h 21600"/>
              <a:gd name="T8" fmla="*/ 3657 w 21600"/>
              <a:gd name="T9" fmla="*/ 3657 h 21600"/>
              <a:gd name="T10" fmla="*/ 17943 w 21600"/>
              <a:gd name="T11" fmla="*/ 17943 h 21600"/>
            </a:gdLst>
            <a:ahLst/>
            <a:cxnLst>
              <a:cxn ang="0">
                <a:pos x="T0" y="T1"/>
              </a:cxn>
              <a:cxn ang="0">
                <a:pos x="T2" y="T3"/>
              </a:cxn>
              <a:cxn ang="0">
                <a:pos x="T4" y="T5"/>
              </a:cxn>
              <a:cxn ang="0">
                <a:pos x="T6" y="T7"/>
              </a:cxn>
            </a:cxnLst>
            <a:rect l="T8" t="T9" r="T10" b="T11"/>
            <a:pathLst>
              <a:path w="21600" h="21600">
                <a:moveTo>
                  <a:pt x="0" y="0"/>
                </a:moveTo>
                <a:lnTo>
                  <a:pt x="3713" y="21600"/>
                </a:lnTo>
                <a:lnTo>
                  <a:pt x="17887" y="21600"/>
                </a:lnTo>
                <a:lnTo>
                  <a:pt x="21600" y="0"/>
                </a:lnTo>
                <a:close/>
              </a:path>
            </a:pathLst>
          </a:custGeom>
          <a:solidFill>
            <a:srgbClr val="99CCFF"/>
          </a:solidFill>
          <a:ln w="9525">
            <a:solidFill>
              <a:schemeClr val="tx1"/>
            </a:solidFill>
            <a:miter lim="800000"/>
            <a:headEnd/>
            <a:tailEnd/>
          </a:ln>
          <a:effectLst/>
        </p:spPr>
        <p:txBody>
          <a:bodyPr wrap="square" lIns="0" tIns="0" rIns="0" bIns="0" anchor="ctr">
            <a:prstTxWarp prst="textNoShape">
              <a:avLst/>
            </a:prstTxWarp>
            <a:spAutoFit/>
          </a:bodyPr>
          <a:lstStyle/>
          <a:p>
            <a:endParaRPr lang="en-US"/>
          </a:p>
        </p:txBody>
      </p:sp>
      <p:sp>
        <p:nvSpPr>
          <p:cNvPr id="14" name="Line 10"/>
          <p:cNvSpPr>
            <a:spLocks noChangeShapeType="1"/>
          </p:cNvSpPr>
          <p:nvPr/>
        </p:nvSpPr>
        <p:spPr bwMode="auto">
          <a:xfrm>
            <a:off x="5666606" y="3950568"/>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 name="Text Box 12"/>
          <p:cNvSpPr txBox="1">
            <a:spLocks noChangeArrowheads="1"/>
          </p:cNvSpPr>
          <p:nvPr/>
        </p:nvSpPr>
        <p:spPr bwMode="auto">
          <a:xfrm>
            <a:off x="4947228" y="3783881"/>
            <a:ext cx="478316" cy="338554"/>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1600" dirty="0" err="1" smtClean="0">
                <a:solidFill>
                  <a:srgbClr val="40458C"/>
                </a:solidFill>
              </a:rPr>
              <a:t>c_i</a:t>
            </a:r>
            <a:endParaRPr lang="en-US" sz="1600" dirty="0">
              <a:solidFill>
                <a:srgbClr val="40458C"/>
              </a:solidFill>
            </a:endParaRPr>
          </a:p>
        </p:txBody>
      </p:sp>
      <p:sp>
        <p:nvSpPr>
          <p:cNvPr id="16" name="Rectangle 15"/>
          <p:cNvSpPr/>
          <p:nvPr/>
        </p:nvSpPr>
        <p:spPr>
          <a:xfrm>
            <a:off x="5486681" y="4671266"/>
            <a:ext cx="899605" cy="338554"/>
          </a:xfrm>
          <a:prstGeom prst="rect">
            <a:avLst/>
          </a:prstGeom>
        </p:spPr>
        <p:txBody>
          <a:bodyPr wrap="none">
            <a:spAutoFit/>
          </a:bodyPr>
          <a:lstStyle/>
          <a:p>
            <a:pPr algn="ctr">
              <a:lnSpc>
                <a:spcPct val="100000"/>
              </a:lnSpc>
              <a:spcBef>
                <a:spcPct val="0"/>
              </a:spcBef>
              <a:buClrTx/>
              <a:buSzTx/>
              <a:buFontTx/>
              <a:buNone/>
            </a:pPr>
            <a:r>
              <a:rPr lang="en-US" sz="1600" dirty="0" smtClean="0">
                <a:solidFill>
                  <a:srgbClr val="40458C"/>
                </a:solidFill>
              </a:rPr>
              <a:t>choose</a:t>
            </a:r>
            <a:endParaRPr lang="en-US" sz="1600" dirty="0">
              <a:solidFill>
                <a:srgbClr val="40458C"/>
              </a:solidFill>
            </a:endParaRPr>
          </a:p>
        </p:txBody>
      </p:sp>
      <p:sp>
        <p:nvSpPr>
          <p:cNvPr id="17" name="Line 10"/>
          <p:cNvSpPr>
            <a:spLocks noChangeShapeType="1"/>
          </p:cNvSpPr>
          <p:nvPr/>
        </p:nvSpPr>
        <p:spPr bwMode="auto">
          <a:xfrm>
            <a:off x="5912670" y="3990259"/>
            <a:ext cx="15875" cy="682625"/>
          </a:xfrm>
          <a:prstGeom prst="line">
            <a:avLst/>
          </a:prstGeom>
          <a:noFill/>
          <a:ln w="9525">
            <a:solidFill>
              <a:schemeClr val="tx1"/>
            </a:solidFill>
            <a:round/>
            <a:headEnd/>
            <a:tailEnd/>
          </a:ln>
          <a:effectLst/>
        </p:spPr>
        <p:txBody>
          <a:bodyPr wrap="square" anchor="ctr">
            <a:prstTxWarp prst="textNoShape">
              <a:avLst/>
            </a:prstTxWarp>
            <a:spAutoFit/>
          </a:bodyPr>
          <a:lstStyle/>
          <a:p>
            <a:endParaRPr lang="en-US"/>
          </a:p>
        </p:txBody>
      </p:sp>
      <p:sp>
        <p:nvSpPr>
          <p:cNvPr id="18" name="TextBox 17"/>
          <p:cNvSpPr txBox="1"/>
          <p:nvPr/>
        </p:nvSpPr>
        <p:spPr>
          <a:xfrm>
            <a:off x="5745979" y="3506073"/>
            <a:ext cx="300082" cy="261610"/>
          </a:xfrm>
          <a:prstGeom prst="rect">
            <a:avLst/>
          </a:prstGeom>
          <a:noFill/>
        </p:spPr>
        <p:txBody>
          <a:bodyPr wrap="none" rtlCol="0">
            <a:spAutoFit/>
          </a:bodyPr>
          <a:lstStyle/>
          <a:p>
            <a:r>
              <a:rPr lang="en-US" sz="1200" dirty="0" smtClean="0"/>
              <a:t>0</a:t>
            </a:r>
            <a:endParaRPr lang="en-US" sz="1200" dirty="0"/>
          </a:p>
        </p:txBody>
      </p:sp>
      <p:sp>
        <p:nvSpPr>
          <p:cNvPr id="19" name="TextBox 18"/>
          <p:cNvSpPr txBox="1"/>
          <p:nvPr/>
        </p:nvSpPr>
        <p:spPr>
          <a:xfrm>
            <a:off x="5739632" y="3761661"/>
            <a:ext cx="300082" cy="261610"/>
          </a:xfrm>
          <a:prstGeom prst="rect">
            <a:avLst/>
          </a:prstGeom>
          <a:noFill/>
        </p:spPr>
        <p:txBody>
          <a:bodyPr wrap="none" rtlCol="0">
            <a:spAutoFit/>
          </a:bodyPr>
          <a:lstStyle/>
          <a:p>
            <a:r>
              <a:rPr lang="en-US" sz="1200" dirty="0" smtClean="0"/>
              <a:t>1</a:t>
            </a:r>
            <a:endParaRPr lang="en-US" sz="1200" dirty="0"/>
          </a:p>
        </p:txBody>
      </p:sp>
      <p:sp>
        <p:nvSpPr>
          <p:cNvPr id="20" name="Text Box 12"/>
          <p:cNvSpPr txBox="1">
            <a:spLocks noChangeArrowheads="1"/>
          </p:cNvSpPr>
          <p:nvPr/>
        </p:nvSpPr>
        <p:spPr bwMode="auto">
          <a:xfrm>
            <a:off x="6388080" y="3597992"/>
            <a:ext cx="585216" cy="338554"/>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1600" dirty="0" err="1" smtClean="0"/>
              <a:t>a_n</a:t>
            </a:r>
            <a:endParaRPr lang="en-US" sz="1600" dirty="0"/>
          </a:p>
        </p:txBody>
      </p:sp>
      <p:grpSp>
        <p:nvGrpSpPr>
          <p:cNvPr id="21" name="Group 30"/>
          <p:cNvGrpSpPr/>
          <p:nvPr/>
        </p:nvGrpSpPr>
        <p:grpSpPr>
          <a:xfrm>
            <a:off x="6202875" y="5553433"/>
            <a:ext cx="312735" cy="1066800"/>
            <a:chOff x="6027738" y="4325937"/>
            <a:chExt cx="312735" cy="1066800"/>
          </a:xfrm>
        </p:grpSpPr>
        <p:sp>
          <p:nvSpPr>
            <p:cNvPr id="22" name="Rectangle 5"/>
            <p:cNvSpPr>
              <a:spLocks noChangeArrowheads="1"/>
            </p:cNvSpPr>
            <p:nvPr/>
          </p:nvSpPr>
          <p:spPr bwMode="auto">
            <a:xfrm>
              <a:off x="6035673" y="4325937"/>
              <a:ext cx="304800" cy="1066800"/>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23" name="Line 7"/>
            <p:cNvSpPr>
              <a:spLocks noChangeShapeType="1"/>
            </p:cNvSpPr>
            <p:nvPr/>
          </p:nvSpPr>
          <p:spPr bwMode="auto">
            <a:xfrm flipV="1">
              <a:off x="6027738" y="5232401"/>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24" name="Line 8"/>
            <p:cNvSpPr>
              <a:spLocks noChangeShapeType="1"/>
            </p:cNvSpPr>
            <p:nvPr/>
          </p:nvSpPr>
          <p:spPr bwMode="auto">
            <a:xfrm>
              <a:off x="6180138" y="5232401"/>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grpSp>
      <p:sp>
        <p:nvSpPr>
          <p:cNvPr id="25" name="Text Box 20"/>
          <p:cNvSpPr txBox="1">
            <a:spLocks noChangeArrowheads="1"/>
          </p:cNvSpPr>
          <p:nvPr/>
        </p:nvSpPr>
        <p:spPr bwMode="auto">
          <a:xfrm>
            <a:off x="6764169" y="5877284"/>
            <a:ext cx="542937" cy="338554"/>
          </a:xfrm>
          <a:prstGeom prst="rect">
            <a:avLst/>
          </a:prstGeom>
          <a:noFill/>
          <a:ln w="9525">
            <a:noFill/>
            <a:miter lim="800000"/>
            <a:headEnd/>
            <a:tailEnd/>
          </a:ln>
          <a:effectLst/>
        </p:spPr>
        <p:txBody>
          <a:bodyPr wrap="none">
            <a:prstTxWarp prst="textNoShape">
              <a:avLst/>
            </a:prstTxWarp>
            <a:spAutoFit/>
          </a:bodyPr>
          <a:lstStyle/>
          <a:p>
            <a:pPr>
              <a:lnSpc>
                <a:spcPct val="100000"/>
              </a:lnSpc>
              <a:spcBef>
                <a:spcPct val="0"/>
              </a:spcBef>
              <a:buClrTx/>
              <a:buSzTx/>
              <a:buFontTx/>
              <a:buNone/>
            </a:pPr>
            <a:r>
              <a:rPr lang="en-US" sz="1600" dirty="0" err="1" smtClean="0">
                <a:solidFill>
                  <a:srgbClr val="40458C"/>
                </a:solidFill>
              </a:rPr>
              <a:t>a_r</a:t>
            </a:r>
            <a:endParaRPr lang="en-US" sz="1600" dirty="0">
              <a:solidFill>
                <a:srgbClr val="40458C"/>
              </a:solidFill>
            </a:endParaRPr>
          </a:p>
        </p:txBody>
      </p:sp>
      <p:sp>
        <p:nvSpPr>
          <p:cNvPr id="26" name="Line 9"/>
          <p:cNvSpPr>
            <a:spLocks noChangeShapeType="1"/>
          </p:cNvSpPr>
          <p:nvPr/>
        </p:nvSpPr>
        <p:spPr bwMode="auto">
          <a:xfrm>
            <a:off x="6520372" y="6045560"/>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27" name="Line 9"/>
          <p:cNvSpPr>
            <a:spLocks noChangeShapeType="1"/>
          </p:cNvSpPr>
          <p:nvPr/>
        </p:nvSpPr>
        <p:spPr bwMode="auto">
          <a:xfrm>
            <a:off x="6041869" y="6058670"/>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28" name="Text Box 12"/>
          <p:cNvSpPr txBox="1">
            <a:spLocks noChangeArrowheads="1"/>
          </p:cNvSpPr>
          <p:nvPr/>
        </p:nvSpPr>
        <p:spPr bwMode="auto">
          <a:xfrm>
            <a:off x="5417964" y="5872521"/>
            <a:ext cx="585216" cy="338554"/>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1600" dirty="0" err="1" smtClean="0"/>
              <a:t>a_n</a:t>
            </a:r>
            <a:endParaRPr lang="en-US" sz="1600" dirty="0"/>
          </a:p>
        </p:txBody>
      </p:sp>
      <p:sp>
        <p:nvSpPr>
          <p:cNvPr id="33" name="Freeform 32"/>
          <p:cNvSpPr/>
          <p:nvPr/>
        </p:nvSpPr>
        <p:spPr bwMode="auto">
          <a:xfrm>
            <a:off x="4981677" y="3769032"/>
            <a:ext cx="2656075" cy="2253226"/>
          </a:xfrm>
          <a:custGeom>
            <a:avLst/>
            <a:gdLst>
              <a:gd name="connsiteX0" fmla="*/ 2007420 w 2656075"/>
              <a:gd name="connsiteY0" fmla="*/ 0 h 2253226"/>
              <a:gd name="connsiteX1" fmla="*/ 2376129 w 2656075"/>
              <a:gd name="connsiteY1" fmla="*/ 688258 h 2253226"/>
              <a:gd name="connsiteX2" fmla="*/ 327742 w 2656075"/>
              <a:gd name="connsiteY2" fmla="*/ 1630516 h 2253226"/>
              <a:gd name="connsiteX3" fmla="*/ 409678 w 2656075"/>
              <a:gd name="connsiteY3" fmla="*/ 2253226 h 2253226"/>
            </a:gdLst>
            <a:ahLst/>
            <a:cxnLst>
              <a:cxn ang="0">
                <a:pos x="connsiteX0" y="connsiteY0"/>
              </a:cxn>
              <a:cxn ang="0">
                <a:pos x="connsiteX1" y="connsiteY1"/>
              </a:cxn>
              <a:cxn ang="0">
                <a:pos x="connsiteX2" y="connsiteY2"/>
              </a:cxn>
              <a:cxn ang="0">
                <a:pos x="connsiteX3" y="connsiteY3"/>
              </a:cxn>
            </a:cxnLst>
            <a:rect l="l" t="t" r="r" b="b"/>
            <a:pathLst>
              <a:path w="2656075" h="2253226">
                <a:moveTo>
                  <a:pt x="2007420" y="0"/>
                </a:moveTo>
                <a:cubicBezTo>
                  <a:pt x="2331747" y="208252"/>
                  <a:pt x="2656075" y="416505"/>
                  <a:pt x="2376129" y="688258"/>
                </a:cubicBezTo>
                <a:cubicBezTo>
                  <a:pt x="2096183" y="960011"/>
                  <a:pt x="655484" y="1369688"/>
                  <a:pt x="327742" y="1630516"/>
                </a:cubicBezTo>
                <a:cubicBezTo>
                  <a:pt x="0" y="1891344"/>
                  <a:pt x="409678" y="2253226"/>
                  <a:pt x="409678" y="2253226"/>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65" charset="2"/>
              <a:buChar char="•"/>
              <a:tabLst/>
            </a:pPr>
            <a:endParaRPr kumimoji="0" lang="en-US" sz="2000" b="0" i="0" u="none" strike="noStrike" cap="none" normalizeH="0" baseline="0">
              <a:ln>
                <a:noFill/>
              </a:ln>
              <a:solidFill>
                <a:schemeClr val="tx1"/>
              </a:solidFill>
              <a:effectLst/>
              <a:latin typeface="Verdana" pitchFamily="-65"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71"/>
          <p:cNvSpPr>
            <a:spLocks noGrp="1" noChangeArrowheads="1"/>
          </p:cNvSpPr>
          <p:nvPr>
            <p:ph type="sldNum" sz="quarter" idx="11"/>
          </p:nvPr>
        </p:nvSpPr>
        <p:spPr/>
        <p:txBody>
          <a:bodyPr/>
          <a:lstStyle/>
          <a:p>
            <a:r>
              <a:rPr lang="en-US"/>
              <a:t>L03-</a:t>
            </a:r>
            <a:fld id="{8F838819-B257-234F-BC24-67002CC2036D}" type="slidenum">
              <a:rPr lang="en-US"/>
              <a:pPr/>
              <a:t>14</a:t>
            </a:fld>
            <a:endParaRPr lang="en-US"/>
          </a:p>
        </p:txBody>
      </p:sp>
      <p:sp>
        <p:nvSpPr>
          <p:cNvPr id="1619972" name="Rectangle 4"/>
          <p:cNvSpPr>
            <a:spLocks noGrp="1" noChangeArrowheads="1"/>
          </p:cNvSpPr>
          <p:nvPr>
            <p:ph type="ctrTitle" idx="4294967295"/>
          </p:nvPr>
        </p:nvSpPr>
        <p:spPr>
          <a:xfrm>
            <a:off x="419083" y="131949"/>
            <a:ext cx="7772400" cy="1143000"/>
          </a:xfrm>
        </p:spPr>
        <p:txBody>
          <a:bodyPr/>
          <a:lstStyle/>
          <a:p>
            <a:r>
              <a:rPr lang="en-US" sz="4000" dirty="0" err="1"/>
              <a:t>Verilog</a:t>
            </a:r>
            <a:r>
              <a:rPr lang="en-US" sz="4000" dirty="0"/>
              <a:t> execution semantics</a:t>
            </a:r>
          </a:p>
        </p:txBody>
      </p:sp>
      <p:sp>
        <p:nvSpPr>
          <p:cNvPr id="1619973" name="Rectangle 5" descr="Rectangle: Click to edit Master text styles&#10;Second level&#10;Third level&#10;Fourth level&#10;Fifth level"/>
          <p:cNvSpPr>
            <a:spLocks noGrp="1" noChangeArrowheads="1"/>
          </p:cNvSpPr>
          <p:nvPr>
            <p:ph type="subTitle" idx="4294967295"/>
          </p:nvPr>
        </p:nvSpPr>
        <p:spPr>
          <a:xfrm>
            <a:off x="806994" y="1828203"/>
            <a:ext cx="7838423" cy="1752600"/>
          </a:xfrm>
        </p:spPr>
        <p:txBody>
          <a:bodyPr/>
          <a:lstStyle/>
          <a:p>
            <a:pPr>
              <a:buFontTx/>
              <a:buChar char="-"/>
            </a:pPr>
            <a:r>
              <a:rPr lang="en-US" sz="2000" dirty="0" smtClean="0"/>
              <a:t>Confusing</a:t>
            </a:r>
          </a:p>
          <a:p>
            <a:pPr>
              <a:buFontTx/>
              <a:buChar char="-"/>
            </a:pPr>
            <a:endParaRPr lang="en-US" sz="1000" dirty="0" smtClean="0"/>
          </a:p>
          <a:p>
            <a:pPr>
              <a:buFontTx/>
              <a:buChar char="-"/>
            </a:pPr>
            <a:r>
              <a:rPr lang="en-US" sz="2000" dirty="0" smtClean="0"/>
              <a:t>Best solution is to write synthesizable </a:t>
            </a:r>
            <a:r>
              <a:rPr lang="en-US" sz="2000" dirty="0" err="1" smtClean="0"/>
              <a:t>verilog</a:t>
            </a:r>
            <a:r>
              <a:rPr lang="en-US" sz="2000" dirty="0" smtClean="0"/>
              <a:t> that corresponds exactly to logic you have </a:t>
            </a:r>
            <a:r>
              <a:rPr lang="en-US" sz="2000" i="1" dirty="0" smtClean="0"/>
              <a:t>already </a:t>
            </a:r>
            <a:r>
              <a:rPr lang="en-US" sz="2000" dirty="0" smtClean="0"/>
              <a:t>designed on paper. </a:t>
            </a:r>
            <a:r>
              <a:rPr lang="en-US" sz="2000" u="sng" dirty="0" smtClean="0"/>
              <a:t>Separate combinational from sequential logic.</a:t>
            </a:r>
          </a:p>
          <a:p>
            <a:pPr>
              <a:buFontTx/>
              <a:buChar char="-"/>
            </a:pPr>
            <a:endParaRPr lang="en-US" sz="1200" dirty="0" smtClean="0"/>
          </a:p>
          <a:p>
            <a:pPr>
              <a:buFontTx/>
              <a:buChar char="-"/>
            </a:pPr>
            <a:r>
              <a:rPr lang="en-US" sz="2000" dirty="0" smtClean="0"/>
              <a:t>Debugging is </a:t>
            </a:r>
            <a:r>
              <a:rPr lang="en-US" sz="2000" b="1" u="sng" dirty="0" smtClean="0"/>
              <a:t>very </a:t>
            </a:r>
            <a:r>
              <a:rPr lang="en-US" sz="2000" dirty="0" smtClean="0"/>
              <a:t>difficult for </a:t>
            </a:r>
            <a:r>
              <a:rPr lang="en-US" sz="2000" dirty="0" err="1" smtClean="0"/>
              <a:t>Verilog</a:t>
            </a:r>
            <a:r>
              <a:rPr lang="en-US" sz="2000" dirty="0" smtClean="0"/>
              <a:t>. Don’t write code</a:t>
            </a:r>
          </a:p>
          <a:p>
            <a:pPr>
              <a:buNone/>
            </a:pPr>
            <a:r>
              <a:rPr lang="en-US" sz="2000" dirty="0" smtClean="0"/>
              <a:t>	and “see if it works.” Test each “unknown” thing individually until you know what it does; then combine into larger entities. </a:t>
            </a:r>
          </a:p>
          <a:p>
            <a:pPr>
              <a:buNone/>
            </a:pPr>
            <a:endParaRPr lang="en-US" sz="800" dirty="0" smtClean="0"/>
          </a:p>
          <a:p>
            <a:pPr>
              <a:buFontTx/>
              <a:buChar char="-"/>
            </a:pPr>
            <a:r>
              <a:rPr lang="en-US" sz="2000" dirty="0" smtClean="0"/>
              <a:t>Before you try to simulate, manually check every wire to make sure that it is correctly (1) defined, connected to (2) source and (3) destination, and that (4) the logic driving it appears to be correct.</a:t>
            </a:r>
          </a:p>
          <a:p>
            <a:pPr lvl="1">
              <a:buFontTx/>
              <a:buChar char="-"/>
            </a:pPr>
            <a:r>
              <a:rPr lang="en-US" sz="1600" dirty="0" smtClean="0"/>
              <a:t>This is </a:t>
            </a:r>
            <a:r>
              <a:rPr lang="en-US" sz="1600" i="1" dirty="0" smtClean="0"/>
              <a:t>way faster</a:t>
            </a:r>
            <a:r>
              <a:rPr lang="en-US" sz="1600" dirty="0" smtClean="0"/>
              <a:t> than finding the same bugs in the waveform viewer!</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1"/>
          </p:nvPr>
        </p:nvSpPr>
        <p:spPr/>
        <p:txBody>
          <a:bodyPr/>
          <a:lstStyle/>
          <a:p>
            <a:r>
              <a:rPr lang="en-US"/>
              <a:t>L03-</a:t>
            </a:r>
            <a:fld id="{DC262F5F-1C9B-C645-A4A2-BF2C3AECF8FA}" type="slidenum">
              <a:rPr lang="en-US"/>
              <a:pPr/>
              <a:t>15</a:t>
            </a:fld>
            <a:endParaRPr lang="en-US"/>
          </a:p>
        </p:txBody>
      </p:sp>
      <p:sp>
        <p:nvSpPr>
          <p:cNvPr id="1637379" name="Rectangle 3"/>
          <p:cNvSpPr>
            <a:spLocks noGrp="1" noChangeArrowheads="1"/>
          </p:cNvSpPr>
          <p:nvPr>
            <p:ph type="title"/>
          </p:nvPr>
        </p:nvSpPr>
        <p:spPr>
          <a:xfrm>
            <a:off x="609600" y="304799"/>
            <a:ext cx="8173884" cy="662039"/>
          </a:xfrm>
        </p:spPr>
        <p:txBody>
          <a:bodyPr/>
          <a:lstStyle/>
          <a:p>
            <a:r>
              <a:rPr lang="en-US" sz="2400" dirty="0" err="1" smtClean="0"/>
              <a:t>SystemVerilog</a:t>
            </a:r>
            <a:r>
              <a:rPr lang="en-US" sz="2400" dirty="0" smtClean="0"/>
              <a:t> </a:t>
            </a:r>
            <a:r>
              <a:rPr lang="en-US" sz="2400" b="1" dirty="0" err="1" smtClean="0">
                <a:latin typeface="Courier New" pitchFamily="-65" charset="0"/>
              </a:rPr>
              <a:t>struct</a:t>
            </a:r>
            <a:r>
              <a:rPr lang="en-US" sz="2400" b="1" dirty="0" smtClean="0">
                <a:latin typeface="Courier New" pitchFamily="-65" charset="0"/>
              </a:rPr>
              <a:t> </a:t>
            </a:r>
            <a:r>
              <a:rPr lang="en-US" sz="2400" dirty="0" smtClean="0"/>
              <a:t>example</a:t>
            </a:r>
            <a:br>
              <a:rPr lang="en-US" sz="2400" dirty="0" smtClean="0"/>
            </a:br>
            <a:r>
              <a:rPr lang="en-US" sz="1800" i="1" dirty="0" smtClean="0"/>
              <a:t>	lab 2a examined this</a:t>
            </a:r>
            <a:endParaRPr lang="en-US" sz="2400" i="1" dirty="0"/>
          </a:p>
        </p:txBody>
      </p:sp>
      <p:sp>
        <p:nvSpPr>
          <p:cNvPr id="9" name="Text Box 2"/>
          <p:cNvSpPr txBox="1">
            <a:spLocks noChangeArrowheads="1"/>
          </p:cNvSpPr>
          <p:nvPr/>
        </p:nvSpPr>
        <p:spPr bwMode="auto">
          <a:xfrm>
            <a:off x="892278" y="1411684"/>
            <a:ext cx="6580238" cy="3632584"/>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typedef</a:t>
            </a:r>
            <a:r>
              <a:rPr lang="en-US" sz="1800" b="1" dirty="0" smtClean="0">
                <a:solidFill>
                  <a:schemeClr val="tx2"/>
                </a:solidFill>
                <a:latin typeface="Courier New" pitchFamily="-65" charset="0"/>
              </a:rPr>
              <a:t> </a:t>
            </a:r>
            <a:r>
              <a:rPr lang="en-US" sz="1800" b="1" dirty="0" err="1" smtClean="0">
                <a:solidFill>
                  <a:schemeClr val="tx2"/>
                </a:solidFill>
                <a:latin typeface="Courier New" pitchFamily="-65" charset="0"/>
              </a:rPr>
              <a:t>struct</a:t>
            </a:r>
            <a:r>
              <a:rPr lang="en-US" sz="1800" b="1" dirty="0" smtClean="0">
                <a:solidFill>
                  <a:schemeClr val="tx2"/>
                </a:solidFill>
                <a:latin typeface="Courier New" pitchFamily="-65" charset="0"/>
              </a:rPr>
              <a:t> packed {</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logic [17-1:0] </a:t>
            </a:r>
            <a:r>
              <a:rPr lang="en-US" sz="1800" b="1" dirty="0" err="1" smtClean="0">
                <a:solidFill>
                  <a:schemeClr val="tx2"/>
                </a:solidFill>
                <a:latin typeface="Courier New" pitchFamily="-65" charset="0"/>
              </a:rPr>
              <a:t>instr</a:t>
            </a:r>
            <a:r>
              <a:rPr lang="en-US" sz="1800" b="1" dirty="0" smtClean="0">
                <a:solidFill>
                  <a:schemeClr val="tx2"/>
                </a:solidFill>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logic [10-1:0] </a:t>
            </a:r>
            <a:r>
              <a:rPr lang="en-US" sz="1800" b="1" dirty="0" err="1" smtClean="0">
                <a:solidFill>
                  <a:schemeClr val="tx2"/>
                </a:solidFill>
                <a:latin typeface="Courier New" pitchFamily="-65" charset="0"/>
              </a:rPr>
              <a:t>addr</a:t>
            </a:r>
            <a:r>
              <a:rPr lang="en-US" sz="1800" b="1" dirty="0" smtClean="0">
                <a:solidFill>
                  <a:schemeClr val="tx2"/>
                </a:solidFill>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a:t>
            </a:r>
            <a:r>
              <a:rPr lang="en-US" sz="1800" b="1" dirty="0" smtClean="0">
                <a:latin typeface="Courier New" pitchFamily="-65" charset="0"/>
              </a:rPr>
              <a:t> </a:t>
            </a:r>
            <a:r>
              <a:rPr lang="en-US" sz="1800" b="1" i="1" dirty="0" err="1" smtClean="0">
                <a:latin typeface="Courier New" pitchFamily="-65" charset="0"/>
              </a:rPr>
              <a:t>instr_packet_s</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800" b="1" dirty="0" err="1" smtClean="0">
                <a:latin typeface="Courier New" pitchFamily="-65" charset="0"/>
              </a:rPr>
              <a:t>instr_packet_s</a:t>
            </a:r>
            <a:r>
              <a:rPr lang="en-US" sz="1800" b="1" dirty="0" smtClean="0">
                <a:latin typeface="Courier New" pitchFamily="-65" charset="0"/>
              </a:rPr>
              <a:t> </a:t>
            </a:r>
            <a:r>
              <a:rPr lang="en-US" sz="1800" b="1" dirty="0" err="1" smtClean="0">
                <a:latin typeface="Courier New" pitchFamily="-65" charset="0"/>
              </a:rPr>
              <a:t>ip_n</a:t>
            </a:r>
            <a:r>
              <a:rPr lang="en-US" sz="1800" b="1" dirty="0" smtClean="0">
                <a:latin typeface="Courier New" pitchFamily="-65" charset="0"/>
              </a:rPr>
              <a:t>, </a:t>
            </a:r>
            <a:r>
              <a:rPr lang="en-US" sz="1800" b="1" dirty="0" err="1" smtClean="0">
                <a:latin typeface="Courier New" pitchFamily="-65" charset="0"/>
              </a:rPr>
              <a:t>ip_A_r</a:t>
            </a:r>
            <a:r>
              <a:rPr lang="en-US" sz="1800" b="1" dirty="0" smtClean="0">
                <a:latin typeface="Courier New" pitchFamily="-65" charset="0"/>
              </a:rPr>
              <a:t>, </a:t>
            </a:r>
            <a:r>
              <a:rPr lang="en-US" sz="1800" b="1" dirty="0" err="1" smtClean="0">
                <a:latin typeface="Courier New" pitchFamily="-65" charset="0"/>
              </a:rPr>
              <a:t>ip_B_r</a:t>
            </a:r>
            <a:r>
              <a:rPr lang="en-US" sz="1800" b="1" dirty="0" smtClean="0">
                <a:latin typeface="Courier New" pitchFamily="-65" charset="0"/>
              </a:rPr>
              <a:t>, </a:t>
            </a:r>
            <a:r>
              <a:rPr lang="en-US" sz="1800" b="1" dirty="0" err="1" smtClean="0">
                <a:latin typeface="Courier New" pitchFamily="-65" charset="0"/>
              </a:rPr>
              <a:t>ip_C_r</a:t>
            </a:r>
            <a:r>
              <a:rPr lang="en-US" sz="1800" b="1" dirty="0" smtClean="0">
                <a:latin typeface="Courier New" pitchFamily="-65" charset="0"/>
              </a:rPr>
              <a:t>; </a:t>
            </a:r>
          </a:p>
          <a:p>
            <a:pPr defTabSz="1019175" eaLnBrk="0" hangingPunct="0">
              <a:lnSpc>
                <a:spcPct val="100000"/>
              </a:lnSpc>
              <a:spcBef>
                <a:spcPct val="0"/>
              </a:spcBef>
              <a:buClrTx/>
              <a:buSzTx/>
              <a:buFontTx/>
              <a:buNone/>
            </a:pPr>
            <a:endParaRPr lang="en-US" sz="18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assign </a:t>
            </a:r>
            <a:r>
              <a:rPr lang="en-US" sz="1800" b="1" dirty="0" err="1" smtClean="0">
                <a:latin typeface="Courier New" pitchFamily="-65" charset="0"/>
              </a:rPr>
              <a:t>ip_n</a:t>
            </a:r>
            <a:r>
              <a:rPr lang="en-US" sz="1800" b="1" dirty="0" smtClean="0">
                <a:latin typeface="Courier New" pitchFamily="-65" charset="0"/>
              </a:rPr>
              <a:t> = ‘{</a:t>
            </a:r>
            <a:r>
              <a:rPr lang="en-US" sz="1800" b="1" dirty="0" err="1" smtClean="0">
                <a:latin typeface="Courier New" pitchFamily="-65" charset="0"/>
              </a:rPr>
              <a:t>addr</a:t>
            </a:r>
            <a:r>
              <a:rPr lang="en-US" sz="1800" b="1" dirty="0" smtClean="0">
                <a:latin typeface="Courier New" pitchFamily="-65" charset="0"/>
              </a:rPr>
              <a:t>: </a:t>
            </a:r>
            <a:r>
              <a:rPr lang="en-US" sz="1800" b="1" dirty="0" err="1" smtClean="0">
                <a:latin typeface="Courier New" pitchFamily="-65" charset="0"/>
              </a:rPr>
              <a:t>addr_i</a:t>
            </a: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latin typeface="Courier New" pitchFamily="-65" charset="0"/>
              </a:rPr>
              <a:t>              , </a:t>
            </a:r>
            <a:r>
              <a:rPr lang="en-US" sz="1800" b="1" dirty="0" err="1" smtClean="0">
                <a:latin typeface="Courier New" pitchFamily="-65" charset="0"/>
              </a:rPr>
              <a:t>instr</a:t>
            </a:r>
            <a:r>
              <a:rPr lang="en-US" sz="1800" b="1" dirty="0" smtClean="0">
                <a:latin typeface="Courier New" pitchFamily="-65" charset="0"/>
              </a:rPr>
              <a:t>: </a:t>
            </a:r>
            <a:r>
              <a:rPr lang="en-US" sz="1800" b="1" dirty="0" err="1" smtClean="0">
                <a:latin typeface="Courier New" pitchFamily="-65" charset="0"/>
              </a:rPr>
              <a:t>instr_i</a:t>
            </a:r>
            <a:r>
              <a:rPr lang="en-US" sz="1800" b="1" dirty="0" smtClean="0">
                <a:latin typeface="Courier New" pitchFamily="-65" charset="0"/>
              </a:rPr>
              <a:t>};</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assign { </a:t>
            </a:r>
            <a:r>
              <a:rPr lang="en-US" sz="1800" b="1" dirty="0" err="1" smtClean="0">
                <a:latin typeface="Courier New" pitchFamily="-65" charset="0"/>
              </a:rPr>
              <a:t>addr_o</a:t>
            </a:r>
            <a:r>
              <a:rPr lang="en-US" sz="1800" b="1" dirty="0" smtClean="0">
                <a:latin typeface="Courier New" pitchFamily="-65" charset="0"/>
              </a:rPr>
              <a:t>, </a:t>
            </a:r>
            <a:r>
              <a:rPr lang="en-US" sz="1800" b="1" dirty="0" err="1" smtClean="0">
                <a:latin typeface="Courier New" pitchFamily="-65" charset="0"/>
              </a:rPr>
              <a:t>instr_o</a:t>
            </a:r>
            <a:r>
              <a:rPr lang="en-US" sz="1800" b="1" dirty="0" smtClean="0">
                <a:latin typeface="Courier New" pitchFamily="-65" charset="0"/>
              </a:rPr>
              <a:t> </a:t>
            </a:r>
            <a:r>
              <a:rPr lang="en-US" sz="1800" b="1" dirty="0" smtClean="0">
                <a:solidFill>
                  <a:schemeClr val="tx2"/>
                </a:solidFill>
                <a:latin typeface="Courier New" pitchFamily="-65" charset="0"/>
              </a:rPr>
              <a:t>} </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 { </a:t>
            </a:r>
            <a:r>
              <a:rPr lang="en-US" sz="1800" b="1" dirty="0" err="1" smtClean="0">
                <a:solidFill>
                  <a:srgbClr val="40458C"/>
                </a:solidFill>
                <a:latin typeface="Courier New" pitchFamily="-65" charset="0"/>
              </a:rPr>
              <a:t>ip_C_r.addr</a:t>
            </a:r>
            <a:r>
              <a:rPr lang="en-US" sz="1800" b="1" dirty="0" smtClean="0">
                <a:solidFill>
                  <a:srgbClr val="40458C"/>
                </a:solidFill>
                <a:latin typeface="Courier New" pitchFamily="-65" charset="0"/>
              </a:rPr>
              <a:t>, </a:t>
            </a:r>
            <a:r>
              <a:rPr lang="en-US" sz="1800" b="1" dirty="0" err="1" smtClean="0">
                <a:solidFill>
                  <a:srgbClr val="40458C"/>
                </a:solidFill>
                <a:latin typeface="Courier New" pitchFamily="-65" charset="0"/>
              </a:rPr>
              <a:t>ip_C_r.instr</a:t>
            </a:r>
            <a:r>
              <a:rPr lang="en-US" sz="1800" b="1" dirty="0" smtClean="0">
                <a:solidFill>
                  <a:schemeClr val="tx2"/>
                </a:solidFill>
                <a:latin typeface="Courier New" pitchFamily="-65" charset="0"/>
              </a:rPr>
              <a:t> };</a:t>
            </a:r>
          </a:p>
        </p:txBody>
      </p:sp>
      <p:sp>
        <p:nvSpPr>
          <p:cNvPr id="10" name="Rectangle 9"/>
          <p:cNvSpPr/>
          <p:nvPr/>
        </p:nvSpPr>
        <p:spPr>
          <a:xfrm>
            <a:off x="816953" y="5272362"/>
            <a:ext cx="7696144" cy="1631216"/>
          </a:xfrm>
          <a:prstGeom prst="rect">
            <a:avLst/>
          </a:prstGeom>
        </p:spPr>
        <p:txBody>
          <a:bodyPr wrap="square">
            <a:spAutoFit/>
          </a:bodyPr>
          <a:lstStyle/>
          <a:p>
            <a:pPr defTabSz="1019175" eaLnBrk="0" hangingPunct="0">
              <a:lnSpc>
                <a:spcPct val="100000"/>
              </a:lnSpc>
              <a:spcBef>
                <a:spcPct val="0"/>
              </a:spcBef>
              <a:buClrTx/>
              <a:buSzTx/>
              <a:buFontTx/>
              <a:buNone/>
            </a:pPr>
            <a:r>
              <a:rPr lang="en-US" b="1" i="1" dirty="0" err="1" smtClean="0">
                <a:solidFill>
                  <a:schemeClr val="tx2"/>
                </a:solidFill>
                <a:latin typeface="Courier New" pitchFamily="-65" charset="0"/>
              </a:rPr>
              <a:t>always_ff</a:t>
            </a:r>
            <a:r>
              <a:rPr lang="en-US" b="1" i="1" dirty="0" smtClean="0">
                <a:latin typeface="Courier New" pitchFamily="-65" charset="0"/>
              </a:rPr>
              <a:t> @( </a:t>
            </a:r>
            <a:r>
              <a:rPr lang="en-US" b="1" i="1" dirty="0" err="1" smtClean="0">
                <a:solidFill>
                  <a:schemeClr val="tx2"/>
                </a:solidFill>
                <a:latin typeface="Courier New" pitchFamily="-65" charset="0"/>
              </a:rPr>
              <a:t>posedge</a:t>
            </a:r>
            <a:r>
              <a:rPr lang="en-US" b="1" i="1" dirty="0" smtClean="0">
                <a:latin typeface="Courier New" pitchFamily="-65" charset="0"/>
              </a:rPr>
              <a:t> </a:t>
            </a:r>
            <a:r>
              <a:rPr lang="en-US" b="1" i="1" dirty="0" err="1" smtClean="0">
                <a:latin typeface="Courier New" pitchFamily="-65" charset="0"/>
              </a:rPr>
              <a:t>clk</a:t>
            </a:r>
            <a:r>
              <a:rPr lang="en-US" b="1" i="1" dirty="0" smtClean="0">
                <a:latin typeface="Courier New" pitchFamily="-65" charset="0"/>
              </a:rPr>
              <a:t> )</a:t>
            </a:r>
          </a:p>
          <a:p>
            <a:pPr defTabSz="1019175" eaLnBrk="0" hangingPunct="0">
              <a:lnSpc>
                <a:spcPct val="100000"/>
              </a:lnSpc>
              <a:spcBef>
                <a:spcPct val="0"/>
              </a:spcBef>
              <a:buClrTx/>
              <a:buSzTx/>
              <a:buFontTx/>
              <a:buNone/>
            </a:pPr>
            <a:r>
              <a:rPr lang="en-US" b="1" i="1" dirty="0" smtClean="0">
                <a:latin typeface="Courier New" pitchFamily="-65" charset="0"/>
              </a:rPr>
              <a:t>  </a:t>
            </a:r>
            <a:r>
              <a:rPr lang="en-US" b="1" i="1" dirty="0" smtClean="0">
                <a:solidFill>
                  <a:srgbClr val="660066"/>
                </a:solidFill>
                <a:latin typeface="Courier New" pitchFamily="-65" charset="0"/>
              </a:rPr>
              <a:t>begin</a:t>
            </a:r>
          </a:p>
          <a:p>
            <a:pPr defTabSz="1019175" eaLnBrk="0" hangingPunct="0">
              <a:lnSpc>
                <a:spcPct val="100000"/>
              </a:lnSpc>
              <a:spcBef>
                <a:spcPct val="0"/>
              </a:spcBef>
              <a:buClrTx/>
              <a:buSzTx/>
              <a:buFontTx/>
              <a:buNone/>
            </a:pPr>
            <a:r>
              <a:rPr lang="en-US" b="1" i="1" dirty="0" smtClean="0">
                <a:latin typeface="Courier New" pitchFamily="-65" charset="0"/>
              </a:rPr>
              <a:t>    { </a:t>
            </a:r>
            <a:r>
              <a:rPr lang="en-US" b="1" i="1" dirty="0" err="1" smtClean="0">
                <a:latin typeface="Courier New" pitchFamily="-65" charset="0"/>
              </a:rPr>
              <a:t>ip_A_r</a:t>
            </a:r>
            <a:r>
              <a:rPr lang="en-US" b="1" i="1" dirty="0" smtClean="0">
                <a:latin typeface="Courier New" pitchFamily="-65" charset="0"/>
              </a:rPr>
              <a:t>, </a:t>
            </a:r>
            <a:r>
              <a:rPr lang="en-US" b="1" i="1" dirty="0" err="1" smtClean="0">
                <a:latin typeface="Courier New" pitchFamily="-65" charset="0"/>
              </a:rPr>
              <a:t>ip_B_r</a:t>
            </a:r>
            <a:r>
              <a:rPr lang="en-US" b="1" i="1" dirty="0" smtClean="0">
                <a:latin typeface="Courier New" pitchFamily="-65" charset="0"/>
              </a:rPr>
              <a:t>, </a:t>
            </a:r>
            <a:r>
              <a:rPr lang="en-US" b="1" i="1" dirty="0" err="1" smtClean="0">
                <a:latin typeface="Courier New" pitchFamily="-65" charset="0"/>
              </a:rPr>
              <a:t>ip_C_r</a:t>
            </a:r>
            <a:r>
              <a:rPr lang="en-US" b="1" i="1" dirty="0" smtClean="0">
                <a:latin typeface="Courier New" pitchFamily="-65" charset="0"/>
              </a:rPr>
              <a:t> } &lt;= </a:t>
            </a:r>
          </a:p>
          <a:p>
            <a:pPr defTabSz="1019175" eaLnBrk="0" hangingPunct="0">
              <a:lnSpc>
                <a:spcPct val="100000"/>
              </a:lnSpc>
              <a:spcBef>
                <a:spcPct val="0"/>
              </a:spcBef>
              <a:buClrTx/>
              <a:buSzTx/>
              <a:buFontTx/>
              <a:buNone/>
            </a:pPr>
            <a:r>
              <a:rPr lang="en-US" b="1" i="1" dirty="0" smtClean="0">
                <a:latin typeface="Courier New" pitchFamily="-65" charset="0"/>
              </a:rPr>
              <a:t>           { </a:t>
            </a:r>
            <a:r>
              <a:rPr lang="en-US" b="1" i="1" dirty="0" err="1" smtClean="0">
                <a:latin typeface="Courier New" pitchFamily="-65" charset="0"/>
              </a:rPr>
              <a:t>ip_n</a:t>
            </a:r>
            <a:r>
              <a:rPr lang="en-US" b="1" i="1" dirty="0" smtClean="0">
                <a:latin typeface="Courier New" pitchFamily="-65" charset="0"/>
              </a:rPr>
              <a:t>, </a:t>
            </a:r>
            <a:r>
              <a:rPr lang="en-US" b="1" i="1" dirty="0" err="1" smtClean="0">
                <a:latin typeface="Courier New" pitchFamily="-65" charset="0"/>
              </a:rPr>
              <a:t>ip_A_r</a:t>
            </a:r>
            <a:r>
              <a:rPr lang="en-US" b="1" i="1" dirty="0" smtClean="0">
                <a:latin typeface="Courier New" pitchFamily="-65" charset="0"/>
              </a:rPr>
              <a:t>, </a:t>
            </a:r>
            <a:r>
              <a:rPr lang="en-US" b="1" i="1" dirty="0" err="1" smtClean="0">
                <a:latin typeface="Courier New" pitchFamily="-65" charset="0"/>
              </a:rPr>
              <a:t>ip_B_r</a:t>
            </a:r>
            <a:r>
              <a:rPr lang="en-US" b="1" i="1" dirty="0" smtClean="0">
                <a:latin typeface="Courier New" pitchFamily="-65" charset="0"/>
              </a:rPr>
              <a:t> };</a:t>
            </a:r>
          </a:p>
          <a:p>
            <a:pPr defTabSz="1019175" eaLnBrk="0" hangingPunct="0">
              <a:lnSpc>
                <a:spcPct val="100000"/>
              </a:lnSpc>
              <a:spcBef>
                <a:spcPct val="0"/>
              </a:spcBef>
              <a:buClrTx/>
              <a:buSzTx/>
              <a:buFontTx/>
              <a:buNone/>
            </a:pPr>
            <a:r>
              <a:rPr lang="en-US" b="1" i="1" dirty="0" smtClean="0">
                <a:latin typeface="Courier New" pitchFamily="-65" charset="0"/>
              </a:rPr>
              <a:t>  </a:t>
            </a:r>
            <a:r>
              <a:rPr lang="en-US" b="1" i="1" dirty="0" smtClean="0">
                <a:solidFill>
                  <a:schemeClr val="tx2"/>
                </a:solidFill>
                <a:latin typeface="Courier New" pitchFamily="-65" charset="0"/>
              </a:rPr>
              <a:t>end</a:t>
            </a:r>
            <a:endParaRPr lang="en-US" b="1" i="1" dirty="0">
              <a:solidFill>
                <a:schemeClr val="tx2"/>
              </a:solidFill>
              <a:latin typeface="Courier New" pitchFamily="-65"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SV Primitives</a:t>
            </a:r>
            <a:endParaRPr lang="en-US" dirty="0"/>
          </a:p>
        </p:txBody>
      </p:sp>
      <p:sp>
        <p:nvSpPr>
          <p:cNvPr id="3" name="Slide Number Placeholder 2"/>
          <p:cNvSpPr>
            <a:spLocks noGrp="1"/>
          </p:cNvSpPr>
          <p:nvPr>
            <p:ph type="sldNum" sz="quarter" idx="11"/>
          </p:nvPr>
        </p:nvSpPr>
        <p:spPr/>
        <p:txBody>
          <a:bodyPr/>
          <a:lstStyle/>
          <a:p>
            <a:fld id="{29E6C5EE-196C-6C4D-BC4B-569FAB56E73B}" type="slidenum">
              <a:rPr lang="en-US" smtClean="0"/>
              <a:pPr/>
              <a:t>16</a:t>
            </a:fld>
            <a:endParaRPr lang="en-US" dirty="0"/>
          </a:p>
        </p:txBody>
      </p:sp>
      <p:sp>
        <p:nvSpPr>
          <p:cNvPr id="4" name="TextBox 3"/>
          <p:cNvSpPr txBox="1"/>
          <p:nvPr/>
        </p:nvSpPr>
        <p:spPr>
          <a:xfrm>
            <a:off x="1204451" y="1555637"/>
            <a:ext cx="8250977" cy="4586384"/>
          </a:xfrm>
          <a:prstGeom prst="rect">
            <a:avLst/>
          </a:prstGeom>
          <a:noFill/>
        </p:spPr>
        <p:txBody>
          <a:bodyPr wrap="none" rtlCol="0">
            <a:spAutoFit/>
          </a:bodyPr>
          <a:lstStyle/>
          <a:p>
            <a:r>
              <a:rPr lang="en-US" dirty="0" smtClean="0">
                <a:solidFill>
                  <a:srgbClr val="660066"/>
                </a:solidFill>
              </a:rPr>
              <a:t>$bits</a:t>
            </a:r>
            <a:r>
              <a:rPr lang="en-US" dirty="0" smtClean="0"/>
              <a:t>(  )  - number of bits required to hold value:</a:t>
            </a:r>
          </a:p>
          <a:p>
            <a:endParaRPr lang="en-US" sz="100" dirty="0" smtClean="0"/>
          </a:p>
          <a:p>
            <a:r>
              <a:rPr lang="en-US" dirty="0" smtClean="0"/>
              <a:t>     </a:t>
            </a:r>
            <a:r>
              <a:rPr lang="en-US" dirty="0" smtClean="0">
                <a:solidFill>
                  <a:srgbClr val="660066"/>
                </a:solidFill>
              </a:rPr>
              <a:t>logic</a:t>
            </a:r>
            <a:r>
              <a:rPr lang="en-US" dirty="0" smtClean="0"/>
              <a:t>[31:0] </a:t>
            </a:r>
            <a:r>
              <a:rPr lang="en-US" dirty="0" err="1" smtClean="0"/>
              <a:t>foo</a:t>
            </a:r>
            <a:r>
              <a:rPr lang="en-US" dirty="0" smtClean="0"/>
              <a:t>;   // $</a:t>
            </a:r>
            <a:r>
              <a:rPr lang="en-US" dirty="0" err="1" smtClean="0">
                <a:solidFill>
                  <a:srgbClr val="660066"/>
                </a:solidFill>
              </a:rPr>
              <a:t>bits</a:t>
            </a:r>
            <a:r>
              <a:rPr lang="en-US" dirty="0" err="1" smtClean="0"/>
              <a:t>(foo</a:t>
            </a:r>
            <a:r>
              <a:rPr lang="en-US" dirty="0" smtClean="0"/>
              <a:t>) = 32</a:t>
            </a:r>
          </a:p>
          <a:p>
            <a:r>
              <a:rPr lang="en-US" dirty="0" smtClean="0"/>
              <a:t>     </a:t>
            </a:r>
            <a:r>
              <a:rPr lang="en-US" dirty="0" err="1" smtClean="0">
                <a:solidFill>
                  <a:srgbClr val="660066"/>
                </a:solidFill>
              </a:rPr>
              <a:t>struct</a:t>
            </a:r>
            <a:r>
              <a:rPr lang="en-US" dirty="0" smtClean="0">
                <a:solidFill>
                  <a:srgbClr val="660066"/>
                </a:solidFill>
              </a:rPr>
              <a:t> </a:t>
            </a:r>
            <a:r>
              <a:rPr lang="en-US" dirty="0" smtClean="0"/>
              <a:t>happy </a:t>
            </a:r>
            <a:r>
              <a:rPr lang="en-US" dirty="0" err="1" smtClean="0"/>
              <a:t>foo</a:t>
            </a:r>
            <a:r>
              <a:rPr lang="en-US" dirty="0" smtClean="0"/>
              <a:t>; // $</a:t>
            </a:r>
            <a:r>
              <a:rPr lang="en-US" dirty="0" err="1" smtClean="0">
                <a:solidFill>
                  <a:srgbClr val="660066"/>
                </a:solidFill>
              </a:rPr>
              <a:t>bits</a:t>
            </a:r>
            <a:r>
              <a:rPr lang="en-US" dirty="0" err="1" smtClean="0"/>
              <a:t>(struct</a:t>
            </a:r>
            <a:r>
              <a:rPr lang="en-US" dirty="0" smtClean="0"/>
              <a:t> happy) = </a:t>
            </a:r>
          </a:p>
          <a:p>
            <a:endParaRPr lang="en-US" sz="1100" dirty="0" smtClean="0"/>
          </a:p>
          <a:p>
            <a:r>
              <a:rPr lang="en-US" dirty="0" smtClean="0">
                <a:solidFill>
                  <a:srgbClr val="660066"/>
                </a:solidFill>
              </a:rPr>
              <a:t>$clog2</a:t>
            </a:r>
            <a:r>
              <a:rPr lang="en-US" dirty="0" smtClean="0"/>
              <a:t>(   )  - number of address bits for a memory of size</a:t>
            </a:r>
          </a:p>
          <a:p>
            <a:r>
              <a:rPr lang="en-US" dirty="0" smtClean="0"/>
              <a:t>                 - ceiling of log base 2 of X (</a:t>
            </a:r>
            <a:r>
              <a:rPr lang="en-US" dirty="0" err="1" smtClean="0"/>
              <a:t>eg</a:t>
            </a:r>
            <a:r>
              <a:rPr lang="en-US" dirty="0" smtClean="0"/>
              <a:t> for RF </a:t>
            </a:r>
            <a:r>
              <a:rPr lang="en-US" dirty="0" err="1" smtClean="0"/>
              <a:t>impl</a:t>
            </a:r>
            <a:r>
              <a:rPr lang="en-US" dirty="0" smtClean="0"/>
              <a:t>.)</a:t>
            </a:r>
          </a:p>
          <a:p>
            <a:r>
              <a:rPr lang="en-US" dirty="0" smtClean="0"/>
              <a:t>   // $</a:t>
            </a:r>
            <a:r>
              <a:rPr lang="en-US" dirty="0" smtClean="0">
                <a:solidFill>
                  <a:srgbClr val="660066"/>
                </a:solidFill>
              </a:rPr>
              <a:t>clog2</a:t>
            </a:r>
            <a:r>
              <a:rPr lang="en-US" dirty="0" smtClean="0"/>
              <a:t>(1</a:t>
            </a:r>
            <a:r>
              <a:rPr lang="en-US" dirty="0" smtClean="0"/>
              <a:t>) = 0? </a:t>
            </a:r>
            <a:r>
              <a:rPr lang="en-US" dirty="0" smtClean="0"/>
              <a:t>= $</a:t>
            </a:r>
            <a:r>
              <a:rPr lang="en-US" dirty="0" smtClean="0">
                <a:solidFill>
                  <a:srgbClr val="660066"/>
                </a:solidFill>
              </a:rPr>
              <a:t>clog2</a:t>
            </a:r>
            <a:r>
              <a:rPr lang="en-US" dirty="0" smtClean="0"/>
              <a:t>(2) = 1,</a:t>
            </a:r>
          </a:p>
          <a:p>
            <a:r>
              <a:rPr lang="en-US" dirty="0" smtClean="0"/>
              <a:t>   // $</a:t>
            </a:r>
            <a:r>
              <a:rPr lang="en-US" dirty="0" smtClean="0">
                <a:solidFill>
                  <a:srgbClr val="660066"/>
                </a:solidFill>
              </a:rPr>
              <a:t>clog2</a:t>
            </a:r>
            <a:r>
              <a:rPr lang="en-US" dirty="0" smtClean="0"/>
              <a:t>(3,4) = 2, $</a:t>
            </a:r>
            <a:r>
              <a:rPr lang="en-US" dirty="0" smtClean="0">
                <a:solidFill>
                  <a:srgbClr val="660066"/>
                </a:solidFill>
              </a:rPr>
              <a:t>clog2</a:t>
            </a:r>
            <a:r>
              <a:rPr lang="en-US" dirty="0" smtClean="0"/>
              <a:t>(5,6,7,8) = 3, …</a:t>
            </a:r>
          </a:p>
          <a:p>
            <a:pPr>
              <a:buNone/>
            </a:pPr>
            <a:endParaRPr lang="en-US" sz="600" dirty="0" smtClean="0"/>
          </a:p>
          <a:p>
            <a:r>
              <a:rPr lang="en-US" dirty="0" smtClean="0">
                <a:solidFill>
                  <a:srgbClr val="660066"/>
                </a:solidFill>
              </a:rPr>
              <a:t>’1,’0,’X,’Z </a:t>
            </a:r>
            <a:r>
              <a:rPr lang="en-US" dirty="0" smtClean="0"/>
              <a:t>– all 1’s, all 0’s, all X’s, etc.</a:t>
            </a:r>
          </a:p>
          <a:p>
            <a:endParaRPr lang="en-US" dirty="0" smtClean="0"/>
          </a:p>
          <a:p>
            <a:pPr>
              <a:buNone/>
            </a:pPr>
            <a:r>
              <a:rPr lang="en-US" dirty="0" smtClean="0">
                <a:solidFill>
                  <a:srgbClr val="660066"/>
                </a:solidFill>
              </a:rPr>
              <a:t>logic </a:t>
            </a:r>
            <a:r>
              <a:rPr lang="en-US" dirty="0" smtClean="0"/>
              <a:t>[63:0] word;  </a:t>
            </a:r>
            <a:r>
              <a:rPr lang="en-US" dirty="0" smtClean="0">
                <a:solidFill>
                  <a:srgbClr val="660066"/>
                </a:solidFill>
              </a:rPr>
              <a:t>logic </a:t>
            </a:r>
            <a:r>
              <a:rPr lang="en-US" dirty="0" smtClean="0"/>
              <a:t>[3:0] byte;</a:t>
            </a:r>
          </a:p>
          <a:p>
            <a:pPr>
              <a:buNone/>
            </a:pPr>
            <a:r>
              <a:rPr lang="en-US" dirty="0" smtClean="0"/>
              <a:t>  </a:t>
            </a:r>
            <a:r>
              <a:rPr lang="en-US" dirty="0" err="1" smtClean="0"/>
              <a:t>word[byte</a:t>
            </a:r>
            <a:r>
              <a:rPr lang="en-US" dirty="0" smtClean="0"/>
              <a:t>*8 +: 8] ; start at byte*8; grab 8 bits upwards</a:t>
            </a:r>
          </a:p>
          <a:p>
            <a:pPr>
              <a:buNone/>
            </a:pPr>
            <a:r>
              <a:rPr lang="en-US" dirty="0" smtClean="0"/>
              <a:t>  </a:t>
            </a:r>
            <a:r>
              <a:rPr lang="en-US" dirty="0" err="1" smtClean="0"/>
              <a:t>word[byte</a:t>
            </a:r>
            <a:r>
              <a:rPr lang="en-US" dirty="0" smtClean="0"/>
              <a:t>*8 –: 8]; start at byte*8; grab 8 bits downwards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Helpful SV Primitives, Cont.</a:t>
            </a:r>
            <a:endParaRPr lang="en-US" sz="4000" dirty="0"/>
          </a:p>
        </p:txBody>
      </p:sp>
      <p:sp>
        <p:nvSpPr>
          <p:cNvPr id="3" name="Slide Number Placeholder 2"/>
          <p:cNvSpPr>
            <a:spLocks noGrp="1"/>
          </p:cNvSpPr>
          <p:nvPr>
            <p:ph type="sldNum" sz="quarter" idx="11"/>
          </p:nvPr>
        </p:nvSpPr>
        <p:spPr/>
        <p:txBody>
          <a:bodyPr/>
          <a:lstStyle/>
          <a:p>
            <a:fld id="{29E6C5EE-196C-6C4D-BC4B-569FAB56E73B}" type="slidenum">
              <a:rPr lang="en-US" smtClean="0"/>
              <a:pPr/>
              <a:t>17</a:t>
            </a:fld>
            <a:endParaRPr lang="en-US" dirty="0"/>
          </a:p>
        </p:txBody>
      </p:sp>
      <p:sp>
        <p:nvSpPr>
          <p:cNvPr id="4" name="TextBox 3"/>
          <p:cNvSpPr txBox="1"/>
          <p:nvPr/>
        </p:nvSpPr>
        <p:spPr>
          <a:xfrm>
            <a:off x="1204451" y="1555637"/>
            <a:ext cx="236764" cy="374461"/>
          </a:xfrm>
          <a:prstGeom prst="rect">
            <a:avLst/>
          </a:prstGeom>
          <a:noFill/>
        </p:spPr>
        <p:txBody>
          <a:bodyPr wrap="none" rtlCol="0">
            <a:spAutoFit/>
          </a:bodyPr>
          <a:lstStyle/>
          <a:p>
            <a:endParaRPr lang="en-US" dirty="0"/>
          </a:p>
        </p:txBody>
      </p:sp>
      <p:sp>
        <p:nvSpPr>
          <p:cNvPr id="5" name="Rectangle 4"/>
          <p:cNvSpPr/>
          <p:nvPr/>
        </p:nvSpPr>
        <p:spPr>
          <a:xfrm>
            <a:off x="838199" y="1698848"/>
            <a:ext cx="7994445" cy="4973414"/>
          </a:xfrm>
          <a:prstGeom prst="rect">
            <a:avLst/>
          </a:prstGeom>
        </p:spPr>
        <p:txBody>
          <a:bodyPr wrap="square">
            <a:spAutoFit/>
          </a:bodyPr>
          <a:lstStyle/>
          <a:p>
            <a:r>
              <a:rPr lang="en-US" sz="1100" dirty="0" err="1" smtClean="0">
                <a:solidFill>
                  <a:schemeClr val="tx2"/>
                </a:solidFill>
              </a:rPr>
              <a:t>typedef</a:t>
            </a:r>
            <a:r>
              <a:rPr lang="en-US" sz="1100" dirty="0" smtClean="0">
                <a:solidFill>
                  <a:schemeClr val="tx2"/>
                </a:solidFill>
              </a:rPr>
              <a:t> </a:t>
            </a:r>
            <a:r>
              <a:rPr lang="en-US" sz="1100" dirty="0" err="1" smtClean="0">
                <a:solidFill>
                  <a:srgbClr val="4E1765"/>
                </a:solidFill>
              </a:rPr>
              <a:t>enum</a:t>
            </a:r>
            <a:r>
              <a:rPr lang="en-US" sz="1100" dirty="0" smtClean="0">
                <a:solidFill>
                  <a:srgbClr val="4E1765"/>
                </a:solidFill>
              </a:rPr>
              <a:t> [2:0] </a:t>
            </a:r>
            <a:r>
              <a:rPr lang="en-US" sz="1100" dirty="0" smtClean="0"/>
              <a:t>{ </a:t>
            </a:r>
            <a:r>
              <a:rPr lang="en-US" sz="1100" dirty="0" err="1" smtClean="0"/>
              <a:t>eFetch</a:t>
            </a:r>
            <a:r>
              <a:rPr lang="en-US" sz="1100" dirty="0" smtClean="0"/>
              <a:t>, </a:t>
            </a:r>
            <a:r>
              <a:rPr lang="en-US" sz="1100" dirty="0" err="1" smtClean="0"/>
              <a:t>eDecode</a:t>
            </a:r>
            <a:r>
              <a:rPr lang="en-US" sz="1100" dirty="0" smtClean="0"/>
              <a:t>, </a:t>
            </a:r>
            <a:r>
              <a:rPr lang="en-US" sz="1100" dirty="0" err="1" smtClean="0"/>
              <a:t>eExecute</a:t>
            </a:r>
            <a:r>
              <a:rPr lang="en-US" sz="1100" dirty="0" smtClean="0"/>
              <a:t>, </a:t>
            </a:r>
            <a:r>
              <a:rPr lang="en-US" sz="1100" dirty="0" err="1" smtClean="0"/>
              <a:t>eMemory</a:t>
            </a:r>
            <a:r>
              <a:rPr lang="en-US" sz="1100" dirty="0" smtClean="0"/>
              <a:t>, </a:t>
            </a:r>
            <a:r>
              <a:rPr lang="en-US" sz="1100" dirty="0" err="1" smtClean="0"/>
              <a:t>eWriteback</a:t>
            </a:r>
            <a:r>
              <a:rPr lang="en-US" sz="1100" dirty="0" smtClean="0"/>
              <a:t> } </a:t>
            </a:r>
            <a:r>
              <a:rPr lang="en-US" sz="1100" dirty="0" err="1" smtClean="0"/>
              <a:t>state_e</a:t>
            </a:r>
            <a:r>
              <a:rPr lang="en-US" sz="1100" dirty="0" smtClean="0"/>
              <a:t>;</a:t>
            </a:r>
          </a:p>
          <a:p>
            <a:endParaRPr lang="en-US" sz="1100" dirty="0" smtClean="0"/>
          </a:p>
          <a:p>
            <a:r>
              <a:rPr lang="en-US" sz="1100" dirty="0" err="1" smtClean="0"/>
              <a:t>state_e</a:t>
            </a:r>
            <a:r>
              <a:rPr lang="en-US" sz="1100" dirty="0" smtClean="0"/>
              <a:t> </a:t>
            </a:r>
            <a:r>
              <a:rPr lang="en-US" sz="1100" dirty="0" err="1" smtClean="0"/>
              <a:t>substate_r</a:t>
            </a:r>
            <a:r>
              <a:rPr lang="en-US" sz="1100" dirty="0" smtClean="0"/>
              <a:t>, </a:t>
            </a:r>
            <a:r>
              <a:rPr lang="en-US" sz="1100" dirty="0" err="1" smtClean="0"/>
              <a:t>substate_next</a:t>
            </a:r>
            <a:r>
              <a:rPr lang="en-US" sz="1100" dirty="0" smtClean="0"/>
              <a:t>;</a:t>
            </a:r>
          </a:p>
          <a:p>
            <a:endParaRPr lang="en-US" sz="1100" dirty="0" smtClean="0"/>
          </a:p>
          <a:p>
            <a:r>
              <a:rPr lang="en-US" sz="1100" dirty="0" err="1" smtClean="0">
                <a:solidFill>
                  <a:srgbClr val="660066"/>
                </a:solidFill>
              </a:rPr>
              <a:t>always_ff</a:t>
            </a:r>
            <a:r>
              <a:rPr lang="en-US" sz="1100" dirty="0" smtClean="0">
                <a:solidFill>
                  <a:schemeClr val="accent2">
                    <a:lumMod val="90000"/>
                    <a:lumOff val="10000"/>
                  </a:schemeClr>
                </a:solidFill>
              </a:rPr>
              <a:t> </a:t>
            </a:r>
            <a:r>
              <a:rPr lang="en-US" sz="1100" dirty="0" smtClean="0"/>
              <a:t>@(</a:t>
            </a:r>
            <a:r>
              <a:rPr lang="en-US" sz="1100" dirty="0" err="1" smtClean="0">
                <a:solidFill>
                  <a:srgbClr val="4E1765"/>
                </a:solidFill>
              </a:rPr>
              <a:t>posedge</a:t>
            </a:r>
            <a:r>
              <a:rPr lang="en-US" sz="1100" dirty="0" smtClean="0">
                <a:solidFill>
                  <a:srgbClr val="4E1765"/>
                </a:solidFill>
              </a:rPr>
              <a:t> </a:t>
            </a:r>
            <a:r>
              <a:rPr lang="en-US" sz="1100" dirty="0" err="1" smtClean="0"/>
              <a:t>clk</a:t>
            </a:r>
            <a:r>
              <a:rPr lang="en-US" sz="1100" dirty="0" smtClean="0"/>
              <a:t>)</a:t>
            </a:r>
          </a:p>
          <a:p>
            <a:r>
              <a:rPr lang="en-US" sz="1100" dirty="0" smtClean="0"/>
              <a:t>    </a:t>
            </a:r>
            <a:r>
              <a:rPr lang="en-US" sz="1100" dirty="0" err="1" smtClean="0"/>
              <a:t>substate_r</a:t>
            </a:r>
            <a:r>
              <a:rPr lang="en-US" sz="1100" dirty="0" smtClean="0"/>
              <a:t> </a:t>
            </a:r>
            <a:r>
              <a:rPr lang="en-US" sz="1100" dirty="0" smtClean="0">
                <a:solidFill>
                  <a:srgbClr val="4E1765"/>
                </a:solidFill>
              </a:rPr>
              <a:t>&lt;=</a:t>
            </a:r>
            <a:r>
              <a:rPr lang="en-US" sz="1100" dirty="0" smtClean="0"/>
              <a:t> reset </a:t>
            </a:r>
            <a:r>
              <a:rPr lang="en-US" sz="1100" dirty="0" smtClean="0">
                <a:solidFill>
                  <a:srgbClr val="4E1765"/>
                </a:solidFill>
              </a:rPr>
              <a:t>?</a:t>
            </a:r>
            <a:r>
              <a:rPr lang="en-US" sz="1100" dirty="0" smtClean="0"/>
              <a:t> </a:t>
            </a:r>
            <a:r>
              <a:rPr lang="en-US" sz="1100" dirty="0" err="1" smtClean="0"/>
              <a:t>eFetch</a:t>
            </a:r>
            <a:r>
              <a:rPr lang="en-US" sz="1100" dirty="0" smtClean="0"/>
              <a:t> : </a:t>
            </a:r>
            <a:r>
              <a:rPr lang="en-US" sz="1100" dirty="0" err="1" smtClean="0"/>
              <a:t>substate_next</a:t>
            </a:r>
            <a:r>
              <a:rPr lang="en-US" sz="1100" dirty="0" smtClean="0"/>
              <a:t>;</a:t>
            </a:r>
          </a:p>
          <a:p>
            <a:endParaRPr lang="en-US" sz="1100" dirty="0" smtClean="0"/>
          </a:p>
          <a:p>
            <a:r>
              <a:rPr lang="en-US" sz="1100" dirty="0" err="1" smtClean="0">
                <a:solidFill>
                  <a:srgbClr val="4E1765"/>
                </a:solidFill>
              </a:rPr>
              <a:t>always_comb</a:t>
            </a:r>
            <a:r>
              <a:rPr lang="en-US" sz="1100" dirty="0" smtClean="0">
                <a:solidFill>
                  <a:srgbClr val="4E1765"/>
                </a:solidFill>
              </a:rPr>
              <a:t> </a:t>
            </a:r>
          </a:p>
          <a:p>
            <a:r>
              <a:rPr lang="en-US" sz="1100" dirty="0" smtClean="0">
                <a:solidFill>
                  <a:srgbClr val="4E1765"/>
                </a:solidFill>
              </a:rPr>
              <a:t>unique case </a:t>
            </a:r>
            <a:r>
              <a:rPr lang="en-US" sz="1100" dirty="0" smtClean="0"/>
              <a:t>(</a:t>
            </a:r>
            <a:r>
              <a:rPr lang="en-US" sz="1100" dirty="0" err="1" smtClean="0"/>
              <a:t>substate_r</a:t>
            </a:r>
            <a:r>
              <a:rPr lang="en-US" sz="1100" dirty="0" smtClean="0"/>
              <a:t>)</a:t>
            </a:r>
          </a:p>
          <a:p>
            <a:r>
              <a:rPr lang="en-US" sz="1100" dirty="0" smtClean="0"/>
              <a:t>        </a:t>
            </a:r>
            <a:r>
              <a:rPr lang="en-US" sz="1100" dirty="0" err="1" smtClean="0"/>
              <a:t>eFetch</a:t>
            </a:r>
            <a:r>
              <a:rPr lang="en-US" sz="1100" dirty="0" smtClean="0"/>
              <a:t>:     </a:t>
            </a:r>
            <a:r>
              <a:rPr lang="en-US" sz="1100" dirty="0" err="1" smtClean="0"/>
              <a:t>substate_next</a:t>
            </a:r>
            <a:r>
              <a:rPr lang="en-US" sz="1100" dirty="0" smtClean="0"/>
              <a:t> = </a:t>
            </a:r>
            <a:r>
              <a:rPr lang="en-US" sz="1100" dirty="0" err="1" smtClean="0"/>
              <a:t>eDecode</a:t>
            </a:r>
            <a:r>
              <a:rPr lang="en-US" sz="1100" dirty="0" smtClean="0"/>
              <a:t>;</a:t>
            </a:r>
          </a:p>
          <a:p>
            <a:r>
              <a:rPr lang="en-US" sz="1100" dirty="0" smtClean="0"/>
              <a:t>        </a:t>
            </a:r>
            <a:r>
              <a:rPr lang="en-US" sz="1100" dirty="0" err="1" smtClean="0"/>
              <a:t>eDecode</a:t>
            </a:r>
            <a:r>
              <a:rPr lang="en-US" sz="1100" dirty="0" smtClean="0"/>
              <a:t>:  </a:t>
            </a:r>
            <a:r>
              <a:rPr lang="en-US" sz="1100" dirty="0" err="1" smtClean="0"/>
              <a:t>substate_next</a:t>
            </a:r>
            <a:r>
              <a:rPr lang="en-US" sz="1100" dirty="0" smtClean="0"/>
              <a:t> = </a:t>
            </a:r>
            <a:r>
              <a:rPr lang="en-US" sz="1100" dirty="0" err="1" smtClean="0"/>
              <a:t>eExecute</a:t>
            </a:r>
            <a:r>
              <a:rPr lang="en-US" sz="1100" dirty="0" smtClean="0"/>
              <a:t>;</a:t>
            </a:r>
          </a:p>
          <a:p>
            <a:r>
              <a:rPr lang="en-US" sz="1100" dirty="0" smtClean="0"/>
              <a:t>        </a:t>
            </a:r>
            <a:r>
              <a:rPr lang="en-US" sz="1100" dirty="0" err="1" smtClean="0"/>
              <a:t>eExecute</a:t>
            </a:r>
            <a:r>
              <a:rPr lang="en-US" sz="1100" dirty="0" smtClean="0"/>
              <a:t>:</a:t>
            </a:r>
            <a:endParaRPr lang="en-US" sz="1100" dirty="0" smtClean="0">
              <a:solidFill>
                <a:srgbClr val="4E1765"/>
              </a:solidFill>
            </a:endParaRPr>
          </a:p>
          <a:p>
            <a:r>
              <a:rPr lang="en-US" sz="1100" dirty="0" smtClean="0"/>
              <a:t>                            </a:t>
            </a:r>
            <a:r>
              <a:rPr lang="en-US" sz="1100" dirty="0" smtClean="0">
                <a:solidFill>
                  <a:srgbClr val="4E1765"/>
                </a:solidFill>
              </a:rPr>
              <a:t>unique </a:t>
            </a:r>
            <a:r>
              <a:rPr lang="en-US" sz="1100" dirty="0" err="1" smtClean="0">
                <a:solidFill>
                  <a:srgbClr val="4E1765"/>
                </a:solidFill>
              </a:rPr>
              <a:t>casez</a:t>
            </a:r>
            <a:r>
              <a:rPr lang="en-US" sz="1100" dirty="0" smtClean="0">
                <a:solidFill>
                  <a:srgbClr val="4E1765"/>
                </a:solidFill>
              </a:rPr>
              <a:t> </a:t>
            </a:r>
            <a:r>
              <a:rPr lang="en-US" sz="1100" dirty="0" smtClean="0"/>
              <a:t>(</a:t>
            </a:r>
            <a:r>
              <a:rPr lang="en-US" sz="1100" dirty="0" err="1" smtClean="0"/>
              <a:t>instr_reg</a:t>
            </a:r>
            <a:r>
              <a:rPr lang="en-US" sz="1100" dirty="0" smtClean="0"/>
              <a:t>)</a:t>
            </a:r>
          </a:p>
          <a:p>
            <a:r>
              <a:rPr lang="en-US" sz="1100" dirty="0" smtClean="0"/>
              <a:t>                                 `SW: `LW: </a:t>
            </a:r>
            <a:r>
              <a:rPr lang="en-US" sz="1100" dirty="0" err="1" smtClean="0"/>
              <a:t>substate_next</a:t>
            </a:r>
            <a:r>
              <a:rPr lang="en-US" sz="1100" dirty="0" smtClean="0"/>
              <a:t> = </a:t>
            </a:r>
            <a:r>
              <a:rPr lang="en-US" sz="1100" dirty="0" err="1" smtClean="0"/>
              <a:t>eMemory</a:t>
            </a:r>
            <a:r>
              <a:rPr lang="en-US" sz="1100" dirty="0" smtClean="0"/>
              <a:t>; </a:t>
            </a:r>
          </a:p>
          <a:p>
            <a:r>
              <a:rPr lang="en-US" sz="1100" dirty="0" smtClean="0"/>
              <a:t>                                 </a:t>
            </a:r>
            <a:r>
              <a:rPr lang="en-US" sz="1100" dirty="0" smtClean="0">
                <a:solidFill>
                  <a:srgbClr val="4E1765"/>
                </a:solidFill>
              </a:rPr>
              <a:t>default</a:t>
            </a:r>
            <a:r>
              <a:rPr lang="en-US" sz="1100" dirty="0" smtClean="0"/>
              <a:t>:      </a:t>
            </a:r>
            <a:r>
              <a:rPr lang="en-US" sz="1100" dirty="0" err="1" smtClean="0"/>
              <a:t>substate_next</a:t>
            </a:r>
            <a:r>
              <a:rPr lang="en-US" sz="1100" dirty="0" smtClean="0"/>
              <a:t> = </a:t>
            </a:r>
            <a:r>
              <a:rPr lang="en-US" sz="1100" dirty="0" err="1" smtClean="0"/>
              <a:t>eWriteback</a:t>
            </a:r>
            <a:r>
              <a:rPr lang="en-US" sz="1100" dirty="0" smtClean="0"/>
              <a:t>;</a:t>
            </a:r>
          </a:p>
          <a:p>
            <a:r>
              <a:rPr lang="en-US" sz="1100" dirty="0" smtClean="0"/>
              <a:t>                            </a:t>
            </a:r>
            <a:r>
              <a:rPr lang="en-US" sz="1100" dirty="0" err="1" smtClean="0">
                <a:solidFill>
                  <a:srgbClr val="4E1765"/>
                </a:solidFill>
              </a:rPr>
              <a:t>endcase</a:t>
            </a:r>
            <a:endParaRPr lang="en-US" sz="1100" dirty="0" smtClean="0">
              <a:solidFill>
                <a:srgbClr val="4E1765"/>
              </a:solidFill>
            </a:endParaRPr>
          </a:p>
          <a:p>
            <a:r>
              <a:rPr lang="en-US" sz="1100" dirty="0" smtClean="0"/>
              <a:t>       </a:t>
            </a:r>
            <a:r>
              <a:rPr lang="en-US" sz="1100" dirty="0" err="1" smtClean="0"/>
              <a:t>eMemory</a:t>
            </a:r>
            <a:r>
              <a:rPr lang="en-US" sz="1100" dirty="0" smtClean="0"/>
              <a:t>:  </a:t>
            </a:r>
          </a:p>
          <a:p>
            <a:r>
              <a:rPr lang="en-US" sz="1100" dirty="0" smtClean="0"/>
              <a:t>                            </a:t>
            </a:r>
            <a:r>
              <a:rPr lang="en-US" sz="1100" dirty="0" smtClean="0">
                <a:solidFill>
                  <a:srgbClr val="4E1765"/>
                </a:solidFill>
              </a:rPr>
              <a:t>unique </a:t>
            </a:r>
            <a:r>
              <a:rPr lang="en-US" sz="1100" dirty="0" err="1" smtClean="0"/>
              <a:t>casez(instruction</a:t>
            </a:r>
            <a:r>
              <a:rPr lang="en-US" sz="1100" dirty="0" smtClean="0"/>
              <a:t>)</a:t>
            </a:r>
          </a:p>
          <a:p>
            <a:r>
              <a:rPr lang="en-US" sz="1100" dirty="0" smtClean="0"/>
              <a:t>                                 `LW:        </a:t>
            </a:r>
            <a:r>
              <a:rPr lang="en-US" sz="1100" dirty="0" err="1" smtClean="0"/>
              <a:t>substate_next</a:t>
            </a:r>
            <a:r>
              <a:rPr lang="en-US" sz="1100" dirty="0" smtClean="0"/>
              <a:t> = </a:t>
            </a:r>
            <a:r>
              <a:rPr lang="en-US" sz="1100" dirty="0" err="1" smtClean="0"/>
              <a:t>eWriteback</a:t>
            </a:r>
            <a:r>
              <a:rPr lang="en-US" sz="1100" dirty="0" smtClean="0"/>
              <a:t>;</a:t>
            </a:r>
          </a:p>
          <a:p>
            <a:r>
              <a:rPr lang="en-US" sz="1100" dirty="0" smtClean="0"/>
              <a:t>                                  </a:t>
            </a:r>
            <a:r>
              <a:rPr lang="en-US" sz="1100" dirty="0" smtClean="0">
                <a:solidFill>
                  <a:srgbClr val="4E1765"/>
                </a:solidFill>
              </a:rPr>
              <a:t>default</a:t>
            </a:r>
            <a:r>
              <a:rPr lang="en-US" sz="1100" dirty="0" smtClean="0"/>
              <a:t>:   </a:t>
            </a:r>
            <a:r>
              <a:rPr lang="en-US" sz="1100" dirty="0" err="1" smtClean="0"/>
              <a:t>substate_next</a:t>
            </a:r>
            <a:r>
              <a:rPr lang="en-US" sz="1100" dirty="0" smtClean="0"/>
              <a:t> = </a:t>
            </a:r>
            <a:r>
              <a:rPr lang="en-US" sz="1100" dirty="0" err="1" smtClean="0"/>
              <a:t>eFetch</a:t>
            </a:r>
            <a:r>
              <a:rPr lang="en-US" sz="1100" dirty="0" smtClean="0"/>
              <a:t>;</a:t>
            </a:r>
          </a:p>
          <a:p>
            <a:r>
              <a:rPr lang="en-US" sz="1100" dirty="0" smtClean="0"/>
              <a:t>                            </a:t>
            </a:r>
            <a:r>
              <a:rPr lang="en-US" sz="1100" dirty="0" err="1" smtClean="0">
                <a:solidFill>
                  <a:srgbClr val="4E1765"/>
                </a:solidFill>
              </a:rPr>
              <a:t>endcase</a:t>
            </a:r>
            <a:endParaRPr lang="en-US" sz="1100" dirty="0" smtClean="0">
              <a:solidFill>
                <a:srgbClr val="4E1765"/>
              </a:solidFill>
            </a:endParaRPr>
          </a:p>
          <a:p>
            <a:r>
              <a:rPr lang="en-US" sz="1100" dirty="0" smtClean="0"/>
              <a:t>       </a:t>
            </a:r>
            <a:r>
              <a:rPr lang="en-US" sz="1100" dirty="0" err="1" smtClean="0"/>
              <a:t>eWriteback</a:t>
            </a:r>
            <a:r>
              <a:rPr lang="en-US" sz="1100" dirty="0" smtClean="0"/>
              <a:t>: </a:t>
            </a:r>
            <a:r>
              <a:rPr lang="en-US" sz="1100" dirty="0" err="1" smtClean="0"/>
              <a:t>substate_next</a:t>
            </a:r>
            <a:r>
              <a:rPr lang="en-US" sz="1100" dirty="0" smtClean="0"/>
              <a:t> = </a:t>
            </a:r>
            <a:r>
              <a:rPr lang="en-US" sz="1100" dirty="0" err="1" smtClean="0"/>
              <a:t>eFetch</a:t>
            </a:r>
            <a:r>
              <a:rPr lang="en-US" sz="1100" dirty="0" smtClean="0"/>
              <a:t>;</a:t>
            </a:r>
          </a:p>
          <a:p>
            <a:r>
              <a:rPr lang="en-US" sz="1100" dirty="0" smtClean="0"/>
              <a:t>       default:       </a:t>
            </a:r>
            <a:r>
              <a:rPr lang="en-US" sz="1100" dirty="0" err="1" smtClean="0"/>
              <a:t>substate_next</a:t>
            </a:r>
            <a:r>
              <a:rPr lang="en-US" sz="1100" dirty="0" smtClean="0"/>
              <a:t> = </a:t>
            </a:r>
            <a:r>
              <a:rPr lang="en-US" sz="1100" dirty="0" err="1" smtClean="0"/>
              <a:t>eFetch</a:t>
            </a:r>
            <a:r>
              <a:rPr lang="en-US" sz="1100" dirty="0" smtClean="0"/>
              <a:t>; </a:t>
            </a:r>
          </a:p>
          <a:p>
            <a:r>
              <a:rPr lang="en-US" sz="1100" dirty="0" smtClean="0"/>
              <a:t>  </a:t>
            </a:r>
            <a:r>
              <a:rPr lang="en-US" sz="1100" dirty="0" err="1" smtClean="0">
                <a:solidFill>
                  <a:srgbClr val="4E1765"/>
                </a:solidFill>
              </a:rPr>
              <a:t>endcase</a:t>
            </a:r>
            <a:endParaRPr lang="en-US" sz="1100" dirty="0" smtClean="0">
              <a:solidFill>
                <a:srgbClr val="4E1765"/>
              </a:solidFill>
            </a:endParaRPr>
          </a:p>
          <a:p>
            <a:endParaRPr lang="en-US"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a:t>
            </a:r>
            <a:endParaRPr lang="en-US" dirty="0"/>
          </a:p>
        </p:txBody>
      </p:sp>
      <p:sp>
        <p:nvSpPr>
          <p:cNvPr id="3" name="Slide Number Placeholder 2"/>
          <p:cNvSpPr>
            <a:spLocks noGrp="1"/>
          </p:cNvSpPr>
          <p:nvPr>
            <p:ph type="sldNum" sz="quarter" idx="11"/>
          </p:nvPr>
        </p:nvSpPr>
        <p:spPr/>
        <p:txBody>
          <a:bodyPr/>
          <a:lstStyle/>
          <a:p>
            <a:fld id="{29E6C5EE-196C-6C4D-BC4B-569FAB56E73B}" type="slidenum">
              <a:rPr lang="en-US" smtClean="0"/>
              <a:pPr/>
              <a:t>18</a:t>
            </a:fld>
            <a:endParaRPr lang="en-US" dirty="0"/>
          </a:p>
        </p:txBody>
      </p:sp>
      <p:sp>
        <p:nvSpPr>
          <p:cNvPr id="5" name="TextBox 4"/>
          <p:cNvSpPr txBox="1"/>
          <p:nvPr/>
        </p:nvSpPr>
        <p:spPr>
          <a:xfrm>
            <a:off x="1171677" y="2326968"/>
            <a:ext cx="7814960" cy="4267836"/>
          </a:xfrm>
          <a:prstGeom prst="rect">
            <a:avLst/>
          </a:prstGeom>
          <a:noFill/>
        </p:spPr>
        <p:txBody>
          <a:bodyPr wrap="none" rtlCol="0">
            <a:spAutoFit/>
          </a:bodyPr>
          <a:lstStyle/>
          <a:p>
            <a:r>
              <a:rPr lang="en-US" dirty="0" err="1" smtClean="0"/>
              <a:t>instr_packet_s</a:t>
            </a:r>
            <a:r>
              <a:rPr lang="en-US" dirty="0" smtClean="0"/>
              <a:t> storage [(2**LG_DEPTH)-1:0];</a:t>
            </a:r>
          </a:p>
          <a:p>
            <a:pPr>
              <a:buNone/>
            </a:pPr>
            <a:endParaRPr lang="en-US" dirty="0" smtClean="0"/>
          </a:p>
          <a:p>
            <a:r>
              <a:rPr lang="en-US" dirty="0" smtClean="0"/>
              <a:t>2**LG_DEPTH  == 2^LG_DEPTH</a:t>
            </a:r>
          </a:p>
          <a:p>
            <a:endParaRPr lang="en-US" dirty="0" smtClean="0"/>
          </a:p>
          <a:p>
            <a:r>
              <a:rPr lang="en-US" dirty="0" smtClean="0"/>
              <a:t>Useful for Parameters</a:t>
            </a:r>
          </a:p>
          <a:p>
            <a:r>
              <a:rPr lang="en-US" dirty="0" smtClean="0"/>
              <a:t>when you need a width and also the number of bits to</a:t>
            </a:r>
          </a:p>
          <a:p>
            <a:r>
              <a:rPr lang="en-US" dirty="0" smtClean="0"/>
              <a:t>address that width. Can also use clog2, but that does</a:t>
            </a:r>
          </a:p>
          <a:p>
            <a:r>
              <a:rPr lang="en-US" dirty="0" smtClean="0"/>
              <a:t>not force the user to make things a power of 2.</a:t>
            </a:r>
          </a:p>
          <a:p>
            <a:endParaRPr lang="en-US" dirty="0" smtClean="0"/>
          </a:p>
          <a:p>
            <a:r>
              <a:rPr lang="en-US" dirty="0" smtClean="0"/>
              <a:t>(| </a:t>
            </a:r>
            <a:r>
              <a:rPr lang="en-US" dirty="0" err="1" smtClean="0"/>
              <a:t>c</a:t>
            </a:r>
            <a:r>
              <a:rPr lang="en-US" dirty="0" smtClean="0"/>
              <a:t>)    // all of the bits of C </a:t>
            </a:r>
            <a:r>
              <a:rPr lang="en-US" dirty="0" err="1" smtClean="0"/>
              <a:t>or’d</a:t>
            </a:r>
            <a:r>
              <a:rPr lang="en-US" dirty="0" smtClean="0"/>
              <a:t> together (“or reduce”)</a:t>
            </a:r>
          </a:p>
          <a:p>
            <a:r>
              <a:rPr lang="en-US" dirty="0" smtClean="0"/>
              <a:t>(&amp; </a:t>
            </a:r>
            <a:r>
              <a:rPr lang="en-US" dirty="0" err="1" smtClean="0"/>
              <a:t>c</a:t>
            </a:r>
            <a:r>
              <a:rPr lang="en-US" dirty="0" smtClean="0"/>
              <a:t>)    // all of the bits of C </a:t>
            </a:r>
            <a:r>
              <a:rPr lang="en-US" dirty="0" err="1" smtClean="0"/>
              <a:t>and’d</a:t>
            </a:r>
            <a:r>
              <a:rPr lang="en-US" dirty="0" smtClean="0"/>
              <a:t> together (“and reduce”)</a:t>
            </a:r>
          </a:p>
          <a:p>
            <a:r>
              <a:rPr lang="en-US" dirty="0" smtClean="0"/>
              <a:t>(^ </a:t>
            </a:r>
            <a:r>
              <a:rPr lang="en-US" dirty="0" err="1" smtClean="0"/>
              <a:t>c</a:t>
            </a:r>
            <a:r>
              <a:rPr lang="en-US" dirty="0" smtClean="0"/>
              <a:t>)   // all of the bits of C </a:t>
            </a:r>
            <a:r>
              <a:rPr lang="en-US" dirty="0" err="1" smtClean="0"/>
              <a:t>xor’d</a:t>
            </a:r>
            <a:r>
              <a:rPr lang="en-US" dirty="0" smtClean="0"/>
              <a:t> together (“</a:t>
            </a:r>
            <a:r>
              <a:rPr lang="en-US" dirty="0" err="1" smtClean="0"/>
              <a:t>xor</a:t>
            </a:r>
            <a:r>
              <a:rPr lang="en-US" smtClean="0"/>
              <a:t> reduce”)</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Slide Number Placeholder 3"/>
          <p:cNvSpPr>
            <a:spLocks noGrp="1"/>
          </p:cNvSpPr>
          <p:nvPr>
            <p:ph type="sldNum" sz="quarter" idx="11"/>
          </p:nvPr>
        </p:nvSpPr>
        <p:spPr/>
        <p:txBody>
          <a:bodyPr/>
          <a:lstStyle/>
          <a:p>
            <a:r>
              <a:rPr lang="en-US"/>
              <a:t>L03-</a:t>
            </a:r>
            <a:fld id="{151F05DD-F1F9-2743-8362-8278C27C167A}" type="slidenum">
              <a:rPr lang="en-US"/>
              <a:pPr/>
              <a:t>2</a:t>
            </a:fld>
            <a:endParaRPr lang="en-US"/>
          </a:p>
        </p:txBody>
      </p:sp>
      <p:sp>
        <p:nvSpPr>
          <p:cNvPr id="1539074" name="Rectangle 2"/>
          <p:cNvSpPr>
            <a:spLocks noGrp="1" noChangeArrowheads="1"/>
          </p:cNvSpPr>
          <p:nvPr>
            <p:ph type="title"/>
          </p:nvPr>
        </p:nvSpPr>
        <p:spPr>
          <a:xfrm>
            <a:off x="609600" y="381000"/>
            <a:ext cx="7772400" cy="1143000"/>
          </a:xfrm>
        </p:spPr>
        <p:txBody>
          <a:bodyPr/>
          <a:lstStyle/>
          <a:p>
            <a:r>
              <a:rPr lang="en-US"/>
              <a:t>Verilog can be used at several levels</a:t>
            </a:r>
          </a:p>
        </p:txBody>
      </p:sp>
      <p:sp>
        <p:nvSpPr>
          <p:cNvPr id="1539075" name="Rectangle 3"/>
          <p:cNvSpPr>
            <a:spLocks noChangeArrowheads="1"/>
          </p:cNvSpPr>
          <p:nvPr/>
        </p:nvSpPr>
        <p:spPr bwMode="auto">
          <a:xfrm>
            <a:off x="4830763" y="4191000"/>
            <a:ext cx="3635375" cy="1006475"/>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a:t>automatic tools to synthesize a low-level gate-level model</a:t>
            </a:r>
          </a:p>
        </p:txBody>
      </p:sp>
      <p:sp>
        <p:nvSpPr>
          <p:cNvPr id="1539076" name="Rectangle 4"/>
          <p:cNvSpPr>
            <a:spLocks noChangeArrowheads="1"/>
          </p:cNvSpPr>
          <p:nvPr/>
        </p:nvSpPr>
        <p:spPr bwMode="auto">
          <a:xfrm>
            <a:off x="762000" y="1828800"/>
            <a:ext cx="3200400" cy="6096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lnSpc>
                <a:spcPct val="100000"/>
              </a:lnSpc>
              <a:spcBef>
                <a:spcPct val="0"/>
              </a:spcBef>
              <a:buClrTx/>
              <a:buSzTx/>
              <a:buFontTx/>
              <a:buNone/>
            </a:pPr>
            <a:r>
              <a:rPr lang="en-US">
                <a:solidFill>
                  <a:schemeClr val="tx2"/>
                </a:solidFill>
              </a:rPr>
              <a:t>High-Level Behavioral</a:t>
            </a:r>
          </a:p>
        </p:txBody>
      </p:sp>
      <p:sp>
        <p:nvSpPr>
          <p:cNvPr id="1539077" name="Rectangle 5"/>
          <p:cNvSpPr>
            <a:spLocks noChangeArrowheads="1"/>
          </p:cNvSpPr>
          <p:nvPr/>
        </p:nvSpPr>
        <p:spPr bwMode="auto">
          <a:xfrm>
            <a:off x="762000" y="3429000"/>
            <a:ext cx="3200400" cy="6096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lnSpc>
                <a:spcPct val="100000"/>
              </a:lnSpc>
              <a:spcBef>
                <a:spcPct val="0"/>
              </a:spcBef>
              <a:buClrTx/>
              <a:buSzTx/>
              <a:buFontTx/>
              <a:buNone/>
            </a:pPr>
            <a:r>
              <a:rPr lang="en-US">
                <a:solidFill>
                  <a:schemeClr val="tx2"/>
                </a:solidFill>
              </a:rPr>
              <a:t>Register Transfer Level </a:t>
            </a:r>
          </a:p>
        </p:txBody>
      </p:sp>
      <p:sp>
        <p:nvSpPr>
          <p:cNvPr id="1539078" name="Rectangle 6"/>
          <p:cNvSpPr>
            <a:spLocks noChangeArrowheads="1"/>
          </p:cNvSpPr>
          <p:nvPr/>
        </p:nvSpPr>
        <p:spPr bwMode="auto">
          <a:xfrm>
            <a:off x="762000" y="5029200"/>
            <a:ext cx="3200400" cy="609600"/>
          </a:xfrm>
          <a:prstGeom prst="rect">
            <a:avLst/>
          </a:prstGeom>
          <a:solidFill>
            <a:srgbClr val="99CCFF"/>
          </a:solidFill>
          <a:ln w="9525">
            <a:solidFill>
              <a:schemeClr val="tx1"/>
            </a:solidFill>
            <a:miter lim="800000"/>
            <a:headEnd/>
            <a:tailEnd/>
          </a:ln>
          <a:effectLst/>
        </p:spPr>
        <p:txBody>
          <a:bodyPr wrap="none" anchor="ctr">
            <a:prstTxWarp prst="textNoShape">
              <a:avLst/>
            </a:prstTxWarp>
          </a:bodyPr>
          <a:lstStyle/>
          <a:p>
            <a:pPr algn="ctr">
              <a:lnSpc>
                <a:spcPct val="100000"/>
              </a:lnSpc>
              <a:spcBef>
                <a:spcPct val="0"/>
              </a:spcBef>
              <a:buClrTx/>
              <a:buSzTx/>
              <a:buFontTx/>
              <a:buNone/>
            </a:pPr>
            <a:r>
              <a:rPr lang="en-US">
                <a:solidFill>
                  <a:schemeClr val="tx2"/>
                </a:solidFill>
              </a:rPr>
              <a:t>Gate Level </a:t>
            </a:r>
          </a:p>
        </p:txBody>
      </p:sp>
      <p:sp>
        <p:nvSpPr>
          <p:cNvPr id="1539079" name="AutoShape 7"/>
          <p:cNvSpPr>
            <a:spLocks noChangeArrowheads="1"/>
          </p:cNvSpPr>
          <p:nvPr/>
        </p:nvSpPr>
        <p:spPr bwMode="auto">
          <a:xfrm>
            <a:off x="2133600" y="2590800"/>
            <a:ext cx="381000" cy="685800"/>
          </a:xfrm>
          <a:prstGeom prst="downArrow">
            <a:avLst>
              <a:gd name="adj1" fmla="val 50000"/>
              <a:gd name="adj2" fmla="val 45000"/>
            </a:avLst>
          </a:prstGeom>
          <a:solidFill>
            <a:srgbClr val="FF0000"/>
          </a:solidFill>
          <a:ln w="28575">
            <a:solidFill>
              <a:srgbClr val="993300"/>
            </a:solidFill>
            <a:miter lim="800000"/>
            <a:headEnd/>
            <a:tailEnd/>
          </a:ln>
          <a:effectLst/>
        </p:spPr>
        <p:txBody>
          <a:bodyPr anchor="ctr">
            <a:prstTxWarp prst="textNoShape">
              <a:avLst/>
            </a:prstTxWarp>
            <a:spAutoFit/>
          </a:bodyPr>
          <a:lstStyle/>
          <a:p>
            <a:endParaRPr lang="en-US"/>
          </a:p>
        </p:txBody>
      </p:sp>
      <p:sp>
        <p:nvSpPr>
          <p:cNvPr id="1539080" name="AutoShape 8"/>
          <p:cNvSpPr>
            <a:spLocks noChangeArrowheads="1"/>
          </p:cNvSpPr>
          <p:nvPr/>
        </p:nvSpPr>
        <p:spPr bwMode="auto">
          <a:xfrm>
            <a:off x="2217738" y="4286250"/>
            <a:ext cx="212725" cy="468313"/>
          </a:xfrm>
          <a:prstGeom prst="downArrow">
            <a:avLst>
              <a:gd name="adj1" fmla="val 50000"/>
              <a:gd name="adj2" fmla="val 55037"/>
            </a:avLst>
          </a:prstGeom>
          <a:solidFill>
            <a:schemeClr val="folHlink"/>
          </a:solidFill>
          <a:ln w="28575">
            <a:solidFill>
              <a:schemeClr val="tx2"/>
            </a:solidFill>
            <a:miter lim="800000"/>
            <a:headEnd/>
            <a:tailEnd/>
          </a:ln>
          <a:effectLst/>
        </p:spPr>
        <p:txBody>
          <a:bodyPr wrap="none" anchor="ctr">
            <a:prstTxWarp prst="textNoShape">
              <a:avLst/>
            </a:prstTxWarp>
            <a:spAutoFit/>
          </a:bodyPr>
          <a:lstStyle/>
          <a:p>
            <a:pPr algn="ctr">
              <a:lnSpc>
                <a:spcPct val="100000"/>
              </a:lnSpc>
              <a:spcBef>
                <a:spcPct val="0"/>
              </a:spcBef>
              <a:buClrTx/>
              <a:buSzTx/>
              <a:buFontTx/>
              <a:buNone/>
            </a:pPr>
            <a:endParaRPr lang="en-US" b="1">
              <a:solidFill>
                <a:srgbClr val="FF0000"/>
              </a:solidFill>
            </a:endParaRPr>
          </a:p>
        </p:txBody>
      </p:sp>
      <p:sp>
        <p:nvSpPr>
          <p:cNvPr id="1539081" name="Text Box 9"/>
          <p:cNvSpPr txBox="1">
            <a:spLocks noChangeArrowheads="1"/>
          </p:cNvSpPr>
          <p:nvPr/>
        </p:nvSpPr>
        <p:spPr bwMode="auto">
          <a:xfrm>
            <a:off x="4830763" y="1816100"/>
            <a:ext cx="3722687" cy="1311275"/>
          </a:xfrm>
          <a:prstGeom prst="rect">
            <a:avLst/>
          </a:prstGeom>
          <a:noFill/>
          <a:ln w="9525">
            <a:noFill/>
            <a:miter lim="800000"/>
            <a:headEnd/>
            <a:tailEnd/>
          </a:ln>
          <a:effectLst/>
        </p:spPr>
        <p:txBody>
          <a:bodyPr anchor="ctr">
            <a:prstTxWarp prst="textNoShape">
              <a:avLst/>
            </a:prstTxWarp>
            <a:spAutoFit/>
          </a:bodyPr>
          <a:lstStyle/>
          <a:p>
            <a:pPr>
              <a:lnSpc>
                <a:spcPct val="100000"/>
              </a:lnSpc>
              <a:spcBef>
                <a:spcPct val="0"/>
              </a:spcBef>
              <a:buClrTx/>
              <a:buSzTx/>
              <a:buFontTx/>
              <a:buNone/>
            </a:pPr>
            <a:r>
              <a:rPr lang="en-US" i="1">
                <a:solidFill>
                  <a:schemeClr val="tx2"/>
                </a:solidFill>
              </a:rPr>
              <a:t>A common approach is to use C/C++ for initial behavioral modeling, and for building test rigs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9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081"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r>
              <a:rPr lang="en-US"/>
              <a:t>L03-</a:t>
            </a:r>
            <a:fld id="{1F1B52C6-1008-6E41-B40C-AF53AF055DFF}" type="slidenum">
              <a:rPr lang="en-US"/>
              <a:pPr/>
              <a:t>3</a:t>
            </a:fld>
            <a:endParaRPr lang="en-US"/>
          </a:p>
        </p:txBody>
      </p:sp>
      <p:sp>
        <p:nvSpPr>
          <p:cNvPr id="1541122" name="Rectangle 2"/>
          <p:cNvSpPr>
            <a:spLocks noGrp="1" noChangeArrowheads="1"/>
          </p:cNvSpPr>
          <p:nvPr>
            <p:ph type="title"/>
          </p:nvPr>
        </p:nvSpPr>
        <p:spPr>
          <a:xfrm>
            <a:off x="609600" y="228600"/>
            <a:ext cx="8229600" cy="1295400"/>
          </a:xfrm>
        </p:spPr>
        <p:txBody>
          <a:bodyPr/>
          <a:lstStyle/>
          <a:p>
            <a:r>
              <a:rPr lang="en-US" sz="4000" dirty="0"/>
              <a:t>Writing synthesizable </a:t>
            </a:r>
            <a:r>
              <a:rPr lang="en-US" sz="4000" dirty="0" err="1" smtClean="0"/>
              <a:t>Verilog</a:t>
            </a:r>
            <a:r>
              <a:rPr lang="en-US" sz="4000" dirty="0" smtClean="0"/>
              <a:t> </a:t>
            </a:r>
            <a:br>
              <a:rPr lang="en-US" sz="4000" dirty="0" smtClean="0"/>
            </a:br>
            <a:r>
              <a:rPr lang="en-US" sz="2400" i="1" dirty="0" smtClean="0"/>
              <a:t>Recap: Combinational </a:t>
            </a:r>
            <a:r>
              <a:rPr lang="en-US" sz="2400" i="1" dirty="0"/>
              <a:t>logic</a:t>
            </a:r>
            <a:endParaRPr lang="en-US" sz="4000" i="1" dirty="0"/>
          </a:p>
        </p:txBody>
      </p:sp>
      <p:sp>
        <p:nvSpPr>
          <p:cNvPr id="1541123" name="Rectangle 3" descr="Rectangle: Click to edit Master text styles&#10;Second level&#10;Third level&#10;Fourth level&#10;Fifth level"/>
          <p:cNvSpPr>
            <a:spLocks noGrp="1" noChangeArrowheads="1"/>
          </p:cNvSpPr>
          <p:nvPr>
            <p:ph type="body" idx="1"/>
          </p:nvPr>
        </p:nvSpPr>
        <p:spPr>
          <a:xfrm>
            <a:off x="548969" y="1483030"/>
            <a:ext cx="8611419" cy="5334000"/>
          </a:xfrm>
        </p:spPr>
        <p:txBody>
          <a:bodyPr/>
          <a:lstStyle/>
          <a:p>
            <a:pPr>
              <a:lnSpc>
                <a:spcPct val="90000"/>
              </a:lnSpc>
            </a:pPr>
            <a:r>
              <a:rPr lang="en-US" sz="2000" dirty="0"/>
              <a:t>Use continuous assignments (</a:t>
            </a:r>
            <a:r>
              <a:rPr lang="en-US" sz="2000" b="1" dirty="0">
                <a:solidFill>
                  <a:schemeClr val="tx2"/>
                </a:solidFill>
                <a:latin typeface="Courier New" pitchFamily="-65" charset="0"/>
              </a:rPr>
              <a:t>assign</a:t>
            </a:r>
            <a:r>
              <a:rPr lang="en-US" sz="2000" dirty="0"/>
              <a:t>) </a:t>
            </a:r>
          </a:p>
          <a:p>
            <a:pPr lvl="1">
              <a:lnSpc>
                <a:spcPct val="90000"/>
              </a:lnSpc>
              <a:buFont typeface="Wingdings" pitchFamily="-65" charset="2"/>
              <a:buNone/>
            </a:pPr>
            <a:r>
              <a:rPr lang="en-US" sz="1400" b="1" dirty="0">
                <a:solidFill>
                  <a:schemeClr val="tx2"/>
                </a:solidFill>
                <a:latin typeface="Courier New" pitchFamily="-65" charset="0"/>
              </a:rPr>
              <a:t>		</a:t>
            </a:r>
            <a:r>
              <a:rPr lang="en-US" sz="1600" b="1" dirty="0">
                <a:solidFill>
                  <a:schemeClr val="tx2"/>
                </a:solidFill>
                <a:latin typeface="Courier New" pitchFamily="-65" charset="0"/>
              </a:rPr>
              <a:t>assign</a:t>
            </a:r>
            <a:r>
              <a:rPr lang="en-US" sz="1600" b="1" dirty="0" smtClean="0">
                <a:latin typeface="Courier New" pitchFamily="-65" charset="0"/>
              </a:rPr>
              <a:t> </a:t>
            </a:r>
            <a:r>
              <a:rPr lang="en-US" sz="1600" b="1" dirty="0" err="1" smtClean="0">
                <a:latin typeface="Courier New" pitchFamily="-65" charset="0"/>
              </a:rPr>
              <a:t>c_i</a:t>
            </a:r>
            <a:r>
              <a:rPr lang="en-US" sz="1600" b="1" dirty="0" smtClean="0">
                <a:latin typeface="Courier New" pitchFamily="-65" charset="0"/>
              </a:rPr>
              <a:t> </a:t>
            </a:r>
            <a:r>
              <a:rPr lang="en-US" sz="1600" b="1" dirty="0">
                <a:latin typeface="Courier New" pitchFamily="-65" charset="0"/>
              </a:rPr>
              <a:t>=</a:t>
            </a:r>
            <a:r>
              <a:rPr lang="en-US" sz="1600" b="1" dirty="0" smtClean="0">
                <a:latin typeface="Courier New" pitchFamily="-65" charset="0"/>
              </a:rPr>
              <a:t> </a:t>
            </a:r>
            <a:r>
              <a:rPr lang="en-US" sz="1600" b="1" dirty="0" err="1" smtClean="0">
                <a:latin typeface="Courier New" pitchFamily="-65" charset="0"/>
              </a:rPr>
              <a:t>b_o</a:t>
            </a:r>
            <a:r>
              <a:rPr lang="en-US" sz="1600" b="1" dirty="0" smtClean="0">
                <a:latin typeface="Courier New" pitchFamily="-65" charset="0"/>
              </a:rPr>
              <a:t> </a:t>
            </a:r>
            <a:r>
              <a:rPr lang="en-US" sz="1600" b="1" dirty="0">
                <a:latin typeface="Courier New" pitchFamily="-65" charset="0"/>
              </a:rPr>
              <a:t>+ 1</a:t>
            </a:r>
            <a:r>
              <a:rPr lang="en-US" sz="1600" b="1" dirty="0" smtClean="0">
                <a:latin typeface="Courier New" pitchFamily="-65" charset="0"/>
              </a:rPr>
              <a:t>;</a:t>
            </a:r>
          </a:p>
          <a:p>
            <a:pPr lvl="1">
              <a:lnSpc>
                <a:spcPct val="90000"/>
              </a:lnSpc>
              <a:buFont typeface="Wingdings" pitchFamily="-65" charset="2"/>
              <a:buNone/>
            </a:pPr>
            <a:endParaRPr lang="en-US" sz="2000" dirty="0" smtClean="0"/>
          </a:p>
          <a:p>
            <a:pPr>
              <a:lnSpc>
                <a:spcPct val="90000"/>
              </a:lnSpc>
            </a:pPr>
            <a:r>
              <a:rPr lang="en-US" sz="2000" dirty="0"/>
              <a:t>Use </a:t>
            </a:r>
            <a:r>
              <a:rPr lang="en-US" sz="2000" b="1" dirty="0" err="1" smtClean="0">
                <a:solidFill>
                  <a:schemeClr val="tx2"/>
                </a:solidFill>
                <a:latin typeface="Courier New" pitchFamily="-65" charset="0"/>
              </a:rPr>
              <a:t>always_comb</a:t>
            </a:r>
            <a:r>
              <a:rPr lang="en-US" sz="2000" dirty="0" smtClean="0"/>
              <a:t> </a:t>
            </a:r>
            <a:r>
              <a:rPr lang="en-US" sz="2000" dirty="0"/>
              <a:t>blocks with </a:t>
            </a:r>
            <a:r>
              <a:rPr lang="en-US" sz="2000" dirty="0" smtClean="0"/>
              <a:t>blocking assignments </a:t>
            </a:r>
            <a:r>
              <a:rPr lang="en-US" sz="2000" dirty="0"/>
              <a:t>(</a:t>
            </a:r>
            <a:r>
              <a:rPr lang="en-US" sz="2000" b="1" dirty="0">
                <a:solidFill>
                  <a:schemeClr val="tx2"/>
                </a:solidFill>
                <a:latin typeface="Courier New" pitchFamily="-65" charset="0"/>
              </a:rPr>
              <a:t>=</a:t>
            </a:r>
            <a:r>
              <a:rPr lang="en-US" sz="2000" dirty="0"/>
              <a:t>) </a:t>
            </a:r>
            <a:endParaRPr lang="en-US" sz="1600" b="1" dirty="0">
              <a:solidFill>
                <a:srgbClr val="3333CC"/>
              </a:solidFill>
              <a:latin typeface="Courier New" pitchFamily="-65" charset="0"/>
            </a:endParaRPr>
          </a:p>
          <a:p>
            <a:pPr eaLnBrk="0" hangingPunct="0">
              <a:lnSpc>
                <a:spcPct val="90000"/>
              </a:lnSpc>
              <a:spcBef>
                <a:spcPct val="0"/>
              </a:spcBef>
              <a:buClr>
                <a:schemeClr val="bg1"/>
              </a:buClr>
              <a:buSzTx/>
              <a:buFont typeface="Wingdings" pitchFamily="-65" charset="2"/>
              <a:buNone/>
            </a:pPr>
            <a:r>
              <a:rPr lang="en-US" sz="1800" b="1" dirty="0">
                <a:solidFill>
                  <a:srgbClr val="3333CC"/>
                </a:solidFill>
                <a:latin typeface="Courier New" pitchFamily="-65" charset="0"/>
              </a:rPr>
              <a:t>	   </a:t>
            </a:r>
            <a:r>
              <a:rPr lang="en-US" sz="1800" b="1" dirty="0" smtClean="0">
                <a:solidFill>
                  <a:srgbClr val="3333CC"/>
                </a:solidFill>
                <a:latin typeface="Courier New" pitchFamily="-65" charset="0"/>
              </a:rPr>
              <a:t> </a:t>
            </a:r>
          </a:p>
          <a:p>
            <a:pPr eaLnBrk="0" hangingPunct="0">
              <a:lnSpc>
                <a:spcPct val="90000"/>
              </a:lnSpc>
              <a:spcBef>
                <a:spcPct val="0"/>
              </a:spcBef>
              <a:buClr>
                <a:schemeClr val="bg1"/>
              </a:buClr>
              <a:buSzTx/>
              <a:buFont typeface="Wingdings" pitchFamily="-65" charset="2"/>
              <a:buNone/>
            </a:pPr>
            <a:r>
              <a:rPr lang="en-US" sz="1800" b="1" dirty="0" smtClean="0">
                <a:solidFill>
                  <a:srgbClr val="3333CC"/>
                </a:solidFill>
                <a:latin typeface="Courier New" pitchFamily="-65" charset="0"/>
              </a:rPr>
              <a:t>       </a:t>
            </a:r>
            <a:r>
              <a:rPr lang="en-US" sz="1800" b="1" dirty="0" err="1" smtClean="0">
                <a:solidFill>
                  <a:schemeClr val="tx2"/>
                </a:solidFill>
                <a:latin typeface="Courier New" pitchFamily="-65" charset="0"/>
              </a:rPr>
              <a:t>always_comb</a:t>
            </a:r>
            <a:endParaRPr lang="en-US" sz="1800" b="1" dirty="0" smtClean="0">
              <a:solidFill>
                <a:schemeClr val="tx2"/>
              </a:solidFill>
              <a:latin typeface="Courier New" pitchFamily="-65" charset="0"/>
            </a:endParaRPr>
          </a:p>
          <a:p>
            <a:pPr eaLnBrk="0" hangingPunct="0">
              <a:lnSpc>
                <a:spcPct val="90000"/>
              </a:lnSpc>
              <a:spcBef>
                <a:spcPct val="0"/>
              </a:spcBef>
              <a:buClr>
                <a:schemeClr val="bg1"/>
              </a:buClr>
              <a:buSzTx/>
              <a:buFont typeface="Wingdings" pitchFamily="-65" charset="2"/>
              <a:buNone/>
            </a:pPr>
            <a:r>
              <a:rPr lang="en-US" sz="1800" b="1" dirty="0">
                <a:solidFill>
                  <a:schemeClr val="tx2"/>
                </a:solidFill>
                <a:latin typeface="Courier New" pitchFamily="-65" charset="0"/>
              </a:rPr>
              <a:t>          begin</a:t>
            </a:r>
          </a:p>
          <a:p>
            <a:pPr eaLnBrk="0" hangingPunct="0">
              <a:lnSpc>
                <a:spcPct val="90000"/>
              </a:lnSpc>
              <a:spcBef>
                <a:spcPct val="0"/>
              </a:spcBef>
              <a:buClr>
                <a:schemeClr val="bg1"/>
              </a:buClr>
              <a:buSzTx/>
              <a:buFont typeface="Wingdings" pitchFamily="-65" charset="2"/>
              <a:buNone/>
            </a:pPr>
            <a:r>
              <a:rPr lang="en-US" sz="1800" b="1" dirty="0">
                <a:latin typeface="Courier New" pitchFamily="-65" charset="0"/>
              </a:rPr>
              <a:t>            out = 2’d0; </a:t>
            </a:r>
          </a:p>
          <a:p>
            <a:pPr eaLnBrk="0" hangingPunct="0">
              <a:lnSpc>
                <a:spcPct val="90000"/>
              </a:lnSpc>
              <a:spcBef>
                <a:spcPct val="0"/>
              </a:spcBef>
              <a:buClr>
                <a:schemeClr val="bg1"/>
              </a:buClr>
              <a:buSzTx/>
              <a:buFont typeface="Wingdings" pitchFamily="-65" charset="2"/>
              <a:buNone/>
            </a:pPr>
            <a:r>
              <a:rPr lang="en-US" sz="1800" b="1" dirty="0">
                <a:latin typeface="Courier New" pitchFamily="-65" charset="0"/>
              </a:rPr>
              <a:t>            </a:t>
            </a:r>
            <a:r>
              <a:rPr lang="en-US" sz="1800" b="1" dirty="0">
                <a:solidFill>
                  <a:schemeClr val="tx2"/>
                </a:solidFill>
                <a:latin typeface="Courier New" pitchFamily="-65" charset="0"/>
              </a:rPr>
              <a:t>if</a:t>
            </a:r>
            <a:r>
              <a:rPr lang="en-US" sz="1800" b="1" dirty="0">
                <a:latin typeface="Courier New" pitchFamily="-65" charset="0"/>
              </a:rPr>
              <a:t> (in1 == 1) </a:t>
            </a:r>
          </a:p>
          <a:p>
            <a:pPr eaLnBrk="0" hangingPunct="0">
              <a:lnSpc>
                <a:spcPct val="90000"/>
              </a:lnSpc>
              <a:spcBef>
                <a:spcPct val="0"/>
              </a:spcBef>
              <a:buClr>
                <a:schemeClr val="bg1"/>
              </a:buClr>
              <a:buSzTx/>
              <a:buFont typeface="Wingdings" pitchFamily="-65" charset="2"/>
              <a:buNone/>
            </a:pPr>
            <a:r>
              <a:rPr lang="en-US" sz="1800" b="1" dirty="0">
                <a:latin typeface="Courier New" pitchFamily="-65" charset="0"/>
              </a:rPr>
              <a:t>               out = 2’d1;</a:t>
            </a:r>
          </a:p>
          <a:p>
            <a:pPr eaLnBrk="0" hangingPunct="0">
              <a:lnSpc>
                <a:spcPct val="90000"/>
              </a:lnSpc>
              <a:spcBef>
                <a:spcPct val="0"/>
              </a:spcBef>
              <a:buClr>
                <a:schemeClr val="bg1"/>
              </a:buClr>
              <a:buSzTx/>
              <a:buFont typeface="Wingdings" pitchFamily="-65" charset="2"/>
              <a:buNone/>
            </a:pPr>
            <a:r>
              <a:rPr lang="en-US" sz="1800" b="1" dirty="0">
                <a:latin typeface="Courier New" pitchFamily="-65" charset="0"/>
              </a:rPr>
              <a:t>            </a:t>
            </a:r>
            <a:r>
              <a:rPr lang="en-US" sz="1800" b="1" dirty="0">
                <a:solidFill>
                  <a:schemeClr val="tx2"/>
                </a:solidFill>
                <a:latin typeface="Courier New" pitchFamily="-65" charset="0"/>
              </a:rPr>
              <a:t>else if</a:t>
            </a:r>
            <a:r>
              <a:rPr lang="en-US" sz="1800" b="1" dirty="0">
                <a:solidFill>
                  <a:srgbClr val="3333CC"/>
                </a:solidFill>
                <a:latin typeface="Courier New" pitchFamily="-65" charset="0"/>
              </a:rPr>
              <a:t> </a:t>
            </a:r>
            <a:r>
              <a:rPr lang="en-US" sz="1800" b="1" dirty="0">
                <a:latin typeface="Courier New" pitchFamily="-65" charset="0"/>
              </a:rPr>
              <a:t>(in2 == 1)</a:t>
            </a:r>
          </a:p>
          <a:p>
            <a:pPr eaLnBrk="0" hangingPunct="0">
              <a:lnSpc>
                <a:spcPct val="90000"/>
              </a:lnSpc>
              <a:spcBef>
                <a:spcPct val="0"/>
              </a:spcBef>
              <a:buClr>
                <a:schemeClr val="bg1"/>
              </a:buClr>
              <a:buSzTx/>
              <a:buFont typeface="Wingdings" pitchFamily="-65" charset="2"/>
              <a:buNone/>
            </a:pPr>
            <a:r>
              <a:rPr lang="en-US" sz="1800" b="1" dirty="0">
                <a:latin typeface="Courier New" pitchFamily="-65" charset="0"/>
              </a:rPr>
              <a:t>               out = 2’d2;</a:t>
            </a:r>
          </a:p>
          <a:p>
            <a:pPr eaLnBrk="0" hangingPunct="0">
              <a:lnSpc>
                <a:spcPct val="90000"/>
              </a:lnSpc>
              <a:spcBef>
                <a:spcPct val="0"/>
              </a:spcBef>
              <a:buClr>
                <a:schemeClr val="bg1"/>
              </a:buClr>
              <a:buSzTx/>
              <a:buFont typeface="Wingdings" pitchFamily="-65" charset="2"/>
              <a:buNone/>
            </a:pPr>
            <a:r>
              <a:rPr lang="en-US" sz="1800" b="1" dirty="0">
                <a:latin typeface="Courier New" pitchFamily="-65" charset="0"/>
              </a:rPr>
              <a:t>          </a:t>
            </a:r>
            <a:r>
              <a:rPr lang="en-US" sz="1800" b="1" dirty="0" smtClean="0">
                <a:solidFill>
                  <a:schemeClr val="tx2"/>
                </a:solidFill>
                <a:latin typeface="Courier New" pitchFamily="-65" charset="0"/>
              </a:rPr>
              <a:t>end</a:t>
            </a:r>
          </a:p>
          <a:p>
            <a:pPr eaLnBrk="0" hangingPunct="0">
              <a:lnSpc>
                <a:spcPct val="90000"/>
              </a:lnSpc>
              <a:spcBef>
                <a:spcPct val="0"/>
              </a:spcBef>
              <a:buClr>
                <a:schemeClr val="bg1"/>
              </a:buClr>
              <a:buSzTx/>
              <a:buFont typeface="Wingdings" pitchFamily="-65" charset="2"/>
              <a:buNone/>
            </a:pPr>
            <a:endParaRPr lang="en-US" sz="1800" b="1" dirty="0" smtClean="0">
              <a:solidFill>
                <a:schemeClr val="tx2"/>
              </a:solidFill>
              <a:latin typeface="Courier New" pitchFamily="-65" charset="0"/>
            </a:endParaRPr>
          </a:p>
          <a:p>
            <a:pPr>
              <a:lnSpc>
                <a:spcPct val="90000"/>
              </a:lnSpc>
            </a:pPr>
            <a:r>
              <a:rPr lang="en-US" sz="2000" dirty="0"/>
              <a:t>Every variable should have a </a:t>
            </a:r>
            <a:r>
              <a:rPr lang="en-US" sz="2000" i="1" dirty="0"/>
              <a:t>default value</a:t>
            </a:r>
            <a:r>
              <a:rPr lang="en-US" sz="2000" dirty="0"/>
              <a:t> to avoid inadvertent introduction of </a:t>
            </a:r>
            <a:r>
              <a:rPr lang="en-US" sz="2000" dirty="0" smtClean="0"/>
              <a:t>latches</a:t>
            </a:r>
          </a:p>
          <a:p>
            <a:pPr>
              <a:lnSpc>
                <a:spcPct val="90000"/>
              </a:lnSpc>
            </a:pPr>
            <a:endParaRPr lang="en-US" sz="2000" dirty="0" smtClean="0"/>
          </a:p>
          <a:p>
            <a:pPr>
              <a:lnSpc>
                <a:spcPct val="90000"/>
              </a:lnSpc>
            </a:pPr>
            <a:r>
              <a:rPr lang="en-US" sz="1800" dirty="0" smtClean="0"/>
              <a:t>Don’t assign to same </a:t>
            </a:r>
            <a:r>
              <a:rPr lang="en-US" sz="1800" dirty="0"/>
              <a:t>variable from more than one</a:t>
            </a:r>
            <a:r>
              <a:rPr lang="en-US" sz="1800" dirty="0" smtClean="0"/>
              <a:t> </a:t>
            </a:r>
            <a:r>
              <a:rPr lang="en-US" sz="1800" b="1" dirty="0" err="1" smtClean="0">
                <a:solidFill>
                  <a:schemeClr val="tx2"/>
                </a:solidFill>
                <a:latin typeface="Courier New" pitchFamily="-65" charset="0"/>
              </a:rPr>
              <a:t>always_comb</a:t>
            </a:r>
            <a:r>
              <a:rPr lang="en-US" sz="1800" dirty="0" smtClean="0"/>
              <a:t> block. Race conditions in behavioral </a:t>
            </a:r>
            <a:r>
              <a:rPr lang="en-US" sz="1800" dirty="0" err="1" smtClean="0"/>
              <a:t>sim</a:t>
            </a:r>
            <a:r>
              <a:rPr lang="en-US" sz="1800" dirty="0" smtClean="0"/>
              <a:t>, synthesizes incorrectly.</a:t>
            </a:r>
            <a:endParaRPr lang="en-US" sz="1800" dirty="0" smtClean="0">
              <a:solidFill>
                <a:schemeClr val="tx2"/>
              </a:solidFill>
            </a:endParaRPr>
          </a:p>
        </p:txBody>
      </p:sp>
      <p:sp>
        <p:nvSpPr>
          <p:cNvPr id="1541125" name="Text Box 5"/>
          <p:cNvSpPr txBox="1">
            <a:spLocks noChangeArrowheads="1"/>
          </p:cNvSpPr>
          <p:nvPr/>
        </p:nvSpPr>
        <p:spPr bwMode="auto">
          <a:xfrm>
            <a:off x="5441950" y="2676525"/>
            <a:ext cx="3276600" cy="1190625"/>
          </a:xfrm>
          <a:prstGeom prst="rect">
            <a:avLst/>
          </a:prstGeom>
          <a:noFill/>
          <a:ln w="9525">
            <a:noFill/>
            <a:miter lim="800000"/>
            <a:headEnd/>
            <a:tailEnd/>
          </a:ln>
          <a:effectLst/>
        </p:spPr>
        <p:txBody>
          <a:bodyPr>
            <a:prstTxWarp prst="textNoShape">
              <a:avLst/>
            </a:prstTxWarp>
            <a:spAutoFit/>
          </a:bodyPr>
          <a:lstStyle/>
          <a:p>
            <a:pPr>
              <a:buFont typeface="Wingdings" pitchFamily="-65" charset="2"/>
              <a:buNone/>
            </a:pPr>
            <a:r>
              <a:rPr lang="en-US">
                <a:solidFill>
                  <a:srgbClr val="FF0000"/>
                </a:solidFill>
                <a:latin typeface="Courier New" pitchFamily="-65" charset="0"/>
              </a:rPr>
              <a:t>always</a:t>
            </a:r>
            <a:r>
              <a:rPr lang="en-US">
                <a:solidFill>
                  <a:srgbClr val="FF0000"/>
                </a:solidFill>
              </a:rPr>
              <a:t> blocks allow more expressive control structures, though not all will synthesize </a:t>
            </a:r>
          </a:p>
        </p:txBody>
      </p:sp>
      <p:grpSp>
        <p:nvGrpSpPr>
          <p:cNvPr id="1541129" name="Group 9"/>
          <p:cNvGrpSpPr>
            <a:grpSpLocks/>
          </p:cNvGrpSpPr>
          <p:nvPr/>
        </p:nvGrpSpPr>
        <p:grpSpPr bwMode="auto">
          <a:xfrm>
            <a:off x="3055938" y="3384552"/>
            <a:ext cx="4213224" cy="908051"/>
            <a:chOff x="1920" y="2352"/>
            <a:chExt cx="2654" cy="572"/>
          </a:xfrm>
        </p:grpSpPr>
        <p:sp>
          <p:nvSpPr>
            <p:cNvPr id="1541126" name="Oval 6"/>
            <p:cNvSpPr>
              <a:spLocks noChangeArrowheads="1"/>
            </p:cNvSpPr>
            <p:nvPr/>
          </p:nvSpPr>
          <p:spPr bwMode="auto">
            <a:xfrm>
              <a:off x="1920" y="2352"/>
              <a:ext cx="528" cy="192"/>
            </a:xfrm>
            <a:prstGeom prst="ellipse">
              <a:avLst/>
            </a:prstGeom>
            <a:noFill/>
            <a:ln w="9525">
              <a:solidFill>
                <a:srgbClr val="FF0000"/>
              </a:solidFill>
              <a:round/>
              <a:headEnd/>
              <a:tailEnd/>
            </a:ln>
            <a:effectLst/>
          </p:spPr>
          <p:txBody>
            <a:bodyPr wrap="none" anchor="ctr">
              <a:prstTxWarp prst="textNoShape">
                <a:avLst/>
              </a:prstTxWarp>
            </a:bodyPr>
            <a:lstStyle/>
            <a:p>
              <a:endParaRPr lang="en-US"/>
            </a:p>
          </p:txBody>
        </p:sp>
        <p:sp>
          <p:nvSpPr>
            <p:cNvPr id="1541127" name="Text Box 7"/>
            <p:cNvSpPr txBox="1">
              <a:spLocks noChangeArrowheads="1"/>
            </p:cNvSpPr>
            <p:nvPr/>
          </p:nvSpPr>
          <p:spPr bwMode="auto">
            <a:xfrm>
              <a:off x="3408" y="2688"/>
              <a:ext cx="1166" cy="236"/>
            </a:xfrm>
            <a:prstGeom prst="rect">
              <a:avLst/>
            </a:prstGeom>
            <a:noFill/>
            <a:ln w="9525">
              <a:noFill/>
              <a:miter lim="800000"/>
              <a:headEnd/>
              <a:tailEnd/>
            </a:ln>
            <a:effectLst/>
          </p:spPr>
          <p:txBody>
            <a:bodyPr wrap="none">
              <a:prstTxWarp prst="textNoShape">
                <a:avLst/>
              </a:prstTxWarp>
              <a:spAutoFit/>
            </a:bodyPr>
            <a:lstStyle/>
            <a:p>
              <a:pPr>
                <a:buFont typeface="Wingdings" pitchFamily="-65" charset="2"/>
                <a:buNone/>
              </a:pPr>
              <a:r>
                <a:rPr lang="en-US" dirty="0" smtClean="0">
                  <a:solidFill>
                    <a:srgbClr val="FF0000"/>
                  </a:solidFill>
                </a:rPr>
                <a:t>default value</a:t>
              </a:r>
              <a:endParaRPr lang="en-US" dirty="0">
                <a:solidFill>
                  <a:srgbClr val="FF0000"/>
                </a:solidFill>
              </a:endParaRPr>
            </a:p>
          </p:txBody>
        </p:sp>
        <p:sp>
          <p:nvSpPr>
            <p:cNvPr id="1541128" name="Line 8"/>
            <p:cNvSpPr>
              <a:spLocks noChangeShapeType="1"/>
            </p:cNvSpPr>
            <p:nvPr/>
          </p:nvSpPr>
          <p:spPr bwMode="auto">
            <a:xfrm flipH="1" flipV="1">
              <a:off x="2448" y="2448"/>
              <a:ext cx="960" cy="336"/>
            </a:xfrm>
            <a:prstGeom prst="line">
              <a:avLst/>
            </a:prstGeom>
            <a:noFill/>
            <a:ln w="9525">
              <a:solidFill>
                <a:srgbClr val="FF0000"/>
              </a:solidFill>
              <a:round/>
              <a:headEnd/>
              <a:tailEnd type="triangle" w="med" len="med"/>
            </a:ln>
            <a:effectLst/>
          </p:spPr>
          <p:txBody>
            <a:bodyP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1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1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1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1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1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411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11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112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112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112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112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4112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4112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541129"/>
                                        </p:tgtEl>
                                        <p:attrNameLst>
                                          <p:attrName>style.visibility</p:attrName>
                                        </p:attrNameLst>
                                      </p:cBhvr>
                                      <p:to>
                                        <p:strVal val="visible"/>
                                      </p:to>
                                    </p:set>
                                    <p:animEffect transition="in" filter="wipe(right)">
                                      <p:cBhvr>
                                        <p:cTn id="39" dur="1000"/>
                                        <p:tgtEl>
                                          <p:spTgt spid="154112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41123">
                                            <p:txEl>
                                              <p:pRg st="16" end="1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41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3" grpId="0" uiExpand="1" build="p"/>
      <p:bldP spid="1541125"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L03-</a:t>
            </a:r>
            <a:fld id="{746DEFD3-2DCD-9B4F-B4F4-153F1390487D}" type="slidenum">
              <a:rPr lang="en-US"/>
              <a:pPr/>
              <a:t>4</a:t>
            </a:fld>
            <a:endParaRPr lang="en-US"/>
          </a:p>
        </p:txBody>
      </p:sp>
      <p:sp>
        <p:nvSpPr>
          <p:cNvPr id="1631234" name="Rectangle 2"/>
          <p:cNvSpPr>
            <a:spLocks noGrp="1" noChangeArrowheads="1"/>
          </p:cNvSpPr>
          <p:nvPr>
            <p:ph type="title"/>
          </p:nvPr>
        </p:nvSpPr>
        <p:spPr>
          <a:xfrm>
            <a:off x="609600" y="228600"/>
            <a:ext cx="8229600" cy="1295400"/>
          </a:xfrm>
        </p:spPr>
        <p:txBody>
          <a:bodyPr/>
          <a:lstStyle/>
          <a:p>
            <a:r>
              <a:rPr lang="en-US" sz="4000"/>
              <a:t>Writing synthesizable Verilog: Sequential logic</a:t>
            </a:r>
          </a:p>
        </p:txBody>
      </p:sp>
      <p:sp>
        <p:nvSpPr>
          <p:cNvPr id="1631235" name="Rectangle 3" descr="Rectangle: Click to edit Master text styles&#10;Second level&#10;Third level&#10;Fourth level&#10;Fifth level"/>
          <p:cNvSpPr>
            <a:spLocks noGrp="1" noChangeArrowheads="1"/>
          </p:cNvSpPr>
          <p:nvPr>
            <p:ph type="body" idx="1"/>
          </p:nvPr>
        </p:nvSpPr>
        <p:spPr>
          <a:xfrm>
            <a:off x="609600" y="1524000"/>
            <a:ext cx="8383588" cy="5334000"/>
          </a:xfrm>
        </p:spPr>
        <p:txBody>
          <a:bodyPr/>
          <a:lstStyle/>
          <a:p>
            <a:pPr>
              <a:lnSpc>
                <a:spcPct val="90000"/>
              </a:lnSpc>
            </a:pPr>
            <a:r>
              <a:rPr lang="en-US" sz="2000" dirty="0"/>
              <a:t>Use </a:t>
            </a:r>
            <a:r>
              <a:rPr lang="en-US" sz="2000" b="1" dirty="0" err="1" smtClean="0">
                <a:solidFill>
                  <a:schemeClr val="tx2"/>
                </a:solidFill>
                <a:latin typeface="Courier New" pitchFamily="-65" charset="0"/>
              </a:rPr>
              <a:t>always_ff</a:t>
            </a:r>
            <a:r>
              <a:rPr lang="en-US" sz="2000" b="1" dirty="0" smtClean="0">
                <a:solidFill>
                  <a:schemeClr val="tx2"/>
                </a:solidFill>
                <a:latin typeface="Courier New" pitchFamily="-65" charset="0"/>
              </a:rPr>
              <a:t> </a:t>
            </a:r>
            <a:r>
              <a:rPr lang="en-US" sz="2000" b="1" dirty="0">
                <a:solidFill>
                  <a:schemeClr val="tx2"/>
                </a:solidFill>
                <a:latin typeface="Courier New" pitchFamily="-65" charset="0"/>
              </a:rPr>
              <a:t>@(</a:t>
            </a:r>
            <a:r>
              <a:rPr lang="en-US" sz="2000" b="1" dirty="0" err="1">
                <a:solidFill>
                  <a:schemeClr val="tx2"/>
                </a:solidFill>
                <a:latin typeface="Courier New" pitchFamily="-65" charset="0"/>
              </a:rPr>
              <a:t>posedge</a:t>
            </a:r>
            <a:r>
              <a:rPr lang="en-US" sz="2000" b="1" dirty="0">
                <a:solidFill>
                  <a:schemeClr val="tx2"/>
                </a:solidFill>
                <a:latin typeface="Courier New" pitchFamily="-65" charset="0"/>
              </a:rPr>
              <a:t> </a:t>
            </a:r>
            <a:r>
              <a:rPr lang="en-US" sz="2000" b="1" dirty="0" err="1">
                <a:latin typeface="Courier New" pitchFamily="-65" charset="0"/>
              </a:rPr>
              <a:t>clk</a:t>
            </a:r>
            <a:r>
              <a:rPr lang="en-US" sz="2000" b="1" dirty="0">
                <a:solidFill>
                  <a:schemeClr val="tx2"/>
                </a:solidFill>
                <a:latin typeface="Courier New" pitchFamily="-65" charset="0"/>
              </a:rPr>
              <a:t>)</a:t>
            </a:r>
            <a:r>
              <a:rPr lang="en-US" sz="2000" dirty="0" smtClean="0"/>
              <a:t> only with non</a:t>
            </a:r>
            <a:r>
              <a:rPr lang="en-US" sz="2000" dirty="0"/>
              <a:t>-blocking </a:t>
            </a:r>
            <a:r>
              <a:rPr lang="en-US" sz="2000" dirty="0" smtClean="0"/>
              <a:t>assignment operator </a:t>
            </a:r>
            <a:r>
              <a:rPr lang="en-US" sz="2000" dirty="0"/>
              <a:t>(</a:t>
            </a:r>
            <a:r>
              <a:rPr lang="en-US" sz="2000" b="1" dirty="0">
                <a:solidFill>
                  <a:schemeClr val="tx2"/>
                </a:solidFill>
                <a:latin typeface="Courier New" pitchFamily="-65" charset="0"/>
              </a:rPr>
              <a:t>&lt;=</a:t>
            </a:r>
            <a:r>
              <a:rPr lang="en-US" sz="2000" dirty="0"/>
              <a:t>)</a:t>
            </a:r>
            <a:endParaRPr lang="en-US" sz="1600" b="1" dirty="0">
              <a:solidFill>
                <a:srgbClr val="3333CC"/>
              </a:solidFill>
              <a:latin typeface="Courier New" pitchFamily="-65" charset="0"/>
            </a:endParaRPr>
          </a:p>
          <a:p>
            <a:pPr eaLnBrk="0" hangingPunct="0">
              <a:lnSpc>
                <a:spcPct val="90000"/>
              </a:lnSpc>
              <a:spcBef>
                <a:spcPct val="0"/>
              </a:spcBef>
              <a:buClr>
                <a:schemeClr val="bg1"/>
              </a:buClr>
              <a:buSzTx/>
              <a:buFont typeface="Wingdings" pitchFamily="-65" charset="2"/>
              <a:buNone/>
            </a:pPr>
            <a:r>
              <a:rPr lang="en-US" sz="1600" b="1" dirty="0">
                <a:solidFill>
                  <a:schemeClr val="tx2"/>
                </a:solidFill>
                <a:latin typeface="Courier New" pitchFamily="-65" charset="0"/>
              </a:rPr>
              <a:t>	    </a:t>
            </a:r>
            <a:r>
              <a:rPr lang="en-US" sz="1600" b="1" dirty="0" err="1" smtClean="0">
                <a:solidFill>
                  <a:schemeClr val="tx2"/>
                </a:solidFill>
                <a:latin typeface="Courier New" pitchFamily="-65" charset="0"/>
              </a:rPr>
              <a:t>always_ff</a:t>
            </a:r>
            <a:r>
              <a:rPr lang="en-US" sz="1600" b="1" dirty="0" smtClean="0">
                <a:solidFill>
                  <a:schemeClr val="tx2"/>
                </a:solidFill>
                <a:latin typeface="Courier New" pitchFamily="-65" charset="0"/>
              </a:rPr>
              <a:t> </a:t>
            </a:r>
            <a:r>
              <a:rPr lang="en-US" sz="1600" b="1" dirty="0">
                <a:solidFill>
                  <a:schemeClr val="tx2"/>
                </a:solidFill>
                <a:latin typeface="Courier New" pitchFamily="-65" charset="0"/>
              </a:rPr>
              <a:t>@( </a:t>
            </a:r>
            <a:r>
              <a:rPr lang="en-US" sz="1600" b="1" dirty="0" err="1">
                <a:solidFill>
                  <a:schemeClr val="tx2"/>
                </a:solidFill>
                <a:latin typeface="Courier New" pitchFamily="-65" charset="0"/>
              </a:rPr>
              <a:t>posedge</a:t>
            </a:r>
            <a:r>
              <a:rPr lang="en-US" sz="1600" b="1" dirty="0">
                <a:solidFill>
                  <a:schemeClr val="tx2"/>
                </a:solidFill>
                <a:latin typeface="Courier New" pitchFamily="-65" charset="0"/>
              </a:rPr>
              <a:t> </a:t>
            </a:r>
            <a:r>
              <a:rPr lang="en-US" sz="1600" b="1" dirty="0" err="1">
                <a:latin typeface="Courier New" pitchFamily="-65" charset="0"/>
              </a:rPr>
              <a:t>clk</a:t>
            </a:r>
            <a:r>
              <a:rPr lang="en-US" sz="1600" b="1" dirty="0">
                <a:solidFill>
                  <a:schemeClr val="tx2"/>
                </a:solidFill>
                <a:latin typeface="Courier New" pitchFamily="-65" charset="0"/>
              </a:rPr>
              <a:t> )</a:t>
            </a:r>
          </a:p>
          <a:p>
            <a:pPr eaLnBrk="0" hangingPunct="0">
              <a:lnSpc>
                <a:spcPct val="90000"/>
              </a:lnSpc>
              <a:spcBef>
                <a:spcPct val="0"/>
              </a:spcBef>
              <a:buClr>
                <a:schemeClr val="bg1"/>
              </a:buClr>
              <a:buSzTx/>
              <a:buFont typeface="Wingdings" pitchFamily="-65" charset="2"/>
              <a:buNone/>
            </a:pPr>
            <a:r>
              <a:rPr lang="en-US" sz="1600" b="1" dirty="0">
                <a:latin typeface="Courier New" pitchFamily="-65" charset="0"/>
              </a:rPr>
              <a:t>  	</a:t>
            </a:r>
            <a:r>
              <a:rPr lang="en-US" sz="1600" b="1" dirty="0" smtClean="0">
                <a:latin typeface="Courier New" pitchFamily="-65" charset="0"/>
              </a:rPr>
              <a:t>	  </a:t>
            </a:r>
            <a:r>
              <a:rPr lang="en-US" sz="1600" b="1" dirty="0" err="1" smtClean="0">
                <a:latin typeface="Courier New" pitchFamily="-65" charset="0"/>
              </a:rPr>
              <a:t>c_o</a:t>
            </a:r>
            <a:r>
              <a:rPr lang="en-US" sz="1600" b="1" dirty="0" smtClean="0">
                <a:latin typeface="Courier New" pitchFamily="-65" charset="0"/>
              </a:rPr>
              <a:t> </a:t>
            </a:r>
            <a:r>
              <a:rPr lang="en-US" sz="1600" b="1" dirty="0">
                <a:solidFill>
                  <a:srgbClr val="660066"/>
                </a:solidFill>
                <a:latin typeface="Courier New" pitchFamily="-65" charset="0"/>
              </a:rPr>
              <a:t>&lt;=</a:t>
            </a:r>
            <a:r>
              <a:rPr lang="en-US" sz="1600" b="1" dirty="0" smtClean="0">
                <a:solidFill>
                  <a:srgbClr val="660066"/>
                </a:solidFill>
                <a:latin typeface="Courier New" pitchFamily="-65" charset="0"/>
              </a:rPr>
              <a:t> </a:t>
            </a:r>
            <a:r>
              <a:rPr lang="en-US" sz="1600" b="1" dirty="0" err="1" smtClean="0">
                <a:latin typeface="Courier New" pitchFamily="-65" charset="0"/>
              </a:rPr>
              <a:t>c_i</a:t>
            </a:r>
            <a:r>
              <a:rPr lang="en-US" sz="1600" b="1" dirty="0" smtClean="0">
                <a:latin typeface="Courier New" pitchFamily="-65" charset="0"/>
              </a:rPr>
              <a:t>;</a:t>
            </a:r>
          </a:p>
          <a:p>
            <a:pPr eaLnBrk="0" hangingPunct="0">
              <a:lnSpc>
                <a:spcPct val="90000"/>
              </a:lnSpc>
              <a:spcBef>
                <a:spcPct val="0"/>
              </a:spcBef>
              <a:buClr>
                <a:schemeClr val="bg1"/>
              </a:buClr>
              <a:buSzTx/>
              <a:buFont typeface="Wingdings" pitchFamily="-65" charset="2"/>
              <a:buNone/>
            </a:pPr>
            <a:endParaRPr lang="en-US" sz="1600" b="1" dirty="0" smtClean="0">
              <a:latin typeface="Courier New" pitchFamily="-65" charset="0"/>
            </a:endParaRPr>
          </a:p>
          <a:p>
            <a:pPr>
              <a:lnSpc>
                <a:spcPct val="90000"/>
              </a:lnSpc>
            </a:pPr>
            <a:r>
              <a:rPr lang="en-US" sz="2000" dirty="0"/>
              <a:t>Use only positive-edge triggered flip-flops for </a:t>
            </a:r>
            <a:r>
              <a:rPr lang="en-US" sz="2000" dirty="0" smtClean="0"/>
              <a:t>state</a:t>
            </a:r>
          </a:p>
          <a:p>
            <a:pPr>
              <a:lnSpc>
                <a:spcPct val="90000"/>
              </a:lnSpc>
            </a:pPr>
            <a:endParaRPr lang="en-US" sz="1400" dirty="0" smtClean="0"/>
          </a:p>
          <a:p>
            <a:pPr>
              <a:lnSpc>
                <a:spcPct val="90000"/>
              </a:lnSpc>
            </a:pPr>
            <a:r>
              <a:rPr lang="en-US" sz="2000" dirty="0"/>
              <a:t>Do not assign the same variable from more than one </a:t>
            </a:r>
            <a:r>
              <a:rPr lang="en-US" sz="2000" dirty="0" err="1" smtClean="0">
                <a:solidFill>
                  <a:srgbClr val="660066"/>
                </a:solidFill>
              </a:rPr>
              <a:t>always_ff</a:t>
            </a:r>
            <a:r>
              <a:rPr lang="en-US" sz="2000" dirty="0" smtClean="0">
                <a:solidFill>
                  <a:srgbClr val="660066"/>
                </a:solidFill>
              </a:rPr>
              <a:t> </a:t>
            </a:r>
            <a:r>
              <a:rPr lang="en-US" sz="2000" dirty="0" smtClean="0"/>
              <a:t>block. Race condition in behavioral simulation; synthesizes incorrectly.</a:t>
            </a:r>
          </a:p>
          <a:p>
            <a:pPr>
              <a:lnSpc>
                <a:spcPct val="90000"/>
              </a:lnSpc>
            </a:pPr>
            <a:endParaRPr lang="en-US" sz="2000" dirty="0" smtClean="0"/>
          </a:p>
          <a:p>
            <a:pPr>
              <a:lnSpc>
                <a:spcPct val="90000"/>
              </a:lnSpc>
            </a:pPr>
            <a:r>
              <a:rPr lang="en-US" sz="2000" dirty="0"/>
              <a:t>Do not mix blocking and non-blocking </a:t>
            </a:r>
            <a:r>
              <a:rPr lang="en-US" sz="2000" dirty="0" smtClean="0"/>
              <a:t>assignments</a:t>
            </a:r>
          </a:p>
          <a:p>
            <a:pPr lvl="1">
              <a:lnSpc>
                <a:spcPct val="90000"/>
              </a:lnSpc>
            </a:pPr>
            <a:r>
              <a:rPr lang="en-US" sz="1800" dirty="0" smtClean="0"/>
              <a:t>only use non-blocking assignments (&lt;=) for sequential logic.</a:t>
            </a:r>
          </a:p>
          <a:p>
            <a:pPr lvl="1">
              <a:lnSpc>
                <a:spcPct val="90000"/>
              </a:lnSpc>
            </a:pPr>
            <a:r>
              <a:rPr lang="en-US" sz="1800" dirty="0" smtClean="0"/>
              <a:t>only use block assignments (=) for combinational logic.</a:t>
            </a:r>
          </a:p>
          <a:p>
            <a:pPr lvl="1">
              <a:lnSpc>
                <a:spcPct val="90000"/>
              </a:lnSpc>
            </a:pPr>
            <a:endParaRPr lang="en-US" sz="1800" dirty="0" smtClean="0"/>
          </a:p>
          <a:p>
            <a:pPr>
              <a:lnSpc>
                <a:spcPct val="90000"/>
              </a:lnSpc>
            </a:pPr>
            <a:r>
              <a:rPr lang="en-US" sz="2000" dirty="0" smtClean="0"/>
              <a:t>Like in software engineering, express your design as a module hierarchy that corresponds to logical boundaries in the design. Also, separate </a:t>
            </a:r>
            <a:r>
              <a:rPr lang="en-US" sz="2000" dirty="0" err="1" smtClean="0"/>
              <a:t>datapath</a:t>
            </a:r>
            <a:r>
              <a:rPr lang="en-US" sz="2000" dirty="0" smtClean="0"/>
              <a:t> and control (more later).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1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12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1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12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123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12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12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123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12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1235"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1"/>
          </p:nvPr>
        </p:nvSpPr>
        <p:spPr/>
        <p:txBody>
          <a:bodyPr/>
          <a:lstStyle/>
          <a:p>
            <a:r>
              <a:rPr lang="en-US"/>
              <a:t>L03-</a:t>
            </a:r>
            <a:fld id="{EABA759F-4CB6-724F-9938-36C0EE62EF52}" type="slidenum">
              <a:rPr lang="en-US"/>
              <a:pPr/>
              <a:t>5</a:t>
            </a:fld>
            <a:endParaRPr lang="en-US"/>
          </a:p>
        </p:txBody>
      </p:sp>
      <p:sp>
        <p:nvSpPr>
          <p:cNvPr id="1543170" name="Text Box 2"/>
          <p:cNvSpPr txBox="1">
            <a:spLocks noChangeArrowheads="1"/>
          </p:cNvSpPr>
          <p:nvPr/>
        </p:nvSpPr>
        <p:spPr bwMode="auto">
          <a:xfrm>
            <a:off x="707095" y="1652588"/>
            <a:ext cx="4299163" cy="3632584"/>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a_n</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a_r</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always_ff</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end</a:t>
            </a:r>
          </a:p>
          <a:p>
            <a:pPr defTabSz="1019175" eaLnBrk="0" hangingPunct="0">
              <a:lnSpc>
                <a:spcPct val="100000"/>
              </a:lnSpc>
              <a:spcBef>
                <a:spcPct val="0"/>
              </a:spcBef>
              <a:buClrTx/>
              <a:buSzTx/>
              <a:buFontTx/>
              <a:buNone/>
            </a:pPr>
            <a:endParaRPr lang="en-US" sz="1800" b="1" dirty="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assign</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+ 1;</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assign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+ 1;</a:t>
            </a:r>
          </a:p>
        </p:txBody>
      </p:sp>
      <p:sp>
        <p:nvSpPr>
          <p:cNvPr id="1543171" name="Rectangle 3"/>
          <p:cNvSpPr>
            <a:spLocks noGrp="1" noChangeArrowheads="1"/>
          </p:cNvSpPr>
          <p:nvPr>
            <p:ph type="title"/>
          </p:nvPr>
        </p:nvSpPr>
        <p:spPr/>
        <p:txBody>
          <a:bodyPr/>
          <a:lstStyle/>
          <a:p>
            <a:r>
              <a:rPr lang="en-US" dirty="0" smtClean="0"/>
              <a:t>An Example: Good Style</a:t>
            </a:r>
            <a:endParaRPr lang="en-US" dirty="0"/>
          </a:p>
        </p:txBody>
      </p:sp>
      <p:grpSp>
        <p:nvGrpSpPr>
          <p:cNvPr id="1543172" name="Group 4"/>
          <p:cNvGrpSpPr>
            <a:grpSpLocks/>
          </p:cNvGrpSpPr>
          <p:nvPr/>
        </p:nvGrpSpPr>
        <p:grpSpPr bwMode="auto">
          <a:xfrm>
            <a:off x="4724400" y="1744663"/>
            <a:ext cx="3352800" cy="1568450"/>
            <a:chOff x="2976" y="1099"/>
            <a:chExt cx="2112" cy="988"/>
          </a:xfrm>
        </p:grpSpPr>
        <p:sp>
          <p:nvSpPr>
            <p:cNvPr id="1543173" name="Rectangle 5"/>
            <p:cNvSpPr>
              <a:spLocks noChangeArrowheads="1"/>
            </p:cNvSpPr>
            <p:nvPr/>
          </p:nvSpPr>
          <p:spPr bwMode="auto">
            <a:xfrm>
              <a:off x="3072"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74" name="AutoShape 6"/>
            <p:cNvSpPr>
              <a:spLocks noChangeArrowheads="1"/>
            </p:cNvSpPr>
            <p:nvPr/>
          </p:nvSpPr>
          <p:spPr bwMode="auto">
            <a:xfrm>
              <a:off x="3360"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3175" name="Line 7"/>
            <p:cNvSpPr>
              <a:spLocks noChangeShapeType="1"/>
            </p:cNvSpPr>
            <p:nvPr/>
          </p:nvSpPr>
          <p:spPr bwMode="auto">
            <a:xfrm flipV="1">
              <a:off x="307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6" name="Line 8"/>
            <p:cNvSpPr>
              <a:spLocks noChangeShapeType="1"/>
            </p:cNvSpPr>
            <p:nvPr/>
          </p:nvSpPr>
          <p:spPr bwMode="auto">
            <a:xfrm>
              <a:off x="3168"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7" name="Line 9"/>
            <p:cNvSpPr>
              <a:spLocks noChangeShapeType="1"/>
            </p:cNvSpPr>
            <p:nvPr/>
          </p:nvSpPr>
          <p:spPr bwMode="auto">
            <a:xfrm>
              <a:off x="2976"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8" name="Line 10"/>
            <p:cNvSpPr>
              <a:spLocks noChangeShapeType="1"/>
            </p:cNvSpPr>
            <p:nvPr/>
          </p:nvSpPr>
          <p:spPr bwMode="auto">
            <a:xfrm>
              <a:off x="326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9" name="Line 11"/>
            <p:cNvSpPr>
              <a:spLocks noChangeShapeType="1"/>
            </p:cNvSpPr>
            <p:nvPr/>
          </p:nvSpPr>
          <p:spPr bwMode="auto">
            <a:xfrm>
              <a:off x="3840"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0" name="Text Box 12"/>
            <p:cNvSpPr txBox="1">
              <a:spLocks noChangeArrowheads="1"/>
            </p:cNvSpPr>
            <p:nvPr/>
          </p:nvSpPr>
          <p:spPr bwMode="auto">
            <a:xfrm>
              <a:off x="3050" y="1099"/>
              <a:ext cx="233"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smtClean="0">
                  <a:solidFill>
                    <a:schemeClr val="tx2"/>
                  </a:solidFill>
                </a:rPr>
                <a:t>a</a:t>
              </a:r>
              <a:endParaRPr lang="en-US" sz="2400" dirty="0">
                <a:solidFill>
                  <a:schemeClr val="tx2"/>
                </a:solidFill>
              </a:endParaRPr>
            </a:p>
          </p:txBody>
        </p:sp>
        <p:sp>
          <p:nvSpPr>
            <p:cNvPr id="1543181" name="Rectangle 13"/>
            <p:cNvSpPr>
              <a:spLocks noChangeArrowheads="1"/>
            </p:cNvSpPr>
            <p:nvPr/>
          </p:nvSpPr>
          <p:spPr bwMode="auto">
            <a:xfrm>
              <a:off x="3936"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82" name="AutoShape 14"/>
            <p:cNvSpPr>
              <a:spLocks noChangeArrowheads="1"/>
            </p:cNvSpPr>
            <p:nvPr/>
          </p:nvSpPr>
          <p:spPr bwMode="auto">
            <a:xfrm>
              <a:off x="4224"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3183" name="Line 15"/>
            <p:cNvSpPr>
              <a:spLocks noChangeShapeType="1"/>
            </p:cNvSpPr>
            <p:nvPr/>
          </p:nvSpPr>
          <p:spPr bwMode="auto">
            <a:xfrm flipV="1">
              <a:off x="393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4" name="Line 16"/>
            <p:cNvSpPr>
              <a:spLocks noChangeShapeType="1"/>
            </p:cNvSpPr>
            <p:nvPr/>
          </p:nvSpPr>
          <p:spPr bwMode="auto">
            <a:xfrm>
              <a:off x="403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5" name="Line 17"/>
            <p:cNvSpPr>
              <a:spLocks noChangeShapeType="1"/>
            </p:cNvSpPr>
            <p:nvPr/>
          </p:nvSpPr>
          <p:spPr bwMode="auto">
            <a:xfrm>
              <a:off x="3840"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6" name="Line 18"/>
            <p:cNvSpPr>
              <a:spLocks noChangeShapeType="1"/>
            </p:cNvSpPr>
            <p:nvPr/>
          </p:nvSpPr>
          <p:spPr bwMode="auto">
            <a:xfrm>
              <a:off x="4128"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7" name="Line 19"/>
            <p:cNvSpPr>
              <a:spLocks noChangeShapeType="1"/>
            </p:cNvSpPr>
            <p:nvPr/>
          </p:nvSpPr>
          <p:spPr bwMode="auto">
            <a:xfrm>
              <a:off x="4704"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8" name="Text Box 20"/>
            <p:cNvSpPr txBox="1">
              <a:spLocks noChangeArrowheads="1"/>
            </p:cNvSpPr>
            <p:nvPr/>
          </p:nvSpPr>
          <p:spPr bwMode="auto">
            <a:xfrm>
              <a:off x="3911" y="1099"/>
              <a:ext cx="23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b</a:t>
              </a:r>
              <a:endParaRPr lang="en-US" sz="2400" dirty="0">
                <a:solidFill>
                  <a:schemeClr val="tx2"/>
                </a:solidFill>
              </a:endParaRPr>
            </a:p>
          </p:txBody>
        </p:sp>
        <p:sp>
          <p:nvSpPr>
            <p:cNvPr id="1543189" name="Rectangle 21"/>
            <p:cNvSpPr>
              <a:spLocks noChangeArrowheads="1"/>
            </p:cNvSpPr>
            <p:nvPr/>
          </p:nvSpPr>
          <p:spPr bwMode="auto">
            <a:xfrm>
              <a:off x="4800"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90" name="Line 22"/>
            <p:cNvSpPr>
              <a:spLocks noChangeShapeType="1"/>
            </p:cNvSpPr>
            <p:nvPr/>
          </p:nvSpPr>
          <p:spPr bwMode="auto">
            <a:xfrm flipV="1">
              <a:off x="4800"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1" name="Line 23"/>
            <p:cNvSpPr>
              <a:spLocks noChangeShapeType="1"/>
            </p:cNvSpPr>
            <p:nvPr/>
          </p:nvSpPr>
          <p:spPr bwMode="auto">
            <a:xfrm>
              <a:off x="489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2" name="Line 24"/>
            <p:cNvSpPr>
              <a:spLocks noChangeShapeType="1"/>
            </p:cNvSpPr>
            <p:nvPr/>
          </p:nvSpPr>
          <p:spPr bwMode="auto">
            <a:xfrm>
              <a:off x="470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3" name="Text Box 25"/>
            <p:cNvSpPr txBox="1">
              <a:spLocks noChangeArrowheads="1"/>
            </p:cNvSpPr>
            <p:nvPr/>
          </p:nvSpPr>
          <p:spPr bwMode="auto">
            <a:xfrm>
              <a:off x="4785" y="1099"/>
              <a:ext cx="21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c</a:t>
              </a:r>
              <a:endParaRPr lang="en-US" sz="2400" dirty="0">
                <a:solidFill>
                  <a:schemeClr val="tx2"/>
                </a:solidFill>
              </a:endParaRPr>
            </a:p>
          </p:txBody>
        </p:sp>
        <p:sp>
          <p:nvSpPr>
            <p:cNvPr id="1543194" name="Line 26"/>
            <p:cNvSpPr>
              <a:spLocks noChangeShapeType="1"/>
            </p:cNvSpPr>
            <p:nvPr/>
          </p:nvSpPr>
          <p:spPr bwMode="auto">
            <a:xfrm>
              <a:off x="4992"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grpSp>
      <p:sp>
        <p:nvSpPr>
          <p:cNvPr id="1543195" name="Text Box 27"/>
          <p:cNvSpPr txBox="1">
            <a:spLocks noChangeArrowheads="1"/>
          </p:cNvSpPr>
          <p:nvPr/>
        </p:nvSpPr>
        <p:spPr bwMode="auto">
          <a:xfrm>
            <a:off x="4794250" y="3708400"/>
            <a:ext cx="3624263" cy="2862322"/>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dirty="0" smtClean="0">
                <a:solidFill>
                  <a:srgbClr val="FF0000"/>
                </a:solidFill>
                <a:latin typeface="Courier New" pitchFamily="-65" charset="0"/>
              </a:rPr>
              <a:t>Readable, combinational and sequential logic are separated.</a:t>
            </a:r>
          </a:p>
          <a:p>
            <a:pPr>
              <a:lnSpc>
                <a:spcPct val="100000"/>
              </a:lnSpc>
              <a:spcBef>
                <a:spcPct val="0"/>
              </a:spcBef>
              <a:buClrTx/>
              <a:buSzTx/>
              <a:buFontTx/>
              <a:buNone/>
            </a:pPr>
            <a:endParaRPr lang="en-US" dirty="0" smtClean="0">
              <a:solidFill>
                <a:srgbClr val="FF0000"/>
              </a:solidFill>
              <a:latin typeface="Courier New" pitchFamily="-65" charset="0"/>
            </a:endParaRPr>
          </a:p>
          <a:p>
            <a:pPr>
              <a:lnSpc>
                <a:spcPct val="100000"/>
              </a:lnSpc>
              <a:spcBef>
                <a:spcPct val="0"/>
              </a:spcBef>
              <a:buClrTx/>
              <a:buSzTx/>
              <a:buFontTx/>
              <a:buNone/>
            </a:pPr>
            <a:r>
              <a:rPr lang="en-US" i="1" dirty="0" smtClean="0">
                <a:solidFill>
                  <a:srgbClr val="FF0000"/>
                </a:solidFill>
                <a:latin typeface="Courier New" pitchFamily="-65" charset="0"/>
              </a:rPr>
              <a:t>Standard naming: </a:t>
            </a:r>
            <a:r>
              <a:rPr lang="en-US" i="1" dirty="0" err="1" smtClean="0">
                <a:solidFill>
                  <a:srgbClr val="FF0000"/>
                </a:solidFill>
                <a:latin typeface="Courier New" pitchFamily="-65" charset="0"/>
              </a:rPr>
              <a:t>A_r</a:t>
            </a:r>
            <a:r>
              <a:rPr lang="en-US" i="1" dirty="0" smtClean="0">
                <a:solidFill>
                  <a:srgbClr val="FF0000"/>
                </a:solidFill>
                <a:latin typeface="Courier New" pitchFamily="-65" charset="0"/>
              </a:rPr>
              <a:t> is the output of the register and </a:t>
            </a:r>
            <a:r>
              <a:rPr lang="en-US" i="1" dirty="0" err="1" smtClean="0">
                <a:solidFill>
                  <a:srgbClr val="FF0000"/>
                </a:solidFill>
                <a:latin typeface="Courier New" pitchFamily="-65" charset="0"/>
              </a:rPr>
              <a:t>A_n</a:t>
            </a:r>
            <a:r>
              <a:rPr lang="en-US" i="1" dirty="0" smtClean="0">
                <a:solidFill>
                  <a:srgbClr val="FF0000"/>
                </a:solidFill>
                <a:latin typeface="Courier New" pitchFamily="-65" charset="0"/>
              </a:rPr>
              <a:t> (or </a:t>
            </a:r>
            <a:r>
              <a:rPr lang="en-US" i="1" dirty="0" err="1" smtClean="0">
                <a:solidFill>
                  <a:srgbClr val="FF0000"/>
                </a:solidFill>
                <a:latin typeface="Courier New" pitchFamily="-65" charset="0"/>
              </a:rPr>
              <a:t>A_n</a:t>
            </a:r>
            <a:r>
              <a:rPr lang="en-US" i="1" dirty="0" smtClean="0">
                <a:solidFill>
                  <a:srgbClr val="FF0000"/>
                </a:solidFill>
                <a:latin typeface="Courier New" pitchFamily="-65" charset="0"/>
              </a:rPr>
              <a:t>) is the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3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95"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1"/>
          </p:nvPr>
        </p:nvSpPr>
        <p:spPr/>
        <p:txBody>
          <a:bodyPr/>
          <a:lstStyle/>
          <a:p>
            <a:r>
              <a:rPr lang="en-US"/>
              <a:t>L03-</a:t>
            </a:r>
            <a:fld id="{EABA759F-4CB6-724F-9938-36C0EE62EF52}" type="slidenum">
              <a:rPr lang="en-US"/>
              <a:pPr/>
              <a:t>6</a:t>
            </a:fld>
            <a:endParaRPr lang="en-US"/>
          </a:p>
        </p:txBody>
      </p:sp>
      <p:sp>
        <p:nvSpPr>
          <p:cNvPr id="1543170" name="Text Box 2"/>
          <p:cNvSpPr txBox="1">
            <a:spLocks noChangeArrowheads="1"/>
          </p:cNvSpPr>
          <p:nvPr/>
        </p:nvSpPr>
        <p:spPr bwMode="auto">
          <a:xfrm>
            <a:off x="707095" y="1652588"/>
            <a:ext cx="4299163" cy="5294578"/>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a_n</a:t>
            </a:r>
            <a:r>
              <a:rPr lang="en-US" sz="1800" b="1" dirty="0" smtClean="0">
                <a:latin typeface="Courier New" pitchFamily="-65" charset="0"/>
              </a:rPr>
              <a:t>; </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always_ff</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end</a:t>
            </a:r>
          </a:p>
          <a:p>
            <a:pPr defTabSz="1019175" eaLnBrk="0" hangingPunct="0">
              <a:lnSpc>
                <a:spcPct val="100000"/>
              </a:lnSpc>
              <a:spcBef>
                <a:spcPct val="0"/>
              </a:spcBef>
              <a:buClrTx/>
              <a:buSzTx/>
              <a:buFontTx/>
              <a:buNone/>
            </a:pPr>
            <a:endParaRPr lang="en-US" sz="1800" b="1" dirty="0" smtClean="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always_comb</a:t>
            </a:r>
            <a:endParaRPr lang="en-US" sz="18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+ 1;</a:t>
            </a:r>
            <a:endParaRPr lang="en-US" sz="1800" b="1" dirty="0" smtClean="0">
              <a:latin typeface="Courier New" pitchFamily="-65" charset="0"/>
            </a:endParaRPr>
          </a:p>
          <a:p>
            <a:pPr defTabSz="1019175" eaLnBrk="0" hangingPunct="0">
              <a:lnSpc>
                <a:spcPct val="100000"/>
              </a:lnSpc>
              <a:spcBef>
                <a:spcPct val="0"/>
              </a:spcBef>
              <a:buClrTx/>
              <a:buSzTx/>
              <a:buNone/>
            </a:pPr>
            <a:r>
              <a:rPr lang="en-US" sz="1800" b="1" dirty="0" smtClean="0">
                <a:solidFill>
                  <a:schemeClr val="tx2"/>
                </a:solidFill>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+ 1</a:t>
            </a:r>
            <a:r>
              <a:rPr lang="en-US" sz="1800" b="1" dirty="0" smtClean="0">
                <a:latin typeface="Courier New" pitchFamily="-65" charset="0"/>
              </a:rPr>
              <a:t>;</a:t>
            </a:r>
            <a:r>
              <a:rPr lang="en-US" sz="1800" b="1" dirty="0" smtClean="0">
                <a:solidFill>
                  <a:schemeClr val="tx2"/>
                </a:solidFill>
                <a:latin typeface="Courier New" pitchFamily="-65" charset="0"/>
              </a:rPr>
              <a:t> </a:t>
            </a:r>
          </a:p>
          <a:p>
            <a:pPr defTabSz="1019175" eaLnBrk="0" hangingPunct="0">
              <a:lnSpc>
                <a:spcPct val="100000"/>
              </a:lnSpc>
              <a:spcBef>
                <a:spcPct val="0"/>
              </a:spcBef>
              <a:buClrTx/>
              <a:buSzTx/>
              <a:buNone/>
            </a:pPr>
            <a:r>
              <a:rPr lang="en-US" sz="1800" b="1" dirty="0" smtClean="0">
                <a:solidFill>
                  <a:schemeClr val="tx2"/>
                </a:solidFill>
                <a:latin typeface="Courier New" pitchFamily="-65" charset="0"/>
              </a:rPr>
              <a:t>end</a:t>
            </a: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p:txBody>
      </p:sp>
      <p:sp>
        <p:nvSpPr>
          <p:cNvPr id="1543171" name="Rectangle 3"/>
          <p:cNvSpPr>
            <a:spLocks noGrp="1" noChangeArrowheads="1"/>
          </p:cNvSpPr>
          <p:nvPr>
            <p:ph type="title"/>
          </p:nvPr>
        </p:nvSpPr>
        <p:spPr/>
        <p:txBody>
          <a:bodyPr/>
          <a:lstStyle/>
          <a:p>
            <a:r>
              <a:rPr lang="en-US" dirty="0" smtClean="0"/>
              <a:t>An Example: Good Style</a:t>
            </a:r>
            <a:endParaRPr lang="en-US" dirty="0"/>
          </a:p>
        </p:txBody>
      </p:sp>
      <p:grpSp>
        <p:nvGrpSpPr>
          <p:cNvPr id="2" name="Group 4"/>
          <p:cNvGrpSpPr>
            <a:grpSpLocks/>
          </p:cNvGrpSpPr>
          <p:nvPr/>
        </p:nvGrpSpPr>
        <p:grpSpPr bwMode="auto">
          <a:xfrm>
            <a:off x="4724400" y="1744663"/>
            <a:ext cx="3352800" cy="1568450"/>
            <a:chOff x="2976" y="1099"/>
            <a:chExt cx="2112" cy="988"/>
          </a:xfrm>
        </p:grpSpPr>
        <p:sp>
          <p:nvSpPr>
            <p:cNvPr id="1543173" name="Rectangle 5"/>
            <p:cNvSpPr>
              <a:spLocks noChangeArrowheads="1"/>
            </p:cNvSpPr>
            <p:nvPr/>
          </p:nvSpPr>
          <p:spPr bwMode="auto">
            <a:xfrm>
              <a:off x="3072"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74" name="AutoShape 6"/>
            <p:cNvSpPr>
              <a:spLocks noChangeArrowheads="1"/>
            </p:cNvSpPr>
            <p:nvPr/>
          </p:nvSpPr>
          <p:spPr bwMode="auto">
            <a:xfrm>
              <a:off x="3360"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3175" name="Line 7"/>
            <p:cNvSpPr>
              <a:spLocks noChangeShapeType="1"/>
            </p:cNvSpPr>
            <p:nvPr/>
          </p:nvSpPr>
          <p:spPr bwMode="auto">
            <a:xfrm flipV="1">
              <a:off x="307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6" name="Line 8"/>
            <p:cNvSpPr>
              <a:spLocks noChangeShapeType="1"/>
            </p:cNvSpPr>
            <p:nvPr/>
          </p:nvSpPr>
          <p:spPr bwMode="auto">
            <a:xfrm>
              <a:off x="3168"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7" name="Line 9"/>
            <p:cNvSpPr>
              <a:spLocks noChangeShapeType="1"/>
            </p:cNvSpPr>
            <p:nvPr/>
          </p:nvSpPr>
          <p:spPr bwMode="auto">
            <a:xfrm>
              <a:off x="2976"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8" name="Line 10"/>
            <p:cNvSpPr>
              <a:spLocks noChangeShapeType="1"/>
            </p:cNvSpPr>
            <p:nvPr/>
          </p:nvSpPr>
          <p:spPr bwMode="auto">
            <a:xfrm>
              <a:off x="326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9" name="Line 11"/>
            <p:cNvSpPr>
              <a:spLocks noChangeShapeType="1"/>
            </p:cNvSpPr>
            <p:nvPr/>
          </p:nvSpPr>
          <p:spPr bwMode="auto">
            <a:xfrm>
              <a:off x="3840"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0" name="Text Box 12"/>
            <p:cNvSpPr txBox="1">
              <a:spLocks noChangeArrowheads="1"/>
            </p:cNvSpPr>
            <p:nvPr/>
          </p:nvSpPr>
          <p:spPr bwMode="auto">
            <a:xfrm>
              <a:off x="3050" y="1099"/>
              <a:ext cx="233"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smtClean="0">
                  <a:solidFill>
                    <a:schemeClr val="tx2"/>
                  </a:solidFill>
                </a:rPr>
                <a:t>a</a:t>
              </a:r>
              <a:endParaRPr lang="en-US" sz="2400" dirty="0">
                <a:solidFill>
                  <a:schemeClr val="tx2"/>
                </a:solidFill>
              </a:endParaRPr>
            </a:p>
          </p:txBody>
        </p:sp>
        <p:sp>
          <p:nvSpPr>
            <p:cNvPr id="1543181" name="Rectangle 13"/>
            <p:cNvSpPr>
              <a:spLocks noChangeArrowheads="1"/>
            </p:cNvSpPr>
            <p:nvPr/>
          </p:nvSpPr>
          <p:spPr bwMode="auto">
            <a:xfrm>
              <a:off x="3936"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82" name="AutoShape 14"/>
            <p:cNvSpPr>
              <a:spLocks noChangeArrowheads="1"/>
            </p:cNvSpPr>
            <p:nvPr/>
          </p:nvSpPr>
          <p:spPr bwMode="auto">
            <a:xfrm>
              <a:off x="4224"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3183" name="Line 15"/>
            <p:cNvSpPr>
              <a:spLocks noChangeShapeType="1"/>
            </p:cNvSpPr>
            <p:nvPr/>
          </p:nvSpPr>
          <p:spPr bwMode="auto">
            <a:xfrm flipV="1">
              <a:off x="393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4" name="Line 16"/>
            <p:cNvSpPr>
              <a:spLocks noChangeShapeType="1"/>
            </p:cNvSpPr>
            <p:nvPr/>
          </p:nvSpPr>
          <p:spPr bwMode="auto">
            <a:xfrm>
              <a:off x="403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5" name="Line 17"/>
            <p:cNvSpPr>
              <a:spLocks noChangeShapeType="1"/>
            </p:cNvSpPr>
            <p:nvPr/>
          </p:nvSpPr>
          <p:spPr bwMode="auto">
            <a:xfrm>
              <a:off x="3840"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6" name="Line 18"/>
            <p:cNvSpPr>
              <a:spLocks noChangeShapeType="1"/>
            </p:cNvSpPr>
            <p:nvPr/>
          </p:nvSpPr>
          <p:spPr bwMode="auto">
            <a:xfrm>
              <a:off x="4128"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7" name="Line 19"/>
            <p:cNvSpPr>
              <a:spLocks noChangeShapeType="1"/>
            </p:cNvSpPr>
            <p:nvPr/>
          </p:nvSpPr>
          <p:spPr bwMode="auto">
            <a:xfrm>
              <a:off x="4704"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8" name="Text Box 20"/>
            <p:cNvSpPr txBox="1">
              <a:spLocks noChangeArrowheads="1"/>
            </p:cNvSpPr>
            <p:nvPr/>
          </p:nvSpPr>
          <p:spPr bwMode="auto">
            <a:xfrm>
              <a:off x="3911" y="1099"/>
              <a:ext cx="23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b</a:t>
              </a:r>
              <a:endParaRPr lang="en-US" sz="2400" dirty="0">
                <a:solidFill>
                  <a:schemeClr val="tx2"/>
                </a:solidFill>
              </a:endParaRPr>
            </a:p>
          </p:txBody>
        </p:sp>
        <p:sp>
          <p:nvSpPr>
            <p:cNvPr id="1543189" name="Rectangle 21"/>
            <p:cNvSpPr>
              <a:spLocks noChangeArrowheads="1"/>
            </p:cNvSpPr>
            <p:nvPr/>
          </p:nvSpPr>
          <p:spPr bwMode="auto">
            <a:xfrm>
              <a:off x="4800"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90" name="Line 22"/>
            <p:cNvSpPr>
              <a:spLocks noChangeShapeType="1"/>
            </p:cNvSpPr>
            <p:nvPr/>
          </p:nvSpPr>
          <p:spPr bwMode="auto">
            <a:xfrm flipV="1">
              <a:off x="4800"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1" name="Line 23"/>
            <p:cNvSpPr>
              <a:spLocks noChangeShapeType="1"/>
            </p:cNvSpPr>
            <p:nvPr/>
          </p:nvSpPr>
          <p:spPr bwMode="auto">
            <a:xfrm>
              <a:off x="489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2" name="Line 24"/>
            <p:cNvSpPr>
              <a:spLocks noChangeShapeType="1"/>
            </p:cNvSpPr>
            <p:nvPr/>
          </p:nvSpPr>
          <p:spPr bwMode="auto">
            <a:xfrm>
              <a:off x="470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3" name="Text Box 25"/>
            <p:cNvSpPr txBox="1">
              <a:spLocks noChangeArrowheads="1"/>
            </p:cNvSpPr>
            <p:nvPr/>
          </p:nvSpPr>
          <p:spPr bwMode="auto">
            <a:xfrm>
              <a:off x="4785" y="1099"/>
              <a:ext cx="21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c</a:t>
              </a:r>
              <a:endParaRPr lang="en-US" sz="2400" dirty="0">
                <a:solidFill>
                  <a:schemeClr val="tx2"/>
                </a:solidFill>
              </a:endParaRPr>
            </a:p>
          </p:txBody>
        </p:sp>
        <p:sp>
          <p:nvSpPr>
            <p:cNvPr id="1543194" name="Line 26"/>
            <p:cNvSpPr>
              <a:spLocks noChangeShapeType="1"/>
            </p:cNvSpPr>
            <p:nvPr/>
          </p:nvSpPr>
          <p:spPr bwMode="auto">
            <a:xfrm>
              <a:off x="4992"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grpSp>
      <p:sp>
        <p:nvSpPr>
          <p:cNvPr id="1543195" name="Text Box 27"/>
          <p:cNvSpPr txBox="1">
            <a:spLocks noChangeArrowheads="1"/>
          </p:cNvSpPr>
          <p:nvPr/>
        </p:nvSpPr>
        <p:spPr bwMode="auto">
          <a:xfrm>
            <a:off x="4794250" y="3708400"/>
            <a:ext cx="3624263" cy="1323439"/>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dirty="0" smtClean="0">
                <a:solidFill>
                  <a:srgbClr val="FF0000"/>
                </a:solidFill>
                <a:latin typeface="Courier New" pitchFamily="-65" charset="0"/>
              </a:rPr>
              <a:t>Readable, combinational and sequential logic are separated.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3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95"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Slide Number Placeholder 3"/>
          <p:cNvSpPr>
            <a:spLocks noGrp="1"/>
          </p:cNvSpPr>
          <p:nvPr>
            <p:ph type="sldNum" sz="quarter" idx="11"/>
          </p:nvPr>
        </p:nvSpPr>
        <p:spPr/>
        <p:txBody>
          <a:bodyPr/>
          <a:lstStyle/>
          <a:p>
            <a:r>
              <a:rPr lang="en-US"/>
              <a:t>L03-</a:t>
            </a:r>
            <a:fld id="{EABA759F-4CB6-724F-9938-36C0EE62EF52}" type="slidenum">
              <a:rPr lang="en-US"/>
              <a:pPr/>
              <a:t>7</a:t>
            </a:fld>
            <a:endParaRPr lang="en-US"/>
          </a:p>
        </p:txBody>
      </p:sp>
      <p:sp>
        <p:nvSpPr>
          <p:cNvPr id="1543170" name="Text Box 2"/>
          <p:cNvSpPr txBox="1">
            <a:spLocks noChangeArrowheads="1"/>
          </p:cNvSpPr>
          <p:nvPr/>
        </p:nvSpPr>
        <p:spPr bwMode="auto">
          <a:xfrm>
            <a:off x="707095" y="1652588"/>
            <a:ext cx="4299163" cy="3632584"/>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a_n</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a_r</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always_ff</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assign</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 </a:t>
            </a:r>
            <a:r>
              <a:rPr lang="en-US" sz="1800" b="1" dirty="0" err="1" smtClean="0">
                <a:latin typeface="Courier New" pitchFamily="-65" charset="0"/>
              </a:rPr>
              <a:t>a_r</a:t>
            </a:r>
            <a:r>
              <a:rPr lang="en-US" sz="1800" b="1" dirty="0" smtClean="0">
                <a:latin typeface="Courier New" pitchFamily="-65" charset="0"/>
              </a:rPr>
              <a:t> + 1;</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  assign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 = </a:t>
            </a:r>
            <a:r>
              <a:rPr lang="en-US" sz="1800" b="1" dirty="0" err="1" smtClean="0">
                <a:latin typeface="Courier New" pitchFamily="-65" charset="0"/>
              </a:rPr>
              <a:t>b_r</a:t>
            </a:r>
            <a:r>
              <a:rPr lang="en-US" sz="1800" b="1" dirty="0" smtClean="0">
                <a:latin typeface="Courier New" pitchFamily="-65" charset="0"/>
              </a:rPr>
              <a:t> + 1;</a:t>
            </a:r>
            <a:endParaRPr lang="en-US" sz="1800" b="1" dirty="0" smtClean="0">
              <a:solidFill>
                <a:schemeClr val="tx2"/>
              </a:solidFill>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end</a:t>
            </a:r>
          </a:p>
          <a:p>
            <a:pPr defTabSz="1019175" eaLnBrk="0" hangingPunct="0">
              <a:lnSpc>
                <a:spcPct val="100000"/>
              </a:lnSpc>
              <a:spcBef>
                <a:spcPct val="0"/>
              </a:spcBef>
              <a:buClrTx/>
              <a:buSzTx/>
              <a:buFontTx/>
              <a:buNone/>
            </a:pPr>
            <a:endParaRPr lang="en-US" sz="1800" b="1" dirty="0">
              <a:solidFill>
                <a:srgbClr val="3333CC"/>
              </a:solidFill>
              <a:latin typeface="Courier New" pitchFamily="-65" charset="0"/>
            </a:endParaRPr>
          </a:p>
        </p:txBody>
      </p:sp>
      <p:sp>
        <p:nvSpPr>
          <p:cNvPr id="1543171" name="Rectangle 3"/>
          <p:cNvSpPr>
            <a:spLocks noGrp="1" noChangeArrowheads="1"/>
          </p:cNvSpPr>
          <p:nvPr>
            <p:ph type="title"/>
          </p:nvPr>
        </p:nvSpPr>
        <p:spPr/>
        <p:txBody>
          <a:bodyPr/>
          <a:lstStyle/>
          <a:p>
            <a:r>
              <a:rPr lang="en-US" dirty="0" smtClean="0"/>
              <a:t>Alternate implementation?</a:t>
            </a:r>
            <a:endParaRPr lang="en-US" dirty="0"/>
          </a:p>
        </p:txBody>
      </p:sp>
      <p:grpSp>
        <p:nvGrpSpPr>
          <p:cNvPr id="2" name="Group 4"/>
          <p:cNvGrpSpPr>
            <a:grpSpLocks/>
          </p:cNvGrpSpPr>
          <p:nvPr/>
        </p:nvGrpSpPr>
        <p:grpSpPr bwMode="auto">
          <a:xfrm>
            <a:off x="4724400" y="1744663"/>
            <a:ext cx="3352800" cy="1568450"/>
            <a:chOff x="2976" y="1099"/>
            <a:chExt cx="2112" cy="988"/>
          </a:xfrm>
        </p:grpSpPr>
        <p:sp>
          <p:nvSpPr>
            <p:cNvPr id="1543173" name="Rectangle 5"/>
            <p:cNvSpPr>
              <a:spLocks noChangeArrowheads="1"/>
            </p:cNvSpPr>
            <p:nvPr/>
          </p:nvSpPr>
          <p:spPr bwMode="auto">
            <a:xfrm>
              <a:off x="3072"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74" name="AutoShape 6"/>
            <p:cNvSpPr>
              <a:spLocks noChangeArrowheads="1"/>
            </p:cNvSpPr>
            <p:nvPr/>
          </p:nvSpPr>
          <p:spPr bwMode="auto">
            <a:xfrm>
              <a:off x="3360"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3175" name="Line 7"/>
            <p:cNvSpPr>
              <a:spLocks noChangeShapeType="1"/>
            </p:cNvSpPr>
            <p:nvPr/>
          </p:nvSpPr>
          <p:spPr bwMode="auto">
            <a:xfrm flipV="1">
              <a:off x="307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6" name="Line 8"/>
            <p:cNvSpPr>
              <a:spLocks noChangeShapeType="1"/>
            </p:cNvSpPr>
            <p:nvPr/>
          </p:nvSpPr>
          <p:spPr bwMode="auto">
            <a:xfrm>
              <a:off x="3168"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7" name="Line 9"/>
            <p:cNvSpPr>
              <a:spLocks noChangeShapeType="1"/>
            </p:cNvSpPr>
            <p:nvPr/>
          </p:nvSpPr>
          <p:spPr bwMode="auto">
            <a:xfrm>
              <a:off x="2976"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8" name="Line 10"/>
            <p:cNvSpPr>
              <a:spLocks noChangeShapeType="1"/>
            </p:cNvSpPr>
            <p:nvPr/>
          </p:nvSpPr>
          <p:spPr bwMode="auto">
            <a:xfrm>
              <a:off x="326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79" name="Line 11"/>
            <p:cNvSpPr>
              <a:spLocks noChangeShapeType="1"/>
            </p:cNvSpPr>
            <p:nvPr/>
          </p:nvSpPr>
          <p:spPr bwMode="auto">
            <a:xfrm>
              <a:off x="3840"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0" name="Text Box 12"/>
            <p:cNvSpPr txBox="1">
              <a:spLocks noChangeArrowheads="1"/>
            </p:cNvSpPr>
            <p:nvPr/>
          </p:nvSpPr>
          <p:spPr bwMode="auto">
            <a:xfrm>
              <a:off x="3050" y="1099"/>
              <a:ext cx="233"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smtClean="0">
                  <a:solidFill>
                    <a:schemeClr val="tx2"/>
                  </a:solidFill>
                </a:rPr>
                <a:t>a</a:t>
              </a:r>
              <a:endParaRPr lang="en-US" sz="2400" dirty="0">
                <a:solidFill>
                  <a:schemeClr val="tx2"/>
                </a:solidFill>
              </a:endParaRPr>
            </a:p>
          </p:txBody>
        </p:sp>
        <p:sp>
          <p:nvSpPr>
            <p:cNvPr id="1543181" name="Rectangle 13"/>
            <p:cNvSpPr>
              <a:spLocks noChangeArrowheads="1"/>
            </p:cNvSpPr>
            <p:nvPr/>
          </p:nvSpPr>
          <p:spPr bwMode="auto">
            <a:xfrm>
              <a:off x="3936"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82" name="AutoShape 14"/>
            <p:cNvSpPr>
              <a:spLocks noChangeArrowheads="1"/>
            </p:cNvSpPr>
            <p:nvPr/>
          </p:nvSpPr>
          <p:spPr bwMode="auto">
            <a:xfrm>
              <a:off x="4224"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3183" name="Line 15"/>
            <p:cNvSpPr>
              <a:spLocks noChangeShapeType="1"/>
            </p:cNvSpPr>
            <p:nvPr/>
          </p:nvSpPr>
          <p:spPr bwMode="auto">
            <a:xfrm flipV="1">
              <a:off x="393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4" name="Line 16"/>
            <p:cNvSpPr>
              <a:spLocks noChangeShapeType="1"/>
            </p:cNvSpPr>
            <p:nvPr/>
          </p:nvSpPr>
          <p:spPr bwMode="auto">
            <a:xfrm>
              <a:off x="403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5" name="Line 17"/>
            <p:cNvSpPr>
              <a:spLocks noChangeShapeType="1"/>
            </p:cNvSpPr>
            <p:nvPr/>
          </p:nvSpPr>
          <p:spPr bwMode="auto">
            <a:xfrm>
              <a:off x="3840"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6" name="Line 18"/>
            <p:cNvSpPr>
              <a:spLocks noChangeShapeType="1"/>
            </p:cNvSpPr>
            <p:nvPr/>
          </p:nvSpPr>
          <p:spPr bwMode="auto">
            <a:xfrm>
              <a:off x="4128"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7" name="Line 19"/>
            <p:cNvSpPr>
              <a:spLocks noChangeShapeType="1"/>
            </p:cNvSpPr>
            <p:nvPr/>
          </p:nvSpPr>
          <p:spPr bwMode="auto">
            <a:xfrm>
              <a:off x="4704"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88" name="Text Box 20"/>
            <p:cNvSpPr txBox="1">
              <a:spLocks noChangeArrowheads="1"/>
            </p:cNvSpPr>
            <p:nvPr/>
          </p:nvSpPr>
          <p:spPr bwMode="auto">
            <a:xfrm>
              <a:off x="3911" y="1099"/>
              <a:ext cx="23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b</a:t>
              </a:r>
              <a:endParaRPr lang="en-US" sz="2400" dirty="0">
                <a:solidFill>
                  <a:schemeClr val="tx2"/>
                </a:solidFill>
              </a:endParaRPr>
            </a:p>
          </p:txBody>
        </p:sp>
        <p:sp>
          <p:nvSpPr>
            <p:cNvPr id="1543189" name="Rectangle 21"/>
            <p:cNvSpPr>
              <a:spLocks noChangeArrowheads="1"/>
            </p:cNvSpPr>
            <p:nvPr/>
          </p:nvSpPr>
          <p:spPr bwMode="auto">
            <a:xfrm>
              <a:off x="4800"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3190" name="Line 22"/>
            <p:cNvSpPr>
              <a:spLocks noChangeShapeType="1"/>
            </p:cNvSpPr>
            <p:nvPr/>
          </p:nvSpPr>
          <p:spPr bwMode="auto">
            <a:xfrm flipV="1">
              <a:off x="4800"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1" name="Line 23"/>
            <p:cNvSpPr>
              <a:spLocks noChangeShapeType="1"/>
            </p:cNvSpPr>
            <p:nvPr/>
          </p:nvSpPr>
          <p:spPr bwMode="auto">
            <a:xfrm>
              <a:off x="489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2" name="Line 24"/>
            <p:cNvSpPr>
              <a:spLocks noChangeShapeType="1"/>
            </p:cNvSpPr>
            <p:nvPr/>
          </p:nvSpPr>
          <p:spPr bwMode="auto">
            <a:xfrm>
              <a:off x="470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3193" name="Text Box 25"/>
            <p:cNvSpPr txBox="1">
              <a:spLocks noChangeArrowheads="1"/>
            </p:cNvSpPr>
            <p:nvPr/>
          </p:nvSpPr>
          <p:spPr bwMode="auto">
            <a:xfrm>
              <a:off x="4785" y="1099"/>
              <a:ext cx="21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c</a:t>
              </a:r>
              <a:endParaRPr lang="en-US" sz="2400" dirty="0">
                <a:solidFill>
                  <a:schemeClr val="tx2"/>
                </a:solidFill>
              </a:endParaRPr>
            </a:p>
          </p:txBody>
        </p:sp>
        <p:sp>
          <p:nvSpPr>
            <p:cNvPr id="1543194" name="Line 26"/>
            <p:cNvSpPr>
              <a:spLocks noChangeShapeType="1"/>
            </p:cNvSpPr>
            <p:nvPr/>
          </p:nvSpPr>
          <p:spPr bwMode="auto">
            <a:xfrm>
              <a:off x="4992"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grpSp>
      <p:sp>
        <p:nvSpPr>
          <p:cNvPr id="1543195" name="Text Box 27"/>
          <p:cNvSpPr txBox="1">
            <a:spLocks noChangeArrowheads="1"/>
          </p:cNvSpPr>
          <p:nvPr/>
        </p:nvSpPr>
        <p:spPr bwMode="auto">
          <a:xfrm>
            <a:off x="4794250" y="3708400"/>
            <a:ext cx="3624263" cy="707886"/>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dirty="0" smtClean="0">
                <a:solidFill>
                  <a:srgbClr val="FF0000"/>
                </a:solidFill>
                <a:latin typeface="Courier New" pitchFamily="-65" charset="0"/>
              </a:rPr>
              <a:t>Syntactically Incorrect.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3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95"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Slide Number Placeholder 3"/>
          <p:cNvSpPr>
            <a:spLocks noGrp="1"/>
          </p:cNvSpPr>
          <p:nvPr>
            <p:ph type="sldNum" sz="quarter" idx="11"/>
          </p:nvPr>
        </p:nvSpPr>
        <p:spPr/>
        <p:txBody>
          <a:bodyPr/>
          <a:lstStyle/>
          <a:p>
            <a:r>
              <a:rPr lang="en-US"/>
              <a:t>L03-</a:t>
            </a:r>
            <a:fld id="{7B7192D0-35D6-8545-9AAB-B0981B223E4B}" type="slidenum">
              <a:rPr lang="en-US"/>
              <a:pPr/>
              <a:t>8</a:t>
            </a:fld>
            <a:endParaRPr lang="en-US"/>
          </a:p>
        </p:txBody>
      </p:sp>
      <p:sp>
        <p:nvSpPr>
          <p:cNvPr id="1633282" name="Text Box 2"/>
          <p:cNvSpPr txBox="1">
            <a:spLocks noChangeArrowheads="1"/>
          </p:cNvSpPr>
          <p:nvPr/>
        </p:nvSpPr>
        <p:spPr bwMode="auto">
          <a:xfrm>
            <a:off x="838200" y="1652588"/>
            <a:ext cx="4307348" cy="2801587"/>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a_n</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a_r</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always_ff</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begin</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+ 1;</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+ 1;</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end</a:t>
            </a:r>
            <a:endParaRPr lang="en-US" sz="1800" b="1" dirty="0">
              <a:solidFill>
                <a:schemeClr val="tx2"/>
              </a:solidFill>
              <a:latin typeface="Courier New" pitchFamily="-65" charset="0"/>
            </a:endParaRPr>
          </a:p>
        </p:txBody>
      </p:sp>
      <p:sp>
        <p:nvSpPr>
          <p:cNvPr id="1633283" name="Rectangle 3"/>
          <p:cNvSpPr>
            <a:spLocks noGrp="1" noChangeArrowheads="1"/>
          </p:cNvSpPr>
          <p:nvPr>
            <p:ph type="title"/>
          </p:nvPr>
        </p:nvSpPr>
        <p:spPr>
          <a:xfrm>
            <a:off x="609600" y="304800"/>
            <a:ext cx="8206658" cy="678426"/>
          </a:xfrm>
        </p:spPr>
        <p:txBody>
          <a:bodyPr/>
          <a:lstStyle/>
          <a:p>
            <a:r>
              <a:rPr lang="en-US" sz="3200" dirty="0"/>
              <a:t>An</a:t>
            </a:r>
            <a:r>
              <a:rPr lang="en-US" sz="3200" dirty="0" smtClean="0"/>
              <a:t> Example: Okay, but less readable?</a:t>
            </a:r>
            <a:endParaRPr lang="en-US" sz="3200" dirty="0"/>
          </a:p>
        </p:txBody>
      </p:sp>
      <p:grpSp>
        <p:nvGrpSpPr>
          <p:cNvPr id="1633284" name="Group 4"/>
          <p:cNvGrpSpPr>
            <a:grpSpLocks/>
          </p:cNvGrpSpPr>
          <p:nvPr/>
        </p:nvGrpSpPr>
        <p:grpSpPr bwMode="auto">
          <a:xfrm>
            <a:off x="4953832" y="1744663"/>
            <a:ext cx="3352800" cy="1568450"/>
            <a:chOff x="2976" y="1099"/>
            <a:chExt cx="2112" cy="988"/>
          </a:xfrm>
        </p:grpSpPr>
        <p:sp>
          <p:nvSpPr>
            <p:cNvPr id="1633285" name="Rectangle 5"/>
            <p:cNvSpPr>
              <a:spLocks noChangeArrowheads="1"/>
            </p:cNvSpPr>
            <p:nvPr/>
          </p:nvSpPr>
          <p:spPr bwMode="auto">
            <a:xfrm>
              <a:off x="3072"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633286" name="AutoShape 6"/>
            <p:cNvSpPr>
              <a:spLocks noChangeArrowheads="1"/>
            </p:cNvSpPr>
            <p:nvPr/>
          </p:nvSpPr>
          <p:spPr bwMode="auto">
            <a:xfrm>
              <a:off x="3360"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633287" name="Line 7"/>
            <p:cNvSpPr>
              <a:spLocks noChangeShapeType="1"/>
            </p:cNvSpPr>
            <p:nvPr/>
          </p:nvSpPr>
          <p:spPr bwMode="auto">
            <a:xfrm flipV="1">
              <a:off x="307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88" name="Line 8"/>
            <p:cNvSpPr>
              <a:spLocks noChangeShapeType="1"/>
            </p:cNvSpPr>
            <p:nvPr/>
          </p:nvSpPr>
          <p:spPr bwMode="auto">
            <a:xfrm>
              <a:off x="3168"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89" name="Line 9"/>
            <p:cNvSpPr>
              <a:spLocks noChangeShapeType="1"/>
            </p:cNvSpPr>
            <p:nvPr/>
          </p:nvSpPr>
          <p:spPr bwMode="auto">
            <a:xfrm>
              <a:off x="2976"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90" name="Line 10"/>
            <p:cNvSpPr>
              <a:spLocks noChangeShapeType="1"/>
            </p:cNvSpPr>
            <p:nvPr/>
          </p:nvSpPr>
          <p:spPr bwMode="auto">
            <a:xfrm>
              <a:off x="326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91" name="Line 11"/>
            <p:cNvSpPr>
              <a:spLocks noChangeShapeType="1"/>
            </p:cNvSpPr>
            <p:nvPr/>
          </p:nvSpPr>
          <p:spPr bwMode="auto">
            <a:xfrm>
              <a:off x="3840"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92" name="Text Box 12"/>
            <p:cNvSpPr txBox="1">
              <a:spLocks noChangeArrowheads="1"/>
            </p:cNvSpPr>
            <p:nvPr/>
          </p:nvSpPr>
          <p:spPr bwMode="auto">
            <a:xfrm>
              <a:off x="3050" y="1099"/>
              <a:ext cx="233"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smtClean="0">
                  <a:solidFill>
                    <a:schemeClr val="tx2"/>
                  </a:solidFill>
                </a:rPr>
                <a:t>a</a:t>
              </a:r>
              <a:endParaRPr lang="en-US" sz="2400" dirty="0">
                <a:solidFill>
                  <a:schemeClr val="tx2"/>
                </a:solidFill>
              </a:endParaRPr>
            </a:p>
          </p:txBody>
        </p:sp>
        <p:sp>
          <p:nvSpPr>
            <p:cNvPr id="1633293" name="Rectangle 13"/>
            <p:cNvSpPr>
              <a:spLocks noChangeArrowheads="1"/>
            </p:cNvSpPr>
            <p:nvPr/>
          </p:nvSpPr>
          <p:spPr bwMode="auto">
            <a:xfrm>
              <a:off x="3936"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633294" name="AutoShape 14"/>
            <p:cNvSpPr>
              <a:spLocks noChangeArrowheads="1"/>
            </p:cNvSpPr>
            <p:nvPr/>
          </p:nvSpPr>
          <p:spPr bwMode="auto">
            <a:xfrm>
              <a:off x="4224" y="1463"/>
              <a:ext cx="480" cy="576"/>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633295" name="Line 15"/>
            <p:cNvSpPr>
              <a:spLocks noChangeShapeType="1"/>
            </p:cNvSpPr>
            <p:nvPr/>
          </p:nvSpPr>
          <p:spPr bwMode="auto">
            <a:xfrm flipV="1">
              <a:off x="393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96" name="Line 16"/>
            <p:cNvSpPr>
              <a:spLocks noChangeShapeType="1"/>
            </p:cNvSpPr>
            <p:nvPr/>
          </p:nvSpPr>
          <p:spPr bwMode="auto">
            <a:xfrm>
              <a:off x="4032"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97" name="Line 17"/>
            <p:cNvSpPr>
              <a:spLocks noChangeShapeType="1"/>
            </p:cNvSpPr>
            <p:nvPr/>
          </p:nvSpPr>
          <p:spPr bwMode="auto">
            <a:xfrm>
              <a:off x="3840"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98" name="Line 18"/>
            <p:cNvSpPr>
              <a:spLocks noChangeShapeType="1"/>
            </p:cNvSpPr>
            <p:nvPr/>
          </p:nvSpPr>
          <p:spPr bwMode="auto">
            <a:xfrm>
              <a:off x="4128"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299" name="Line 19"/>
            <p:cNvSpPr>
              <a:spLocks noChangeShapeType="1"/>
            </p:cNvSpPr>
            <p:nvPr/>
          </p:nvSpPr>
          <p:spPr bwMode="auto">
            <a:xfrm>
              <a:off x="4704" y="1799"/>
              <a:ext cx="48"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300" name="Text Box 20"/>
            <p:cNvSpPr txBox="1">
              <a:spLocks noChangeArrowheads="1"/>
            </p:cNvSpPr>
            <p:nvPr/>
          </p:nvSpPr>
          <p:spPr bwMode="auto">
            <a:xfrm>
              <a:off x="3911" y="1099"/>
              <a:ext cx="23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b</a:t>
              </a:r>
              <a:endParaRPr lang="en-US" sz="2400" dirty="0">
                <a:solidFill>
                  <a:schemeClr val="tx2"/>
                </a:solidFill>
              </a:endParaRPr>
            </a:p>
          </p:txBody>
        </p:sp>
        <p:sp>
          <p:nvSpPr>
            <p:cNvPr id="1633301" name="Rectangle 21"/>
            <p:cNvSpPr>
              <a:spLocks noChangeArrowheads="1"/>
            </p:cNvSpPr>
            <p:nvPr/>
          </p:nvSpPr>
          <p:spPr bwMode="auto">
            <a:xfrm>
              <a:off x="4800" y="1415"/>
              <a:ext cx="192" cy="672"/>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633302" name="Line 22"/>
            <p:cNvSpPr>
              <a:spLocks noChangeShapeType="1"/>
            </p:cNvSpPr>
            <p:nvPr/>
          </p:nvSpPr>
          <p:spPr bwMode="auto">
            <a:xfrm flipV="1">
              <a:off x="4800"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303" name="Line 23"/>
            <p:cNvSpPr>
              <a:spLocks noChangeShapeType="1"/>
            </p:cNvSpPr>
            <p:nvPr/>
          </p:nvSpPr>
          <p:spPr bwMode="auto">
            <a:xfrm>
              <a:off x="4896" y="1991"/>
              <a:ext cx="96" cy="96"/>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304" name="Line 24"/>
            <p:cNvSpPr>
              <a:spLocks noChangeShapeType="1"/>
            </p:cNvSpPr>
            <p:nvPr/>
          </p:nvSpPr>
          <p:spPr bwMode="auto">
            <a:xfrm>
              <a:off x="4704"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633305" name="Text Box 25"/>
            <p:cNvSpPr txBox="1">
              <a:spLocks noChangeArrowheads="1"/>
            </p:cNvSpPr>
            <p:nvPr/>
          </p:nvSpPr>
          <p:spPr bwMode="auto">
            <a:xfrm>
              <a:off x="4785" y="1099"/>
              <a:ext cx="217" cy="291"/>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c</a:t>
              </a:r>
              <a:endParaRPr lang="en-US" sz="2400" dirty="0">
                <a:solidFill>
                  <a:schemeClr val="tx2"/>
                </a:solidFill>
              </a:endParaRPr>
            </a:p>
          </p:txBody>
        </p:sp>
        <p:sp>
          <p:nvSpPr>
            <p:cNvPr id="1633306" name="Line 26"/>
            <p:cNvSpPr>
              <a:spLocks noChangeShapeType="1"/>
            </p:cNvSpPr>
            <p:nvPr/>
          </p:nvSpPr>
          <p:spPr bwMode="auto">
            <a:xfrm>
              <a:off x="4992" y="1799"/>
              <a:ext cx="96"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grpSp>
      <p:sp>
        <p:nvSpPr>
          <p:cNvPr id="1633307" name="Text Box 27"/>
          <p:cNvSpPr txBox="1">
            <a:spLocks noChangeArrowheads="1"/>
          </p:cNvSpPr>
          <p:nvPr/>
        </p:nvSpPr>
        <p:spPr bwMode="auto">
          <a:xfrm>
            <a:off x="4783138" y="3708400"/>
            <a:ext cx="3624262" cy="400110"/>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dirty="0" smtClean="0">
                <a:solidFill>
                  <a:srgbClr val="FF0000"/>
                </a:solidFill>
              </a:rPr>
              <a:t>Is (</a:t>
            </a:r>
            <a:r>
              <a:rPr lang="en-US" dirty="0" err="1" smtClean="0">
                <a:solidFill>
                  <a:srgbClr val="FF0000"/>
                </a:solidFill>
              </a:rPr>
              <a:t>b_r</a:t>
            </a:r>
            <a:r>
              <a:rPr lang="en-US" dirty="0" smtClean="0">
                <a:solidFill>
                  <a:srgbClr val="FF0000"/>
                </a:solidFill>
              </a:rPr>
              <a:t> == a_n+1) ?</a:t>
            </a:r>
          </a:p>
        </p:txBody>
      </p:sp>
      <p:sp>
        <p:nvSpPr>
          <p:cNvPr id="1633308" name="Text Box 28"/>
          <p:cNvSpPr txBox="1">
            <a:spLocks noChangeArrowheads="1"/>
          </p:cNvSpPr>
          <p:nvPr/>
        </p:nvSpPr>
        <p:spPr bwMode="auto">
          <a:xfrm>
            <a:off x="4806951" y="4521200"/>
            <a:ext cx="4225924" cy="1631216"/>
          </a:xfrm>
          <a:prstGeom prst="rect">
            <a:avLst/>
          </a:prstGeom>
          <a:noFill/>
          <a:ln w="9525">
            <a:noFill/>
            <a:miter lim="800000"/>
            <a:headEnd/>
            <a:tailEnd/>
          </a:ln>
          <a:effectLst/>
        </p:spPr>
        <p:txBody>
          <a:bodyPr wrap="square">
            <a:prstTxWarp prst="textNoShape">
              <a:avLst/>
            </a:prstTxWarp>
            <a:spAutoFit/>
          </a:bodyPr>
          <a:lstStyle/>
          <a:p>
            <a:pPr>
              <a:lnSpc>
                <a:spcPct val="100000"/>
              </a:lnSpc>
              <a:spcBef>
                <a:spcPct val="0"/>
              </a:spcBef>
              <a:buClrTx/>
              <a:buSzTx/>
              <a:buFontTx/>
              <a:buNone/>
            </a:pPr>
            <a:r>
              <a:rPr lang="en-US" dirty="0" smtClean="0">
                <a:solidFill>
                  <a:srgbClr val="FF0000"/>
                </a:solidFill>
              </a:rPr>
              <a:t>Nope - Why? </a:t>
            </a:r>
          </a:p>
          <a:p>
            <a:pPr>
              <a:lnSpc>
                <a:spcPct val="100000"/>
              </a:lnSpc>
              <a:spcBef>
                <a:spcPct val="0"/>
              </a:spcBef>
              <a:buClrTx/>
              <a:buSzTx/>
              <a:buFontTx/>
              <a:buNone/>
            </a:pPr>
            <a:endParaRPr lang="en-US" dirty="0" smtClean="0">
              <a:solidFill>
                <a:srgbClr val="FF0000"/>
              </a:solidFill>
            </a:endParaRPr>
          </a:p>
          <a:p>
            <a:pPr>
              <a:lnSpc>
                <a:spcPct val="100000"/>
              </a:lnSpc>
              <a:spcBef>
                <a:spcPct val="0"/>
              </a:spcBef>
              <a:buClrTx/>
              <a:buSzTx/>
              <a:buFontTx/>
              <a:buNone/>
            </a:pPr>
            <a:r>
              <a:rPr lang="en-US" dirty="0" smtClean="0">
                <a:solidFill>
                  <a:srgbClr val="FF0000"/>
                </a:solidFill>
              </a:rPr>
              <a:t>  </a:t>
            </a:r>
            <a:r>
              <a:rPr lang="en-US" dirty="0" err="1" smtClean="0">
                <a:solidFill>
                  <a:srgbClr val="660066"/>
                </a:solidFill>
              </a:rPr>
              <a:t>a_r</a:t>
            </a:r>
            <a:r>
              <a:rPr lang="en-US" dirty="0" smtClean="0">
                <a:solidFill>
                  <a:srgbClr val="660066"/>
                </a:solidFill>
              </a:rPr>
              <a:t> &lt;= </a:t>
            </a:r>
            <a:r>
              <a:rPr lang="en-US" dirty="0" err="1" smtClean="0">
                <a:solidFill>
                  <a:srgbClr val="660066"/>
                </a:solidFill>
              </a:rPr>
              <a:t>a_n</a:t>
            </a:r>
            <a:r>
              <a:rPr lang="en-US" dirty="0" smtClean="0">
                <a:solidFill>
                  <a:srgbClr val="660066"/>
                </a:solidFill>
              </a:rPr>
              <a:t> </a:t>
            </a:r>
            <a:r>
              <a:rPr lang="en-US" dirty="0" smtClean="0">
                <a:solidFill>
                  <a:srgbClr val="FF0000"/>
                </a:solidFill>
              </a:rPr>
              <a:t>creates</a:t>
            </a:r>
          </a:p>
          <a:p>
            <a:pPr>
              <a:lnSpc>
                <a:spcPct val="100000"/>
              </a:lnSpc>
              <a:spcBef>
                <a:spcPct val="0"/>
              </a:spcBef>
              <a:buClrTx/>
              <a:buSzTx/>
              <a:buFontTx/>
              <a:buNone/>
            </a:pPr>
            <a:r>
              <a:rPr lang="en-US" dirty="0" smtClean="0">
                <a:solidFill>
                  <a:srgbClr val="FF0000"/>
                </a:solidFill>
              </a:rPr>
              <a:t>   a register  between</a:t>
            </a:r>
          </a:p>
          <a:p>
            <a:pPr>
              <a:lnSpc>
                <a:spcPct val="100000"/>
              </a:lnSpc>
              <a:spcBef>
                <a:spcPct val="0"/>
              </a:spcBef>
              <a:buClrTx/>
              <a:buSzTx/>
              <a:buFontTx/>
              <a:buNone/>
            </a:pPr>
            <a:r>
              <a:rPr lang="en-US" dirty="0" smtClean="0">
                <a:solidFill>
                  <a:srgbClr val="FF0000"/>
                </a:solidFill>
              </a:rPr>
              <a:t>    </a:t>
            </a:r>
            <a:r>
              <a:rPr lang="en-US" dirty="0" err="1" smtClean="0">
                <a:solidFill>
                  <a:srgbClr val="FF0000"/>
                </a:solidFill>
              </a:rPr>
              <a:t>a_n</a:t>
            </a:r>
            <a:r>
              <a:rPr lang="en-US" dirty="0" smtClean="0">
                <a:solidFill>
                  <a:srgbClr val="FF0000"/>
                </a:solidFill>
              </a:rPr>
              <a:t> and </a:t>
            </a:r>
            <a:r>
              <a:rPr lang="en-US" dirty="0" err="1" smtClean="0">
                <a:solidFill>
                  <a:srgbClr val="FF0000"/>
                </a:solidFill>
              </a:rPr>
              <a:t>a_r</a:t>
            </a:r>
            <a:r>
              <a:rPr lang="en-US" dirty="0" smtClean="0">
                <a:solidFill>
                  <a:srgbClr val="FF0000"/>
                </a:solidFill>
              </a:rPr>
              <a:t>, not a wire.</a:t>
            </a:r>
            <a:endParaRPr lang="en-US" dirty="0">
              <a:solidFill>
                <a:srgbClr val="FF0000"/>
              </a:solidFill>
            </a:endParaRPr>
          </a:p>
        </p:txBody>
      </p:sp>
      <p:sp>
        <p:nvSpPr>
          <p:cNvPr id="32" name="Right Brace 31"/>
          <p:cNvSpPr/>
          <p:nvPr/>
        </p:nvSpPr>
        <p:spPr bwMode="auto">
          <a:xfrm>
            <a:off x="3897313" y="3278188"/>
            <a:ext cx="238125" cy="444500"/>
          </a:xfrm>
          <a:prstGeom prst="rightBrac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65" charset="2"/>
              <a:buChar char="•"/>
              <a:tabLst/>
            </a:pPr>
            <a:endParaRPr kumimoji="0" lang="en-US" sz="2000" b="1" i="0" u="none" strike="noStrike" cap="none" normalizeH="0" baseline="0" dirty="0">
              <a:ln>
                <a:noFill/>
              </a:ln>
              <a:solidFill>
                <a:schemeClr val="tx1"/>
              </a:solidFill>
              <a:effectLst/>
              <a:latin typeface="Verdana" pitchFamily="-65" charset="0"/>
            </a:endParaRPr>
          </a:p>
        </p:txBody>
      </p:sp>
      <p:cxnSp>
        <p:nvCxnSpPr>
          <p:cNvPr id="34" name="Straight Connector 33"/>
          <p:cNvCxnSpPr>
            <a:stCxn id="32" idx="1"/>
          </p:cNvCxnSpPr>
          <p:nvPr/>
        </p:nvCxnSpPr>
        <p:spPr bwMode="auto">
          <a:xfrm rot="10800000" flipH="1" flipV="1">
            <a:off x="4135437" y="3500437"/>
            <a:ext cx="611187" cy="365125"/>
          </a:xfrm>
          <a:prstGeom prst="line">
            <a:avLst/>
          </a:prstGeom>
          <a:noFill/>
          <a:ln w="952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3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3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3307" grpId="0"/>
      <p:bldP spid="1633308"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Slide Number Placeholder 3"/>
          <p:cNvSpPr>
            <a:spLocks noGrp="1"/>
          </p:cNvSpPr>
          <p:nvPr>
            <p:ph type="sldNum" sz="quarter" idx="11"/>
          </p:nvPr>
        </p:nvSpPr>
        <p:spPr/>
        <p:txBody>
          <a:bodyPr/>
          <a:lstStyle/>
          <a:p>
            <a:r>
              <a:rPr lang="en-US"/>
              <a:t>L03-</a:t>
            </a:r>
            <a:fld id="{BBD96429-D13F-5941-9F16-456E66791F04}" type="slidenum">
              <a:rPr lang="en-US"/>
              <a:pPr/>
              <a:t>9</a:t>
            </a:fld>
            <a:endParaRPr lang="en-US"/>
          </a:p>
        </p:txBody>
      </p:sp>
      <p:sp>
        <p:nvSpPr>
          <p:cNvPr id="1545218" name="Rectangle 2"/>
          <p:cNvSpPr>
            <a:spLocks noGrp="1" noChangeArrowheads="1"/>
          </p:cNvSpPr>
          <p:nvPr>
            <p:ph type="title"/>
          </p:nvPr>
        </p:nvSpPr>
        <p:spPr/>
        <p:txBody>
          <a:bodyPr/>
          <a:lstStyle/>
          <a:p>
            <a:r>
              <a:rPr lang="en-US"/>
              <a:t>Another style – multiple </a:t>
            </a:r>
            <a:r>
              <a:rPr lang="en-US">
                <a:latin typeface="Courier New" pitchFamily="-65" charset="0"/>
              </a:rPr>
              <a:t>always</a:t>
            </a:r>
            <a:r>
              <a:rPr lang="en-US"/>
              <a:t> blocks</a:t>
            </a:r>
          </a:p>
        </p:txBody>
      </p:sp>
      <p:sp>
        <p:nvSpPr>
          <p:cNvPr id="1545219" name="Text Box 3"/>
          <p:cNvSpPr txBox="1">
            <a:spLocks noChangeArrowheads="1"/>
          </p:cNvSpPr>
          <p:nvPr/>
        </p:nvSpPr>
        <p:spPr bwMode="auto">
          <a:xfrm>
            <a:off x="533400" y="1519238"/>
            <a:ext cx="4153310" cy="4463581"/>
          </a:xfrm>
          <a:prstGeom prst="rect">
            <a:avLst/>
          </a:prstGeom>
          <a:noFill/>
          <a:ln w="9525">
            <a:noFill/>
            <a:miter lim="800000"/>
            <a:headEnd/>
            <a:tailEnd/>
          </a:ln>
          <a:effectLst/>
        </p:spPr>
        <p:txBody>
          <a:bodyPr wrap="square" lIns="152806" tIns="152806" rIns="152806" bIns="152806">
            <a:prstTxWarp prst="textNoShape">
              <a:avLst/>
            </a:prstTxWarp>
            <a:spAutoFit/>
          </a:bodyPr>
          <a:lstStyle/>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a_n</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logic </a:t>
            </a:r>
            <a:r>
              <a:rPr lang="en-US" sz="1800" b="1" dirty="0" err="1" smtClean="0">
                <a:latin typeface="Courier New" pitchFamily="-65" charset="0"/>
              </a:rPr>
              <a:t>a_r</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always_ff</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a_n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a:solidFill>
                  <a:schemeClr val="tx2"/>
                </a:solidFill>
                <a:latin typeface="Courier New" pitchFamily="-65" charset="0"/>
              </a:rPr>
              <a:t>assign</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 </a:t>
            </a:r>
            <a:r>
              <a:rPr lang="en-US" sz="1800" b="1" dirty="0">
                <a:latin typeface="Courier New" pitchFamily="-65" charset="0"/>
              </a:rPr>
              <a:t>=</a:t>
            </a:r>
            <a:r>
              <a:rPr lang="en-US" sz="1800" b="1" dirty="0" smtClean="0">
                <a:latin typeface="Courier New" pitchFamily="-65" charset="0"/>
              </a:rPr>
              <a:t> </a:t>
            </a:r>
            <a:r>
              <a:rPr lang="en-US" sz="1800" b="1" dirty="0" err="1" smtClean="0">
                <a:latin typeface="Courier New" pitchFamily="-65" charset="0"/>
              </a:rPr>
              <a:t>a_r</a:t>
            </a:r>
            <a:r>
              <a:rPr lang="en-US" sz="1800" b="1" dirty="0" smtClean="0">
                <a:latin typeface="Courier New" pitchFamily="-65" charset="0"/>
              </a:rPr>
              <a:t> </a:t>
            </a:r>
            <a:r>
              <a:rPr lang="en-US" sz="1800" b="1" dirty="0">
                <a:latin typeface="Courier New" pitchFamily="-65" charset="0"/>
              </a:rPr>
              <a:t>+ 1;</a:t>
            </a:r>
          </a:p>
          <a:p>
            <a:pPr defTabSz="1019175" eaLnBrk="0" hangingPunct="0">
              <a:lnSpc>
                <a:spcPct val="100000"/>
              </a:lnSpc>
              <a:spcBef>
                <a:spcPct val="0"/>
              </a:spcBef>
              <a:buClrTx/>
              <a:buSzTx/>
              <a:buFontTx/>
              <a:buNone/>
            </a:pPr>
            <a:endParaRPr lang="en-US" sz="1800" b="1" dirty="0">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always_ff</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b_n</a:t>
            </a:r>
            <a:r>
              <a:rPr lang="en-US" sz="1800" b="1" dirty="0" smtClean="0">
                <a:latin typeface="Courier New" pitchFamily="-65" charset="0"/>
              </a:rPr>
              <a:t>;</a:t>
            </a:r>
            <a:endParaRPr lang="en-US" sz="1800" b="1" dirty="0">
              <a:latin typeface="Courier New" pitchFamily="-65" charset="0"/>
            </a:endParaRPr>
          </a:p>
          <a:p>
            <a:pPr defTabSz="1019175" eaLnBrk="0" hangingPunct="0">
              <a:lnSpc>
                <a:spcPct val="100000"/>
              </a:lnSpc>
              <a:spcBef>
                <a:spcPct val="0"/>
              </a:spcBef>
              <a:buClrTx/>
              <a:buSzTx/>
              <a:buFontTx/>
              <a:buNone/>
            </a:pPr>
            <a:endParaRPr lang="en-US" sz="1800" b="1" dirty="0" smtClean="0">
              <a:latin typeface="Courier New" pitchFamily="-65" charset="0"/>
            </a:endParaRPr>
          </a:p>
          <a:p>
            <a:pPr defTabSz="1019175" eaLnBrk="0" hangingPunct="0">
              <a:lnSpc>
                <a:spcPct val="100000"/>
              </a:lnSpc>
              <a:spcBef>
                <a:spcPct val="0"/>
              </a:spcBef>
              <a:buClrTx/>
              <a:buSzTx/>
              <a:buFontTx/>
              <a:buNone/>
            </a:pPr>
            <a:r>
              <a:rPr lang="en-US" sz="1800" b="1" dirty="0" smtClean="0">
                <a:solidFill>
                  <a:schemeClr val="tx2"/>
                </a:solidFill>
                <a:latin typeface="Courier New" pitchFamily="-65" charset="0"/>
              </a:rPr>
              <a:t>assign</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 = </a:t>
            </a:r>
            <a:r>
              <a:rPr lang="en-US" sz="1800" b="1" dirty="0" err="1" smtClean="0">
                <a:latin typeface="Courier New" pitchFamily="-65" charset="0"/>
              </a:rPr>
              <a:t>b_r</a:t>
            </a:r>
            <a:r>
              <a:rPr lang="en-US" sz="1800" b="1" dirty="0" smtClean="0">
                <a:latin typeface="Courier New" pitchFamily="-65" charset="0"/>
              </a:rPr>
              <a:t> </a:t>
            </a:r>
            <a:r>
              <a:rPr lang="en-US" sz="1800" b="1" dirty="0">
                <a:latin typeface="Courier New" pitchFamily="-65" charset="0"/>
              </a:rPr>
              <a:t>+ 1;</a:t>
            </a:r>
          </a:p>
          <a:p>
            <a:pPr defTabSz="1019175" eaLnBrk="0" hangingPunct="0">
              <a:lnSpc>
                <a:spcPct val="100000"/>
              </a:lnSpc>
              <a:spcBef>
                <a:spcPct val="0"/>
              </a:spcBef>
              <a:buClrTx/>
              <a:buSzTx/>
              <a:buFontTx/>
              <a:buNone/>
            </a:pPr>
            <a:endParaRPr lang="en-US" sz="1800" b="1" dirty="0">
              <a:solidFill>
                <a:srgbClr val="3333CC"/>
              </a:solidFill>
              <a:latin typeface="Courier New" pitchFamily="-65" charset="0"/>
            </a:endParaRPr>
          </a:p>
          <a:p>
            <a:pPr defTabSz="1019175" eaLnBrk="0" hangingPunct="0">
              <a:lnSpc>
                <a:spcPct val="100000"/>
              </a:lnSpc>
              <a:spcBef>
                <a:spcPct val="0"/>
              </a:spcBef>
              <a:buClrTx/>
              <a:buSzTx/>
              <a:buFontTx/>
              <a:buNone/>
            </a:pPr>
            <a:r>
              <a:rPr lang="en-US" sz="1800" b="1" dirty="0" err="1" smtClean="0">
                <a:solidFill>
                  <a:schemeClr val="tx2"/>
                </a:solidFill>
                <a:latin typeface="Courier New" pitchFamily="-65" charset="0"/>
              </a:rPr>
              <a:t>always_ff</a:t>
            </a:r>
            <a:r>
              <a:rPr lang="en-US" sz="1800" b="1" dirty="0" smtClean="0">
                <a:latin typeface="Courier New" pitchFamily="-65" charset="0"/>
              </a:rPr>
              <a:t> </a:t>
            </a:r>
            <a:r>
              <a:rPr lang="en-US" sz="1800" b="1" dirty="0">
                <a:latin typeface="Courier New" pitchFamily="-65" charset="0"/>
              </a:rPr>
              <a:t>@( </a:t>
            </a:r>
            <a:r>
              <a:rPr lang="en-US" sz="1800" b="1" dirty="0" err="1">
                <a:solidFill>
                  <a:schemeClr val="tx2"/>
                </a:solidFill>
                <a:latin typeface="Courier New" pitchFamily="-65" charset="0"/>
              </a:rPr>
              <a:t>posedge</a:t>
            </a:r>
            <a:r>
              <a:rPr lang="en-US" sz="1800" b="1" dirty="0">
                <a:latin typeface="Courier New" pitchFamily="-65" charset="0"/>
              </a:rPr>
              <a:t> </a:t>
            </a:r>
            <a:r>
              <a:rPr lang="en-US" sz="1800" b="1" dirty="0" err="1">
                <a:latin typeface="Courier New" pitchFamily="-65" charset="0"/>
              </a:rPr>
              <a:t>clk</a:t>
            </a:r>
            <a:r>
              <a:rPr lang="en-US" sz="1800" b="1" dirty="0">
                <a:latin typeface="Courier New" pitchFamily="-65" charset="0"/>
              </a:rPr>
              <a:t> )</a:t>
            </a:r>
          </a:p>
          <a:p>
            <a:pPr defTabSz="1019175" eaLnBrk="0" hangingPunct="0">
              <a:lnSpc>
                <a:spcPct val="100000"/>
              </a:lnSpc>
              <a:spcBef>
                <a:spcPct val="0"/>
              </a:spcBef>
              <a:buClrTx/>
              <a:buSzTx/>
              <a:buFontTx/>
              <a:buNone/>
            </a:pPr>
            <a:r>
              <a:rPr lang="en-US" sz="1800" b="1" dirty="0">
                <a:latin typeface="Courier New" pitchFamily="-65" charset="0"/>
              </a:rPr>
              <a:t> </a:t>
            </a:r>
            <a:r>
              <a:rPr lang="en-US" sz="1800" b="1" dirty="0" smtClean="0">
                <a:latin typeface="Courier New" pitchFamily="-65" charset="0"/>
              </a:rPr>
              <a:t> </a:t>
            </a:r>
            <a:r>
              <a:rPr lang="en-US" sz="1800" b="1" dirty="0" err="1" smtClean="0">
                <a:latin typeface="Courier New" pitchFamily="-65" charset="0"/>
              </a:rPr>
              <a:t>c_r</a:t>
            </a:r>
            <a:r>
              <a:rPr lang="en-US" sz="1800" b="1" dirty="0" smtClean="0">
                <a:latin typeface="Courier New" pitchFamily="-65" charset="0"/>
              </a:rPr>
              <a:t> </a:t>
            </a:r>
            <a:r>
              <a:rPr lang="en-US" sz="1800" b="1" dirty="0">
                <a:latin typeface="Courier New" pitchFamily="-65" charset="0"/>
              </a:rPr>
              <a:t>&lt;=</a:t>
            </a:r>
            <a:r>
              <a:rPr lang="en-US" sz="1800" b="1" dirty="0" smtClean="0">
                <a:latin typeface="Courier New" pitchFamily="-65" charset="0"/>
              </a:rPr>
              <a:t> </a:t>
            </a:r>
            <a:r>
              <a:rPr lang="en-US" sz="1800" b="1" dirty="0" err="1" smtClean="0">
                <a:latin typeface="Courier New" pitchFamily="-65" charset="0"/>
              </a:rPr>
              <a:t>c_n</a:t>
            </a:r>
            <a:r>
              <a:rPr lang="en-US" sz="1800" b="1" dirty="0" smtClean="0">
                <a:latin typeface="Courier New" pitchFamily="-65" charset="0"/>
              </a:rPr>
              <a:t>;</a:t>
            </a:r>
            <a:endParaRPr lang="en-US" sz="1800" b="1" dirty="0">
              <a:latin typeface="Courier New" pitchFamily="-65" charset="0"/>
            </a:endParaRPr>
          </a:p>
        </p:txBody>
      </p:sp>
      <p:sp>
        <p:nvSpPr>
          <p:cNvPr id="1545220" name="Rectangle 4"/>
          <p:cNvSpPr>
            <a:spLocks noChangeArrowheads="1"/>
          </p:cNvSpPr>
          <p:nvPr/>
        </p:nvSpPr>
        <p:spPr bwMode="auto">
          <a:xfrm>
            <a:off x="4876800" y="2246313"/>
            <a:ext cx="304800" cy="1066800"/>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5221" name="AutoShape 5"/>
          <p:cNvSpPr>
            <a:spLocks noChangeArrowheads="1"/>
          </p:cNvSpPr>
          <p:nvPr/>
        </p:nvSpPr>
        <p:spPr bwMode="auto">
          <a:xfrm>
            <a:off x="5334000" y="2322513"/>
            <a:ext cx="762000" cy="914400"/>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5222" name="Line 6"/>
          <p:cNvSpPr>
            <a:spLocks noChangeShapeType="1"/>
          </p:cNvSpPr>
          <p:nvPr/>
        </p:nvSpPr>
        <p:spPr bwMode="auto">
          <a:xfrm flipV="1">
            <a:off x="4876800" y="3160713"/>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23" name="Line 7"/>
          <p:cNvSpPr>
            <a:spLocks noChangeShapeType="1"/>
          </p:cNvSpPr>
          <p:nvPr/>
        </p:nvSpPr>
        <p:spPr bwMode="auto">
          <a:xfrm>
            <a:off x="5029200" y="3160713"/>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24" name="Line 8"/>
          <p:cNvSpPr>
            <a:spLocks noChangeShapeType="1"/>
          </p:cNvSpPr>
          <p:nvPr/>
        </p:nvSpPr>
        <p:spPr bwMode="auto">
          <a:xfrm>
            <a:off x="4724400" y="2855913"/>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25" name="Line 9"/>
          <p:cNvSpPr>
            <a:spLocks noChangeShapeType="1"/>
          </p:cNvSpPr>
          <p:nvPr/>
        </p:nvSpPr>
        <p:spPr bwMode="auto">
          <a:xfrm>
            <a:off x="5181600" y="2855913"/>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26" name="Line 10"/>
          <p:cNvSpPr>
            <a:spLocks noChangeShapeType="1"/>
          </p:cNvSpPr>
          <p:nvPr/>
        </p:nvSpPr>
        <p:spPr bwMode="auto">
          <a:xfrm>
            <a:off x="6096000" y="2855913"/>
            <a:ext cx="762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27" name="Text Box 11"/>
          <p:cNvSpPr txBox="1">
            <a:spLocks noChangeArrowheads="1"/>
          </p:cNvSpPr>
          <p:nvPr/>
        </p:nvSpPr>
        <p:spPr bwMode="auto">
          <a:xfrm>
            <a:off x="4842063" y="1744663"/>
            <a:ext cx="369512" cy="461665"/>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smtClean="0">
                <a:solidFill>
                  <a:schemeClr val="tx2"/>
                </a:solidFill>
              </a:rPr>
              <a:t>a</a:t>
            </a:r>
            <a:endParaRPr lang="en-US" sz="2400" dirty="0">
              <a:solidFill>
                <a:schemeClr val="tx2"/>
              </a:solidFill>
            </a:endParaRPr>
          </a:p>
        </p:txBody>
      </p:sp>
      <p:sp>
        <p:nvSpPr>
          <p:cNvPr id="1545228" name="Rectangle 12"/>
          <p:cNvSpPr>
            <a:spLocks noChangeArrowheads="1"/>
          </p:cNvSpPr>
          <p:nvPr/>
        </p:nvSpPr>
        <p:spPr bwMode="auto">
          <a:xfrm>
            <a:off x="6248400" y="2246313"/>
            <a:ext cx="304800" cy="1066800"/>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5229" name="AutoShape 13"/>
          <p:cNvSpPr>
            <a:spLocks noChangeArrowheads="1"/>
          </p:cNvSpPr>
          <p:nvPr/>
        </p:nvSpPr>
        <p:spPr bwMode="auto">
          <a:xfrm>
            <a:off x="6705600" y="2322513"/>
            <a:ext cx="762000" cy="914400"/>
          </a:xfrm>
          <a:prstGeom prst="roundRect">
            <a:avLst>
              <a:gd name="adj" fmla="val 16667"/>
            </a:avLst>
          </a:prstGeom>
          <a:solidFill>
            <a:srgbClr val="CCFFFF"/>
          </a:solidFill>
          <a:ln w="9525">
            <a:solidFill>
              <a:schemeClr val="tx1"/>
            </a:solidFill>
            <a:round/>
            <a:headEnd/>
            <a:tailEnd/>
          </a:ln>
          <a:effectLst/>
        </p:spPr>
        <p:txBody>
          <a:bodyPr wrap="none" anchor="ctr">
            <a:prstTxWarp prst="textNoShape">
              <a:avLst/>
            </a:prstTxWarp>
          </a:bodyPr>
          <a:lstStyle/>
          <a:p>
            <a:pPr algn="ctr">
              <a:lnSpc>
                <a:spcPct val="100000"/>
              </a:lnSpc>
              <a:spcBef>
                <a:spcPct val="0"/>
              </a:spcBef>
              <a:buClrTx/>
              <a:buSzTx/>
              <a:buFontTx/>
              <a:buNone/>
            </a:pPr>
            <a:r>
              <a:rPr lang="en-US" sz="3200">
                <a:solidFill>
                  <a:schemeClr val="tx2"/>
                </a:solidFill>
              </a:rPr>
              <a:t>+1</a:t>
            </a:r>
          </a:p>
        </p:txBody>
      </p:sp>
      <p:sp>
        <p:nvSpPr>
          <p:cNvPr id="1545230" name="Line 14"/>
          <p:cNvSpPr>
            <a:spLocks noChangeShapeType="1"/>
          </p:cNvSpPr>
          <p:nvPr/>
        </p:nvSpPr>
        <p:spPr bwMode="auto">
          <a:xfrm flipV="1">
            <a:off x="6248400" y="3160713"/>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31" name="Line 15"/>
          <p:cNvSpPr>
            <a:spLocks noChangeShapeType="1"/>
          </p:cNvSpPr>
          <p:nvPr/>
        </p:nvSpPr>
        <p:spPr bwMode="auto">
          <a:xfrm>
            <a:off x="6400800" y="3160713"/>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32" name="Line 16"/>
          <p:cNvSpPr>
            <a:spLocks noChangeShapeType="1"/>
          </p:cNvSpPr>
          <p:nvPr/>
        </p:nvSpPr>
        <p:spPr bwMode="auto">
          <a:xfrm>
            <a:off x="6096000" y="2855913"/>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33" name="Line 17"/>
          <p:cNvSpPr>
            <a:spLocks noChangeShapeType="1"/>
          </p:cNvSpPr>
          <p:nvPr/>
        </p:nvSpPr>
        <p:spPr bwMode="auto">
          <a:xfrm>
            <a:off x="6553200" y="2855913"/>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34" name="Line 18"/>
          <p:cNvSpPr>
            <a:spLocks noChangeShapeType="1"/>
          </p:cNvSpPr>
          <p:nvPr/>
        </p:nvSpPr>
        <p:spPr bwMode="auto">
          <a:xfrm>
            <a:off x="7467600" y="2855913"/>
            <a:ext cx="762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35" name="Text Box 19"/>
          <p:cNvSpPr txBox="1">
            <a:spLocks noChangeArrowheads="1"/>
          </p:cNvSpPr>
          <p:nvPr/>
        </p:nvSpPr>
        <p:spPr bwMode="auto">
          <a:xfrm>
            <a:off x="6209412" y="1744663"/>
            <a:ext cx="376425" cy="461665"/>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b</a:t>
            </a:r>
            <a:endParaRPr lang="en-US" sz="2400" dirty="0">
              <a:solidFill>
                <a:schemeClr val="tx2"/>
              </a:solidFill>
            </a:endParaRPr>
          </a:p>
        </p:txBody>
      </p:sp>
      <p:sp>
        <p:nvSpPr>
          <p:cNvPr id="1545236" name="Rectangle 20"/>
          <p:cNvSpPr>
            <a:spLocks noChangeArrowheads="1"/>
          </p:cNvSpPr>
          <p:nvPr/>
        </p:nvSpPr>
        <p:spPr bwMode="auto">
          <a:xfrm>
            <a:off x="7620000" y="2246313"/>
            <a:ext cx="304800" cy="1066800"/>
          </a:xfrm>
          <a:prstGeom prst="rect">
            <a:avLst/>
          </a:prstGeom>
          <a:solidFill>
            <a:srgbClr val="99CCFF"/>
          </a:solidFill>
          <a:ln w="9525">
            <a:solidFill>
              <a:schemeClr val="tx1"/>
            </a:solidFill>
            <a:miter lim="800000"/>
            <a:headEnd/>
            <a:tailEnd/>
          </a:ln>
          <a:effectLst/>
        </p:spPr>
        <p:txBody>
          <a:bodyPr anchor="ctr">
            <a:prstTxWarp prst="textNoShape">
              <a:avLst/>
            </a:prstTxWarp>
            <a:spAutoFit/>
          </a:bodyPr>
          <a:lstStyle/>
          <a:p>
            <a:endParaRPr lang="en-US"/>
          </a:p>
        </p:txBody>
      </p:sp>
      <p:sp>
        <p:nvSpPr>
          <p:cNvPr id="1545237" name="Line 21"/>
          <p:cNvSpPr>
            <a:spLocks noChangeShapeType="1"/>
          </p:cNvSpPr>
          <p:nvPr/>
        </p:nvSpPr>
        <p:spPr bwMode="auto">
          <a:xfrm flipV="1">
            <a:off x="7620000" y="3160713"/>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38" name="Line 22"/>
          <p:cNvSpPr>
            <a:spLocks noChangeShapeType="1"/>
          </p:cNvSpPr>
          <p:nvPr/>
        </p:nvSpPr>
        <p:spPr bwMode="auto">
          <a:xfrm>
            <a:off x="7772400" y="3160713"/>
            <a:ext cx="152400" cy="15240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39" name="Line 23"/>
          <p:cNvSpPr>
            <a:spLocks noChangeShapeType="1"/>
          </p:cNvSpPr>
          <p:nvPr/>
        </p:nvSpPr>
        <p:spPr bwMode="auto">
          <a:xfrm>
            <a:off x="7467600" y="2855913"/>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40" name="Text Box 24"/>
          <p:cNvSpPr txBox="1">
            <a:spLocks noChangeArrowheads="1"/>
          </p:cNvSpPr>
          <p:nvPr/>
        </p:nvSpPr>
        <p:spPr bwMode="auto">
          <a:xfrm>
            <a:off x="7596717" y="1744663"/>
            <a:ext cx="345016" cy="461665"/>
          </a:xfrm>
          <a:prstGeom prst="rect">
            <a:avLst/>
          </a:prstGeom>
          <a:noFill/>
          <a:ln w="9525">
            <a:noFill/>
            <a:miter lim="800000"/>
            <a:headEnd/>
            <a:tailEnd/>
          </a:ln>
          <a:effectLst/>
        </p:spPr>
        <p:txBody>
          <a:bodyPr wrap="none">
            <a:prstTxWarp prst="textNoShape">
              <a:avLst/>
            </a:prstTxWarp>
            <a:spAutoFit/>
          </a:bodyPr>
          <a:lstStyle/>
          <a:p>
            <a:pPr algn="ctr">
              <a:lnSpc>
                <a:spcPct val="100000"/>
              </a:lnSpc>
              <a:spcBef>
                <a:spcPct val="0"/>
              </a:spcBef>
              <a:buClrTx/>
              <a:buSzTx/>
              <a:buFontTx/>
              <a:buNone/>
            </a:pPr>
            <a:r>
              <a:rPr lang="en-US" sz="2400" dirty="0" err="1" smtClean="0">
                <a:solidFill>
                  <a:schemeClr val="tx2"/>
                </a:solidFill>
              </a:rPr>
              <a:t>c</a:t>
            </a:r>
            <a:endParaRPr lang="en-US" sz="2400" dirty="0">
              <a:solidFill>
                <a:schemeClr val="tx2"/>
              </a:solidFill>
            </a:endParaRPr>
          </a:p>
        </p:txBody>
      </p:sp>
      <p:sp>
        <p:nvSpPr>
          <p:cNvPr id="1545241" name="Line 25"/>
          <p:cNvSpPr>
            <a:spLocks noChangeShapeType="1"/>
          </p:cNvSpPr>
          <p:nvPr/>
        </p:nvSpPr>
        <p:spPr bwMode="auto">
          <a:xfrm>
            <a:off x="7924800" y="2855913"/>
            <a:ext cx="152400" cy="0"/>
          </a:xfrm>
          <a:prstGeom prst="line">
            <a:avLst/>
          </a:prstGeom>
          <a:noFill/>
          <a:ln w="9525">
            <a:solidFill>
              <a:schemeClr val="tx1"/>
            </a:solidFill>
            <a:round/>
            <a:headEnd/>
            <a:tailEnd/>
          </a:ln>
          <a:effectLst/>
        </p:spPr>
        <p:txBody>
          <a:bodyPr wrap="none" anchor="ctr">
            <a:prstTxWarp prst="textNoShape">
              <a:avLst/>
            </a:prstTxWarp>
            <a:spAutoFit/>
          </a:bodyPr>
          <a:lstStyle/>
          <a:p>
            <a:endParaRPr lang="en-US"/>
          </a:p>
        </p:txBody>
      </p:sp>
      <p:sp>
        <p:nvSpPr>
          <p:cNvPr id="1545242" name="Text Box 26"/>
          <p:cNvSpPr txBox="1">
            <a:spLocks noChangeArrowheads="1"/>
          </p:cNvSpPr>
          <p:nvPr/>
        </p:nvSpPr>
        <p:spPr bwMode="auto">
          <a:xfrm>
            <a:off x="4800600" y="3810000"/>
            <a:ext cx="3048000" cy="701675"/>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a:solidFill>
                  <a:srgbClr val="FF0000"/>
                </a:solidFill>
              </a:rPr>
              <a:t>Does it have the same functionality?</a:t>
            </a:r>
          </a:p>
        </p:txBody>
      </p:sp>
      <p:sp>
        <p:nvSpPr>
          <p:cNvPr id="1545243" name="Text Box 27"/>
          <p:cNvSpPr txBox="1">
            <a:spLocks noChangeArrowheads="1"/>
          </p:cNvSpPr>
          <p:nvPr/>
        </p:nvSpPr>
        <p:spPr bwMode="auto">
          <a:xfrm>
            <a:off x="5638800" y="4953000"/>
            <a:ext cx="3048000" cy="707886"/>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dirty="0" smtClean="0"/>
              <a:t>It generates the same</a:t>
            </a:r>
          </a:p>
          <a:p>
            <a:pPr>
              <a:lnSpc>
                <a:spcPct val="100000"/>
              </a:lnSpc>
              <a:spcBef>
                <a:spcPct val="0"/>
              </a:spcBef>
              <a:buClrTx/>
              <a:buSzTx/>
              <a:buFontTx/>
              <a:buNone/>
            </a:pPr>
            <a:r>
              <a:rPr lang="en-US" dirty="0" smtClean="0"/>
              <a:t>underlying circuit.</a:t>
            </a:r>
            <a:endParaRPr lang="en-US" dirty="0"/>
          </a:p>
        </p:txBody>
      </p:sp>
      <p:sp>
        <p:nvSpPr>
          <p:cNvPr id="1545244" name="Text Box 28"/>
          <p:cNvSpPr txBox="1">
            <a:spLocks noChangeArrowheads="1"/>
          </p:cNvSpPr>
          <p:nvPr/>
        </p:nvSpPr>
        <p:spPr bwMode="auto">
          <a:xfrm>
            <a:off x="5638800" y="4572000"/>
            <a:ext cx="3048000" cy="396875"/>
          </a:xfrm>
          <a:prstGeom prst="rect">
            <a:avLst/>
          </a:prstGeom>
          <a:noFill/>
          <a:ln w="9525">
            <a:noFill/>
            <a:miter lim="800000"/>
            <a:headEnd/>
            <a:tailEnd/>
          </a:ln>
          <a:effectLst/>
        </p:spPr>
        <p:txBody>
          <a:bodyPr>
            <a:prstTxWarp prst="textNoShape">
              <a:avLst/>
            </a:prstTxWarp>
            <a:spAutoFit/>
          </a:bodyPr>
          <a:lstStyle/>
          <a:p>
            <a:pPr>
              <a:lnSpc>
                <a:spcPct val="100000"/>
              </a:lnSpc>
              <a:spcBef>
                <a:spcPct val="0"/>
              </a:spcBef>
              <a:buClrTx/>
              <a:buSzTx/>
              <a:buFontTx/>
              <a:buNone/>
            </a:pPr>
            <a:r>
              <a:rPr lang="en-US" i="1">
                <a:solidFill>
                  <a:srgbClr val="FF0000"/>
                </a:solidFill>
              </a:rPr>
              <a:t>Yes. But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5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5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5243" grpId="0"/>
      <p:bldP spid="1545244"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65" charset="2"/>
          <a:buChar char="•"/>
          <a:tabLst/>
          <a:defRPr kumimoji="0" lang="en-US" sz="2000" b="0" i="0" u="none" strike="noStrike" cap="none" normalizeH="0" baseline="0">
            <a:ln>
              <a:noFill/>
            </a:ln>
            <a:solidFill>
              <a:schemeClr val="tx1"/>
            </a:solidFill>
            <a:effectLst/>
            <a:latin typeface="Verdana" pitchFamily="-65"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65" charset="2"/>
          <a:buChar char="•"/>
          <a:tabLst/>
          <a:defRPr kumimoji="0" lang="en-US" sz="2000" b="0" i="0" u="none" strike="noStrike" cap="none" normalizeH="0" baseline="0">
            <a:ln>
              <a:noFill/>
            </a:ln>
            <a:solidFill>
              <a:schemeClr val="tx1"/>
            </a:solidFill>
            <a:effectLst/>
            <a:latin typeface="Verdana" pitchFamily="-65"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25895</TotalTime>
  <Words>1888</Words>
  <Application>Microsoft Macintosh PowerPoint</Application>
  <PresentationFormat>On-screen Show (4:3)</PresentationFormat>
  <Paragraphs>359</Paragraphs>
  <Slides>18</Slides>
  <Notes>15</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Blueprint</vt:lpstr>
      <vt:lpstr>Verilog 2 - Design Examples</vt:lpstr>
      <vt:lpstr>Verilog can be used at several levels</vt:lpstr>
      <vt:lpstr>Writing synthesizable Verilog  Recap: Combinational logic</vt:lpstr>
      <vt:lpstr>Writing synthesizable Verilog: Sequential logic</vt:lpstr>
      <vt:lpstr>An Example: Good Style</vt:lpstr>
      <vt:lpstr>An Example: Good Style</vt:lpstr>
      <vt:lpstr>Alternate implementation?</vt:lpstr>
      <vt:lpstr>An Example: Okay, but less readable?</vt:lpstr>
      <vt:lpstr>Another style – multiple always blocks</vt:lpstr>
      <vt:lpstr>How about this one?</vt:lpstr>
      <vt:lpstr>What does this do? (This is correct but bad code.)</vt:lpstr>
      <vt:lpstr>Desugar into separate comb. and seq. logic.</vt:lpstr>
      <vt:lpstr>What does this do?      For each always_comb, assign, always_ff statement, draw the gates and wires.</vt:lpstr>
      <vt:lpstr>Verilog execution semantics</vt:lpstr>
      <vt:lpstr>SystemVerilog struct example  lab 2a examined this</vt:lpstr>
      <vt:lpstr>Helpful SV Primitives</vt:lpstr>
      <vt:lpstr>Helpful SV Primitives, Cont.</vt:lpstr>
      <vt:lpstr>Useful functions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6.375 Lecture 01</dc:title>
  <dc:subject/>
  <dc:creator>Arvind, Krste Asanovic</dc:creator>
  <cp:keywords/>
  <dc:description/>
  <cp:lastModifiedBy>M T</cp:lastModifiedBy>
  <cp:revision>1016</cp:revision>
  <cp:lastPrinted>2011-04-10T01:54:42Z</cp:lastPrinted>
  <dcterms:created xsi:type="dcterms:W3CDTF">2012-10-10T21:02:19Z</dcterms:created>
  <dcterms:modified xsi:type="dcterms:W3CDTF">2012-10-10T22:33:29Z</dcterms:modified>
  <cp:category/>
</cp:coreProperties>
</file>