
<file path=[Content_Types].xml><?xml version="1.0" encoding="utf-8"?>
<Types xmlns="http://schemas.openxmlformats.org/package/2006/content-types">
  <Override PartName="/ppt/notesSlides/notesSlide24.xml" ContentType="application/vnd.openxmlformats-officedocument.presentationml.notesSlide+xml"/>
  <Default Extension="pdf" ContentType="application/pdf"/>
  <Override PartName="/ppt/slides/slide14.xml" ContentType="application/vnd.openxmlformats-officedocument.presentationml.slide+xml"/>
  <Default Extension="rels" ContentType="application/vnd.openxmlformats-package.relationships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2" r:id="rId1"/>
  </p:sldMasterIdLst>
  <p:notesMasterIdLst>
    <p:notesMasterId r:id="rId41"/>
  </p:notesMasterIdLst>
  <p:handoutMasterIdLst>
    <p:handoutMasterId r:id="rId42"/>
  </p:handoutMasterIdLst>
  <p:sldIdLst>
    <p:sldId id="357" r:id="rId2"/>
    <p:sldId id="302" r:id="rId3"/>
    <p:sldId id="303" r:id="rId4"/>
    <p:sldId id="347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41" r:id="rId29"/>
    <p:sldId id="342" r:id="rId30"/>
    <p:sldId id="343" r:id="rId31"/>
    <p:sldId id="344" r:id="rId32"/>
    <p:sldId id="298" r:id="rId33"/>
    <p:sldId id="330" r:id="rId34"/>
    <p:sldId id="331" r:id="rId35"/>
    <p:sldId id="334" r:id="rId36"/>
    <p:sldId id="299" r:id="rId37"/>
    <p:sldId id="345" r:id="rId38"/>
    <p:sldId id="346" r:id="rId39"/>
    <p:sldId id="349" r:id="rId40"/>
  </p:sldIdLst>
  <p:sldSz cx="9144000" cy="6858000" type="screen4x3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65" charset="2"/>
      <a:buChar char="•"/>
      <a:defRPr sz="2000" kern="1200">
        <a:solidFill>
          <a:schemeClr val="tx1"/>
        </a:solidFill>
        <a:latin typeface="Verdana" pitchFamily="-65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65" charset="2"/>
      <a:buChar char="•"/>
      <a:defRPr sz="2000" kern="1200">
        <a:solidFill>
          <a:schemeClr val="tx1"/>
        </a:solidFill>
        <a:latin typeface="Verdana" pitchFamily="-65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65" charset="2"/>
      <a:buChar char="•"/>
      <a:defRPr sz="2000" kern="1200">
        <a:solidFill>
          <a:schemeClr val="tx1"/>
        </a:solidFill>
        <a:latin typeface="Verdana" pitchFamily="-65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65" charset="2"/>
      <a:buChar char="•"/>
      <a:defRPr sz="2000" kern="1200">
        <a:solidFill>
          <a:schemeClr val="tx1"/>
        </a:solidFill>
        <a:latin typeface="Verdana" pitchFamily="-65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65" charset="2"/>
      <a:buChar char="•"/>
      <a:defRPr sz="2000" kern="1200">
        <a:solidFill>
          <a:schemeClr val="tx1"/>
        </a:solidFill>
        <a:latin typeface="Verdana" pitchFamily="-65" charset="0"/>
        <a:ea typeface="+mn-ea"/>
        <a:cs typeface="+mn-cs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Verdana" pitchFamily="-65" charset="0"/>
        <a:ea typeface="+mn-ea"/>
        <a:cs typeface="+mn-cs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Verdana" pitchFamily="-65" charset="0"/>
        <a:ea typeface="+mn-ea"/>
        <a:cs typeface="+mn-cs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Verdana" pitchFamily="-65" charset="0"/>
        <a:ea typeface="+mn-ea"/>
        <a:cs typeface="+mn-cs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Verdan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present/>
    <p:sldAll/>
    <p:penClr>
      <a:schemeClr val="tx1"/>
    </p:penClr>
  </p:showPr>
  <p:clrMru>
    <a:srgbClr val="F6FD71"/>
    <a:srgbClr val="FF0000"/>
    <a:srgbClr val="FF3333"/>
    <a:srgbClr val="FD7E71"/>
    <a:srgbClr val="CC3300"/>
    <a:srgbClr val="000000"/>
    <a:srgbClr val="DFBD2D"/>
    <a:srgbClr val="F4E7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 autoAdjust="0"/>
    <p:restoredTop sz="96786" autoAdjust="0"/>
  </p:normalViewPr>
  <p:slideViewPr>
    <p:cSldViewPr snapToGrid="0">
      <p:cViewPr>
        <p:scale>
          <a:sx n="155" d="100"/>
          <a:sy n="155" d="100"/>
        </p:scale>
        <p:origin x="-1008" y="-112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7" tIns="47942" rIns="95887" bIns="47942" numCol="1" anchor="t" anchorCtr="0" compatLnSpc="1">
            <a:prstTxWarp prst="textNoShape">
              <a:avLst/>
            </a:prstTxWarp>
          </a:bodyPr>
          <a:lstStyle>
            <a:lvl1pPr defTabSz="95885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200">
                <a:latin typeface="Tahoma" pitchFamily="-65" charset="0"/>
              </a:defRPr>
            </a:lvl1pPr>
          </a:lstStyle>
          <a:p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7" tIns="47942" rIns="95887" bIns="47942" numCol="1" anchor="t" anchorCtr="0" compatLnSpc="1">
            <a:prstTxWarp prst="textNoShape">
              <a:avLst/>
            </a:prstTxWarp>
          </a:bodyPr>
          <a:lstStyle>
            <a:lvl1pPr algn="r" defTabSz="95885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200">
                <a:latin typeface="Tahoma" pitchFamily="-65" charset="0"/>
              </a:defRPr>
            </a:lvl1pPr>
          </a:lstStyle>
          <a:p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7" tIns="47942" rIns="95887" bIns="47942" numCol="1" anchor="b" anchorCtr="0" compatLnSpc="1">
            <a:prstTxWarp prst="textNoShape">
              <a:avLst/>
            </a:prstTxWarp>
          </a:bodyPr>
          <a:lstStyle>
            <a:lvl1pPr defTabSz="95885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200">
                <a:latin typeface="Tahoma" pitchFamily="-65" charset="0"/>
              </a:defRPr>
            </a:lvl1pPr>
          </a:lstStyle>
          <a:p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7" tIns="47942" rIns="95887" bIns="47942" numCol="1" anchor="b" anchorCtr="0" compatLnSpc="1">
            <a:prstTxWarp prst="textNoShape">
              <a:avLst/>
            </a:prstTxWarp>
          </a:bodyPr>
          <a:lstStyle>
            <a:lvl1pPr algn="r" defTabSz="95885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200">
                <a:latin typeface="Tahoma" pitchFamily="-65" charset="0"/>
              </a:defRPr>
            </a:lvl1pPr>
          </a:lstStyle>
          <a:p>
            <a:fld id="{8E5CAEE0-CD32-2E42-A287-E8FEA229DB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7" tIns="47942" rIns="95887" bIns="47942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200">
                <a:latin typeface="Tahoma" pitchFamily="-65" charset="0"/>
              </a:defRPr>
            </a:lvl1pPr>
          </a:lstStyle>
          <a:p>
            <a:endParaRPr lang="en-US"/>
          </a:p>
        </p:txBody>
      </p:sp>
      <p:sp>
        <p:nvSpPr>
          <p:cNvPr id="365583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7" tIns="47942" rIns="95887" bIns="47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7" tIns="47942" rIns="95887" bIns="47942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200">
                <a:latin typeface="Tahoma" pitchFamily="-65" charset="0"/>
              </a:defRPr>
            </a:lvl1pPr>
          </a:lstStyle>
          <a:p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7" tIns="47942" rIns="95887" bIns="47942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200">
                <a:latin typeface="Tahoma" pitchFamily="-65" charset="0"/>
              </a:defRPr>
            </a:lvl1pPr>
          </a:lstStyle>
          <a:p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7" tIns="47942" rIns="95887" bIns="47942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200">
                <a:latin typeface="Tahoma" pitchFamily="-65" charset="0"/>
              </a:defRPr>
            </a:lvl1pPr>
          </a:lstStyle>
          <a:p>
            <a:fld id="{E0E4E209-5E4F-3D4A-8A99-A0C559D075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65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158A7-6A94-2A4D-9E99-B7189D351BC1}" type="slidenum">
              <a:rPr lang="en-US"/>
              <a:pPr/>
              <a:t>2</a:t>
            </a:fld>
            <a:endParaRPr lang="en-US"/>
          </a:p>
        </p:txBody>
      </p:sp>
      <p:sp>
        <p:nvSpPr>
          <p:cNvPr id="155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F8FBE-7CFA-D14C-BC41-0BB9F00BF0AD}" type="slidenum">
              <a:rPr lang="en-US"/>
              <a:pPr/>
              <a:t>11</a:t>
            </a:fld>
            <a:endParaRPr lang="en-US"/>
          </a:p>
        </p:txBody>
      </p:sp>
      <p:sp>
        <p:nvSpPr>
          <p:cNvPr id="157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7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C6B1A-9B60-2947-A8DD-5420A06F7CD6}" type="slidenum">
              <a:rPr lang="en-US"/>
              <a:pPr/>
              <a:t>12</a:t>
            </a:fld>
            <a:endParaRPr lang="en-US"/>
          </a:p>
        </p:txBody>
      </p:sp>
      <p:sp>
        <p:nvSpPr>
          <p:cNvPr id="158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7024F-866B-3D4A-B0AF-79111229E33B}" type="slidenum">
              <a:rPr lang="en-US"/>
              <a:pPr/>
              <a:t>13</a:t>
            </a:fld>
            <a:endParaRPr lang="en-US"/>
          </a:p>
        </p:txBody>
      </p:sp>
      <p:sp>
        <p:nvSpPr>
          <p:cNvPr id="158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8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5D50C-D67E-D64C-A41A-E12AB3AE04AC}" type="slidenum">
              <a:rPr lang="en-US"/>
              <a:pPr/>
              <a:t>14</a:t>
            </a:fld>
            <a:endParaRPr lang="en-US"/>
          </a:p>
        </p:txBody>
      </p:sp>
      <p:sp>
        <p:nvSpPr>
          <p:cNvPr id="158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r>
              <a:rPr lang="en-US"/>
              <a:t>Remind how we get into the reset state by resetting the actual state register.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00311-47FE-C047-A52E-323926B2C7A9}" type="slidenum">
              <a:rPr lang="en-US"/>
              <a:pPr/>
              <a:t>15</a:t>
            </a:fld>
            <a:endParaRPr lang="en-US"/>
          </a:p>
        </p:txBody>
      </p:sp>
      <p:sp>
        <p:nvSpPr>
          <p:cNvPr id="158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98A25-9A39-2740-A441-BEDE9F315667}" type="slidenum">
              <a:rPr lang="en-US"/>
              <a:pPr/>
              <a:t>16</a:t>
            </a:fld>
            <a:endParaRPr lang="en-US"/>
          </a:p>
        </p:txBody>
      </p:sp>
      <p:sp>
        <p:nvSpPr>
          <p:cNvPr id="158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5C5CDA-D46F-FB42-B01A-6ED17C2FE642}" type="slidenum">
              <a:rPr lang="en-US"/>
              <a:pPr/>
              <a:t>17</a:t>
            </a:fld>
            <a:endParaRPr lang="en-US"/>
          </a:p>
        </p:txBody>
      </p:sp>
      <p:sp>
        <p:nvSpPr>
          <p:cNvPr id="159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9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DF3654-0EDF-6F4D-A9D9-21FE20408112}" type="slidenum">
              <a:rPr lang="en-US"/>
              <a:pPr/>
              <a:t>18</a:t>
            </a:fld>
            <a:endParaRPr lang="en-US"/>
          </a:p>
        </p:txBody>
      </p:sp>
      <p:sp>
        <p:nvSpPr>
          <p:cNvPr id="159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714E9A-D21B-9345-8F2A-25D523BAC464}" type="slidenum">
              <a:rPr lang="en-US"/>
              <a:pPr/>
              <a:t>19</a:t>
            </a:fld>
            <a:endParaRPr lang="en-US"/>
          </a:p>
        </p:txBody>
      </p:sp>
      <p:sp>
        <p:nvSpPr>
          <p:cNvPr id="159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9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3D9A0D-4525-7147-836D-A93941F72805}" type="slidenum">
              <a:rPr lang="en-US"/>
              <a:pPr/>
              <a:t>20</a:t>
            </a:fld>
            <a:endParaRPr lang="en-US"/>
          </a:p>
        </p:txBody>
      </p:sp>
      <p:sp>
        <p:nvSpPr>
          <p:cNvPr id="159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33CE1-B79A-E24C-AEE2-9C363E34747F}" type="slidenum">
              <a:rPr lang="en-US"/>
              <a:pPr/>
              <a:t>3</a:t>
            </a:fld>
            <a:endParaRPr lang="en-US"/>
          </a:p>
        </p:txBody>
      </p:sp>
      <p:sp>
        <p:nvSpPr>
          <p:cNvPr id="155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8977B4-1616-2348-AB27-9E34B4D8689B}" type="slidenum">
              <a:rPr lang="en-US"/>
              <a:pPr/>
              <a:t>21</a:t>
            </a:fld>
            <a:endParaRPr lang="en-US"/>
          </a:p>
        </p:txBody>
      </p:sp>
      <p:sp>
        <p:nvSpPr>
          <p:cNvPr id="159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9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BA468-55C3-1D48-A93E-BC0FF466EC68}" type="slidenum">
              <a:rPr lang="en-US"/>
              <a:pPr/>
              <a:t>22</a:t>
            </a:fld>
            <a:endParaRPr lang="en-US"/>
          </a:p>
        </p:txBody>
      </p:sp>
      <p:sp>
        <p:nvSpPr>
          <p:cNvPr id="160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60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16A61-B5FC-4E46-A462-7F31AD157FC2}" type="slidenum">
              <a:rPr lang="en-US"/>
              <a:pPr/>
              <a:t>23</a:t>
            </a:fld>
            <a:endParaRPr lang="en-US"/>
          </a:p>
        </p:txBody>
      </p:sp>
      <p:sp>
        <p:nvSpPr>
          <p:cNvPr id="160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60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5DA9BE-0828-5F4D-8CDF-534F1B6AFFDE}" type="slidenum">
              <a:rPr lang="en-US"/>
              <a:pPr/>
              <a:t>24</a:t>
            </a:fld>
            <a:endParaRPr lang="en-US"/>
          </a:p>
        </p:txBody>
      </p:sp>
      <p:sp>
        <p:nvSpPr>
          <p:cNvPr id="160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660F31-7BA0-D649-A7B4-0A7ECE4AE6C2}" type="slidenum">
              <a:rPr lang="en-US"/>
              <a:pPr/>
              <a:t>25</a:t>
            </a:fld>
            <a:endParaRPr lang="en-US"/>
          </a:p>
        </p:txBody>
      </p:sp>
      <p:sp>
        <p:nvSpPr>
          <p:cNvPr id="160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A5EE3-8415-3D46-A85A-5FCF4AA70D02}" type="slidenum">
              <a:rPr lang="en-US"/>
              <a:pPr/>
              <a:t>26</a:t>
            </a:fld>
            <a:endParaRPr lang="en-US"/>
          </a:p>
        </p:txBody>
      </p:sp>
      <p:sp>
        <p:nvSpPr>
          <p:cNvPr id="160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28723-A98E-B849-ACAC-CF4882D6E7B1}" type="slidenum">
              <a:rPr lang="en-US"/>
              <a:pPr/>
              <a:t>27</a:t>
            </a:fld>
            <a:endParaRPr lang="en-US"/>
          </a:p>
        </p:txBody>
      </p:sp>
      <p:sp>
        <p:nvSpPr>
          <p:cNvPr id="161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9CD97-CAB4-0549-9AE0-A75968C32389}" type="slidenum">
              <a:rPr lang="en-US"/>
              <a:pPr/>
              <a:t>28</a:t>
            </a:fld>
            <a:endParaRPr lang="en-US"/>
          </a:p>
        </p:txBody>
      </p:sp>
      <p:sp>
        <p:nvSpPr>
          <p:cNvPr id="164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3038D-20E7-6841-9039-9C490643259D}" type="slidenum">
              <a:rPr lang="en-US"/>
              <a:pPr/>
              <a:t>29</a:t>
            </a:fld>
            <a:endParaRPr lang="en-US"/>
          </a:p>
        </p:txBody>
      </p:sp>
      <p:sp>
        <p:nvSpPr>
          <p:cNvPr id="164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376FD1-5594-594C-A6FB-EF93861C89B1}" type="slidenum">
              <a:rPr lang="en-US"/>
              <a:pPr/>
              <a:t>30</a:t>
            </a:fld>
            <a:endParaRPr lang="en-US"/>
          </a:p>
        </p:txBody>
      </p:sp>
      <p:sp>
        <p:nvSpPr>
          <p:cNvPr id="164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33CE1-B79A-E24C-AEE2-9C363E34747F}" type="slidenum">
              <a:rPr lang="en-US"/>
              <a:pPr/>
              <a:t>4</a:t>
            </a:fld>
            <a:endParaRPr lang="en-US"/>
          </a:p>
        </p:txBody>
      </p:sp>
      <p:sp>
        <p:nvSpPr>
          <p:cNvPr id="155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88769-EF05-0047-B554-1B8ABA847A08}" type="slidenum">
              <a:rPr lang="en-US"/>
              <a:pPr/>
              <a:t>32</a:t>
            </a:fld>
            <a:endParaRPr lang="en-US"/>
          </a:p>
        </p:txBody>
      </p:sp>
      <p:sp>
        <p:nvSpPr>
          <p:cNvPr id="154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54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7E6A33-0DFB-E84D-ADBA-29B9EBB7D0F8}" type="slidenum">
              <a:rPr lang="en-US"/>
              <a:pPr/>
              <a:t>33</a:t>
            </a:fld>
            <a:endParaRPr lang="en-US"/>
          </a:p>
        </p:txBody>
      </p:sp>
      <p:sp>
        <p:nvSpPr>
          <p:cNvPr id="161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98A1BF-D17A-B44F-8AAD-B50ECE617FE7}" type="slidenum">
              <a:rPr lang="en-US"/>
              <a:pPr/>
              <a:t>34</a:t>
            </a:fld>
            <a:endParaRPr lang="en-US"/>
          </a:p>
        </p:txBody>
      </p:sp>
      <p:sp>
        <p:nvSpPr>
          <p:cNvPr id="161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61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DE554-EA23-B947-9DFC-12947405852C}" type="slidenum">
              <a:rPr lang="en-US"/>
              <a:pPr/>
              <a:t>35</a:t>
            </a:fld>
            <a:endParaRPr 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9B4FE-7D12-2C4A-BB1B-37659E66FEF2}" type="slidenum">
              <a:rPr lang="en-US"/>
              <a:pPr/>
              <a:t>36</a:t>
            </a:fld>
            <a:endParaRPr lang="en-US"/>
          </a:p>
        </p:txBody>
      </p:sp>
      <p:sp>
        <p:nvSpPr>
          <p:cNvPr id="155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55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749D29-2F46-BE4E-B0FE-3045B4324D67}" type="slidenum">
              <a:rPr lang="en-US"/>
              <a:pPr/>
              <a:t>5</a:t>
            </a:fld>
            <a:endParaRPr lang="en-US"/>
          </a:p>
        </p:txBody>
      </p:sp>
      <p:sp>
        <p:nvSpPr>
          <p:cNvPr id="156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6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BAC7D7-F2CD-8A4E-869B-A31CD0394906}" type="slidenum">
              <a:rPr lang="en-US"/>
              <a:pPr/>
              <a:t>6</a:t>
            </a:fld>
            <a:endParaRPr lang="en-US"/>
          </a:p>
        </p:txBody>
      </p:sp>
      <p:sp>
        <p:nvSpPr>
          <p:cNvPr id="156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6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69C97-3E49-224E-989C-4AE43DC951A5}" type="slidenum">
              <a:rPr lang="en-US"/>
              <a:pPr/>
              <a:t>7</a:t>
            </a:fld>
            <a:endParaRPr lang="en-US"/>
          </a:p>
        </p:txBody>
      </p:sp>
      <p:sp>
        <p:nvSpPr>
          <p:cNvPr id="157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672B0-4585-8844-8E38-96B42D549467}" type="slidenum">
              <a:rPr lang="en-US"/>
              <a:pPr/>
              <a:t>8</a:t>
            </a:fld>
            <a:endParaRPr lang="en-US"/>
          </a:p>
        </p:txBody>
      </p:sp>
      <p:sp>
        <p:nvSpPr>
          <p:cNvPr id="157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7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AF57C-5AD2-7A46-8A57-98A67B6900A5}" type="slidenum">
              <a:rPr lang="en-US"/>
              <a:pPr/>
              <a:t>9</a:t>
            </a:fld>
            <a:endParaRPr lang="en-US"/>
          </a:p>
        </p:txBody>
      </p:sp>
      <p:sp>
        <p:nvSpPr>
          <p:cNvPr id="157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7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BB546-0A49-CF43-881A-0FF1A83B1FB1}" type="slidenum">
              <a:rPr lang="en-US"/>
              <a:pPr/>
              <a:t>10</a:t>
            </a:fld>
            <a:endParaRPr lang="en-US"/>
          </a:p>
        </p:txBody>
      </p:sp>
      <p:sp>
        <p:nvSpPr>
          <p:cNvPr id="157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57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6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136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13700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13701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13702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03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04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05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23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7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3753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3754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375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75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75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758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3759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37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7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762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-65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376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Courtesy of Arvind</a:t>
            </a:r>
            <a:endParaRPr lang="en-US" dirty="0"/>
          </a:p>
        </p:txBody>
      </p:sp>
      <p:sp>
        <p:nvSpPr>
          <p:cNvPr id="41376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Tahoma" pitchFamily="-65" charset="0"/>
              </a:defRPr>
            </a:lvl1pPr>
          </a:lstStyle>
          <a:p>
            <a:fld id="{DD25723C-738D-0D42-82F0-0569005568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L03-</a:t>
            </a:r>
            <a:fld id="{8F21FC48-EDBA-0E44-81ED-4F398E4D06E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Courtesy of Arvind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L03-</a:t>
            </a:r>
            <a:fld id="{74FF5F31-3323-174B-B4BE-D0782CB3F8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Courtesy of Arvind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8E51F63-3938-E648-B984-0FEC5FE297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Courtesy of Arvind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L03-</a:t>
            </a:r>
            <a:fld id="{6BBAFC41-48B1-7440-94DC-9E10A879BA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Courtesy of Arvind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L03-</a:t>
            </a:r>
            <a:fld id="{A6C22D03-45BC-AE44-BCC6-2FB023D7455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Courtesy of Arvind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6724A280-4DA5-9B40-9351-CF2A89C05B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Courtesy of Arvind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E6C5EE-196C-6C4D-BC4B-569FAB56E7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Courtesy of Arvind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L03-</a:t>
            </a:r>
            <a:fld id="{401D2E07-1274-9045-9664-10DDC005F7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Courtesy of Arvind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L03-</a:t>
            </a:r>
            <a:fld id="{8B1502D4-BA30-9144-9852-540BE3B3E0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Courtesy of Arvind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L03-</a:t>
            </a:r>
            <a:fld id="{329219E4-FC0D-7A4E-8231-9E2CBC30C0E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Courtesy of Arvind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6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1267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2676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2699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12731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273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273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FF587F2A-CBCA-7742-9E84-A8C7E08AE8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2740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800" y="6570902"/>
            <a:ext cx="2895600" cy="28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-65" charset="0"/>
              </a:defRPr>
            </a:lvl1pPr>
          </a:lstStyle>
          <a:p>
            <a:r>
              <a:rPr lang="en-US" smtClean="0"/>
              <a:t>Courtesy of Arvind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-65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-65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-65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-65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65" charset="2"/>
        <a:buBlip>
          <a:blip r:embed="rId13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65" charset="2"/>
        <a:buChar char="n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65" charset="2"/>
        <a:buChar char="w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n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65" charset="2"/>
        <a:buChar char="n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65" charset="2"/>
        <a:buChar char="n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65" charset="2"/>
        <a:buChar char="n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65" charset="2"/>
        <a:buChar char="n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65" charset="2"/>
        <a:buChar char="n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Relationship Id="rId3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E6C5EE-196C-6C4D-BC4B-569FAB56E73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5742" y="2695677"/>
            <a:ext cx="6442789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did not present after this point.</a:t>
            </a:r>
          </a:p>
          <a:p>
            <a:r>
              <a:rPr lang="en-US" dirty="0" smtClean="0"/>
              <a:t>Reason: fetch unit does not use state machines, </a:t>
            </a:r>
          </a:p>
          <a:p>
            <a:r>
              <a:rPr lang="en-US" dirty="0" smtClean="0"/>
              <a:t> so it’s confusing.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CDAF5DF7-6A95-4A4A-82CB-12417A2CAE3D}" type="slidenum">
              <a:rPr lang="en-US"/>
              <a:pPr/>
              <a:t>10</a:t>
            </a:fld>
            <a:endParaRPr lang="en-US"/>
          </a:p>
        </p:txBody>
      </p:sp>
      <p:sp>
        <p:nvSpPr>
          <p:cNvPr id="157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39763"/>
          </a:xfrm>
        </p:spPr>
        <p:txBody>
          <a:bodyPr/>
          <a:lstStyle/>
          <a:p>
            <a:r>
              <a:rPr lang="en-US" sz="3200" dirty="0"/>
              <a:t>Connect the</a:t>
            </a:r>
            <a:r>
              <a:rPr lang="en-US" sz="3200" dirty="0" smtClean="0"/>
              <a:t> </a:t>
            </a:r>
            <a:r>
              <a:rPr lang="en-US" sz="3200" dirty="0" err="1" smtClean="0"/>
              <a:t>datapath</a:t>
            </a:r>
            <a:r>
              <a:rPr lang="en-US" sz="3200" dirty="0" smtClean="0"/>
              <a:t> modules </a:t>
            </a:r>
            <a:r>
              <a:rPr lang="en-US" sz="3200" dirty="0"/>
              <a:t>...</a:t>
            </a:r>
          </a:p>
        </p:txBody>
      </p:sp>
      <p:sp>
        <p:nvSpPr>
          <p:cNvPr id="1575939" name="Rectangle 3"/>
          <p:cNvSpPr>
            <a:spLocks noChangeArrowheads="1"/>
          </p:cNvSpPr>
          <p:nvPr/>
        </p:nvSpPr>
        <p:spPr bwMode="auto">
          <a:xfrm>
            <a:off x="685800" y="1552575"/>
            <a:ext cx="3209925" cy="46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wire [W-1:0] B;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wire [W-1:0] </a:t>
            </a:r>
            <a:r>
              <a:rPr lang="en-US" sz="1800" b="1" dirty="0" err="1">
                <a:latin typeface="Courier New" pitchFamily="-65" charset="0"/>
              </a:rPr>
              <a:t>sub_out</a:t>
            </a:r>
            <a:r>
              <a:rPr lang="en-US" sz="1800" b="1" dirty="0">
                <a:latin typeface="Courier New" pitchFamily="-65" charset="0"/>
              </a:rPr>
              <a:t>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wire [W-1:0]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a_o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vcMux3#(W) </a:t>
            </a:r>
            <a:r>
              <a:rPr lang="en-US" sz="1800" b="1" dirty="0" err="1">
                <a:latin typeface="Courier New" pitchFamily="-65" charset="0"/>
              </a:rPr>
              <a:t>A_mux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( .in0 (</a:t>
            </a:r>
            <a:r>
              <a:rPr lang="en-US" sz="1800" b="1" dirty="0" err="1">
                <a:latin typeface="Courier New" pitchFamily="-65" charset="0"/>
              </a:rPr>
              <a:t>operand_A</a:t>
            </a:r>
            <a:r>
              <a:rPr lang="en-US" sz="1800" b="1" dirty="0">
                <a:latin typeface="Courier New" pitchFamily="-65" charset="0"/>
              </a:rPr>
              <a:t>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.in1 (B),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.in2 (</a:t>
            </a:r>
            <a:r>
              <a:rPr lang="en-US" sz="1800" b="1" dirty="0" err="1">
                <a:latin typeface="Courier New" pitchFamily="-65" charset="0"/>
              </a:rPr>
              <a:t>sub_out</a:t>
            </a:r>
            <a:r>
              <a:rPr lang="en-US" sz="1800" b="1" dirty="0">
                <a:latin typeface="Courier New" pitchFamily="-65" charset="0"/>
              </a:rPr>
              <a:t>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</a:t>
            </a:r>
            <a:r>
              <a:rPr lang="en-US" sz="1800" b="1" dirty="0" err="1">
                <a:latin typeface="Courier New" pitchFamily="-65" charset="0"/>
              </a:rPr>
              <a:t>sel</a:t>
            </a:r>
            <a:r>
              <a:rPr lang="en-US" sz="1800" b="1" dirty="0">
                <a:latin typeface="Courier New" pitchFamily="-65" charset="0"/>
              </a:rPr>
              <a:t> (</a:t>
            </a:r>
            <a:r>
              <a:rPr lang="en-US" sz="1800" b="1" dirty="0" err="1">
                <a:latin typeface="Courier New" pitchFamily="-65" charset="0"/>
              </a:rPr>
              <a:t>A_sel</a:t>
            </a:r>
            <a:r>
              <a:rPr lang="en-US" sz="1800" b="1" dirty="0">
                <a:latin typeface="Courier New" pitchFamily="-65" charset="0"/>
              </a:rPr>
              <a:t>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.out </a:t>
            </a:r>
            <a:r>
              <a:rPr lang="en-US" sz="1800" b="1" dirty="0" smtClean="0">
                <a:latin typeface="Courier New" pitchFamily="-65" charset="0"/>
              </a:rPr>
              <a:t>(</a:t>
            </a:r>
            <a:r>
              <a:rPr lang="en-US" sz="1800" b="1" dirty="0" err="1" smtClean="0">
                <a:latin typeface="Courier New" pitchFamily="-65" charset="0"/>
              </a:rPr>
              <a:t>a_o</a:t>
            </a:r>
            <a:r>
              <a:rPr lang="en-US" sz="1800" b="1" dirty="0" smtClean="0">
                <a:latin typeface="Courier New" pitchFamily="-65" charset="0"/>
              </a:rPr>
              <a:t>)   </a:t>
            </a:r>
            <a:r>
              <a:rPr lang="en-US" sz="1800" b="1" dirty="0">
                <a:latin typeface="Courier New" pitchFamily="-65" charset="0"/>
              </a:rPr>
              <a:t>);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wire [W-1:0] A;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>
                <a:latin typeface="Courier New" pitchFamily="-65" charset="0"/>
              </a:rPr>
              <a:t>vcEDFF_pf#(W</a:t>
            </a:r>
            <a:r>
              <a:rPr lang="en-US" sz="1800" b="1" dirty="0">
                <a:latin typeface="Courier New" pitchFamily="-65" charset="0"/>
              </a:rPr>
              <a:t>) </a:t>
            </a:r>
            <a:r>
              <a:rPr lang="en-US" sz="1800" b="1" dirty="0" err="1">
                <a:latin typeface="Courier New" pitchFamily="-65" charset="0"/>
              </a:rPr>
              <a:t>A_pf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( .</a:t>
            </a:r>
            <a:r>
              <a:rPr lang="en-US" sz="1800" b="1" dirty="0" err="1">
                <a:latin typeface="Courier New" pitchFamily="-65" charset="0"/>
              </a:rPr>
              <a:t>clk</a:t>
            </a:r>
            <a:r>
              <a:rPr lang="en-US" sz="1800" b="1" dirty="0">
                <a:latin typeface="Courier New" pitchFamily="-65" charset="0"/>
              </a:rPr>
              <a:t>  (</a:t>
            </a:r>
            <a:r>
              <a:rPr lang="en-US" sz="1800" b="1" dirty="0" err="1">
                <a:latin typeface="Courier New" pitchFamily="-65" charset="0"/>
              </a:rPr>
              <a:t>clk</a:t>
            </a:r>
            <a:r>
              <a:rPr lang="en-US" sz="1800" b="1" dirty="0">
                <a:latin typeface="Courier New" pitchFamily="-65" charset="0"/>
              </a:rPr>
              <a:t>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</a:t>
            </a:r>
            <a:r>
              <a:rPr lang="en-US" sz="1800" b="1" dirty="0" err="1">
                <a:latin typeface="Courier New" pitchFamily="-65" charset="0"/>
              </a:rPr>
              <a:t>en_p</a:t>
            </a:r>
            <a:r>
              <a:rPr lang="en-US" sz="1800" b="1" dirty="0">
                <a:latin typeface="Courier New" pitchFamily="-65" charset="0"/>
              </a:rPr>
              <a:t> (</a:t>
            </a:r>
            <a:r>
              <a:rPr lang="en-US" sz="1800" b="1" dirty="0" err="1">
                <a:latin typeface="Courier New" pitchFamily="-65" charset="0"/>
              </a:rPr>
              <a:t>A_en</a:t>
            </a:r>
            <a:r>
              <a:rPr lang="en-US" sz="1800" b="1" dirty="0">
                <a:latin typeface="Courier New" pitchFamily="-65" charset="0"/>
              </a:rPr>
              <a:t>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</a:t>
            </a:r>
            <a:r>
              <a:rPr lang="en-US" sz="1800" b="1" dirty="0" err="1">
                <a:latin typeface="Courier New" pitchFamily="-65" charset="0"/>
              </a:rPr>
              <a:t>d_p</a:t>
            </a:r>
            <a:r>
              <a:rPr lang="en-US" sz="1800" b="1" dirty="0">
                <a:latin typeface="Courier New" pitchFamily="-65" charset="0"/>
              </a:rPr>
              <a:t>  </a:t>
            </a:r>
            <a:r>
              <a:rPr lang="en-US" sz="1800" b="1" dirty="0" smtClean="0">
                <a:latin typeface="Courier New" pitchFamily="-65" charset="0"/>
              </a:rPr>
              <a:t>(</a:t>
            </a:r>
            <a:r>
              <a:rPr lang="en-US" sz="1800" b="1" dirty="0" err="1" smtClean="0">
                <a:latin typeface="Courier New" pitchFamily="-65" charset="0"/>
              </a:rPr>
              <a:t>a_o</a:t>
            </a:r>
            <a:r>
              <a:rPr lang="en-US" sz="1800" b="1" dirty="0" smtClean="0">
                <a:latin typeface="Courier New" pitchFamily="-65" charset="0"/>
              </a:rPr>
              <a:t>)</a:t>
            </a:r>
            <a:r>
              <a:rPr lang="en-US" sz="1800" b="1" dirty="0">
                <a:latin typeface="Courier New" pitchFamily="-65" charset="0"/>
              </a:rPr>
              <a:t>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</a:t>
            </a:r>
            <a:r>
              <a:rPr lang="en-US" sz="1800" b="1" dirty="0" err="1">
                <a:latin typeface="Courier New" pitchFamily="-65" charset="0"/>
              </a:rPr>
              <a:t>q_np</a:t>
            </a:r>
            <a:r>
              <a:rPr lang="en-US" sz="1800" b="1" dirty="0">
                <a:latin typeface="Courier New" pitchFamily="-65" charset="0"/>
              </a:rPr>
              <a:t> (A)      );</a:t>
            </a:r>
          </a:p>
        </p:txBody>
      </p:sp>
      <p:sp>
        <p:nvSpPr>
          <p:cNvPr id="1575940" name="Rectangle 4"/>
          <p:cNvSpPr>
            <a:spLocks noChangeArrowheads="1"/>
          </p:cNvSpPr>
          <p:nvPr/>
        </p:nvSpPr>
        <p:spPr bwMode="auto">
          <a:xfrm>
            <a:off x="4003675" y="1552575"/>
            <a:ext cx="39624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wire [W-1:0]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b_o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vcMux2#(W) </a:t>
            </a:r>
            <a:r>
              <a:rPr lang="en-US" sz="1800" b="1" dirty="0" err="1">
                <a:latin typeface="Courier New" pitchFamily="-65" charset="0"/>
              </a:rPr>
              <a:t>B_mux</a:t>
            </a:r>
            <a:endParaRPr lang="en-US" sz="1800" b="1" dirty="0">
              <a:latin typeface="Courier New" pitchFamily="-65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( .in0 (</a:t>
            </a:r>
            <a:r>
              <a:rPr lang="en-US" sz="1800" b="1" dirty="0" err="1">
                <a:latin typeface="Courier New" pitchFamily="-65" charset="0"/>
              </a:rPr>
              <a:t>operand_B</a:t>
            </a:r>
            <a:r>
              <a:rPr lang="en-US" sz="1800" b="1" dirty="0">
                <a:latin typeface="Courier New" pitchFamily="-65" charset="0"/>
              </a:rPr>
              <a:t>),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.in1 (A),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</a:t>
            </a:r>
            <a:r>
              <a:rPr lang="en-US" sz="1800" b="1" dirty="0" err="1">
                <a:latin typeface="Courier New" pitchFamily="-65" charset="0"/>
              </a:rPr>
              <a:t>sel</a:t>
            </a:r>
            <a:r>
              <a:rPr lang="en-US" sz="1800" b="1" dirty="0">
                <a:latin typeface="Courier New" pitchFamily="-65" charset="0"/>
              </a:rPr>
              <a:t> (</a:t>
            </a:r>
            <a:r>
              <a:rPr lang="en-US" sz="1800" b="1" dirty="0" err="1">
                <a:latin typeface="Courier New" pitchFamily="-65" charset="0"/>
              </a:rPr>
              <a:t>B_sel</a:t>
            </a:r>
            <a:r>
              <a:rPr lang="en-US" sz="1800" b="1" dirty="0">
                <a:latin typeface="Courier New" pitchFamily="-65" charset="0"/>
              </a:rPr>
              <a:t>),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.out </a:t>
            </a:r>
            <a:r>
              <a:rPr lang="en-US" sz="1800" b="1" dirty="0" smtClean="0">
                <a:latin typeface="Courier New" pitchFamily="-65" charset="0"/>
              </a:rPr>
              <a:t>(</a:t>
            </a:r>
            <a:r>
              <a:rPr lang="en-US" sz="1800" b="1" dirty="0" err="1" smtClean="0">
                <a:latin typeface="Courier New" pitchFamily="-65" charset="0"/>
              </a:rPr>
              <a:t>b_o</a:t>
            </a:r>
            <a:r>
              <a:rPr lang="en-US" sz="1800" b="1" dirty="0" smtClean="0">
                <a:latin typeface="Courier New" pitchFamily="-65" charset="0"/>
              </a:rPr>
              <a:t>)    </a:t>
            </a:r>
            <a:r>
              <a:rPr lang="en-US" sz="1800" b="1" dirty="0">
                <a:latin typeface="Courier New" pitchFamily="-65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>
                <a:latin typeface="Courier New" pitchFamily="-65" charset="0"/>
              </a:rPr>
              <a:t>vcEDFF_pf#(W</a:t>
            </a:r>
            <a:r>
              <a:rPr lang="en-US" sz="1800" b="1" dirty="0">
                <a:latin typeface="Courier New" pitchFamily="-65" charset="0"/>
              </a:rPr>
              <a:t>) </a:t>
            </a:r>
            <a:r>
              <a:rPr lang="en-US" sz="1800" b="1" dirty="0" err="1">
                <a:latin typeface="Courier New" pitchFamily="-65" charset="0"/>
              </a:rPr>
              <a:t>B_pf</a:t>
            </a:r>
            <a:endParaRPr lang="en-US" sz="1800" b="1" dirty="0">
              <a:latin typeface="Courier New" pitchFamily="-65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( .</a:t>
            </a:r>
            <a:r>
              <a:rPr lang="en-US" sz="1800" b="1" dirty="0" err="1">
                <a:latin typeface="Courier New" pitchFamily="-65" charset="0"/>
              </a:rPr>
              <a:t>clk</a:t>
            </a:r>
            <a:r>
              <a:rPr lang="en-US" sz="1800" b="1" dirty="0">
                <a:latin typeface="Courier New" pitchFamily="-65" charset="0"/>
              </a:rPr>
              <a:t>  (</a:t>
            </a:r>
            <a:r>
              <a:rPr lang="en-US" sz="1800" b="1" dirty="0" err="1">
                <a:latin typeface="Courier New" pitchFamily="-65" charset="0"/>
              </a:rPr>
              <a:t>clk</a:t>
            </a:r>
            <a:r>
              <a:rPr lang="en-US" sz="1800" b="1" dirty="0">
                <a:latin typeface="Courier New" pitchFamily="-65" charset="0"/>
              </a:rPr>
              <a:t>),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</a:t>
            </a:r>
            <a:r>
              <a:rPr lang="en-US" sz="1800" b="1" dirty="0" err="1">
                <a:latin typeface="Courier New" pitchFamily="-65" charset="0"/>
              </a:rPr>
              <a:t>en_p</a:t>
            </a:r>
            <a:r>
              <a:rPr lang="en-US" sz="1800" b="1" dirty="0">
                <a:latin typeface="Courier New" pitchFamily="-65" charset="0"/>
              </a:rPr>
              <a:t> (</a:t>
            </a:r>
            <a:r>
              <a:rPr lang="en-US" sz="1800" b="1" dirty="0" err="1">
                <a:latin typeface="Courier New" pitchFamily="-65" charset="0"/>
              </a:rPr>
              <a:t>B_en</a:t>
            </a:r>
            <a:r>
              <a:rPr lang="en-US" sz="1800" b="1" dirty="0">
                <a:latin typeface="Courier New" pitchFamily="-65" charset="0"/>
              </a:rPr>
              <a:t>),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</a:t>
            </a:r>
            <a:r>
              <a:rPr lang="en-US" sz="1800" b="1" dirty="0" err="1">
                <a:latin typeface="Courier New" pitchFamily="-65" charset="0"/>
              </a:rPr>
              <a:t>d_p</a:t>
            </a:r>
            <a:r>
              <a:rPr lang="en-US" sz="1800" b="1" dirty="0">
                <a:latin typeface="Courier New" pitchFamily="-65" charset="0"/>
              </a:rPr>
              <a:t>  </a:t>
            </a:r>
            <a:r>
              <a:rPr lang="en-US" sz="1800" b="1" dirty="0" smtClean="0">
                <a:latin typeface="Courier New" pitchFamily="-65" charset="0"/>
              </a:rPr>
              <a:t>(</a:t>
            </a:r>
            <a:r>
              <a:rPr lang="en-US" sz="1800" b="1" dirty="0" err="1" smtClean="0">
                <a:latin typeface="Courier New" pitchFamily="-65" charset="0"/>
              </a:rPr>
              <a:t>b_o</a:t>
            </a:r>
            <a:r>
              <a:rPr lang="en-US" sz="1800" b="1" dirty="0" smtClean="0">
                <a:latin typeface="Courier New" pitchFamily="-65" charset="0"/>
              </a:rPr>
              <a:t>)</a:t>
            </a:r>
            <a:r>
              <a:rPr lang="en-US" sz="1800" b="1" dirty="0">
                <a:latin typeface="Courier New" pitchFamily="-65" charset="0"/>
              </a:rPr>
              <a:t>,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</a:t>
            </a:r>
            <a:r>
              <a:rPr lang="en-US" sz="1800" b="1" dirty="0" err="1">
                <a:latin typeface="Courier New" pitchFamily="-65" charset="0"/>
              </a:rPr>
              <a:t>q_np</a:t>
            </a:r>
            <a:r>
              <a:rPr lang="en-US" sz="1800" b="1" dirty="0">
                <a:latin typeface="Courier New" pitchFamily="-65" charset="0"/>
              </a:rPr>
              <a:t> (B)      );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assign </a:t>
            </a:r>
            <a:r>
              <a:rPr lang="en-US" sz="1800" b="1" dirty="0" err="1">
                <a:latin typeface="Courier New" pitchFamily="-65" charset="0"/>
              </a:rPr>
              <a:t>B_zero</a:t>
            </a:r>
            <a:r>
              <a:rPr lang="en-US" sz="1800" b="1" dirty="0">
                <a:latin typeface="Courier New" pitchFamily="-65" charset="0"/>
              </a:rPr>
              <a:t>  = (B==0);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assign </a:t>
            </a:r>
            <a:r>
              <a:rPr lang="en-US" sz="1800" b="1" dirty="0" err="1">
                <a:latin typeface="Courier New" pitchFamily="-65" charset="0"/>
              </a:rPr>
              <a:t>A_lt_B</a:t>
            </a:r>
            <a:r>
              <a:rPr lang="en-US" sz="1800" b="1" dirty="0">
                <a:latin typeface="Courier New" pitchFamily="-65" charset="0"/>
              </a:rPr>
              <a:t>  = (A &lt; B);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assign </a:t>
            </a:r>
            <a:r>
              <a:rPr lang="en-US" sz="1800" b="1" dirty="0" err="1">
                <a:latin typeface="Courier New" pitchFamily="-65" charset="0"/>
              </a:rPr>
              <a:t>sub_out</a:t>
            </a:r>
            <a:r>
              <a:rPr lang="en-US" sz="1800" b="1" dirty="0">
                <a:latin typeface="Courier New" pitchFamily="-65" charset="0"/>
              </a:rPr>
              <a:t> = A - B;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assign </a:t>
            </a:r>
            <a:r>
              <a:rPr lang="en-US" sz="1800" b="1" dirty="0" err="1">
                <a:latin typeface="Courier New" pitchFamily="-65" charset="0"/>
              </a:rPr>
              <a:t>result_data</a:t>
            </a:r>
            <a:r>
              <a:rPr lang="en-US" sz="1800" b="1" dirty="0">
                <a:latin typeface="Courier New" pitchFamily="-65" charset="0"/>
              </a:rPr>
              <a:t> = A;</a:t>
            </a:r>
          </a:p>
        </p:txBody>
      </p:sp>
      <p:grpSp>
        <p:nvGrpSpPr>
          <p:cNvPr id="1575941" name="Group 5"/>
          <p:cNvGrpSpPr>
            <a:grpSpLocks/>
          </p:cNvGrpSpPr>
          <p:nvPr/>
        </p:nvGrpSpPr>
        <p:grpSpPr bwMode="auto">
          <a:xfrm>
            <a:off x="6758010" y="3662363"/>
            <a:ext cx="2743200" cy="2260600"/>
            <a:chOff x="4065" y="2067"/>
            <a:chExt cx="1728" cy="1424"/>
          </a:xfrm>
        </p:grpSpPr>
        <p:sp>
          <p:nvSpPr>
            <p:cNvPr id="1575942" name="Text Box 6"/>
            <p:cNvSpPr txBox="1">
              <a:spLocks noChangeArrowheads="1"/>
            </p:cNvSpPr>
            <p:nvPr/>
          </p:nvSpPr>
          <p:spPr bwMode="auto">
            <a:xfrm>
              <a:off x="4065" y="2067"/>
              <a:ext cx="1728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 smtClean="0">
                  <a:solidFill>
                    <a:srgbClr val="FF0000"/>
                  </a:solidFill>
                </a:rPr>
                <a:t>Not quite right: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 smtClean="0">
                  <a:solidFill>
                    <a:srgbClr val="FF0000"/>
                  </a:solidFill>
                </a:rPr>
                <a:t>Continuous 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assignmnt</a:t>
              </a:r>
              <a:r>
                <a:rPr lang="en-US" sz="1400" dirty="0" smtClean="0">
                  <a:solidFill>
                    <a:srgbClr val="FF0000"/>
                  </a:solidFill>
                </a:rPr>
                <a:t> </a:t>
              </a:r>
              <a:endParaRPr lang="en-US" sz="1400" dirty="0">
                <a:solidFill>
                  <a:srgbClr val="FF0000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>
                  <a:solidFill>
                    <a:srgbClr val="FF0000"/>
                  </a:solidFill>
                </a:rPr>
                <a:t>combinational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>
                  <a:solidFill>
                    <a:srgbClr val="FF0000"/>
                  </a:solidFill>
                </a:rPr>
                <a:t>logic is </a:t>
              </a:r>
              <a:r>
                <a:rPr lang="en-US" sz="1400" dirty="0" smtClean="0">
                  <a:solidFill>
                    <a:srgbClr val="FF0000"/>
                  </a:solidFill>
                </a:rPr>
                <a:t>fine for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 err="1" smtClean="0">
                  <a:solidFill>
                    <a:srgbClr val="FF0000"/>
                  </a:solidFill>
                </a:rPr>
                <a:t>datapath</a:t>
              </a:r>
              <a:r>
                <a:rPr lang="en-US" sz="1400" dirty="0" smtClean="0">
                  <a:solidFill>
                    <a:srgbClr val="FF0000"/>
                  </a:solidFill>
                </a:rPr>
                <a:t> operators BUT wrap them in a 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verilog</a:t>
              </a:r>
              <a:r>
                <a:rPr lang="en-US" sz="1400" dirty="0" smtClean="0">
                  <a:solidFill>
                    <a:srgbClr val="FF0000"/>
                  </a:solidFill>
                </a:rPr>
                <a:t>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 smtClean="0">
                  <a:solidFill>
                    <a:srgbClr val="FF0000"/>
                  </a:solidFill>
                </a:rPr>
                <a:t>module and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 smtClean="0">
                  <a:solidFill>
                    <a:srgbClr val="FF0000"/>
                  </a:solidFill>
                </a:rPr>
                <a:t>instantiate structurally!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75943" name="Freeform 7"/>
            <p:cNvSpPr>
              <a:spLocks/>
            </p:cNvSpPr>
            <p:nvPr/>
          </p:nvSpPr>
          <p:spPr bwMode="auto">
            <a:xfrm>
              <a:off x="4708" y="3255"/>
              <a:ext cx="656" cy="236"/>
            </a:xfrm>
            <a:custGeom>
              <a:avLst/>
              <a:gdLst/>
              <a:ahLst/>
              <a:cxnLst>
                <a:cxn ang="0">
                  <a:pos x="480" y="0"/>
                </a:cxn>
                <a:cxn ang="0">
                  <a:pos x="576" y="528"/>
                </a:cxn>
                <a:cxn ang="0">
                  <a:pos x="0" y="720"/>
                </a:cxn>
              </a:cxnLst>
              <a:rect l="0" t="0" r="r" b="b"/>
              <a:pathLst>
                <a:path w="656" h="720">
                  <a:moveTo>
                    <a:pt x="480" y="0"/>
                  </a:moveTo>
                  <a:cubicBezTo>
                    <a:pt x="568" y="204"/>
                    <a:pt x="656" y="408"/>
                    <a:pt x="576" y="528"/>
                  </a:cubicBezTo>
                  <a:cubicBezTo>
                    <a:pt x="496" y="648"/>
                    <a:pt x="248" y="684"/>
                    <a:pt x="0" y="720"/>
                  </a:cubicBezTo>
                </a:path>
              </a:pathLst>
            </a:custGeom>
            <a:noFill/>
            <a:ln w="50800" cap="flat" cmpd="sng">
              <a:solidFill>
                <a:srgbClr val="FF0000"/>
              </a:solidFill>
              <a:prstDash val="solid"/>
              <a:round/>
              <a:headEnd/>
              <a:tailEnd type="arrow" w="med" len="med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575948" name="Group 12"/>
          <p:cNvGrpSpPr>
            <a:grpSpLocks/>
          </p:cNvGrpSpPr>
          <p:nvPr/>
        </p:nvGrpSpPr>
        <p:grpSpPr bwMode="auto">
          <a:xfrm>
            <a:off x="2819400" y="1546225"/>
            <a:ext cx="6729438" cy="3330575"/>
            <a:chOff x="1776" y="974"/>
            <a:chExt cx="4239" cy="2098"/>
          </a:xfrm>
        </p:grpSpPr>
        <p:sp>
          <p:nvSpPr>
            <p:cNvPr id="1575945" name="Text Box 9"/>
            <p:cNvSpPr txBox="1">
              <a:spLocks noChangeArrowheads="1"/>
            </p:cNvSpPr>
            <p:nvPr/>
          </p:nvSpPr>
          <p:spPr bwMode="auto">
            <a:xfrm>
              <a:off x="4285" y="974"/>
              <a:ext cx="1730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>
                  <a:solidFill>
                    <a:srgbClr val="008000"/>
                  </a:solidFill>
                </a:rPr>
                <a:t>Use structural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err="1" smtClean="0">
                  <a:solidFill>
                    <a:srgbClr val="008000"/>
                  </a:solidFill>
                </a:rPr>
                <a:t>verilog</a:t>
              </a:r>
              <a:endParaRPr lang="en-US" dirty="0" smtClean="0">
                <a:solidFill>
                  <a:srgbClr val="008000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>
                  <a:solidFill>
                    <a:srgbClr val="008000"/>
                  </a:solidFill>
                </a:rPr>
                <a:t>for </a:t>
              </a:r>
              <a:r>
                <a:rPr lang="en-US" dirty="0" err="1" smtClean="0">
                  <a:solidFill>
                    <a:srgbClr val="008000"/>
                  </a:solidFill>
                </a:rPr>
                <a:t>datapath</a:t>
              </a:r>
              <a:endParaRPr lang="en-US" dirty="0" smtClean="0">
                <a:solidFill>
                  <a:srgbClr val="008000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>
                  <a:solidFill>
                    <a:srgbClr val="008000"/>
                  </a:solidFill>
                </a:rPr>
                <a:t>registers.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575946" name="Freeform 10"/>
            <p:cNvSpPr>
              <a:spLocks/>
            </p:cNvSpPr>
            <p:nvPr/>
          </p:nvSpPr>
          <p:spPr bwMode="auto">
            <a:xfrm>
              <a:off x="1776" y="1808"/>
              <a:ext cx="2640" cy="1264"/>
            </a:xfrm>
            <a:custGeom>
              <a:avLst/>
              <a:gdLst/>
              <a:ahLst/>
              <a:cxnLst>
                <a:cxn ang="0">
                  <a:pos x="2640" y="16"/>
                </a:cxn>
                <a:cxn ang="0">
                  <a:pos x="768" y="208"/>
                </a:cxn>
                <a:cxn ang="0">
                  <a:pos x="0" y="1264"/>
                </a:cxn>
              </a:cxnLst>
              <a:rect l="0" t="0" r="r" b="b"/>
              <a:pathLst>
                <a:path w="2640" h="1264">
                  <a:moveTo>
                    <a:pt x="2640" y="16"/>
                  </a:moveTo>
                  <a:cubicBezTo>
                    <a:pt x="1924" y="8"/>
                    <a:pt x="1208" y="0"/>
                    <a:pt x="768" y="208"/>
                  </a:cubicBezTo>
                  <a:cubicBezTo>
                    <a:pt x="328" y="416"/>
                    <a:pt x="164" y="840"/>
                    <a:pt x="0" y="1264"/>
                  </a:cubicBezTo>
                </a:path>
              </a:pathLst>
            </a:custGeom>
            <a:noFill/>
            <a:ln w="50800" cap="flat" cmpd="sng">
              <a:solidFill>
                <a:srgbClr val="008000"/>
              </a:solidFill>
              <a:prstDash val="solid"/>
              <a:round/>
              <a:headEnd/>
              <a:tailEnd type="arrow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5947" name="Freeform 11"/>
            <p:cNvSpPr>
              <a:spLocks/>
            </p:cNvSpPr>
            <p:nvPr/>
          </p:nvSpPr>
          <p:spPr bwMode="auto">
            <a:xfrm>
              <a:off x="3744" y="1824"/>
              <a:ext cx="672" cy="624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288" y="288"/>
                </a:cxn>
                <a:cxn ang="0">
                  <a:pos x="0" y="624"/>
                </a:cxn>
              </a:cxnLst>
              <a:rect l="0" t="0" r="r" b="b"/>
              <a:pathLst>
                <a:path w="672" h="624">
                  <a:moveTo>
                    <a:pt x="672" y="0"/>
                  </a:moveTo>
                  <a:cubicBezTo>
                    <a:pt x="536" y="92"/>
                    <a:pt x="400" y="184"/>
                    <a:pt x="288" y="288"/>
                  </a:cubicBezTo>
                  <a:cubicBezTo>
                    <a:pt x="176" y="392"/>
                    <a:pt x="88" y="508"/>
                    <a:pt x="0" y="624"/>
                  </a:cubicBezTo>
                </a:path>
              </a:pathLst>
            </a:custGeom>
            <a:noFill/>
            <a:ln w="50800" cap="flat" cmpd="sng">
              <a:solidFill>
                <a:srgbClr val="008000"/>
              </a:solidFill>
              <a:prstDash val="solid"/>
              <a:round/>
              <a:headEnd/>
              <a:tailEnd type="arrow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7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7AF0BDE4-A994-FB4B-863D-5D65CFC7E0C6}" type="slidenum">
              <a:rPr lang="en-US"/>
              <a:pPr/>
              <a:t>11</a:t>
            </a:fld>
            <a:endParaRPr lang="en-US"/>
          </a:p>
        </p:txBody>
      </p:sp>
      <p:sp>
        <p:nvSpPr>
          <p:cNvPr id="157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Control unit requires a </a:t>
            </a:r>
            <a:r>
              <a:rPr lang="en-US" sz="3600">
                <a:solidFill>
                  <a:srgbClr val="FF0000"/>
                </a:solidFill>
              </a:rPr>
              <a:t>state machine </a:t>
            </a:r>
            <a:r>
              <a:rPr lang="en-US" sz="3600"/>
              <a:t>for valid/ready signals</a:t>
            </a:r>
          </a:p>
        </p:txBody>
      </p:sp>
      <p:sp>
        <p:nvSpPr>
          <p:cNvPr id="1577987" name="Oval 3"/>
          <p:cNvSpPr>
            <a:spLocks noChangeArrowheads="1"/>
          </p:cNvSpPr>
          <p:nvPr/>
        </p:nvSpPr>
        <p:spPr bwMode="auto">
          <a:xfrm>
            <a:off x="2076450" y="1752600"/>
            <a:ext cx="1066800" cy="106362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WAIT</a:t>
            </a:r>
          </a:p>
        </p:txBody>
      </p:sp>
      <p:sp>
        <p:nvSpPr>
          <p:cNvPr id="1577988" name="Oval 4"/>
          <p:cNvSpPr>
            <a:spLocks noChangeArrowheads="1"/>
          </p:cNvSpPr>
          <p:nvPr/>
        </p:nvSpPr>
        <p:spPr bwMode="auto">
          <a:xfrm>
            <a:off x="2076450" y="3355975"/>
            <a:ext cx="1066800" cy="106362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CALC</a:t>
            </a:r>
          </a:p>
        </p:txBody>
      </p:sp>
      <p:sp>
        <p:nvSpPr>
          <p:cNvPr id="1577989" name="Oval 5"/>
          <p:cNvSpPr>
            <a:spLocks noChangeArrowheads="1"/>
          </p:cNvSpPr>
          <p:nvPr/>
        </p:nvSpPr>
        <p:spPr bwMode="auto">
          <a:xfrm>
            <a:off x="2076450" y="4953000"/>
            <a:ext cx="1066800" cy="106362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DONE</a:t>
            </a:r>
          </a:p>
        </p:txBody>
      </p:sp>
      <p:sp>
        <p:nvSpPr>
          <p:cNvPr id="1577990" name="Line 6"/>
          <p:cNvSpPr>
            <a:spLocks noChangeShapeType="1"/>
          </p:cNvSpPr>
          <p:nvPr/>
        </p:nvSpPr>
        <p:spPr bwMode="auto">
          <a:xfrm>
            <a:off x="2609850" y="28194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77991" name="Line 7"/>
          <p:cNvSpPr>
            <a:spLocks noChangeShapeType="1"/>
          </p:cNvSpPr>
          <p:nvPr/>
        </p:nvSpPr>
        <p:spPr bwMode="auto">
          <a:xfrm>
            <a:off x="2609850" y="4419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77992" name="Line 8"/>
          <p:cNvSpPr>
            <a:spLocks noChangeShapeType="1"/>
          </p:cNvSpPr>
          <p:nvPr/>
        </p:nvSpPr>
        <p:spPr bwMode="auto">
          <a:xfrm flipH="1">
            <a:off x="1314450" y="5486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77993" name="Line 9"/>
          <p:cNvSpPr>
            <a:spLocks noChangeShapeType="1"/>
          </p:cNvSpPr>
          <p:nvPr/>
        </p:nvSpPr>
        <p:spPr bwMode="auto">
          <a:xfrm flipV="1">
            <a:off x="1314450" y="2286000"/>
            <a:ext cx="0" cy="3200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77994" name="Line 10"/>
          <p:cNvSpPr>
            <a:spLocks noChangeShapeType="1"/>
          </p:cNvSpPr>
          <p:nvPr/>
        </p:nvSpPr>
        <p:spPr bwMode="auto">
          <a:xfrm rot="-5400000">
            <a:off x="1695450" y="19050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77995" name="Text Box 11"/>
          <p:cNvSpPr txBox="1">
            <a:spLocks noChangeArrowheads="1"/>
          </p:cNvSpPr>
          <p:nvPr/>
        </p:nvSpPr>
        <p:spPr bwMode="auto">
          <a:xfrm>
            <a:off x="2678113" y="2814638"/>
            <a:ext cx="1970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input_availble</a:t>
            </a:r>
          </a:p>
        </p:txBody>
      </p:sp>
      <p:sp>
        <p:nvSpPr>
          <p:cNvPr id="1577996" name="Text Box 12"/>
          <p:cNvSpPr txBox="1">
            <a:spLocks noChangeArrowheads="1"/>
          </p:cNvSpPr>
          <p:nvPr/>
        </p:nvSpPr>
        <p:spPr bwMode="auto">
          <a:xfrm>
            <a:off x="3124200" y="4403725"/>
            <a:ext cx="18196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smtClean="0">
                <a:solidFill>
                  <a:schemeClr val="tx2"/>
                </a:solidFill>
              </a:rPr>
              <a:t> Done = 1 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577997" name="Text Box 13"/>
          <p:cNvSpPr txBox="1">
            <a:spLocks noChangeArrowheads="1"/>
          </p:cNvSpPr>
          <p:nvPr/>
        </p:nvSpPr>
        <p:spPr bwMode="auto">
          <a:xfrm>
            <a:off x="304800" y="5410200"/>
            <a:ext cx="1781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result_taken</a:t>
            </a:r>
          </a:p>
        </p:txBody>
      </p:sp>
      <p:sp>
        <p:nvSpPr>
          <p:cNvPr id="1577998" name="Text Box 14"/>
          <p:cNvSpPr txBox="1">
            <a:spLocks noChangeArrowheads="1"/>
          </p:cNvSpPr>
          <p:nvPr/>
        </p:nvSpPr>
        <p:spPr bwMode="auto">
          <a:xfrm>
            <a:off x="3352800" y="2052638"/>
            <a:ext cx="4195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</a:rPr>
              <a:t>Waiting for new input operands</a:t>
            </a:r>
          </a:p>
        </p:txBody>
      </p:sp>
      <p:sp>
        <p:nvSpPr>
          <p:cNvPr id="1577999" name="Text Box 15"/>
          <p:cNvSpPr txBox="1">
            <a:spLocks noChangeArrowheads="1"/>
          </p:cNvSpPr>
          <p:nvPr/>
        </p:nvSpPr>
        <p:spPr bwMode="auto">
          <a:xfrm>
            <a:off x="3352800" y="3652838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</a:rPr>
              <a:t>Swapping and subtracting</a:t>
            </a:r>
          </a:p>
        </p:txBody>
      </p:sp>
      <p:sp>
        <p:nvSpPr>
          <p:cNvPr id="1578000" name="Text Box 16"/>
          <p:cNvSpPr txBox="1">
            <a:spLocks noChangeArrowheads="1"/>
          </p:cNvSpPr>
          <p:nvPr/>
        </p:nvSpPr>
        <p:spPr bwMode="auto">
          <a:xfrm>
            <a:off x="3352800" y="5253038"/>
            <a:ext cx="5214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</a:rPr>
              <a:t>Waiting for consumer to take the result</a:t>
            </a:r>
          </a:p>
        </p:txBody>
      </p:sp>
      <p:sp>
        <p:nvSpPr>
          <p:cNvPr id="1578001" name="Line 17"/>
          <p:cNvSpPr>
            <a:spLocks noChangeShapeType="1"/>
          </p:cNvSpPr>
          <p:nvPr/>
        </p:nvSpPr>
        <p:spPr bwMode="auto">
          <a:xfrm>
            <a:off x="1676400" y="1828800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78002" name="Text Box 18"/>
          <p:cNvSpPr txBox="1">
            <a:spLocks noChangeArrowheads="1"/>
          </p:cNvSpPr>
          <p:nvPr/>
        </p:nvSpPr>
        <p:spPr bwMode="auto">
          <a:xfrm>
            <a:off x="885825" y="1595438"/>
            <a:ext cx="825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reset</a:t>
            </a:r>
          </a:p>
        </p:txBody>
      </p:sp>
      <p:cxnSp>
        <p:nvCxnSpPr>
          <p:cNvPr id="23" name="Curved Connector 22"/>
          <p:cNvCxnSpPr>
            <a:stCxn id="1577988" idx="4"/>
            <a:endCxn id="1577988" idx="2"/>
          </p:cNvCxnSpPr>
          <p:nvPr/>
        </p:nvCxnSpPr>
        <p:spPr bwMode="auto">
          <a:xfrm rot="5400000" flipH="1">
            <a:off x="2077244" y="3886994"/>
            <a:ext cx="531812" cy="533400"/>
          </a:xfrm>
          <a:prstGeom prst="curvedConnector4">
            <a:avLst>
              <a:gd name="adj1" fmla="val -42985"/>
              <a:gd name="adj2" fmla="val 142857"/>
            </a:avLst>
          </a:prstGeom>
          <a:noFill/>
          <a:ln w="317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L03-</a:t>
            </a:r>
            <a:fld id="{7C48B071-113D-3441-80FE-1001435F8DB4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58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Implementing the control logic FSM in Verilog</a:t>
            </a:r>
          </a:p>
        </p:txBody>
      </p:sp>
      <p:sp>
        <p:nvSpPr>
          <p:cNvPr id="1580035" name="Rectangle 3"/>
          <p:cNvSpPr>
            <a:spLocks noChangeArrowheads="1"/>
          </p:cNvSpPr>
          <p:nvPr/>
        </p:nvSpPr>
        <p:spPr bwMode="auto">
          <a:xfrm>
            <a:off x="838200" y="1828800"/>
            <a:ext cx="36576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</a:rPr>
              <a:t>localparam</a:t>
            </a:r>
            <a:r>
              <a:rPr lang="en-US" sz="1800" b="1" dirty="0">
                <a:latin typeface="Courier New" pitchFamily="-65" charset="0"/>
              </a:rPr>
              <a:t> WAIT = 2'd0;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</a:rPr>
              <a:t>localparam</a:t>
            </a:r>
            <a:r>
              <a:rPr lang="en-US" sz="1800" b="1" dirty="0">
                <a:latin typeface="Courier New" pitchFamily="-65" charset="0"/>
              </a:rPr>
              <a:t> CALC = 2'd1;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</a:rPr>
              <a:t>localparam</a:t>
            </a:r>
            <a:r>
              <a:rPr lang="en-US" sz="1800" b="1" dirty="0">
                <a:latin typeface="Courier New" pitchFamily="-65" charset="0"/>
              </a:rPr>
              <a:t> DONE = 2'd2;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</a:rPr>
              <a:t>reg</a:t>
            </a:r>
            <a:r>
              <a:rPr lang="en-US" sz="1800" b="1" dirty="0">
                <a:latin typeface="Courier New" pitchFamily="-65" charset="0"/>
              </a:rPr>
              <a:t>  [1:0] </a:t>
            </a:r>
            <a:r>
              <a:rPr lang="en-US" sz="1800" b="1" dirty="0" err="1">
                <a:latin typeface="Courier New" pitchFamily="-65" charset="0"/>
              </a:rPr>
              <a:t>state_next</a:t>
            </a:r>
            <a:r>
              <a:rPr lang="en-US" sz="1800" b="1" dirty="0">
                <a:latin typeface="Courier New" pitchFamily="-65" charset="0"/>
              </a:rPr>
              <a:t>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wire</a:t>
            </a:r>
            <a:r>
              <a:rPr lang="en-US" sz="1800" b="1" dirty="0">
                <a:latin typeface="Courier New" pitchFamily="-65" charset="0"/>
              </a:rPr>
              <a:t> [1:0] state;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vcRDFF_pf#(2,WAIT) </a:t>
            </a:r>
            <a:r>
              <a:rPr lang="en-US" sz="1800" b="1" dirty="0" err="1">
                <a:latin typeface="Courier New" pitchFamily="-65" charset="0"/>
              </a:rPr>
              <a:t>state_pf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( .</a:t>
            </a:r>
            <a:r>
              <a:rPr lang="en-US" sz="1800" b="1" dirty="0" err="1">
                <a:latin typeface="Courier New" pitchFamily="-65" charset="0"/>
              </a:rPr>
              <a:t>clk</a:t>
            </a:r>
            <a:r>
              <a:rPr lang="en-US" sz="1800" b="1" dirty="0">
                <a:latin typeface="Courier New" pitchFamily="-65" charset="0"/>
              </a:rPr>
              <a:t>     (</a:t>
            </a:r>
            <a:r>
              <a:rPr lang="en-US" sz="1800" b="1" dirty="0" err="1">
                <a:latin typeface="Courier New" pitchFamily="-65" charset="0"/>
              </a:rPr>
              <a:t>clk</a:t>
            </a:r>
            <a:r>
              <a:rPr lang="en-US" sz="1800" b="1" dirty="0">
                <a:latin typeface="Courier New" pitchFamily="-65" charset="0"/>
              </a:rPr>
              <a:t>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</a:t>
            </a:r>
            <a:r>
              <a:rPr lang="en-US" sz="1800" b="1" dirty="0" err="1">
                <a:latin typeface="Courier New" pitchFamily="-65" charset="0"/>
              </a:rPr>
              <a:t>reset_p</a:t>
            </a:r>
            <a:r>
              <a:rPr lang="en-US" sz="1800" b="1" dirty="0">
                <a:latin typeface="Courier New" pitchFamily="-65" charset="0"/>
              </a:rPr>
              <a:t> (reset),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</a:t>
            </a:r>
            <a:r>
              <a:rPr lang="en-US" sz="1800" b="1" dirty="0" err="1">
                <a:latin typeface="Courier New" pitchFamily="-65" charset="0"/>
              </a:rPr>
              <a:t>d_p</a:t>
            </a:r>
            <a:r>
              <a:rPr lang="en-US" sz="1800" b="1" dirty="0">
                <a:latin typeface="Courier New" pitchFamily="-65" charset="0"/>
              </a:rPr>
              <a:t>     (</a:t>
            </a:r>
            <a:r>
              <a:rPr lang="en-US" sz="1800" b="1" dirty="0" err="1">
                <a:latin typeface="Courier New" pitchFamily="-65" charset="0"/>
              </a:rPr>
              <a:t>state_next</a:t>
            </a:r>
            <a:r>
              <a:rPr lang="en-US" sz="1800" b="1" dirty="0">
                <a:latin typeface="Courier New" pitchFamily="-65" charset="0"/>
              </a:rPr>
              <a:t>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</a:t>
            </a:r>
            <a:r>
              <a:rPr lang="en-US" sz="1800" b="1" dirty="0" err="1">
                <a:latin typeface="Courier New" pitchFamily="-65" charset="0"/>
              </a:rPr>
              <a:t>q_np</a:t>
            </a:r>
            <a:r>
              <a:rPr lang="en-US" sz="1800" b="1" dirty="0">
                <a:latin typeface="Courier New" pitchFamily="-65" charset="0"/>
              </a:rPr>
              <a:t>    (state)  );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</p:txBody>
      </p:sp>
      <p:sp>
        <p:nvSpPr>
          <p:cNvPr id="1580036" name="Text Box 4"/>
          <p:cNvSpPr txBox="1">
            <a:spLocks noChangeArrowheads="1"/>
          </p:cNvSpPr>
          <p:nvPr/>
        </p:nvSpPr>
        <p:spPr bwMode="auto">
          <a:xfrm>
            <a:off x="5208587" y="3686175"/>
            <a:ext cx="374558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Not quite right: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For registers in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control logic, use RTL: e.g.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always @(</a:t>
            </a:r>
            <a:r>
              <a:rPr lang="en-US" sz="16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posedge</a:t>
            </a: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clk</a:t>
            </a: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  if (reset)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    state &lt;= WAIT;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  else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     state &lt;= </a:t>
            </a:r>
            <a:r>
              <a:rPr lang="en-US" sz="16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state_next</a:t>
            </a: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580037" name="Freeform 5"/>
          <p:cNvSpPr>
            <a:spLocks/>
          </p:cNvSpPr>
          <p:nvPr/>
        </p:nvSpPr>
        <p:spPr bwMode="auto">
          <a:xfrm flipV="1">
            <a:off x="2971798" y="3369465"/>
            <a:ext cx="2537647" cy="838937"/>
          </a:xfrm>
          <a:custGeom>
            <a:avLst/>
            <a:gdLst>
              <a:gd name="connsiteX0" fmla="*/ 1200 w 1352"/>
              <a:gd name="connsiteY0" fmla="*/ 0 h 1820"/>
              <a:gd name="connsiteX1" fmla="*/ 1152 w 1352"/>
              <a:gd name="connsiteY1" fmla="*/ 432 h 1820"/>
              <a:gd name="connsiteX2" fmla="*/ 788 w 1352"/>
              <a:gd name="connsiteY2" fmla="*/ 1788 h 1820"/>
              <a:gd name="connsiteX3" fmla="*/ 0 w 1352"/>
              <a:gd name="connsiteY3" fmla="*/ 624 h 1820"/>
              <a:gd name="connsiteX0" fmla="*/ 1200 w 1221"/>
              <a:gd name="connsiteY0" fmla="*/ 0 h 1820"/>
              <a:gd name="connsiteX1" fmla="*/ 1202 w 1221"/>
              <a:gd name="connsiteY1" fmla="*/ 1418 h 1820"/>
              <a:gd name="connsiteX2" fmla="*/ 1152 w 1221"/>
              <a:gd name="connsiteY2" fmla="*/ 432 h 1820"/>
              <a:gd name="connsiteX3" fmla="*/ 788 w 1221"/>
              <a:gd name="connsiteY3" fmla="*/ 1788 h 1820"/>
              <a:gd name="connsiteX4" fmla="*/ 0 w 1221"/>
              <a:gd name="connsiteY4" fmla="*/ 624 h 1820"/>
              <a:gd name="connsiteX0" fmla="*/ 1200 w 1210"/>
              <a:gd name="connsiteY0" fmla="*/ 0 h 1971"/>
              <a:gd name="connsiteX1" fmla="*/ 1202 w 1210"/>
              <a:gd name="connsiteY1" fmla="*/ 1418 h 1971"/>
              <a:gd name="connsiteX2" fmla="*/ 1152 w 1210"/>
              <a:gd name="connsiteY2" fmla="*/ 432 h 1971"/>
              <a:gd name="connsiteX3" fmla="*/ 1063 w 1210"/>
              <a:gd name="connsiteY3" fmla="*/ 1722 h 1971"/>
              <a:gd name="connsiteX4" fmla="*/ 788 w 1210"/>
              <a:gd name="connsiteY4" fmla="*/ 1788 h 1971"/>
              <a:gd name="connsiteX5" fmla="*/ 0 w 1210"/>
              <a:gd name="connsiteY5" fmla="*/ 624 h 1971"/>
              <a:gd name="connsiteX0" fmla="*/ 1200 w 1225"/>
              <a:gd name="connsiteY0" fmla="*/ 0 h 1971"/>
              <a:gd name="connsiteX1" fmla="*/ 1202 w 1225"/>
              <a:gd name="connsiteY1" fmla="*/ 1418 h 1971"/>
              <a:gd name="connsiteX2" fmla="*/ 1063 w 1225"/>
              <a:gd name="connsiteY2" fmla="*/ 1722 h 1971"/>
              <a:gd name="connsiteX3" fmla="*/ 788 w 1225"/>
              <a:gd name="connsiteY3" fmla="*/ 1788 h 1971"/>
              <a:gd name="connsiteX4" fmla="*/ 0 w 1225"/>
              <a:gd name="connsiteY4" fmla="*/ 624 h 1971"/>
              <a:gd name="connsiteX0" fmla="*/ 1202 w 1202"/>
              <a:gd name="connsiteY0" fmla="*/ 823 h 1376"/>
              <a:gd name="connsiteX1" fmla="*/ 1063 w 1202"/>
              <a:gd name="connsiteY1" fmla="*/ 1127 h 1376"/>
              <a:gd name="connsiteX2" fmla="*/ 788 w 1202"/>
              <a:gd name="connsiteY2" fmla="*/ 1193 h 1376"/>
              <a:gd name="connsiteX3" fmla="*/ 0 w 1202"/>
              <a:gd name="connsiteY3" fmla="*/ 29 h 1376"/>
              <a:gd name="connsiteX0" fmla="*/ 1202 w 1202"/>
              <a:gd name="connsiteY0" fmla="*/ 823 h 1398"/>
              <a:gd name="connsiteX1" fmla="*/ 1063 w 1202"/>
              <a:gd name="connsiteY1" fmla="*/ 1259 h 1398"/>
              <a:gd name="connsiteX2" fmla="*/ 788 w 1202"/>
              <a:gd name="connsiteY2" fmla="*/ 1193 h 1398"/>
              <a:gd name="connsiteX3" fmla="*/ 0 w 1202"/>
              <a:gd name="connsiteY3" fmla="*/ 29 h 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2" h="1398">
                <a:moveTo>
                  <a:pt x="1202" y="823"/>
                </a:moveTo>
                <a:cubicBezTo>
                  <a:pt x="1179" y="1110"/>
                  <a:pt x="1132" y="1197"/>
                  <a:pt x="1063" y="1259"/>
                </a:cubicBezTo>
                <a:cubicBezTo>
                  <a:pt x="994" y="1321"/>
                  <a:pt x="965" y="1398"/>
                  <a:pt x="788" y="1193"/>
                </a:cubicBezTo>
                <a:cubicBezTo>
                  <a:pt x="611" y="988"/>
                  <a:pt x="189" y="0"/>
                  <a:pt x="0" y="29"/>
                </a:cubicBez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arrow" w="med" len="med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0038" name="Text Box 6"/>
          <p:cNvSpPr txBox="1">
            <a:spLocks noChangeArrowheads="1"/>
          </p:cNvSpPr>
          <p:nvPr/>
        </p:nvSpPr>
        <p:spPr bwMode="auto">
          <a:xfrm>
            <a:off x="5257800" y="2057400"/>
            <a:ext cx="3581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Localparams</a:t>
            </a:r>
            <a:r>
              <a:rPr lang="en-US" dirty="0">
                <a:solidFill>
                  <a:srgbClr val="008000"/>
                </a:solidFill>
              </a:rPr>
              <a:t> are not really parameters at all. They are scoped constants.</a:t>
            </a:r>
          </a:p>
        </p:txBody>
      </p:sp>
      <p:sp>
        <p:nvSpPr>
          <p:cNvPr id="1580039" name="Line 7"/>
          <p:cNvSpPr>
            <a:spLocks noChangeShapeType="1"/>
          </p:cNvSpPr>
          <p:nvPr/>
        </p:nvSpPr>
        <p:spPr bwMode="auto">
          <a:xfrm flipH="1" flipV="1">
            <a:off x="4191000" y="2286000"/>
            <a:ext cx="1219200" cy="3048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arrow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&quot;No&quot; Symbol 10"/>
          <p:cNvSpPr/>
          <p:nvPr/>
        </p:nvSpPr>
        <p:spPr bwMode="auto">
          <a:xfrm>
            <a:off x="587376" y="3643689"/>
            <a:ext cx="3182936" cy="2214186"/>
          </a:xfrm>
          <a:prstGeom prst="noSmoking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-65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ED629FE6-C253-9341-9551-F64CF56D6772}" type="slidenum">
              <a:rPr lang="en-US"/>
              <a:pPr/>
              <a:t>13</a:t>
            </a:fld>
            <a:endParaRPr lang="en-US"/>
          </a:p>
        </p:txBody>
      </p:sp>
      <p:sp>
        <p:nvSpPr>
          <p:cNvPr id="158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95325"/>
          </a:xfrm>
        </p:spPr>
        <p:txBody>
          <a:bodyPr/>
          <a:lstStyle/>
          <a:p>
            <a:r>
              <a:rPr lang="en-US" sz="2800" dirty="0" smtClean="0"/>
              <a:t>Output signals </a:t>
            </a:r>
            <a:r>
              <a:rPr lang="en-US" sz="2800" dirty="0"/>
              <a:t>for</a:t>
            </a:r>
            <a:r>
              <a:rPr lang="en-US" sz="2800" dirty="0" smtClean="0"/>
              <a:t> control logic</a:t>
            </a:r>
            <a:endParaRPr lang="en-US" sz="2800" dirty="0"/>
          </a:p>
        </p:txBody>
      </p:sp>
      <p:sp>
        <p:nvSpPr>
          <p:cNvPr id="1582083" name="Rectangle 3"/>
          <p:cNvSpPr>
            <a:spLocks noChangeArrowheads="1"/>
          </p:cNvSpPr>
          <p:nvPr/>
        </p:nvSpPr>
        <p:spPr bwMode="auto">
          <a:xfrm>
            <a:off x="762000" y="1447800"/>
            <a:ext cx="38862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reg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[6:0] </a:t>
            </a:r>
            <a:r>
              <a:rPr lang="en-US" sz="1800" b="1" dirty="0" err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cs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 smtClean="0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always</a:t>
            </a:r>
            <a:r>
              <a:rPr lang="en-US" sz="1800" b="1" dirty="0" err="1" smtClean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_comb</a:t>
            </a:r>
            <a:endParaRPr lang="en-US" sz="1800" b="1" dirty="0" smtClean="0">
              <a:latin typeface="Courier New" pitchFamily="-65" charset="0"/>
              <a:ea typeface="MS Mincho" pitchFamily="49" charset="-128"/>
              <a:cs typeface="MS Mincho" pitchFamily="49" charset="-128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begin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</a:t>
            </a:r>
            <a:r>
              <a:rPr lang="en-US" sz="1800" b="1" dirty="0">
                <a:solidFill>
                  <a:srgbClr val="008000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//Default control signals                                                                    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</a:t>
            </a:r>
            <a:r>
              <a:rPr lang="en-US" sz="1800" b="1" dirty="0" err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A_sel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= A_SEL_X;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</a:t>
            </a:r>
            <a:r>
              <a:rPr lang="en-US" sz="1800" b="1" dirty="0" err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A_en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= 1'b0;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</a:t>
            </a:r>
            <a:r>
              <a:rPr lang="en-US" sz="1800" b="1" dirty="0" err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B_sel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= B_SEL_X;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</a:t>
            </a:r>
            <a:r>
              <a:rPr lang="en-US" sz="1800" b="1" dirty="0" err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B_en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= 1'b0;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</a:t>
            </a:r>
            <a:r>
              <a:rPr lang="en-US" sz="1800" b="1" dirty="0" err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input_available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= 1'b0;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</a:t>
            </a:r>
            <a:r>
              <a:rPr lang="en-US" sz="1800" b="1" dirty="0" err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result_rdy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= 1'b0;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case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( state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WAIT :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...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CALC :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...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DONE :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...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endcase</a:t>
            </a:r>
            <a:endParaRPr lang="en-US" sz="1800" b="1" dirty="0">
              <a:solidFill>
                <a:schemeClr val="tx2"/>
              </a:solidFill>
              <a:latin typeface="Courier New" pitchFamily="-65" charset="0"/>
              <a:ea typeface="MS Mincho" pitchFamily="49" charset="-128"/>
              <a:cs typeface="MS Mincho" pitchFamily="49" charset="-128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end</a:t>
            </a:r>
          </a:p>
        </p:txBody>
      </p:sp>
      <p:grpSp>
        <p:nvGrpSpPr>
          <p:cNvPr id="1582090" name="Group 10"/>
          <p:cNvGrpSpPr>
            <a:grpSpLocks/>
          </p:cNvGrpSpPr>
          <p:nvPr/>
        </p:nvGrpSpPr>
        <p:grpSpPr bwMode="auto">
          <a:xfrm>
            <a:off x="2209800" y="1371600"/>
            <a:ext cx="6934200" cy="4745038"/>
            <a:chOff x="1392" y="960"/>
            <a:chExt cx="4368" cy="2989"/>
          </a:xfrm>
        </p:grpSpPr>
        <p:sp>
          <p:nvSpPr>
            <p:cNvPr id="1582085" name="Rectangle 5"/>
            <p:cNvSpPr>
              <a:spLocks noChangeArrowheads="1"/>
            </p:cNvSpPr>
            <p:nvPr/>
          </p:nvSpPr>
          <p:spPr bwMode="auto">
            <a:xfrm>
              <a:off x="2976" y="1008"/>
              <a:ext cx="2784" cy="2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WAIT: </a:t>
              </a:r>
              <a:r>
                <a:rPr lang="en-US" sz="1800" b="1">
                  <a:solidFill>
                    <a:schemeClr val="tx2"/>
                  </a:solidFill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begin</a:t>
              </a:r>
            </a:p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        A_sel    = A_SEL_IN;</a:t>
              </a:r>
            </a:p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        A_en     = 1'b1;</a:t>
              </a:r>
            </a:p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        B_sel    = B_SEL_IN;</a:t>
              </a:r>
            </a:p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        B_en     = 1'b1;</a:t>
              </a:r>
            </a:p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        input_available = 1'b1;</a:t>
              </a:r>
            </a:p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      </a:t>
              </a:r>
              <a:r>
                <a:rPr lang="en-US" sz="1800" b="1">
                  <a:solidFill>
                    <a:schemeClr val="tx2"/>
                  </a:solidFill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end</a:t>
              </a:r>
            </a:p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CALC: </a:t>
              </a:r>
              <a:r>
                <a:rPr lang="en-US" sz="1800" b="1">
                  <a:solidFill>
                    <a:schemeClr val="tx2"/>
                  </a:solidFill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if</a:t>
              </a:r>
              <a:r>
                <a:rPr lang="en-US" sz="1800" b="1"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 ( A_lt_B )</a:t>
              </a:r>
            </a:p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        A_sel = A_SEL_B;</a:t>
              </a:r>
            </a:p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        A_en      = 1'b1;</a:t>
              </a:r>
            </a:p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        B_sel = B_SEL_A;</a:t>
              </a:r>
            </a:p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        B_en      = 1'b1;</a:t>
              </a:r>
            </a:p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      </a:t>
              </a:r>
              <a:r>
                <a:rPr lang="en-US" sz="1800" b="1">
                  <a:solidFill>
                    <a:schemeClr val="tx2"/>
                  </a:solidFill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else if</a:t>
              </a:r>
              <a:r>
                <a:rPr lang="en-US" sz="1800" b="1"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 ( !B_zero )</a:t>
              </a:r>
            </a:p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        A_sel = A_SEL_SUB;</a:t>
              </a:r>
            </a:p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        A_en      = 1'b1;</a:t>
              </a:r>
            </a:p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2"/>
                  </a:solidFill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      end</a:t>
              </a:r>
            </a:p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latin typeface="Courier New" pitchFamily="-65" charset="0"/>
                  <a:ea typeface="MS Mincho" pitchFamily="49" charset="-128"/>
                  <a:cs typeface="MS Mincho" pitchFamily="49" charset="-128"/>
                </a:rPr>
                <a:t>DONE: result_rdy = 1'b1;</a:t>
              </a:r>
            </a:p>
          </p:txBody>
        </p:sp>
        <p:grpSp>
          <p:nvGrpSpPr>
            <p:cNvPr id="1582089" name="Group 9"/>
            <p:cNvGrpSpPr>
              <a:grpSpLocks/>
            </p:cNvGrpSpPr>
            <p:nvPr/>
          </p:nvGrpSpPr>
          <p:grpSpPr bwMode="auto">
            <a:xfrm>
              <a:off x="1392" y="960"/>
              <a:ext cx="1584" cy="2976"/>
              <a:chOff x="1296" y="1008"/>
              <a:chExt cx="1584" cy="2976"/>
            </a:xfrm>
          </p:grpSpPr>
          <p:sp>
            <p:nvSpPr>
              <p:cNvPr id="1582086" name="AutoShape 6"/>
              <p:cNvSpPr>
                <a:spLocks/>
              </p:cNvSpPr>
              <p:nvPr/>
            </p:nvSpPr>
            <p:spPr bwMode="auto">
              <a:xfrm>
                <a:off x="2736" y="1008"/>
                <a:ext cx="144" cy="2976"/>
              </a:xfrm>
              <a:prstGeom prst="leftBrace">
                <a:avLst>
                  <a:gd name="adj1" fmla="val 172222"/>
                  <a:gd name="adj2" fmla="val 50000"/>
                </a:avLst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82087" name="AutoShape 7"/>
              <p:cNvSpPr>
                <a:spLocks/>
              </p:cNvSpPr>
              <p:nvPr/>
            </p:nvSpPr>
            <p:spPr bwMode="auto">
              <a:xfrm>
                <a:off x="1296" y="2976"/>
                <a:ext cx="192" cy="816"/>
              </a:xfrm>
              <a:prstGeom prst="rightBrace">
                <a:avLst>
                  <a:gd name="adj1" fmla="val 31777"/>
                  <a:gd name="adj2" fmla="val 54287"/>
                </a:avLst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82088" name="Freeform 8"/>
              <p:cNvSpPr>
                <a:spLocks/>
              </p:cNvSpPr>
              <p:nvPr/>
            </p:nvSpPr>
            <p:spPr bwMode="auto">
              <a:xfrm>
                <a:off x="1488" y="2345"/>
                <a:ext cx="1248" cy="1226"/>
              </a:xfrm>
              <a:custGeom>
                <a:avLst/>
                <a:gdLst/>
                <a:ahLst/>
                <a:cxnLst>
                  <a:cxn ang="0">
                    <a:pos x="0" y="1064"/>
                  </a:cxn>
                  <a:cxn ang="0">
                    <a:pos x="912" y="1064"/>
                  </a:cxn>
                  <a:cxn ang="0">
                    <a:pos x="672" y="152"/>
                  </a:cxn>
                  <a:cxn ang="0">
                    <a:pos x="1248" y="152"/>
                  </a:cxn>
                </a:cxnLst>
                <a:rect l="0" t="0" r="r" b="b"/>
                <a:pathLst>
                  <a:path w="1248" h="1216">
                    <a:moveTo>
                      <a:pt x="0" y="1064"/>
                    </a:moveTo>
                    <a:cubicBezTo>
                      <a:pt x="400" y="1140"/>
                      <a:pt x="800" y="1216"/>
                      <a:pt x="912" y="1064"/>
                    </a:cubicBezTo>
                    <a:cubicBezTo>
                      <a:pt x="1024" y="912"/>
                      <a:pt x="616" y="304"/>
                      <a:pt x="672" y="152"/>
                    </a:cubicBezTo>
                    <a:cubicBezTo>
                      <a:pt x="728" y="0"/>
                      <a:pt x="988" y="76"/>
                      <a:pt x="1248" y="152"/>
                    </a:cubicBezTo>
                  </a:path>
                </a:pathLst>
              </a:custGeom>
              <a:noFill/>
              <a:ln w="38100" cap="flat" cmpd="sng">
                <a:solidFill>
                  <a:srgbClr val="008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D417919A-1459-9A4D-9598-0027BA1D786C}" type="slidenum">
              <a:rPr lang="en-US"/>
              <a:pPr/>
              <a:t>14</a:t>
            </a:fld>
            <a:endParaRPr lang="en-US"/>
          </a:p>
        </p:txBody>
      </p:sp>
      <p:sp>
        <p:nvSpPr>
          <p:cNvPr id="158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146040"/>
            <a:ext cx="7820025" cy="612540"/>
          </a:xfrm>
        </p:spPr>
        <p:txBody>
          <a:bodyPr/>
          <a:lstStyle/>
          <a:p>
            <a:r>
              <a:rPr lang="en-US" sz="2800" dirty="0" smtClean="0"/>
              <a:t>Next-state logic for Control Logic</a:t>
            </a:r>
            <a:endParaRPr lang="en-US" sz="2800" dirty="0"/>
          </a:p>
        </p:txBody>
      </p:sp>
      <p:sp>
        <p:nvSpPr>
          <p:cNvPr id="1584131" name="Rectangle 3"/>
          <p:cNvSpPr>
            <a:spLocks noChangeArrowheads="1"/>
          </p:cNvSpPr>
          <p:nvPr/>
        </p:nvSpPr>
        <p:spPr bwMode="auto">
          <a:xfrm>
            <a:off x="685800" y="1600200"/>
            <a:ext cx="5943600" cy="498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 smtClean="0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always_comb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 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@(*)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begin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</a:t>
            </a:r>
            <a:r>
              <a:rPr lang="en-US" sz="1800" b="1" dirty="0">
                <a:solidFill>
                  <a:srgbClr val="008000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// Default is to stay 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in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</a:t>
            </a:r>
            <a:r>
              <a:rPr lang="en-US" sz="1800" b="1" dirty="0">
                <a:solidFill>
                  <a:srgbClr val="008000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the same state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</a:t>
            </a:r>
            <a:r>
              <a:rPr lang="en-US" sz="1800" b="1" dirty="0" err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state_next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= state;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  <a:ea typeface="MS Mincho" pitchFamily="49" charset="-128"/>
              <a:cs typeface="MS Mincho" pitchFamily="49" charset="-128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case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( state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WAIT :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if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( </a:t>
            </a:r>
            <a:r>
              <a:rPr lang="en-US" sz="1800" b="1" dirty="0" err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input_available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  </a:t>
            </a:r>
            <a:r>
              <a:rPr lang="en-US" sz="1800" b="1" dirty="0" err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state_next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= CALC;   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CALC :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</a:t>
            </a: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if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( </a:t>
            </a:r>
            <a:r>
              <a:rPr lang="en-US" sz="1800" b="1" dirty="0" err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B_zero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  </a:t>
            </a:r>
            <a:r>
              <a:rPr lang="en-US" sz="1800" b="1" dirty="0" err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state_next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= DONE;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DONE :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if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( </a:t>
            </a:r>
            <a:r>
              <a:rPr lang="en-US" sz="1800" b="1" dirty="0" err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result_taken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  </a:t>
            </a:r>
            <a:r>
              <a:rPr lang="en-US" sz="1800" b="1" dirty="0" err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state_next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= WAIT;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endcase</a:t>
            </a: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end</a:t>
            </a:r>
          </a:p>
        </p:txBody>
      </p:sp>
      <p:grpSp>
        <p:nvGrpSpPr>
          <p:cNvPr id="1584146" name="Group 18"/>
          <p:cNvGrpSpPr>
            <a:grpSpLocks/>
          </p:cNvGrpSpPr>
          <p:nvPr/>
        </p:nvGrpSpPr>
        <p:grpSpPr bwMode="auto">
          <a:xfrm>
            <a:off x="5257800" y="3077448"/>
            <a:ext cx="3886200" cy="3709988"/>
            <a:chOff x="2928" y="1038"/>
            <a:chExt cx="2448" cy="2337"/>
          </a:xfrm>
        </p:grpSpPr>
        <p:sp>
          <p:nvSpPr>
            <p:cNvPr id="1584133" name="Oval 5"/>
            <p:cNvSpPr>
              <a:spLocks noChangeArrowheads="1"/>
            </p:cNvSpPr>
            <p:nvPr/>
          </p:nvSpPr>
          <p:spPr bwMode="auto">
            <a:xfrm>
              <a:off x="3917" y="1108"/>
              <a:ext cx="566" cy="565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tx2"/>
                  </a:solidFill>
                </a:rPr>
                <a:t>WAIT</a:t>
              </a:r>
            </a:p>
          </p:txBody>
        </p:sp>
        <p:sp>
          <p:nvSpPr>
            <p:cNvPr id="1584134" name="Oval 6"/>
            <p:cNvSpPr>
              <a:spLocks noChangeArrowheads="1"/>
            </p:cNvSpPr>
            <p:nvPr/>
          </p:nvSpPr>
          <p:spPr bwMode="auto">
            <a:xfrm>
              <a:off x="3917" y="1960"/>
              <a:ext cx="566" cy="56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>
                  <a:solidFill>
                    <a:schemeClr val="tx2"/>
                  </a:solidFill>
                </a:rPr>
                <a:t>CALC</a:t>
              </a:r>
            </a:p>
          </p:txBody>
        </p:sp>
        <p:sp>
          <p:nvSpPr>
            <p:cNvPr id="1584135" name="Oval 7"/>
            <p:cNvSpPr>
              <a:spLocks noChangeArrowheads="1"/>
            </p:cNvSpPr>
            <p:nvPr/>
          </p:nvSpPr>
          <p:spPr bwMode="auto">
            <a:xfrm>
              <a:off x="3917" y="2810"/>
              <a:ext cx="566" cy="565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tx2"/>
                  </a:solidFill>
                </a:rPr>
                <a:t>DONE</a:t>
              </a:r>
            </a:p>
          </p:txBody>
        </p:sp>
        <p:sp>
          <p:nvSpPr>
            <p:cNvPr id="1584136" name="Line 8"/>
            <p:cNvSpPr>
              <a:spLocks noChangeShapeType="1"/>
            </p:cNvSpPr>
            <p:nvPr/>
          </p:nvSpPr>
          <p:spPr bwMode="auto">
            <a:xfrm>
              <a:off x="4200" y="1675"/>
              <a:ext cx="0" cy="2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4137" name="Line 9"/>
            <p:cNvSpPr>
              <a:spLocks noChangeShapeType="1"/>
            </p:cNvSpPr>
            <p:nvPr/>
          </p:nvSpPr>
          <p:spPr bwMode="auto">
            <a:xfrm>
              <a:off x="4200" y="2526"/>
              <a:ext cx="0" cy="2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4138" name="Line 10"/>
            <p:cNvSpPr>
              <a:spLocks noChangeShapeType="1"/>
            </p:cNvSpPr>
            <p:nvPr/>
          </p:nvSpPr>
          <p:spPr bwMode="auto">
            <a:xfrm flipH="1">
              <a:off x="3513" y="3093"/>
              <a:ext cx="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4139" name="Line 11"/>
            <p:cNvSpPr>
              <a:spLocks noChangeShapeType="1"/>
            </p:cNvSpPr>
            <p:nvPr/>
          </p:nvSpPr>
          <p:spPr bwMode="auto">
            <a:xfrm flipV="1">
              <a:off x="3513" y="1392"/>
              <a:ext cx="0" cy="1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4140" name="Line 12"/>
            <p:cNvSpPr>
              <a:spLocks noChangeShapeType="1"/>
            </p:cNvSpPr>
            <p:nvPr/>
          </p:nvSpPr>
          <p:spPr bwMode="auto">
            <a:xfrm rot="-5400000">
              <a:off x="3715" y="1190"/>
              <a:ext cx="0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4141" name="Text Box 13"/>
            <p:cNvSpPr txBox="1">
              <a:spLocks noChangeArrowheads="1"/>
            </p:cNvSpPr>
            <p:nvPr/>
          </p:nvSpPr>
          <p:spPr bwMode="auto">
            <a:xfrm>
              <a:off x="4246" y="1686"/>
              <a:ext cx="11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tx2"/>
                  </a:solidFill>
                </a:rPr>
                <a:t>input_availble</a:t>
              </a:r>
            </a:p>
          </p:txBody>
        </p:sp>
        <p:sp>
          <p:nvSpPr>
            <p:cNvPr id="1584142" name="Text Box 14"/>
            <p:cNvSpPr txBox="1">
              <a:spLocks noChangeArrowheads="1"/>
            </p:cNvSpPr>
            <p:nvPr/>
          </p:nvSpPr>
          <p:spPr bwMode="auto">
            <a:xfrm>
              <a:off x="4478" y="2547"/>
              <a:ext cx="6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chemeClr val="tx2"/>
                  </a:solidFill>
                </a:rPr>
                <a:t>( B = 0 )</a:t>
              </a:r>
            </a:p>
          </p:txBody>
        </p:sp>
        <p:sp>
          <p:nvSpPr>
            <p:cNvPr id="1584143" name="Text Box 15"/>
            <p:cNvSpPr txBox="1">
              <a:spLocks noChangeArrowheads="1"/>
            </p:cNvSpPr>
            <p:nvPr/>
          </p:nvSpPr>
          <p:spPr bwMode="auto">
            <a:xfrm>
              <a:off x="2928" y="3090"/>
              <a:ext cx="10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tx2"/>
                  </a:solidFill>
                </a:rPr>
                <a:t>result_taken</a:t>
              </a:r>
            </a:p>
          </p:txBody>
        </p:sp>
        <p:sp>
          <p:nvSpPr>
            <p:cNvPr id="1584144" name="Line 16"/>
            <p:cNvSpPr>
              <a:spLocks noChangeShapeType="1"/>
            </p:cNvSpPr>
            <p:nvPr/>
          </p:nvSpPr>
          <p:spPr bwMode="auto">
            <a:xfrm>
              <a:off x="3705" y="1149"/>
              <a:ext cx="242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4145" name="Text Box 17"/>
            <p:cNvSpPr txBox="1">
              <a:spLocks noChangeArrowheads="1"/>
            </p:cNvSpPr>
            <p:nvPr/>
          </p:nvSpPr>
          <p:spPr bwMode="auto">
            <a:xfrm>
              <a:off x="3217" y="1038"/>
              <a:ext cx="4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reset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127861" y="986932"/>
            <a:ext cx="3754201" cy="18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/>
                <a:cs typeface="Courier New"/>
              </a:rPr>
              <a:t>reg</a:t>
            </a:r>
            <a:r>
              <a:rPr lang="en-US" sz="1600" b="1" dirty="0" smtClean="0">
                <a:latin typeface="Courier New"/>
                <a:cs typeface="Courier New"/>
              </a:rPr>
              <a:t> [1:0] state;</a:t>
            </a:r>
          </a:p>
          <a:p>
            <a:endParaRPr lang="en-US" sz="8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always @(</a:t>
            </a:r>
            <a:r>
              <a:rPr lang="en-US" sz="1600" b="1" dirty="0" err="1" smtClean="0">
                <a:latin typeface="Courier New"/>
                <a:cs typeface="Courier New"/>
              </a:rPr>
              <a:t>posedge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clk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if (reset)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state &lt;= WAIT;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    else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state &lt;= </a:t>
            </a:r>
            <a:r>
              <a:rPr lang="en-US" sz="1600" b="1" dirty="0" err="1" smtClean="0">
                <a:latin typeface="Courier New"/>
                <a:cs typeface="Courier New"/>
              </a:rPr>
              <a:t>state_next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  <a:endParaRPr lang="en-US" b="1" dirty="0" smtClean="0">
              <a:latin typeface="Courier New"/>
              <a:cs typeface="Courier New"/>
            </a:endParaRPr>
          </a:p>
        </p:txBody>
      </p:sp>
      <p:cxnSp>
        <p:nvCxnSpPr>
          <p:cNvPr id="22" name="Curved Connector 22"/>
          <p:cNvCxnSpPr>
            <a:endCxn id="1584134" idx="2"/>
          </p:cNvCxnSpPr>
          <p:nvPr/>
        </p:nvCxnSpPr>
        <p:spPr bwMode="auto">
          <a:xfrm rot="16200000" flipV="1">
            <a:off x="6790175" y="5028049"/>
            <a:ext cx="445214" cy="369887"/>
          </a:xfrm>
          <a:prstGeom prst="curvedConnector4">
            <a:avLst>
              <a:gd name="adj1" fmla="val -54395"/>
              <a:gd name="adj2" fmla="val 161803"/>
            </a:avLst>
          </a:prstGeom>
          <a:noFill/>
          <a:ln w="317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FF034B0D-CA12-B346-9B32-8A64AC0F4229}" type="slidenum">
              <a:rPr lang="en-US"/>
              <a:pPr/>
              <a:t>15</a:t>
            </a:fld>
            <a:endParaRPr lang="en-US"/>
          </a:p>
        </p:txBody>
      </p:sp>
      <p:sp>
        <p:nvSpPr>
          <p:cNvPr id="158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1143000"/>
          </a:xfrm>
        </p:spPr>
        <p:txBody>
          <a:bodyPr/>
          <a:lstStyle/>
          <a:p>
            <a:r>
              <a:rPr lang="en-US" sz="3600"/>
              <a:t>RTL test harness requires proper handling of the ready/valid signals</a:t>
            </a:r>
          </a:p>
        </p:txBody>
      </p:sp>
      <p:sp>
        <p:nvSpPr>
          <p:cNvPr id="1586179" name="AutoShape 3"/>
          <p:cNvSpPr>
            <a:spLocks noChangeArrowheads="1"/>
          </p:cNvSpPr>
          <p:nvPr/>
        </p:nvSpPr>
        <p:spPr bwMode="auto">
          <a:xfrm>
            <a:off x="2674938" y="2197100"/>
            <a:ext cx="3717925" cy="2825750"/>
          </a:xfrm>
          <a:prstGeom prst="roundRect">
            <a:avLst>
              <a:gd name="adj" fmla="val 5153"/>
            </a:avLst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80" name="AutoShape 4"/>
          <p:cNvSpPr>
            <a:spLocks noChangeArrowheads="1"/>
          </p:cNvSpPr>
          <p:nvPr/>
        </p:nvSpPr>
        <p:spPr bwMode="auto">
          <a:xfrm>
            <a:off x="2862263" y="3044825"/>
            <a:ext cx="3343275" cy="1792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81" name="Line 5"/>
          <p:cNvSpPr>
            <a:spLocks noChangeShapeType="1"/>
          </p:cNvSpPr>
          <p:nvPr/>
        </p:nvSpPr>
        <p:spPr bwMode="auto">
          <a:xfrm>
            <a:off x="2438400" y="2538413"/>
            <a:ext cx="201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82" name="Line 6"/>
          <p:cNvSpPr>
            <a:spLocks noChangeShapeType="1"/>
          </p:cNvSpPr>
          <p:nvPr/>
        </p:nvSpPr>
        <p:spPr bwMode="auto">
          <a:xfrm flipH="1">
            <a:off x="2438400" y="2751138"/>
            <a:ext cx="201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83" name="Line 7"/>
          <p:cNvSpPr>
            <a:spLocks noChangeShapeType="1"/>
          </p:cNvSpPr>
          <p:nvPr/>
        </p:nvSpPr>
        <p:spPr bwMode="auto">
          <a:xfrm>
            <a:off x="2438400" y="3514725"/>
            <a:ext cx="201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84" name="Line 8"/>
          <p:cNvSpPr>
            <a:spLocks noChangeShapeType="1"/>
          </p:cNvSpPr>
          <p:nvPr/>
        </p:nvSpPr>
        <p:spPr bwMode="auto">
          <a:xfrm>
            <a:off x="2438400" y="4268788"/>
            <a:ext cx="201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85" name="Line 9"/>
          <p:cNvSpPr>
            <a:spLocks noChangeShapeType="1"/>
          </p:cNvSpPr>
          <p:nvPr/>
        </p:nvSpPr>
        <p:spPr bwMode="auto">
          <a:xfrm>
            <a:off x="6442075" y="3281363"/>
            <a:ext cx="18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86" name="Rectangle 10"/>
          <p:cNvSpPr>
            <a:spLocks noChangeArrowheads="1"/>
          </p:cNvSpPr>
          <p:nvPr/>
        </p:nvSpPr>
        <p:spPr bwMode="auto">
          <a:xfrm>
            <a:off x="4071938" y="4006850"/>
            <a:ext cx="161925" cy="415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87" name="Line 11"/>
          <p:cNvSpPr>
            <a:spLocks noChangeShapeType="1"/>
          </p:cNvSpPr>
          <p:nvPr/>
        </p:nvSpPr>
        <p:spPr bwMode="auto">
          <a:xfrm flipV="1">
            <a:off x="4071938" y="4338638"/>
            <a:ext cx="79375" cy="84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88" name="Line 12"/>
          <p:cNvSpPr>
            <a:spLocks noChangeShapeType="1"/>
          </p:cNvSpPr>
          <p:nvPr/>
        </p:nvSpPr>
        <p:spPr bwMode="auto">
          <a:xfrm>
            <a:off x="4151313" y="4338638"/>
            <a:ext cx="82550" cy="84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89" name="AutoShape 13"/>
          <p:cNvSpPr>
            <a:spLocks noChangeArrowheads="1"/>
          </p:cNvSpPr>
          <p:nvPr/>
        </p:nvSpPr>
        <p:spPr bwMode="auto">
          <a:xfrm rot="-5400000">
            <a:off x="3722687" y="4154488"/>
            <a:ext cx="333375" cy="120650"/>
          </a:xfrm>
          <a:custGeom>
            <a:avLst/>
            <a:gdLst>
              <a:gd name="G0" fmla="+- 3713 0 0"/>
              <a:gd name="G1" fmla="+- 21600 0 3713"/>
              <a:gd name="G2" fmla="*/ 3713 1 2"/>
              <a:gd name="G3" fmla="+- 21600 0 G2"/>
              <a:gd name="G4" fmla="+/ 3713 21600 2"/>
              <a:gd name="G5" fmla="+/ G1 0 2"/>
              <a:gd name="G6" fmla="*/ 21600 21600 3713"/>
              <a:gd name="G7" fmla="*/ G6 1 2"/>
              <a:gd name="G8" fmla="+- 21600 0 G7"/>
              <a:gd name="G9" fmla="*/ 21600 1 2"/>
              <a:gd name="G10" fmla="+- 3713 0 G9"/>
              <a:gd name="G11" fmla="?: G10 G8 0"/>
              <a:gd name="G12" fmla="?: G10 G7 21600"/>
              <a:gd name="T0" fmla="*/ 19743 w 21600"/>
              <a:gd name="T1" fmla="*/ 10800 h 21600"/>
              <a:gd name="T2" fmla="*/ 10800 w 21600"/>
              <a:gd name="T3" fmla="*/ 21600 h 21600"/>
              <a:gd name="T4" fmla="*/ 1857 w 21600"/>
              <a:gd name="T5" fmla="*/ 10800 h 21600"/>
              <a:gd name="T6" fmla="*/ 10800 w 21600"/>
              <a:gd name="T7" fmla="*/ 0 h 21600"/>
              <a:gd name="T8" fmla="*/ 3657 w 21600"/>
              <a:gd name="T9" fmla="*/ 3657 h 21600"/>
              <a:gd name="T10" fmla="*/ 17943 w 21600"/>
              <a:gd name="T11" fmla="*/ 1794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713" y="21600"/>
                </a:lnTo>
                <a:lnTo>
                  <a:pt x="17887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90" name="Line 14"/>
          <p:cNvSpPr>
            <a:spLocks noChangeShapeType="1"/>
          </p:cNvSpPr>
          <p:nvPr/>
        </p:nvSpPr>
        <p:spPr bwMode="auto">
          <a:xfrm flipH="1">
            <a:off x="2855913" y="4268788"/>
            <a:ext cx="973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91" name="Line 15"/>
          <p:cNvSpPr>
            <a:spLocks noChangeShapeType="1"/>
          </p:cNvSpPr>
          <p:nvPr/>
        </p:nvSpPr>
        <p:spPr bwMode="auto">
          <a:xfrm>
            <a:off x="3949700" y="4213225"/>
            <a:ext cx="122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92" name="AutoShape 16"/>
          <p:cNvSpPr>
            <a:spLocks noChangeArrowheads="1"/>
          </p:cNvSpPr>
          <p:nvPr/>
        </p:nvSpPr>
        <p:spPr bwMode="auto">
          <a:xfrm rot="-5400000">
            <a:off x="3056732" y="3588544"/>
            <a:ext cx="455612" cy="120650"/>
          </a:xfrm>
          <a:custGeom>
            <a:avLst/>
            <a:gdLst>
              <a:gd name="G0" fmla="+- 3713 0 0"/>
              <a:gd name="G1" fmla="+- 21600 0 3713"/>
              <a:gd name="G2" fmla="*/ 3713 1 2"/>
              <a:gd name="G3" fmla="+- 21600 0 G2"/>
              <a:gd name="G4" fmla="+/ 3713 21600 2"/>
              <a:gd name="G5" fmla="+/ G1 0 2"/>
              <a:gd name="G6" fmla="*/ 21600 21600 3713"/>
              <a:gd name="G7" fmla="*/ G6 1 2"/>
              <a:gd name="G8" fmla="+- 21600 0 G7"/>
              <a:gd name="G9" fmla="*/ 21600 1 2"/>
              <a:gd name="G10" fmla="+- 3713 0 G9"/>
              <a:gd name="G11" fmla="?: G10 G8 0"/>
              <a:gd name="G12" fmla="?: G10 G7 21600"/>
              <a:gd name="T0" fmla="*/ 19743 w 21600"/>
              <a:gd name="T1" fmla="*/ 10800 h 21600"/>
              <a:gd name="T2" fmla="*/ 10800 w 21600"/>
              <a:gd name="T3" fmla="*/ 21600 h 21600"/>
              <a:gd name="T4" fmla="*/ 1857 w 21600"/>
              <a:gd name="T5" fmla="*/ 10800 h 21600"/>
              <a:gd name="T6" fmla="*/ 10800 w 21600"/>
              <a:gd name="T7" fmla="*/ 0 h 21600"/>
              <a:gd name="T8" fmla="*/ 3657 w 21600"/>
              <a:gd name="T9" fmla="*/ 3657 h 21600"/>
              <a:gd name="T10" fmla="*/ 17943 w 21600"/>
              <a:gd name="T11" fmla="*/ 1794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713" y="21600"/>
                </a:lnTo>
                <a:lnTo>
                  <a:pt x="17887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93" name="Line 17"/>
          <p:cNvSpPr>
            <a:spLocks noChangeShapeType="1"/>
          </p:cNvSpPr>
          <p:nvPr/>
        </p:nvSpPr>
        <p:spPr bwMode="auto">
          <a:xfrm flipH="1">
            <a:off x="2855913" y="3514725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94" name="Line 18"/>
          <p:cNvSpPr>
            <a:spLocks noChangeShapeType="1"/>
          </p:cNvSpPr>
          <p:nvPr/>
        </p:nvSpPr>
        <p:spPr bwMode="auto">
          <a:xfrm>
            <a:off x="3344863" y="3633788"/>
            <a:ext cx="122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95" name="Text Box 19"/>
          <p:cNvSpPr txBox="1">
            <a:spLocks noChangeArrowheads="1"/>
          </p:cNvSpPr>
          <p:nvPr/>
        </p:nvSpPr>
        <p:spPr bwMode="auto">
          <a:xfrm>
            <a:off x="4110038" y="4089400"/>
            <a:ext cx="1016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Comic Sans MS" pitchFamily="-65" charset="0"/>
              </a:rPr>
              <a:t>B</a:t>
            </a:r>
          </a:p>
        </p:txBody>
      </p:sp>
      <p:sp>
        <p:nvSpPr>
          <p:cNvPr id="1586196" name="Line 20"/>
          <p:cNvSpPr>
            <a:spLocks noChangeShapeType="1"/>
          </p:cNvSpPr>
          <p:nvPr/>
        </p:nvSpPr>
        <p:spPr bwMode="auto">
          <a:xfrm>
            <a:off x="3305175" y="3057525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97" name="Line 21"/>
          <p:cNvSpPr>
            <a:spLocks noChangeShapeType="1"/>
          </p:cNvSpPr>
          <p:nvPr/>
        </p:nvSpPr>
        <p:spPr bwMode="auto">
          <a:xfrm>
            <a:off x="3548063" y="3044825"/>
            <a:ext cx="0" cy="376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98" name="Line 22"/>
          <p:cNvSpPr>
            <a:spLocks noChangeShapeType="1"/>
          </p:cNvSpPr>
          <p:nvPr/>
        </p:nvSpPr>
        <p:spPr bwMode="auto">
          <a:xfrm>
            <a:off x="4151313" y="2997200"/>
            <a:ext cx="0" cy="9890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99" name="Line 23"/>
          <p:cNvSpPr>
            <a:spLocks noChangeShapeType="1"/>
          </p:cNvSpPr>
          <p:nvPr/>
        </p:nvSpPr>
        <p:spPr bwMode="auto">
          <a:xfrm>
            <a:off x="3892550" y="3057525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00" name="Oval 24"/>
          <p:cNvSpPr>
            <a:spLocks noChangeArrowheads="1"/>
          </p:cNvSpPr>
          <p:nvPr/>
        </p:nvSpPr>
        <p:spPr bwMode="auto">
          <a:xfrm>
            <a:off x="5257800" y="4194175"/>
            <a:ext cx="41275" cy="412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01" name="Oval 25"/>
          <p:cNvSpPr>
            <a:spLocks noChangeArrowheads="1"/>
          </p:cNvSpPr>
          <p:nvPr/>
        </p:nvSpPr>
        <p:spPr bwMode="auto">
          <a:xfrm>
            <a:off x="5097463" y="3613150"/>
            <a:ext cx="41275" cy="428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02" name="Rectangle 26"/>
          <p:cNvSpPr>
            <a:spLocks noChangeArrowheads="1"/>
          </p:cNvSpPr>
          <p:nvPr/>
        </p:nvSpPr>
        <p:spPr bwMode="auto">
          <a:xfrm>
            <a:off x="2814638" y="3468688"/>
            <a:ext cx="80962" cy="82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03" name="Rectangle 27"/>
          <p:cNvSpPr>
            <a:spLocks noChangeArrowheads="1"/>
          </p:cNvSpPr>
          <p:nvPr/>
        </p:nvSpPr>
        <p:spPr bwMode="auto">
          <a:xfrm>
            <a:off x="2814638" y="4222750"/>
            <a:ext cx="80962" cy="82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04" name="Rectangle 28"/>
          <p:cNvSpPr>
            <a:spLocks noChangeArrowheads="1"/>
          </p:cNvSpPr>
          <p:nvPr/>
        </p:nvSpPr>
        <p:spPr bwMode="auto">
          <a:xfrm>
            <a:off x="6159500" y="3233738"/>
            <a:ext cx="77788" cy="80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05" name="Rectangle 29"/>
          <p:cNvSpPr>
            <a:spLocks noChangeArrowheads="1"/>
          </p:cNvSpPr>
          <p:nvPr/>
        </p:nvSpPr>
        <p:spPr bwMode="auto">
          <a:xfrm>
            <a:off x="6350000" y="3233738"/>
            <a:ext cx="79375" cy="80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06" name="Line 30"/>
          <p:cNvSpPr>
            <a:spLocks noChangeShapeType="1"/>
          </p:cNvSpPr>
          <p:nvPr/>
        </p:nvSpPr>
        <p:spPr bwMode="auto">
          <a:xfrm>
            <a:off x="2674938" y="4268788"/>
            <a:ext cx="13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07" name="Line 31"/>
          <p:cNvSpPr>
            <a:spLocks noChangeShapeType="1"/>
          </p:cNvSpPr>
          <p:nvPr/>
        </p:nvSpPr>
        <p:spPr bwMode="auto">
          <a:xfrm>
            <a:off x="2674938" y="3514725"/>
            <a:ext cx="13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08" name="Line 32"/>
          <p:cNvSpPr>
            <a:spLocks noChangeShapeType="1"/>
          </p:cNvSpPr>
          <p:nvPr/>
        </p:nvSpPr>
        <p:spPr bwMode="auto">
          <a:xfrm>
            <a:off x="6253163" y="3281363"/>
            <a:ext cx="93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09" name="Line 33"/>
          <p:cNvSpPr>
            <a:spLocks noChangeShapeType="1"/>
          </p:cNvSpPr>
          <p:nvPr/>
        </p:nvSpPr>
        <p:spPr bwMode="auto">
          <a:xfrm>
            <a:off x="6435725" y="2527300"/>
            <a:ext cx="18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10" name="Line 34"/>
          <p:cNvSpPr>
            <a:spLocks noChangeShapeType="1"/>
          </p:cNvSpPr>
          <p:nvPr/>
        </p:nvSpPr>
        <p:spPr bwMode="auto">
          <a:xfrm flipH="1">
            <a:off x="6435725" y="2752725"/>
            <a:ext cx="18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11" name="Rectangle 35"/>
          <p:cNvSpPr>
            <a:spLocks noChangeArrowheads="1"/>
          </p:cNvSpPr>
          <p:nvPr/>
        </p:nvSpPr>
        <p:spPr bwMode="auto">
          <a:xfrm>
            <a:off x="6346825" y="2479675"/>
            <a:ext cx="80963" cy="8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12" name="Rectangle 36"/>
          <p:cNvSpPr>
            <a:spLocks noChangeArrowheads="1"/>
          </p:cNvSpPr>
          <p:nvPr/>
        </p:nvSpPr>
        <p:spPr bwMode="auto">
          <a:xfrm>
            <a:off x="6348413" y="2714625"/>
            <a:ext cx="80962" cy="82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13" name="Rectangle 37"/>
          <p:cNvSpPr>
            <a:spLocks noChangeArrowheads="1"/>
          </p:cNvSpPr>
          <p:nvPr/>
        </p:nvSpPr>
        <p:spPr bwMode="auto">
          <a:xfrm>
            <a:off x="2625725" y="3468688"/>
            <a:ext cx="80963" cy="82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14" name="Rectangle 38"/>
          <p:cNvSpPr>
            <a:spLocks noChangeArrowheads="1"/>
          </p:cNvSpPr>
          <p:nvPr/>
        </p:nvSpPr>
        <p:spPr bwMode="auto">
          <a:xfrm>
            <a:off x="2625725" y="4222750"/>
            <a:ext cx="80963" cy="82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15" name="Rectangle 39"/>
          <p:cNvSpPr>
            <a:spLocks noChangeArrowheads="1"/>
          </p:cNvSpPr>
          <p:nvPr/>
        </p:nvSpPr>
        <p:spPr bwMode="auto">
          <a:xfrm>
            <a:off x="2640013" y="2490788"/>
            <a:ext cx="80962" cy="82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16" name="Rectangle 40"/>
          <p:cNvSpPr>
            <a:spLocks noChangeArrowheads="1"/>
          </p:cNvSpPr>
          <p:nvPr/>
        </p:nvSpPr>
        <p:spPr bwMode="auto">
          <a:xfrm>
            <a:off x="2640013" y="2714625"/>
            <a:ext cx="80962" cy="82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17" name="AutoShape 41"/>
          <p:cNvSpPr>
            <a:spLocks noChangeArrowheads="1"/>
          </p:cNvSpPr>
          <p:nvPr/>
        </p:nvSpPr>
        <p:spPr bwMode="auto">
          <a:xfrm>
            <a:off x="2863850" y="2382838"/>
            <a:ext cx="3341688" cy="5207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18" name="Line 42"/>
          <p:cNvSpPr>
            <a:spLocks noChangeShapeType="1"/>
          </p:cNvSpPr>
          <p:nvPr/>
        </p:nvSpPr>
        <p:spPr bwMode="auto">
          <a:xfrm flipV="1">
            <a:off x="5202238" y="2903538"/>
            <a:ext cx="0" cy="141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19" name="Line 43"/>
          <p:cNvSpPr>
            <a:spLocks noChangeShapeType="1"/>
          </p:cNvSpPr>
          <p:nvPr/>
        </p:nvSpPr>
        <p:spPr bwMode="auto">
          <a:xfrm flipV="1">
            <a:off x="4678363" y="2903538"/>
            <a:ext cx="0" cy="141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20" name="Line 44"/>
          <p:cNvSpPr>
            <a:spLocks noChangeShapeType="1"/>
          </p:cNvSpPr>
          <p:nvPr/>
        </p:nvSpPr>
        <p:spPr bwMode="auto">
          <a:xfrm flipV="1">
            <a:off x="4149725" y="2903538"/>
            <a:ext cx="0" cy="141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21" name="Line 45"/>
          <p:cNvSpPr>
            <a:spLocks noChangeShapeType="1"/>
          </p:cNvSpPr>
          <p:nvPr/>
        </p:nvSpPr>
        <p:spPr bwMode="auto">
          <a:xfrm flipV="1">
            <a:off x="3890963" y="2903538"/>
            <a:ext cx="0" cy="141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22" name="Line 46"/>
          <p:cNvSpPr>
            <a:spLocks noChangeShapeType="1"/>
          </p:cNvSpPr>
          <p:nvPr/>
        </p:nvSpPr>
        <p:spPr bwMode="auto">
          <a:xfrm flipV="1">
            <a:off x="3549650" y="2903538"/>
            <a:ext cx="0" cy="141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23" name="Line 47"/>
          <p:cNvSpPr>
            <a:spLocks noChangeShapeType="1"/>
          </p:cNvSpPr>
          <p:nvPr/>
        </p:nvSpPr>
        <p:spPr bwMode="auto">
          <a:xfrm flipV="1">
            <a:off x="3305175" y="2903538"/>
            <a:ext cx="0" cy="141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24" name="Rectangle 48"/>
          <p:cNvSpPr>
            <a:spLocks noChangeArrowheads="1"/>
          </p:cNvSpPr>
          <p:nvPr/>
        </p:nvSpPr>
        <p:spPr bwMode="auto">
          <a:xfrm>
            <a:off x="5160963" y="2855913"/>
            <a:ext cx="80962" cy="84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25" name="Rectangle 49"/>
          <p:cNvSpPr>
            <a:spLocks noChangeArrowheads="1"/>
          </p:cNvSpPr>
          <p:nvPr/>
        </p:nvSpPr>
        <p:spPr bwMode="auto">
          <a:xfrm>
            <a:off x="4638675" y="2855913"/>
            <a:ext cx="80963" cy="84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26" name="Rectangle 50"/>
          <p:cNvSpPr>
            <a:spLocks noChangeArrowheads="1"/>
          </p:cNvSpPr>
          <p:nvPr/>
        </p:nvSpPr>
        <p:spPr bwMode="auto">
          <a:xfrm>
            <a:off x="4114800" y="2855913"/>
            <a:ext cx="80963" cy="84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27" name="Rectangle 51"/>
          <p:cNvSpPr>
            <a:spLocks noChangeArrowheads="1"/>
          </p:cNvSpPr>
          <p:nvPr/>
        </p:nvSpPr>
        <p:spPr bwMode="auto">
          <a:xfrm>
            <a:off x="3854450" y="2855913"/>
            <a:ext cx="82550" cy="84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28" name="Rectangle 52"/>
          <p:cNvSpPr>
            <a:spLocks noChangeArrowheads="1"/>
          </p:cNvSpPr>
          <p:nvPr/>
        </p:nvSpPr>
        <p:spPr bwMode="auto">
          <a:xfrm>
            <a:off x="3509963" y="2855913"/>
            <a:ext cx="80962" cy="84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29" name="Rectangle 53"/>
          <p:cNvSpPr>
            <a:spLocks noChangeArrowheads="1"/>
          </p:cNvSpPr>
          <p:nvPr/>
        </p:nvSpPr>
        <p:spPr bwMode="auto">
          <a:xfrm>
            <a:off x="3270250" y="2855913"/>
            <a:ext cx="79375" cy="84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30" name="Text Box 54"/>
          <p:cNvSpPr txBox="1">
            <a:spLocks noChangeArrowheads="1"/>
          </p:cNvSpPr>
          <p:nvPr/>
        </p:nvSpPr>
        <p:spPr bwMode="auto">
          <a:xfrm>
            <a:off x="3086100" y="2470150"/>
            <a:ext cx="419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000"/>
              <a:t>A</a:t>
            </a:r>
          </a:p>
          <a:p>
            <a:pPr algn="ctr"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000"/>
              <a:t>sel</a:t>
            </a:r>
          </a:p>
        </p:txBody>
      </p:sp>
      <p:sp>
        <p:nvSpPr>
          <p:cNvPr id="1586231" name="Text Box 55"/>
          <p:cNvSpPr txBox="1">
            <a:spLocks noChangeArrowheads="1"/>
          </p:cNvSpPr>
          <p:nvPr/>
        </p:nvSpPr>
        <p:spPr bwMode="auto">
          <a:xfrm>
            <a:off x="3340100" y="2470150"/>
            <a:ext cx="393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000"/>
              <a:t>A</a:t>
            </a:r>
          </a:p>
          <a:p>
            <a:pPr algn="ctr"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000"/>
              <a:t>en</a:t>
            </a:r>
          </a:p>
        </p:txBody>
      </p:sp>
      <p:sp>
        <p:nvSpPr>
          <p:cNvPr id="1586232" name="Text Box 56"/>
          <p:cNvSpPr txBox="1">
            <a:spLocks noChangeArrowheads="1"/>
          </p:cNvSpPr>
          <p:nvPr/>
        </p:nvSpPr>
        <p:spPr bwMode="auto">
          <a:xfrm>
            <a:off x="3667125" y="2470150"/>
            <a:ext cx="447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000"/>
              <a:t>B</a:t>
            </a:r>
          </a:p>
          <a:p>
            <a:pPr algn="ctr"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000"/>
              <a:t>sel</a:t>
            </a:r>
          </a:p>
        </p:txBody>
      </p:sp>
      <p:sp>
        <p:nvSpPr>
          <p:cNvPr id="1586233" name="Text Box 57"/>
          <p:cNvSpPr txBox="1">
            <a:spLocks noChangeArrowheads="1"/>
          </p:cNvSpPr>
          <p:nvPr/>
        </p:nvSpPr>
        <p:spPr bwMode="auto">
          <a:xfrm>
            <a:off x="3943350" y="2470150"/>
            <a:ext cx="400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000"/>
              <a:t>B</a:t>
            </a:r>
          </a:p>
          <a:p>
            <a:pPr algn="ctr"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000"/>
              <a:t>en</a:t>
            </a:r>
          </a:p>
        </p:txBody>
      </p:sp>
      <p:sp>
        <p:nvSpPr>
          <p:cNvPr id="1586234" name="Text Box 58"/>
          <p:cNvSpPr txBox="1">
            <a:spLocks noChangeArrowheads="1"/>
          </p:cNvSpPr>
          <p:nvPr/>
        </p:nvSpPr>
        <p:spPr bwMode="auto">
          <a:xfrm>
            <a:off x="4970463" y="2578100"/>
            <a:ext cx="4587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000"/>
              <a:t>A &lt; B</a:t>
            </a:r>
          </a:p>
        </p:txBody>
      </p:sp>
      <p:sp>
        <p:nvSpPr>
          <p:cNvPr id="1586235" name="Text Box 59"/>
          <p:cNvSpPr txBox="1">
            <a:spLocks noChangeArrowheads="1"/>
          </p:cNvSpPr>
          <p:nvPr/>
        </p:nvSpPr>
        <p:spPr bwMode="auto">
          <a:xfrm>
            <a:off x="4452938" y="2578100"/>
            <a:ext cx="4587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000"/>
              <a:t>B = 0</a:t>
            </a:r>
          </a:p>
        </p:txBody>
      </p:sp>
      <p:sp>
        <p:nvSpPr>
          <p:cNvPr id="1586236" name="Line 60"/>
          <p:cNvSpPr>
            <a:spLocks noChangeShapeType="1"/>
          </p:cNvSpPr>
          <p:nvPr/>
        </p:nvSpPr>
        <p:spPr bwMode="auto">
          <a:xfrm>
            <a:off x="2722563" y="2762250"/>
            <a:ext cx="11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37" name="Line 61"/>
          <p:cNvSpPr>
            <a:spLocks noChangeShapeType="1"/>
          </p:cNvSpPr>
          <p:nvPr/>
        </p:nvSpPr>
        <p:spPr bwMode="auto">
          <a:xfrm>
            <a:off x="2698750" y="2527300"/>
            <a:ext cx="141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38" name="Rectangle 62"/>
          <p:cNvSpPr>
            <a:spLocks noChangeArrowheads="1"/>
          </p:cNvSpPr>
          <p:nvPr/>
        </p:nvSpPr>
        <p:spPr bwMode="auto">
          <a:xfrm>
            <a:off x="2816225" y="2486025"/>
            <a:ext cx="80963" cy="82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39" name="Rectangle 63"/>
          <p:cNvSpPr>
            <a:spLocks noChangeArrowheads="1"/>
          </p:cNvSpPr>
          <p:nvPr/>
        </p:nvSpPr>
        <p:spPr bwMode="auto">
          <a:xfrm>
            <a:off x="2816225" y="2709863"/>
            <a:ext cx="80963" cy="84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40" name="Line 64"/>
          <p:cNvSpPr>
            <a:spLocks noChangeShapeType="1"/>
          </p:cNvSpPr>
          <p:nvPr/>
        </p:nvSpPr>
        <p:spPr bwMode="auto">
          <a:xfrm>
            <a:off x="6205538" y="2762250"/>
            <a:ext cx="141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41" name="Line 65"/>
          <p:cNvSpPr>
            <a:spLocks noChangeShapeType="1"/>
          </p:cNvSpPr>
          <p:nvPr/>
        </p:nvSpPr>
        <p:spPr bwMode="auto">
          <a:xfrm>
            <a:off x="6205538" y="2527300"/>
            <a:ext cx="141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42" name="Rectangle 66"/>
          <p:cNvSpPr>
            <a:spLocks noChangeArrowheads="1"/>
          </p:cNvSpPr>
          <p:nvPr/>
        </p:nvSpPr>
        <p:spPr bwMode="auto">
          <a:xfrm>
            <a:off x="6161088" y="2486025"/>
            <a:ext cx="79375" cy="82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43" name="Rectangle 67"/>
          <p:cNvSpPr>
            <a:spLocks noChangeArrowheads="1"/>
          </p:cNvSpPr>
          <p:nvPr/>
        </p:nvSpPr>
        <p:spPr bwMode="auto">
          <a:xfrm>
            <a:off x="6161088" y="2709863"/>
            <a:ext cx="79375" cy="84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44" name="Rectangle 68"/>
          <p:cNvSpPr>
            <a:spLocks noChangeArrowheads="1"/>
          </p:cNvSpPr>
          <p:nvPr/>
        </p:nvSpPr>
        <p:spPr bwMode="auto">
          <a:xfrm>
            <a:off x="4110038" y="2997200"/>
            <a:ext cx="80962" cy="8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45" name="Rectangle 69"/>
          <p:cNvSpPr>
            <a:spLocks noChangeArrowheads="1"/>
          </p:cNvSpPr>
          <p:nvPr/>
        </p:nvSpPr>
        <p:spPr bwMode="auto">
          <a:xfrm>
            <a:off x="3849688" y="2997200"/>
            <a:ext cx="84137" cy="8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46" name="Rectangle 70"/>
          <p:cNvSpPr>
            <a:spLocks noChangeArrowheads="1"/>
          </p:cNvSpPr>
          <p:nvPr/>
        </p:nvSpPr>
        <p:spPr bwMode="auto">
          <a:xfrm>
            <a:off x="3506788" y="2997200"/>
            <a:ext cx="79375" cy="8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47" name="Rectangle 71"/>
          <p:cNvSpPr>
            <a:spLocks noChangeArrowheads="1"/>
          </p:cNvSpPr>
          <p:nvPr/>
        </p:nvSpPr>
        <p:spPr bwMode="auto">
          <a:xfrm>
            <a:off x="3263900" y="2997200"/>
            <a:ext cx="80963" cy="8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48" name="Line 72"/>
          <p:cNvSpPr>
            <a:spLocks noChangeShapeType="1"/>
          </p:cNvSpPr>
          <p:nvPr/>
        </p:nvSpPr>
        <p:spPr bwMode="auto">
          <a:xfrm flipV="1">
            <a:off x="4675188" y="30908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49" name="Line 73"/>
          <p:cNvSpPr>
            <a:spLocks noChangeShapeType="1"/>
          </p:cNvSpPr>
          <p:nvPr/>
        </p:nvSpPr>
        <p:spPr bwMode="auto">
          <a:xfrm flipV="1">
            <a:off x="5199063" y="30908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50" name="Line 74"/>
          <p:cNvSpPr>
            <a:spLocks noChangeShapeType="1"/>
          </p:cNvSpPr>
          <p:nvPr/>
        </p:nvSpPr>
        <p:spPr bwMode="auto">
          <a:xfrm flipH="1" flipV="1">
            <a:off x="4670425" y="3468688"/>
            <a:ext cx="4763" cy="744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51" name="Line 75"/>
          <p:cNvSpPr>
            <a:spLocks noChangeShapeType="1"/>
          </p:cNvSpPr>
          <p:nvPr/>
        </p:nvSpPr>
        <p:spPr bwMode="auto">
          <a:xfrm flipV="1">
            <a:off x="5280025" y="3468688"/>
            <a:ext cx="0" cy="754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52" name="Line 76"/>
          <p:cNvSpPr>
            <a:spLocks noChangeShapeType="1"/>
          </p:cNvSpPr>
          <p:nvPr/>
        </p:nvSpPr>
        <p:spPr bwMode="auto">
          <a:xfrm flipV="1">
            <a:off x="5118100" y="3468688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53" name="Oval 77"/>
          <p:cNvSpPr>
            <a:spLocks noChangeArrowheads="1"/>
          </p:cNvSpPr>
          <p:nvPr/>
        </p:nvSpPr>
        <p:spPr bwMode="auto">
          <a:xfrm>
            <a:off x="4654550" y="4194175"/>
            <a:ext cx="41275" cy="412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54" name="Rectangle 78"/>
          <p:cNvSpPr>
            <a:spLocks noChangeArrowheads="1"/>
          </p:cNvSpPr>
          <p:nvPr/>
        </p:nvSpPr>
        <p:spPr bwMode="auto">
          <a:xfrm>
            <a:off x="4471988" y="3219450"/>
            <a:ext cx="404812" cy="2492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55" name="Text Box 79"/>
          <p:cNvSpPr txBox="1">
            <a:spLocks noChangeArrowheads="1"/>
          </p:cNvSpPr>
          <p:nvPr/>
        </p:nvSpPr>
        <p:spPr bwMode="auto">
          <a:xfrm>
            <a:off x="4471988" y="3271838"/>
            <a:ext cx="4048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Comic Sans MS" pitchFamily="-65" charset="0"/>
              </a:rPr>
              <a:t>zero?</a:t>
            </a:r>
          </a:p>
        </p:txBody>
      </p:sp>
      <p:sp>
        <p:nvSpPr>
          <p:cNvPr id="1586256" name="Rectangle 80"/>
          <p:cNvSpPr>
            <a:spLocks noChangeArrowheads="1"/>
          </p:cNvSpPr>
          <p:nvPr/>
        </p:nvSpPr>
        <p:spPr bwMode="auto">
          <a:xfrm>
            <a:off x="4995863" y="3219450"/>
            <a:ext cx="404812" cy="2492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57" name="Text Box 81"/>
          <p:cNvSpPr txBox="1">
            <a:spLocks noChangeArrowheads="1"/>
          </p:cNvSpPr>
          <p:nvPr/>
        </p:nvSpPr>
        <p:spPr bwMode="auto">
          <a:xfrm>
            <a:off x="4995863" y="3271838"/>
            <a:ext cx="4048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Comic Sans MS" pitchFamily="-65" charset="0"/>
              </a:rPr>
              <a:t>lt</a:t>
            </a:r>
          </a:p>
        </p:txBody>
      </p:sp>
      <p:sp>
        <p:nvSpPr>
          <p:cNvPr id="1586258" name="Rectangle 82"/>
          <p:cNvSpPr>
            <a:spLocks noChangeArrowheads="1"/>
          </p:cNvSpPr>
          <p:nvPr/>
        </p:nvSpPr>
        <p:spPr bwMode="auto">
          <a:xfrm>
            <a:off x="5157788" y="2997200"/>
            <a:ext cx="80962" cy="8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59" name="Rectangle 83"/>
          <p:cNvSpPr>
            <a:spLocks noChangeArrowheads="1"/>
          </p:cNvSpPr>
          <p:nvPr/>
        </p:nvSpPr>
        <p:spPr bwMode="auto">
          <a:xfrm>
            <a:off x="4633913" y="2997200"/>
            <a:ext cx="80962" cy="8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60" name="Line 84"/>
          <p:cNvSpPr>
            <a:spLocks noChangeShapeType="1"/>
          </p:cNvSpPr>
          <p:nvPr/>
        </p:nvSpPr>
        <p:spPr bwMode="auto">
          <a:xfrm>
            <a:off x="4227513" y="421005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61" name="Line 85"/>
          <p:cNvSpPr>
            <a:spLocks noChangeShapeType="1"/>
          </p:cNvSpPr>
          <p:nvPr/>
        </p:nvSpPr>
        <p:spPr bwMode="auto">
          <a:xfrm flipH="1">
            <a:off x="3708400" y="4129088"/>
            <a:ext cx="120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62" name="Line 86"/>
          <p:cNvSpPr>
            <a:spLocks noChangeShapeType="1"/>
          </p:cNvSpPr>
          <p:nvPr/>
        </p:nvSpPr>
        <p:spPr bwMode="auto">
          <a:xfrm>
            <a:off x="3708400" y="3657600"/>
            <a:ext cx="0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63" name="Oval 87"/>
          <p:cNvSpPr>
            <a:spLocks noChangeArrowheads="1"/>
          </p:cNvSpPr>
          <p:nvPr/>
        </p:nvSpPr>
        <p:spPr bwMode="auto">
          <a:xfrm>
            <a:off x="3687763" y="3613150"/>
            <a:ext cx="41275" cy="428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64" name="Line 88"/>
          <p:cNvSpPr>
            <a:spLocks noChangeShapeType="1"/>
          </p:cNvSpPr>
          <p:nvPr/>
        </p:nvSpPr>
        <p:spPr bwMode="auto">
          <a:xfrm>
            <a:off x="4672013" y="422275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65" name="Line 89"/>
          <p:cNvSpPr>
            <a:spLocks noChangeShapeType="1"/>
          </p:cNvSpPr>
          <p:nvPr/>
        </p:nvSpPr>
        <p:spPr bwMode="auto">
          <a:xfrm flipH="1">
            <a:off x="3098800" y="4552950"/>
            <a:ext cx="1576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66" name="Line 90"/>
          <p:cNvSpPr>
            <a:spLocks noChangeShapeType="1"/>
          </p:cNvSpPr>
          <p:nvPr/>
        </p:nvSpPr>
        <p:spPr bwMode="auto">
          <a:xfrm>
            <a:off x="3098800" y="3798888"/>
            <a:ext cx="0" cy="754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67" name="Line 91"/>
          <p:cNvSpPr>
            <a:spLocks noChangeShapeType="1"/>
          </p:cNvSpPr>
          <p:nvPr/>
        </p:nvSpPr>
        <p:spPr bwMode="auto">
          <a:xfrm flipH="1">
            <a:off x="3103563" y="3798888"/>
            <a:ext cx="120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68" name="Rectangle 92"/>
          <p:cNvSpPr>
            <a:spLocks noChangeArrowheads="1"/>
          </p:cNvSpPr>
          <p:nvPr/>
        </p:nvSpPr>
        <p:spPr bwMode="auto">
          <a:xfrm>
            <a:off x="3467100" y="3425825"/>
            <a:ext cx="161925" cy="415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69" name="Line 93"/>
          <p:cNvSpPr>
            <a:spLocks noChangeShapeType="1"/>
          </p:cNvSpPr>
          <p:nvPr/>
        </p:nvSpPr>
        <p:spPr bwMode="auto">
          <a:xfrm flipV="1">
            <a:off x="3467100" y="3759200"/>
            <a:ext cx="80963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70" name="Line 94"/>
          <p:cNvSpPr>
            <a:spLocks noChangeShapeType="1"/>
          </p:cNvSpPr>
          <p:nvPr/>
        </p:nvSpPr>
        <p:spPr bwMode="auto">
          <a:xfrm>
            <a:off x="3548063" y="3759200"/>
            <a:ext cx="80962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71" name="Text Box 95"/>
          <p:cNvSpPr txBox="1">
            <a:spLocks noChangeArrowheads="1"/>
          </p:cNvSpPr>
          <p:nvPr/>
        </p:nvSpPr>
        <p:spPr bwMode="auto">
          <a:xfrm>
            <a:off x="3506788" y="3509963"/>
            <a:ext cx="101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Comic Sans MS" pitchFamily="-65" charset="0"/>
              </a:rPr>
              <a:t>A</a:t>
            </a:r>
          </a:p>
        </p:txBody>
      </p:sp>
      <p:sp>
        <p:nvSpPr>
          <p:cNvPr id="1586272" name="Line 96"/>
          <p:cNvSpPr>
            <a:spLocks noChangeShapeType="1"/>
          </p:cNvSpPr>
          <p:nvPr/>
        </p:nvSpPr>
        <p:spPr bwMode="auto">
          <a:xfrm flipH="1">
            <a:off x="3001963" y="3660775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73" name="Line 97"/>
          <p:cNvSpPr>
            <a:spLocks noChangeShapeType="1"/>
          </p:cNvSpPr>
          <p:nvPr/>
        </p:nvSpPr>
        <p:spPr bwMode="auto">
          <a:xfrm>
            <a:off x="3629025" y="3636963"/>
            <a:ext cx="2052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74" name="Line 98"/>
          <p:cNvSpPr>
            <a:spLocks noChangeShapeType="1"/>
          </p:cNvSpPr>
          <p:nvPr/>
        </p:nvSpPr>
        <p:spPr bwMode="auto">
          <a:xfrm>
            <a:off x="5264150" y="4211638"/>
            <a:ext cx="417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75" name="Line 99"/>
          <p:cNvSpPr>
            <a:spLocks noChangeShapeType="1"/>
          </p:cNvSpPr>
          <p:nvPr/>
        </p:nvSpPr>
        <p:spPr bwMode="auto">
          <a:xfrm>
            <a:off x="5943600" y="3925888"/>
            <a:ext cx="122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76" name="Line 100"/>
          <p:cNvSpPr>
            <a:spLocks noChangeShapeType="1"/>
          </p:cNvSpPr>
          <p:nvPr/>
        </p:nvSpPr>
        <p:spPr bwMode="auto">
          <a:xfrm>
            <a:off x="6065838" y="3925888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77" name="Line 101"/>
          <p:cNvSpPr>
            <a:spLocks noChangeShapeType="1"/>
          </p:cNvSpPr>
          <p:nvPr/>
        </p:nvSpPr>
        <p:spPr bwMode="auto">
          <a:xfrm flipH="1">
            <a:off x="3001963" y="4697413"/>
            <a:ext cx="306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78" name="Line 102"/>
          <p:cNvSpPr>
            <a:spLocks noChangeShapeType="1"/>
          </p:cNvSpPr>
          <p:nvPr/>
        </p:nvSpPr>
        <p:spPr bwMode="auto">
          <a:xfrm>
            <a:off x="3001963" y="3660775"/>
            <a:ext cx="0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79" name="Freeform 103"/>
          <p:cNvSpPr>
            <a:spLocks noChangeAspect="1"/>
          </p:cNvSpPr>
          <p:nvPr/>
        </p:nvSpPr>
        <p:spPr bwMode="auto">
          <a:xfrm rot="-5400000">
            <a:off x="5407820" y="3786981"/>
            <a:ext cx="830262" cy="282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0" y="1200"/>
              </a:cxn>
              <a:cxn ang="0">
                <a:pos x="2112" y="1200"/>
              </a:cxn>
              <a:cxn ang="0">
                <a:pos x="2592" y="0"/>
              </a:cxn>
              <a:cxn ang="0">
                <a:pos x="1440" y="0"/>
              </a:cxn>
              <a:cxn ang="0">
                <a:pos x="1296" y="336"/>
              </a:cxn>
              <a:cxn ang="0">
                <a:pos x="1152" y="0"/>
              </a:cxn>
              <a:cxn ang="0">
                <a:pos x="0" y="0"/>
              </a:cxn>
            </a:cxnLst>
            <a:rect l="0" t="0" r="r" b="b"/>
            <a:pathLst>
              <a:path w="2592" h="1200">
                <a:moveTo>
                  <a:pt x="0" y="0"/>
                </a:moveTo>
                <a:lnTo>
                  <a:pt x="480" y="1200"/>
                </a:lnTo>
                <a:lnTo>
                  <a:pt x="2112" y="1200"/>
                </a:lnTo>
                <a:lnTo>
                  <a:pt x="2592" y="0"/>
                </a:lnTo>
                <a:lnTo>
                  <a:pt x="1440" y="0"/>
                </a:lnTo>
                <a:lnTo>
                  <a:pt x="1296" y="336"/>
                </a:lnTo>
                <a:lnTo>
                  <a:pt x="115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80" name="Text Box 104"/>
          <p:cNvSpPr txBox="1">
            <a:spLocks noChangeArrowheads="1"/>
          </p:cNvSpPr>
          <p:nvPr/>
        </p:nvSpPr>
        <p:spPr bwMode="auto">
          <a:xfrm>
            <a:off x="5721350" y="3702050"/>
            <a:ext cx="2444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Comic Sans MS" pitchFamily="-65" charset="0"/>
              </a:rPr>
              <a:t>sub</a:t>
            </a:r>
          </a:p>
        </p:txBody>
      </p:sp>
      <p:sp>
        <p:nvSpPr>
          <p:cNvPr id="1586281" name="Oval 105"/>
          <p:cNvSpPr>
            <a:spLocks noChangeArrowheads="1"/>
          </p:cNvSpPr>
          <p:nvPr/>
        </p:nvSpPr>
        <p:spPr bwMode="auto">
          <a:xfrm>
            <a:off x="5500688" y="3613150"/>
            <a:ext cx="39687" cy="428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82" name="Line 106"/>
          <p:cNvSpPr>
            <a:spLocks noChangeShapeType="1"/>
          </p:cNvSpPr>
          <p:nvPr/>
        </p:nvSpPr>
        <p:spPr bwMode="auto">
          <a:xfrm flipV="1">
            <a:off x="5519738" y="3281363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83" name="Line 107"/>
          <p:cNvSpPr>
            <a:spLocks noChangeShapeType="1"/>
          </p:cNvSpPr>
          <p:nvPr/>
        </p:nvSpPr>
        <p:spPr bwMode="auto">
          <a:xfrm>
            <a:off x="5519738" y="3281363"/>
            <a:ext cx="639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84" name="AutoShape 108"/>
          <p:cNvSpPr>
            <a:spLocks noChangeArrowheads="1"/>
          </p:cNvSpPr>
          <p:nvPr/>
        </p:nvSpPr>
        <p:spPr bwMode="auto">
          <a:xfrm>
            <a:off x="914400" y="2203450"/>
            <a:ext cx="1524000" cy="2825750"/>
          </a:xfrm>
          <a:prstGeom prst="roundRect">
            <a:avLst>
              <a:gd name="adj" fmla="val 5153"/>
            </a:avLst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Generic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Test Source</a:t>
            </a:r>
          </a:p>
        </p:txBody>
      </p:sp>
      <p:sp>
        <p:nvSpPr>
          <p:cNvPr id="1586285" name="AutoShape 109"/>
          <p:cNvSpPr>
            <a:spLocks noChangeArrowheads="1"/>
          </p:cNvSpPr>
          <p:nvPr/>
        </p:nvSpPr>
        <p:spPr bwMode="auto">
          <a:xfrm>
            <a:off x="6629400" y="2203450"/>
            <a:ext cx="1524000" cy="2825750"/>
          </a:xfrm>
          <a:prstGeom prst="roundRect">
            <a:avLst>
              <a:gd name="adj" fmla="val 5153"/>
            </a:avLst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Generic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Test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Sink</a:t>
            </a:r>
          </a:p>
        </p:txBody>
      </p:sp>
      <p:sp>
        <p:nvSpPr>
          <p:cNvPr id="1586286" name="Rectangle 110"/>
          <p:cNvSpPr>
            <a:spLocks noChangeArrowheads="1"/>
          </p:cNvSpPr>
          <p:nvPr/>
        </p:nvSpPr>
        <p:spPr bwMode="auto">
          <a:xfrm>
            <a:off x="2376488" y="3486150"/>
            <a:ext cx="80962" cy="82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87" name="Rectangle 111"/>
          <p:cNvSpPr>
            <a:spLocks noChangeArrowheads="1"/>
          </p:cNvSpPr>
          <p:nvPr/>
        </p:nvSpPr>
        <p:spPr bwMode="auto">
          <a:xfrm>
            <a:off x="2376488" y="4240213"/>
            <a:ext cx="80962" cy="82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88" name="Rectangle 112"/>
          <p:cNvSpPr>
            <a:spLocks noChangeArrowheads="1"/>
          </p:cNvSpPr>
          <p:nvPr/>
        </p:nvSpPr>
        <p:spPr bwMode="auto">
          <a:xfrm>
            <a:off x="2390775" y="2508250"/>
            <a:ext cx="80963" cy="82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89" name="Rectangle 113"/>
          <p:cNvSpPr>
            <a:spLocks noChangeArrowheads="1"/>
          </p:cNvSpPr>
          <p:nvPr/>
        </p:nvSpPr>
        <p:spPr bwMode="auto">
          <a:xfrm>
            <a:off x="2390775" y="2732088"/>
            <a:ext cx="80963" cy="82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90" name="Rectangle 114"/>
          <p:cNvSpPr>
            <a:spLocks noChangeArrowheads="1"/>
          </p:cNvSpPr>
          <p:nvPr/>
        </p:nvSpPr>
        <p:spPr bwMode="auto">
          <a:xfrm>
            <a:off x="6588125" y="3233738"/>
            <a:ext cx="79375" cy="80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91" name="Rectangle 115"/>
          <p:cNvSpPr>
            <a:spLocks noChangeArrowheads="1"/>
          </p:cNvSpPr>
          <p:nvPr/>
        </p:nvSpPr>
        <p:spPr bwMode="auto">
          <a:xfrm>
            <a:off x="6584950" y="2479675"/>
            <a:ext cx="80963" cy="8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92" name="Rectangle 116"/>
          <p:cNvSpPr>
            <a:spLocks noChangeArrowheads="1"/>
          </p:cNvSpPr>
          <p:nvPr/>
        </p:nvSpPr>
        <p:spPr bwMode="auto">
          <a:xfrm>
            <a:off x="6586538" y="2714625"/>
            <a:ext cx="80962" cy="82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A1A49BA1-2E19-154A-95BF-EFBE84A0D266}" type="slidenum">
              <a:rPr lang="en-US"/>
              <a:pPr/>
              <a:t>16</a:t>
            </a:fld>
            <a:endParaRPr lang="en-US"/>
          </a:p>
        </p:txBody>
      </p:sp>
      <p:sp>
        <p:nvSpPr>
          <p:cNvPr id="158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txBody>
          <a:bodyPr/>
          <a:lstStyle/>
          <a:p>
            <a:r>
              <a:rPr lang="en-US" sz="3600"/>
              <a:t>Correctness: Compare behavioral and RTL implementations</a:t>
            </a:r>
          </a:p>
        </p:txBody>
      </p:sp>
      <p:sp>
        <p:nvSpPr>
          <p:cNvPr id="1588227" name="Text Box 3"/>
          <p:cNvSpPr txBox="1">
            <a:spLocks noChangeArrowheads="1"/>
          </p:cNvSpPr>
          <p:nvPr/>
        </p:nvSpPr>
        <p:spPr bwMode="auto">
          <a:xfrm>
            <a:off x="3749675" y="1671638"/>
            <a:ext cx="163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Test Inputs</a:t>
            </a:r>
          </a:p>
        </p:txBody>
      </p:sp>
      <p:sp>
        <p:nvSpPr>
          <p:cNvPr id="1588228" name="AutoShape 4"/>
          <p:cNvSpPr>
            <a:spLocks noChangeArrowheads="1"/>
          </p:cNvSpPr>
          <p:nvPr/>
        </p:nvSpPr>
        <p:spPr bwMode="auto">
          <a:xfrm>
            <a:off x="2133600" y="2743200"/>
            <a:ext cx="1828800" cy="990600"/>
          </a:xfrm>
          <a:prstGeom prst="roundRect">
            <a:avLst>
              <a:gd name="adj" fmla="val 5153"/>
            </a:avLst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C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Model</a:t>
            </a:r>
          </a:p>
        </p:txBody>
      </p:sp>
      <p:sp>
        <p:nvSpPr>
          <p:cNvPr id="1588229" name="AutoShape 5"/>
          <p:cNvSpPr>
            <a:spLocks noChangeArrowheads="1"/>
          </p:cNvSpPr>
          <p:nvPr/>
        </p:nvSpPr>
        <p:spPr bwMode="auto">
          <a:xfrm>
            <a:off x="5181600" y="2743200"/>
            <a:ext cx="1828800" cy="990600"/>
          </a:xfrm>
          <a:prstGeom prst="roundRect">
            <a:avLst>
              <a:gd name="adj" fmla="val 5153"/>
            </a:avLst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RTL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Model</a:t>
            </a:r>
          </a:p>
        </p:txBody>
      </p:sp>
      <p:sp>
        <p:nvSpPr>
          <p:cNvPr id="1588230" name="Text Box 6"/>
          <p:cNvSpPr txBox="1">
            <a:spLocks noChangeArrowheads="1"/>
          </p:cNvSpPr>
          <p:nvPr/>
        </p:nvSpPr>
        <p:spPr bwMode="auto">
          <a:xfrm>
            <a:off x="2133600" y="4267200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Test Outputs</a:t>
            </a:r>
          </a:p>
        </p:txBody>
      </p:sp>
      <p:sp>
        <p:nvSpPr>
          <p:cNvPr id="1588231" name="Text Box 7"/>
          <p:cNvSpPr txBox="1">
            <a:spLocks noChangeArrowheads="1"/>
          </p:cNvSpPr>
          <p:nvPr/>
        </p:nvSpPr>
        <p:spPr bwMode="auto">
          <a:xfrm>
            <a:off x="5181600" y="4267200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Test Outputs</a:t>
            </a:r>
          </a:p>
        </p:txBody>
      </p:sp>
      <p:sp>
        <p:nvSpPr>
          <p:cNvPr id="1588232" name="Oval 8"/>
          <p:cNvSpPr>
            <a:spLocks noChangeArrowheads="1"/>
          </p:cNvSpPr>
          <p:nvPr/>
        </p:nvSpPr>
        <p:spPr bwMode="auto">
          <a:xfrm>
            <a:off x="3276600" y="5334000"/>
            <a:ext cx="2587625" cy="785813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Identical?</a:t>
            </a:r>
          </a:p>
        </p:txBody>
      </p:sp>
      <p:sp>
        <p:nvSpPr>
          <p:cNvPr id="1588233" name="Line 9"/>
          <p:cNvSpPr>
            <a:spLocks noChangeShapeType="1"/>
          </p:cNvSpPr>
          <p:nvPr/>
        </p:nvSpPr>
        <p:spPr bwMode="auto">
          <a:xfrm flipH="1">
            <a:off x="3048000" y="2057400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8234" name="Line 10"/>
          <p:cNvSpPr>
            <a:spLocks noChangeShapeType="1"/>
          </p:cNvSpPr>
          <p:nvPr/>
        </p:nvSpPr>
        <p:spPr bwMode="auto">
          <a:xfrm>
            <a:off x="4724400" y="2057400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8235" name="Line 11"/>
          <p:cNvSpPr>
            <a:spLocks noChangeShapeType="1"/>
          </p:cNvSpPr>
          <p:nvPr/>
        </p:nvSpPr>
        <p:spPr bwMode="auto">
          <a:xfrm flipH="1">
            <a:off x="5410200" y="46482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8236" name="Line 12"/>
          <p:cNvSpPr>
            <a:spLocks noChangeShapeType="1"/>
          </p:cNvSpPr>
          <p:nvPr/>
        </p:nvSpPr>
        <p:spPr bwMode="auto">
          <a:xfrm>
            <a:off x="3048000" y="46482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8237" name="Line 13"/>
          <p:cNvSpPr>
            <a:spLocks noChangeShapeType="1"/>
          </p:cNvSpPr>
          <p:nvPr/>
        </p:nvSpPr>
        <p:spPr bwMode="auto">
          <a:xfrm>
            <a:off x="2971800" y="3810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8238" name="Line 14"/>
          <p:cNvSpPr>
            <a:spLocks noChangeShapeType="1"/>
          </p:cNvSpPr>
          <p:nvPr/>
        </p:nvSpPr>
        <p:spPr bwMode="auto">
          <a:xfrm>
            <a:off x="6172200" y="3810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7ED5755E-B239-F843-97B3-0A2DBF1A1F2D}" type="slidenum">
              <a:rPr lang="en-US"/>
              <a:pPr/>
              <a:t>17</a:t>
            </a:fld>
            <a:endParaRPr lang="en-US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Verilog Design Examples</a:t>
            </a:r>
          </a:p>
        </p:txBody>
      </p:sp>
      <p:sp>
        <p:nvSpPr>
          <p:cNvPr id="1590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Greatest Common Divisor</a:t>
            </a:r>
          </a:p>
          <a:p>
            <a:r>
              <a:rPr lang="en-US">
                <a:solidFill>
                  <a:srgbClr val="FF0000"/>
                </a:solidFill>
              </a:rPr>
              <a:t>Unpipelined SMIPSv1 processor</a:t>
            </a:r>
          </a:p>
        </p:txBody>
      </p:sp>
      <p:grpSp>
        <p:nvGrpSpPr>
          <p:cNvPr id="1590276" name="Group 4"/>
          <p:cNvGrpSpPr>
            <a:grpSpLocks/>
          </p:cNvGrpSpPr>
          <p:nvPr/>
        </p:nvGrpSpPr>
        <p:grpSpPr bwMode="auto">
          <a:xfrm>
            <a:off x="3505200" y="3524250"/>
            <a:ext cx="4724400" cy="2571750"/>
            <a:chOff x="2528" y="956"/>
            <a:chExt cx="2568" cy="1707"/>
          </a:xfrm>
        </p:grpSpPr>
        <p:sp>
          <p:nvSpPr>
            <p:cNvPr id="1590277" name="Freeform 5"/>
            <p:cNvSpPr>
              <a:spLocks/>
            </p:cNvSpPr>
            <p:nvPr/>
          </p:nvSpPr>
          <p:spPr bwMode="auto">
            <a:xfrm>
              <a:off x="2528" y="956"/>
              <a:ext cx="2508" cy="1661"/>
            </a:xfrm>
            <a:custGeom>
              <a:avLst/>
              <a:gdLst/>
              <a:ahLst/>
              <a:cxnLst>
                <a:cxn ang="0">
                  <a:pos x="2481" y="60"/>
                </a:cxn>
                <a:cxn ang="0">
                  <a:pos x="2119" y="76"/>
                </a:cxn>
                <a:cxn ang="0">
                  <a:pos x="1665" y="84"/>
                </a:cxn>
                <a:cxn ang="0">
                  <a:pos x="1166" y="80"/>
                </a:cxn>
                <a:cxn ang="0">
                  <a:pos x="655" y="60"/>
                </a:cxn>
                <a:cxn ang="0">
                  <a:pos x="332" y="43"/>
                </a:cxn>
                <a:cxn ang="0">
                  <a:pos x="70" y="47"/>
                </a:cxn>
                <a:cxn ang="0">
                  <a:pos x="33" y="76"/>
                </a:cxn>
                <a:cxn ang="0">
                  <a:pos x="27" y="163"/>
                </a:cxn>
                <a:cxn ang="0">
                  <a:pos x="27" y="455"/>
                </a:cxn>
                <a:cxn ang="0">
                  <a:pos x="56" y="771"/>
                </a:cxn>
                <a:cxn ang="0">
                  <a:pos x="60" y="1043"/>
                </a:cxn>
                <a:cxn ang="0">
                  <a:pos x="89" y="1305"/>
                </a:cxn>
                <a:cxn ang="0">
                  <a:pos x="103" y="1567"/>
                </a:cxn>
                <a:cxn ang="0">
                  <a:pos x="117" y="1628"/>
                </a:cxn>
                <a:cxn ang="0">
                  <a:pos x="122" y="1661"/>
                </a:cxn>
                <a:cxn ang="0">
                  <a:pos x="51" y="1657"/>
                </a:cxn>
                <a:cxn ang="0">
                  <a:pos x="56" y="1595"/>
                </a:cxn>
                <a:cxn ang="0">
                  <a:pos x="60" y="1441"/>
                </a:cxn>
                <a:cxn ang="0">
                  <a:pos x="43" y="1193"/>
                </a:cxn>
                <a:cxn ang="0">
                  <a:pos x="23" y="913"/>
                </a:cxn>
                <a:cxn ang="0">
                  <a:pos x="10" y="674"/>
                </a:cxn>
                <a:cxn ang="0">
                  <a:pos x="4" y="416"/>
                </a:cxn>
                <a:cxn ang="0">
                  <a:pos x="0" y="159"/>
                </a:cxn>
                <a:cxn ang="0">
                  <a:pos x="10" y="47"/>
                </a:cxn>
                <a:cxn ang="0">
                  <a:pos x="23" y="4"/>
                </a:cxn>
                <a:cxn ang="0">
                  <a:pos x="80" y="0"/>
                </a:cxn>
                <a:cxn ang="0">
                  <a:pos x="239" y="23"/>
                </a:cxn>
                <a:cxn ang="0">
                  <a:pos x="455" y="20"/>
                </a:cxn>
                <a:cxn ang="0">
                  <a:pos x="763" y="37"/>
                </a:cxn>
                <a:cxn ang="0">
                  <a:pos x="1123" y="51"/>
                </a:cxn>
                <a:cxn ang="0">
                  <a:pos x="1618" y="60"/>
                </a:cxn>
                <a:cxn ang="0">
                  <a:pos x="1950" y="51"/>
                </a:cxn>
                <a:cxn ang="0">
                  <a:pos x="2312" y="43"/>
                </a:cxn>
                <a:cxn ang="0">
                  <a:pos x="2508" y="27"/>
                </a:cxn>
                <a:cxn ang="0">
                  <a:pos x="2481" y="60"/>
                </a:cxn>
              </a:cxnLst>
              <a:rect l="0" t="0" r="r" b="b"/>
              <a:pathLst>
                <a:path w="2508" h="1661">
                  <a:moveTo>
                    <a:pt x="2481" y="60"/>
                  </a:moveTo>
                  <a:lnTo>
                    <a:pt x="2119" y="76"/>
                  </a:lnTo>
                  <a:lnTo>
                    <a:pt x="1665" y="84"/>
                  </a:lnTo>
                  <a:lnTo>
                    <a:pt x="1166" y="80"/>
                  </a:lnTo>
                  <a:lnTo>
                    <a:pt x="655" y="60"/>
                  </a:lnTo>
                  <a:lnTo>
                    <a:pt x="332" y="43"/>
                  </a:lnTo>
                  <a:lnTo>
                    <a:pt x="70" y="47"/>
                  </a:lnTo>
                  <a:lnTo>
                    <a:pt x="33" y="76"/>
                  </a:lnTo>
                  <a:lnTo>
                    <a:pt x="27" y="163"/>
                  </a:lnTo>
                  <a:lnTo>
                    <a:pt x="27" y="455"/>
                  </a:lnTo>
                  <a:lnTo>
                    <a:pt x="56" y="771"/>
                  </a:lnTo>
                  <a:lnTo>
                    <a:pt x="60" y="1043"/>
                  </a:lnTo>
                  <a:lnTo>
                    <a:pt x="89" y="1305"/>
                  </a:lnTo>
                  <a:lnTo>
                    <a:pt x="103" y="1567"/>
                  </a:lnTo>
                  <a:lnTo>
                    <a:pt x="117" y="1628"/>
                  </a:lnTo>
                  <a:lnTo>
                    <a:pt x="122" y="1661"/>
                  </a:lnTo>
                  <a:lnTo>
                    <a:pt x="51" y="1657"/>
                  </a:lnTo>
                  <a:lnTo>
                    <a:pt x="56" y="1595"/>
                  </a:lnTo>
                  <a:lnTo>
                    <a:pt x="60" y="1441"/>
                  </a:lnTo>
                  <a:lnTo>
                    <a:pt x="43" y="1193"/>
                  </a:lnTo>
                  <a:lnTo>
                    <a:pt x="23" y="913"/>
                  </a:lnTo>
                  <a:lnTo>
                    <a:pt x="10" y="674"/>
                  </a:lnTo>
                  <a:lnTo>
                    <a:pt x="4" y="416"/>
                  </a:lnTo>
                  <a:lnTo>
                    <a:pt x="0" y="159"/>
                  </a:lnTo>
                  <a:lnTo>
                    <a:pt x="10" y="47"/>
                  </a:lnTo>
                  <a:lnTo>
                    <a:pt x="23" y="4"/>
                  </a:lnTo>
                  <a:lnTo>
                    <a:pt x="80" y="0"/>
                  </a:lnTo>
                  <a:lnTo>
                    <a:pt x="239" y="23"/>
                  </a:lnTo>
                  <a:lnTo>
                    <a:pt x="455" y="20"/>
                  </a:lnTo>
                  <a:lnTo>
                    <a:pt x="763" y="37"/>
                  </a:lnTo>
                  <a:lnTo>
                    <a:pt x="1123" y="51"/>
                  </a:lnTo>
                  <a:lnTo>
                    <a:pt x="1618" y="60"/>
                  </a:lnTo>
                  <a:lnTo>
                    <a:pt x="1950" y="51"/>
                  </a:lnTo>
                  <a:lnTo>
                    <a:pt x="2312" y="43"/>
                  </a:lnTo>
                  <a:lnTo>
                    <a:pt x="2508" y="27"/>
                  </a:lnTo>
                  <a:lnTo>
                    <a:pt x="2481" y="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0278" name="Freeform 6"/>
            <p:cNvSpPr>
              <a:spLocks/>
            </p:cNvSpPr>
            <p:nvPr/>
          </p:nvSpPr>
          <p:spPr bwMode="auto">
            <a:xfrm>
              <a:off x="2598" y="997"/>
              <a:ext cx="2498" cy="1666"/>
            </a:xfrm>
            <a:custGeom>
              <a:avLst/>
              <a:gdLst/>
              <a:ahLst/>
              <a:cxnLst>
                <a:cxn ang="0">
                  <a:pos x="27" y="1577"/>
                </a:cxn>
                <a:cxn ang="0">
                  <a:pos x="598" y="1587"/>
                </a:cxn>
                <a:cxn ang="0">
                  <a:pos x="1189" y="1590"/>
                </a:cxn>
                <a:cxn ang="0">
                  <a:pos x="1554" y="1590"/>
                </a:cxn>
                <a:cxn ang="0">
                  <a:pos x="1904" y="1596"/>
                </a:cxn>
                <a:cxn ang="0">
                  <a:pos x="2395" y="1610"/>
                </a:cxn>
                <a:cxn ang="0">
                  <a:pos x="2471" y="1623"/>
                </a:cxn>
                <a:cxn ang="0">
                  <a:pos x="2465" y="1400"/>
                </a:cxn>
                <a:cxn ang="0">
                  <a:pos x="2418" y="1115"/>
                </a:cxn>
                <a:cxn ang="0">
                  <a:pos x="2381" y="860"/>
                </a:cxn>
                <a:cxn ang="0">
                  <a:pos x="2372" y="482"/>
                </a:cxn>
                <a:cxn ang="0">
                  <a:pos x="2381" y="281"/>
                </a:cxn>
                <a:cxn ang="0">
                  <a:pos x="2414" y="76"/>
                </a:cxn>
                <a:cxn ang="0">
                  <a:pos x="2399" y="10"/>
                </a:cxn>
                <a:cxn ang="0">
                  <a:pos x="2418" y="0"/>
                </a:cxn>
                <a:cxn ang="0">
                  <a:pos x="2442" y="83"/>
                </a:cxn>
                <a:cxn ang="0">
                  <a:pos x="2428" y="206"/>
                </a:cxn>
                <a:cxn ang="0">
                  <a:pos x="2399" y="369"/>
                </a:cxn>
                <a:cxn ang="0">
                  <a:pos x="2395" y="548"/>
                </a:cxn>
                <a:cxn ang="0">
                  <a:pos x="2414" y="829"/>
                </a:cxn>
                <a:cxn ang="0">
                  <a:pos x="2432" y="1016"/>
                </a:cxn>
                <a:cxn ang="0">
                  <a:pos x="2455" y="1175"/>
                </a:cxn>
                <a:cxn ang="0">
                  <a:pos x="2479" y="1353"/>
                </a:cxn>
                <a:cxn ang="0">
                  <a:pos x="2494" y="1480"/>
                </a:cxn>
                <a:cxn ang="0">
                  <a:pos x="2498" y="1653"/>
                </a:cxn>
                <a:cxn ang="0">
                  <a:pos x="2475" y="1666"/>
                </a:cxn>
                <a:cxn ang="0">
                  <a:pos x="2395" y="1643"/>
                </a:cxn>
                <a:cxn ang="0">
                  <a:pos x="2162" y="1633"/>
                </a:cxn>
                <a:cxn ang="0">
                  <a:pos x="1783" y="1623"/>
                </a:cxn>
                <a:cxn ang="0">
                  <a:pos x="1515" y="1614"/>
                </a:cxn>
                <a:cxn ang="0">
                  <a:pos x="1282" y="1614"/>
                </a:cxn>
                <a:cxn ang="0">
                  <a:pos x="960" y="1606"/>
                </a:cxn>
                <a:cxn ang="0">
                  <a:pos x="637" y="1606"/>
                </a:cxn>
                <a:cxn ang="0">
                  <a:pos x="280" y="1606"/>
                </a:cxn>
                <a:cxn ang="0">
                  <a:pos x="0" y="1614"/>
                </a:cxn>
                <a:cxn ang="0">
                  <a:pos x="27" y="1577"/>
                </a:cxn>
              </a:cxnLst>
              <a:rect l="0" t="0" r="r" b="b"/>
              <a:pathLst>
                <a:path w="2498" h="1666">
                  <a:moveTo>
                    <a:pt x="27" y="1577"/>
                  </a:moveTo>
                  <a:lnTo>
                    <a:pt x="598" y="1587"/>
                  </a:lnTo>
                  <a:lnTo>
                    <a:pt x="1189" y="1590"/>
                  </a:lnTo>
                  <a:lnTo>
                    <a:pt x="1554" y="1590"/>
                  </a:lnTo>
                  <a:lnTo>
                    <a:pt x="1904" y="1596"/>
                  </a:lnTo>
                  <a:lnTo>
                    <a:pt x="2395" y="1610"/>
                  </a:lnTo>
                  <a:lnTo>
                    <a:pt x="2471" y="1623"/>
                  </a:lnTo>
                  <a:lnTo>
                    <a:pt x="2465" y="1400"/>
                  </a:lnTo>
                  <a:lnTo>
                    <a:pt x="2418" y="1115"/>
                  </a:lnTo>
                  <a:lnTo>
                    <a:pt x="2381" y="860"/>
                  </a:lnTo>
                  <a:lnTo>
                    <a:pt x="2372" y="482"/>
                  </a:lnTo>
                  <a:lnTo>
                    <a:pt x="2381" y="281"/>
                  </a:lnTo>
                  <a:lnTo>
                    <a:pt x="2414" y="76"/>
                  </a:lnTo>
                  <a:lnTo>
                    <a:pt x="2399" y="10"/>
                  </a:lnTo>
                  <a:lnTo>
                    <a:pt x="2418" y="0"/>
                  </a:lnTo>
                  <a:lnTo>
                    <a:pt x="2442" y="83"/>
                  </a:lnTo>
                  <a:lnTo>
                    <a:pt x="2428" y="206"/>
                  </a:lnTo>
                  <a:lnTo>
                    <a:pt x="2399" y="369"/>
                  </a:lnTo>
                  <a:lnTo>
                    <a:pt x="2395" y="548"/>
                  </a:lnTo>
                  <a:lnTo>
                    <a:pt x="2414" y="829"/>
                  </a:lnTo>
                  <a:lnTo>
                    <a:pt x="2432" y="1016"/>
                  </a:lnTo>
                  <a:lnTo>
                    <a:pt x="2455" y="1175"/>
                  </a:lnTo>
                  <a:lnTo>
                    <a:pt x="2479" y="1353"/>
                  </a:lnTo>
                  <a:lnTo>
                    <a:pt x="2494" y="1480"/>
                  </a:lnTo>
                  <a:lnTo>
                    <a:pt x="2498" y="1653"/>
                  </a:lnTo>
                  <a:lnTo>
                    <a:pt x="2475" y="1666"/>
                  </a:lnTo>
                  <a:lnTo>
                    <a:pt x="2395" y="1643"/>
                  </a:lnTo>
                  <a:lnTo>
                    <a:pt x="2162" y="1633"/>
                  </a:lnTo>
                  <a:lnTo>
                    <a:pt x="1783" y="1623"/>
                  </a:lnTo>
                  <a:lnTo>
                    <a:pt x="1515" y="1614"/>
                  </a:lnTo>
                  <a:lnTo>
                    <a:pt x="1282" y="1614"/>
                  </a:lnTo>
                  <a:lnTo>
                    <a:pt x="960" y="1606"/>
                  </a:lnTo>
                  <a:lnTo>
                    <a:pt x="637" y="1606"/>
                  </a:lnTo>
                  <a:lnTo>
                    <a:pt x="280" y="1606"/>
                  </a:lnTo>
                  <a:lnTo>
                    <a:pt x="0" y="1614"/>
                  </a:lnTo>
                  <a:lnTo>
                    <a:pt x="27" y="157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5902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6813" y="3662363"/>
            <a:ext cx="4141787" cy="224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803819D1-55A4-404B-8A7A-390D194591C3}" type="slidenum">
              <a:rPr lang="en-US"/>
              <a:pPr/>
              <a:t>18</a:t>
            </a:fld>
            <a:endParaRPr lang="en-US"/>
          </a:p>
        </p:txBody>
      </p:sp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SMIPS is a simple MIPS ISA which includes three variants</a:t>
            </a:r>
          </a:p>
        </p:txBody>
      </p:sp>
      <p:sp>
        <p:nvSpPr>
          <p:cNvPr id="1592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6086475" cy="4114800"/>
          </a:xfrm>
        </p:spPr>
        <p:txBody>
          <a:bodyPr/>
          <a:lstStyle/>
          <a:p>
            <a:r>
              <a:rPr lang="en-US" sz="2400" dirty="0"/>
              <a:t>SMIPSv1</a:t>
            </a:r>
          </a:p>
          <a:p>
            <a:pPr lvl="1"/>
            <a:r>
              <a:rPr lang="en-US" sz="2000" dirty="0"/>
              <a:t>5 instructions</a:t>
            </a:r>
            <a:endParaRPr lang="en-US" sz="2000" dirty="0" smtClean="0"/>
          </a:p>
          <a:p>
            <a:pPr lvl="1"/>
            <a:r>
              <a:rPr lang="en-US" sz="2000" dirty="0" smtClean="0"/>
              <a:t>Lecture examples</a:t>
            </a:r>
            <a:endParaRPr lang="en-US" sz="2000" dirty="0"/>
          </a:p>
        </p:txBody>
      </p:sp>
      <p:pic>
        <p:nvPicPr>
          <p:cNvPr id="1592324" name="Picture 4" descr="untitled"/>
          <p:cNvPicPr>
            <a:picLocks noChangeAspect="1" noChangeArrowheads="1"/>
          </p:cNvPicPr>
          <p:nvPr/>
        </p:nvPicPr>
        <p:blipFill>
          <a:blip r:embed="rId3"/>
          <a:srcRect b="37878"/>
          <a:stretch>
            <a:fillRect/>
          </a:stretch>
        </p:blipFill>
        <p:spPr bwMode="auto">
          <a:xfrm>
            <a:off x="4191000" y="1600200"/>
            <a:ext cx="4362450" cy="3514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44F5EFDA-995A-E640-B777-734BDBA926E6}" type="slidenum">
              <a:rPr lang="en-US"/>
              <a:pPr/>
              <a:t>19</a:t>
            </a:fld>
            <a:endParaRPr lang="en-US"/>
          </a:p>
        </p:txBody>
      </p:sp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SMIPSv1 ISA</a:t>
            </a:r>
          </a:p>
        </p:txBody>
      </p:sp>
      <p:graphicFrame>
        <p:nvGraphicFramePr>
          <p:cNvPr id="1594408" name="Group 40"/>
          <p:cNvGraphicFramePr>
            <a:graphicFrameLocks noGrp="1"/>
          </p:cNvGraphicFramePr>
          <p:nvPr/>
        </p:nvGraphicFramePr>
        <p:xfrm>
          <a:off x="609600" y="1752600"/>
          <a:ext cx="7924800" cy="4386643"/>
        </p:xfrm>
        <a:graphic>
          <a:graphicData uri="http://schemas.openxmlformats.org/drawingml/2006/table">
            <a:tbl>
              <a:tblPr/>
              <a:tblGrid>
                <a:gridCol w="2438400"/>
                <a:gridCol w="2895600"/>
                <a:gridCol w="2590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</a:rPr>
                        <a:t>Instruction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</a:rPr>
                        <a:t>Semantics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</a:rPr>
                        <a:t>Hardware Requirements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</a:rPr>
                        <a:t>addiu rt, rs, imm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</a:rPr>
                        <a:t>R[rt] := R[rs] + sext(imm)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</a:rPr>
                        <a:t>Needs adder, sext,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</a:rPr>
                        <a:t>1w1r rf port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</a:rPr>
                        <a:t>bne rs, rt, offset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</a:rPr>
                        <a:t>if ( R[rs] != R[rt]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</a:rPr>
                        <a:t>  pc := pc + sext(offset) + 4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</a:rPr>
                        <a:t>Needs adder, sext, comparator, 2r rf port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</a:rPr>
                        <a:t>lw rt, offset(rs)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</a:rPr>
                        <a:t>R[rt] := M[R[rs] + sext(offset)]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</a:rPr>
                        <a:t>Needs adder, sext, memory read port,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</a:rPr>
                        <a:t>1r1w rf port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4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</a:rPr>
                        <a:t>sw rt, offset(rs)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</a:rPr>
                        <a:t>M[R[rs] + sext(offset)] = R[rt]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</a:rPr>
                        <a:t>Needs adder, sext, memory write port,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</a:rPr>
                        <a:t>1r1w port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2FE91C32-E3FA-8C43-A8E4-04FFCB308B4F}" type="slidenum">
              <a:rPr lang="en-US"/>
              <a:pPr/>
              <a:t>2</a:t>
            </a:fld>
            <a:endParaRPr lang="en-US"/>
          </a:p>
        </p:txBody>
      </p:sp>
      <p:sp>
        <p:nvSpPr>
          <p:cNvPr id="155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Verilog Design Examples</a:t>
            </a:r>
          </a:p>
        </p:txBody>
      </p:sp>
      <p:sp>
        <p:nvSpPr>
          <p:cNvPr id="1555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Greatest Common Divisor</a:t>
            </a:r>
          </a:p>
          <a:p>
            <a:r>
              <a:rPr lang="en-US"/>
              <a:t>Unpipelined SMIPSv1 processor</a:t>
            </a:r>
          </a:p>
        </p:txBody>
      </p:sp>
      <p:grpSp>
        <p:nvGrpSpPr>
          <p:cNvPr id="1555460" name="Group 4"/>
          <p:cNvGrpSpPr>
            <a:grpSpLocks/>
          </p:cNvGrpSpPr>
          <p:nvPr/>
        </p:nvGrpSpPr>
        <p:grpSpPr bwMode="auto">
          <a:xfrm>
            <a:off x="3505200" y="3524250"/>
            <a:ext cx="4724400" cy="2571750"/>
            <a:chOff x="2528" y="956"/>
            <a:chExt cx="2568" cy="1707"/>
          </a:xfrm>
        </p:grpSpPr>
        <p:sp>
          <p:nvSpPr>
            <p:cNvPr id="1555461" name="Freeform 5"/>
            <p:cNvSpPr>
              <a:spLocks/>
            </p:cNvSpPr>
            <p:nvPr/>
          </p:nvSpPr>
          <p:spPr bwMode="auto">
            <a:xfrm>
              <a:off x="2528" y="956"/>
              <a:ext cx="2508" cy="1661"/>
            </a:xfrm>
            <a:custGeom>
              <a:avLst/>
              <a:gdLst/>
              <a:ahLst/>
              <a:cxnLst>
                <a:cxn ang="0">
                  <a:pos x="2481" y="60"/>
                </a:cxn>
                <a:cxn ang="0">
                  <a:pos x="2119" y="76"/>
                </a:cxn>
                <a:cxn ang="0">
                  <a:pos x="1665" y="84"/>
                </a:cxn>
                <a:cxn ang="0">
                  <a:pos x="1166" y="80"/>
                </a:cxn>
                <a:cxn ang="0">
                  <a:pos x="655" y="60"/>
                </a:cxn>
                <a:cxn ang="0">
                  <a:pos x="332" y="43"/>
                </a:cxn>
                <a:cxn ang="0">
                  <a:pos x="70" y="47"/>
                </a:cxn>
                <a:cxn ang="0">
                  <a:pos x="33" y="76"/>
                </a:cxn>
                <a:cxn ang="0">
                  <a:pos x="27" y="163"/>
                </a:cxn>
                <a:cxn ang="0">
                  <a:pos x="27" y="455"/>
                </a:cxn>
                <a:cxn ang="0">
                  <a:pos x="56" y="771"/>
                </a:cxn>
                <a:cxn ang="0">
                  <a:pos x="60" y="1043"/>
                </a:cxn>
                <a:cxn ang="0">
                  <a:pos x="89" y="1305"/>
                </a:cxn>
                <a:cxn ang="0">
                  <a:pos x="103" y="1567"/>
                </a:cxn>
                <a:cxn ang="0">
                  <a:pos x="117" y="1628"/>
                </a:cxn>
                <a:cxn ang="0">
                  <a:pos x="122" y="1661"/>
                </a:cxn>
                <a:cxn ang="0">
                  <a:pos x="51" y="1657"/>
                </a:cxn>
                <a:cxn ang="0">
                  <a:pos x="56" y="1595"/>
                </a:cxn>
                <a:cxn ang="0">
                  <a:pos x="60" y="1441"/>
                </a:cxn>
                <a:cxn ang="0">
                  <a:pos x="43" y="1193"/>
                </a:cxn>
                <a:cxn ang="0">
                  <a:pos x="23" y="913"/>
                </a:cxn>
                <a:cxn ang="0">
                  <a:pos x="10" y="674"/>
                </a:cxn>
                <a:cxn ang="0">
                  <a:pos x="4" y="416"/>
                </a:cxn>
                <a:cxn ang="0">
                  <a:pos x="0" y="159"/>
                </a:cxn>
                <a:cxn ang="0">
                  <a:pos x="10" y="47"/>
                </a:cxn>
                <a:cxn ang="0">
                  <a:pos x="23" y="4"/>
                </a:cxn>
                <a:cxn ang="0">
                  <a:pos x="80" y="0"/>
                </a:cxn>
                <a:cxn ang="0">
                  <a:pos x="239" y="23"/>
                </a:cxn>
                <a:cxn ang="0">
                  <a:pos x="455" y="20"/>
                </a:cxn>
                <a:cxn ang="0">
                  <a:pos x="763" y="37"/>
                </a:cxn>
                <a:cxn ang="0">
                  <a:pos x="1123" y="51"/>
                </a:cxn>
                <a:cxn ang="0">
                  <a:pos x="1618" y="60"/>
                </a:cxn>
                <a:cxn ang="0">
                  <a:pos x="1950" y="51"/>
                </a:cxn>
                <a:cxn ang="0">
                  <a:pos x="2312" y="43"/>
                </a:cxn>
                <a:cxn ang="0">
                  <a:pos x="2508" y="27"/>
                </a:cxn>
                <a:cxn ang="0">
                  <a:pos x="2481" y="60"/>
                </a:cxn>
              </a:cxnLst>
              <a:rect l="0" t="0" r="r" b="b"/>
              <a:pathLst>
                <a:path w="2508" h="1661">
                  <a:moveTo>
                    <a:pt x="2481" y="60"/>
                  </a:moveTo>
                  <a:lnTo>
                    <a:pt x="2119" y="76"/>
                  </a:lnTo>
                  <a:lnTo>
                    <a:pt x="1665" y="84"/>
                  </a:lnTo>
                  <a:lnTo>
                    <a:pt x="1166" y="80"/>
                  </a:lnTo>
                  <a:lnTo>
                    <a:pt x="655" y="60"/>
                  </a:lnTo>
                  <a:lnTo>
                    <a:pt x="332" y="43"/>
                  </a:lnTo>
                  <a:lnTo>
                    <a:pt x="70" y="47"/>
                  </a:lnTo>
                  <a:lnTo>
                    <a:pt x="33" y="76"/>
                  </a:lnTo>
                  <a:lnTo>
                    <a:pt x="27" y="163"/>
                  </a:lnTo>
                  <a:lnTo>
                    <a:pt x="27" y="455"/>
                  </a:lnTo>
                  <a:lnTo>
                    <a:pt x="56" y="771"/>
                  </a:lnTo>
                  <a:lnTo>
                    <a:pt x="60" y="1043"/>
                  </a:lnTo>
                  <a:lnTo>
                    <a:pt x="89" y="1305"/>
                  </a:lnTo>
                  <a:lnTo>
                    <a:pt x="103" y="1567"/>
                  </a:lnTo>
                  <a:lnTo>
                    <a:pt x="117" y="1628"/>
                  </a:lnTo>
                  <a:lnTo>
                    <a:pt x="122" y="1661"/>
                  </a:lnTo>
                  <a:lnTo>
                    <a:pt x="51" y="1657"/>
                  </a:lnTo>
                  <a:lnTo>
                    <a:pt x="56" y="1595"/>
                  </a:lnTo>
                  <a:lnTo>
                    <a:pt x="60" y="1441"/>
                  </a:lnTo>
                  <a:lnTo>
                    <a:pt x="43" y="1193"/>
                  </a:lnTo>
                  <a:lnTo>
                    <a:pt x="23" y="913"/>
                  </a:lnTo>
                  <a:lnTo>
                    <a:pt x="10" y="674"/>
                  </a:lnTo>
                  <a:lnTo>
                    <a:pt x="4" y="416"/>
                  </a:lnTo>
                  <a:lnTo>
                    <a:pt x="0" y="159"/>
                  </a:lnTo>
                  <a:lnTo>
                    <a:pt x="10" y="47"/>
                  </a:lnTo>
                  <a:lnTo>
                    <a:pt x="23" y="4"/>
                  </a:lnTo>
                  <a:lnTo>
                    <a:pt x="80" y="0"/>
                  </a:lnTo>
                  <a:lnTo>
                    <a:pt x="239" y="23"/>
                  </a:lnTo>
                  <a:lnTo>
                    <a:pt x="455" y="20"/>
                  </a:lnTo>
                  <a:lnTo>
                    <a:pt x="763" y="37"/>
                  </a:lnTo>
                  <a:lnTo>
                    <a:pt x="1123" y="51"/>
                  </a:lnTo>
                  <a:lnTo>
                    <a:pt x="1618" y="60"/>
                  </a:lnTo>
                  <a:lnTo>
                    <a:pt x="1950" y="51"/>
                  </a:lnTo>
                  <a:lnTo>
                    <a:pt x="2312" y="43"/>
                  </a:lnTo>
                  <a:lnTo>
                    <a:pt x="2508" y="27"/>
                  </a:lnTo>
                  <a:lnTo>
                    <a:pt x="2481" y="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5462" name="Freeform 6"/>
            <p:cNvSpPr>
              <a:spLocks/>
            </p:cNvSpPr>
            <p:nvPr/>
          </p:nvSpPr>
          <p:spPr bwMode="auto">
            <a:xfrm>
              <a:off x="2598" y="997"/>
              <a:ext cx="2498" cy="1666"/>
            </a:xfrm>
            <a:custGeom>
              <a:avLst/>
              <a:gdLst/>
              <a:ahLst/>
              <a:cxnLst>
                <a:cxn ang="0">
                  <a:pos x="27" y="1577"/>
                </a:cxn>
                <a:cxn ang="0">
                  <a:pos x="598" y="1587"/>
                </a:cxn>
                <a:cxn ang="0">
                  <a:pos x="1189" y="1590"/>
                </a:cxn>
                <a:cxn ang="0">
                  <a:pos x="1554" y="1590"/>
                </a:cxn>
                <a:cxn ang="0">
                  <a:pos x="1904" y="1596"/>
                </a:cxn>
                <a:cxn ang="0">
                  <a:pos x="2395" y="1610"/>
                </a:cxn>
                <a:cxn ang="0">
                  <a:pos x="2471" y="1623"/>
                </a:cxn>
                <a:cxn ang="0">
                  <a:pos x="2465" y="1400"/>
                </a:cxn>
                <a:cxn ang="0">
                  <a:pos x="2418" y="1115"/>
                </a:cxn>
                <a:cxn ang="0">
                  <a:pos x="2381" y="860"/>
                </a:cxn>
                <a:cxn ang="0">
                  <a:pos x="2372" y="482"/>
                </a:cxn>
                <a:cxn ang="0">
                  <a:pos x="2381" y="281"/>
                </a:cxn>
                <a:cxn ang="0">
                  <a:pos x="2414" y="76"/>
                </a:cxn>
                <a:cxn ang="0">
                  <a:pos x="2399" y="10"/>
                </a:cxn>
                <a:cxn ang="0">
                  <a:pos x="2418" y="0"/>
                </a:cxn>
                <a:cxn ang="0">
                  <a:pos x="2442" y="83"/>
                </a:cxn>
                <a:cxn ang="0">
                  <a:pos x="2428" y="206"/>
                </a:cxn>
                <a:cxn ang="0">
                  <a:pos x="2399" y="369"/>
                </a:cxn>
                <a:cxn ang="0">
                  <a:pos x="2395" y="548"/>
                </a:cxn>
                <a:cxn ang="0">
                  <a:pos x="2414" y="829"/>
                </a:cxn>
                <a:cxn ang="0">
                  <a:pos x="2432" y="1016"/>
                </a:cxn>
                <a:cxn ang="0">
                  <a:pos x="2455" y="1175"/>
                </a:cxn>
                <a:cxn ang="0">
                  <a:pos x="2479" y="1353"/>
                </a:cxn>
                <a:cxn ang="0">
                  <a:pos x="2494" y="1480"/>
                </a:cxn>
                <a:cxn ang="0">
                  <a:pos x="2498" y="1653"/>
                </a:cxn>
                <a:cxn ang="0">
                  <a:pos x="2475" y="1666"/>
                </a:cxn>
                <a:cxn ang="0">
                  <a:pos x="2395" y="1643"/>
                </a:cxn>
                <a:cxn ang="0">
                  <a:pos x="2162" y="1633"/>
                </a:cxn>
                <a:cxn ang="0">
                  <a:pos x="1783" y="1623"/>
                </a:cxn>
                <a:cxn ang="0">
                  <a:pos x="1515" y="1614"/>
                </a:cxn>
                <a:cxn ang="0">
                  <a:pos x="1282" y="1614"/>
                </a:cxn>
                <a:cxn ang="0">
                  <a:pos x="960" y="1606"/>
                </a:cxn>
                <a:cxn ang="0">
                  <a:pos x="637" y="1606"/>
                </a:cxn>
                <a:cxn ang="0">
                  <a:pos x="280" y="1606"/>
                </a:cxn>
                <a:cxn ang="0">
                  <a:pos x="0" y="1614"/>
                </a:cxn>
                <a:cxn ang="0">
                  <a:pos x="27" y="1577"/>
                </a:cxn>
              </a:cxnLst>
              <a:rect l="0" t="0" r="r" b="b"/>
              <a:pathLst>
                <a:path w="2498" h="1666">
                  <a:moveTo>
                    <a:pt x="27" y="1577"/>
                  </a:moveTo>
                  <a:lnTo>
                    <a:pt x="598" y="1587"/>
                  </a:lnTo>
                  <a:lnTo>
                    <a:pt x="1189" y="1590"/>
                  </a:lnTo>
                  <a:lnTo>
                    <a:pt x="1554" y="1590"/>
                  </a:lnTo>
                  <a:lnTo>
                    <a:pt x="1904" y="1596"/>
                  </a:lnTo>
                  <a:lnTo>
                    <a:pt x="2395" y="1610"/>
                  </a:lnTo>
                  <a:lnTo>
                    <a:pt x="2471" y="1623"/>
                  </a:lnTo>
                  <a:lnTo>
                    <a:pt x="2465" y="1400"/>
                  </a:lnTo>
                  <a:lnTo>
                    <a:pt x="2418" y="1115"/>
                  </a:lnTo>
                  <a:lnTo>
                    <a:pt x="2381" y="860"/>
                  </a:lnTo>
                  <a:lnTo>
                    <a:pt x="2372" y="482"/>
                  </a:lnTo>
                  <a:lnTo>
                    <a:pt x="2381" y="281"/>
                  </a:lnTo>
                  <a:lnTo>
                    <a:pt x="2414" y="76"/>
                  </a:lnTo>
                  <a:lnTo>
                    <a:pt x="2399" y="10"/>
                  </a:lnTo>
                  <a:lnTo>
                    <a:pt x="2418" y="0"/>
                  </a:lnTo>
                  <a:lnTo>
                    <a:pt x="2442" y="83"/>
                  </a:lnTo>
                  <a:lnTo>
                    <a:pt x="2428" y="206"/>
                  </a:lnTo>
                  <a:lnTo>
                    <a:pt x="2399" y="369"/>
                  </a:lnTo>
                  <a:lnTo>
                    <a:pt x="2395" y="548"/>
                  </a:lnTo>
                  <a:lnTo>
                    <a:pt x="2414" y="829"/>
                  </a:lnTo>
                  <a:lnTo>
                    <a:pt x="2432" y="1016"/>
                  </a:lnTo>
                  <a:lnTo>
                    <a:pt x="2455" y="1175"/>
                  </a:lnTo>
                  <a:lnTo>
                    <a:pt x="2479" y="1353"/>
                  </a:lnTo>
                  <a:lnTo>
                    <a:pt x="2494" y="1480"/>
                  </a:lnTo>
                  <a:lnTo>
                    <a:pt x="2498" y="1653"/>
                  </a:lnTo>
                  <a:lnTo>
                    <a:pt x="2475" y="1666"/>
                  </a:lnTo>
                  <a:lnTo>
                    <a:pt x="2395" y="1643"/>
                  </a:lnTo>
                  <a:lnTo>
                    <a:pt x="2162" y="1633"/>
                  </a:lnTo>
                  <a:lnTo>
                    <a:pt x="1783" y="1623"/>
                  </a:lnTo>
                  <a:lnTo>
                    <a:pt x="1515" y="1614"/>
                  </a:lnTo>
                  <a:lnTo>
                    <a:pt x="1282" y="1614"/>
                  </a:lnTo>
                  <a:lnTo>
                    <a:pt x="960" y="1606"/>
                  </a:lnTo>
                  <a:lnTo>
                    <a:pt x="637" y="1606"/>
                  </a:lnTo>
                  <a:lnTo>
                    <a:pt x="280" y="1606"/>
                  </a:lnTo>
                  <a:lnTo>
                    <a:pt x="0" y="1614"/>
                  </a:lnTo>
                  <a:lnTo>
                    <a:pt x="27" y="157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55546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6813" y="3662363"/>
            <a:ext cx="4141787" cy="224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B8A7B16B-3451-8C4F-A9B1-A33AF9BDAB07}" type="slidenum">
              <a:rPr lang="en-US"/>
              <a:pPr/>
              <a:t>20</a:t>
            </a:fld>
            <a:endParaRPr lang="en-US"/>
          </a:p>
        </p:txBody>
      </p:sp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r>
              <a:rPr lang="en-US" sz="4000"/>
              <a:t>First step: Design a port interface </a:t>
            </a:r>
          </a:p>
        </p:txBody>
      </p:sp>
      <p:pic>
        <p:nvPicPr>
          <p:cNvPr id="15964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" y="1657350"/>
            <a:ext cx="79724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829FEAF1-63D6-7446-B47D-037E547566D3}" type="slidenum">
              <a:rPr lang="en-US"/>
              <a:pPr/>
              <a:t>21</a:t>
            </a:fld>
            <a:endParaRPr lang="en-US"/>
          </a:p>
        </p:txBody>
      </p:sp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Identify memories, datapaths, and random logic</a:t>
            </a:r>
          </a:p>
        </p:txBody>
      </p:sp>
      <p:pic>
        <p:nvPicPr>
          <p:cNvPr id="1598467" name="Picture 3" descr="smpisv1-block-diagram2"/>
          <p:cNvPicPr>
            <a:picLocks noChangeAspect="1" noChangeArrowheads="1"/>
          </p:cNvPicPr>
          <p:nvPr/>
        </p:nvPicPr>
        <p:blipFill>
          <a:blip r:embed="rId3"/>
          <a:srcRect r="1984"/>
          <a:stretch>
            <a:fillRect/>
          </a:stretch>
        </p:blipFill>
        <p:spPr bwMode="auto">
          <a:xfrm>
            <a:off x="609600" y="1492250"/>
            <a:ext cx="8077200" cy="3968750"/>
          </a:xfrm>
          <a:prstGeom prst="rect">
            <a:avLst/>
          </a:prstGeom>
          <a:noFill/>
        </p:spPr>
      </p:pic>
      <p:grpSp>
        <p:nvGrpSpPr>
          <p:cNvPr id="1598468" name="Group 4"/>
          <p:cNvGrpSpPr>
            <a:grpSpLocks/>
          </p:cNvGrpSpPr>
          <p:nvPr/>
        </p:nvGrpSpPr>
        <p:grpSpPr bwMode="auto">
          <a:xfrm>
            <a:off x="2009775" y="2962275"/>
            <a:ext cx="6238875" cy="1971675"/>
            <a:chOff x="1266" y="1866"/>
            <a:chExt cx="3930" cy="1242"/>
          </a:xfrm>
        </p:grpSpPr>
        <p:sp>
          <p:nvSpPr>
            <p:cNvPr id="1598469" name="Rectangle 5"/>
            <p:cNvSpPr>
              <a:spLocks noChangeArrowheads="1"/>
            </p:cNvSpPr>
            <p:nvPr/>
          </p:nvSpPr>
          <p:spPr bwMode="auto">
            <a:xfrm>
              <a:off x="1266" y="1866"/>
              <a:ext cx="960" cy="4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98470" name="Rectangle 6"/>
            <p:cNvSpPr>
              <a:spLocks noChangeArrowheads="1"/>
            </p:cNvSpPr>
            <p:nvPr/>
          </p:nvSpPr>
          <p:spPr bwMode="auto">
            <a:xfrm>
              <a:off x="4236" y="2676"/>
              <a:ext cx="960" cy="4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598471" name="Group 7"/>
          <p:cNvGrpSpPr>
            <a:grpSpLocks/>
          </p:cNvGrpSpPr>
          <p:nvPr/>
        </p:nvGrpSpPr>
        <p:grpSpPr bwMode="auto">
          <a:xfrm>
            <a:off x="685800" y="1905000"/>
            <a:ext cx="8318500" cy="2895600"/>
            <a:chOff x="432" y="1200"/>
            <a:chExt cx="5240" cy="1824"/>
          </a:xfrm>
        </p:grpSpPr>
        <p:sp>
          <p:nvSpPr>
            <p:cNvPr id="1598472" name="Freeform 8"/>
            <p:cNvSpPr>
              <a:spLocks/>
            </p:cNvSpPr>
            <p:nvPr/>
          </p:nvSpPr>
          <p:spPr bwMode="auto">
            <a:xfrm>
              <a:off x="432" y="1200"/>
              <a:ext cx="1408" cy="656"/>
            </a:xfrm>
            <a:custGeom>
              <a:avLst/>
              <a:gdLst/>
              <a:ahLst/>
              <a:cxnLst>
                <a:cxn ang="0">
                  <a:pos x="176" y="784"/>
                </a:cxn>
                <a:cxn ang="0">
                  <a:pos x="1232" y="784"/>
                </a:cxn>
                <a:cxn ang="0">
                  <a:pos x="1232" y="112"/>
                </a:cxn>
                <a:cxn ang="0">
                  <a:pos x="176" y="112"/>
                </a:cxn>
                <a:cxn ang="0">
                  <a:pos x="176" y="784"/>
                </a:cxn>
              </a:cxnLst>
              <a:rect l="0" t="0" r="r" b="b"/>
              <a:pathLst>
                <a:path w="1408" h="896">
                  <a:moveTo>
                    <a:pt x="176" y="784"/>
                  </a:moveTo>
                  <a:cubicBezTo>
                    <a:pt x="352" y="896"/>
                    <a:pt x="1056" y="896"/>
                    <a:pt x="1232" y="784"/>
                  </a:cubicBezTo>
                  <a:cubicBezTo>
                    <a:pt x="1408" y="672"/>
                    <a:pt x="1408" y="224"/>
                    <a:pt x="1232" y="112"/>
                  </a:cubicBezTo>
                  <a:cubicBezTo>
                    <a:pt x="1056" y="0"/>
                    <a:pt x="352" y="0"/>
                    <a:pt x="176" y="112"/>
                  </a:cubicBezTo>
                  <a:cubicBezTo>
                    <a:pt x="0" y="224"/>
                    <a:pt x="0" y="672"/>
                    <a:pt x="176" y="784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98473" name="Freeform 9"/>
            <p:cNvSpPr>
              <a:spLocks/>
            </p:cNvSpPr>
            <p:nvPr/>
          </p:nvSpPr>
          <p:spPr bwMode="auto">
            <a:xfrm>
              <a:off x="2168" y="1344"/>
              <a:ext cx="3504" cy="1680"/>
            </a:xfrm>
            <a:custGeom>
              <a:avLst/>
              <a:gdLst/>
              <a:ahLst/>
              <a:cxnLst>
                <a:cxn ang="0">
                  <a:pos x="3064" y="1384"/>
                </a:cxn>
                <a:cxn ang="0">
                  <a:pos x="3064" y="232"/>
                </a:cxn>
                <a:cxn ang="0">
                  <a:pos x="520" y="232"/>
                </a:cxn>
                <a:cxn ang="0">
                  <a:pos x="424" y="1624"/>
                </a:cxn>
                <a:cxn ang="0">
                  <a:pos x="3064" y="1384"/>
                </a:cxn>
              </a:cxnLst>
              <a:rect l="0" t="0" r="r" b="b"/>
              <a:pathLst>
                <a:path w="3504" h="1816">
                  <a:moveTo>
                    <a:pt x="3064" y="1384"/>
                  </a:moveTo>
                  <a:cubicBezTo>
                    <a:pt x="3504" y="1152"/>
                    <a:pt x="3488" y="424"/>
                    <a:pt x="3064" y="232"/>
                  </a:cubicBezTo>
                  <a:cubicBezTo>
                    <a:pt x="2640" y="40"/>
                    <a:pt x="960" y="0"/>
                    <a:pt x="520" y="232"/>
                  </a:cubicBezTo>
                  <a:cubicBezTo>
                    <a:pt x="80" y="464"/>
                    <a:pt x="0" y="1432"/>
                    <a:pt x="424" y="1624"/>
                  </a:cubicBezTo>
                  <a:cubicBezTo>
                    <a:pt x="848" y="1816"/>
                    <a:pt x="2624" y="1616"/>
                    <a:pt x="3064" y="1384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598474" name="Rectangle 10"/>
          <p:cNvSpPr>
            <a:spLocks noChangeArrowheads="1"/>
          </p:cNvSpPr>
          <p:nvPr/>
        </p:nvSpPr>
        <p:spPr bwMode="auto">
          <a:xfrm>
            <a:off x="4038600" y="4572000"/>
            <a:ext cx="1676400" cy="76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98475" name="Text Box 11"/>
          <p:cNvSpPr txBox="1">
            <a:spLocks noChangeArrowheads="1"/>
          </p:cNvSpPr>
          <p:nvPr/>
        </p:nvSpPr>
        <p:spPr bwMode="auto">
          <a:xfrm>
            <a:off x="685800" y="5486400"/>
            <a:ext cx="52181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</a:rPr>
              <a:t>Step 1: Identify the memories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</a:rPr>
              <a:t>Step 2: Identify the datapaths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</a:rPr>
              <a:t>Step 3: Everything else is random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4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C1357102-DFE7-A64B-9AFC-440A8D3BD224}" type="slidenum">
              <a:rPr lang="en-US"/>
              <a:pPr/>
              <a:t>22</a:t>
            </a:fld>
            <a:endParaRPr lang="en-US"/>
          </a:p>
        </p:txBody>
      </p:sp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Identify the signals to interface with the controller</a:t>
            </a:r>
          </a:p>
        </p:txBody>
      </p:sp>
      <p:pic>
        <p:nvPicPr>
          <p:cNvPr id="1600515" name="Picture 3" descr="smpisv1-block-diagram2"/>
          <p:cNvPicPr>
            <a:picLocks noChangeAspect="1" noChangeArrowheads="1"/>
          </p:cNvPicPr>
          <p:nvPr/>
        </p:nvPicPr>
        <p:blipFill>
          <a:blip r:embed="rId3"/>
          <a:srcRect r="1984"/>
          <a:stretch>
            <a:fillRect/>
          </a:stretch>
        </p:blipFill>
        <p:spPr bwMode="auto">
          <a:xfrm>
            <a:off x="609600" y="1524000"/>
            <a:ext cx="8077200" cy="3968750"/>
          </a:xfrm>
          <a:prstGeom prst="rect">
            <a:avLst/>
          </a:prstGeom>
          <a:noFill/>
        </p:spPr>
      </p:pic>
      <p:sp>
        <p:nvSpPr>
          <p:cNvPr id="1600516" name="Oval 4"/>
          <p:cNvSpPr>
            <a:spLocks noChangeArrowheads="1"/>
          </p:cNvSpPr>
          <p:nvPr/>
        </p:nvSpPr>
        <p:spPr bwMode="auto">
          <a:xfrm>
            <a:off x="1219200" y="2486025"/>
            <a:ext cx="381000" cy="3333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00517" name="Oval 5"/>
          <p:cNvSpPr>
            <a:spLocks noChangeArrowheads="1"/>
          </p:cNvSpPr>
          <p:nvPr/>
        </p:nvSpPr>
        <p:spPr bwMode="auto">
          <a:xfrm>
            <a:off x="2057400" y="3429000"/>
            <a:ext cx="381000" cy="3333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00518" name="Oval 6"/>
          <p:cNvSpPr>
            <a:spLocks noChangeArrowheads="1"/>
          </p:cNvSpPr>
          <p:nvPr/>
        </p:nvSpPr>
        <p:spPr bwMode="auto">
          <a:xfrm>
            <a:off x="5657850" y="4248150"/>
            <a:ext cx="381000" cy="3333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00519" name="Oval 7"/>
          <p:cNvSpPr>
            <a:spLocks noChangeArrowheads="1"/>
          </p:cNvSpPr>
          <p:nvPr/>
        </p:nvSpPr>
        <p:spPr bwMode="auto">
          <a:xfrm>
            <a:off x="5657850" y="3076575"/>
            <a:ext cx="381000" cy="3333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00520" name="Oval 8"/>
          <p:cNvSpPr>
            <a:spLocks noChangeArrowheads="1"/>
          </p:cNvSpPr>
          <p:nvPr/>
        </p:nvSpPr>
        <p:spPr bwMode="auto">
          <a:xfrm>
            <a:off x="6105525" y="2190750"/>
            <a:ext cx="381000" cy="3333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00521" name="Oval 9"/>
          <p:cNvSpPr>
            <a:spLocks noChangeArrowheads="1"/>
          </p:cNvSpPr>
          <p:nvPr/>
        </p:nvSpPr>
        <p:spPr bwMode="auto">
          <a:xfrm>
            <a:off x="7753350" y="3114675"/>
            <a:ext cx="381000" cy="3333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00522" name="Oval 10"/>
          <p:cNvSpPr>
            <a:spLocks noChangeArrowheads="1"/>
          </p:cNvSpPr>
          <p:nvPr/>
        </p:nvSpPr>
        <p:spPr bwMode="auto">
          <a:xfrm>
            <a:off x="7315200" y="3429000"/>
            <a:ext cx="381000" cy="3333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00523" name="Oval 11"/>
          <p:cNvSpPr>
            <a:spLocks noChangeArrowheads="1"/>
          </p:cNvSpPr>
          <p:nvPr/>
        </p:nvSpPr>
        <p:spPr bwMode="auto">
          <a:xfrm>
            <a:off x="6848475" y="4686300"/>
            <a:ext cx="381000" cy="3333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00524" name="Oval 12"/>
          <p:cNvSpPr>
            <a:spLocks noChangeArrowheads="1"/>
          </p:cNvSpPr>
          <p:nvPr/>
        </p:nvSpPr>
        <p:spPr bwMode="auto">
          <a:xfrm>
            <a:off x="4953000" y="4648200"/>
            <a:ext cx="3810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7FFDB34C-294E-8D49-8D74-F892818748B5}" type="slidenum">
              <a:rPr lang="en-US"/>
              <a:pPr/>
              <a:t>23</a:t>
            </a:fld>
            <a:endParaRPr lang="en-US"/>
          </a:p>
        </p:txBody>
      </p:sp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SMIPSv1 datapath </a:t>
            </a:r>
          </a:p>
        </p:txBody>
      </p:sp>
      <p:sp>
        <p:nvSpPr>
          <p:cNvPr id="1602563" name="Rectangle 3"/>
          <p:cNvSpPr>
            <a:spLocks noChangeArrowheads="1"/>
          </p:cNvSpPr>
          <p:nvPr/>
        </p:nvSpPr>
        <p:spPr bwMode="auto">
          <a:xfrm>
            <a:off x="609600" y="1584325"/>
            <a:ext cx="4724400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module </a:t>
            </a:r>
            <a:r>
              <a:rPr lang="en-US" sz="1600" b="1">
                <a:latin typeface="Courier New" pitchFamily="-65" charset="0"/>
              </a:rPr>
              <a:t>smipsProcDpath_pstr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( </a:t>
            </a: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input</a:t>
            </a:r>
            <a:r>
              <a:rPr lang="en-US" sz="1600" b="1">
                <a:latin typeface="Courier New" pitchFamily="-65" charset="0"/>
              </a:rPr>
              <a:t> clk, reset,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FF0000"/>
                </a:solidFill>
                <a:latin typeface="Courier New" pitchFamily="-65" charset="0"/>
              </a:rPr>
              <a:t>// Memory ports</a:t>
            </a:r>
            <a:r>
              <a:rPr lang="en-US" sz="1600" b="1">
                <a:latin typeface="Courier New" pitchFamily="-65" charset="0"/>
              </a:rPr>
              <a:t>                                                                               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output</a:t>
            </a:r>
            <a:r>
              <a:rPr lang="en-US" sz="1600" b="1">
                <a:latin typeface="Courier New" pitchFamily="-65" charset="0"/>
              </a:rPr>
              <a:t> [31:0] imemreq_addr,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</a:t>
            </a: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output</a:t>
            </a:r>
            <a:r>
              <a:rPr lang="en-US" sz="1600" b="1">
                <a:latin typeface="Courier New" pitchFamily="-65" charset="0"/>
              </a:rPr>
              <a:t> [31:0] dmemreq_addr,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</a:t>
            </a: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output</a:t>
            </a:r>
            <a:r>
              <a:rPr lang="en-US" sz="1600" b="1">
                <a:latin typeface="Courier New" pitchFamily="-65" charset="0"/>
              </a:rPr>
              <a:t> [31:0] dmemreq_data,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</a:t>
            </a: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input</a:t>
            </a:r>
            <a:r>
              <a:rPr lang="en-US" sz="1600" b="1">
                <a:latin typeface="Courier New" pitchFamily="-65" charset="0"/>
              </a:rPr>
              <a:t>  [31:0] dmemresp_data,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FF0000"/>
                </a:solidFill>
                <a:latin typeface="Courier New" pitchFamily="-65" charset="0"/>
              </a:rPr>
              <a:t>// Controls signals (ctrl-&gt;dpath)</a:t>
            </a:r>
            <a:r>
              <a:rPr lang="en-US" sz="1600" b="1">
                <a:latin typeface="Courier New" pitchFamily="-65" charset="0"/>
              </a:rPr>
              <a:t>                                                             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</a:t>
            </a: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input</a:t>
            </a:r>
            <a:r>
              <a:rPr lang="en-US" sz="1600" b="1">
                <a:latin typeface="Courier New" pitchFamily="-65" charset="0"/>
              </a:rPr>
              <a:t>        pc_sel,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</a:t>
            </a: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input</a:t>
            </a:r>
            <a:r>
              <a:rPr lang="en-US" sz="1600" b="1">
                <a:latin typeface="Courier New" pitchFamily="-65" charset="0"/>
              </a:rPr>
              <a:t> [ 4:0] rf_raddr0,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input</a:t>
            </a:r>
            <a:r>
              <a:rPr lang="en-US" sz="1600" b="1">
                <a:latin typeface="Courier New" pitchFamily="-65" charset="0"/>
              </a:rPr>
              <a:t> [ 4:0] rf_raddr1,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input</a:t>
            </a:r>
            <a:r>
              <a:rPr lang="en-US" sz="1600" b="1">
                <a:latin typeface="Courier New" pitchFamily="-65" charset="0"/>
              </a:rPr>
              <a:t>        rf_wen,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</a:t>
            </a: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input</a:t>
            </a:r>
            <a:r>
              <a:rPr lang="en-US" sz="1600" b="1">
                <a:latin typeface="Courier New" pitchFamily="-65" charset="0"/>
              </a:rPr>
              <a:t> [ 4:0] rf_waddr,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</a:t>
            </a: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input</a:t>
            </a:r>
            <a:r>
              <a:rPr lang="en-US" sz="1600" b="1">
                <a:latin typeface="Courier New" pitchFamily="-65" charset="0"/>
              </a:rPr>
              <a:t>        op0_sel,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</a:t>
            </a: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input</a:t>
            </a:r>
            <a:r>
              <a:rPr lang="en-US" sz="1600" b="1">
                <a:latin typeface="Courier New" pitchFamily="-65" charset="0"/>
              </a:rPr>
              <a:t>        op1_sel,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</a:t>
            </a: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input</a:t>
            </a:r>
            <a:r>
              <a:rPr lang="en-US" sz="1600" b="1">
                <a:latin typeface="Courier New" pitchFamily="-65" charset="0"/>
              </a:rPr>
              <a:t> [15:0] inst_imm,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</a:t>
            </a: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input</a:t>
            </a:r>
            <a:r>
              <a:rPr lang="en-US" sz="1600" b="1">
                <a:latin typeface="Courier New" pitchFamily="-65" charset="0"/>
              </a:rPr>
              <a:t>        wb_sel,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</a:t>
            </a:r>
            <a:r>
              <a:rPr lang="en-US" sz="1600" b="1">
                <a:solidFill>
                  <a:srgbClr val="FF0000"/>
                </a:solidFill>
                <a:latin typeface="Courier New" pitchFamily="-65" charset="0"/>
              </a:rPr>
              <a:t>// Control signals (dpath-&gt;ctrl)</a:t>
            </a:r>
            <a:r>
              <a:rPr lang="en-US" sz="1600" b="1">
                <a:latin typeface="Courier New" pitchFamily="-65" charset="0"/>
              </a:rPr>
              <a:t>                                                              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output</a:t>
            </a:r>
            <a:r>
              <a:rPr lang="en-US" sz="1600" b="1">
                <a:latin typeface="Courier New" pitchFamily="-65" charset="0"/>
              </a:rPr>
              <a:t>       branch_cond_eq,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output</a:t>
            </a:r>
            <a:r>
              <a:rPr lang="en-US" sz="1600" b="1">
                <a:latin typeface="Courier New" pitchFamily="-65" charset="0"/>
              </a:rPr>
              <a:t> [7:0] tohost_next    );</a:t>
            </a:r>
          </a:p>
        </p:txBody>
      </p:sp>
      <p:sp>
        <p:nvSpPr>
          <p:cNvPr id="1602564" name="Rectangle 4"/>
          <p:cNvSpPr>
            <a:spLocks noChangeArrowheads="1"/>
          </p:cNvSpPr>
          <p:nvPr/>
        </p:nvSpPr>
        <p:spPr bwMode="auto">
          <a:xfrm>
            <a:off x="4953000" y="1600200"/>
            <a:ext cx="4191000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wire</a:t>
            </a:r>
            <a:r>
              <a:rPr lang="en-US" sz="1600" b="1">
                <a:latin typeface="Courier New" pitchFamily="-65" charset="0"/>
              </a:rPr>
              <a:t> [31:0] branch_targ;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</a:t>
            </a: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wire</a:t>
            </a:r>
            <a:r>
              <a:rPr lang="en-US" sz="1600" b="1">
                <a:latin typeface="Courier New" pitchFamily="-65" charset="0"/>
              </a:rPr>
              <a:t> [31:0] pc_plus4;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</a:t>
            </a: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wire</a:t>
            </a:r>
            <a:r>
              <a:rPr lang="en-US" sz="1600" b="1">
                <a:latin typeface="Courier New" pitchFamily="-65" charset="0"/>
              </a:rPr>
              <a:t> [31:0] pc_out;</a:t>
            </a:r>
          </a:p>
          <a:p>
            <a:pPr defTabSz="1019175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vcMux2#(32) pc_mux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( .in0 (pc_plus4),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  .in1 (branch_targ),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  .sel (pc_sel),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  .out (pc_out)     );</a:t>
            </a:r>
          </a:p>
          <a:p>
            <a:pPr defTabSz="1019175" eaLnBrk="0" hangingPunct="0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wire</a:t>
            </a:r>
            <a:r>
              <a:rPr lang="en-US" sz="1600" b="1">
                <a:latin typeface="Courier New" pitchFamily="-65" charset="0"/>
              </a:rPr>
              <a:t> [31:0] pc;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vcRDFF_pf#(32,32'h0001000) pc_pf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( .clk     (clk),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  .reset_p (reset),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  .d_p     (pc_out),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  .q_np    (pc)     );</a:t>
            </a:r>
          </a:p>
          <a:p>
            <a:pPr defTabSz="1019175" eaLnBrk="0" hangingPunct="0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assign</a:t>
            </a:r>
            <a:r>
              <a:rPr lang="en-US" sz="1600" b="1">
                <a:latin typeface="Courier New" pitchFamily="-65" charset="0"/>
              </a:rPr>
              <a:t> imemreq_addr = pc;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vcInc#(32,32'd4) pc_inc4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( .in  (pc),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  .out (pc_plus4) 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CAE39E80-3746-B94E-81E4-ADE2E8627372}" type="slidenum">
              <a:rPr lang="en-US"/>
              <a:pPr/>
              <a:t>24</a:t>
            </a:fld>
            <a:endParaRPr lang="en-US"/>
          </a:p>
        </p:txBody>
      </p:sp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r>
              <a:rPr lang="en-US" sz="3600"/>
              <a:t>Register file with 2 combinational read ports and 1 write port</a:t>
            </a:r>
          </a:p>
        </p:txBody>
      </p:sp>
      <p:sp>
        <p:nvSpPr>
          <p:cNvPr id="1604611" name="Rectangle 3"/>
          <p:cNvSpPr>
            <a:spLocks noChangeArrowheads="1"/>
          </p:cNvSpPr>
          <p:nvPr/>
        </p:nvSpPr>
        <p:spPr bwMode="auto">
          <a:xfrm>
            <a:off x="609600" y="1584325"/>
            <a:ext cx="8382000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itchFamily="-65" charset="0"/>
              </a:rPr>
              <a:t>module</a:t>
            </a:r>
            <a:r>
              <a:rPr lang="en-US" sz="1600" b="1" dirty="0">
                <a:latin typeface="Courier New" pitchFamily="-65" charset="0"/>
              </a:rPr>
              <a:t> </a:t>
            </a:r>
            <a:r>
              <a:rPr lang="en-US" sz="1600" b="1" dirty="0" err="1">
                <a:latin typeface="Courier New" pitchFamily="-65" charset="0"/>
              </a:rPr>
              <a:t>smipsProcDpathRegfile</a:t>
            </a:r>
            <a:endParaRPr lang="en-US" sz="16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Courier New" pitchFamily="-65" charset="0"/>
              </a:rPr>
              <a:t>(</a:t>
            </a:r>
            <a:r>
              <a:rPr lang="en-US" sz="1600" b="1" dirty="0">
                <a:solidFill>
                  <a:schemeClr val="tx2"/>
                </a:solidFill>
                <a:latin typeface="Courier New" pitchFamily="-65" charset="0"/>
              </a:rPr>
              <a:t> input</a:t>
            </a:r>
            <a:r>
              <a:rPr lang="en-US" sz="1600" b="1" dirty="0">
                <a:latin typeface="Courier New" pitchFamily="-65" charset="0"/>
              </a:rPr>
              <a:t>         </a:t>
            </a:r>
            <a:r>
              <a:rPr lang="en-US" sz="1600" b="1" dirty="0" err="1">
                <a:latin typeface="Courier New" pitchFamily="-65" charset="0"/>
              </a:rPr>
              <a:t>clk</a:t>
            </a:r>
            <a:r>
              <a:rPr lang="en-US" sz="1600" b="1" dirty="0">
                <a:latin typeface="Courier New" pitchFamily="-65" charset="0"/>
              </a:rPr>
              <a:t>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Courier New" pitchFamily="-65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itchFamily="-65" charset="0"/>
              </a:rPr>
              <a:t>input</a:t>
            </a:r>
            <a:r>
              <a:rPr lang="en-US" sz="1600" b="1" dirty="0">
                <a:latin typeface="Courier New" pitchFamily="-65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-65" charset="0"/>
              </a:rPr>
              <a:t> </a:t>
            </a:r>
            <a:r>
              <a:rPr lang="en-US" sz="1600" b="1" dirty="0">
                <a:latin typeface="Courier New" pitchFamily="-65" charset="0"/>
              </a:rPr>
              <a:t>[ 4:0] raddr0,  </a:t>
            </a:r>
            <a:r>
              <a:rPr lang="en-US" sz="1600" b="1" dirty="0">
                <a:solidFill>
                  <a:srgbClr val="FF0000"/>
                </a:solidFill>
                <a:latin typeface="Courier New" pitchFamily="-65" charset="0"/>
              </a:rPr>
              <a:t>// Read 0 address (combinational input)</a:t>
            </a:r>
            <a:r>
              <a:rPr lang="en-US" sz="1600" b="1" dirty="0">
                <a:latin typeface="Courier New" pitchFamily="-65" charset="0"/>
              </a:rPr>
              <a:t>                                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Courier New" pitchFamily="-65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itchFamily="-65" charset="0"/>
              </a:rPr>
              <a:t>output</a:t>
            </a:r>
            <a:r>
              <a:rPr lang="en-US" sz="1600" b="1" dirty="0">
                <a:solidFill>
                  <a:srgbClr val="009900"/>
                </a:solidFill>
                <a:latin typeface="Courier New" pitchFamily="-65" charset="0"/>
              </a:rPr>
              <a:t> </a:t>
            </a:r>
            <a:r>
              <a:rPr lang="en-US" sz="1600" b="1" dirty="0">
                <a:latin typeface="Courier New" pitchFamily="-65" charset="0"/>
              </a:rPr>
              <a:t>[31:0] rdata0,  </a:t>
            </a:r>
            <a:r>
              <a:rPr lang="en-US" sz="1600" b="1" dirty="0">
                <a:solidFill>
                  <a:srgbClr val="FF0000"/>
                </a:solidFill>
                <a:latin typeface="Courier New" pitchFamily="-65" charset="0"/>
              </a:rPr>
              <a:t>// Read 0 data (combinational on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-65" charset="0"/>
              </a:rPr>
              <a:t>raddr</a:t>
            </a:r>
            <a:r>
              <a:rPr lang="en-US" sz="1600" b="1" dirty="0">
                <a:solidFill>
                  <a:srgbClr val="FF0000"/>
                </a:solidFill>
                <a:latin typeface="Courier New" pitchFamily="-65" charset="0"/>
              </a:rPr>
              <a:t>)</a:t>
            </a:r>
            <a:r>
              <a:rPr lang="en-US" sz="1600" b="1" dirty="0">
                <a:latin typeface="Courier New" pitchFamily="-65" charset="0"/>
              </a:rPr>
              <a:t>                                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itchFamily="-65" charset="0"/>
              </a:rPr>
              <a:t>  input</a:t>
            </a:r>
            <a:r>
              <a:rPr lang="en-US" sz="1600" b="1" dirty="0">
                <a:solidFill>
                  <a:srgbClr val="009900"/>
                </a:solidFill>
                <a:latin typeface="Courier New" pitchFamily="-65" charset="0"/>
              </a:rPr>
              <a:t>  </a:t>
            </a:r>
            <a:r>
              <a:rPr lang="en-US" sz="1600" b="1" dirty="0">
                <a:latin typeface="Courier New" pitchFamily="-65" charset="0"/>
              </a:rPr>
              <a:t>[ 4:0] raddr1,  </a:t>
            </a:r>
            <a:r>
              <a:rPr lang="en-US" sz="1600" b="1" dirty="0">
                <a:solidFill>
                  <a:srgbClr val="FF0000"/>
                </a:solidFill>
                <a:latin typeface="Courier New" pitchFamily="-65" charset="0"/>
              </a:rPr>
              <a:t>// Read 1 address (combinational input)</a:t>
            </a:r>
            <a:r>
              <a:rPr lang="en-US" sz="1600" b="1" dirty="0">
                <a:latin typeface="Courier New" pitchFamily="-65" charset="0"/>
              </a:rPr>
              <a:t>                                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Courier New" pitchFamily="-65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itchFamily="-65" charset="0"/>
              </a:rPr>
              <a:t>output</a:t>
            </a:r>
            <a:r>
              <a:rPr lang="en-US" sz="1600" b="1" dirty="0">
                <a:solidFill>
                  <a:srgbClr val="009900"/>
                </a:solidFill>
                <a:latin typeface="Courier New" pitchFamily="-65" charset="0"/>
              </a:rPr>
              <a:t> </a:t>
            </a:r>
            <a:r>
              <a:rPr lang="en-US" sz="1600" b="1" dirty="0">
                <a:latin typeface="Courier New" pitchFamily="-65" charset="0"/>
              </a:rPr>
              <a:t>[31:0] rdata1,  </a:t>
            </a:r>
            <a:r>
              <a:rPr lang="en-US" sz="1600" b="1" dirty="0">
                <a:solidFill>
                  <a:srgbClr val="FF0000"/>
                </a:solidFill>
                <a:latin typeface="Courier New" pitchFamily="-65" charset="0"/>
              </a:rPr>
              <a:t>// Read 1 data (combinational on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-65" charset="0"/>
              </a:rPr>
              <a:t>raddr</a:t>
            </a:r>
            <a:r>
              <a:rPr lang="en-US" sz="1600" b="1" dirty="0">
                <a:solidFill>
                  <a:srgbClr val="FF0000"/>
                </a:solidFill>
                <a:latin typeface="Courier New" pitchFamily="-65" charset="0"/>
              </a:rPr>
              <a:t>)</a:t>
            </a:r>
            <a:r>
              <a:rPr lang="en-US" sz="1600" b="1" dirty="0">
                <a:latin typeface="Courier New" pitchFamily="-65" charset="0"/>
              </a:rPr>
              <a:t>                                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itchFamily="-65" charset="0"/>
              </a:rPr>
              <a:t>  input</a:t>
            </a:r>
            <a:r>
              <a:rPr lang="en-US" sz="1600" b="1" dirty="0">
                <a:latin typeface="Courier New" pitchFamily="-65" charset="0"/>
              </a:rPr>
              <a:t>         </a:t>
            </a:r>
            <a:r>
              <a:rPr lang="en-US" sz="1600" b="1" dirty="0" err="1">
                <a:latin typeface="Courier New" pitchFamily="-65" charset="0"/>
              </a:rPr>
              <a:t>wen_p</a:t>
            </a:r>
            <a:r>
              <a:rPr lang="en-US" sz="1600" b="1" dirty="0">
                <a:latin typeface="Courier New" pitchFamily="-65" charset="0"/>
              </a:rPr>
              <a:t>,   </a:t>
            </a:r>
            <a:r>
              <a:rPr lang="en-US" sz="1600" b="1" dirty="0">
                <a:solidFill>
                  <a:srgbClr val="FF0000"/>
                </a:solidFill>
                <a:latin typeface="Courier New" pitchFamily="-65" charset="0"/>
              </a:rPr>
              <a:t>// Write enable (sample on rising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-65" charset="0"/>
              </a:rPr>
              <a:t>clk</a:t>
            </a:r>
            <a:r>
              <a:rPr lang="en-US" sz="1600" b="1" dirty="0">
                <a:solidFill>
                  <a:srgbClr val="FF0000"/>
                </a:solidFill>
                <a:latin typeface="Courier New" pitchFamily="-65" charset="0"/>
              </a:rPr>
              <a:t> edge)</a:t>
            </a:r>
            <a:r>
              <a:rPr lang="en-US" sz="1600" b="1" dirty="0">
                <a:latin typeface="Courier New" pitchFamily="-65" charset="0"/>
              </a:rPr>
              <a:t>                            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itchFamily="-65" charset="0"/>
              </a:rPr>
              <a:t>  input</a:t>
            </a:r>
            <a:r>
              <a:rPr lang="en-US" sz="1600" b="1" dirty="0">
                <a:latin typeface="Courier New" pitchFamily="-65" charset="0"/>
              </a:rPr>
              <a:t> </a:t>
            </a:r>
            <a:r>
              <a:rPr lang="en-US" sz="1600" b="1" dirty="0">
                <a:solidFill>
                  <a:srgbClr val="009900"/>
                </a:solidFill>
                <a:latin typeface="Courier New" pitchFamily="-65" charset="0"/>
              </a:rPr>
              <a:t> </a:t>
            </a:r>
            <a:r>
              <a:rPr lang="en-US" sz="1600" b="1" dirty="0">
                <a:latin typeface="Courier New" pitchFamily="-65" charset="0"/>
              </a:rPr>
              <a:t>[ 4:0] </a:t>
            </a:r>
            <a:r>
              <a:rPr lang="en-US" sz="1600" b="1" dirty="0" err="1">
                <a:latin typeface="Courier New" pitchFamily="-65" charset="0"/>
              </a:rPr>
              <a:t>waddr_p</a:t>
            </a:r>
            <a:r>
              <a:rPr lang="en-US" sz="1600" b="1" dirty="0">
                <a:latin typeface="Courier New" pitchFamily="-65" charset="0"/>
              </a:rPr>
              <a:t>,</a:t>
            </a:r>
            <a:r>
              <a:rPr lang="en-US" sz="1600" b="1" dirty="0">
                <a:solidFill>
                  <a:srgbClr val="FF0000"/>
                </a:solidFill>
                <a:latin typeface="Courier New" pitchFamily="-65" charset="0"/>
              </a:rPr>
              <a:t> // Write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-65" charset="0"/>
              </a:rPr>
              <a:t>address(sample</a:t>
            </a:r>
            <a:r>
              <a:rPr lang="en-US" sz="1600" b="1" dirty="0">
                <a:solidFill>
                  <a:srgbClr val="FF0000"/>
                </a:solidFill>
                <a:latin typeface="Courier New" pitchFamily="-65" charset="0"/>
              </a:rPr>
              <a:t> on rising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-65" charset="0"/>
              </a:rPr>
              <a:t>clk</a:t>
            </a:r>
            <a:r>
              <a:rPr lang="en-US" sz="1600" b="1" dirty="0">
                <a:solidFill>
                  <a:srgbClr val="FF0000"/>
                </a:solidFill>
                <a:latin typeface="Courier New" pitchFamily="-65" charset="0"/>
              </a:rPr>
              <a:t> edge)</a:t>
            </a:r>
            <a:r>
              <a:rPr lang="en-US" sz="1600" b="1" dirty="0">
                <a:latin typeface="Courier New" pitchFamily="-65" charset="0"/>
              </a:rPr>
              <a:t>                           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itchFamily="-65" charset="0"/>
              </a:rPr>
              <a:t>  input</a:t>
            </a:r>
            <a:r>
              <a:rPr lang="en-US" sz="1600" b="1" dirty="0">
                <a:latin typeface="Courier New" pitchFamily="-65" charset="0"/>
              </a:rPr>
              <a:t>  [31:0] </a:t>
            </a:r>
            <a:r>
              <a:rPr lang="en-US" sz="1600" b="1" dirty="0" err="1">
                <a:latin typeface="Courier New" pitchFamily="-65" charset="0"/>
              </a:rPr>
              <a:t>wdata_p</a:t>
            </a:r>
            <a:r>
              <a:rPr lang="en-US" sz="1600" b="1" dirty="0">
                <a:latin typeface="Courier New" pitchFamily="-65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-65" charset="0"/>
              </a:rPr>
              <a:t>// Write data (sample on rising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-65" charset="0"/>
              </a:rPr>
              <a:t>clk</a:t>
            </a:r>
            <a:r>
              <a:rPr lang="en-US" sz="1600" b="1" dirty="0">
                <a:solidFill>
                  <a:srgbClr val="FF0000"/>
                </a:solidFill>
                <a:latin typeface="Courier New" pitchFamily="-65" charset="0"/>
              </a:rPr>
              <a:t> edge)</a:t>
            </a:r>
            <a:r>
              <a:rPr lang="en-US" sz="1600" b="1" dirty="0">
                <a:latin typeface="Courier New" pitchFamily="-65" charset="0"/>
              </a:rPr>
              <a:t>);</a:t>
            </a:r>
          </a:p>
          <a:p>
            <a:pPr defTabSz="1019175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latin typeface="Courier New" pitchFamily="-65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-65" charset="0"/>
              </a:rPr>
              <a:t>// We use an array of 32 bit register for the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-65" charset="0"/>
              </a:rPr>
              <a:t>regfile</a:t>
            </a:r>
            <a:r>
              <a:rPr lang="en-US" sz="1600" b="1" dirty="0">
                <a:solidFill>
                  <a:srgbClr val="FF0000"/>
                </a:solidFill>
                <a:latin typeface="Courier New" pitchFamily="-65" charset="0"/>
              </a:rPr>
              <a:t> itself</a:t>
            </a:r>
            <a:r>
              <a:rPr lang="en-US" sz="1600" b="1" dirty="0">
                <a:latin typeface="Courier New" pitchFamily="-65" charset="0"/>
              </a:rPr>
              <a:t>                                  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Courier New" pitchFamily="-65" charset="0"/>
              </a:rPr>
              <a:t>  </a:t>
            </a:r>
            <a:r>
              <a:rPr lang="en-US" sz="1600" b="1" dirty="0" err="1">
                <a:solidFill>
                  <a:schemeClr val="tx2"/>
                </a:solidFill>
                <a:latin typeface="Courier New" pitchFamily="-65" charset="0"/>
              </a:rPr>
              <a:t>reg</a:t>
            </a:r>
            <a:r>
              <a:rPr lang="en-US" sz="1600" b="1" dirty="0">
                <a:solidFill>
                  <a:srgbClr val="009900"/>
                </a:solidFill>
                <a:latin typeface="Courier New" pitchFamily="-65" charset="0"/>
              </a:rPr>
              <a:t> </a:t>
            </a:r>
            <a:r>
              <a:rPr lang="en-US" sz="1600" b="1" dirty="0">
                <a:latin typeface="Courier New" pitchFamily="-65" charset="0"/>
              </a:rPr>
              <a:t>[31:0] registers[31:0];</a:t>
            </a:r>
          </a:p>
          <a:p>
            <a:pPr defTabSz="1019175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latin typeface="Courier New" pitchFamily="-65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-65" charset="0"/>
              </a:rPr>
              <a:t>// Combinational read ports</a:t>
            </a:r>
            <a:r>
              <a:rPr lang="en-US" sz="1600" b="1" dirty="0">
                <a:latin typeface="Courier New" pitchFamily="-65" charset="0"/>
              </a:rPr>
              <a:t>                                                                   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Courier New" pitchFamily="-65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itchFamily="-65" charset="0"/>
              </a:rPr>
              <a:t>assign</a:t>
            </a:r>
            <a:r>
              <a:rPr lang="en-US" sz="1600" b="1" dirty="0">
                <a:latin typeface="Courier New" pitchFamily="-65" charset="0"/>
              </a:rPr>
              <a:t> rdata0 = ( raddr0 == 0 ) ? 32'b0 : registers[raddr0];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Courier New" pitchFamily="-65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itchFamily="-65" charset="0"/>
              </a:rPr>
              <a:t>assign</a:t>
            </a:r>
            <a:r>
              <a:rPr lang="en-US" sz="1600" b="1" dirty="0">
                <a:latin typeface="Courier New" pitchFamily="-65" charset="0"/>
              </a:rPr>
              <a:t> rdata1 = ( raddr1 == 0 ) ? 32'b0 : registers[raddr1];</a:t>
            </a:r>
          </a:p>
          <a:p>
            <a:pPr defTabSz="1019175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latin typeface="Courier New" pitchFamily="-65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-65" charset="0"/>
              </a:rPr>
              <a:t>// Write port is active only when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-65" charset="0"/>
              </a:rPr>
              <a:t>wen</a:t>
            </a:r>
            <a:r>
              <a:rPr lang="en-US" sz="1600" b="1" dirty="0">
                <a:solidFill>
                  <a:srgbClr val="FF0000"/>
                </a:solidFill>
                <a:latin typeface="Courier New" pitchFamily="-65" charset="0"/>
              </a:rPr>
              <a:t> is asserted</a:t>
            </a:r>
            <a:r>
              <a:rPr lang="en-US" sz="1600" b="1" dirty="0">
                <a:latin typeface="Courier New" pitchFamily="-65" charset="0"/>
              </a:rPr>
              <a:t>                                             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Courier New" pitchFamily="-65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itchFamily="-65" charset="0"/>
              </a:rPr>
              <a:t>always @( </a:t>
            </a:r>
            <a:r>
              <a:rPr lang="en-US" sz="1600" b="1" dirty="0" err="1">
                <a:solidFill>
                  <a:schemeClr val="tx2"/>
                </a:solidFill>
                <a:latin typeface="Courier New" pitchFamily="-65" charset="0"/>
              </a:rPr>
              <a:t>posedge</a:t>
            </a:r>
            <a:r>
              <a:rPr lang="en-US" sz="1600" b="1" dirty="0">
                <a:latin typeface="Courier New" pitchFamily="-65" charset="0"/>
              </a:rPr>
              <a:t> </a:t>
            </a:r>
            <a:r>
              <a:rPr lang="en-US" sz="1600" b="1" dirty="0" err="1">
                <a:latin typeface="Courier New" pitchFamily="-65" charset="0"/>
              </a:rPr>
              <a:t>clk</a:t>
            </a:r>
            <a:r>
              <a:rPr lang="en-US" sz="1600" b="1" dirty="0">
                <a:latin typeface="Courier New" pitchFamily="-65" charset="0"/>
              </a:rPr>
              <a:t>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Courier New" pitchFamily="-65" charset="0"/>
              </a:rPr>
              <a:t>   </a:t>
            </a:r>
            <a:r>
              <a:rPr lang="en-US" sz="1600" b="1" dirty="0">
                <a:solidFill>
                  <a:schemeClr val="tx2"/>
                </a:solidFill>
                <a:latin typeface="Courier New" pitchFamily="-65" charset="0"/>
              </a:rPr>
              <a:t> if</a:t>
            </a:r>
            <a:r>
              <a:rPr lang="en-US" sz="1600" b="1" dirty="0">
                <a:latin typeface="Courier New" pitchFamily="-65" charset="0"/>
              </a:rPr>
              <a:t> ( </a:t>
            </a:r>
            <a:r>
              <a:rPr lang="en-US" sz="1600" b="1" dirty="0" err="1">
                <a:latin typeface="Courier New" pitchFamily="-65" charset="0"/>
              </a:rPr>
              <a:t>wen_p</a:t>
            </a:r>
            <a:r>
              <a:rPr lang="en-US" sz="1600" b="1" dirty="0">
                <a:latin typeface="Courier New" pitchFamily="-65" charset="0"/>
              </a:rPr>
              <a:t> &amp;&amp; (</a:t>
            </a:r>
            <a:r>
              <a:rPr lang="en-US" sz="1600" b="1" dirty="0" err="1">
                <a:latin typeface="Courier New" pitchFamily="-65" charset="0"/>
              </a:rPr>
              <a:t>waddr_p</a:t>
            </a:r>
            <a:r>
              <a:rPr lang="en-US" sz="1600" b="1" dirty="0">
                <a:latin typeface="Courier New" pitchFamily="-65" charset="0"/>
              </a:rPr>
              <a:t> != 5'b0)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Courier New" pitchFamily="-65" charset="0"/>
              </a:rPr>
              <a:t>      </a:t>
            </a:r>
            <a:r>
              <a:rPr lang="en-US" sz="1600" b="1" dirty="0" err="1">
                <a:latin typeface="Courier New" pitchFamily="-65" charset="0"/>
              </a:rPr>
              <a:t>registers[waddr_p</a:t>
            </a:r>
            <a:r>
              <a:rPr lang="en-US" sz="1600" b="1" dirty="0">
                <a:latin typeface="Courier New" pitchFamily="-65" charset="0"/>
              </a:rPr>
              <a:t>] &lt;= </a:t>
            </a:r>
            <a:r>
              <a:rPr lang="en-US" sz="1600" b="1" dirty="0" err="1">
                <a:latin typeface="Courier New" pitchFamily="-65" charset="0"/>
              </a:rPr>
              <a:t>wdata_p</a:t>
            </a:r>
            <a:r>
              <a:rPr lang="en-US" sz="1600" b="1" dirty="0">
                <a:latin typeface="Courier New" pitchFamily="-65" charset="0"/>
              </a:rPr>
              <a:t>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err="1">
                <a:solidFill>
                  <a:schemeClr val="tx2"/>
                </a:solidFill>
                <a:latin typeface="Courier New" pitchFamily="-65" charset="0"/>
              </a:rPr>
              <a:t>endmodule</a:t>
            </a:r>
            <a:endParaRPr lang="en-US" sz="1600" b="1" dirty="0">
              <a:solidFill>
                <a:schemeClr val="tx2"/>
              </a:solidFill>
              <a:latin typeface="Courier New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95FA1D82-F32B-0845-B524-7A759AD1FC2B}" type="slidenum">
              <a:rPr lang="en-US"/>
              <a:pPr/>
              <a:t>25</a:t>
            </a:fld>
            <a:endParaRPr lang="en-US"/>
          </a:p>
        </p:txBody>
      </p:sp>
      <p:sp>
        <p:nvSpPr>
          <p:cNvPr id="160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Verilog for SMIPSv1 control logic </a:t>
            </a:r>
          </a:p>
        </p:txBody>
      </p:sp>
      <p:sp>
        <p:nvSpPr>
          <p:cNvPr id="1606659" name="Rectangle 3"/>
          <p:cNvSpPr>
            <a:spLocks noChangeArrowheads="1"/>
          </p:cNvSpPr>
          <p:nvPr/>
        </p:nvSpPr>
        <p:spPr bwMode="auto">
          <a:xfrm>
            <a:off x="685800" y="1584325"/>
            <a:ext cx="85344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solidFill>
                  <a:schemeClr val="tx2"/>
                </a:solidFill>
                <a:latin typeface="Courier New" pitchFamily="-65" charset="0"/>
              </a:rPr>
              <a:t>`define</a:t>
            </a:r>
            <a:r>
              <a:rPr lang="en-US" sz="1400" b="1">
                <a:solidFill>
                  <a:schemeClr val="accent2"/>
                </a:solidFill>
                <a:latin typeface="Courier New" pitchFamily="-65" charset="0"/>
              </a:rPr>
              <a:t> </a:t>
            </a:r>
            <a:r>
              <a:rPr lang="en-US" sz="1400" b="1">
                <a:latin typeface="Courier New" pitchFamily="-65" charset="0"/>
              </a:rPr>
              <a:t>LW    32'b100011_?????_?????_?????_?????_??????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solidFill>
                  <a:schemeClr val="tx2"/>
                </a:solidFill>
                <a:latin typeface="Courier New" pitchFamily="-65" charset="0"/>
              </a:rPr>
              <a:t>`define</a:t>
            </a:r>
            <a:r>
              <a:rPr lang="en-US" sz="1400" b="1">
                <a:solidFill>
                  <a:schemeClr val="accent2"/>
                </a:solidFill>
                <a:latin typeface="Courier New" pitchFamily="-65" charset="0"/>
              </a:rPr>
              <a:t> </a:t>
            </a:r>
            <a:r>
              <a:rPr lang="en-US" sz="1400" b="1">
                <a:latin typeface="Courier New" pitchFamily="-65" charset="0"/>
              </a:rPr>
              <a:t>SW    32'b101011_?????_?????_?????_?????_??????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solidFill>
                  <a:schemeClr val="tx2"/>
                </a:solidFill>
                <a:latin typeface="Courier New" pitchFamily="-65" charset="0"/>
              </a:rPr>
              <a:t>`define</a:t>
            </a:r>
            <a:r>
              <a:rPr lang="en-US" sz="1400" b="1">
                <a:solidFill>
                  <a:schemeClr val="accent2"/>
                </a:solidFill>
                <a:latin typeface="Courier New" pitchFamily="-65" charset="0"/>
              </a:rPr>
              <a:t> </a:t>
            </a:r>
            <a:r>
              <a:rPr lang="en-US" sz="1400" b="1">
                <a:latin typeface="Courier New" pitchFamily="-65" charset="0"/>
              </a:rPr>
              <a:t>ADDIU 32'b001001_?????_?????_?????_?????_??????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solidFill>
                  <a:schemeClr val="tx2"/>
                </a:solidFill>
                <a:latin typeface="Courier New" pitchFamily="-65" charset="0"/>
              </a:rPr>
              <a:t>`define</a:t>
            </a:r>
            <a:r>
              <a:rPr lang="en-US" sz="1400" b="1">
                <a:solidFill>
                  <a:schemeClr val="accent2"/>
                </a:solidFill>
                <a:latin typeface="Courier New" pitchFamily="-65" charset="0"/>
              </a:rPr>
              <a:t> </a:t>
            </a:r>
            <a:r>
              <a:rPr lang="en-US" sz="1400" b="1">
                <a:latin typeface="Courier New" pitchFamily="-65" charset="0"/>
              </a:rPr>
              <a:t>BNE   32'b000101_?????_?????_?????_?????_??????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400" b="1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solidFill>
                  <a:schemeClr val="tx2"/>
                </a:solidFill>
                <a:latin typeface="Courier New" pitchFamily="-65" charset="0"/>
              </a:rPr>
              <a:t>localparam</a:t>
            </a:r>
            <a:r>
              <a:rPr lang="en-US" sz="1400" b="1">
                <a:latin typeface="Courier New" pitchFamily="-65" charset="0"/>
              </a:rPr>
              <a:t> cs_sz = 8;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solidFill>
                  <a:schemeClr val="tx2"/>
                </a:solidFill>
                <a:latin typeface="Courier New" pitchFamily="-65" charset="0"/>
              </a:rPr>
              <a:t>reg</a:t>
            </a:r>
            <a:r>
              <a:rPr lang="en-US" sz="1400" b="1">
                <a:latin typeface="Courier New" pitchFamily="-65" charset="0"/>
              </a:rPr>
              <a:t> [cs_sz-1:0] cs;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400" b="1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solidFill>
                  <a:schemeClr val="tx2"/>
                </a:solidFill>
                <a:latin typeface="Courier New" pitchFamily="-65" charset="0"/>
              </a:rPr>
              <a:t>always</a:t>
            </a:r>
            <a:r>
              <a:rPr lang="en-US" sz="1400" b="1">
                <a:latin typeface="Courier New" pitchFamily="-65" charset="0"/>
              </a:rPr>
              <a:t> @(*)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solidFill>
                  <a:schemeClr val="tx2"/>
                </a:solidFill>
                <a:latin typeface="Courier New" pitchFamily="-65" charset="0"/>
              </a:rPr>
              <a:t>begin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Courier New" pitchFamily="-65" charset="0"/>
              </a:rPr>
              <a:t>  cs = {cs_sz{1'b0}};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solidFill>
                  <a:schemeClr val="tx2"/>
                </a:solidFill>
                <a:latin typeface="Courier New" pitchFamily="-65" charset="0"/>
              </a:rPr>
              <a:t>  casez</a:t>
            </a:r>
            <a:r>
              <a:rPr lang="en-US" sz="1400" b="1">
                <a:latin typeface="Courier New" pitchFamily="-65" charset="0"/>
              </a:rPr>
              <a:t> ( imemresp_data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Courier New" pitchFamily="-65" charset="0"/>
              </a:rPr>
              <a:t>    </a:t>
            </a:r>
            <a:r>
              <a:rPr lang="en-US" sz="1400" b="1">
                <a:solidFill>
                  <a:srgbClr val="FF0000"/>
                </a:solidFill>
                <a:latin typeface="Courier New" pitchFamily="-65" charset="0"/>
              </a:rPr>
              <a:t>//                   op0 mux  op1 mux  wb mux   rfile mreq    mreq  tohost </a:t>
            </a:r>
            <a:r>
              <a:rPr lang="en-US" sz="1400" b="1">
                <a:latin typeface="Courier New" pitchFamily="-65" charset="0"/>
              </a:rPr>
              <a:t>            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Courier New" pitchFamily="-65" charset="0"/>
              </a:rPr>
              <a:t>    </a:t>
            </a:r>
            <a:r>
              <a:rPr lang="en-US" sz="1400" b="1">
                <a:solidFill>
                  <a:srgbClr val="FF0000"/>
                </a:solidFill>
                <a:latin typeface="Courier New" pitchFamily="-65" charset="0"/>
              </a:rPr>
              <a:t>//           br type sel      sel      sel      wen   r/w     val   en   </a:t>
            </a:r>
            <a:r>
              <a:rPr lang="en-US" sz="1400" b="1">
                <a:latin typeface="Courier New" pitchFamily="-65" charset="0"/>
              </a:rPr>
              <a:t>              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Courier New" pitchFamily="-65" charset="0"/>
              </a:rPr>
              <a:t>    `ADDIU: cs ={br_pc4, op0_sx,  op1_rd0, wmx_alu, 1'b1, mreq_x, 1'b0, 1'b0};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Courier New" pitchFamily="-65" charset="0"/>
              </a:rPr>
              <a:t>    `BNE  : cs ={br_neq, op0_sx2, op1_pc4, wmx_x,   1'b0, mreq_x, 1'b0, 1'b0};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Courier New" pitchFamily="-65" charset="0"/>
              </a:rPr>
              <a:t>    `LW   : cs ={br_pc4, op0_sx,  op1_rd0, wmx_mem, 1'b1, mreq_r, 1'b1, 1'b0};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Courier New" pitchFamily="-65" charset="0"/>
              </a:rPr>
              <a:t>    `SW   : cs ={br_pc4, op0_sx,  op1_rd0, wmx_x,   1'b0, mreq_w, 1'b1, 1'b0};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latin typeface="Courier New" pitchFamily="-65" charset="0"/>
              </a:rPr>
              <a:t>    `MTC0 : cs ={br_pc4, op0_x,   op1_x,   wmx_x,   1'b0, mreq_x, 1'b0, 1'b1};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solidFill>
                  <a:schemeClr val="tx2"/>
                </a:solidFill>
                <a:latin typeface="Courier New" pitchFamily="-65" charset="0"/>
              </a:rPr>
              <a:t>  endcase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1">
                <a:solidFill>
                  <a:schemeClr val="tx2"/>
                </a:solidFill>
                <a:latin typeface="Courier New" pitchFamily="-65" charset="0"/>
              </a:rPr>
              <a:t>end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400" b="1">
              <a:solidFill>
                <a:schemeClr val="accent2"/>
              </a:solidFill>
              <a:latin typeface="Courier New" pitchFamily="-65" charset="0"/>
            </a:endParaRPr>
          </a:p>
        </p:txBody>
      </p:sp>
      <p:sp>
        <p:nvSpPr>
          <p:cNvPr id="1606660" name="Text Box 4"/>
          <p:cNvSpPr txBox="1">
            <a:spLocks noChangeArrowheads="1"/>
          </p:cNvSpPr>
          <p:nvPr/>
        </p:nvSpPr>
        <p:spPr bwMode="auto">
          <a:xfrm>
            <a:off x="3962400" y="2667000"/>
            <a:ext cx="48164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  <a:latin typeface="Courier New" pitchFamily="-65" charset="0"/>
              </a:rPr>
              <a:t>casez</a:t>
            </a:r>
            <a:r>
              <a:rPr lang="en-US">
                <a:solidFill>
                  <a:srgbClr val="FF0000"/>
                </a:solidFill>
              </a:rPr>
              <a:t> performs simple pattern matching and can be very useful when implementing decoders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7601A44C-4CDC-E248-A445-16FB449C707C}" type="slidenum">
              <a:rPr lang="en-US"/>
              <a:pPr/>
              <a:t>26</a:t>
            </a:fld>
            <a:endParaRPr lang="en-US"/>
          </a:p>
        </p:txBody>
      </p:sp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Verilog for SMIPSv1 control logic </a:t>
            </a:r>
          </a:p>
        </p:txBody>
      </p:sp>
      <p:sp>
        <p:nvSpPr>
          <p:cNvPr id="1608707" name="Rectangle 3"/>
          <p:cNvSpPr>
            <a:spLocks noChangeArrowheads="1"/>
          </p:cNvSpPr>
          <p:nvPr/>
        </p:nvSpPr>
        <p:spPr bwMode="auto">
          <a:xfrm>
            <a:off x="533400" y="1684338"/>
            <a:ext cx="8077200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</a:t>
            </a:r>
            <a:r>
              <a:rPr lang="en-US" sz="1600" b="1">
                <a:solidFill>
                  <a:srgbClr val="FF0000"/>
                </a:solidFill>
                <a:latin typeface="Courier New" pitchFamily="-65" charset="0"/>
              </a:rPr>
              <a:t>// Set the control signals based on the decoder output</a:t>
            </a:r>
            <a:r>
              <a:rPr lang="en-US" sz="1600" b="1">
                <a:latin typeface="Courier New" pitchFamily="-65" charset="0"/>
              </a:rPr>
              <a:t>                                        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wire</a:t>
            </a:r>
            <a:r>
              <a:rPr lang="en-US" sz="1600" b="1">
                <a:latin typeface="Courier New" pitchFamily="-65" charset="0"/>
              </a:rPr>
              <a:t> br_type = cs[7];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assign</a:t>
            </a:r>
            <a:r>
              <a:rPr lang="en-US" sz="1600" b="1">
                <a:latin typeface="Courier New" pitchFamily="-65" charset="0"/>
              </a:rPr>
              <a:t> pc_sel = ( br_type == br_pc4 ) ? 1'b0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                  : ( br_type == br_neq ) ? ~branch_cond_eq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                  :                         1'bx;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assign</a:t>
            </a:r>
            <a:r>
              <a:rPr lang="en-US" sz="1600" b="1">
                <a:latin typeface="Courier New" pitchFamily="-65" charset="0"/>
              </a:rPr>
              <a:t> op0_sel     = cs[6];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assign</a:t>
            </a:r>
            <a:r>
              <a:rPr lang="en-US" sz="1600" b="1">
                <a:latin typeface="Courier New" pitchFamily="-65" charset="0"/>
              </a:rPr>
              <a:t> op1_sel     = cs[5];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assign</a:t>
            </a:r>
            <a:r>
              <a:rPr lang="en-US" sz="1600" b="1">
                <a:latin typeface="Courier New" pitchFamily="-65" charset="0"/>
              </a:rPr>
              <a:t> wb_sel      = cs[4];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assign</a:t>
            </a:r>
            <a:r>
              <a:rPr lang="en-US" sz="1600" b="1">
                <a:latin typeface="Courier New" pitchFamily="-65" charset="0"/>
              </a:rPr>
              <a:t> rf_wen      = ( reset ? 1'b0 : cs[3] );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assign</a:t>
            </a:r>
            <a:r>
              <a:rPr lang="en-US" sz="1600" b="1">
                <a:latin typeface="Courier New" pitchFamily="-65" charset="0"/>
              </a:rPr>
              <a:t> dmemreq_rw  = cs[2];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assign</a:t>
            </a:r>
            <a:r>
              <a:rPr lang="en-US" sz="1600" b="1">
                <a:latin typeface="Courier New" pitchFamily="-65" charset="0"/>
              </a:rPr>
              <a:t> dmemreq_val = ( reset ? 1'b0 : cs[1] );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wire</a:t>
            </a:r>
            <a:r>
              <a:rPr lang="en-US" sz="1600" b="1">
                <a:latin typeface="Courier New" pitchFamily="-65" charset="0"/>
              </a:rPr>
              <a:t>   tohost_en   = ( reset ? 1'b0 : cs[0] );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</a:t>
            </a:r>
            <a:r>
              <a:rPr lang="en-US" sz="1600" b="1">
                <a:solidFill>
                  <a:srgbClr val="FF0000"/>
                </a:solidFill>
                <a:latin typeface="Courier New" pitchFamily="-65" charset="0"/>
              </a:rPr>
              <a:t>// These control signals we can set directly from the instruction bits </a:t>
            </a:r>
            <a:r>
              <a:rPr lang="en-US" sz="1600" b="1">
                <a:latin typeface="Courier New" pitchFamily="-65" charset="0"/>
              </a:rPr>
              <a:t>                       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assign</a:t>
            </a:r>
            <a:r>
              <a:rPr lang="en-US" sz="1600" b="1">
                <a:latin typeface="Courier New" pitchFamily="-65" charset="0"/>
              </a:rPr>
              <a:t> rf_raddr0 = inst[25:21];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assign</a:t>
            </a:r>
            <a:r>
              <a:rPr lang="en-US" sz="1600" b="1">
                <a:latin typeface="Courier New" pitchFamily="-65" charset="0"/>
              </a:rPr>
              <a:t> rf_raddr1 = inst[20:16];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assign</a:t>
            </a:r>
            <a:r>
              <a:rPr lang="en-US" sz="1600" b="1">
                <a:latin typeface="Courier New" pitchFamily="-65" charset="0"/>
              </a:rPr>
              <a:t> rf_waddr  = inst[20:16];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assign</a:t>
            </a:r>
            <a:r>
              <a:rPr lang="en-US" sz="1600" b="1">
                <a:latin typeface="Courier New" pitchFamily="-65" charset="0"/>
              </a:rPr>
              <a:t> inst_imm  = inst[15:0];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</a:t>
            </a:r>
            <a:r>
              <a:rPr lang="en-US" sz="1600" b="1">
                <a:solidFill>
                  <a:srgbClr val="FF0000"/>
                </a:solidFill>
                <a:latin typeface="Courier New" pitchFamily="-65" charset="0"/>
              </a:rPr>
              <a:t>// We are always making an imemreq </a:t>
            </a:r>
            <a:r>
              <a:rPr lang="en-US" sz="1600" b="1">
                <a:latin typeface="Courier New" pitchFamily="-65" charset="0"/>
              </a:rPr>
              <a:t>                                                           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 assign</a:t>
            </a:r>
            <a:r>
              <a:rPr lang="en-US" sz="1600" b="1">
                <a:latin typeface="Courier New" pitchFamily="-65" charset="0"/>
              </a:rPr>
              <a:t> imemreq_val = 1'b1;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4AAB3C13-7097-3C42-B795-EE142A60A9CE}" type="slidenum">
              <a:rPr lang="en-US"/>
              <a:pPr/>
              <a:t>27</a:t>
            </a:fld>
            <a:endParaRPr lang="en-US"/>
          </a:p>
        </p:txBody>
      </p:sp>
      <p:sp>
        <p:nvSpPr>
          <p:cNvPr id="161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away points</a:t>
            </a:r>
          </a:p>
        </p:txBody>
      </p:sp>
      <p:sp>
        <p:nvSpPr>
          <p:cNvPr id="1610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800600"/>
          </a:xfrm>
        </p:spPr>
        <p:txBody>
          <a:bodyPr/>
          <a:lstStyle/>
          <a:p>
            <a:r>
              <a:rPr lang="en-US" sz="2400"/>
              <a:t>Follow the simple guidelines to write synthesizable Verilog </a:t>
            </a:r>
          </a:p>
          <a:p>
            <a:r>
              <a:rPr lang="en-US" sz="2400"/>
              <a:t>Parameterized models provide the foundation for reusable libraries of components</a:t>
            </a:r>
          </a:p>
          <a:p>
            <a:r>
              <a:rPr lang="en-US" sz="2400"/>
              <a:t>Use explicit state to prevent unwanted state inference and to more directly represent the desired hardware</a:t>
            </a:r>
          </a:p>
          <a:p>
            <a:r>
              <a:rPr lang="en-US" sz="2400"/>
              <a:t>Begin your RTL design by identifying the external interface and then move on to partition your design into the </a:t>
            </a:r>
            <a:r>
              <a:rPr lang="en-US" sz="2400">
                <a:solidFill>
                  <a:srgbClr val="FF0000"/>
                </a:solidFill>
              </a:rPr>
              <a:t>memories</a:t>
            </a:r>
            <a:r>
              <a:rPr lang="en-US" sz="2400"/>
              <a:t>, </a:t>
            </a:r>
            <a:r>
              <a:rPr lang="en-US" sz="2400">
                <a:solidFill>
                  <a:srgbClr val="FF0000"/>
                </a:solidFill>
              </a:rPr>
              <a:t>datapaths</a:t>
            </a:r>
            <a:r>
              <a:rPr lang="en-US" sz="2400"/>
              <a:t>, and </a:t>
            </a:r>
            <a:r>
              <a:rPr lang="en-US" sz="2400">
                <a:solidFill>
                  <a:srgbClr val="FF0000"/>
                </a:solidFill>
              </a:rPr>
              <a:t>control logic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CC2774F2-F17A-D74C-BCFC-9280D76F6AE2}" type="slidenum">
              <a:rPr lang="en-US"/>
              <a:pPr/>
              <a:t>28</a:t>
            </a:fld>
            <a:endParaRPr lang="en-US"/>
          </a:p>
        </p:txBody>
      </p:sp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</a:t>
            </a:r>
            <a:r>
              <a:rPr lang="en-US" dirty="0" err="1" smtClean="0"/>
              <a:t>Verilog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For </a:t>
            </a:r>
            <a:r>
              <a:rPr lang="en-US" dirty="0" err="1" smtClean="0"/>
              <a:t>TestBenchs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16414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800600"/>
          </a:xfrm>
        </p:spPr>
        <p:txBody>
          <a:bodyPr/>
          <a:lstStyle/>
          <a:p>
            <a:r>
              <a:rPr lang="en-US" sz="2400" dirty="0"/>
              <a:t>Characterized by heavy use of sequential blocking statements in large always blocks</a:t>
            </a:r>
          </a:p>
          <a:p>
            <a:r>
              <a:rPr lang="en-US" sz="2400" dirty="0"/>
              <a:t>Many constructs are </a:t>
            </a:r>
            <a:r>
              <a:rPr lang="en-US" sz="2400" dirty="0">
                <a:solidFill>
                  <a:srgbClr val="FF0000"/>
                </a:solidFill>
              </a:rPr>
              <a:t>not synthesizable</a:t>
            </a:r>
            <a:r>
              <a:rPr lang="en-US" sz="2400" dirty="0"/>
              <a:t> but can be useful for behavioral modeling and test benches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Data dependent for and while loops</a:t>
            </a:r>
          </a:p>
          <a:p>
            <a:pPr lvl="1"/>
            <a:r>
              <a:rPr lang="en-US" sz="2000" dirty="0"/>
              <a:t>Additional behavioral </a:t>
            </a:r>
            <a:r>
              <a:rPr lang="en-US" sz="2000" dirty="0" err="1"/>
              <a:t>datatypes</a:t>
            </a:r>
            <a:r>
              <a:rPr lang="en-US" sz="2000" dirty="0"/>
              <a:t>: </a:t>
            </a:r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integer, real</a:t>
            </a:r>
          </a:p>
          <a:p>
            <a:pPr lvl="1"/>
            <a:r>
              <a:rPr lang="en-US" sz="2000" dirty="0"/>
              <a:t>Magic initialization blocks: </a:t>
            </a:r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initial</a:t>
            </a:r>
          </a:p>
          <a:p>
            <a:pPr lvl="1"/>
            <a:r>
              <a:rPr lang="en-US" sz="2000" dirty="0"/>
              <a:t>Magic delay statements: </a:t>
            </a:r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#&lt;delay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-65" charset="0"/>
              </a:rPr>
              <a:t>&gt;</a:t>
            </a:r>
          </a:p>
          <a:p>
            <a:pPr lvl="2"/>
            <a:r>
              <a:rPr lang="en-US" sz="1600" b="1" dirty="0" smtClean="0">
                <a:solidFill>
                  <a:schemeClr val="tx2"/>
                </a:solidFill>
                <a:latin typeface="Courier New" pitchFamily="-65" charset="0"/>
              </a:rPr>
              <a:t>Except for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-65" charset="0"/>
              </a:rPr>
              <a:t>clk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-65" charset="0"/>
              </a:rPr>
              <a:t> generation, use @(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-65" charset="0"/>
              </a:rPr>
              <a:t>negedge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-65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-65" charset="0"/>
              </a:rPr>
              <a:t>clk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-65" charset="0"/>
              </a:rPr>
              <a:t>); </a:t>
            </a:r>
          </a:p>
          <a:p>
            <a:pPr lvl="1"/>
            <a:r>
              <a:rPr lang="en-US" sz="2000" dirty="0"/>
              <a:t>System calls: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$display, $assert, $finish</a:t>
            </a:r>
          </a:p>
          <a:p>
            <a:endParaRPr lang="en-US" sz="2400" b="1" dirty="0">
              <a:solidFill>
                <a:schemeClr val="accent2"/>
              </a:solidFill>
              <a:latin typeface="Courier New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4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B2D0C88E-C965-1548-A5F2-6D0AF8DF5B1F}" type="slidenum">
              <a:rPr lang="en-US"/>
              <a:pPr/>
              <a:t>29</a:t>
            </a:fld>
            <a:endParaRPr lang="en-US"/>
          </a:p>
        </p:txBody>
      </p:sp>
      <p:sp>
        <p:nvSpPr>
          <p:cNvPr id="164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System calls for test harnesses and simulation</a:t>
            </a:r>
          </a:p>
        </p:txBody>
      </p:sp>
      <p:sp>
        <p:nvSpPr>
          <p:cNvPr id="1643523" name="Rectangle 3"/>
          <p:cNvSpPr>
            <a:spLocks noChangeArrowheads="1"/>
          </p:cNvSpPr>
          <p:nvPr/>
        </p:nvSpPr>
        <p:spPr bwMode="auto">
          <a:xfrm>
            <a:off x="685800" y="1447800"/>
            <a:ext cx="8153400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reg</a:t>
            </a:r>
            <a:r>
              <a:rPr lang="en-US" sz="1800" b="1">
                <a:latin typeface="Courier New" pitchFamily="-65" charset="0"/>
              </a:rPr>
              <a:t> [ 1023:0 ] exe_filename;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initial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begin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Courier New" pitchFamily="-65" charset="0"/>
              </a:rPr>
              <a:t>  // This turns on VCD (plus) output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  $vcdpluson</a:t>
            </a:r>
            <a:r>
              <a:rPr lang="en-US" sz="1800" b="1">
                <a:latin typeface="Courier New" pitchFamily="-65" charset="0"/>
              </a:rPr>
              <a:t>(0);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Courier New" pitchFamily="-65" charset="0"/>
              </a:rPr>
              <a:t>  // This gets the program to load into memory from the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Courier New" pitchFamily="-65" charset="0"/>
              </a:rPr>
              <a:t>  // command line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  if</a:t>
            </a:r>
            <a:r>
              <a:rPr lang="en-US" sz="1800" b="1">
                <a:latin typeface="Courier New" pitchFamily="-65" charset="0"/>
              </a:rPr>
              <a:t> ( </a:t>
            </a: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$value$plusargs</a:t>
            </a:r>
            <a:r>
              <a:rPr lang="en-US" sz="1800" b="1">
                <a:latin typeface="Courier New" pitchFamily="-65" charset="0"/>
              </a:rPr>
              <a:t>( "exe=%s", exe_filename ) 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</a:rPr>
              <a:t>    </a:t>
            </a: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$readmemh</a:t>
            </a:r>
            <a:r>
              <a:rPr lang="en-US" sz="1800" b="1">
                <a:latin typeface="Courier New" pitchFamily="-65" charset="0"/>
              </a:rPr>
              <a:t>( exe_filename, mem.m 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</a:rPr>
              <a:t>  </a:t>
            </a: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else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</a:rPr>
              <a:t>  </a:t>
            </a: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begin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</a:rPr>
              <a:t>    </a:t>
            </a: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$display</a:t>
            </a:r>
            <a:r>
              <a:rPr lang="en-US" sz="1800" b="1">
                <a:latin typeface="Courier New" pitchFamily="-65" charset="0"/>
              </a:rPr>
              <a:t>( "ERROR: No executable specified!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</a:rPr>
              <a:t>                            (use +exe=&lt;filename&gt;)" 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</a:rPr>
              <a:t>    </a:t>
            </a: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$finish;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  end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Courier New" pitchFamily="-65" charset="0"/>
              </a:rPr>
              <a:t>  // Stobe reset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</a:rPr>
              <a:t>  #0  reset = 1;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</a:rPr>
              <a:t>  #38 reset = 0;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B5E9433D-93C4-1D43-90B0-3238A2200A15}" type="slidenum">
              <a:rPr lang="en-US"/>
              <a:pPr/>
              <a:t>3</a:t>
            </a:fld>
            <a:endParaRPr lang="en-US"/>
          </a:p>
        </p:txBody>
      </p:sp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GCD  in C </a:t>
            </a:r>
          </a:p>
        </p:txBody>
      </p:sp>
      <p:sp>
        <p:nvSpPr>
          <p:cNvPr id="1557507" name="Rectangle 3"/>
          <p:cNvSpPr>
            <a:spLocks noChangeArrowheads="1"/>
          </p:cNvSpPr>
          <p:nvPr/>
        </p:nvSpPr>
        <p:spPr bwMode="auto">
          <a:xfrm>
            <a:off x="762000" y="1524000"/>
            <a:ext cx="4191000" cy="46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int</a:t>
            </a: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GCD( </a:t>
            </a:r>
            <a:r>
              <a:rPr lang="en-US" sz="1800" b="1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int</a:t>
            </a: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inA, </a:t>
            </a:r>
            <a:r>
              <a:rPr lang="en-US" sz="1800" b="1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int</a:t>
            </a: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inB)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{   </a:t>
            </a:r>
            <a:r>
              <a:rPr lang="en-US" sz="1800" b="1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int</a:t>
            </a: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done = 0;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</a:t>
            </a:r>
            <a:r>
              <a:rPr lang="en-US" sz="1800" b="1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int</a:t>
            </a: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A = inA;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</a:t>
            </a:r>
            <a:r>
              <a:rPr lang="en-US" sz="1800" b="1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int</a:t>
            </a: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B = inB;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</a:t>
            </a:r>
            <a:r>
              <a:rPr lang="en-US" sz="1800" b="1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while</a:t>
            </a: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( !done )</a:t>
            </a:r>
            <a:endParaRPr lang="en-US" sz="1800" b="1">
              <a:solidFill>
                <a:schemeClr val="accent2"/>
              </a:solidFill>
              <a:latin typeface="Courier New" pitchFamily="-65" charset="0"/>
              <a:ea typeface="MS Mincho" pitchFamily="49" charset="-128"/>
              <a:cs typeface="MS Mincho" pitchFamily="49" charset="-128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{ </a:t>
            </a:r>
            <a:r>
              <a:rPr lang="en-US" sz="1800" b="1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if</a:t>
            </a: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( A &lt; B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{ swap = A;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  A = B;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  B = swap;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 }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 </a:t>
            </a:r>
            <a:r>
              <a:rPr lang="en-US" sz="1800" b="1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else if</a:t>
            </a: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( B != 0 )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   A = A - B;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 </a:t>
            </a:r>
            <a:r>
              <a:rPr lang="en-US" sz="1800" b="1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else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  done = 1;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</a:t>
            </a:r>
            <a:r>
              <a:rPr lang="en-US" sz="1800" b="1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}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return</a:t>
            </a: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A;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}</a:t>
            </a:r>
          </a:p>
        </p:txBody>
      </p:sp>
      <p:sp>
        <p:nvSpPr>
          <p:cNvPr id="1557508" name="Text Box 4"/>
          <p:cNvSpPr txBox="1">
            <a:spLocks noChangeArrowheads="1"/>
          </p:cNvSpPr>
          <p:nvPr/>
        </p:nvSpPr>
        <p:spPr bwMode="auto">
          <a:xfrm>
            <a:off x="4481513" y="1400175"/>
            <a:ext cx="4267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Such a GCD description can be easily written in Behavioral </a:t>
            </a:r>
            <a:r>
              <a:rPr lang="en-US" dirty="0" err="1">
                <a:solidFill>
                  <a:srgbClr val="FF0000"/>
                </a:solidFill>
              </a:rPr>
              <a:t>Verilog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It can be simulated but it will have nothing to do with hardware, i.e. it won’t synthesize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We don’t spend much time on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Behavioral </a:t>
            </a:r>
            <a:r>
              <a:rPr lang="en-US" dirty="0" err="1" smtClean="0">
                <a:solidFill>
                  <a:srgbClr val="FF0000"/>
                </a:solidFill>
              </a:rPr>
              <a:t>Verilog</a:t>
            </a:r>
            <a:r>
              <a:rPr lang="en-US" dirty="0" smtClean="0">
                <a:solidFill>
                  <a:srgbClr val="FF0000"/>
                </a:solidFill>
              </a:rPr>
              <a:t> because it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is not a particularly good language and isn’t useful for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hardware synthesis.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B1B892A1-0C52-3340-ABB7-F486504EA81C}" type="slidenum">
              <a:rPr lang="en-US"/>
              <a:pPr/>
              <a:t>30</a:t>
            </a:fld>
            <a:endParaRPr lang="en-US"/>
          </a:p>
        </p:txBody>
      </p:sp>
      <p:sp>
        <p:nvSpPr>
          <p:cNvPr id="164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Some dangers in writing behavioral models</a:t>
            </a:r>
          </a:p>
        </p:txBody>
      </p:sp>
      <p:sp>
        <p:nvSpPr>
          <p:cNvPr id="1645571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86487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module</a:t>
            </a:r>
            <a:r>
              <a:rPr lang="en-US" sz="1800" b="1">
                <a:latin typeface="Courier New" pitchFamily="-65" charset="0"/>
              </a:rPr>
              <a:t> GCDTestHarness_behav;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</a:rPr>
              <a:t>  </a:t>
            </a: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reg </a:t>
            </a:r>
            <a:r>
              <a:rPr lang="en-US" sz="1800" b="1">
                <a:latin typeface="Courier New" pitchFamily="-65" charset="0"/>
              </a:rPr>
              <a:t> [15:0] inA, inB;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</a:rPr>
              <a:t>  </a:t>
            </a: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wire</a:t>
            </a:r>
            <a:r>
              <a:rPr lang="en-US" sz="1800" b="1">
                <a:latin typeface="Courier New" pitchFamily="-65" charset="0"/>
              </a:rPr>
              <a:t> [15:0] out;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>
              <a:latin typeface="Courier New" pitchFamily="-65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</a:rPr>
              <a:t>  GCD_behav#(16) gcd_unit(.inA(inA), .inB(inB), .out(out));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  initial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  begin</a:t>
            </a:r>
            <a:r>
              <a:rPr lang="en-US" sz="1800" b="1">
                <a:latin typeface="Courier New" pitchFamily="-65" charset="0"/>
              </a:rPr>
              <a:t>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Courier New" pitchFamily="-65" charset="0"/>
              </a:rPr>
              <a:t>    // 3 = GCD( 27, 15 )</a:t>
            </a:r>
            <a:r>
              <a:rPr lang="en-US" sz="1800" b="1">
                <a:latin typeface="Courier New" pitchFamily="-65" charset="0"/>
              </a:rPr>
              <a:t>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</a:rPr>
              <a:t>    inA = 27; inB = 15;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</a:rPr>
              <a:t>    </a:t>
            </a:r>
            <a:r>
              <a:rPr lang="en-US" sz="1800" b="1">
                <a:solidFill>
                  <a:srgbClr val="FF0000"/>
                </a:solidFill>
                <a:latin typeface="Courier New" pitchFamily="-65" charset="0"/>
              </a:rPr>
              <a:t>#10;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</a:rPr>
              <a:t>    </a:t>
            </a: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if</a:t>
            </a:r>
            <a:r>
              <a:rPr lang="en-US" sz="1800" b="1">
                <a:latin typeface="Courier New" pitchFamily="-65" charset="0"/>
              </a:rPr>
              <a:t> (out == 3)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</a:rPr>
              <a:t>      </a:t>
            </a: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$display</a:t>
            </a:r>
            <a:r>
              <a:rPr lang="en-US" sz="1800" b="1">
                <a:latin typeface="Courier New" pitchFamily="-65" charset="0"/>
              </a:rPr>
              <a:t>("Test gcd(27,15) succeeded, [%x==%x]", out, 3);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pitchFamily="-65" charset="0"/>
              </a:rPr>
              <a:t>    </a:t>
            </a: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else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      $display</a:t>
            </a:r>
            <a:r>
              <a:rPr lang="en-US" sz="1800" b="1">
                <a:latin typeface="Courier New" pitchFamily="-65" charset="0"/>
              </a:rPr>
              <a:t>("Test gcd(27,15) failed, [%x != %x]", out, 3);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    $finish;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    end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tx2"/>
                </a:solidFill>
                <a:latin typeface="Courier New" pitchFamily="-65" charset="0"/>
              </a:rPr>
              <a:t>endmodule</a:t>
            </a:r>
          </a:p>
        </p:txBody>
      </p:sp>
      <p:sp>
        <p:nvSpPr>
          <p:cNvPr id="1645572" name="Text Box 4"/>
          <p:cNvSpPr txBox="1">
            <a:spLocks noChangeArrowheads="1"/>
          </p:cNvSpPr>
          <p:nvPr/>
        </p:nvSpPr>
        <p:spPr bwMode="auto">
          <a:xfrm>
            <a:off x="5070475" y="3581400"/>
            <a:ext cx="27781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</a:rPr>
              <a:t>without some delay </a:t>
            </a:r>
            <a:r>
              <a:rPr lang="en-US">
                <a:latin typeface="Courier New" pitchFamily="-65" charset="0"/>
              </a:rPr>
              <a:t>out</a:t>
            </a:r>
            <a:r>
              <a:rPr lang="en-US">
                <a:solidFill>
                  <a:srgbClr val="FF0000"/>
                </a:solidFill>
              </a:rPr>
              <a:t> is bogus</a:t>
            </a:r>
          </a:p>
        </p:txBody>
      </p:sp>
      <p:sp>
        <p:nvSpPr>
          <p:cNvPr id="1645573" name="Line 5"/>
          <p:cNvSpPr>
            <a:spLocks noChangeShapeType="1"/>
          </p:cNvSpPr>
          <p:nvPr/>
        </p:nvSpPr>
        <p:spPr bwMode="auto">
          <a:xfrm flipH="1">
            <a:off x="1752600" y="4114800"/>
            <a:ext cx="3276600" cy="492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********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L03-</a:t>
            </a:r>
            <a:fld id="{18E51F63-3938-E648-B984-0FEC5FE297E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C226FB53-B780-7443-ACDA-633087B55DF7}" type="slidenum">
              <a:rPr lang="en-US"/>
              <a:pPr/>
              <a:t>32</a:t>
            </a:fld>
            <a:endParaRPr lang="en-US"/>
          </a:p>
        </p:txBody>
      </p:sp>
      <p:sp>
        <p:nvSpPr>
          <p:cNvPr id="154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semantics of Verilog - 1 </a:t>
            </a:r>
          </a:p>
        </p:txBody>
      </p:sp>
      <p:sp>
        <p:nvSpPr>
          <p:cNvPr id="1547268" name="Text Box 4"/>
          <p:cNvSpPr txBox="1">
            <a:spLocks noChangeArrowheads="1"/>
          </p:cNvSpPr>
          <p:nvPr/>
        </p:nvSpPr>
        <p:spPr bwMode="auto">
          <a:xfrm>
            <a:off x="5146675" y="1671638"/>
            <a:ext cx="268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Active Event Queue</a:t>
            </a:r>
          </a:p>
        </p:txBody>
      </p:sp>
      <p:sp>
        <p:nvSpPr>
          <p:cNvPr id="1547269" name="Rectangle 5"/>
          <p:cNvSpPr>
            <a:spLocks noChangeArrowheads="1"/>
          </p:cNvSpPr>
          <p:nvPr/>
        </p:nvSpPr>
        <p:spPr bwMode="auto">
          <a:xfrm>
            <a:off x="4191000" y="2514600"/>
            <a:ext cx="533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547270" name="Rectangle 6"/>
          <p:cNvSpPr>
            <a:spLocks noChangeArrowheads="1"/>
          </p:cNvSpPr>
          <p:nvPr/>
        </p:nvSpPr>
        <p:spPr bwMode="auto">
          <a:xfrm>
            <a:off x="4191000" y="3200400"/>
            <a:ext cx="5334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547271" name="Rectangle 7"/>
          <p:cNvSpPr>
            <a:spLocks noChangeArrowheads="1"/>
          </p:cNvSpPr>
          <p:nvPr/>
        </p:nvSpPr>
        <p:spPr bwMode="auto">
          <a:xfrm>
            <a:off x="4191000" y="3886200"/>
            <a:ext cx="533400" cy="533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547272" name="Rectangle 8"/>
          <p:cNvSpPr>
            <a:spLocks noChangeArrowheads="1"/>
          </p:cNvSpPr>
          <p:nvPr/>
        </p:nvSpPr>
        <p:spPr bwMode="auto">
          <a:xfrm>
            <a:off x="4191000" y="4572000"/>
            <a:ext cx="5334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7273" name="Rectangle 9"/>
          <p:cNvSpPr>
            <a:spLocks noChangeArrowheads="1"/>
          </p:cNvSpPr>
          <p:nvPr/>
        </p:nvSpPr>
        <p:spPr bwMode="auto">
          <a:xfrm>
            <a:off x="4191000" y="5257800"/>
            <a:ext cx="533400" cy="533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547274" name="Text Box 10"/>
          <p:cNvSpPr txBox="1">
            <a:spLocks noChangeArrowheads="1"/>
          </p:cNvSpPr>
          <p:nvPr/>
        </p:nvSpPr>
        <p:spPr bwMode="auto">
          <a:xfrm>
            <a:off x="5500688" y="3913188"/>
            <a:ext cx="35020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On clock edge all those events which are sensitive to the clock are added to the active event queue in any order!</a:t>
            </a:r>
          </a:p>
        </p:txBody>
      </p:sp>
      <p:sp>
        <p:nvSpPr>
          <p:cNvPr id="1547275" name="Line 11"/>
          <p:cNvSpPr>
            <a:spLocks noChangeShapeType="1"/>
          </p:cNvSpPr>
          <p:nvPr/>
        </p:nvSpPr>
        <p:spPr bwMode="auto">
          <a:xfrm flipV="1">
            <a:off x="4800600" y="2743200"/>
            <a:ext cx="1752600" cy="2743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47276" name="Group 12"/>
          <p:cNvGrpSpPr>
            <a:grpSpLocks/>
          </p:cNvGrpSpPr>
          <p:nvPr/>
        </p:nvGrpSpPr>
        <p:grpSpPr bwMode="auto">
          <a:xfrm>
            <a:off x="5486400" y="2209800"/>
            <a:ext cx="2057400" cy="1143000"/>
            <a:chOff x="3456" y="1392"/>
            <a:chExt cx="1296" cy="720"/>
          </a:xfrm>
        </p:grpSpPr>
        <p:sp>
          <p:nvSpPr>
            <p:cNvPr id="1547277" name="Rectangle 13"/>
            <p:cNvSpPr>
              <a:spLocks noChangeArrowheads="1"/>
            </p:cNvSpPr>
            <p:nvPr/>
          </p:nvSpPr>
          <p:spPr bwMode="auto">
            <a:xfrm>
              <a:off x="4560" y="1392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47278" name="Rectangle 14"/>
            <p:cNvSpPr>
              <a:spLocks noChangeArrowheads="1"/>
            </p:cNvSpPr>
            <p:nvPr/>
          </p:nvSpPr>
          <p:spPr bwMode="auto">
            <a:xfrm>
              <a:off x="4368" y="1392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47279" name="Rectangle 15"/>
            <p:cNvSpPr>
              <a:spLocks noChangeArrowheads="1"/>
            </p:cNvSpPr>
            <p:nvPr/>
          </p:nvSpPr>
          <p:spPr bwMode="auto">
            <a:xfrm>
              <a:off x="4176" y="1392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47280" name="Rectangle 16"/>
            <p:cNvSpPr>
              <a:spLocks noChangeArrowheads="1"/>
            </p:cNvSpPr>
            <p:nvPr/>
          </p:nvSpPr>
          <p:spPr bwMode="auto">
            <a:xfrm>
              <a:off x="3984" y="1392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47281" name="Rectangle 17"/>
            <p:cNvSpPr>
              <a:spLocks noChangeArrowheads="1"/>
            </p:cNvSpPr>
            <p:nvPr/>
          </p:nvSpPr>
          <p:spPr bwMode="auto">
            <a:xfrm>
              <a:off x="3792" y="1392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47282" name="Rectangle 18"/>
            <p:cNvSpPr>
              <a:spLocks noChangeArrowheads="1"/>
            </p:cNvSpPr>
            <p:nvPr/>
          </p:nvSpPr>
          <p:spPr bwMode="auto">
            <a:xfrm>
              <a:off x="3600" y="1392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47283" name="Line 19"/>
            <p:cNvSpPr>
              <a:spLocks noChangeShapeType="1"/>
            </p:cNvSpPr>
            <p:nvPr/>
          </p:nvSpPr>
          <p:spPr bwMode="auto">
            <a:xfrm flipH="1">
              <a:off x="3456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47284" name="Line 20"/>
            <p:cNvSpPr>
              <a:spLocks noChangeShapeType="1"/>
            </p:cNvSpPr>
            <p:nvPr/>
          </p:nvSpPr>
          <p:spPr bwMode="auto">
            <a:xfrm flipH="1">
              <a:off x="3456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547285" name="Group 21"/>
          <p:cNvGrpSpPr>
            <a:grpSpLocks/>
          </p:cNvGrpSpPr>
          <p:nvPr/>
        </p:nvGrpSpPr>
        <p:grpSpPr bwMode="auto">
          <a:xfrm>
            <a:off x="7240588" y="2209800"/>
            <a:ext cx="304800" cy="1143000"/>
            <a:chOff x="4176" y="1488"/>
            <a:chExt cx="192" cy="720"/>
          </a:xfrm>
        </p:grpSpPr>
        <p:sp>
          <p:nvSpPr>
            <p:cNvPr id="1547286" name="Rectangle 22"/>
            <p:cNvSpPr>
              <a:spLocks noChangeArrowheads="1"/>
            </p:cNvSpPr>
            <p:nvPr/>
          </p:nvSpPr>
          <p:spPr bwMode="auto">
            <a:xfrm>
              <a:off x="4176" y="1488"/>
              <a:ext cx="192" cy="72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47287" name="Text Box 23"/>
            <p:cNvSpPr txBox="1">
              <a:spLocks noChangeArrowheads="1"/>
            </p:cNvSpPr>
            <p:nvPr/>
          </p:nvSpPr>
          <p:spPr bwMode="auto">
            <a:xfrm>
              <a:off x="4217" y="1725"/>
              <a:ext cx="1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</p:grpSp>
      <p:grpSp>
        <p:nvGrpSpPr>
          <p:cNvPr id="1547288" name="Group 24"/>
          <p:cNvGrpSpPr>
            <a:grpSpLocks/>
          </p:cNvGrpSpPr>
          <p:nvPr/>
        </p:nvGrpSpPr>
        <p:grpSpPr bwMode="auto">
          <a:xfrm>
            <a:off x="6935788" y="2209800"/>
            <a:ext cx="304800" cy="1143000"/>
            <a:chOff x="4176" y="1488"/>
            <a:chExt cx="192" cy="720"/>
          </a:xfrm>
        </p:grpSpPr>
        <p:sp>
          <p:nvSpPr>
            <p:cNvPr id="1547289" name="Rectangle 25"/>
            <p:cNvSpPr>
              <a:spLocks noChangeArrowheads="1"/>
            </p:cNvSpPr>
            <p:nvPr/>
          </p:nvSpPr>
          <p:spPr bwMode="auto">
            <a:xfrm>
              <a:off x="4176" y="1488"/>
              <a:ext cx="192" cy="72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47290" name="Text Box 26"/>
            <p:cNvSpPr txBox="1">
              <a:spLocks noChangeArrowheads="1"/>
            </p:cNvSpPr>
            <p:nvPr/>
          </p:nvSpPr>
          <p:spPr bwMode="auto">
            <a:xfrm>
              <a:off x="4217" y="1725"/>
              <a:ext cx="110" cy="192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B</a:t>
              </a:r>
            </a:p>
          </p:txBody>
        </p:sp>
      </p:grpSp>
      <p:grpSp>
        <p:nvGrpSpPr>
          <p:cNvPr id="1547291" name="Group 27"/>
          <p:cNvGrpSpPr>
            <a:grpSpLocks/>
          </p:cNvGrpSpPr>
          <p:nvPr/>
        </p:nvGrpSpPr>
        <p:grpSpPr bwMode="auto">
          <a:xfrm>
            <a:off x="6630988" y="2209800"/>
            <a:ext cx="304800" cy="1143000"/>
            <a:chOff x="4176" y="1488"/>
            <a:chExt cx="192" cy="720"/>
          </a:xfrm>
        </p:grpSpPr>
        <p:sp>
          <p:nvSpPr>
            <p:cNvPr id="1547292" name="Rectangle 28"/>
            <p:cNvSpPr>
              <a:spLocks noChangeArrowheads="1"/>
            </p:cNvSpPr>
            <p:nvPr/>
          </p:nvSpPr>
          <p:spPr bwMode="auto">
            <a:xfrm>
              <a:off x="4176" y="1488"/>
              <a:ext cx="192" cy="72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47293" name="Text Box 29"/>
            <p:cNvSpPr txBox="1">
              <a:spLocks noChangeArrowheads="1"/>
            </p:cNvSpPr>
            <p:nvPr/>
          </p:nvSpPr>
          <p:spPr bwMode="auto">
            <a:xfrm>
              <a:off x="4216" y="1725"/>
              <a:ext cx="112" cy="192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</p:grpSp>
      <p:sp>
        <p:nvSpPr>
          <p:cNvPr id="1547294" name="Line 30"/>
          <p:cNvSpPr>
            <a:spLocks noChangeShapeType="1"/>
          </p:cNvSpPr>
          <p:nvPr/>
        </p:nvSpPr>
        <p:spPr bwMode="auto">
          <a:xfrm flipV="1">
            <a:off x="4800600" y="2743200"/>
            <a:ext cx="20574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7295" name="Line 31"/>
          <p:cNvSpPr>
            <a:spLocks noChangeShapeType="1"/>
          </p:cNvSpPr>
          <p:nvPr/>
        </p:nvSpPr>
        <p:spPr bwMode="auto">
          <a:xfrm>
            <a:off x="4876800" y="2743200"/>
            <a:ext cx="2209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7296" name="Text Box 32"/>
          <p:cNvSpPr txBox="1">
            <a:spLocks noChangeArrowheads="1"/>
          </p:cNvSpPr>
          <p:nvPr/>
        </p:nvSpPr>
        <p:spPr bwMode="auto">
          <a:xfrm>
            <a:off x="533400" y="1519238"/>
            <a:ext cx="3733800" cy="442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52806" tIns="152806" rIns="152806" bIns="152806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wire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a_i</a:t>
            </a:r>
            <a:r>
              <a:rPr lang="en-US" sz="1800" b="1" dirty="0" smtClean="0">
                <a:latin typeface="Courier New" pitchFamily="-65" charset="0"/>
              </a:rPr>
              <a:t>, </a:t>
            </a:r>
            <a:r>
              <a:rPr lang="en-US" sz="1800" b="1" dirty="0" err="1" smtClean="0">
                <a:latin typeface="Courier New" pitchFamily="-65" charset="0"/>
              </a:rPr>
              <a:t>b_i</a:t>
            </a:r>
            <a:r>
              <a:rPr lang="en-US" sz="1800" b="1" dirty="0" smtClean="0">
                <a:latin typeface="Courier New" pitchFamily="-65" charset="0"/>
              </a:rPr>
              <a:t>, </a:t>
            </a:r>
            <a:r>
              <a:rPr lang="en-US" sz="1800" b="1" dirty="0" err="1" smtClean="0">
                <a:latin typeface="Courier New" pitchFamily="-65" charset="0"/>
              </a:rPr>
              <a:t>c_i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</a:rPr>
              <a:t>reg</a:t>
            </a: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a_o</a:t>
            </a:r>
            <a:r>
              <a:rPr lang="en-US" sz="1800" b="1" dirty="0" smtClean="0">
                <a:latin typeface="Courier New" pitchFamily="-65" charset="0"/>
              </a:rPr>
              <a:t>, </a:t>
            </a:r>
            <a:r>
              <a:rPr lang="en-US" sz="1800" b="1" dirty="0" err="1" smtClean="0">
                <a:latin typeface="Courier New" pitchFamily="-65" charset="0"/>
              </a:rPr>
              <a:t>b_o</a:t>
            </a:r>
            <a:r>
              <a:rPr lang="en-US" sz="1800" b="1" dirty="0" smtClean="0">
                <a:latin typeface="Courier New" pitchFamily="-65" charset="0"/>
              </a:rPr>
              <a:t>, </a:t>
            </a:r>
            <a:r>
              <a:rPr lang="en-US" sz="1800" b="1" dirty="0" err="1" smtClean="0">
                <a:latin typeface="Courier New" pitchFamily="-65" charset="0"/>
              </a:rPr>
              <a:t>c_o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always</a:t>
            </a:r>
            <a:r>
              <a:rPr lang="en-US" sz="1800" b="1" dirty="0">
                <a:latin typeface="Courier New" pitchFamily="-65" charset="0"/>
              </a:rPr>
              <a:t> @(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</a:rPr>
              <a:t>posedge</a:t>
            </a: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err="1">
                <a:latin typeface="Courier New" pitchFamily="-65" charset="0"/>
              </a:rPr>
              <a:t>clk</a:t>
            </a:r>
            <a:r>
              <a:rPr lang="en-US" sz="1800" b="1" dirty="0">
                <a:latin typeface="Courier New" pitchFamily="-65" charset="0"/>
              </a:rPr>
              <a:t>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a_o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&lt;=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a_i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assign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b_i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=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a_o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+ 1;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always</a:t>
            </a:r>
            <a:r>
              <a:rPr lang="en-US" sz="1800" b="1" dirty="0">
                <a:latin typeface="Courier New" pitchFamily="-65" charset="0"/>
              </a:rPr>
              <a:t> @(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</a:rPr>
              <a:t>posedge</a:t>
            </a: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err="1">
                <a:latin typeface="Courier New" pitchFamily="-65" charset="0"/>
              </a:rPr>
              <a:t>clk</a:t>
            </a:r>
            <a:r>
              <a:rPr lang="en-US" sz="1800" b="1" dirty="0">
                <a:latin typeface="Courier New" pitchFamily="-65" charset="0"/>
              </a:rPr>
              <a:t>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b_o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&lt;=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b_i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assign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c_i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=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b_o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+ 1;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solidFill>
                <a:srgbClr val="3333CC"/>
              </a:solidFill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always</a:t>
            </a:r>
            <a:r>
              <a:rPr lang="en-US" sz="1800" b="1" dirty="0">
                <a:latin typeface="Courier New" pitchFamily="-65" charset="0"/>
              </a:rPr>
              <a:t> @(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</a:rPr>
              <a:t>posedge</a:t>
            </a: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err="1">
                <a:latin typeface="Courier New" pitchFamily="-65" charset="0"/>
              </a:rPr>
              <a:t>clk</a:t>
            </a:r>
            <a:r>
              <a:rPr lang="en-US" sz="1800" b="1" dirty="0">
                <a:latin typeface="Courier New" pitchFamily="-65" charset="0"/>
              </a:rPr>
              <a:t>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c_o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&lt;=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c_i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54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54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54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274" grpId="0"/>
      <p:bldP spid="1547275" grpId="0" animBg="1"/>
      <p:bldP spid="1547275" grpId="1" animBg="1"/>
      <p:bldP spid="1547294" grpId="0" animBg="1"/>
      <p:bldP spid="1547294" grpId="1" animBg="1"/>
      <p:bldP spid="1547295" grpId="0" animBg="1"/>
      <p:bldP spid="154729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99AC389C-C8DB-BA4F-AE54-06BFBB42D018}" type="slidenum">
              <a:rPr lang="en-US"/>
              <a:pPr/>
              <a:t>33</a:t>
            </a:fld>
            <a:endParaRPr lang="en-US"/>
          </a:p>
        </p:txBody>
      </p:sp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semantics of Verilog - 2</a:t>
            </a:r>
          </a:p>
        </p:txBody>
      </p:sp>
      <p:sp>
        <p:nvSpPr>
          <p:cNvPr id="1613828" name="Rectangle 4"/>
          <p:cNvSpPr>
            <a:spLocks noChangeArrowheads="1"/>
          </p:cNvSpPr>
          <p:nvPr/>
        </p:nvSpPr>
        <p:spPr bwMode="auto">
          <a:xfrm>
            <a:off x="7239000" y="220980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13829" name="Rectangle 5"/>
          <p:cNvSpPr>
            <a:spLocks noChangeArrowheads="1"/>
          </p:cNvSpPr>
          <p:nvPr/>
        </p:nvSpPr>
        <p:spPr bwMode="auto">
          <a:xfrm>
            <a:off x="6934200" y="220980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13830" name="Rectangle 6"/>
          <p:cNvSpPr>
            <a:spLocks noChangeArrowheads="1"/>
          </p:cNvSpPr>
          <p:nvPr/>
        </p:nvSpPr>
        <p:spPr bwMode="auto">
          <a:xfrm>
            <a:off x="6629400" y="220980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13831" name="Rectangle 7"/>
          <p:cNvSpPr>
            <a:spLocks noChangeArrowheads="1"/>
          </p:cNvSpPr>
          <p:nvPr/>
        </p:nvSpPr>
        <p:spPr bwMode="auto">
          <a:xfrm>
            <a:off x="6324600" y="220980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13832" name="Rectangle 8"/>
          <p:cNvSpPr>
            <a:spLocks noChangeArrowheads="1"/>
          </p:cNvSpPr>
          <p:nvPr/>
        </p:nvSpPr>
        <p:spPr bwMode="auto">
          <a:xfrm>
            <a:off x="6019800" y="220980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13833" name="Rectangle 9"/>
          <p:cNvSpPr>
            <a:spLocks noChangeArrowheads="1"/>
          </p:cNvSpPr>
          <p:nvPr/>
        </p:nvSpPr>
        <p:spPr bwMode="auto">
          <a:xfrm>
            <a:off x="5715000" y="220980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13834" name="Line 10"/>
          <p:cNvSpPr>
            <a:spLocks noChangeShapeType="1"/>
          </p:cNvSpPr>
          <p:nvPr/>
        </p:nvSpPr>
        <p:spPr bwMode="auto">
          <a:xfrm flipH="1">
            <a:off x="54864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13835" name="Text Box 11"/>
          <p:cNvSpPr txBox="1">
            <a:spLocks noChangeArrowheads="1"/>
          </p:cNvSpPr>
          <p:nvPr/>
        </p:nvSpPr>
        <p:spPr bwMode="auto">
          <a:xfrm>
            <a:off x="5146675" y="1671638"/>
            <a:ext cx="268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Active Event Queue</a:t>
            </a:r>
          </a:p>
        </p:txBody>
      </p:sp>
      <p:grpSp>
        <p:nvGrpSpPr>
          <p:cNvPr id="1613836" name="Group 12"/>
          <p:cNvGrpSpPr>
            <a:grpSpLocks/>
          </p:cNvGrpSpPr>
          <p:nvPr/>
        </p:nvGrpSpPr>
        <p:grpSpPr bwMode="auto">
          <a:xfrm>
            <a:off x="7239000" y="2209800"/>
            <a:ext cx="304800" cy="1143000"/>
            <a:chOff x="4176" y="1488"/>
            <a:chExt cx="192" cy="720"/>
          </a:xfrm>
        </p:grpSpPr>
        <p:sp>
          <p:nvSpPr>
            <p:cNvPr id="1613837" name="Rectangle 13"/>
            <p:cNvSpPr>
              <a:spLocks noChangeArrowheads="1"/>
            </p:cNvSpPr>
            <p:nvPr/>
          </p:nvSpPr>
          <p:spPr bwMode="auto">
            <a:xfrm>
              <a:off x="4176" y="1488"/>
              <a:ext cx="192" cy="72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3838" name="Text Box 14"/>
            <p:cNvSpPr txBox="1">
              <a:spLocks noChangeArrowheads="1"/>
            </p:cNvSpPr>
            <p:nvPr/>
          </p:nvSpPr>
          <p:spPr bwMode="auto">
            <a:xfrm>
              <a:off x="4217" y="1725"/>
              <a:ext cx="1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</p:grpSp>
      <p:sp>
        <p:nvSpPr>
          <p:cNvPr id="1613839" name="Rectangle 15"/>
          <p:cNvSpPr>
            <a:spLocks noChangeArrowheads="1"/>
          </p:cNvSpPr>
          <p:nvPr/>
        </p:nvSpPr>
        <p:spPr bwMode="auto">
          <a:xfrm>
            <a:off x="4191000" y="2514600"/>
            <a:ext cx="533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613840" name="Rectangle 16"/>
          <p:cNvSpPr>
            <a:spLocks noChangeArrowheads="1"/>
          </p:cNvSpPr>
          <p:nvPr/>
        </p:nvSpPr>
        <p:spPr bwMode="auto">
          <a:xfrm>
            <a:off x="4191000" y="3200400"/>
            <a:ext cx="5334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613841" name="Rectangle 17"/>
          <p:cNvSpPr>
            <a:spLocks noChangeArrowheads="1"/>
          </p:cNvSpPr>
          <p:nvPr/>
        </p:nvSpPr>
        <p:spPr bwMode="auto">
          <a:xfrm>
            <a:off x="4191000" y="3886200"/>
            <a:ext cx="533400" cy="533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613842" name="Rectangle 18"/>
          <p:cNvSpPr>
            <a:spLocks noChangeArrowheads="1"/>
          </p:cNvSpPr>
          <p:nvPr/>
        </p:nvSpPr>
        <p:spPr bwMode="auto">
          <a:xfrm>
            <a:off x="4191000" y="4572000"/>
            <a:ext cx="5334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13843" name="Rectangle 19"/>
          <p:cNvSpPr>
            <a:spLocks noChangeArrowheads="1"/>
          </p:cNvSpPr>
          <p:nvPr/>
        </p:nvSpPr>
        <p:spPr bwMode="auto">
          <a:xfrm>
            <a:off x="4191000" y="5257800"/>
            <a:ext cx="533400" cy="533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</a:rPr>
              <a:t>C</a:t>
            </a:r>
          </a:p>
        </p:txBody>
      </p:sp>
      <p:grpSp>
        <p:nvGrpSpPr>
          <p:cNvPr id="1613844" name="Group 20"/>
          <p:cNvGrpSpPr>
            <a:grpSpLocks/>
          </p:cNvGrpSpPr>
          <p:nvPr/>
        </p:nvGrpSpPr>
        <p:grpSpPr bwMode="auto">
          <a:xfrm>
            <a:off x="6934200" y="2209800"/>
            <a:ext cx="304800" cy="1143000"/>
            <a:chOff x="4176" y="1488"/>
            <a:chExt cx="192" cy="720"/>
          </a:xfrm>
        </p:grpSpPr>
        <p:sp>
          <p:nvSpPr>
            <p:cNvPr id="1613845" name="Rectangle 21"/>
            <p:cNvSpPr>
              <a:spLocks noChangeArrowheads="1"/>
            </p:cNvSpPr>
            <p:nvPr/>
          </p:nvSpPr>
          <p:spPr bwMode="auto">
            <a:xfrm>
              <a:off x="4176" y="1488"/>
              <a:ext cx="192" cy="72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3846" name="Text Box 22"/>
            <p:cNvSpPr txBox="1">
              <a:spLocks noChangeArrowheads="1"/>
            </p:cNvSpPr>
            <p:nvPr/>
          </p:nvSpPr>
          <p:spPr bwMode="auto">
            <a:xfrm>
              <a:off x="4217" y="1725"/>
              <a:ext cx="110" cy="192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B</a:t>
              </a:r>
            </a:p>
          </p:txBody>
        </p:sp>
      </p:grpSp>
      <p:grpSp>
        <p:nvGrpSpPr>
          <p:cNvPr id="1613847" name="Group 23"/>
          <p:cNvGrpSpPr>
            <a:grpSpLocks/>
          </p:cNvGrpSpPr>
          <p:nvPr/>
        </p:nvGrpSpPr>
        <p:grpSpPr bwMode="auto">
          <a:xfrm>
            <a:off x="6629400" y="2209800"/>
            <a:ext cx="304800" cy="1143000"/>
            <a:chOff x="4176" y="1488"/>
            <a:chExt cx="192" cy="720"/>
          </a:xfrm>
        </p:grpSpPr>
        <p:sp>
          <p:nvSpPr>
            <p:cNvPr id="1613848" name="Rectangle 24"/>
            <p:cNvSpPr>
              <a:spLocks noChangeArrowheads="1"/>
            </p:cNvSpPr>
            <p:nvPr/>
          </p:nvSpPr>
          <p:spPr bwMode="auto">
            <a:xfrm>
              <a:off x="4176" y="1488"/>
              <a:ext cx="192" cy="72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3849" name="Text Box 25"/>
            <p:cNvSpPr txBox="1">
              <a:spLocks noChangeArrowheads="1"/>
            </p:cNvSpPr>
            <p:nvPr/>
          </p:nvSpPr>
          <p:spPr bwMode="auto">
            <a:xfrm>
              <a:off x="4216" y="1725"/>
              <a:ext cx="112" cy="192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</p:grpSp>
      <p:sp>
        <p:nvSpPr>
          <p:cNvPr id="1613850" name="Text Box 26"/>
          <p:cNvSpPr txBox="1">
            <a:spLocks noChangeArrowheads="1"/>
          </p:cNvSpPr>
          <p:nvPr/>
        </p:nvSpPr>
        <p:spPr bwMode="auto">
          <a:xfrm>
            <a:off x="5029200" y="3657600"/>
            <a:ext cx="35020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A evaluates and as a consequence 1 is added to the event queue</a:t>
            </a:r>
          </a:p>
        </p:txBody>
      </p:sp>
      <p:sp>
        <p:nvSpPr>
          <p:cNvPr id="1613851" name="Line 27"/>
          <p:cNvSpPr>
            <a:spLocks noChangeShapeType="1"/>
          </p:cNvSpPr>
          <p:nvPr/>
        </p:nvSpPr>
        <p:spPr bwMode="auto">
          <a:xfrm flipH="1">
            <a:off x="5486400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613852" name="Group 28"/>
          <p:cNvGrpSpPr>
            <a:grpSpLocks/>
          </p:cNvGrpSpPr>
          <p:nvPr/>
        </p:nvGrpSpPr>
        <p:grpSpPr bwMode="auto">
          <a:xfrm>
            <a:off x="5486400" y="2209800"/>
            <a:ext cx="2057400" cy="1143000"/>
            <a:chOff x="3456" y="1776"/>
            <a:chExt cx="1296" cy="720"/>
          </a:xfrm>
        </p:grpSpPr>
        <p:sp>
          <p:nvSpPr>
            <p:cNvPr id="1613853" name="Rectangle 29"/>
            <p:cNvSpPr>
              <a:spLocks noChangeArrowheads="1"/>
            </p:cNvSpPr>
            <p:nvPr/>
          </p:nvSpPr>
          <p:spPr bwMode="auto">
            <a:xfrm>
              <a:off x="4560" y="1776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3854" name="Rectangle 30"/>
            <p:cNvSpPr>
              <a:spLocks noChangeArrowheads="1"/>
            </p:cNvSpPr>
            <p:nvPr/>
          </p:nvSpPr>
          <p:spPr bwMode="auto">
            <a:xfrm>
              <a:off x="4368" y="1776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3855" name="Rectangle 31"/>
            <p:cNvSpPr>
              <a:spLocks noChangeArrowheads="1"/>
            </p:cNvSpPr>
            <p:nvPr/>
          </p:nvSpPr>
          <p:spPr bwMode="auto">
            <a:xfrm>
              <a:off x="4176" y="1776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3856" name="Rectangle 32"/>
            <p:cNvSpPr>
              <a:spLocks noChangeArrowheads="1"/>
            </p:cNvSpPr>
            <p:nvPr/>
          </p:nvSpPr>
          <p:spPr bwMode="auto">
            <a:xfrm>
              <a:off x="3984" y="1776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3857" name="Rectangle 33"/>
            <p:cNvSpPr>
              <a:spLocks noChangeArrowheads="1"/>
            </p:cNvSpPr>
            <p:nvPr/>
          </p:nvSpPr>
          <p:spPr bwMode="auto">
            <a:xfrm>
              <a:off x="3792" y="1776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3858" name="Rectangle 34"/>
            <p:cNvSpPr>
              <a:spLocks noChangeArrowheads="1"/>
            </p:cNvSpPr>
            <p:nvPr/>
          </p:nvSpPr>
          <p:spPr bwMode="auto">
            <a:xfrm>
              <a:off x="3600" y="1776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3859" name="Line 35"/>
            <p:cNvSpPr>
              <a:spLocks noChangeShapeType="1"/>
            </p:cNvSpPr>
            <p:nvPr/>
          </p:nvSpPr>
          <p:spPr bwMode="auto">
            <a:xfrm flipH="1">
              <a:off x="3456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3860" name="Line 36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1613861" name="Group 37"/>
            <p:cNvGrpSpPr>
              <a:grpSpLocks/>
            </p:cNvGrpSpPr>
            <p:nvPr/>
          </p:nvGrpSpPr>
          <p:grpSpPr bwMode="auto">
            <a:xfrm>
              <a:off x="4560" y="1776"/>
              <a:ext cx="192" cy="720"/>
              <a:chOff x="4176" y="1488"/>
              <a:chExt cx="192" cy="720"/>
            </a:xfrm>
          </p:grpSpPr>
          <p:sp>
            <p:nvSpPr>
              <p:cNvPr id="1613862" name="Rectangle 38"/>
              <p:cNvSpPr>
                <a:spLocks noChangeArrowheads="1"/>
              </p:cNvSpPr>
              <p:nvPr/>
            </p:nvSpPr>
            <p:spPr bwMode="auto">
              <a:xfrm>
                <a:off x="4176" y="1488"/>
                <a:ext cx="192" cy="72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13863" name="Text Box 39"/>
              <p:cNvSpPr txBox="1">
                <a:spLocks noChangeArrowheads="1"/>
              </p:cNvSpPr>
              <p:nvPr/>
            </p:nvSpPr>
            <p:spPr bwMode="auto">
              <a:xfrm>
                <a:off x="4217" y="1725"/>
                <a:ext cx="110" cy="192"/>
              </a:xfrm>
              <a:prstGeom prst="rect">
                <a:avLst/>
              </a:prstGeom>
              <a:solidFill>
                <a:srgbClr val="99CC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>
                    <a:solidFill>
                      <a:schemeClr val="tx2"/>
                    </a:solidFill>
                  </a:rPr>
                  <a:t>B</a:t>
                </a:r>
              </a:p>
            </p:txBody>
          </p:sp>
        </p:grpSp>
        <p:grpSp>
          <p:nvGrpSpPr>
            <p:cNvPr id="1613864" name="Group 40"/>
            <p:cNvGrpSpPr>
              <a:grpSpLocks/>
            </p:cNvGrpSpPr>
            <p:nvPr/>
          </p:nvGrpSpPr>
          <p:grpSpPr bwMode="auto">
            <a:xfrm>
              <a:off x="4368" y="1776"/>
              <a:ext cx="192" cy="720"/>
              <a:chOff x="4176" y="1488"/>
              <a:chExt cx="192" cy="720"/>
            </a:xfrm>
          </p:grpSpPr>
          <p:sp>
            <p:nvSpPr>
              <p:cNvPr id="1613865" name="Rectangle 41"/>
              <p:cNvSpPr>
                <a:spLocks noChangeArrowheads="1"/>
              </p:cNvSpPr>
              <p:nvPr/>
            </p:nvSpPr>
            <p:spPr bwMode="auto">
              <a:xfrm>
                <a:off x="4176" y="1488"/>
                <a:ext cx="192" cy="720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13866" name="Text Box 42"/>
              <p:cNvSpPr txBox="1">
                <a:spLocks noChangeArrowheads="1"/>
              </p:cNvSpPr>
              <p:nvPr/>
            </p:nvSpPr>
            <p:spPr bwMode="auto">
              <a:xfrm>
                <a:off x="4216" y="1725"/>
                <a:ext cx="112" cy="19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>
                    <a:solidFill>
                      <a:schemeClr val="tx2"/>
                    </a:solidFill>
                  </a:rPr>
                  <a:t>C</a:t>
                </a:r>
              </a:p>
            </p:txBody>
          </p:sp>
        </p:grpSp>
        <p:grpSp>
          <p:nvGrpSpPr>
            <p:cNvPr id="1613867" name="Group 43"/>
            <p:cNvGrpSpPr>
              <a:grpSpLocks/>
            </p:cNvGrpSpPr>
            <p:nvPr/>
          </p:nvGrpSpPr>
          <p:grpSpPr bwMode="auto">
            <a:xfrm>
              <a:off x="4176" y="1776"/>
              <a:ext cx="192" cy="720"/>
              <a:chOff x="4176" y="1488"/>
              <a:chExt cx="192" cy="720"/>
            </a:xfrm>
          </p:grpSpPr>
          <p:sp>
            <p:nvSpPr>
              <p:cNvPr id="1613868" name="Rectangle 44"/>
              <p:cNvSpPr>
                <a:spLocks noChangeArrowheads="1"/>
              </p:cNvSpPr>
              <p:nvPr/>
            </p:nvSpPr>
            <p:spPr bwMode="auto">
              <a:xfrm>
                <a:off x="4176" y="1488"/>
                <a:ext cx="192" cy="72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13869" name="Text Box 45"/>
              <p:cNvSpPr txBox="1">
                <a:spLocks noChangeArrowheads="1"/>
              </p:cNvSpPr>
              <p:nvPr/>
            </p:nvSpPr>
            <p:spPr bwMode="auto">
              <a:xfrm>
                <a:off x="4221" y="1725"/>
                <a:ext cx="10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>
                    <a:solidFill>
                      <a:schemeClr val="tx2"/>
                    </a:solidFill>
                  </a:rPr>
                  <a:t>1</a:t>
                </a:r>
              </a:p>
            </p:txBody>
          </p:sp>
        </p:grpSp>
      </p:grpSp>
      <p:sp>
        <p:nvSpPr>
          <p:cNvPr id="1613870" name="Text Box 46"/>
          <p:cNvSpPr txBox="1">
            <a:spLocks noChangeArrowheads="1"/>
          </p:cNvSpPr>
          <p:nvPr/>
        </p:nvSpPr>
        <p:spPr bwMode="auto">
          <a:xfrm>
            <a:off x="533400" y="1519238"/>
            <a:ext cx="3733800" cy="442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52806" tIns="152806" rIns="152806" bIns="152806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wire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a_i</a:t>
            </a:r>
            <a:r>
              <a:rPr lang="en-US" sz="1800" b="1" dirty="0" smtClean="0">
                <a:latin typeface="Courier New" pitchFamily="-65" charset="0"/>
              </a:rPr>
              <a:t>, </a:t>
            </a:r>
            <a:r>
              <a:rPr lang="en-US" sz="1800" b="1" dirty="0" err="1" smtClean="0">
                <a:latin typeface="Courier New" pitchFamily="-65" charset="0"/>
              </a:rPr>
              <a:t>b_i</a:t>
            </a:r>
            <a:r>
              <a:rPr lang="en-US" sz="1800" b="1" dirty="0" smtClean="0">
                <a:latin typeface="Courier New" pitchFamily="-65" charset="0"/>
              </a:rPr>
              <a:t>, </a:t>
            </a:r>
            <a:r>
              <a:rPr lang="en-US" sz="1800" b="1" dirty="0" err="1" smtClean="0">
                <a:latin typeface="Courier New" pitchFamily="-65" charset="0"/>
              </a:rPr>
              <a:t>c_i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</a:rPr>
              <a:t>reg</a:t>
            </a: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a_o</a:t>
            </a:r>
            <a:r>
              <a:rPr lang="en-US" sz="1800" b="1" dirty="0" smtClean="0">
                <a:latin typeface="Courier New" pitchFamily="-65" charset="0"/>
              </a:rPr>
              <a:t>, </a:t>
            </a:r>
            <a:r>
              <a:rPr lang="en-US" sz="1800" b="1" dirty="0" err="1" smtClean="0">
                <a:latin typeface="Courier New" pitchFamily="-65" charset="0"/>
              </a:rPr>
              <a:t>b_o</a:t>
            </a:r>
            <a:r>
              <a:rPr lang="en-US" sz="1800" b="1" dirty="0" smtClean="0">
                <a:latin typeface="Courier New" pitchFamily="-65" charset="0"/>
              </a:rPr>
              <a:t>, </a:t>
            </a:r>
            <a:r>
              <a:rPr lang="en-US" sz="1800" b="1" dirty="0" err="1" smtClean="0">
                <a:latin typeface="Courier New" pitchFamily="-65" charset="0"/>
              </a:rPr>
              <a:t>c_o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always</a:t>
            </a:r>
            <a:r>
              <a:rPr lang="en-US" sz="1800" b="1" dirty="0">
                <a:latin typeface="Courier New" pitchFamily="-65" charset="0"/>
              </a:rPr>
              <a:t> @(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</a:rPr>
              <a:t>posedge</a:t>
            </a: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err="1">
                <a:latin typeface="Courier New" pitchFamily="-65" charset="0"/>
              </a:rPr>
              <a:t>clk</a:t>
            </a:r>
            <a:r>
              <a:rPr lang="en-US" sz="1800" b="1" dirty="0">
                <a:latin typeface="Courier New" pitchFamily="-65" charset="0"/>
              </a:rPr>
              <a:t>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a_o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&lt;=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a_i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assign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b_i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=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a_o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+ 1;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always</a:t>
            </a:r>
            <a:r>
              <a:rPr lang="en-US" sz="1800" b="1" dirty="0">
                <a:latin typeface="Courier New" pitchFamily="-65" charset="0"/>
              </a:rPr>
              <a:t> @(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</a:rPr>
              <a:t>posedge</a:t>
            </a: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err="1">
                <a:latin typeface="Courier New" pitchFamily="-65" charset="0"/>
              </a:rPr>
              <a:t>clk</a:t>
            </a:r>
            <a:r>
              <a:rPr lang="en-US" sz="1800" b="1" dirty="0">
                <a:latin typeface="Courier New" pitchFamily="-65" charset="0"/>
              </a:rPr>
              <a:t>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b_o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&lt;=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b_i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assign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c_i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=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b_o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+ 1;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solidFill>
                <a:srgbClr val="3333CC"/>
              </a:solidFill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always</a:t>
            </a:r>
            <a:r>
              <a:rPr lang="en-US" sz="1800" b="1" dirty="0">
                <a:latin typeface="Courier New" pitchFamily="-65" charset="0"/>
              </a:rPr>
              <a:t> @(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</a:rPr>
              <a:t>posedge</a:t>
            </a: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err="1">
                <a:latin typeface="Courier New" pitchFamily="-65" charset="0"/>
              </a:rPr>
              <a:t>clk</a:t>
            </a:r>
            <a:r>
              <a:rPr lang="en-US" sz="1800" b="1" dirty="0">
                <a:latin typeface="Courier New" pitchFamily="-65" charset="0"/>
              </a:rPr>
              <a:t>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c_o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&lt;=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c_i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FD27BE23-EF08-2642-8288-5E78D04B2014}" type="slidenum">
              <a:rPr lang="en-US"/>
              <a:pPr/>
              <a:t>34</a:t>
            </a:fld>
            <a:endParaRPr lang="en-US"/>
          </a:p>
        </p:txBody>
      </p:sp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semantics of Verilog -3</a:t>
            </a:r>
          </a:p>
        </p:txBody>
      </p:sp>
      <p:sp>
        <p:nvSpPr>
          <p:cNvPr id="1615876" name="Text Box 4"/>
          <p:cNvSpPr txBox="1">
            <a:spLocks noChangeArrowheads="1"/>
          </p:cNvSpPr>
          <p:nvPr/>
        </p:nvSpPr>
        <p:spPr bwMode="auto">
          <a:xfrm>
            <a:off x="5273675" y="1676400"/>
            <a:ext cx="2427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  <a:latin typeface="Arial" pitchFamily="-65" charset="0"/>
              </a:rPr>
              <a:t>Active Event Queue</a:t>
            </a:r>
          </a:p>
        </p:txBody>
      </p:sp>
      <p:sp>
        <p:nvSpPr>
          <p:cNvPr id="1615877" name="Rectangle 5"/>
          <p:cNvSpPr>
            <a:spLocks noChangeArrowheads="1"/>
          </p:cNvSpPr>
          <p:nvPr/>
        </p:nvSpPr>
        <p:spPr bwMode="auto">
          <a:xfrm>
            <a:off x="4191000" y="2514600"/>
            <a:ext cx="533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1615878" name="Rectangle 6"/>
          <p:cNvSpPr>
            <a:spLocks noChangeArrowheads="1"/>
          </p:cNvSpPr>
          <p:nvPr/>
        </p:nvSpPr>
        <p:spPr bwMode="auto">
          <a:xfrm>
            <a:off x="4191000" y="3200400"/>
            <a:ext cx="5334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Arial" pitchFamily="-65" charset="0"/>
              </a:rPr>
              <a:t>1</a:t>
            </a:r>
          </a:p>
        </p:txBody>
      </p:sp>
      <p:sp>
        <p:nvSpPr>
          <p:cNvPr id="1615879" name="Rectangle 7"/>
          <p:cNvSpPr>
            <a:spLocks noChangeArrowheads="1"/>
          </p:cNvSpPr>
          <p:nvPr/>
        </p:nvSpPr>
        <p:spPr bwMode="auto">
          <a:xfrm>
            <a:off x="4191000" y="3886200"/>
            <a:ext cx="533400" cy="533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Arial" pitchFamily="-65" charset="0"/>
              </a:rPr>
              <a:t>B</a:t>
            </a:r>
          </a:p>
        </p:txBody>
      </p:sp>
      <p:sp>
        <p:nvSpPr>
          <p:cNvPr id="1615880" name="Rectangle 8"/>
          <p:cNvSpPr>
            <a:spLocks noChangeArrowheads="1"/>
          </p:cNvSpPr>
          <p:nvPr/>
        </p:nvSpPr>
        <p:spPr bwMode="auto">
          <a:xfrm>
            <a:off x="4191000" y="4572000"/>
            <a:ext cx="5334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Arial" pitchFamily="-65" charset="0"/>
              </a:rPr>
              <a:t>2</a:t>
            </a:r>
          </a:p>
        </p:txBody>
      </p:sp>
      <p:sp>
        <p:nvSpPr>
          <p:cNvPr id="1615881" name="Rectangle 9"/>
          <p:cNvSpPr>
            <a:spLocks noChangeArrowheads="1"/>
          </p:cNvSpPr>
          <p:nvPr/>
        </p:nvSpPr>
        <p:spPr bwMode="auto">
          <a:xfrm>
            <a:off x="4191000" y="5257800"/>
            <a:ext cx="533400" cy="533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Arial" pitchFamily="-65" charset="0"/>
              </a:rPr>
              <a:t>C</a:t>
            </a:r>
          </a:p>
        </p:txBody>
      </p:sp>
      <p:sp>
        <p:nvSpPr>
          <p:cNvPr id="1615882" name="Text Box 10"/>
          <p:cNvSpPr txBox="1">
            <a:spLocks noChangeArrowheads="1"/>
          </p:cNvSpPr>
          <p:nvPr/>
        </p:nvSpPr>
        <p:spPr bwMode="auto">
          <a:xfrm>
            <a:off x="5032375" y="3744913"/>
            <a:ext cx="3502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FF0000"/>
                </a:solidFill>
                <a:latin typeface="Arial" pitchFamily="-65" charset="0"/>
              </a:rPr>
              <a:t>B evaluates and as a consequence 2 is added to the event queue</a:t>
            </a:r>
          </a:p>
        </p:txBody>
      </p:sp>
      <p:grpSp>
        <p:nvGrpSpPr>
          <p:cNvPr id="1615883" name="Group 11"/>
          <p:cNvGrpSpPr>
            <a:grpSpLocks/>
          </p:cNvGrpSpPr>
          <p:nvPr/>
        </p:nvGrpSpPr>
        <p:grpSpPr bwMode="auto">
          <a:xfrm>
            <a:off x="5486400" y="2209800"/>
            <a:ext cx="2057400" cy="1143000"/>
            <a:chOff x="3456" y="1776"/>
            <a:chExt cx="1296" cy="720"/>
          </a:xfrm>
        </p:grpSpPr>
        <p:sp>
          <p:nvSpPr>
            <p:cNvPr id="1615884" name="Rectangle 12"/>
            <p:cNvSpPr>
              <a:spLocks noChangeArrowheads="1"/>
            </p:cNvSpPr>
            <p:nvPr/>
          </p:nvSpPr>
          <p:spPr bwMode="auto">
            <a:xfrm>
              <a:off x="4560" y="1776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5885" name="Rectangle 13"/>
            <p:cNvSpPr>
              <a:spLocks noChangeArrowheads="1"/>
            </p:cNvSpPr>
            <p:nvPr/>
          </p:nvSpPr>
          <p:spPr bwMode="auto">
            <a:xfrm>
              <a:off x="4368" y="1776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5886" name="Rectangle 14"/>
            <p:cNvSpPr>
              <a:spLocks noChangeArrowheads="1"/>
            </p:cNvSpPr>
            <p:nvPr/>
          </p:nvSpPr>
          <p:spPr bwMode="auto">
            <a:xfrm>
              <a:off x="4176" y="1776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5887" name="Rectangle 15"/>
            <p:cNvSpPr>
              <a:spLocks noChangeArrowheads="1"/>
            </p:cNvSpPr>
            <p:nvPr/>
          </p:nvSpPr>
          <p:spPr bwMode="auto">
            <a:xfrm>
              <a:off x="3984" y="1776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5888" name="Rectangle 16"/>
            <p:cNvSpPr>
              <a:spLocks noChangeArrowheads="1"/>
            </p:cNvSpPr>
            <p:nvPr/>
          </p:nvSpPr>
          <p:spPr bwMode="auto">
            <a:xfrm>
              <a:off x="3792" y="1776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5889" name="Rectangle 17"/>
            <p:cNvSpPr>
              <a:spLocks noChangeArrowheads="1"/>
            </p:cNvSpPr>
            <p:nvPr/>
          </p:nvSpPr>
          <p:spPr bwMode="auto">
            <a:xfrm>
              <a:off x="3600" y="1776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5890" name="Line 18"/>
            <p:cNvSpPr>
              <a:spLocks noChangeShapeType="1"/>
            </p:cNvSpPr>
            <p:nvPr/>
          </p:nvSpPr>
          <p:spPr bwMode="auto">
            <a:xfrm flipH="1">
              <a:off x="3456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5891" name="Line 19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1615892" name="Group 20"/>
            <p:cNvGrpSpPr>
              <a:grpSpLocks/>
            </p:cNvGrpSpPr>
            <p:nvPr/>
          </p:nvGrpSpPr>
          <p:grpSpPr bwMode="auto">
            <a:xfrm>
              <a:off x="4560" y="1776"/>
              <a:ext cx="192" cy="720"/>
              <a:chOff x="4176" y="1488"/>
              <a:chExt cx="192" cy="720"/>
            </a:xfrm>
          </p:grpSpPr>
          <p:sp>
            <p:nvSpPr>
              <p:cNvPr id="1615893" name="Rectangle 21"/>
              <p:cNvSpPr>
                <a:spLocks noChangeArrowheads="1"/>
              </p:cNvSpPr>
              <p:nvPr/>
            </p:nvSpPr>
            <p:spPr bwMode="auto">
              <a:xfrm>
                <a:off x="4176" y="1488"/>
                <a:ext cx="192" cy="72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15894" name="Text Box 22"/>
              <p:cNvSpPr txBox="1">
                <a:spLocks noChangeArrowheads="1"/>
              </p:cNvSpPr>
              <p:nvPr/>
            </p:nvSpPr>
            <p:spPr bwMode="auto">
              <a:xfrm>
                <a:off x="4218" y="1728"/>
                <a:ext cx="107" cy="192"/>
              </a:xfrm>
              <a:prstGeom prst="rect">
                <a:avLst/>
              </a:prstGeom>
              <a:solidFill>
                <a:srgbClr val="99CC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>
                    <a:solidFill>
                      <a:schemeClr val="tx2"/>
                    </a:solidFill>
                    <a:latin typeface="Arial" pitchFamily="-65" charset="0"/>
                  </a:rPr>
                  <a:t>B</a:t>
                </a:r>
              </a:p>
            </p:txBody>
          </p:sp>
        </p:grpSp>
        <p:grpSp>
          <p:nvGrpSpPr>
            <p:cNvPr id="1615895" name="Group 23"/>
            <p:cNvGrpSpPr>
              <a:grpSpLocks/>
            </p:cNvGrpSpPr>
            <p:nvPr/>
          </p:nvGrpSpPr>
          <p:grpSpPr bwMode="auto">
            <a:xfrm>
              <a:off x="4368" y="1776"/>
              <a:ext cx="192" cy="720"/>
              <a:chOff x="4176" y="1488"/>
              <a:chExt cx="192" cy="720"/>
            </a:xfrm>
          </p:grpSpPr>
          <p:sp>
            <p:nvSpPr>
              <p:cNvPr id="1615896" name="Rectangle 24"/>
              <p:cNvSpPr>
                <a:spLocks noChangeArrowheads="1"/>
              </p:cNvSpPr>
              <p:nvPr/>
            </p:nvSpPr>
            <p:spPr bwMode="auto">
              <a:xfrm>
                <a:off x="4176" y="1488"/>
                <a:ext cx="192" cy="720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15897" name="Text Box 25"/>
              <p:cNvSpPr txBox="1">
                <a:spLocks noChangeArrowheads="1"/>
              </p:cNvSpPr>
              <p:nvPr/>
            </p:nvSpPr>
            <p:spPr bwMode="auto">
              <a:xfrm>
                <a:off x="4214" y="1728"/>
                <a:ext cx="116" cy="19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>
                    <a:solidFill>
                      <a:schemeClr val="tx2"/>
                    </a:solidFill>
                    <a:latin typeface="Arial" pitchFamily="-65" charset="0"/>
                  </a:rPr>
                  <a:t>C</a:t>
                </a:r>
              </a:p>
            </p:txBody>
          </p:sp>
        </p:grpSp>
        <p:grpSp>
          <p:nvGrpSpPr>
            <p:cNvPr id="1615898" name="Group 26"/>
            <p:cNvGrpSpPr>
              <a:grpSpLocks/>
            </p:cNvGrpSpPr>
            <p:nvPr/>
          </p:nvGrpSpPr>
          <p:grpSpPr bwMode="auto">
            <a:xfrm>
              <a:off x="4176" y="1776"/>
              <a:ext cx="192" cy="720"/>
              <a:chOff x="4176" y="1488"/>
              <a:chExt cx="192" cy="720"/>
            </a:xfrm>
          </p:grpSpPr>
          <p:sp>
            <p:nvSpPr>
              <p:cNvPr id="1615899" name="Rectangle 27"/>
              <p:cNvSpPr>
                <a:spLocks noChangeArrowheads="1"/>
              </p:cNvSpPr>
              <p:nvPr/>
            </p:nvSpPr>
            <p:spPr bwMode="auto">
              <a:xfrm>
                <a:off x="4176" y="1488"/>
                <a:ext cx="192" cy="72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15900" name="Text Box 28"/>
              <p:cNvSpPr txBox="1">
                <a:spLocks noChangeArrowheads="1"/>
              </p:cNvSpPr>
              <p:nvPr/>
            </p:nvSpPr>
            <p:spPr bwMode="auto">
              <a:xfrm>
                <a:off x="4227" y="1728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>
                    <a:solidFill>
                      <a:schemeClr val="tx2"/>
                    </a:solidFill>
                    <a:latin typeface="Arial" pitchFamily="-65" charset="0"/>
                  </a:rPr>
                  <a:t>1</a:t>
                </a:r>
              </a:p>
            </p:txBody>
          </p:sp>
        </p:grpSp>
      </p:grpSp>
      <p:grpSp>
        <p:nvGrpSpPr>
          <p:cNvPr id="1615901" name="Group 29"/>
          <p:cNvGrpSpPr>
            <a:grpSpLocks/>
          </p:cNvGrpSpPr>
          <p:nvPr/>
        </p:nvGrpSpPr>
        <p:grpSpPr bwMode="auto">
          <a:xfrm>
            <a:off x="5486400" y="2209800"/>
            <a:ext cx="2057400" cy="1143000"/>
            <a:chOff x="3456" y="1632"/>
            <a:chExt cx="1296" cy="720"/>
          </a:xfrm>
        </p:grpSpPr>
        <p:sp>
          <p:nvSpPr>
            <p:cNvPr id="1615902" name="Rectangle 30"/>
            <p:cNvSpPr>
              <a:spLocks noChangeArrowheads="1"/>
            </p:cNvSpPr>
            <p:nvPr/>
          </p:nvSpPr>
          <p:spPr bwMode="auto">
            <a:xfrm>
              <a:off x="4560" y="1632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5903" name="Rectangle 31"/>
            <p:cNvSpPr>
              <a:spLocks noChangeArrowheads="1"/>
            </p:cNvSpPr>
            <p:nvPr/>
          </p:nvSpPr>
          <p:spPr bwMode="auto">
            <a:xfrm>
              <a:off x="4368" y="1632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5904" name="Rectangle 32"/>
            <p:cNvSpPr>
              <a:spLocks noChangeArrowheads="1"/>
            </p:cNvSpPr>
            <p:nvPr/>
          </p:nvSpPr>
          <p:spPr bwMode="auto">
            <a:xfrm>
              <a:off x="4176" y="1632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5905" name="Rectangle 33"/>
            <p:cNvSpPr>
              <a:spLocks noChangeArrowheads="1"/>
            </p:cNvSpPr>
            <p:nvPr/>
          </p:nvSpPr>
          <p:spPr bwMode="auto">
            <a:xfrm>
              <a:off x="3984" y="1632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5906" name="Rectangle 34"/>
            <p:cNvSpPr>
              <a:spLocks noChangeArrowheads="1"/>
            </p:cNvSpPr>
            <p:nvPr/>
          </p:nvSpPr>
          <p:spPr bwMode="auto">
            <a:xfrm>
              <a:off x="3792" y="1632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5907" name="Rectangle 35"/>
            <p:cNvSpPr>
              <a:spLocks noChangeArrowheads="1"/>
            </p:cNvSpPr>
            <p:nvPr/>
          </p:nvSpPr>
          <p:spPr bwMode="auto">
            <a:xfrm>
              <a:off x="3600" y="1632"/>
              <a:ext cx="19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5908" name="Line 36"/>
            <p:cNvSpPr>
              <a:spLocks noChangeShapeType="1"/>
            </p:cNvSpPr>
            <p:nvPr/>
          </p:nvSpPr>
          <p:spPr bwMode="auto">
            <a:xfrm flipH="1">
              <a:off x="3456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5909" name="Rectangle 37"/>
            <p:cNvSpPr>
              <a:spLocks noChangeArrowheads="1"/>
            </p:cNvSpPr>
            <p:nvPr/>
          </p:nvSpPr>
          <p:spPr bwMode="auto">
            <a:xfrm>
              <a:off x="4560" y="1632"/>
              <a:ext cx="192" cy="72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5910" name="Text Box 38"/>
            <p:cNvSpPr txBox="1">
              <a:spLocks noChangeArrowheads="1"/>
            </p:cNvSpPr>
            <p:nvPr/>
          </p:nvSpPr>
          <p:spPr bwMode="auto">
            <a:xfrm>
              <a:off x="4598" y="1872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  <a:latin typeface="Arial" pitchFamily="-65" charset="0"/>
                </a:rPr>
                <a:t>C</a:t>
              </a:r>
            </a:p>
          </p:txBody>
        </p:sp>
        <p:grpSp>
          <p:nvGrpSpPr>
            <p:cNvPr id="1615911" name="Group 39"/>
            <p:cNvGrpSpPr>
              <a:grpSpLocks/>
            </p:cNvGrpSpPr>
            <p:nvPr/>
          </p:nvGrpSpPr>
          <p:grpSpPr bwMode="auto">
            <a:xfrm>
              <a:off x="4368" y="1632"/>
              <a:ext cx="192" cy="720"/>
              <a:chOff x="4176" y="1488"/>
              <a:chExt cx="192" cy="720"/>
            </a:xfrm>
          </p:grpSpPr>
          <p:sp>
            <p:nvSpPr>
              <p:cNvPr id="1615912" name="Rectangle 40"/>
              <p:cNvSpPr>
                <a:spLocks noChangeArrowheads="1"/>
              </p:cNvSpPr>
              <p:nvPr/>
            </p:nvSpPr>
            <p:spPr bwMode="auto">
              <a:xfrm>
                <a:off x="4176" y="1488"/>
                <a:ext cx="192" cy="72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15913" name="Text Box 41"/>
              <p:cNvSpPr txBox="1">
                <a:spLocks noChangeArrowheads="1"/>
              </p:cNvSpPr>
              <p:nvPr/>
            </p:nvSpPr>
            <p:spPr bwMode="auto">
              <a:xfrm>
                <a:off x="4227" y="1728"/>
                <a:ext cx="89" cy="192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>
                    <a:solidFill>
                      <a:schemeClr val="tx2"/>
                    </a:solidFill>
                    <a:latin typeface="Arial" pitchFamily="-65" charset="0"/>
                  </a:rPr>
                  <a:t>1</a:t>
                </a:r>
              </a:p>
            </p:txBody>
          </p:sp>
        </p:grpSp>
        <p:grpSp>
          <p:nvGrpSpPr>
            <p:cNvPr id="1615914" name="Group 42"/>
            <p:cNvGrpSpPr>
              <a:grpSpLocks/>
            </p:cNvGrpSpPr>
            <p:nvPr/>
          </p:nvGrpSpPr>
          <p:grpSpPr bwMode="auto">
            <a:xfrm>
              <a:off x="4176" y="1632"/>
              <a:ext cx="192" cy="720"/>
              <a:chOff x="4176" y="1488"/>
              <a:chExt cx="192" cy="720"/>
            </a:xfrm>
          </p:grpSpPr>
          <p:sp>
            <p:nvSpPr>
              <p:cNvPr id="1615915" name="Rectangle 43"/>
              <p:cNvSpPr>
                <a:spLocks noChangeArrowheads="1"/>
              </p:cNvSpPr>
              <p:nvPr/>
            </p:nvSpPr>
            <p:spPr bwMode="auto">
              <a:xfrm>
                <a:off x="4176" y="1488"/>
                <a:ext cx="192" cy="72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15916" name="Text Box 44"/>
              <p:cNvSpPr txBox="1">
                <a:spLocks noChangeArrowheads="1"/>
              </p:cNvSpPr>
              <p:nvPr/>
            </p:nvSpPr>
            <p:spPr bwMode="auto">
              <a:xfrm>
                <a:off x="4227" y="1728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>
                    <a:solidFill>
                      <a:schemeClr val="tx2"/>
                    </a:solidFill>
                    <a:latin typeface="Arial" pitchFamily="-65" charset="0"/>
                  </a:rPr>
                  <a:t>2</a:t>
                </a:r>
              </a:p>
            </p:txBody>
          </p:sp>
        </p:grpSp>
        <p:sp>
          <p:nvSpPr>
            <p:cNvPr id="1615917" name="Line 45"/>
            <p:cNvSpPr>
              <a:spLocks noChangeShapeType="1"/>
            </p:cNvSpPr>
            <p:nvPr/>
          </p:nvSpPr>
          <p:spPr bwMode="auto">
            <a:xfrm flipH="1">
              <a:off x="3456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615918" name="Text Box 46"/>
          <p:cNvSpPr txBox="1">
            <a:spLocks noChangeArrowheads="1"/>
          </p:cNvSpPr>
          <p:nvPr/>
        </p:nvSpPr>
        <p:spPr bwMode="auto">
          <a:xfrm>
            <a:off x="5032375" y="3744913"/>
            <a:ext cx="3502025" cy="1893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FF0000"/>
                </a:solidFill>
                <a:latin typeface="Arial" pitchFamily="-65" charset="0"/>
              </a:rPr>
              <a:t>Event queue is emptied before we go to next clock cycle</a:t>
            </a:r>
          </a:p>
        </p:txBody>
      </p:sp>
      <p:sp>
        <p:nvSpPr>
          <p:cNvPr id="1615919" name="Text Box 47"/>
          <p:cNvSpPr txBox="1">
            <a:spLocks noChangeArrowheads="1"/>
          </p:cNvSpPr>
          <p:nvPr/>
        </p:nvSpPr>
        <p:spPr bwMode="auto">
          <a:xfrm>
            <a:off x="533400" y="1519238"/>
            <a:ext cx="3733800" cy="442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52806" tIns="152806" rIns="152806" bIns="152806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wire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a_i</a:t>
            </a:r>
            <a:r>
              <a:rPr lang="en-US" sz="1800" b="1" dirty="0" smtClean="0">
                <a:latin typeface="Courier New" pitchFamily="-65" charset="0"/>
              </a:rPr>
              <a:t>, </a:t>
            </a:r>
            <a:r>
              <a:rPr lang="en-US" sz="1800" b="1" dirty="0" err="1" smtClean="0">
                <a:latin typeface="Courier New" pitchFamily="-65" charset="0"/>
              </a:rPr>
              <a:t>b_i</a:t>
            </a:r>
            <a:r>
              <a:rPr lang="en-US" sz="1800" b="1" dirty="0" smtClean="0">
                <a:latin typeface="Courier New" pitchFamily="-65" charset="0"/>
              </a:rPr>
              <a:t>, </a:t>
            </a:r>
            <a:r>
              <a:rPr lang="en-US" sz="1800" b="1" dirty="0" err="1" smtClean="0">
                <a:latin typeface="Courier New" pitchFamily="-65" charset="0"/>
              </a:rPr>
              <a:t>c_i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</a:rPr>
              <a:t>reg</a:t>
            </a: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a_o</a:t>
            </a:r>
            <a:r>
              <a:rPr lang="en-US" sz="1800" b="1" dirty="0" smtClean="0">
                <a:latin typeface="Courier New" pitchFamily="-65" charset="0"/>
              </a:rPr>
              <a:t>, </a:t>
            </a:r>
            <a:r>
              <a:rPr lang="en-US" sz="1800" b="1" dirty="0" err="1" smtClean="0">
                <a:latin typeface="Courier New" pitchFamily="-65" charset="0"/>
              </a:rPr>
              <a:t>b_o</a:t>
            </a:r>
            <a:r>
              <a:rPr lang="en-US" sz="1800" b="1" dirty="0" smtClean="0">
                <a:latin typeface="Courier New" pitchFamily="-65" charset="0"/>
              </a:rPr>
              <a:t>, </a:t>
            </a:r>
            <a:r>
              <a:rPr lang="en-US" sz="1800" b="1" dirty="0" err="1" smtClean="0">
                <a:latin typeface="Courier New" pitchFamily="-65" charset="0"/>
              </a:rPr>
              <a:t>c_o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always</a:t>
            </a:r>
            <a:r>
              <a:rPr lang="en-US" sz="1800" b="1" dirty="0">
                <a:latin typeface="Courier New" pitchFamily="-65" charset="0"/>
              </a:rPr>
              <a:t> @(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</a:rPr>
              <a:t>posedge</a:t>
            </a: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err="1">
                <a:latin typeface="Courier New" pitchFamily="-65" charset="0"/>
              </a:rPr>
              <a:t>clk</a:t>
            </a:r>
            <a:r>
              <a:rPr lang="en-US" sz="1800" b="1" dirty="0">
                <a:latin typeface="Courier New" pitchFamily="-65" charset="0"/>
              </a:rPr>
              <a:t>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a_o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&lt;=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a_i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assign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b_i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=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a_o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+ 1;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always</a:t>
            </a:r>
            <a:r>
              <a:rPr lang="en-US" sz="1800" b="1" dirty="0">
                <a:latin typeface="Courier New" pitchFamily="-65" charset="0"/>
              </a:rPr>
              <a:t> @(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</a:rPr>
              <a:t>posedge</a:t>
            </a: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err="1">
                <a:latin typeface="Courier New" pitchFamily="-65" charset="0"/>
              </a:rPr>
              <a:t>clk</a:t>
            </a:r>
            <a:r>
              <a:rPr lang="en-US" sz="1800" b="1" dirty="0">
                <a:latin typeface="Courier New" pitchFamily="-65" charset="0"/>
              </a:rPr>
              <a:t>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b_o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&lt;=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b_i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assign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c_i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=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b_o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+ 1;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solidFill>
                <a:srgbClr val="3333CC"/>
              </a:solidFill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always</a:t>
            </a:r>
            <a:r>
              <a:rPr lang="en-US" sz="1800" b="1" dirty="0">
                <a:latin typeface="Courier New" pitchFamily="-65" charset="0"/>
              </a:rPr>
              <a:t> @(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</a:rPr>
              <a:t>posedge</a:t>
            </a: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err="1">
                <a:latin typeface="Courier New" pitchFamily="-65" charset="0"/>
              </a:rPr>
              <a:t>clk</a:t>
            </a:r>
            <a:r>
              <a:rPr lang="en-US" sz="1800" b="1" dirty="0">
                <a:latin typeface="Courier New" pitchFamily="-65" charset="0"/>
              </a:rPr>
              <a:t>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c_o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&lt;=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c_i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59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7E8108EF-973E-8647-8584-9671508C8CC9}" type="slidenum">
              <a:rPr lang="en-US"/>
              <a:pPr/>
              <a:t>35</a:t>
            </a:fld>
            <a:endParaRPr lang="en-US"/>
          </a:p>
        </p:txBody>
      </p:sp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Non-blocking assignment</a:t>
            </a:r>
          </a:p>
        </p:txBody>
      </p:sp>
      <p:sp>
        <p:nvSpPr>
          <p:cNvPr id="1627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Within a “simulation tick” all RHS variables are read first and all the LHS variables are updated together at the end of the tick</a:t>
            </a:r>
          </a:p>
          <a:p>
            <a:endParaRPr lang="en-US"/>
          </a:p>
          <a:p>
            <a:r>
              <a:rPr lang="en-US"/>
              <a:t>Consequently, two event queues have to be maintained – one keeps the computations to be performed while the other keeps the variables to be updated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7139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75BAA14E-7AC4-974C-860D-0076ED971118}" type="slidenum">
              <a:rPr lang="en-US"/>
              <a:pPr/>
              <a:t>36</a:t>
            </a:fld>
            <a:endParaRPr lang="en-US"/>
          </a:p>
        </p:txBody>
      </p:sp>
      <p:sp>
        <p:nvSpPr>
          <p:cNvPr id="154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Non-blocking assignments require two event queues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1549316" name="Rectangle 4"/>
          <p:cNvSpPr>
            <a:spLocks noChangeArrowheads="1"/>
          </p:cNvSpPr>
          <p:nvPr/>
        </p:nvSpPr>
        <p:spPr bwMode="auto">
          <a:xfrm>
            <a:off x="7239000" y="220980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17" name="Rectangle 5"/>
          <p:cNvSpPr>
            <a:spLocks noChangeArrowheads="1"/>
          </p:cNvSpPr>
          <p:nvPr/>
        </p:nvSpPr>
        <p:spPr bwMode="auto">
          <a:xfrm>
            <a:off x="6934200" y="220980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18" name="Rectangle 6"/>
          <p:cNvSpPr>
            <a:spLocks noChangeArrowheads="1"/>
          </p:cNvSpPr>
          <p:nvPr/>
        </p:nvSpPr>
        <p:spPr bwMode="auto">
          <a:xfrm>
            <a:off x="6629400" y="220980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19" name="Rectangle 7"/>
          <p:cNvSpPr>
            <a:spLocks noChangeArrowheads="1"/>
          </p:cNvSpPr>
          <p:nvPr/>
        </p:nvSpPr>
        <p:spPr bwMode="auto">
          <a:xfrm>
            <a:off x="6324600" y="220980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20" name="Rectangle 8"/>
          <p:cNvSpPr>
            <a:spLocks noChangeArrowheads="1"/>
          </p:cNvSpPr>
          <p:nvPr/>
        </p:nvSpPr>
        <p:spPr bwMode="auto">
          <a:xfrm>
            <a:off x="6019800" y="220980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21" name="Rectangle 9"/>
          <p:cNvSpPr>
            <a:spLocks noChangeArrowheads="1"/>
          </p:cNvSpPr>
          <p:nvPr/>
        </p:nvSpPr>
        <p:spPr bwMode="auto">
          <a:xfrm>
            <a:off x="5715000" y="220980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22" name="Line 10"/>
          <p:cNvSpPr>
            <a:spLocks noChangeShapeType="1"/>
          </p:cNvSpPr>
          <p:nvPr/>
        </p:nvSpPr>
        <p:spPr bwMode="auto">
          <a:xfrm flipH="1">
            <a:off x="54864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23" name="Line 11"/>
          <p:cNvSpPr>
            <a:spLocks noChangeShapeType="1"/>
          </p:cNvSpPr>
          <p:nvPr/>
        </p:nvSpPr>
        <p:spPr bwMode="auto">
          <a:xfrm flipH="1">
            <a:off x="5486400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24" name="Text Box 12"/>
          <p:cNvSpPr txBox="1">
            <a:spLocks noChangeArrowheads="1"/>
          </p:cNvSpPr>
          <p:nvPr/>
        </p:nvSpPr>
        <p:spPr bwMode="auto">
          <a:xfrm>
            <a:off x="5146675" y="1671638"/>
            <a:ext cx="268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Active Event Queue</a:t>
            </a:r>
          </a:p>
        </p:txBody>
      </p:sp>
      <p:sp>
        <p:nvSpPr>
          <p:cNvPr id="1549325" name="Rectangle 13"/>
          <p:cNvSpPr>
            <a:spLocks noChangeArrowheads="1"/>
          </p:cNvSpPr>
          <p:nvPr/>
        </p:nvSpPr>
        <p:spPr bwMode="auto">
          <a:xfrm>
            <a:off x="4191000" y="2514600"/>
            <a:ext cx="533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549326" name="Rectangle 14"/>
          <p:cNvSpPr>
            <a:spLocks noChangeArrowheads="1"/>
          </p:cNvSpPr>
          <p:nvPr/>
        </p:nvSpPr>
        <p:spPr bwMode="auto">
          <a:xfrm>
            <a:off x="4191000" y="3200400"/>
            <a:ext cx="5334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549327" name="Rectangle 15"/>
          <p:cNvSpPr>
            <a:spLocks noChangeArrowheads="1"/>
          </p:cNvSpPr>
          <p:nvPr/>
        </p:nvSpPr>
        <p:spPr bwMode="auto">
          <a:xfrm>
            <a:off x="4191000" y="3886200"/>
            <a:ext cx="533400" cy="533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549328" name="Rectangle 16"/>
          <p:cNvSpPr>
            <a:spLocks noChangeArrowheads="1"/>
          </p:cNvSpPr>
          <p:nvPr/>
        </p:nvSpPr>
        <p:spPr bwMode="auto">
          <a:xfrm>
            <a:off x="4191000" y="4572000"/>
            <a:ext cx="5334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9329" name="Rectangle 17"/>
          <p:cNvSpPr>
            <a:spLocks noChangeArrowheads="1"/>
          </p:cNvSpPr>
          <p:nvPr/>
        </p:nvSpPr>
        <p:spPr bwMode="auto">
          <a:xfrm>
            <a:off x="4191000" y="5257800"/>
            <a:ext cx="533400" cy="533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549330" name="Rectangle 18"/>
          <p:cNvSpPr>
            <a:spLocks noChangeArrowheads="1"/>
          </p:cNvSpPr>
          <p:nvPr/>
        </p:nvSpPr>
        <p:spPr bwMode="auto">
          <a:xfrm>
            <a:off x="7239000" y="398145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31" name="Rectangle 19"/>
          <p:cNvSpPr>
            <a:spLocks noChangeArrowheads="1"/>
          </p:cNvSpPr>
          <p:nvPr/>
        </p:nvSpPr>
        <p:spPr bwMode="auto">
          <a:xfrm>
            <a:off x="6934200" y="398145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32" name="Rectangle 20"/>
          <p:cNvSpPr>
            <a:spLocks noChangeArrowheads="1"/>
          </p:cNvSpPr>
          <p:nvPr/>
        </p:nvSpPr>
        <p:spPr bwMode="auto">
          <a:xfrm>
            <a:off x="6629400" y="398145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33" name="Rectangle 21"/>
          <p:cNvSpPr>
            <a:spLocks noChangeArrowheads="1"/>
          </p:cNvSpPr>
          <p:nvPr/>
        </p:nvSpPr>
        <p:spPr bwMode="auto">
          <a:xfrm>
            <a:off x="6324600" y="398145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34" name="Rectangle 22"/>
          <p:cNvSpPr>
            <a:spLocks noChangeArrowheads="1"/>
          </p:cNvSpPr>
          <p:nvPr/>
        </p:nvSpPr>
        <p:spPr bwMode="auto">
          <a:xfrm>
            <a:off x="6019800" y="398145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35" name="Rectangle 23"/>
          <p:cNvSpPr>
            <a:spLocks noChangeArrowheads="1"/>
          </p:cNvSpPr>
          <p:nvPr/>
        </p:nvSpPr>
        <p:spPr bwMode="auto">
          <a:xfrm>
            <a:off x="5715000" y="398145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36" name="Line 24"/>
          <p:cNvSpPr>
            <a:spLocks noChangeShapeType="1"/>
          </p:cNvSpPr>
          <p:nvPr/>
        </p:nvSpPr>
        <p:spPr bwMode="auto">
          <a:xfrm flipH="1">
            <a:off x="5486400" y="3981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37" name="Line 25"/>
          <p:cNvSpPr>
            <a:spLocks noChangeShapeType="1"/>
          </p:cNvSpPr>
          <p:nvPr/>
        </p:nvSpPr>
        <p:spPr bwMode="auto">
          <a:xfrm flipH="1">
            <a:off x="5486400" y="5124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38" name="Text Box 26"/>
          <p:cNvSpPr txBox="1">
            <a:spLocks noChangeArrowheads="1"/>
          </p:cNvSpPr>
          <p:nvPr/>
        </p:nvSpPr>
        <p:spPr bwMode="auto">
          <a:xfrm>
            <a:off x="5099050" y="3443288"/>
            <a:ext cx="2786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Non-Blocking Queue</a:t>
            </a:r>
          </a:p>
        </p:txBody>
      </p:sp>
      <p:sp>
        <p:nvSpPr>
          <p:cNvPr id="1549339" name="Rectangle 27"/>
          <p:cNvSpPr>
            <a:spLocks noChangeArrowheads="1"/>
          </p:cNvSpPr>
          <p:nvPr/>
        </p:nvSpPr>
        <p:spPr bwMode="auto">
          <a:xfrm>
            <a:off x="7239000" y="220980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40" name="Rectangle 28"/>
          <p:cNvSpPr>
            <a:spLocks noChangeArrowheads="1"/>
          </p:cNvSpPr>
          <p:nvPr/>
        </p:nvSpPr>
        <p:spPr bwMode="auto">
          <a:xfrm>
            <a:off x="6934200" y="220980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41" name="Rectangle 29"/>
          <p:cNvSpPr>
            <a:spLocks noChangeArrowheads="1"/>
          </p:cNvSpPr>
          <p:nvPr/>
        </p:nvSpPr>
        <p:spPr bwMode="auto">
          <a:xfrm>
            <a:off x="6629400" y="220980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42" name="Rectangle 30"/>
          <p:cNvSpPr>
            <a:spLocks noChangeArrowheads="1"/>
          </p:cNvSpPr>
          <p:nvPr/>
        </p:nvSpPr>
        <p:spPr bwMode="auto">
          <a:xfrm>
            <a:off x="7239000" y="2209800"/>
            <a:ext cx="3048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43" name="Text Box 31"/>
          <p:cNvSpPr txBox="1">
            <a:spLocks noChangeArrowheads="1"/>
          </p:cNvSpPr>
          <p:nvPr/>
        </p:nvSpPr>
        <p:spPr bwMode="auto">
          <a:xfrm>
            <a:off x="7304088" y="2433638"/>
            <a:ext cx="1762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549344" name="Rectangle 32"/>
          <p:cNvSpPr>
            <a:spLocks noChangeArrowheads="1"/>
          </p:cNvSpPr>
          <p:nvPr/>
        </p:nvSpPr>
        <p:spPr bwMode="auto">
          <a:xfrm>
            <a:off x="6934200" y="2209800"/>
            <a:ext cx="304800" cy="1143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45" name="Text Box 33"/>
          <p:cNvSpPr txBox="1">
            <a:spLocks noChangeArrowheads="1"/>
          </p:cNvSpPr>
          <p:nvPr/>
        </p:nvSpPr>
        <p:spPr bwMode="auto">
          <a:xfrm>
            <a:off x="6999288" y="2433638"/>
            <a:ext cx="176212" cy="6096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B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549346" name="Rectangle 34"/>
          <p:cNvSpPr>
            <a:spLocks noChangeArrowheads="1"/>
          </p:cNvSpPr>
          <p:nvPr/>
        </p:nvSpPr>
        <p:spPr bwMode="auto">
          <a:xfrm>
            <a:off x="6629400" y="2209800"/>
            <a:ext cx="304800" cy="1143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47" name="Text Box 35"/>
          <p:cNvSpPr txBox="1">
            <a:spLocks noChangeArrowheads="1"/>
          </p:cNvSpPr>
          <p:nvPr/>
        </p:nvSpPr>
        <p:spPr bwMode="auto">
          <a:xfrm>
            <a:off x="6692900" y="2433638"/>
            <a:ext cx="177800" cy="6096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C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549348" name="Rectangle 36"/>
          <p:cNvSpPr>
            <a:spLocks noChangeArrowheads="1"/>
          </p:cNvSpPr>
          <p:nvPr/>
        </p:nvSpPr>
        <p:spPr bwMode="auto">
          <a:xfrm>
            <a:off x="6324600" y="220980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49" name="Rectangle 37"/>
          <p:cNvSpPr>
            <a:spLocks noChangeArrowheads="1"/>
          </p:cNvSpPr>
          <p:nvPr/>
        </p:nvSpPr>
        <p:spPr bwMode="auto">
          <a:xfrm>
            <a:off x="6324600" y="220980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49350" name="Group 38"/>
          <p:cNvGrpSpPr>
            <a:grpSpLocks/>
          </p:cNvGrpSpPr>
          <p:nvPr/>
        </p:nvGrpSpPr>
        <p:grpSpPr bwMode="auto">
          <a:xfrm>
            <a:off x="6324600" y="2209800"/>
            <a:ext cx="304800" cy="1143000"/>
            <a:chOff x="4176" y="1488"/>
            <a:chExt cx="192" cy="720"/>
          </a:xfrm>
        </p:grpSpPr>
        <p:sp>
          <p:nvSpPr>
            <p:cNvPr id="1549351" name="Rectangle 39"/>
            <p:cNvSpPr>
              <a:spLocks noChangeArrowheads="1"/>
            </p:cNvSpPr>
            <p:nvPr/>
          </p:nvSpPr>
          <p:spPr bwMode="auto">
            <a:xfrm>
              <a:off x="4176" y="1488"/>
              <a:ext cx="192" cy="72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49352" name="Text Box 40"/>
            <p:cNvSpPr txBox="1">
              <a:spLocks noChangeArrowheads="1"/>
            </p:cNvSpPr>
            <p:nvPr/>
          </p:nvSpPr>
          <p:spPr bwMode="auto">
            <a:xfrm>
              <a:off x="4222" y="1725"/>
              <a:ext cx="102" cy="192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1</a:t>
              </a:r>
            </a:p>
          </p:txBody>
        </p:sp>
      </p:grpSp>
      <p:sp>
        <p:nvSpPr>
          <p:cNvPr id="1549353" name="Rectangle 41"/>
          <p:cNvSpPr>
            <a:spLocks noChangeArrowheads="1"/>
          </p:cNvSpPr>
          <p:nvPr/>
        </p:nvSpPr>
        <p:spPr bwMode="auto">
          <a:xfrm>
            <a:off x="6019800" y="220980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54" name="Rectangle 42"/>
          <p:cNvSpPr>
            <a:spLocks noChangeArrowheads="1"/>
          </p:cNvSpPr>
          <p:nvPr/>
        </p:nvSpPr>
        <p:spPr bwMode="auto">
          <a:xfrm>
            <a:off x="6019800" y="220980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49355" name="Group 43"/>
          <p:cNvGrpSpPr>
            <a:grpSpLocks/>
          </p:cNvGrpSpPr>
          <p:nvPr/>
        </p:nvGrpSpPr>
        <p:grpSpPr bwMode="auto">
          <a:xfrm>
            <a:off x="6019800" y="2209800"/>
            <a:ext cx="304800" cy="1143000"/>
            <a:chOff x="4176" y="1488"/>
            <a:chExt cx="192" cy="720"/>
          </a:xfrm>
        </p:grpSpPr>
        <p:sp>
          <p:nvSpPr>
            <p:cNvPr id="1549356" name="Rectangle 44"/>
            <p:cNvSpPr>
              <a:spLocks noChangeArrowheads="1"/>
            </p:cNvSpPr>
            <p:nvPr/>
          </p:nvSpPr>
          <p:spPr bwMode="auto">
            <a:xfrm>
              <a:off x="4176" y="1488"/>
              <a:ext cx="192" cy="72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49357" name="Text Box 45"/>
            <p:cNvSpPr txBox="1">
              <a:spLocks noChangeArrowheads="1"/>
            </p:cNvSpPr>
            <p:nvPr/>
          </p:nvSpPr>
          <p:spPr bwMode="auto">
            <a:xfrm>
              <a:off x="4222" y="1725"/>
              <a:ext cx="102" cy="192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2</a:t>
              </a:r>
            </a:p>
          </p:txBody>
        </p:sp>
      </p:grpSp>
      <p:sp>
        <p:nvSpPr>
          <p:cNvPr id="1549358" name="Rectangle 46"/>
          <p:cNvSpPr>
            <a:spLocks noChangeArrowheads="1"/>
          </p:cNvSpPr>
          <p:nvPr/>
        </p:nvSpPr>
        <p:spPr bwMode="auto">
          <a:xfrm>
            <a:off x="7239000" y="398145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59" name="Rectangle 47"/>
          <p:cNvSpPr>
            <a:spLocks noChangeArrowheads="1"/>
          </p:cNvSpPr>
          <p:nvPr/>
        </p:nvSpPr>
        <p:spPr bwMode="auto">
          <a:xfrm>
            <a:off x="6934200" y="398145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60" name="Rectangle 48"/>
          <p:cNvSpPr>
            <a:spLocks noChangeArrowheads="1"/>
          </p:cNvSpPr>
          <p:nvPr/>
        </p:nvSpPr>
        <p:spPr bwMode="auto">
          <a:xfrm>
            <a:off x="6629400" y="398145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61" name="Rectangle 49"/>
          <p:cNvSpPr>
            <a:spLocks noChangeArrowheads="1"/>
          </p:cNvSpPr>
          <p:nvPr/>
        </p:nvSpPr>
        <p:spPr bwMode="auto">
          <a:xfrm>
            <a:off x="7239000" y="398145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62" name="Rectangle 50"/>
          <p:cNvSpPr>
            <a:spLocks noChangeArrowheads="1"/>
          </p:cNvSpPr>
          <p:nvPr/>
        </p:nvSpPr>
        <p:spPr bwMode="auto">
          <a:xfrm>
            <a:off x="6934200" y="398145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63" name="Rectangle 51"/>
          <p:cNvSpPr>
            <a:spLocks noChangeArrowheads="1"/>
          </p:cNvSpPr>
          <p:nvPr/>
        </p:nvSpPr>
        <p:spPr bwMode="auto">
          <a:xfrm>
            <a:off x="6629400" y="3981450"/>
            <a:ext cx="30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64" name="Rectangle 52"/>
          <p:cNvSpPr>
            <a:spLocks noChangeArrowheads="1"/>
          </p:cNvSpPr>
          <p:nvPr/>
        </p:nvSpPr>
        <p:spPr bwMode="auto">
          <a:xfrm>
            <a:off x="7239000" y="3981450"/>
            <a:ext cx="3048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65" name="Text Box 53"/>
          <p:cNvSpPr txBox="1">
            <a:spLocks noChangeArrowheads="1"/>
          </p:cNvSpPr>
          <p:nvPr/>
        </p:nvSpPr>
        <p:spPr bwMode="auto">
          <a:xfrm>
            <a:off x="7304088" y="4205288"/>
            <a:ext cx="1730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549366" name="Rectangle 54"/>
          <p:cNvSpPr>
            <a:spLocks noChangeArrowheads="1"/>
          </p:cNvSpPr>
          <p:nvPr/>
        </p:nvSpPr>
        <p:spPr bwMode="auto">
          <a:xfrm>
            <a:off x="6934200" y="3981450"/>
            <a:ext cx="304800" cy="1143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67" name="Text Box 55"/>
          <p:cNvSpPr txBox="1">
            <a:spLocks noChangeArrowheads="1"/>
          </p:cNvSpPr>
          <p:nvPr/>
        </p:nvSpPr>
        <p:spPr bwMode="auto">
          <a:xfrm>
            <a:off x="6999288" y="4205288"/>
            <a:ext cx="174625" cy="6096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B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549368" name="Rectangle 56"/>
          <p:cNvSpPr>
            <a:spLocks noChangeArrowheads="1"/>
          </p:cNvSpPr>
          <p:nvPr/>
        </p:nvSpPr>
        <p:spPr bwMode="auto">
          <a:xfrm>
            <a:off x="6629400" y="3981450"/>
            <a:ext cx="304800" cy="1143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49369" name="Text Box 57"/>
          <p:cNvSpPr txBox="1">
            <a:spLocks noChangeArrowheads="1"/>
          </p:cNvSpPr>
          <p:nvPr/>
        </p:nvSpPr>
        <p:spPr bwMode="auto">
          <a:xfrm>
            <a:off x="6692900" y="4205288"/>
            <a:ext cx="177800" cy="6096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C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549370" name="Text Box 58"/>
          <p:cNvSpPr txBox="1">
            <a:spLocks noChangeArrowheads="1"/>
          </p:cNvSpPr>
          <p:nvPr/>
        </p:nvSpPr>
        <p:spPr bwMode="auto">
          <a:xfrm>
            <a:off x="5029200" y="5073650"/>
            <a:ext cx="38100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FF0000"/>
                </a:solidFill>
              </a:rPr>
              <a:t>Variables in RHS of always blocks are not updated until all inputs (e.g. LHS + dependencies) are evaluated</a:t>
            </a:r>
          </a:p>
        </p:txBody>
      </p:sp>
      <p:sp>
        <p:nvSpPr>
          <p:cNvPr id="1549371" name="Text Box 59"/>
          <p:cNvSpPr txBox="1">
            <a:spLocks noChangeArrowheads="1"/>
          </p:cNvSpPr>
          <p:nvPr/>
        </p:nvSpPr>
        <p:spPr bwMode="auto">
          <a:xfrm>
            <a:off x="533400" y="1519238"/>
            <a:ext cx="3733800" cy="442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52806" tIns="152806" rIns="152806" bIns="152806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wire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a_i</a:t>
            </a:r>
            <a:r>
              <a:rPr lang="en-US" sz="1800" b="1" dirty="0" smtClean="0">
                <a:latin typeface="Courier New" pitchFamily="-65" charset="0"/>
              </a:rPr>
              <a:t>, </a:t>
            </a:r>
            <a:r>
              <a:rPr lang="en-US" sz="1800" b="1" dirty="0" err="1" smtClean="0">
                <a:latin typeface="Courier New" pitchFamily="-65" charset="0"/>
              </a:rPr>
              <a:t>b_i</a:t>
            </a:r>
            <a:r>
              <a:rPr lang="en-US" sz="1800" b="1" dirty="0" smtClean="0">
                <a:latin typeface="Courier New" pitchFamily="-65" charset="0"/>
              </a:rPr>
              <a:t>, </a:t>
            </a:r>
            <a:r>
              <a:rPr lang="en-US" sz="1800" b="1" dirty="0" err="1" smtClean="0">
                <a:latin typeface="Courier New" pitchFamily="-65" charset="0"/>
              </a:rPr>
              <a:t>c_iA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</a:rPr>
              <a:t>reg</a:t>
            </a: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a_o</a:t>
            </a:r>
            <a:r>
              <a:rPr lang="en-US" sz="1800" b="1" dirty="0" smtClean="0">
                <a:latin typeface="Courier New" pitchFamily="-65" charset="0"/>
              </a:rPr>
              <a:t>, </a:t>
            </a:r>
            <a:r>
              <a:rPr lang="en-US" sz="1800" b="1" dirty="0" err="1" smtClean="0">
                <a:latin typeface="Courier New" pitchFamily="-65" charset="0"/>
              </a:rPr>
              <a:t>b_o</a:t>
            </a:r>
            <a:r>
              <a:rPr lang="en-US" sz="1800" b="1" dirty="0" smtClean="0">
                <a:latin typeface="Courier New" pitchFamily="-65" charset="0"/>
              </a:rPr>
              <a:t>, </a:t>
            </a:r>
            <a:r>
              <a:rPr lang="en-US" sz="1800" b="1" dirty="0" err="1" smtClean="0">
                <a:latin typeface="Courier New" pitchFamily="-65" charset="0"/>
              </a:rPr>
              <a:t>c_o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always</a:t>
            </a:r>
            <a:r>
              <a:rPr lang="en-US" sz="1800" b="1" dirty="0">
                <a:latin typeface="Courier New" pitchFamily="-65" charset="0"/>
              </a:rPr>
              <a:t> @(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</a:rPr>
              <a:t>posedge</a:t>
            </a: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err="1">
                <a:latin typeface="Courier New" pitchFamily="-65" charset="0"/>
              </a:rPr>
              <a:t>clk</a:t>
            </a:r>
            <a:r>
              <a:rPr lang="en-US" sz="1800" b="1" dirty="0">
                <a:latin typeface="Courier New" pitchFamily="-65" charset="0"/>
              </a:rPr>
              <a:t>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a_o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&lt;= </a:t>
            </a:r>
            <a:r>
              <a:rPr lang="en-US" sz="1800" b="1" dirty="0" err="1">
                <a:latin typeface="Courier New" pitchFamily="-65" charset="0"/>
              </a:rPr>
              <a:t>A_in</a:t>
            </a:r>
            <a:r>
              <a:rPr lang="en-US" sz="1800" b="1" dirty="0">
                <a:latin typeface="Courier New" pitchFamily="-65" charset="0"/>
              </a:rPr>
              <a:t>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assign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b_i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=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a_o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+ 1;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always</a:t>
            </a:r>
            <a:r>
              <a:rPr lang="en-US" sz="1800" b="1" dirty="0">
                <a:latin typeface="Courier New" pitchFamily="-65" charset="0"/>
              </a:rPr>
              <a:t> @(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</a:rPr>
              <a:t>posedge</a:t>
            </a: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err="1">
                <a:latin typeface="Courier New" pitchFamily="-65" charset="0"/>
              </a:rPr>
              <a:t>clk</a:t>
            </a:r>
            <a:r>
              <a:rPr lang="en-US" sz="1800" b="1" dirty="0">
                <a:latin typeface="Courier New" pitchFamily="-65" charset="0"/>
              </a:rPr>
              <a:t>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b_o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&lt;=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b_i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assign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c_i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=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b_o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+ 1;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solidFill>
                <a:srgbClr val="3333CC"/>
              </a:solidFill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always</a:t>
            </a:r>
            <a:r>
              <a:rPr lang="en-US" sz="1800" b="1" dirty="0">
                <a:latin typeface="Courier New" pitchFamily="-65" charset="0"/>
              </a:rPr>
              <a:t> @(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</a:rPr>
              <a:t>posedge</a:t>
            </a: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err="1">
                <a:latin typeface="Courier New" pitchFamily="-65" charset="0"/>
              </a:rPr>
              <a:t>clk</a:t>
            </a:r>
            <a:r>
              <a:rPr lang="en-US" sz="1800" b="1" dirty="0">
                <a:latin typeface="Courier New" pitchFamily="-65" charset="0"/>
              </a:rPr>
              <a:t>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c_o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&lt;=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c_i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exec-sems-1_ 8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2980" r="-22980" b="10588"/>
              <a:stretch>
                <a:fillRect/>
              </a:stretch>
            </p:blipFill>
          </mc:Choice>
          <mc:Fallback>
            <p:blipFill>
              <a:blip r:embed="rId3"/>
              <a:srcRect l="-22980" r="-22980" b="10588"/>
              <a:stretch>
                <a:fillRect/>
              </a:stretch>
            </p:blipFill>
          </mc:Fallback>
        </mc:AlternateContent>
        <p:spPr>
          <a:xfrm>
            <a:off x="-2780412" y="-473381"/>
            <a:ext cx="14681241" cy="6949376"/>
          </a:xfrm>
        </p:spPr>
      </p:pic>
      <p:sp>
        <p:nvSpPr>
          <p:cNvPr id="5" name="&quot;No&quot; Symbol 4"/>
          <p:cNvSpPr/>
          <p:nvPr/>
        </p:nvSpPr>
        <p:spPr bwMode="auto">
          <a:xfrm>
            <a:off x="647149" y="3818314"/>
            <a:ext cx="1124420" cy="1100192"/>
          </a:xfrm>
          <a:prstGeom prst="noSmoking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-65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65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1740" y="962669"/>
            <a:ext cx="7523096" cy="53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If you treat </a:t>
            </a:r>
            <a:r>
              <a:rPr lang="en-US" sz="1400" dirty="0" err="1" smtClean="0"/>
              <a:t>verilog</a:t>
            </a:r>
            <a:r>
              <a:rPr lang="en-US" sz="1400" dirty="0" smtClean="0"/>
              <a:t> as a language for coding up hardware you have already</a:t>
            </a:r>
          </a:p>
          <a:p>
            <a:pPr>
              <a:buNone/>
            </a:pPr>
            <a:r>
              <a:rPr lang="en-US" sz="1400" dirty="0" smtClean="0"/>
              <a:t>designed on paper/whiteboard, you will not need to rely on this much.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900216" y="485379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(combinational)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732902" y="5774707"/>
            <a:ext cx="1428596" cy="47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(sequential</a:t>
            </a:r>
          </a:p>
          <a:p>
            <a:r>
              <a:rPr lang="en-US" sz="1200" dirty="0" smtClean="0"/>
              <a:t>  left hand side)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5892" y="5797673"/>
            <a:ext cx="1544012" cy="47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(sequential</a:t>
            </a:r>
          </a:p>
          <a:p>
            <a:r>
              <a:rPr lang="en-US" sz="1200" dirty="0" smtClean="0"/>
              <a:t>  right hand side)</a:t>
            </a:r>
            <a:endParaRPr lang="en-US" sz="1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E51F63-3938-E648-B984-0FEC5FE297EA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exec-sems-1_ 9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2980" r="-22980" b="9412"/>
              <a:stretch>
                <a:fillRect/>
              </a:stretch>
            </p:blipFill>
          </mc:Choice>
          <mc:Fallback>
            <p:blipFill>
              <a:blip r:embed="rId3"/>
              <a:srcRect l="-22980" r="-22980" b="9412"/>
              <a:stretch>
                <a:fillRect/>
              </a:stretch>
            </p:blipFill>
          </mc:Fallback>
        </mc:AlternateContent>
        <p:spPr>
          <a:xfrm>
            <a:off x="-2793918" y="-420924"/>
            <a:ext cx="14681241" cy="7040797"/>
          </a:xfrm>
        </p:spPr>
      </p:pic>
      <p:sp>
        <p:nvSpPr>
          <p:cNvPr id="8" name="&quot;No&quot; Symbol 7"/>
          <p:cNvSpPr/>
          <p:nvPr/>
        </p:nvSpPr>
        <p:spPr bwMode="auto">
          <a:xfrm>
            <a:off x="5201454" y="3802135"/>
            <a:ext cx="1124420" cy="1100192"/>
          </a:xfrm>
          <a:prstGeom prst="noSmoking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-65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65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E51F63-3938-E648-B984-0FEC5FE297EA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E51F63-3938-E648-B984-0FEC5FE297EA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35313"/>
            <a:ext cx="3657600" cy="6358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kern="1000" dirty="0" smtClean="0">
                <a:latin typeface="Calibri"/>
                <a:cs typeface="Calibri"/>
              </a:rPr>
              <a:t>module adder #(parameter W = 8)</a:t>
            </a:r>
          </a:p>
          <a:p>
            <a:pPr>
              <a:lnSpc>
                <a:spcPct val="70000"/>
              </a:lnSpc>
            </a:pPr>
            <a:r>
              <a:rPr lang="en-US" sz="1600" kern="1000" dirty="0" smtClean="0">
                <a:latin typeface="Calibri"/>
                <a:cs typeface="Calibri"/>
              </a:rPr>
              <a:t>( </a:t>
            </a:r>
          </a:p>
          <a:p>
            <a:pPr>
              <a:lnSpc>
                <a:spcPct val="70000"/>
              </a:lnSpc>
            </a:pPr>
            <a:r>
              <a:rPr lang="en-US" sz="1600" kern="1000" dirty="0" smtClean="0">
                <a:latin typeface="Calibri"/>
                <a:cs typeface="Calibri"/>
              </a:rPr>
              <a:t>  input </a:t>
            </a:r>
            <a:r>
              <a:rPr lang="en-US" sz="1600" kern="1000" dirty="0" err="1">
                <a:latin typeface="Calibri"/>
                <a:cs typeface="Calibri"/>
              </a:rPr>
              <a:t>clk</a:t>
            </a:r>
            <a:r>
              <a:rPr lang="en-US" sz="1600" kern="1000" dirty="0">
                <a:latin typeface="Calibri"/>
                <a:cs typeface="Calibri"/>
              </a:rPr>
              <a:t>,</a:t>
            </a:r>
            <a:r>
              <a:rPr lang="en-US" sz="1600" kern="1000" dirty="0" smtClean="0">
                <a:latin typeface="Calibri"/>
                <a:cs typeface="Calibri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sz="1600" kern="1000" dirty="0" smtClean="0">
                <a:latin typeface="Calibri"/>
                <a:cs typeface="Calibri"/>
              </a:rPr>
              <a:t>  input </a:t>
            </a:r>
            <a:r>
              <a:rPr lang="en-US" sz="1600" kern="1000" dirty="0">
                <a:latin typeface="Calibri"/>
                <a:cs typeface="Calibri"/>
              </a:rPr>
              <a:t>[W-1:0] </a:t>
            </a:r>
            <a:r>
              <a:rPr lang="en-US" sz="1600" kern="1000" dirty="0" err="1">
                <a:latin typeface="Calibri"/>
                <a:cs typeface="Calibri"/>
              </a:rPr>
              <a:t>inA</a:t>
            </a:r>
            <a:r>
              <a:rPr lang="en-US" sz="1600" kern="1000" dirty="0">
                <a:latin typeface="Calibri"/>
                <a:cs typeface="Calibri"/>
              </a:rPr>
              <a:t>, </a:t>
            </a:r>
            <a:r>
              <a:rPr lang="en-US" sz="1600" kern="1000" dirty="0" err="1">
                <a:latin typeface="Calibri"/>
                <a:cs typeface="Calibri"/>
              </a:rPr>
              <a:t>inB</a:t>
            </a:r>
            <a:r>
              <a:rPr lang="en-US" sz="1600" kern="1000" dirty="0">
                <a:latin typeface="Calibri"/>
                <a:cs typeface="Calibri"/>
              </a:rPr>
              <a:t>,</a:t>
            </a:r>
            <a:r>
              <a:rPr lang="en-US" sz="1600" kern="1000" dirty="0" smtClean="0">
                <a:latin typeface="Calibri"/>
                <a:cs typeface="Calibri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sz="1600" kern="1000" dirty="0" smtClean="0">
                <a:latin typeface="Calibri"/>
                <a:cs typeface="Calibri"/>
              </a:rPr>
              <a:t>  output </a:t>
            </a:r>
            <a:r>
              <a:rPr lang="en-US" sz="1600" kern="1000" dirty="0">
                <a:latin typeface="Calibri"/>
                <a:cs typeface="Calibri"/>
              </a:rPr>
              <a:t>[W:0] out,</a:t>
            </a:r>
            <a:r>
              <a:rPr lang="en-US" sz="1600" kern="1000" dirty="0" smtClean="0">
                <a:latin typeface="Calibri"/>
                <a:cs typeface="Calibri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sz="1600" kern="1000" dirty="0" smtClean="0">
                <a:latin typeface="Calibri"/>
                <a:cs typeface="Calibri"/>
              </a:rPr>
              <a:t>  output </a:t>
            </a:r>
            <a:r>
              <a:rPr lang="en-US" sz="1600" kern="1000" dirty="0" err="1" smtClean="0">
                <a:latin typeface="Calibri"/>
                <a:cs typeface="Calibri"/>
              </a:rPr>
              <a:t>isOdd</a:t>
            </a:r>
            <a:endParaRPr lang="en-US" sz="1600" kern="1000" dirty="0" smtClean="0">
              <a:latin typeface="Calibri"/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1600" kern="1000" dirty="0" smtClean="0">
                <a:latin typeface="Calibri"/>
                <a:cs typeface="Calibri"/>
              </a:rPr>
              <a:t>)</a:t>
            </a:r>
            <a:r>
              <a:rPr lang="en-US" sz="1600" kern="1000" dirty="0">
                <a:latin typeface="Calibri"/>
                <a:cs typeface="Calibri"/>
              </a:rPr>
              <a:t>;  </a:t>
            </a:r>
            <a:r>
              <a:rPr lang="en-US" sz="1600" kern="1000" dirty="0" smtClean="0">
                <a:latin typeface="Calibri"/>
                <a:cs typeface="Calibri"/>
              </a:rPr>
              <a:t> </a:t>
            </a:r>
          </a:p>
          <a:p>
            <a:pPr>
              <a:lnSpc>
                <a:spcPct val="70000"/>
              </a:lnSpc>
            </a:pPr>
            <a:endParaRPr lang="en-US" sz="1600" kern="1000" dirty="0" smtClean="0">
              <a:latin typeface="Calibri"/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1600" kern="1000" dirty="0" err="1" smtClean="0">
                <a:latin typeface="Calibri"/>
                <a:cs typeface="Calibri"/>
              </a:rPr>
              <a:t>reg</a:t>
            </a:r>
            <a:r>
              <a:rPr lang="en-US" sz="1600" kern="1000" dirty="0" smtClean="0">
                <a:latin typeface="Calibri"/>
                <a:cs typeface="Calibri"/>
              </a:rPr>
              <a:t> </a:t>
            </a:r>
            <a:r>
              <a:rPr lang="en-US" sz="1600" kern="1000" dirty="0">
                <a:latin typeface="Calibri"/>
                <a:cs typeface="Calibri"/>
              </a:rPr>
              <a:t>[W-1:0]</a:t>
            </a:r>
            <a:r>
              <a:rPr lang="en-US" sz="1600" kern="1000" dirty="0" smtClean="0">
                <a:latin typeface="Calibri"/>
                <a:cs typeface="Calibri"/>
              </a:rPr>
              <a:t>   </a:t>
            </a:r>
            <a:r>
              <a:rPr lang="en-US" sz="1600" kern="1000" dirty="0" err="1" smtClean="0">
                <a:latin typeface="Calibri"/>
                <a:cs typeface="Calibri"/>
              </a:rPr>
              <a:t>regA</a:t>
            </a:r>
            <a:r>
              <a:rPr lang="en-US" sz="1600" kern="1000" dirty="0">
                <a:latin typeface="Calibri"/>
                <a:cs typeface="Calibri"/>
              </a:rPr>
              <a:t>, </a:t>
            </a:r>
            <a:r>
              <a:rPr lang="en-US" sz="1600" kern="1000" dirty="0" err="1">
                <a:latin typeface="Calibri"/>
                <a:cs typeface="Calibri"/>
              </a:rPr>
              <a:t>regB</a:t>
            </a:r>
            <a:r>
              <a:rPr lang="en-US" sz="1600" kern="1000" dirty="0">
                <a:latin typeface="Calibri"/>
                <a:cs typeface="Calibri"/>
              </a:rPr>
              <a:t>; </a:t>
            </a:r>
            <a:r>
              <a:rPr lang="en-US" sz="1600" kern="1000" dirty="0" smtClean="0">
                <a:latin typeface="Calibri"/>
                <a:cs typeface="Calibri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sz="1600" kern="1000" dirty="0" err="1" smtClean="0">
                <a:latin typeface="Calibri"/>
                <a:cs typeface="Calibri"/>
              </a:rPr>
              <a:t>reg</a:t>
            </a:r>
            <a:r>
              <a:rPr lang="en-US" sz="1600" kern="1000" dirty="0" smtClean="0">
                <a:latin typeface="Calibri"/>
                <a:cs typeface="Calibri"/>
              </a:rPr>
              <a:t> </a:t>
            </a:r>
            <a:r>
              <a:rPr lang="en-US" sz="1600" kern="1000" dirty="0">
                <a:latin typeface="Calibri"/>
                <a:cs typeface="Calibri"/>
              </a:rPr>
              <a:t>[W:0]  </a:t>
            </a:r>
            <a:r>
              <a:rPr lang="en-US" sz="1600" kern="1000" dirty="0" smtClean="0">
                <a:latin typeface="Calibri"/>
                <a:cs typeface="Calibri"/>
              </a:rPr>
              <a:t>    </a:t>
            </a:r>
            <a:r>
              <a:rPr lang="en-US" sz="1600" kern="1000" dirty="0" err="1" smtClean="0">
                <a:latin typeface="Calibri"/>
                <a:cs typeface="Calibri"/>
              </a:rPr>
              <a:t>regOut</a:t>
            </a:r>
            <a:r>
              <a:rPr lang="en-US" sz="1600" kern="1000" dirty="0">
                <a:latin typeface="Calibri"/>
                <a:cs typeface="Calibri"/>
              </a:rPr>
              <a:t>;  </a:t>
            </a:r>
            <a:r>
              <a:rPr lang="en-US" sz="1600" kern="1000" dirty="0" smtClean="0">
                <a:latin typeface="Calibri"/>
                <a:cs typeface="Calibri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sz="1600" kern="1000" dirty="0" err="1" smtClean="0">
                <a:latin typeface="Calibri"/>
                <a:cs typeface="Calibri"/>
              </a:rPr>
              <a:t>reg</a:t>
            </a:r>
            <a:r>
              <a:rPr lang="en-US" sz="1600" kern="1000" dirty="0" smtClean="0">
                <a:latin typeface="Calibri"/>
                <a:cs typeface="Calibri"/>
              </a:rPr>
              <a:t>                 </a:t>
            </a:r>
            <a:r>
              <a:rPr lang="en-US" sz="1600" kern="1000" dirty="0" err="1" smtClean="0">
                <a:latin typeface="Calibri"/>
                <a:cs typeface="Calibri"/>
              </a:rPr>
              <a:t>regOdd</a:t>
            </a:r>
            <a:r>
              <a:rPr lang="en-US" sz="1600" kern="1000" dirty="0">
                <a:latin typeface="Calibri"/>
                <a:cs typeface="Calibri"/>
              </a:rPr>
              <a:t>;  </a:t>
            </a:r>
            <a:r>
              <a:rPr lang="en-US" sz="1600" kern="1000" dirty="0" smtClean="0">
                <a:latin typeface="Calibri"/>
                <a:cs typeface="Calibri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sz="1600" kern="1000" dirty="0" smtClean="0">
                <a:latin typeface="Calibri"/>
                <a:cs typeface="Calibri"/>
              </a:rPr>
              <a:t>wire [W:0]   </a:t>
            </a:r>
            <a:r>
              <a:rPr lang="en-US" sz="1600" kern="1000" dirty="0" err="1" smtClean="0">
                <a:latin typeface="Calibri"/>
                <a:cs typeface="Calibri"/>
              </a:rPr>
              <a:t>wireOut</a:t>
            </a:r>
            <a:r>
              <a:rPr lang="en-US" sz="1600" kern="1000" dirty="0" smtClean="0">
                <a:latin typeface="Calibri"/>
                <a:cs typeface="Calibri"/>
              </a:rPr>
              <a:t>;      </a:t>
            </a:r>
          </a:p>
          <a:p>
            <a:pPr>
              <a:lnSpc>
                <a:spcPct val="70000"/>
              </a:lnSpc>
            </a:pPr>
            <a:endParaRPr lang="en-US" sz="1600" kern="1000" dirty="0" smtClean="0">
              <a:latin typeface="Calibri"/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1600" kern="1000" dirty="0" smtClean="0">
                <a:latin typeface="Calibri"/>
                <a:cs typeface="Calibri"/>
              </a:rPr>
              <a:t>assign </a:t>
            </a:r>
            <a:r>
              <a:rPr lang="en-US" sz="1600" kern="1000" dirty="0" err="1">
                <a:latin typeface="Calibri"/>
                <a:cs typeface="Calibri"/>
              </a:rPr>
              <a:t>wireOut</a:t>
            </a:r>
            <a:r>
              <a:rPr lang="en-US" sz="1600" kern="1000" dirty="0" smtClean="0">
                <a:latin typeface="Calibri"/>
                <a:cs typeface="Calibri"/>
              </a:rPr>
              <a:t>  =  </a:t>
            </a:r>
            <a:r>
              <a:rPr lang="en-US" sz="1600" kern="1000" dirty="0" err="1">
                <a:latin typeface="Calibri"/>
                <a:cs typeface="Calibri"/>
              </a:rPr>
              <a:t>regA</a:t>
            </a:r>
            <a:r>
              <a:rPr lang="en-US" sz="1600" kern="1000" dirty="0">
                <a:latin typeface="Calibri"/>
                <a:cs typeface="Calibri"/>
              </a:rPr>
              <a:t> + </a:t>
            </a:r>
            <a:r>
              <a:rPr lang="en-US" sz="1600" kern="1000" dirty="0" err="1">
                <a:latin typeface="Calibri"/>
                <a:cs typeface="Calibri"/>
              </a:rPr>
              <a:t>regB</a:t>
            </a:r>
            <a:r>
              <a:rPr lang="en-US" sz="1600" kern="1000" dirty="0">
                <a:latin typeface="Calibri"/>
                <a:cs typeface="Calibri"/>
              </a:rPr>
              <a:t>;  </a:t>
            </a:r>
            <a:r>
              <a:rPr lang="en-US" sz="1600" kern="1000" dirty="0" smtClean="0">
                <a:latin typeface="Calibri"/>
                <a:cs typeface="Calibri"/>
              </a:rPr>
              <a:t> </a:t>
            </a:r>
          </a:p>
          <a:p>
            <a:pPr>
              <a:lnSpc>
                <a:spcPct val="70000"/>
              </a:lnSpc>
            </a:pPr>
            <a:endParaRPr lang="en-US" sz="1600" kern="1000" dirty="0" smtClean="0">
              <a:latin typeface="Calibri"/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1600" kern="1000" dirty="0" smtClean="0">
                <a:latin typeface="Calibri"/>
                <a:cs typeface="Calibri"/>
              </a:rPr>
              <a:t>assign </a:t>
            </a:r>
            <a:r>
              <a:rPr lang="en-US" sz="1600" kern="1000" dirty="0">
                <a:latin typeface="Calibri"/>
                <a:cs typeface="Calibri"/>
              </a:rPr>
              <a:t>out = </a:t>
            </a:r>
            <a:r>
              <a:rPr lang="en-US" sz="1600" kern="1000" dirty="0" err="1">
                <a:latin typeface="Calibri"/>
                <a:cs typeface="Calibri"/>
              </a:rPr>
              <a:t>regOut</a:t>
            </a:r>
            <a:r>
              <a:rPr lang="en-US" sz="1600" kern="1000" dirty="0">
                <a:latin typeface="Calibri"/>
                <a:cs typeface="Calibri"/>
              </a:rPr>
              <a:t>;  </a:t>
            </a:r>
            <a:r>
              <a:rPr lang="en-US" sz="1600" kern="1000" dirty="0" smtClean="0">
                <a:latin typeface="Calibri"/>
                <a:cs typeface="Calibri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sz="1600" kern="1000" dirty="0" smtClean="0">
                <a:latin typeface="Calibri"/>
                <a:cs typeface="Calibri"/>
              </a:rPr>
              <a:t>assign </a:t>
            </a:r>
            <a:r>
              <a:rPr lang="en-US" sz="1600" kern="1000" dirty="0" err="1">
                <a:latin typeface="Calibri"/>
                <a:cs typeface="Calibri"/>
              </a:rPr>
              <a:t>isOdd</a:t>
            </a:r>
            <a:r>
              <a:rPr lang="en-US" sz="1600" kern="1000" dirty="0">
                <a:latin typeface="Calibri"/>
                <a:cs typeface="Calibri"/>
              </a:rPr>
              <a:t> = </a:t>
            </a:r>
            <a:r>
              <a:rPr lang="en-US" sz="1600" kern="1000" dirty="0" err="1">
                <a:latin typeface="Calibri"/>
                <a:cs typeface="Calibri"/>
              </a:rPr>
              <a:t>regOdd</a:t>
            </a:r>
            <a:r>
              <a:rPr lang="en-US" sz="1600" kern="1000" dirty="0">
                <a:latin typeface="Calibri"/>
                <a:cs typeface="Calibri"/>
              </a:rPr>
              <a:t>;     </a:t>
            </a:r>
            <a:r>
              <a:rPr lang="en-US" sz="1600" kern="1000" dirty="0" smtClean="0">
                <a:latin typeface="Calibri"/>
                <a:cs typeface="Calibri"/>
              </a:rPr>
              <a:t> </a:t>
            </a:r>
          </a:p>
          <a:p>
            <a:pPr>
              <a:lnSpc>
                <a:spcPct val="70000"/>
              </a:lnSpc>
            </a:pPr>
            <a:endParaRPr lang="en-US" sz="1600" kern="1000" dirty="0">
              <a:latin typeface="Calibri"/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1600" kern="1000" dirty="0" err="1" smtClean="0">
                <a:latin typeface="Calibri"/>
                <a:cs typeface="Calibri"/>
              </a:rPr>
              <a:t>always</a:t>
            </a:r>
            <a:r>
              <a:rPr lang="en-US" sz="1600" kern="1000" dirty="0" err="1">
                <a:latin typeface="Calibri"/>
                <a:cs typeface="Calibri"/>
              </a:rPr>
              <a:t>@(posedge</a:t>
            </a:r>
            <a:r>
              <a:rPr lang="en-US" sz="1600" kern="1000" dirty="0">
                <a:latin typeface="Calibri"/>
                <a:cs typeface="Calibri"/>
              </a:rPr>
              <a:t> </a:t>
            </a:r>
            <a:r>
              <a:rPr lang="en-US" sz="1600" kern="1000" dirty="0" err="1">
                <a:latin typeface="Calibri"/>
                <a:cs typeface="Calibri"/>
              </a:rPr>
              <a:t>clk</a:t>
            </a:r>
            <a:r>
              <a:rPr lang="en-US" sz="1600" kern="1000" dirty="0">
                <a:latin typeface="Calibri"/>
                <a:cs typeface="Calibri"/>
              </a:rPr>
              <a:t>)   </a:t>
            </a:r>
            <a:r>
              <a:rPr lang="en-US" sz="1600" kern="1000" dirty="0" smtClean="0">
                <a:latin typeface="Calibri"/>
                <a:cs typeface="Calibri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sz="1600" kern="1000" dirty="0" smtClean="0">
                <a:latin typeface="Calibri"/>
                <a:cs typeface="Calibri"/>
              </a:rPr>
              <a:t>     begin        </a:t>
            </a:r>
          </a:p>
          <a:p>
            <a:pPr>
              <a:lnSpc>
                <a:spcPct val="70000"/>
              </a:lnSpc>
            </a:pPr>
            <a:r>
              <a:rPr lang="en-US" sz="1600" kern="1000" dirty="0" smtClean="0">
                <a:latin typeface="Calibri"/>
                <a:cs typeface="Calibri"/>
              </a:rPr>
              <a:t>          </a:t>
            </a:r>
            <a:r>
              <a:rPr lang="en-US" sz="1600" kern="1000" dirty="0" err="1" smtClean="0">
                <a:latin typeface="Calibri"/>
                <a:cs typeface="Calibri"/>
              </a:rPr>
              <a:t>regA</a:t>
            </a:r>
            <a:r>
              <a:rPr lang="en-US" sz="1600" kern="1000" dirty="0" smtClean="0">
                <a:latin typeface="Calibri"/>
                <a:cs typeface="Calibri"/>
              </a:rPr>
              <a:t>     &lt;=   </a:t>
            </a:r>
            <a:r>
              <a:rPr lang="en-US" sz="1600" kern="1000" dirty="0" err="1">
                <a:latin typeface="Calibri"/>
                <a:cs typeface="Calibri"/>
              </a:rPr>
              <a:t>inA</a:t>
            </a:r>
            <a:r>
              <a:rPr lang="en-US" sz="1600" kern="1000" dirty="0">
                <a:latin typeface="Calibri"/>
                <a:cs typeface="Calibri"/>
              </a:rPr>
              <a:t>;      </a:t>
            </a:r>
            <a:r>
              <a:rPr lang="en-US" sz="1600" kern="1000" dirty="0" smtClean="0">
                <a:latin typeface="Calibri"/>
                <a:cs typeface="Calibri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sz="1600" kern="1000" dirty="0" smtClean="0">
                <a:latin typeface="Calibri"/>
                <a:cs typeface="Calibri"/>
              </a:rPr>
              <a:t>          </a:t>
            </a:r>
            <a:r>
              <a:rPr lang="en-US" sz="1600" kern="1000" dirty="0" err="1">
                <a:latin typeface="Calibri"/>
                <a:cs typeface="Calibri"/>
              </a:rPr>
              <a:t>regB</a:t>
            </a:r>
            <a:r>
              <a:rPr lang="en-US" sz="1600" kern="1000" dirty="0" smtClean="0">
                <a:latin typeface="Calibri"/>
                <a:cs typeface="Calibri"/>
              </a:rPr>
              <a:t>     &lt;</a:t>
            </a:r>
            <a:r>
              <a:rPr lang="en-US" sz="1600" kern="1000" dirty="0">
                <a:latin typeface="Calibri"/>
                <a:cs typeface="Calibri"/>
              </a:rPr>
              <a:t>=</a:t>
            </a:r>
            <a:r>
              <a:rPr lang="en-US" sz="1600" kern="1000" dirty="0" smtClean="0">
                <a:latin typeface="Calibri"/>
                <a:cs typeface="Calibri"/>
              </a:rPr>
              <a:t>   </a:t>
            </a:r>
            <a:r>
              <a:rPr lang="en-US" sz="1600" kern="1000" dirty="0" err="1" smtClean="0">
                <a:latin typeface="Calibri"/>
                <a:cs typeface="Calibri"/>
              </a:rPr>
              <a:t>inB</a:t>
            </a:r>
            <a:r>
              <a:rPr lang="en-US" sz="1600" kern="1000" dirty="0">
                <a:latin typeface="Calibri"/>
                <a:cs typeface="Calibri"/>
              </a:rPr>
              <a:t>;       </a:t>
            </a:r>
            <a:r>
              <a:rPr lang="en-US" sz="1600" kern="1000" dirty="0" smtClean="0">
                <a:latin typeface="Calibri"/>
                <a:cs typeface="Calibri"/>
              </a:rPr>
              <a:t>  </a:t>
            </a:r>
          </a:p>
          <a:p>
            <a:pPr>
              <a:lnSpc>
                <a:spcPct val="70000"/>
              </a:lnSpc>
            </a:pPr>
            <a:r>
              <a:rPr lang="en-US" sz="1600" kern="1000" dirty="0" smtClean="0">
                <a:latin typeface="Calibri"/>
                <a:cs typeface="Calibri"/>
              </a:rPr>
              <a:t>          </a:t>
            </a:r>
            <a:r>
              <a:rPr lang="en-US" sz="1600" kern="1000" dirty="0" err="1" smtClean="0">
                <a:latin typeface="Calibri"/>
                <a:cs typeface="Calibri"/>
              </a:rPr>
              <a:t>regOut</a:t>
            </a:r>
            <a:r>
              <a:rPr lang="en-US" sz="1600" kern="1000" dirty="0" smtClean="0">
                <a:latin typeface="Calibri"/>
                <a:cs typeface="Calibri"/>
              </a:rPr>
              <a:t> </a:t>
            </a:r>
            <a:r>
              <a:rPr lang="en-US" sz="1600" kern="1000" dirty="0">
                <a:latin typeface="Calibri"/>
                <a:cs typeface="Calibri"/>
              </a:rPr>
              <a:t>&lt;=</a:t>
            </a:r>
            <a:r>
              <a:rPr lang="en-US" sz="1600" kern="1000" dirty="0" smtClean="0">
                <a:latin typeface="Calibri"/>
                <a:cs typeface="Calibri"/>
              </a:rPr>
              <a:t>   </a:t>
            </a:r>
            <a:r>
              <a:rPr lang="en-US" sz="1600" kern="1000" dirty="0" err="1" smtClean="0">
                <a:latin typeface="Calibri"/>
                <a:cs typeface="Calibri"/>
              </a:rPr>
              <a:t>wireOut</a:t>
            </a:r>
            <a:r>
              <a:rPr lang="en-US" sz="1600" kern="1000" dirty="0">
                <a:latin typeface="Calibri"/>
                <a:cs typeface="Calibri"/>
              </a:rPr>
              <a:t>;       </a:t>
            </a:r>
            <a:r>
              <a:rPr lang="en-US" sz="1600" kern="1000" dirty="0" smtClean="0">
                <a:latin typeface="Calibri"/>
                <a:cs typeface="Calibri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sz="1600" kern="1000" dirty="0" smtClean="0">
                <a:latin typeface="Calibri"/>
                <a:cs typeface="Calibri"/>
              </a:rPr>
              <a:t>          </a:t>
            </a:r>
            <a:r>
              <a:rPr lang="en-US" sz="1600" kern="1000" dirty="0" err="1" smtClean="0">
                <a:latin typeface="Calibri"/>
                <a:cs typeface="Calibri"/>
              </a:rPr>
              <a:t>regOdd</a:t>
            </a:r>
            <a:r>
              <a:rPr lang="en-US" sz="1600" kern="1000" dirty="0" smtClean="0">
                <a:latin typeface="Calibri"/>
                <a:cs typeface="Calibri"/>
              </a:rPr>
              <a:t> </a:t>
            </a:r>
            <a:r>
              <a:rPr lang="en-US" sz="1600" kern="1000" dirty="0">
                <a:latin typeface="Calibri"/>
                <a:cs typeface="Calibri"/>
              </a:rPr>
              <a:t>&lt;=</a:t>
            </a:r>
            <a:r>
              <a:rPr lang="en-US" sz="1600" kern="1000" dirty="0" smtClean="0">
                <a:latin typeface="Calibri"/>
                <a:cs typeface="Calibri"/>
              </a:rPr>
              <a:t>  out[0];     </a:t>
            </a:r>
          </a:p>
          <a:p>
            <a:pPr>
              <a:lnSpc>
                <a:spcPct val="70000"/>
              </a:lnSpc>
            </a:pPr>
            <a:r>
              <a:rPr lang="en-US" sz="1600" kern="1000" dirty="0" smtClean="0">
                <a:latin typeface="Calibri"/>
                <a:cs typeface="Calibri"/>
              </a:rPr>
              <a:t>     end</a:t>
            </a:r>
          </a:p>
          <a:p>
            <a:pPr>
              <a:lnSpc>
                <a:spcPct val="70000"/>
              </a:lnSpc>
            </a:pPr>
            <a:endParaRPr lang="en-US" sz="1600" kern="1000" dirty="0" smtClean="0">
              <a:latin typeface="Calibri"/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1600" kern="1000" dirty="0" err="1" smtClean="0">
                <a:latin typeface="Calibri"/>
                <a:cs typeface="Calibri"/>
              </a:rPr>
              <a:t>endmodule</a:t>
            </a:r>
            <a:endParaRPr lang="en-US" sz="1600" kern="1000" dirty="0">
              <a:latin typeface="Calibri"/>
              <a:cs typeface="Calibri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2715332" y="661218"/>
            <a:ext cx="304800" cy="990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6529" y="793955"/>
            <a:ext cx="1441420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Input/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Output Ports</a:t>
            </a:r>
            <a:endParaRPr lang="en-US" sz="18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7137" y="1909916"/>
            <a:ext cx="478849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Create physical wires (Even though it says “</a:t>
            </a:r>
            <a:r>
              <a:rPr lang="en-US" sz="1800" b="1" dirty="0" err="1" smtClean="0">
                <a:solidFill>
                  <a:srgbClr val="0000FF"/>
                </a:solidFill>
                <a:latin typeface="Calibri"/>
                <a:cs typeface="Calibri"/>
              </a:rPr>
              <a:t>reg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”!)</a:t>
            </a:r>
            <a:endParaRPr lang="en-US" sz="18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28600" y="3004836"/>
            <a:ext cx="3005668" cy="474133"/>
          </a:xfrm>
          <a:custGeom>
            <a:avLst/>
            <a:gdLst>
              <a:gd name="connsiteX0" fmla="*/ 1437922 w 1512711"/>
              <a:gd name="connsiteY0" fmla="*/ 217312 h 472723"/>
              <a:gd name="connsiteX1" fmla="*/ 819855 w 1512711"/>
              <a:gd name="connsiteY1" fmla="*/ 22578 h 472723"/>
              <a:gd name="connsiteX2" fmla="*/ 159455 w 1512711"/>
              <a:gd name="connsiteY2" fmla="*/ 81845 h 472723"/>
              <a:gd name="connsiteX3" fmla="*/ 184855 w 1512711"/>
              <a:gd name="connsiteY3" fmla="*/ 403578 h 472723"/>
              <a:gd name="connsiteX4" fmla="*/ 1268588 w 1512711"/>
              <a:gd name="connsiteY4" fmla="*/ 437445 h 472723"/>
              <a:gd name="connsiteX5" fmla="*/ 1437922 w 1512711"/>
              <a:gd name="connsiteY5" fmla="*/ 217312 h 472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711" h="472723">
                <a:moveTo>
                  <a:pt x="1437922" y="217312"/>
                </a:moveTo>
                <a:cubicBezTo>
                  <a:pt x="1363133" y="148168"/>
                  <a:pt x="1032933" y="45156"/>
                  <a:pt x="819855" y="22578"/>
                </a:cubicBezTo>
                <a:cubicBezTo>
                  <a:pt x="606777" y="0"/>
                  <a:pt x="265288" y="18345"/>
                  <a:pt x="159455" y="81845"/>
                </a:cubicBezTo>
                <a:cubicBezTo>
                  <a:pt x="53622" y="145345"/>
                  <a:pt x="0" y="344311"/>
                  <a:pt x="184855" y="403578"/>
                </a:cubicBezTo>
                <a:cubicBezTo>
                  <a:pt x="369711" y="462845"/>
                  <a:pt x="1062566" y="472723"/>
                  <a:pt x="1268588" y="437445"/>
                </a:cubicBezTo>
                <a:cubicBezTo>
                  <a:pt x="1474610" y="402167"/>
                  <a:pt x="1512711" y="286456"/>
                  <a:pt x="1437922" y="217312"/>
                </a:cubicBezTo>
                <a:close/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/>
              <a:cs typeface="Calibri"/>
            </a:endParaRPr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rot="10800000" flipV="1">
            <a:off x="3085668" y="2724002"/>
            <a:ext cx="648133" cy="498794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25607" y="2514189"/>
            <a:ext cx="3262432" cy="983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Generate an addition circuit,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Inputs are </a:t>
            </a:r>
            <a:r>
              <a:rPr lang="en-US" sz="1800" b="1" dirty="0" err="1" smtClean="0">
                <a:solidFill>
                  <a:srgbClr val="0000FF"/>
                </a:solidFill>
                <a:latin typeface="Calibri"/>
                <a:cs typeface="Calibri"/>
              </a:rPr>
              <a:t>regA</a:t>
            </a:r>
            <a:r>
              <a:rPr lang="en-US" sz="1800" b="1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lang="en-US" sz="1800" b="1" dirty="0" err="1" smtClean="0">
                <a:solidFill>
                  <a:srgbClr val="0000FF"/>
                </a:solidFill>
                <a:latin typeface="Calibri"/>
                <a:cs typeface="Calibri"/>
              </a:rPr>
              <a:t>regB</a:t>
            </a:r>
            <a:r>
              <a:rPr lang="en-US" sz="1800" b="1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wires.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Output is connected to </a:t>
            </a:r>
            <a:r>
              <a:rPr lang="en-US" sz="1800" b="1" dirty="0" err="1" smtClean="0">
                <a:solidFill>
                  <a:srgbClr val="0000FF"/>
                </a:solidFill>
                <a:latin typeface="Calibri"/>
                <a:cs typeface="Calibri"/>
              </a:rPr>
              <a:t>wireOut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endParaRPr lang="en-US" sz="18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8710" y="3705998"/>
            <a:ext cx="3429144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Attach wire </a:t>
            </a:r>
            <a:r>
              <a:rPr lang="en-US" sz="1800" b="1" dirty="0" smtClean="0">
                <a:solidFill>
                  <a:srgbClr val="0000FF"/>
                </a:solidFill>
                <a:latin typeface="Calibri"/>
                <a:cs typeface="Calibri"/>
              </a:rPr>
              <a:t>out 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to wire </a:t>
            </a:r>
            <a:r>
              <a:rPr lang="en-US" sz="1800" b="1" dirty="0" err="1" smtClean="0">
                <a:solidFill>
                  <a:srgbClr val="0000FF"/>
                </a:solidFill>
                <a:latin typeface="Calibri"/>
                <a:cs typeface="Calibri"/>
              </a:rPr>
              <a:t>regOut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;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Attach wire </a:t>
            </a:r>
            <a:r>
              <a:rPr lang="en-US" sz="1800" b="1" dirty="0" err="1" smtClean="0">
                <a:solidFill>
                  <a:srgbClr val="0000FF"/>
                </a:solidFill>
                <a:latin typeface="Calibri"/>
                <a:cs typeface="Calibri"/>
              </a:rPr>
              <a:t>isOdd</a:t>
            </a:r>
            <a:r>
              <a:rPr lang="en-US" sz="1800" b="1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to wire </a:t>
            </a:r>
            <a:r>
              <a:rPr lang="en-US" sz="1800" b="1" dirty="0" err="1" smtClean="0">
                <a:solidFill>
                  <a:srgbClr val="0000FF"/>
                </a:solidFill>
                <a:latin typeface="Calibri"/>
                <a:cs typeface="Calibri"/>
              </a:rPr>
              <a:t>regOdd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;</a:t>
            </a:r>
            <a:endParaRPr lang="en-US" sz="18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83576" y="4148926"/>
            <a:ext cx="2647244" cy="2065866"/>
          </a:xfrm>
          <a:custGeom>
            <a:avLst/>
            <a:gdLst>
              <a:gd name="connsiteX0" fmla="*/ 2336800 w 2647244"/>
              <a:gd name="connsiteY0" fmla="*/ 110066 h 2065866"/>
              <a:gd name="connsiteX1" fmla="*/ 321733 w 2647244"/>
              <a:gd name="connsiteY1" fmla="*/ 93133 h 2065866"/>
              <a:gd name="connsiteX2" fmla="*/ 406400 w 2647244"/>
              <a:gd name="connsiteY2" fmla="*/ 668866 h 2065866"/>
              <a:gd name="connsiteX3" fmla="*/ 685800 w 2647244"/>
              <a:gd name="connsiteY3" fmla="*/ 821266 h 2065866"/>
              <a:gd name="connsiteX4" fmla="*/ 651933 w 2647244"/>
              <a:gd name="connsiteY4" fmla="*/ 1540933 h 2065866"/>
              <a:gd name="connsiteX5" fmla="*/ 397933 w 2647244"/>
              <a:gd name="connsiteY5" fmla="*/ 1820333 h 2065866"/>
              <a:gd name="connsiteX6" fmla="*/ 1295400 w 2647244"/>
              <a:gd name="connsiteY6" fmla="*/ 2040466 h 2065866"/>
              <a:gd name="connsiteX7" fmla="*/ 1744133 w 2647244"/>
              <a:gd name="connsiteY7" fmla="*/ 1667933 h 2065866"/>
              <a:gd name="connsiteX8" fmla="*/ 1667933 w 2647244"/>
              <a:gd name="connsiteY8" fmla="*/ 541866 h 2065866"/>
              <a:gd name="connsiteX9" fmla="*/ 2184400 w 2647244"/>
              <a:gd name="connsiteY9" fmla="*/ 651933 h 2065866"/>
              <a:gd name="connsiteX10" fmla="*/ 2336800 w 2647244"/>
              <a:gd name="connsiteY10" fmla="*/ 110066 h 206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47244" h="2065866">
                <a:moveTo>
                  <a:pt x="2336800" y="110066"/>
                </a:moveTo>
                <a:cubicBezTo>
                  <a:pt x="2026356" y="16933"/>
                  <a:pt x="643466" y="0"/>
                  <a:pt x="321733" y="93133"/>
                </a:cubicBezTo>
                <a:cubicBezTo>
                  <a:pt x="0" y="186266"/>
                  <a:pt x="345722" y="547511"/>
                  <a:pt x="406400" y="668866"/>
                </a:cubicBezTo>
                <a:cubicBezTo>
                  <a:pt x="467078" y="790222"/>
                  <a:pt x="644878" y="675922"/>
                  <a:pt x="685800" y="821266"/>
                </a:cubicBezTo>
                <a:cubicBezTo>
                  <a:pt x="726722" y="966610"/>
                  <a:pt x="699911" y="1374422"/>
                  <a:pt x="651933" y="1540933"/>
                </a:cubicBezTo>
                <a:cubicBezTo>
                  <a:pt x="603955" y="1707444"/>
                  <a:pt x="290689" y="1737078"/>
                  <a:pt x="397933" y="1820333"/>
                </a:cubicBezTo>
                <a:cubicBezTo>
                  <a:pt x="505177" y="1903588"/>
                  <a:pt x="1071033" y="2065866"/>
                  <a:pt x="1295400" y="2040466"/>
                </a:cubicBezTo>
                <a:cubicBezTo>
                  <a:pt x="1519767" y="2015066"/>
                  <a:pt x="1682044" y="1917700"/>
                  <a:pt x="1744133" y="1667933"/>
                </a:cubicBezTo>
                <a:cubicBezTo>
                  <a:pt x="1806222" y="1418166"/>
                  <a:pt x="1594555" y="711199"/>
                  <a:pt x="1667933" y="541866"/>
                </a:cubicBezTo>
                <a:cubicBezTo>
                  <a:pt x="1741311" y="372533"/>
                  <a:pt x="2071511" y="723900"/>
                  <a:pt x="2184400" y="651933"/>
                </a:cubicBezTo>
                <a:cubicBezTo>
                  <a:pt x="2297289" y="579966"/>
                  <a:pt x="2647244" y="203199"/>
                  <a:pt x="2336800" y="110066"/>
                </a:cubicBezTo>
                <a:close/>
              </a:path>
            </a:pathLst>
          </a:custGeom>
          <a:noFill/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/>
              <a:cs typeface="Calibri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0800000">
            <a:off x="2474452" y="4547420"/>
            <a:ext cx="1716550" cy="7103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50030" y="4564600"/>
            <a:ext cx="5070619" cy="1352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Create four positive edged-clocked</a:t>
            </a:r>
          </a:p>
          <a:p>
            <a:pPr>
              <a:lnSpc>
                <a:spcPct val="70000"/>
              </a:lnSpc>
            </a:pPr>
            <a:r>
              <a:rPr lang="en-US" sz="180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egisters, attacked to clock </a:t>
            </a:r>
            <a:r>
              <a:rPr lang="en-US" sz="1800" b="1" dirty="0" smtClean="0">
                <a:solidFill>
                  <a:srgbClr val="0000FF"/>
                </a:solidFill>
                <a:latin typeface="Calibri"/>
                <a:cs typeface="Calibri"/>
              </a:rPr>
              <a:t>clk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.</a:t>
            </a:r>
          </a:p>
          <a:p>
            <a:pPr>
              <a:lnSpc>
                <a:spcPct val="70000"/>
              </a:lnSpc>
            </a:pPr>
            <a:endParaRPr lang="en-US" sz="1800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The outputs of the registers should</a:t>
            </a:r>
          </a:p>
          <a:p>
            <a:pPr>
              <a:lnSpc>
                <a:spcPct val="7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be attached to the </a:t>
            </a:r>
            <a:r>
              <a:rPr lang="en-US" sz="1800" b="1" dirty="0" err="1" smtClean="0">
                <a:solidFill>
                  <a:srgbClr val="0000FF"/>
                </a:solidFill>
                <a:latin typeface="Calibri"/>
                <a:cs typeface="Calibri"/>
              </a:rPr>
              <a:t>regA</a:t>
            </a:r>
            <a:r>
              <a:rPr lang="en-US" sz="1800" dirty="0" err="1" smtClean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sz="1800" b="1" dirty="0" err="1" smtClean="0">
                <a:solidFill>
                  <a:srgbClr val="0000FF"/>
                </a:solidFill>
                <a:latin typeface="Calibri"/>
                <a:cs typeface="Calibri"/>
              </a:rPr>
              <a:t>regB</a:t>
            </a:r>
            <a:r>
              <a:rPr lang="en-US" sz="1800" dirty="0" err="1" smtClean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lang="en-US" sz="1800" b="1" dirty="0" err="1" smtClean="0">
                <a:solidFill>
                  <a:srgbClr val="0000FF"/>
                </a:solidFill>
                <a:latin typeface="Calibri"/>
                <a:cs typeface="Calibri"/>
              </a:rPr>
              <a:t>regOut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, </a:t>
            </a:r>
            <a:r>
              <a:rPr lang="en-US" sz="1800" b="1" dirty="0" err="1" smtClean="0">
                <a:solidFill>
                  <a:srgbClr val="0000FF"/>
                </a:solidFill>
                <a:latin typeface="Calibri"/>
                <a:cs typeface="Calibri"/>
              </a:rPr>
              <a:t>regOdd</a:t>
            </a:r>
            <a:r>
              <a:rPr lang="en-US" sz="1800" b="1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wires.</a:t>
            </a:r>
            <a:endParaRPr lang="en-US" sz="18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456799" y="1953332"/>
            <a:ext cx="760338" cy="990600"/>
            <a:chOff x="2456799" y="2133600"/>
            <a:chExt cx="760338" cy="990600"/>
          </a:xfrm>
        </p:grpSpPr>
        <p:sp>
          <p:nvSpPr>
            <p:cNvPr id="8" name="Right Brace 7"/>
            <p:cNvSpPr/>
            <p:nvPr/>
          </p:nvSpPr>
          <p:spPr>
            <a:xfrm>
              <a:off x="2456799" y="2133600"/>
              <a:ext cx="304800" cy="99060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alibri"/>
                <a:cs typeface="Calibri"/>
              </a:endParaRPr>
            </a:p>
          </p:txBody>
        </p:sp>
        <p:cxnSp>
          <p:nvCxnSpPr>
            <p:cNvPr id="17" name="Straight Connector 16"/>
            <p:cNvCxnSpPr>
              <a:stCxn id="9" idx="1"/>
              <a:endCxn id="8" idx="1"/>
            </p:cNvCxnSpPr>
            <p:nvPr/>
          </p:nvCxnSpPr>
          <p:spPr>
            <a:xfrm rot="10800000" flipV="1">
              <a:off x="2761599" y="2263308"/>
              <a:ext cx="455538" cy="3655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/>
          <p:cNvSpPr/>
          <p:nvPr/>
        </p:nvSpPr>
        <p:spPr>
          <a:xfrm>
            <a:off x="1713680" y="4690352"/>
            <a:ext cx="1945922" cy="1669345"/>
          </a:xfrm>
          <a:custGeom>
            <a:avLst/>
            <a:gdLst>
              <a:gd name="connsiteX0" fmla="*/ 969433 w 1945922"/>
              <a:gd name="connsiteY0" fmla="*/ 318911 h 1669345"/>
              <a:gd name="connsiteX1" fmla="*/ 173567 w 1945922"/>
              <a:gd name="connsiteY1" fmla="*/ 191911 h 1669345"/>
              <a:gd name="connsiteX2" fmla="*/ 173567 w 1945922"/>
              <a:gd name="connsiteY2" fmla="*/ 1470378 h 1669345"/>
              <a:gd name="connsiteX3" fmla="*/ 1214967 w 1945922"/>
              <a:gd name="connsiteY3" fmla="*/ 1385711 h 1669345"/>
              <a:gd name="connsiteX4" fmla="*/ 1892300 w 1945922"/>
              <a:gd name="connsiteY4" fmla="*/ 1190978 h 1669345"/>
              <a:gd name="connsiteX5" fmla="*/ 893233 w 1945922"/>
              <a:gd name="connsiteY5" fmla="*/ 285045 h 16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5922" h="1669345">
                <a:moveTo>
                  <a:pt x="969433" y="318911"/>
                </a:moveTo>
                <a:cubicBezTo>
                  <a:pt x="637822" y="159455"/>
                  <a:pt x="306211" y="0"/>
                  <a:pt x="173567" y="191911"/>
                </a:cubicBezTo>
                <a:cubicBezTo>
                  <a:pt x="40923" y="383822"/>
                  <a:pt x="0" y="1271411"/>
                  <a:pt x="173567" y="1470378"/>
                </a:cubicBezTo>
                <a:cubicBezTo>
                  <a:pt x="347134" y="1669345"/>
                  <a:pt x="928512" y="1432278"/>
                  <a:pt x="1214967" y="1385711"/>
                </a:cubicBezTo>
                <a:cubicBezTo>
                  <a:pt x="1501423" y="1339144"/>
                  <a:pt x="1945922" y="1374422"/>
                  <a:pt x="1892300" y="1190978"/>
                </a:cubicBezTo>
                <a:cubicBezTo>
                  <a:pt x="1838678" y="1007534"/>
                  <a:pt x="1004711" y="416278"/>
                  <a:pt x="893233" y="285045"/>
                </a:cubicBezTo>
              </a:path>
            </a:pathLst>
          </a:custGeom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Calibri"/>
              <a:cs typeface="Calibri"/>
            </a:endParaRPr>
          </a:p>
        </p:txBody>
      </p:sp>
      <p:cxnSp>
        <p:nvCxnSpPr>
          <p:cNvPr id="19" name="Straight Connector 18"/>
          <p:cNvCxnSpPr>
            <a:endCxn id="18" idx="4"/>
          </p:cNvCxnSpPr>
          <p:nvPr/>
        </p:nvCxnSpPr>
        <p:spPr>
          <a:xfrm rot="10800000">
            <a:off x="3605980" y="5881330"/>
            <a:ext cx="737420" cy="59567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43400" y="6107668"/>
            <a:ext cx="4006225" cy="983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Inputs of registers should be attached to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Calibri"/>
                <a:cs typeface="Calibri"/>
              </a:rPr>
              <a:t>inA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, </a:t>
            </a:r>
            <a:r>
              <a:rPr lang="en-US" sz="1800" b="1" dirty="0" err="1" smtClean="0">
                <a:solidFill>
                  <a:srgbClr val="0000FF"/>
                </a:solidFill>
                <a:latin typeface="Calibri"/>
                <a:cs typeface="Calibri"/>
              </a:rPr>
              <a:t>inB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, </a:t>
            </a:r>
            <a:r>
              <a:rPr lang="en-US" sz="1800" b="1" dirty="0" err="1" smtClean="0">
                <a:solidFill>
                  <a:srgbClr val="0000FF"/>
                </a:solidFill>
                <a:latin typeface="Calibri"/>
                <a:cs typeface="Calibri"/>
              </a:rPr>
              <a:t>wireOut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, </a:t>
            </a:r>
            <a:r>
              <a:rPr lang="en-US" sz="1800" b="1" dirty="0" smtClean="0">
                <a:solidFill>
                  <a:srgbClr val="0000FF"/>
                </a:solidFill>
                <a:latin typeface="Calibri"/>
                <a:cs typeface="Calibri"/>
              </a:rPr>
              <a:t>out[0]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 wires.</a:t>
            </a:r>
          </a:p>
          <a:p>
            <a:endParaRPr lang="en-US" sz="1800" dirty="0" smtClean="0">
              <a:solidFill>
                <a:srgbClr val="0000FF"/>
              </a:solidFill>
              <a:latin typeface="Calibri"/>
              <a:cs typeface="Calibri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3505202" y="274478"/>
            <a:ext cx="1066799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72000" y="-8930"/>
            <a:ext cx="4544834" cy="1620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Describe a module called </a:t>
            </a:r>
            <a:r>
              <a:rPr lang="en-US" sz="1800" b="1" dirty="0" smtClean="0">
                <a:solidFill>
                  <a:srgbClr val="0000FF"/>
                </a:solidFill>
                <a:latin typeface="Calibri"/>
                <a:cs typeface="Calibri"/>
              </a:rPr>
              <a:t>adder 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which can</a:t>
            </a:r>
          </a:p>
          <a:p>
            <a:r>
              <a:rPr lang="en-US" sz="1800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e used to generate a family of circuits</a:t>
            </a:r>
          </a:p>
          <a:p>
            <a:r>
              <a:rPr lang="en-US" sz="18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ccording to  parameter </a:t>
            </a:r>
            <a:r>
              <a:rPr lang="en-US" sz="1800" b="1" dirty="0" smtClean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 (default value is 8.)</a:t>
            </a:r>
          </a:p>
          <a:p>
            <a:r>
              <a:rPr lang="en-US" sz="18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ot a good name, since it is more than an 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Adder.</a:t>
            </a:r>
            <a:endParaRPr lang="en-US" sz="18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 flipH="1" flipV="1">
            <a:off x="3543300" y="5295900"/>
            <a:ext cx="1295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B5E9433D-93C4-1D43-90B0-3238A2200A15}" type="slidenum">
              <a:rPr lang="en-US"/>
              <a:pPr/>
              <a:t>4</a:t>
            </a:fld>
            <a:endParaRPr lang="en-US"/>
          </a:p>
        </p:txBody>
      </p:sp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GCD  in C </a:t>
            </a:r>
          </a:p>
        </p:txBody>
      </p:sp>
      <p:sp>
        <p:nvSpPr>
          <p:cNvPr id="1557507" name="Rectangle 3"/>
          <p:cNvSpPr>
            <a:spLocks noChangeArrowheads="1"/>
          </p:cNvSpPr>
          <p:nvPr/>
        </p:nvSpPr>
        <p:spPr bwMode="auto">
          <a:xfrm>
            <a:off x="762000" y="1524000"/>
            <a:ext cx="4191000" cy="46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int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GCD(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int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</a:t>
            </a:r>
            <a:r>
              <a:rPr lang="en-US" sz="1800" b="1" dirty="0" err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inA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int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</a:t>
            </a:r>
            <a:r>
              <a:rPr lang="en-US" sz="1800" b="1" dirty="0" err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inB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)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{  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int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done = 0;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int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A = </a:t>
            </a:r>
            <a:r>
              <a:rPr lang="en-US" sz="1800" b="1" dirty="0" err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inA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;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int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B = </a:t>
            </a:r>
            <a:r>
              <a:rPr lang="en-US" sz="1800" b="1" dirty="0" err="1">
                <a:latin typeface="Courier New" pitchFamily="-65" charset="0"/>
                <a:ea typeface="MS Mincho" pitchFamily="49" charset="-128"/>
                <a:cs typeface="MS Mincho" pitchFamily="49" charset="-128"/>
              </a:rPr>
              <a:t>inB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</a:t>
            </a: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while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( !done )</a:t>
            </a:r>
            <a:endParaRPr lang="en-US" sz="1800" b="1" dirty="0">
              <a:solidFill>
                <a:schemeClr val="accent2"/>
              </a:solidFill>
              <a:latin typeface="Courier New" pitchFamily="-65" charset="0"/>
              <a:ea typeface="MS Mincho" pitchFamily="49" charset="-128"/>
              <a:cs typeface="MS Mincho" pitchFamily="49" charset="-128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{ </a:t>
            </a: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if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( A &lt; B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{ swap = A;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  A = B;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  B = swap;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 }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 </a:t>
            </a: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else if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( B != 0 )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   A = A - B;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 </a:t>
            </a: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else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  done = 1;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  </a:t>
            </a: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}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ea typeface="MS Mincho" pitchFamily="49" charset="-128"/>
                <a:cs typeface="MS Mincho" pitchFamily="49" charset="-128"/>
              </a:rPr>
              <a:t>    return</a:t>
            </a: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 A;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  <a:ea typeface="MS Mincho" pitchFamily="49" charset="-128"/>
                <a:cs typeface="MS Mincho" pitchFamily="49" charset="-128"/>
              </a:rPr>
              <a:t>}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875213" y="628650"/>
            <a:ext cx="3733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What does the RTL implementation need?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3271837" y="1995487"/>
            <a:ext cx="2355850" cy="396875"/>
            <a:chOff x="1776" y="2205"/>
            <a:chExt cx="1484" cy="250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718" y="2205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State</a:t>
              </a: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76" y="2224"/>
              <a:ext cx="960" cy="128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528" y="8"/>
                </a:cxn>
                <a:cxn ang="0">
                  <a:pos x="528" y="104"/>
                </a:cxn>
                <a:cxn ang="0">
                  <a:pos x="1104" y="104"/>
                </a:cxn>
              </a:cxnLst>
              <a:rect l="0" t="0" r="r" b="b"/>
              <a:pathLst>
                <a:path w="1104" h="120">
                  <a:moveTo>
                    <a:pt x="0" y="56"/>
                  </a:moveTo>
                  <a:cubicBezTo>
                    <a:pt x="220" y="28"/>
                    <a:pt x="440" y="0"/>
                    <a:pt x="528" y="8"/>
                  </a:cubicBezTo>
                  <a:cubicBezTo>
                    <a:pt x="616" y="16"/>
                    <a:pt x="432" y="88"/>
                    <a:pt x="528" y="104"/>
                  </a:cubicBezTo>
                  <a:cubicBezTo>
                    <a:pt x="624" y="120"/>
                    <a:pt x="864" y="112"/>
                    <a:pt x="1104" y="10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arrow" w="med" len="med"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3302000" y="2927350"/>
            <a:ext cx="4854575" cy="396875"/>
            <a:chOff x="1984" y="1889"/>
            <a:chExt cx="3058" cy="250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097" y="1889"/>
              <a:ext cx="19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>
                  <a:solidFill>
                    <a:srgbClr val="FF0000"/>
                  </a:solidFill>
                </a:rPr>
                <a:t>Less-Than Comparator</a:t>
              </a: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984" y="1940"/>
              <a:ext cx="1152" cy="96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528" y="8"/>
                </a:cxn>
                <a:cxn ang="0">
                  <a:pos x="528" y="104"/>
                </a:cxn>
                <a:cxn ang="0">
                  <a:pos x="1104" y="104"/>
                </a:cxn>
              </a:cxnLst>
              <a:rect l="0" t="0" r="r" b="b"/>
              <a:pathLst>
                <a:path w="1104" h="120">
                  <a:moveTo>
                    <a:pt x="0" y="56"/>
                  </a:moveTo>
                  <a:cubicBezTo>
                    <a:pt x="220" y="28"/>
                    <a:pt x="440" y="0"/>
                    <a:pt x="528" y="8"/>
                  </a:cubicBezTo>
                  <a:cubicBezTo>
                    <a:pt x="616" y="16"/>
                    <a:pt x="432" y="88"/>
                    <a:pt x="528" y="104"/>
                  </a:cubicBezTo>
                  <a:cubicBezTo>
                    <a:pt x="624" y="120"/>
                    <a:pt x="864" y="112"/>
                    <a:pt x="1104" y="10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arrow" w="med" len="med"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4335462" y="4222750"/>
            <a:ext cx="3808413" cy="396875"/>
            <a:chOff x="1872" y="2973"/>
            <a:chExt cx="2399" cy="250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704" y="2973"/>
              <a:ext cx="15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Equal Comparator</a:t>
              </a: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872" y="3000"/>
              <a:ext cx="864" cy="120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528" y="8"/>
                </a:cxn>
                <a:cxn ang="0">
                  <a:pos x="528" y="104"/>
                </a:cxn>
                <a:cxn ang="0">
                  <a:pos x="1104" y="104"/>
                </a:cxn>
              </a:cxnLst>
              <a:rect l="0" t="0" r="r" b="b"/>
              <a:pathLst>
                <a:path w="1104" h="120">
                  <a:moveTo>
                    <a:pt x="0" y="56"/>
                  </a:moveTo>
                  <a:cubicBezTo>
                    <a:pt x="220" y="28"/>
                    <a:pt x="440" y="0"/>
                    <a:pt x="528" y="8"/>
                  </a:cubicBezTo>
                  <a:cubicBezTo>
                    <a:pt x="616" y="16"/>
                    <a:pt x="432" y="88"/>
                    <a:pt x="528" y="104"/>
                  </a:cubicBezTo>
                  <a:cubicBezTo>
                    <a:pt x="624" y="120"/>
                    <a:pt x="864" y="112"/>
                    <a:pt x="1104" y="10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arrow" w="med" len="med"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3005138" y="4827587"/>
            <a:ext cx="3403600" cy="461963"/>
            <a:chOff x="1536" y="3357"/>
            <a:chExt cx="2144" cy="291"/>
          </a:xfrm>
        </p:grpSpPr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716" y="3357"/>
              <a:ext cx="9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FF0000"/>
                  </a:solidFill>
                </a:rPr>
                <a:t>Subtractor</a:t>
              </a: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1536" y="3360"/>
              <a:ext cx="1200" cy="288"/>
            </a:xfrm>
            <a:custGeom>
              <a:avLst/>
              <a:gdLst/>
              <a:ahLst/>
              <a:cxnLst>
                <a:cxn ang="0">
                  <a:pos x="1344" y="96"/>
                </a:cxn>
                <a:cxn ang="0">
                  <a:pos x="432" y="192"/>
                </a:cxn>
                <a:cxn ang="0">
                  <a:pos x="0" y="0"/>
                </a:cxn>
              </a:cxnLst>
              <a:rect l="0" t="0" r="r" b="b"/>
              <a:pathLst>
                <a:path w="1344" h="208">
                  <a:moveTo>
                    <a:pt x="1344" y="96"/>
                  </a:moveTo>
                  <a:cubicBezTo>
                    <a:pt x="1000" y="152"/>
                    <a:pt x="656" y="208"/>
                    <a:pt x="432" y="192"/>
                  </a:cubicBezTo>
                  <a:cubicBezTo>
                    <a:pt x="208" y="176"/>
                    <a:pt x="104" y="8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arrow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EB308F15-9893-4B49-81CB-50B9F3D4D486}" type="slidenum">
              <a:rPr lang="en-US"/>
              <a:pPr/>
              <a:t>5</a:t>
            </a:fld>
            <a:endParaRPr lang="en-US"/>
          </a:p>
        </p:txBody>
      </p:sp>
      <p:sp>
        <p:nvSpPr>
          <p:cNvPr id="156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Step 1: Design an appropriate port interface</a:t>
            </a:r>
          </a:p>
        </p:txBody>
      </p:sp>
      <p:sp>
        <p:nvSpPr>
          <p:cNvPr id="1565699" name="AutoShape 3"/>
          <p:cNvSpPr>
            <a:spLocks noChangeArrowheads="1"/>
          </p:cNvSpPr>
          <p:nvPr/>
        </p:nvSpPr>
        <p:spPr bwMode="auto">
          <a:xfrm>
            <a:off x="1828800" y="2286000"/>
            <a:ext cx="5486400" cy="2743200"/>
          </a:xfrm>
          <a:prstGeom prst="roundRect">
            <a:avLst>
              <a:gd name="adj" fmla="val 5153"/>
            </a:avLst>
          </a:prstGeom>
          <a:solidFill>
            <a:srgbClr val="CC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65732" name="Group 36"/>
          <p:cNvGrpSpPr>
            <a:grpSpLocks/>
          </p:cNvGrpSpPr>
          <p:nvPr/>
        </p:nvGrpSpPr>
        <p:grpSpPr bwMode="auto">
          <a:xfrm>
            <a:off x="1241425" y="2638425"/>
            <a:ext cx="2486025" cy="836613"/>
            <a:chOff x="782" y="1662"/>
            <a:chExt cx="1566" cy="527"/>
          </a:xfrm>
        </p:grpSpPr>
        <p:sp>
          <p:nvSpPr>
            <p:cNvPr id="1565701" name="Rectangle 5"/>
            <p:cNvSpPr>
              <a:spLocks noChangeArrowheads="1"/>
            </p:cNvSpPr>
            <p:nvPr/>
          </p:nvSpPr>
          <p:spPr bwMode="auto">
            <a:xfrm>
              <a:off x="1118" y="1728"/>
              <a:ext cx="82" cy="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5702" name="Rectangle 6"/>
            <p:cNvSpPr>
              <a:spLocks noChangeArrowheads="1"/>
            </p:cNvSpPr>
            <p:nvPr/>
          </p:nvSpPr>
          <p:spPr bwMode="auto">
            <a:xfrm>
              <a:off x="1118" y="2075"/>
              <a:ext cx="82" cy="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5703" name="Line 7"/>
            <p:cNvSpPr>
              <a:spLocks noChangeShapeType="1"/>
            </p:cNvSpPr>
            <p:nvPr/>
          </p:nvSpPr>
          <p:spPr bwMode="auto">
            <a:xfrm>
              <a:off x="782" y="17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5704" name="Line 8"/>
            <p:cNvSpPr>
              <a:spLocks noChangeShapeType="1"/>
            </p:cNvSpPr>
            <p:nvPr/>
          </p:nvSpPr>
          <p:spPr bwMode="auto">
            <a:xfrm flipH="1">
              <a:off x="782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5705" name="Text Box 9"/>
            <p:cNvSpPr txBox="1">
              <a:spLocks noChangeArrowheads="1"/>
            </p:cNvSpPr>
            <p:nvPr/>
          </p:nvSpPr>
          <p:spPr bwMode="auto">
            <a:xfrm>
              <a:off x="1248" y="2016"/>
              <a:ext cx="2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tx2"/>
                  </a:solidFill>
                </a:rPr>
                <a:t>idle</a:t>
              </a:r>
            </a:p>
          </p:txBody>
        </p:sp>
        <p:sp>
          <p:nvSpPr>
            <p:cNvPr id="1565706" name="Text Box 10"/>
            <p:cNvSpPr txBox="1">
              <a:spLocks noChangeArrowheads="1"/>
            </p:cNvSpPr>
            <p:nvPr/>
          </p:nvSpPr>
          <p:spPr bwMode="auto">
            <a:xfrm>
              <a:off x="1248" y="1662"/>
              <a:ext cx="11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tx2"/>
                  </a:solidFill>
                </a:rPr>
                <a:t>input_available</a:t>
              </a:r>
            </a:p>
          </p:txBody>
        </p:sp>
      </p:grpSp>
      <p:grpSp>
        <p:nvGrpSpPr>
          <p:cNvPr id="1565731" name="Group 35"/>
          <p:cNvGrpSpPr>
            <a:grpSpLocks/>
          </p:cNvGrpSpPr>
          <p:nvPr/>
        </p:nvGrpSpPr>
        <p:grpSpPr bwMode="auto">
          <a:xfrm>
            <a:off x="1241425" y="3733800"/>
            <a:ext cx="6683375" cy="808038"/>
            <a:chOff x="782" y="2352"/>
            <a:chExt cx="4210" cy="509"/>
          </a:xfrm>
        </p:grpSpPr>
        <p:sp>
          <p:nvSpPr>
            <p:cNvPr id="1565708" name="Rectangle 12"/>
            <p:cNvSpPr>
              <a:spLocks noChangeArrowheads="1"/>
            </p:cNvSpPr>
            <p:nvPr/>
          </p:nvSpPr>
          <p:spPr bwMode="auto">
            <a:xfrm>
              <a:off x="1118" y="2411"/>
              <a:ext cx="82" cy="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5709" name="Rectangle 13"/>
            <p:cNvSpPr>
              <a:spLocks noChangeArrowheads="1"/>
            </p:cNvSpPr>
            <p:nvPr/>
          </p:nvSpPr>
          <p:spPr bwMode="auto">
            <a:xfrm>
              <a:off x="1118" y="2747"/>
              <a:ext cx="82" cy="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5710" name="Rectangle 14"/>
            <p:cNvSpPr>
              <a:spLocks noChangeArrowheads="1"/>
            </p:cNvSpPr>
            <p:nvPr/>
          </p:nvSpPr>
          <p:spPr bwMode="auto">
            <a:xfrm>
              <a:off x="4560" y="2411"/>
              <a:ext cx="82" cy="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5711" name="Line 15"/>
            <p:cNvSpPr>
              <a:spLocks noChangeShapeType="1"/>
            </p:cNvSpPr>
            <p:nvPr/>
          </p:nvSpPr>
          <p:spPr bwMode="auto">
            <a:xfrm>
              <a:off x="782" y="244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5712" name="Line 16"/>
            <p:cNvSpPr>
              <a:spLocks noChangeShapeType="1"/>
            </p:cNvSpPr>
            <p:nvPr/>
          </p:nvSpPr>
          <p:spPr bwMode="auto">
            <a:xfrm>
              <a:off x="782" y="27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5713" name="Text Box 17"/>
            <p:cNvSpPr txBox="1">
              <a:spLocks noChangeArrowheads="1"/>
            </p:cNvSpPr>
            <p:nvPr/>
          </p:nvSpPr>
          <p:spPr bwMode="auto">
            <a:xfrm>
              <a:off x="1235" y="2352"/>
              <a:ext cx="78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tx2"/>
                  </a:solidFill>
                </a:rPr>
                <a:t>operand_A</a:t>
              </a:r>
            </a:p>
          </p:txBody>
        </p:sp>
        <p:sp>
          <p:nvSpPr>
            <p:cNvPr id="1565714" name="Text Box 18"/>
            <p:cNvSpPr txBox="1">
              <a:spLocks noChangeArrowheads="1"/>
            </p:cNvSpPr>
            <p:nvPr/>
          </p:nvSpPr>
          <p:spPr bwMode="auto">
            <a:xfrm>
              <a:off x="1233" y="2688"/>
              <a:ext cx="7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tx2"/>
                  </a:solidFill>
                </a:rPr>
                <a:t>operand_B</a:t>
              </a:r>
            </a:p>
          </p:txBody>
        </p:sp>
        <p:sp>
          <p:nvSpPr>
            <p:cNvPr id="1565715" name="Line 19"/>
            <p:cNvSpPr>
              <a:spLocks noChangeShapeType="1"/>
            </p:cNvSpPr>
            <p:nvPr/>
          </p:nvSpPr>
          <p:spPr bwMode="auto">
            <a:xfrm>
              <a:off x="4656" y="244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5716" name="Text Box 20"/>
            <p:cNvSpPr txBox="1">
              <a:spLocks noChangeArrowheads="1"/>
            </p:cNvSpPr>
            <p:nvPr/>
          </p:nvSpPr>
          <p:spPr bwMode="auto">
            <a:xfrm>
              <a:off x="3691" y="2371"/>
              <a:ext cx="82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tx2"/>
                  </a:solidFill>
                </a:rPr>
                <a:t>result_data</a:t>
              </a:r>
            </a:p>
          </p:txBody>
        </p:sp>
      </p:grpSp>
      <p:grpSp>
        <p:nvGrpSpPr>
          <p:cNvPr id="1565733" name="Group 37"/>
          <p:cNvGrpSpPr>
            <a:grpSpLocks/>
          </p:cNvGrpSpPr>
          <p:nvPr/>
        </p:nvGrpSpPr>
        <p:grpSpPr bwMode="auto">
          <a:xfrm>
            <a:off x="5715000" y="2667000"/>
            <a:ext cx="2209800" cy="808038"/>
            <a:chOff x="3600" y="1680"/>
            <a:chExt cx="1392" cy="509"/>
          </a:xfrm>
        </p:grpSpPr>
        <p:sp>
          <p:nvSpPr>
            <p:cNvPr id="1565718" name="Rectangle 22"/>
            <p:cNvSpPr>
              <a:spLocks noChangeArrowheads="1"/>
            </p:cNvSpPr>
            <p:nvPr/>
          </p:nvSpPr>
          <p:spPr bwMode="auto">
            <a:xfrm>
              <a:off x="4560" y="1728"/>
              <a:ext cx="82" cy="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5719" name="Rectangle 23"/>
            <p:cNvSpPr>
              <a:spLocks noChangeArrowheads="1"/>
            </p:cNvSpPr>
            <p:nvPr/>
          </p:nvSpPr>
          <p:spPr bwMode="auto">
            <a:xfrm>
              <a:off x="4560" y="2075"/>
              <a:ext cx="82" cy="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5720" name="Line 24"/>
            <p:cNvSpPr>
              <a:spLocks noChangeShapeType="1"/>
            </p:cNvSpPr>
            <p:nvPr/>
          </p:nvSpPr>
          <p:spPr bwMode="auto">
            <a:xfrm>
              <a:off x="4656" y="17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5721" name="Line 25"/>
            <p:cNvSpPr>
              <a:spLocks noChangeShapeType="1"/>
            </p:cNvSpPr>
            <p:nvPr/>
          </p:nvSpPr>
          <p:spPr bwMode="auto">
            <a:xfrm flipH="1">
              <a:off x="4656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5722" name="Text Box 26"/>
            <p:cNvSpPr txBox="1">
              <a:spLocks noChangeArrowheads="1"/>
            </p:cNvSpPr>
            <p:nvPr/>
          </p:nvSpPr>
          <p:spPr bwMode="auto">
            <a:xfrm>
              <a:off x="3600" y="2016"/>
              <a:ext cx="9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tx2"/>
                  </a:solidFill>
                </a:rPr>
                <a:t>result_taken</a:t>
              </a:r>
            </a:p>
          </p:txBody>
        </p:sp>
        <p:sp>
          <p:nvSpPr>
            <p:cNvPr id="1565723" name="Text Box 27"/>
            <p:cNvSpPr txBox="1">
              <a:spLocks noChangeArrowheads="1"/>
            </p:cNvSpPr>
            <p:nvPr/>
          </p:nvSpPr>
          <p:spPr bwMode="auto">
            <a:xfrm>
              <a:off x="3752" y="1680"/>
              <a:ext cx="7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tx2"/>
                  </a:solidFill>
                </a:rPr>
                <a:t>result_rdy</a:t>
              </a:r>
            </a:p>
          </p:txBody>
        </p:sp>
      </p:grpSp>
      <p:grpSp>
        <p:nvGrpSpPr>
          <p:cNvPr id="1565724" name="Group 28"/>
          <p:cNvGrpSpPr>
            <a:grpSpLocks/>
          </p:cNvGrpSpPr>
          <p:nvPr/>
        </p:nvGrpSpPr>
        <p:grpSpPr bwMode="auto">
          <a:xfrm>
            <a:off x="3879850" y="4953000"/>
            <a:ext cx="1489075" cy="992188"/>
            <a:chOff x="2444" y="3120"/>
            <a:chExt cx="938" cy="625"/>
          </a:xfrm>
        </p:grpSpPr>
        <p:sp>
          <p:nvSpPr>
            <p:cNvPr id="1565725" name="Rectangle 29"/>
            <p:cNvSpPr>
              <a:spLocks noChangeArrowheads="1"/>
            </p:cNvSpPr>
            <p:nvPr/>
          </p:nvSpPr>
          <p:spPr bwMode="auto">
            <a:xfrm>
              <a:off x="2510" y="3120"/>
              <a:ext cx="82" cy="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5726" name="Line 30"/>
            <p:cNvSpPr>
              <a:spLocks noChangeShapeType="1"/>
            </p:cNvSpPr>
            <p:nvPr/>
          </p:nvSpPr>
          <p:spPr bwMode="auto">
            <a:xfrm rot="5400000" flipH="1">
              <a:off x="2376" y="33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5727" name="Rectangle 31"/>
            <p:cNvSpPr>
              <a:spLocks noChangeArrowheads="1"/>
            </p:cNvSpPr>
            <p:nvPr/>
          </p:nvSpPr>
          <p:spPr bwMode="auto">
            <a:xfrm>
              <a:off x="3168" y="3120"/>
              <a:ext cx="82" cy="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5728" name="Line 32"/>
            <p:cNvSpPr>
              <a:spLocks noChangeShapeType="1"/>
            </p:cNvSpPr>
            <p:nvPr/>
          </p:nvSpPr>
          <p:spPr bwMode="auto">
            <a:xfrm rot="5400000" flipH="1">
              <a:off x="3034" y="33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5729" name="Text Box 33"/>
            <p:cNvSpPr txBox="1">
              <a:spLocks noChangeArrowheads="1"/>
            </p:cNvSpPr>
            <p:nvPr/>
          </p:nvSpPr>
          <p:spPr bwMode="auto">
            <a:xfrm>
              <a:off x="2444" y="3572"/>
              <a:ext cx="2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1565730" name="Text Box 34"/>
            <p:cNvSpPr txBox="1">
              <a:spLocks noChangeArrowheads="1"/>
            </p:cNvSpPr>
            <p:nvPr/>
          </p:nvSpPr>
          <p:spPr bwMode="auto">
            <a:xfrm>
              <a:off x="3017" y="3572"/>
              <a:ext cx="36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chemeClr val="tx2"/>
                  </a:solidFill>
                </a:rPr>
                <a:t>reset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CE8B65A3-77E1-7144-AC9D-E89651129B55}" type="slidenum">
              <a:rPr lang="en-US"/>
              <a:pPr/>
              <a:t>6</a:t>
            </a:fld>
            <a:endParaRPr lang="en-US"/>
          </a:p>
        </p:txBody>
      </p:sp>
      <p:sp>
        <p:nvSpPr>
          <p:cNvPr id="1567746" name="AutoShape 2"/>
          <p:cNvSpPr>
            <a:spLocks noChangeArrowheads="1"/>
          </p:cNvSpPr>
          <p:nvPr/>
        </p:nvSpPr>
        <p:spPr bwMode="auto">
          <a:xfrm>
            <a:off x="914400" y="1676400"/>
            <a:ext cx="6019800" cy="4572000"/>
          </a:xfrm>
          <a:prstGeom prst="roundRect">
            <a:avLst>
              <a:gd name="adj" fmla="val 5153"/>
            </a:avLst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47" name="AutoShape 3"/>
          <p:cNvSpPr>
            <a:spLocks noChangeArrowheads="1"/>
          </p:cNvSpPr>
          <p:nvPr/>
        </p:nvSpPr>
        <p:spPr bwMode="auto">
          <a:xfrm>
            <a:off x="1219200" y="3048000"/>
            <a:ext cx="5410200" cy="29003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Step 2:  Design a datapath which has the functional units</a:t>
            </a:r>
          </a:p>
        </p:txBody>
      </p:sp>
      <p:sp>
        <p:nvSpPr>
          <p:cNvPr id="1567749" name="Line 5"/>
          <p:cNvSpPr>
            <a:spLocks noChangeShapeType="1"/>
          </p:cNvSpPr>
          <p:nvPr/>
        </p:nvSpPr>
        <p:spPr bwMode="auto">
          <a:xfrm>
            <a:off x="533400" y="2227263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50" name="Line 6"/>
          <p:cNvSpPr>
            <a:spLocks noChangeShapeType="1"/>
          </p:cNvSpPr>
          <p:nvPr/>
        </p:nvSpPr>
        <p:spPr bwMode="auto">
          <a:xfrm flipH="1">
            <a:off x="533400" y="2573338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51" name="Line 7"/>
          <p:cNvSpPr>
            <a:spLocks noChangeShapeType="1"/>
          </p:cNvSpPr>
          <p:nvPr/>
        </p:nvSpPr>
        <p:spPr bwMode="auto">
          <a:xfrm>
            <a:off x="533400" y="3810000"/>
            <a:ext cx="327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52" name="Line 8"/>
          <p:cNvSpPr>
            <a:spLocks noChangeShapeType="1"/>
          </p:cNvSpPr>
          <p:nvPr/>
        </p:nvSpPr>
        <p:spPr bwMode="auto">
          <a:xfrm>
            <a:off x="533400" y="5029200"/>
            <a:ext cx="327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53" name="Line 9"/>
          <p:cNvSpPr>
            <a:spLocks noChangeShapeType="1"/>
          </p:cNvSpPr>
          <p:nvPr/>
        </p:nvSpPr>
        <p:spPr bwMode="auto">
          <a:xfrm>
            <a:off x="7010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54" name="Rectangle 10"/>
          <p:cNvSpPr>
            <a:spLocks noChangeArrowheads="1"/>
          </p:cNvSpPr>
          <p:nvPr/>
        </p:nvSpPr>
        <p:spPr bwMode="auto">
          <a:xfrm>
            <a:off x="3175000" y="4605338"/>
            <a:ext cx="261938" cy="6715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55" name="Line 11"/>
          <p:cNvSpPr>
            <a:spLocks noChangeShapeType="1"/>
          </p:cNvSpPr>
          <p:nvPr/>
        </p:nvSpPr>
        <p:spPr bwMode="auto">
          <a:xfrm flipV="1">
            <a:off x="3175000" y="5141913"/>
            <a:ext cx="130175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56" name="Line 12"/>
          <p:cNvSpPr>
            <a:spLocks noChangeShapeType="1"/>
          </p:cNvSpPr>
          <p:nvPr/>
        </p:nvSpPr>
        <p:spPr bwMode="auto">
          <a:xfrm>
            <a:off x="3305175" y="5141913"/>
            <a:ext cx="131763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57" name="AutoShape 13"/>
          <p:cNvSpPr>
            <a:spLocks noChangeArrowheads="1"/>
          </p:cNvSpPr>
          <p:nvPr/>
        </p:nvSpPr>
        <p:spPr bwMode="auto">
          <a:xfrm rot="-5400000">
            <a:off x="2613026" y="4843462"/>
            <a:ext cx="538162" cy="195263"/>
          </a:xfrm>
          <a:custGeom>
            <a:avLst/>
            <a:gdLst>
              <a:gd name="G0" fmla="+- 3713 0 0"/>
              <a:gd name="G1" fmla="+- 21600 0 3713"/>
              <a:gd name="G2" fmla="*/ 3713 1 2"/>
              <a:gd name="G3" fmla="+- 21600 0 G2"/>
              <a:gd name="G4" fmla="+/ 3713 21600 2"/>
              <a:gd name="G5" fmla="+/ G1 0 2"/>
              <a:gd name="G6" fmla="*/ 21600 21600 3713"/>
              <a:gd name="G7" fmla="*/ G6 1 2"/>
              <a:gd name="G8" fmla="+- 21600 0 G7"/>
              <a:gd name="G9" fmla="*/ 21600 1 2"/>
              <a:gd name="G10" fmla="+- 3713 0 G9"/>
              <a:gd name="G11" fmla="?: G10 G8 0"/>
              <a:gd name="G12" fmla="?: G10 G7 21600"/>
              <a:gd name="T0" fmla="*/ 19743 w 21600"/>
              <a:gd name="T1" fmla="*/ 10800 h 21600"/>
              <a:gd name="T2" fmla="*/ 10800 w 21600"/>
              <a:gd name="T3" fmla="*/ 21600 h 21600"/>
              <a:gd name="T4" fmla="*/ 1857 w 21600"/>
              <a:gd name="T5" fmla="*/ 10800 h 21600"/>
              <a:gd name="T6" fmla="*/ 10800 w 21600"/>
              <a:gd name="T7" fmla="*/ 0 h 21600"/>
              <a:gd name="T8" fmla="*/ 3657 w 21600"/>
              <a:gd name="T9" fmla="*/ 3657 h 21600"/>
              <a:gd name="T10" fmla="*/ 17943 w 21600"/>
              <a:gd name="T11" fmla="*/ 1794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713" y="21600"/>
                </a:lnTo>
                <a:lnTo>
                  <a:pt x="17887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58" name="Line 14"/>
          <p:cNvSpPr>
            <a:spLocks noChangeShapeType="1"/>
          </p:cNvSpPr>
          <p:nvPr/>
        </p:nvSpPr>
        <p:spPr bwMode="auto">
          <a:xfrm flipH="1">
            <a:off x="1208088" y="5029200"/>
            <a:ext cx="1576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59" name="Line 15"/>
          <p:cNvSpPr>
            <a:spLocks noChangeShapeType="1"/>
          </p:cNvSpPr>
          <p:nvPr/>
        </p:nvSpPr>
        <p:spPr bwMode="auto">
          <a:xfrm>
            <a:off x="2979738" y="4940300"/>
            <a:ext cx="195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60" name="AutoShape 16"/>
          <p:cNvSpPr>
            <a:spLocks noChangeArrowheads="1"/>
          </p:cNvSpPr>
          <p:nvPr/>
        </p:nvSpPr>
        <p:spPr bwMode="auto">
          <a:xfrm rot="-5400000">
            <a:off x="1535113" y="3929062"/>
            <a:ext cx="738188" cy="195263"/>
          </a:xfrm>
          <a:custGeom>
            <a:avLst/>
            <a:gdLst>
              <a:gd name="G0" fmla="+- 3713 0 0"/>
              <a:gd name="G1" fmla="+- 21600 0 3713"/>
              <a:gd name="G2" fmla="*/ 3713 1 2"/>
              <a:gd name="G3" fmla="+- 21600 0 G2"/>
              <a:gd name="G4" fmla="+/ 3713 21600 2"/>
              <a:gd name="G5" fmla="+/ G1 0 2"/>
              <a:gd name="G6" fmla="*/ 21600 21600 3713"/>
              <a:gd name="G7" fmla="*/ G6 1 2"/>
              <a:gd name="G8" fmla="+- 21600 0 G7"/>
              <a:gd name="G9" fmla="*/ 21600 1 2"/>
              <a:gd name="G10" fmla="+- 3713 0 G9"/>
              <a:gd name="G11" fmla="?: G10 G8 0"/>
              <a:gd name="G12" fmla="?: G10 G7 21600"/>
              <a:gd name="T0" fmla="*/ 19743 w 21600"/>
              <a:gd name="T1" fmla="*/ 10800 h 21600"/>
              <a:gd name="T2" fmla="*/ 10800 w 21600"/>
              <a:gd name="T3" fmla="*/ 21600 h 21600"/>
              <a:gd name="T4" fmla="*/ 1857 w 21600"/>
              <a:gd name="T5" fmla="*/ 10800 h 21600"/>
              <a:gd name="T6" fmla="*/ 10800 w 21600"/>
              <a:gd name="T7" fmla="*/ 0 h 21600"/>
              <a:gd name="T8" fmla="*/ 3657 w 21600"/>
              <a:gd name="T9" fmla="*/ 3657 h 21600"/>
              <a:gd name="T10" fmla="*/ 17943 w 21600"/>
              <a:gd name="T11" fmla="*/ 1794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713" y="21600"/>
                </a:lnTo>
                <a:lnTo>
                  <a:pt x="17887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61" name="Line 17"/>
          <p:cNvSpPr>
            <a:spLocks noChangeShapeType="1"/>
          </p:cNvSpPr>
          <p:nvPr/>
        </p:nvSpPr>
        <p:spPr bwMode="auto">
          <a:xfrm flipH="1">
            <a:off x="1209675" y="3810000"/>
            <a:ext cx="595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62" name="Line 18"/>
          <p:cNvSpPr>
            <a:spLocks noChangeShapeType="1"/>
          </p:cNvSpPr>
          <p:nvPr/>
        </p:nvSpPr>
        <p:spPr bwMode="auto">
          <a:xfrm>
            <a:off x="2001838" y="4000500"/>
            <a:ext cx="195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63" name="Text Box 19"/>
          <p:cNvSpPr txBox="1">
            <a:spLocks noChangeArrowheads="1"/>
          </p:cNvSpPr>
          <p:nvPr/>
        </p:nvSpPr>
        <p:spPr bwMode="auto">
          <a:xfrm>
            <a:off x="3240088" y="4719638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mic Sans MS" pitchFamily="-65" charset="0"/>
              </a:rPr>
              <a:t>B</a:t>
            </a:r>
          </a:p>
        </p:txBody>
      </p:sp>
      <p:sp>
        <p:nvSpPr>
          <p:cNvPr id="1567764" name="Line 20"/>
          <p:cNvSpPr>
            <a:spLocks noChangeShapeType="1"/>
          </p:cNvSpPr>
          <p:nvPr/>
        </p:nvSpPr>
        <p:spPr bwMode="auto">
          <a:xfrm>
            <a:off x="1936750" y="3067050"/>
            <a:ext cx="0" cy="641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65" name="Line 21"/>
          <p:cNvSpPr>
            <a:spLocks noChangeShapeType="1"/>
          </p:cNvSpPr>
          <p:nvPr/>
        </p:nvSpPr>
        <p:spPr bwMode="auto">
          <a:xfrm>
            <a:off x="2327275" y="3048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66" name="Line 22"/>
          <p:cNvSpPr>
            <a:spLocks noChangeShapeType="1"/>
          </p:cNvSpPr>
          <p:nvPr/>
        </p:nvSpPr>
        <p:spPr bwMode="auto">
          <a:xfrm>
            <a:off x="3305175" y="2971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67" name="Line 23"/>
          <p:cNvSpPr>
            <a:spLocks noChangeShapeType="1"/>
          </p:cNvSpPr>
          <p:nvPr/>
        </p:nvSpPr>
        <p:spPr bwMode="auto">
          <a:xfrm>
            <a:off x="2886075" y="3067050"/>
            <a:ext cx="0" cy="1616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68" name="Oval 24"/>
          <p:cNvSpPr>
            <a:spLocks noChangeArrowheads="1"/>
          </p:cNvSpPr>
          <p:nvPr/>
        </p:nvSpPr>
        <p:spPr bwMode="auto">
          <a:xfrm>
            <a:off x="5097463" y="4906963"/>
            <a:ext cx="65087" cy="666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69" name="Oval 25"/>
          <p:cNvSpPr>
            <a:spLocks noChangeArrowheads="1"/>
          </p:cNvSpPr>
          <p:nvPr/>
        </p:nvSpPr>
        <p:spPr bwMode="auto">
          <a:xfrm>
            <a:off x="4837113" y="3967163"/>
            <a:ext cx="65087" cy="682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70" name="Rectangle 26"/>
          <p:cNvSpPr>
            <a:spLocks noChangeArrowheads="1"/>
          </p:cNvSpPr>
          <p:nvPr/>
        </p:nvSpPr>
        <p:spPr bwMode="auto">
          <a:xfrm>
            <a:off x="1143000" y="3733800"/>
            <a:ext cx="130175" cy="134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71" name="Rectangle 27"/>
          <p:cNvSpPr>
            <a:spLocks noChangeArrowheads="1"/>
          </p:cNvSpPr>
          <p:nvPr/>
        </p:nvSpPr>
        <p:spPr bwMode="auto">
          <a:xfrm>
            <a:off x="1143000" y="4953000"/>
            <a:ext cx="130175" cy="134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72" name="Rectangle 28"/>
          <p:cNvSpPr>
            <a:spLocks noChangeArrowheads="1"/>
          </p:cNvSpPr>
          <p:nvPr/>
        </p:nvSpPr>
        <p:spPr bwMode="auto">
          <a:xfrm>
            <a:off x="6553200" y="3352800"/>
            <a:ext cx="128588" cy="133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73" name="Rectangle 29"/>
          <p:cNvSpPr>
            <a:spLocks noChangeArrowheads="1"/>
          </p:cNvSpPr>
          <p:nvPr/>
        </p:nvSpPr>
        <p:spPr bwMode="auto">
          <a:xfrm>
            <a:off x="6862763" y="3352800"/>
            <a:ext cx="128587" cy="133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74" name="Line 30"/>
          <p:cNvSpPr>
            <a:spLocks noChangeShapeType="1"/>
          </p:cNvSpPr>
          <p:nvPr/>
        </p:nvSpPr>
        <p:spPr bwMode="auto">
          <a:xfrm>
            <a:off x="9144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75" name="Line 31"/>
          <p:cNvSpPr>
            <a:spLocks noChangeShapeType="1"/>
          </p:cNvSpPr>
          <p:nvPr/>
        </p:nvSpPr>
        <p:spPr bwMode="auto">
          <a:xfrm>
            <a:off x="9144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76" name="Line 32"/>
          <p:cNvSpPr>
            <a:spLocks noChangeShapeType="1"/>
          </p:cNvSpPr>
          <p:nvPr/>
        </p:nvSpPr>
        <p:spPr bwMode="auto">
          <a:xfrm>
            <a:off x="6705600" y="3429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77" name="Line 33"/>
          <p:cNvSpPr>
            <a:spLocks noChangeShapeType="1"/>
          </p:cNvSpPr>
          <p:nvPr/>
        </p:nvSpPr>
        <p:spPr bwMode="auto">
          <a:xfrm>
            <a:off x="7000875" y="220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78" name="Line 34"/>
          <p:cNvSpPr>
            <a:spLocks noChangeShapeType="1"/>
          </p:cNvSpPr>
          <p:nvPr/>
        </p:nvSpPr>
        <p:spPr bwMode="auto">
          <a:xfrm flipH="1">
            <a:off x="7000875" y="2574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79" name="Rectangle 35"/>
          <p:cNvSpPr>
            <a:spLocks noChangeArrowheads="1"/>
          </p:cNvSpPr>
          <p:nvPr/>
        </p:nvSpPr>
        <p:spPr bwMode="auto">
          <a:xfrm>
            <a:off x="6858000" y="2133600"/>
            <a:ext cx="130175" cy="134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80" name="Rectangle 36"/>
          <p:cNvSpPr>
            <a:spLocks noChangeArrowheads="1"/>
          </p:cNvSpPr>
          <p:nvPr/>
        </p:nvSpPr>
        <p:spPr bwMode="auto">
          <a:xfrm>
            <a:off x="6861175" y="2514600"/>
            <a:ext cx="130175" cy="134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81" name="Rectangle 37"/>
          <p:cNvSpPr>
            <a:spLocks noChangeArrowheads="1"/>
          </p:cNvSpPr>
          <p:nvPr/>
        </p:nvSpPr>
        <p:spPr bwMode="auto">
          <a:xfrm>
            <a:off x="838200" y="3733800"/>
            <a:ext cx="130175" cy="134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82" name="Rectangle 38"/>
          <p:cNvSpPr>
            <a:spLocks noChangeArrowheads="1"/>
          </p:cNvSpPr>
          <p:nvPr/>
        </p:nvSpPr>
        <p:spPr bwMode="auto">
          <a:xfrm>
            <a:off x="838200" y="4953000"/>
            <a:ext cx="130175" cy="134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83" name="Rectangle 39"/>
          <p:cNvSpPr>
            <a:spLocks noChangeArrowheads="1"/>
          </p:cNvSpPr>
          <p:nvPr/>
        </p:nvSpPr>
        <p:spPr bwMode="auto">
          <a:xfrm>
            <a:off x="860425" y="2151063"/>
            <a:ext cx="130175" cy="134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84" name="Rectangle 40"/>
          <p:cNvSpPr>
            <a:spLocks noChangeArrowheads="1"/>
          </p:cNvSpPr>
          <p:nvPr/>
        </p:nvSpPr>
        <p:spPr bwMode="auto">
          <a:xfrm>
            <a:off x="860425" y="2514600"/>
            <a:ext cx="130175" cy="134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85" name="Rectangle 41"/>
          <p:cNvSpPr>
            <a:spLocks noChangeArrowheads="1"/>
          </p:cNvSpPr>
          <p:nvPr/>
        </p:nvSpPr>
        <p:spPr bwMode="auto">
          <a:xfrm>
            <a:off x="3240088" y="2970213"/>
            <a:ext cx="130175" cy="134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86" name="Rectangle 42"/>
          <p:cNvSpPr>
            <a:spLocks noChangeArrowheads="1"/>
          </p:cNvSpPr>
          <p:nvPr/>
        </p:nvSpPr>
        <p:spPr bwMode="auto">
          <a:xfrm>
            <a:off x="2819400" y="2970213"/>
            <a:ext cx="131763" cy="134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87" name="Rectangle 43"/>
          <p:cNvSpPr>
            <a:spLocks noChangeArrowheads="1"/>
          </p:cNvSpPr>
          <p:nvPr/>
        </p:nvSpPr>
        <p:spPr bwMode="auto">
          <a:xfrm>
            <a:off x="2262188" y="2970213"/>
            <a:ext cx="130175" cy="134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88" name="Rectangle 44"/>
          <p:cNvSpPr>
            <a:spLocks noChangeArrowheads="1"/>
          </p:cNvSpPr>
          <p:nvPr/>
        </p:nvSpPr>
        <p:spPr bwMode="auto">
          <a:xfrm>
            <a:off x="1871663" y="2970213"/>
            <a:ext cx="130175" cy="134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89" name="Rectangle 45"/>
          <p:cNvSpPr>
            <a:spLocks noChangeArrowheads="1"/>
          </p:cNvSpPr>
          <p:nvPr/>
        </p:nvSpPr>
        <p:spPr bwMode="auto">
          <a:xfrm>
            <a:off x="7086600" y="3505200"/>
            <a:ext cx="2209800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A = inA; B = inB;</a:t>
            </a:r>
          </a:p>
          <a:p>
            <a:pPr defTabSz="1019175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while</a:t>
            </a:r>
            <a:r>
              <a:rPr lang="en-US" sz="1600" b="1">
                <a:latin typeface="Courier New" pitchFamily="-65" charset="0"/>
              </a:rPr>
              <a:t> ( !done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begin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if</a:t>
            </a:r>
            <a:r>
              <a:rPr lang="en-US" sz="1600" b="1">
                <a:latin typeface="Courier New" pitchFamily="-65" charset="0"/>
              </a:rPr>
              <a:t> ( A &lt; B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swap = A;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A = B;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B = swap;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</a:t>
            </a: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else if</a:t>
            </a:r>
            <a:r>
              <a:rPr lang="en-US" sz="1600" b="1">
                <a:latin typeface="Courier New" pitchFamily="-65" charset="0"/>
              </a:rPr>
              <a:t> (B != 0)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A = A - B;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</a:t>
            </a: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else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done = 1;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End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Y = A;</a:t>
            </a:r>
          </a:p>
        </p:txBody>
      </p:sp>
      <p:sp>
        <p:nvSpPr>
          <p:cNvPr id="1567790" name="Line 46"/>
          <p:cNvSpPr>
            <a:spLocks noChangeShapeType="1"/>
          </p:cNvSpPr>
          <p:nvPr/>
        </p:nvSpPr>
        <p:spPr bwMode="auto">
          <a:xfrm flipV="1">
            <a:off x="4151313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91" name="Line 47"/>
          <p:cNvSpPr>
            <a:spLocks noChangeShapeType="1"/>
          </p:cNvSpPr>
          <p:nvPr/>
        </p:nvSpPr>
        <p:spPr bwMode="auto">
          <a:xfrm flipV="1">
            <a:off x="5000625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92" name="Line 48"/>
          <p:cNvSpPr>
            <a:spLocks noChangeShapeType="1"/>
          </p:cNvSpPr>
          <p:nvPr/>
        </p:nvSpPr>
        <p:spPr bwMode="auto">
          <a:xfrm flipH="1" flipV="1">
            <a:off x="4143375" y="3733800"/>
            <a:ext cx="7938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93" name="Line 49"/>
          <p:cNvSpPr>
            <a:spLocks noChangeShapeType="1"/>
          </p:cNvSpPr>
          <p:nvPr/>
        </p:nvSpPr>
        <p:spPr bwMode="auto">
          <a:xfrm flipV="1">
            <a:off x="5129213" y="3733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94" name="Line 50"/>
          <p:cNvSpPr>
            <a:spLocks noChangeShapeType="1"/>
          </p:cNvSpPr>
          <p:nvPr/>
        </p:nvSpPr>
        <p:spPr bwMode="auto">
          <a:xfrm flipV="1">
            <a:off x="4868863" y="3733800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795" name="Oval 51"/>
          <p:cNvSpPr>
            <a:spLocks noChangeArrowheads="1"/>
          </p:cNvSpPr>
          <p:nvPr/>
        </p:nvSpPr>
        <p:spPr bwMode="auto">
          <a:xfrm>
            <a:off x="4119563" y="4906963"/>
            <a:ext cx="65087" cy="666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67796" name="Group 52"/>
          <p:cNvGrpSpPr>
            <a:grpSpLocks/>
          </p:cNvGrpSpPr>
          <p:nvPr/>
        </p:nvGrpSpPr>
        <p:grpSpPr bwMode="auto">
          <a:xfrm>
            <a:off x="3825875" y="3330575"/>
            <a:ext cx="652463" cy="403225"/>
            <a:chOff x="2602" y="1970"/>
            <a:chExt cx="411" cy="254"/>
          </a:xfrm>
        </p:grpSpPr>
        <p:sp>
          <p:nvSpPr>
            <p:cNvPr id="1567797" name="Rectangle 53"/>
            <p:cNvSpPr>
              <a:spLocks noChangeArrowheads="1"/>
            </p:cNvSpPr>
            <p:nvPr/>
          </p:nvSpPr>
          <p:spPr bwMode="auto">
            <a:xfrm>
              <a:off x="2602" y="1970"/>
              <a:ext cx="411" cy="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7798" name="Text Box 54"/>
            <p:cNvSpPr txBox="1">
              <a:spLocks noChangeArrowheads="1"/>
            </p:cNvSpPr>
            <p:nvPr/>
          </p:nvSpPr>
          <p:spPr bwMode="auto">
            <a:xfrm>
              <a:off x="2602" y="2024"/>
              <a:ext cx="4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Comic Sans MS" pitchFamily="-65" charset="0"/>
                </a:rPr>
                <a:t>zero?</a:t>
              </a:r>
            </a:p>
          </p:txBody>
        </p:sp>
      </p:grpSp>
      <p:grpSp>
        <p:nvGrpSpPr>
          <p:cNvPr id="1567799" name="Group 55"/>
          <p:cNvGrpSpPr>
            <a:grpSpLocks/>
          </p:cNvGrpSpPr>
          <p:nvPr/>
        </p:nvGrpSpPr>
        <p:grpSpPr bwMode="auto">
          <a:xfrm>
            <a:off x="4673600" y="3330575"/>
            <a:ext cx="652463" cy="403225"/>
            <a:chOff x="3136" y="1970"/>
            <a:chExt cx="411" cy="254"/>
          </a:xfrm>
        </p:grpSpPr>
        <p:sp>
          <p:nvSpPr>
            <p:cNvPr id="1567800" name="Rectangle 56"/>
            <p:cNvSpPr>
              <a:spLocks noChangeArrowheads="1"/>
            </p:cNvSpPr>
            <p:nvPr/>
          </p:nvSpPr>
          <p:spPr bwMode="auto">
            <a:xfrm>
              <a:off x="3136" y="1970"/>
              <a:ext cx="411" cy="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7801" name="Text Box 57"/>
            <p:cNvSpPr txBox="1">
              <a:spLocks noChangeArrowheads="1"/>
            </p:cNvSpPr>
            <p:nvPr/>
          </p:nvSpPr>
          <p:spPr bwMode="auto">
            <a:xfrm>
              <a:off x="3136" y="2024"/>
              <a:ext cx="4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Comic Sans MS" pitchFamily="-65" charset="0"/>
                </a:rPr>
                <a:t>lt</a:t>
              </a:r>
            </a:p>
          </p:txBody>
        </p:sp>
      </p:grpSp>
      <p:sp>
        <p:nvSpPr>
          <p:cNvPr id="1567802" name="Rectangle 58"/>
          <p:cNvSpPr>
            <a:spLocks noChangeArrowheads="1"/>
          </p:cNvSpPr>
          <p:nvPr/>
        </p:nvSpPr>
        <p:spPr bwMode="auto">
          <a:xfrm>
            <a:off x="4933950" y="2970213"/>
            <a:ext cx="131763" cy="134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803" name="Rectangle 59"/>
          <p:cNvSpPr>
            <a:spLocks noChangeArrowheads="1"/>
          </p:cNvSpPr>
          <p:nvPr/>
        </p:nvSpPr>
        <p:spPr bwMode="auto">
          <a:xfrm>
            <a:off x="4087813" y="2970213"/>
            <a:ext cx="130175" cy="134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804" name="Line 60"/>
          <p:cNvSpPr>
            <a:spLocks noChangeShapeType="1"/>
          </p:cNvSpPr>
          <p:nvPr/>
        </p:nvSpPr>
        <p:spPr bwMode="auto">
          <a:xfrm>
            <a:off x="3429000" y="49339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7805" name="Oval 61"/>
          <p:cNvSpPr>
            <a:spLocks noChangeArrowheads="1"/>
          </p:cNvSpPr>
          <p:nvPr/>
        </p:nvSpPr>
        <p:spPr bwMode="auto">
          <a:xfrm>
            <a:off x="2555875" y="3967163"/>
            <a:ext cx="65088" cy="682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67806" name="Group 62"/>
          <p:cNvGrpSpPr>
            <a:grpSpLocks/>
          </p:cNvGrpSpPr>
          <p:nvPr/>
        </p:nvGrpSpPr>
        <p:grpSpPr bwMode="auto">
          <a:xfrm>
            <a:off x="1600200" y="4038600"/>
            <a:ext cx="2551113" cy="1447800"/>
            <a:chOff x="1008" y="2544"/>
            <a:chExt cx="1607" cy="912"/>
          </a:xfrm>
        </p:grpSpPr>
        <p:grpSp>
          <p:nvGrpSpPr>
            <p:cNvPr id="1567807" name="Group 63"/>
            <p:cNvGrpSpPr>
              <a:grpSpLocks/>
            </p:cNvGrpSpPr>
            <p:nvPr/>
          </p:nvGrpSpPr>
          <p:grpSpPr bwMode="auto">
            <a:xfrm>
              <a:off x="1630" y="2544"/>
              <a:ext cx="124" cy="480"/>
              <a:chOff x="1630" y="2544"/>
              <a:chExt cx="124" cy="480"/>
            </a:xfrm>
          </p:grpSpPr>
          <p:sp>
            <p:nvSpPr>
              <p:cNvPr id="1567808" name="Line 64"/>
              <p:cNvSpPr>
                <a:spLocks noChangeShapeType="1"/>
              </p:cNvSpPr>
              <p:nvPr/>
            </p:nvSpPr>
            <p:spPr bwMode="auto">
              <a:xfrm flipH="1">
                <a:off x="1630" y="3024"/>
                <a:ext cx="1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7809" name="Line 65"/>
              <p:cNvSpPr>
                <a:spLocks noChangeShapeType="1"/>
              </p:cNvSpPr>
              <p:nvPr/>
            </p:nvSpPr>
            <p:spPr bwMode="auto">
              <a:xfrm>
                <a:off x="1630" y="25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67810" name="Group 66"/>
            <p:cNvGrpSpPr>
              <a:grpSpLocks/>
            </p:cNvGrpSpPr>
            <p:nvPr/>
          </p:nvGrpSpPr>
          <p:grpSpPr bwMode="auto">
            <a:xfrm>
              <a:off x="1008" y="2688"/>
              <a:ext cx="1607" cy="768"/>
              <a:chOff x="1008" y="2688"/>
              <a:chExt cx="1607" cy="768"/>
            </a:xfrm>
          </p:grpSpPr>
          <p:sp>
            <p:nvSpPr>
              <p:cNvPr id="1567811" name="Line 67"/>
              <p:cNvSpPr>
                <a:spLocks noChangeShapeType="1"/>
              </p:cNvSpPr>
              <p:nvPr/>
            </p:nvSpPr>
            <p:spPr bwMode="auto">
              <a:xfrm flipH="1">
                <a:off x="1008" y="3456"/>
                <a:ext cx="16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7812" name="Line 68"/>
              <p:cNvSpPr>
                <a:spLocks noChangeShapeType="1"/>
              </p:cNvSpPr>
              <p:nvPr/>
            </p:nvSpPr>
            <p:spPr bwMode="auto">
              <a:xfrm>
                <a:off x="2613" y="312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7813" name="Line 69"/>
              <p:cNvSpPr>
                <a:spLocks noChangeShapeType="1"/>
              </p:cNvSpPr>
              <p:nvPr/>
            </p:nvSpPr>
            <p:spPr bwMode="auto">
              <a:xfrm>
                <a:off x="1008" y="268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7814" name="Line 70"/>
              <p:cNvSpPr>
                <a:spLocks noChangeShapeType="1"/>
              </p:cNvSpPr>
              <p:nvPr/>
            </p:nvSpPr>
            <p:spPr bwMode="auto">
              <a:xfrm flipH="1">
                <a:off x="1014" y="2688"/>
                <a:ext cx="1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67815" name="Group 71"/>
          <p:cNvGrpSpPr>
            <a:grpSpLocks/>
          </p:cNvGrpSpPr>
          <p:nvPr/>
        </p:nvGrpSpPr>
        <p:grpSpPr bwMode="auto">
          <a:xfrm>
            <a:off x="2197100" y="3663950"/>
            <a:ext cx="261938" cy="671513"/>
            <a:chOff x="1384" y="2308"/>
            <a:chExt cx="165" cy="423"/>
          </a:xfrm>
        </p:grpSpPr>
        <p:sp>
          <p:nvSpPr>
            <p:cNvPr id="1567816" name="Rectangle 72"/>
            <p:cNvSpPr>
              <a:spLocks noChangeArrowheads="1"/>
            </p:cNvSpPr>
            <p:nvPr/>
          </p:nvSpPr>
          <p:spPr bwMode="auto">
            <a:xfrm>
              <a:off x="1384" y="2308"/>
              <a:ext cx="165" cy="42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7817" name="Line 73"/>
            <p:cNvSpPr>
              <a:spLocks noChangeShapeType="1"/>
            </p:cNvSpPr>
            <p:nvPr/>
          </p:nvSpPr>
          <p:spPr bwMode="auto">
            <a:xfrm flipV="1">
              <a:off x="1384" y="2647"/>
              <a:ext cx="82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7818" name="Line 74"/>
            <p:cNvSpPr>
              <a:spLocks noChangeShapeType="1"/>
            </p:cNvSpPr>
            <p:nvPr/>
          </p:nvSpPr>
          <p:spPr bwMode="auto">
            <a:xfrm>
              <a:off x="1466" y="2647"/>
              <a:ext cx="83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7819" name="Text Box 75"/>
            <p:cNvSpPr txBox="1">
              <a:spLocks noChangeArrowheads="1"/>
            </p:cNvSpPr>
            <p:nvPr/>
          </p:nvSpPr>
          <p:spPr bwMode="auto">
            <a:xfrm>
              <a:off x="1425" y="2381"/>
              <a:ext cx="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Comic Sans MS" pitchFamily="-65" charset="0"/>
                </a:rPr>
                <a:t>A</a:t>
              </a:r>
            </a:p>
          </p:txBody>
        </p:sp>
      </p:grpSp>
      <p:sp>
        <p:nvSpPr>
          <p:cNvPr id="1567820" name="Line 76"/>
          <p:cNvSpPr>
            <a:spLocks noChangeShapeType="1"/>
          </p:cNvSpPr>
          <p:nvPr/>
        </p:nvSpPr>
        <p:spPr bwMode="auto">
          <a:xfrm>
            <a:off x="2463800" y="4006850"/>
            <a:ext cx="306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67821" name="Group 77"/>
          <p:cNvGrpSpPr>
            <a:grpSpLocks/>
          </p:cNvGrpSpPr>
          <p:nvPr/>
        </p:nvGrpSpPr>
        <p:grpSpPr bwMode="auto">
          <a:xfrm>
            <a:off x="5489575" y="3429000"/>
            <a:ext cx="1063625" cy="606425"/>
            <a:chOff x="3458" y="2160"/>
            <a:chExt cx="670" cy="382"/>
          </a:xfrm>
        </p:grpSpPr>
        <p:sp>
          <p:nvSpPr>
            <p:cNvPr id="1567822" name="Oval 78"/>
            <p:cNvSpPr>
              <a:spLocks noChangeArrowheads="1"/>
            </p:cNvSpPr>
            <p:nvPr/>
          </p:nvSpPr>
          <p:spPr bwMode="auto">
            <a:xfrm>
              <a:off x="3458" y="2499"/>
              <a:ext cx="41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7823" name="Line 79"/>
            <p:cNvSpPr>
              <a:spLocks noChangeShapeType="1"/>
            </p:cNvSpPr>
            <p:nvPr/>
          </p:nvSpPr>
          <p:spPr bwMode="auto">
            <a:xfrm flipV="1">
              <a:off x="3478" y="216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7824" name="Line 80"/>
            <p:cNvSpPr>
              <a:spLocks noChangeShapeType="1"/>
            </p:cNvSpPr>
            <p:nvPr/>
          </p:nvSpPr>
          <p:spPr bwMode="auto">
            <a:xfrm>
              <a:off x="3478" y="2160"/>
              <a:ext cx="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567825" name="Group 81"/>
          <p:cNvGrpSpPr>
            <a:grpSpLocks/>
          </p:cNvGrpSpPr>
          <p:nvPr/>
        </p:nvGrpSpPr>
        <p:grpSpPr bwMode="auto">
          <a:xfrm>
            <a:off x="1447800" y="3805238"/>
            <a:ext cx="4953000" cy="1916112"/>
            <a:chOff x="912" y="2397"/>
            <a:chExt cx="3120" cy="1207"/>
          </a:xfrm>
        </p:grpSpPr>
        <p:sp>
          <p:nvSpPr>
            <p:cNvPr id="1567826" name="Line 82"/>
            <p:cNvSpPr>
              <a:spLocks noChangeShapeType="1"/>
            </p:cNvSpPr>
            <p:nvPr/>
          </p:nvSpPr>
          <p:spPr bwMode="auto">
            <a:xfrm>
              <a:off x="3216" y="3110"/>
              <a:ext cx="4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1567827" name="Group 83"/>
            <p:cNvGrpSpPr>
              <a:grpSpLocks/>
            </p:cNvGrpSpPr>
            <p:nvPr/>
          </p:nvGrpSpPr>
          <p:grpSpPr bwMode="auto">
            <a:xfrm>
              <a:off x="912" y="2548"/>
              <a:ext cx="3120" cy="1056"/>
              <a:chOff x="912" y="2548"/>
              <a:chExt cx="3120" cy="1056"/>
            </a:xfrm>
          </p:grpSpPr>
          <p:sp>
            <p:nvSpPr>
              <p:cNvPr id="1567828" name="Line 84"/>
              <p:cNvSpPr>
                <a:spLocks noChangeShapeType="1"/>
              </p:cNvSpPr>
              <p:nvPr/>
            </p:nvSpPr>
            <p:spPr bwMode="auto">
              <a:xfrm flipH="1">
                <a:off x="912" y="2548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7829" name="Line 85"/>
              <p:cNvSpPr>
                <a:spLocks noChangeShapeType="1"/>
              </p:cNvSpPr>
              <p:nvPr/>
            </p:nvSpPr>
            <p:spPr bwMode="auto">
              <a:xfrm>
                <a:off x="912" y="2548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7830" name="Line 86"/>
              <p:cNvSpPr>
                <a:spLocks noChangeShapeType="1"/>
              </p:cNvSpPr>
              <p:nvPr/>
            </p:nvSpPr>
            <p:spPr bwMode="auto">
              <a:xfrm>
                <a:off x="3909" y="2818"/>
                <a:ext cx="1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7831" name="Line 87"/>
              <p:cNvSpPr>
                <a:spLocks noChangeShapeType="1"/>
              </p:cNvSpPr>
              <p:nvPr/>
            </p:nvSpPr>
            <p:spPr bwMode="auto">
              <a:xfrm>
                <a:off x="4032" y="2818"/>
                <a:ext cx="0" cy="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7832" name="Line 88"/>
              <p:cNvSpPr>
                <a:spLocks noChangeShapeType="1"/>
              </p:cNvSpPr>
              <p:nvPr/>
            </p:nvSpPr>
            <p:spPr bwMode="auto">
              <a:xfrm flipH="1">
                <a:off x="912" y="360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67833" name="Group 89"/>
            <p:cNvGrpSpPr>
              <a:grpSpLocks/>
            </p:cNvGrpSpPr>
            <p:nvPr/>
          </p:nvGrpSpPr>
          <p:grpSpPr bwMode="auto">
            <a:xfrm>
              <a:off x="3642" y="2397"/>
              <a:ext cx="288" cy="846"/>
              <a:chOff x="3642" y="2397"/>
              <a:chExt cx="288" cy="846"/>
            </a:xfrm>
          </p:grpSpPr>
          <p:sp>
            <p:nvSpPr>
              <p:cNvPr id="1567834" name="Freeform 90"/>
              <p:cNvSpPr>
                <a:spLocks noChangeAspect="1"/>
              </p:cNvSpPr>
              <p:nvPr/>
            </p:nvSpPr>
            <p:spPr bwMode="auto">
              <a:xfrm rot="-5400000">
                <a:off x="3363" y="2676"/>
                <a:ext cx="846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0" y="1200"/>
                  </a:cxn>
                  <a:cxn ang="0">
                    <a:pos x="2112" y="1200"/>
                  </a:cxn>
                  <a:cxn ang="0">
                    <a:pos x="2592" y="0"/>
                  </a:cxn>
                  <a:cxn ang="0">
                    <a:pos x="1440" y="0"/>
                  </a:cxn>
                  <a:cxn ang="0">
                    <a:pos x="1296" y="336"/>
                  </a:cxn>
                  <a:cxn ang="0">
                    <a:pos x="1152" y="0"/>
                  </a:cxn>
                  <a:cxn ang="0">
                    <a:pos x="0" y="0"/>
                  </a:cxn>
                </a:cxnLst>
                <a:rect l="0" t="0" r="r" b="b"/>
                <a:pathLst>
                  <a:path w="2592" h="1200">
                    <a:moveTo>
                      <a:pt x="0" y="0"/>
                    </a:moveTo>
                    <a:lnTo>
                      <a:pt x="480" y="1200"/>
                    </a:lnTo>
                    <a:lnTo>
                      <a:pt x="2112" y="1200"/>
                    </a:lnTo>
                    <a:lnTo>
                      <a:pt x="2592" y="0"/>
                    </a:lnTo>
                    <a:lnTo>
                      <a:pt x="1440" y="0"/>
                    </a:lnTo>
                    <a:lnTo>
                      <a:pt x="1296" y="336"/>
                    </a:lnTo>
                    <a:lnTo>
                      <a:pt x="11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7835" name="Text Box 91"/>
              <p:cNvSpPr txBox="1">
                <a:spLocks noChangeArrowheads="1"/>
              </p:cNvSpPr>
              <p:nvPr/>
            </p:nvSpPr>
            <p:spPr bwMode="auto">
              <a:xfrm>
                <a:off x="3683" y="2577"/>
                <a:ext cx="20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defTabSz="1019175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latin typeface="Comic Sans MS" pitchFamily="-65" charset="0"/>
                  </a:rPr>
                  <a:t>sub</a:t>
                </a:r>
              </a:p>
            </p:txBody>
          </p:sp>
        </p:grpSp>
        <p:sp>
          <p:nvSpPr>
            <p:cNvPr id="1567836" name="Line 92"/>
            <p:cNvSpPr>
              <a:spLocks noChangeShapeType="1"/>
            </p:cNvSpPr>
            <p:nvPr/>
          </p:nvSpPr>
          <p:spPr bwMode="auto">
            <a:xfrm>
              <a:off x="3237" y="2527"/>
              <a:ext cx="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AA51250C-9F2B-AE4B-8F0C-E0E6B0DFB823}" type="slidenum">
              <a:rPr lang="en-US"/>
              <a:pPr/>
              <a:t>7</a:t>
            </a:fld>
            <a:endParaRPr lang="en-US"/>
          </a:p>
        </p:txBody>
      </p:sp>
      <p:sp>
        <p:nvSpPr>
          <p:cNvPr id="1569794" name="AutoShape 2"/>
          <p:cNvSpPr>
            <a:spLocks noChangeArrowheads="1"/>
          </p:cNvSpPr>
          <p:nvPr/>
        </p:nvSpPr>
        <p:spPr bwMode="auto">
          <a:xfrm>
            <a:off x="914400" y="1676400"/>
            <a:ext cx="6019800" cy="4572000"/>
          </a:xfrm>
          <a:prstGeom prst="roundRect">
            <a:avLst>
              <a:gd name="adj" fmla="val 5153"/>
            </a:avLst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795" name="AutoShape 3"/>
          <p:cNvSpPr>
            <a:spLocks noChangeArrowheads="1"/>
          </p:cNvSpPr>
          <p:nvPr/>
        </p:nvSpPr>
        <p:spPr bwMode="auto">
          <a:xfrm>
            <a:off x="1219200" y="3048000"/>
            <a:ext cx="5410200" cy="29003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Step 3: Add the control unit to sequence the datapath</a:t>
            </a:r>
          </a:p>
        </p:txBody>
      </p:sp>
      <p:sp>
        <p:nvSpPr>
          <p:cNvPr id="1569797" name="Line 5"/>
          <p:cNvSpPr>
            <a:spLocks noChangeShapeType="1"/>
          </p:cNvSpPr>
          <p:nvPr/>
        </p:nvSpPr>
        <p:spPr bwMode="auto">
          <a:xfrm>
            <a:off x="533400" y="2227263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798" name="Line 6"/>
          <p:cNvSpPr>
            <a:spLocks noChangeShapeType="1"/>
          </p:cNvSpPr>
          <p:nvPr/>
        </p:nvSpPr>
        <p:spPr bwMode="auto">
          <a:xfrm flipH="1">
            <a:off x="533400" y="2573338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799" name="Line 7"/>
          <p:cNvSpPr>
            <a:spLocks noChangeShapeType="1"/>
          </p:cNvSpPr>
          <p:nvPr/>
        </p:nvSpPr>
        <p:spPr bwMode="auto">
          <a:xfrm>
            <a:off x="533400" y="3810000"/>
            <a:ext cx="327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00" name="Line 8"/>
          <p:cNvSpPr>
            <a:spLocks noChangeShapeType="1"/>
          </p:cNvSpPr>
          <p:nvPr/>
        </p:nvSpPr>
        <p:spPr bwMode="auto">
          <a:xfrm>
            <a:off x="533400" y="5029200"/>
            <a:ext cx="327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01" name="Line 9"/>
          <p:cNvSpPr>
            <a:spLocks noChangeShapeType="1"/>
          </p:cNvSpPr>
          <p:nvPr/>
        </p:nvSpPr>
        <p:spPr bwMode="auto">
          <a:xfrm>
            <a:off x="7010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02" name="Rectangle 10"/>
          <p:cNvSpPr>
            <a:spLocks noChangeArrowheads="1"/>
          </p:cNvSpPr>
          <p:nvPr/>
        </p:nvSpPr>
        <p:spPr bwMode="auto">
          <a:xfrm>
            <a:off x="3175000" y="4605338"/>
            <a:ext cx="261938" cy="6715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03" name="Line 11"/>
          <p:cNvSpPr>
            <a:spLocks noChangeShapeType="1"/>
          </p:cNvSpPr>
          <p:nvPr/>
        </p:nvSpPr>
        <p:spPr bwMode="auto">
          <a:xfrm flipV="1">
            <a:off x="3175000" y="5141913"/>
            <a:ext cx="130175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04" name="Line 12"/>
          <p:cNvSpPr>
            <a:spLocks noChangeShapeType="1"/>
          </p:cNvSpPr>
          <p:nvPr/>
        </p:nvSpPr>
        <p:spPr bwMode="auto">
          <a:xfrm>
            <a:off x="3305175" y="5141913"/>
            <a:ext cx="131763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05" name="AutoShape 13"/>
          <p:cNvSpPr>
            <a:spLocks noChangeArrowheads="1"/>
          </p:cNvSpPr>
          <p:nvPr/>
        </p:nvSpPr>
        <p:spPr bwMode="auto">
          <a:xfrm rot="-5400000">
            <a:off x="2613026" y="4843462"/>
            <a:ext cx="538162" cy="195263"/>
          </a:xfrm>
          <a:custGeom>
            <a:avLst/>
            <a:gdLst>
              <a:gd name="G0" fmla="+- 3713 0 0"/>
              <a:gd name="G1" fmla="+- 21600 0 3713"/>
              <a:gd name="G2" fmla="*/ 3713 1 2"/>
              <a:gd name="G3" fmla="+- 21600 0 G2"/>
              <a:gd name="G4" fmla="+/ 3713 21600 2"/>
              <a:gd name="G5" fmla="+/ G1 0 2"/>
              <a:gd name="G6" fmla="*/ 21600 21600 3713"/>
              <a:gd name="G7" fmla="*/ G6 1 2"/>
              <a:gd name="G8" fmla="+- 21600 0 G7"/>
              <a:gd name="G9" fmla="*/ 21600 1 2"/>
              <a:gd name="G10" fmla="+- 3713 0 G9"/>
              <a:gd name="G11" fmla="?: G10 G8 0"/>
              <a:gd name="G12" fmla="?: G10 G7 21600"/>
              <a:gd name="T0" fmla="*/ 19743 w 21600"/>
              <a:gd name="T1" fmla="*/ 10800 h 21600"/>
              <a:gd name="T2" fmla="*/ 10800 w 21600"/>
              <a:gd name="T3" fmla="*/ 21600 h 21600"/>
              <a:gd name="T4" fmla="*/ 1857 w 21600"/>
              <a:gd name="T5" fmla="*/ 10800 h 21600"/>
              <a:gd name="T6" fmla="*/ 10800 w 21600"/>
              <a:gd name="T7" fmla="*/ 0 h 21600"/>
              <a:gd name="T8" fmla="*/ 3657 w 21600"/>
              <a:gd name="T9" fmla="*/ 3657 h 21600"/>
              <a:gd name="T10" fmla="*/ 17943 w 21600"/>
              <a:gd name="T11" fmla="*/ 1794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713" y="21600"/>
                </a:lnTo>
                <a:lnTo>
                  <a:pt x="17887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06" name="Line 14"/>
          <p:cNvSpPr>
            <a:spLocks noChangeShapeType="1"/>
          </p:cNvSpPr>
          <p:nvPr/>
        </p:nvSpPr>
        <p:spPr bwMode="auto">
          <a:xfrm flipH="1">
            <a:off x="1208088" y="5029200"/>
            <a:ext cx="1576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07" name="Line 15"/>
          <p:cNvSpPr>
            <a:spLocks noChangeShapeType="1"/>
          </p:cNvSpPr>
          <p:nvPr/>
        </p:nvSpPr>
        <p:spPr bwMode="auto">
          <a:xfrm>
            <a:off x="2979738" y="4940300"/>
            <a:ext cx="195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08" name="AutoShape 16"/>
          <p:cNvSpPr>
            <a:spLocks noChangeArrowheads="1"/>
          </p:cNvSpPr>
          <p:nvPr/>
        </p:nvSpPr>
        <p:spPr bwMode="auto">
          <a:xfrm rot="-5400000">
            <a:off x="1535113" y="3929062"/>
            <a:ext cx="738188" cy="195263"/>
          </a:xfrm>
          <a:custGeom>
            <a:avLst/>
            <a:gdLst>
              <a:gd name="G0" fmla="+- 3713 0 0"/>
              <a:gd name="G1" fmla="+- 21600 0 3713"/>
              <a:gd name="G2" fmla="*/ 3713 1 2"/>
              <a:gd name="G3" fmla="+- 21600 0 G2"/>
              <a:gd name="G4" fmla="+/ 3713 21600 2"/>
              <a:gd name="G5" fmla="+/ G1 0 2"/>
              <a:gd name="G6" fmla="*/ 21600 21600 3713"/>
              <a:gd name="G7" fmla="*/ G6 1 2"/>
              <a:gd name="G8" fmla="+- 21600 0 G7"/>
              <a:gd name="G9" fmla="*/ 21600 1 2"/>
              <a:gd name="G10" fmla="+- 3713 0 G9"/>
              <a:gd name="G11" fmla="?: G10 G8 0"/>
              <a:gd name="G12" fmla="?: G10 G7 21600"/>
              <a:gd name="T0" fmla="*/ 19743 w 21600"/>
              <a:gd name="T1" fmla="*/ 10800 h 21600"/>
              <a:gd name="T2" fmla="*/ 10800 w 21600"/>
              <a:gd name="T3" fmla="*/ 21600 h 21600"/>
              <a:gd name="T4" fmla="*/ 1857 w 21600"/>
              <a:gd name="T5" fmla="*/ 10800 h 21600"/>
              <a:gd name="T6" fmla="*/ 10800 w 21600"/>
              <a:gd name="T7" fmla="*/ 0 h 21600"/>
              <a:gd name="T8" fmla="*/ 3657 w 21600"/>
              <a:gd name="T9" fmla="*/ 3657 h 21600"/>
              <a:gd name="T10" fmla="*/ 17943 w 21600"/>
              <a:gd name="T11" fmla="*/ 1794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713" y="21600"/>
                </a:lnTo>
                <a:lnTo>
                  <a:pt x="17887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09" name="Line 17"/>
          <p:cNvSpPr>
            <a:spLocks noChangeShapeType="1"/>
          </p:cNvSpPr>
          <p:nvPr/>
        </p:nvSpPr>
        <p:spPr bwMode="auto">
          <a:xfrm flipH="1">
            <a:off x="1209675" y="3810000"/>
            <a:ext cx="595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10" name="Line 18"/>
          <p:cNvSpPr>
            <a:spLocks noChangeShapeType="1"/>
          </p:cNvSpPr>
          <p:nvPr/>
        </p:nvSpPr>
        <p:spPr bwMode="auto">
          <a:xfrm>
            <a:off x="2001838" y="4000500"/>
            <a:ext cx="195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11" name="Text Box 19"/>
          <p:cNvSpPr txBox="1">
            <a:spLocks noChangeArrowheads="1"/>
          </p:cNvSpPr>
          <p:nvPr/>
        </p:nvSpPr>
        <p:spPr bwMode="auto">
          <a:xfrm>
            <a:off x="3240088" y="4719638"/>
            <a:ext cx="128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mic Sans MS" pitchFamily="-65" charset="0"/>
              </a:rPr>
              <a:t>B</a:t>
            </a:r>
          </a:p>
        </p:txBody>
      </p:sp>
      <p:sp>
        <p:nvSpPr>
          <p:cNvPr id="1569812" name="Line 20"/>
          <p:cNvSpPr>
            <a:spLocks noChangeShapeType="1"/>
          </p:cNvSpPr>
          <p:nvPr/>
        </p:nvSpPr>
        <p:spPr bwMode="auto">
          <a:xfrm>
            <a:off x="1936750" y="3067050"/>
            <a:ext cx="0" cy="641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13" name="Line 21"/>
          <p:cNvSpPr>
            <a:spLocks noChangeShapeType="1"/>
          </p:cNvSpPr>
          <p:nvPr/>
        </p:nvSpPr>
        <p:spPr bwMode="auto">
          <a:xfrm>
            <a:off x="2327275" y="3048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14" name="Line 22"/>
          <p:cNvSpPr>
            <a:spLocks noChangeShapeType="1"/>
          </p:cNvSpPr>
          <p:nvPr/>
        </p:nvSpPr>
        <p:spPr bwMode="auto">
          <a:xfrm>
            <a:off x="3305175" y="2971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15" name="Line 23"/>
          <p:cNvSpPr>
            <a:spLocks noChangeShapeType="1"/>
          </p:cNvSpPr>
          <p:nvPr/>
        </p:nvSpPr>
        <p:spPr bwMode="auto">
          <a:xfrm>
            <a:off x="2886075" y="3067050"/>
            <a:ext cx="0" cy="1616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16" name="Oval 24"/>
          <p:cNvSpPr>
            <a:spLocks noChangeArrowheads="1"/>
          </p:cNvSpPr>
          <p:nvPr/>
        </p:nvSpPr>
        <p:spPr bwMode="auto">
          <a:xfrm>
            <a:off x="5097463" y="4906963"/>
            <a:ext cx="65087" cy="666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17" name="Oval 25"/>
          <p:cNvSpPr>
            <a:spLocks noChangeArrowheads="1"/>
          </p:cNvSpPr>
          <p:nvPr/>
        </p:nvSpPr>
        <p:spPr bwMode="auto">
          <a:xfrm>
            <a:off x="4837113" y="3967163"/>
            <a:ext cx="65087" cy="682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18" name="Rectangle 26"/>
          <p:cNvSpPr>
            <a:spLocks noChangeArrowheads="1"/>
          </p:cNvSpPr>
          <p:nvPr/>
        </p:nvSpPr>
        <p:spPr bwMode="auto">
          <a:xfrm>
            <a:off x="1143000" y="3733800"/>
            <a:ext cx="130175" cy="134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19" name="Rectangle 27"/>
          <p:cNvSpPr>
            <a:spLocks noChangeArrowheads="1"/>
          </p:cNvSpPr>
          <p:nvPr/>
        </p:nvSpPr>
        <p:spPr bwMode="auto">
          <a:xfrm>
            <a:off x="1143000" y="4953000"/>
            <a:ext cx="130175" cy="134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20" name="Rectangle 28"/>
          <p:cNvSpPr>
            <a:spLocks noChangeArrowheads="1"/>
          </p:cNvSpPr>
          <p:nvPr/>
        </p:nvSpPr>
        <p:spPr bwMode="auto">
          <a:xfrm>
            <a:off x="6553200" y="3352800"/>
            <a:ext cx="128588" cy="133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21" name="Rectangle 29"/>
          <p:cNvSpPr>
            <a:spLocks noChangeArrowheads="1"/>
          </p:cNvSpPr>
          <p:nvPr/>
        </p:nvSpPr>
        <p:spPr bwMode="auto">
          <a:xfrm>
            <a:off x="6862763" y="3352800"/>
            <a:ext cx="128587" cy="133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22" name="Line 30"/>
          <p:cNvSpPr>
            <a:spLocks noChangeShapeType="1"/>
          </p:cNvSpPr>
          <p:nvPr/>
        </p:nvSpPr>
        <p:spPr bwMode="auto">
          <a:xfrm>
            <a:off x="9144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23" name="Line 31"/>
          <p:cNvSpPr>
            <a:spLocks noChangeShapeType="1"/>
          </p:cNvSpPr>
          <p:nvPr/>
        </p:nvSpPr>
        <p:spPr bwMode="auto">
          <a:xfrm>
            <a:off x="9144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24" name="Line 32"/>
          <p:cNvSpPr>
            <a:spLocks noChangeShapeType="1"/>
          </p:cNvSpPr>
          <p:nvPr/>
        </p:nvSpPr>
        <p:spPr bwMode="auto">
          <a:xfrm>
            <a:off x="6705600" y="3429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25" name="Line 33"/>
          <p:cNvSpPr>
            <a:spLocks noChangeShapeType="1"/>
          </p:cNvSpPr>
          <p:nvPr/>
        </p:nvSpPr>
        <p:spPr bwMode="auto">
          <a:xfrm>
            <a:off x="7000875" y="220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26" name="Line 34"/>
          <p:cNvSpPr>
            <a:spLocks noChangeShapeType="1"/>
          </p:cNvSpPr>
          <p:nvPr/>
        </p:nvSpPr>
        <p:spPr bwMode="auto">
          <a:xfrm flipH="1">
            <a:off x="7000875" y="2574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27" name="Rectangle 35"/>
          <p:cNvSpPr>
            <a:spLocks noChangeArrowheads="1"/>
          </p:cNvSpPr>
          <p:nvPr/>
        </p:nvSpPr>
        <p:spPr bwMode="auto">
          <a:xfrm>
            <a:off x="6858000" y="2133600"/>
            <a:ext cx="130175" cy="134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28" name="Rectangle 36"/>
          <p:cNvSpPr>
            <a:spLocks noChangeArrowheads="1"/>
          </p:cNvSpPr>
          <p:nvPr/>
        </p:nvSpPr>
        <p:spPr bwMode="auto">
          <a:xfrm>
            <a:off x="6861175" y="2514600"/>
            <a:ext cx="130175" cy="134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29" name="Rectangle 37"/>
          <p:cNvSpPr>
            <a:spLocks noChangeArrowheads="1"/>
          </p:cNvSpPr>
          <p:nvPr/>
        </p:nvSpPr>
        <p:spPr bwMode="auto">
          <a:xfrm>
            <a:off x="838200" y="3733800"/>
            <a:ext cx="130175" cy="134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30" name="Rectangle 38"/>
          <p:cNvSpPr>
            <a:spLocks noChangeArrowheads="1"/>
          </p:cNvSpPr>
          <p:nvPr/>
        </p:nvSpPr>
        <p:spPr bwMode="auto">
          <a:xfrm>
            <a:off x="838200" y="4953000"/>
            <a:ext cx="130175" cy="134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31" name="Rectangle 39"/>
          <p:cNvSpPr>
            <a:spLocks noChangeArrowheads="1"/>
          </p:cNvSpPr>
          <p:nvPr/>
        </p:nvSpPr>
        <p:spPr bwMode="auto">
          <a:xfrm>
            <a:off x="860425" y="2151063"/>
            <a:ext cx="130175" cy="134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32" name="Rectangle 40"/>
          <p:cNvSpPr>
            <a:spLocks noChangeArrowheads="1"/>
          </p:cNvSpPr>
          <p:nvPr/>
        </p:nvSpPr>
        <p:spPr bwMode="auto">
          <a:xfrm>
            <a:off x="860425" y="2514600"/>
            <a:ext cx="130175" cy="134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69910" name="Group 118"/>
          <p:cNvGrpSpPr>
            <a:grpSpLocks/>
          </p:cNvGrpSpPr>
          <p:nvPr/>
        </p:nvGrpSpPr>
        <p:grpSpPr bwMode="auto">
          <a:xfrm>
            <a:off x="952500" y="1976438"/>
            <a:ext cx="5905500" cy="1071562"/>
            <a:chOff x="600" y="1245"/>
            <a:chExt cx="3720" cy="675"/>
          </a:xfrm>
        </p:grpSpPr>
        <p:sp>
          <p:nvSpPr>
            <p:cNvPr id="1569834" name="AutoShape 42"/>
            <p:cNvSpPr>
              <a:spLocks noChangeArrowheads="1"/>
            </p:cNvSpPr>
            <p:nvPr/>
          </p:nvSpPr>
          <p:spPr bwMode="auto">
            <a:xfrm>
              <a:off x="768" y="1245"/>
              <a:ext cx="3408" cy="5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35" name="Line 43"/>
            <p:cNvSpPr>
              <a:spLocks noChangeShapeType="1"/>
            </p:cNvSpPr>
            <p:nvPr/>
          </p:nvSpPr>
          <p:spPr bwMode="auto">
            <a:xfrm flipV="1">
              <a:off x="3153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36" name="Line 44"/>
            <p:cNvSpPr>
              <a:spLocks noChangeShapeType="1"/>
            </p:cNvSpPr>
            <p:nvPr/>
          </p:nvSpPr>
          <p:spPr bwMode="auto">
            <a:xfrm flipV="1">
              <a:off x="2619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37" name="Line 45"/>
            <p:cNvSpPr>
              <a:spLocks noChangeShapeType="1"/>
            </p:cNvSpPr>
            <p:nvPr/>
          </p:nvSpPr>
          <p:spPr bwMode="auto">
            <a:xfrm flipV="1">
              <a:off x="2079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38" name="Line 46"/>
            <p:cNvSpPr>
              <a:spLocks noChangeShapeType="1"/>
            </p:cNvSpPr>
            <p:nvPr/>
          </p:nvSpPr>
          <p:spPr bwMode="auto">
            <a:xfrm flipV="1">
              <a:off x="1815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39" name="Line 47"/>
            <p:cNvSpPr>
              <a:spLocks noChangeShapeType="1"/>
            </p:cNvSpPr>
            <p:nvPr/>
          </p:nvSpPr>
          <p:spPr bwMode="auto">
            <a:xfrm flipV="1">
              <a:off x="1467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40" name="Line 48"/>
            <p:cNvSpPr>
              <a:spLocks noChangeShapeType="1"/>
            </p:cNvSpPr>
            <p:nvPr/>
          </p:nvSpPr>
          <p:spPr bwMode="auto">
            <a:xfrm flipV="1">
              <a:off x="121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41" name="Rectangle 49"/>
            <p:cNvSpPr>
              <a:spLocks noChangeArrowheads="1"/>
            </p:cNvSpPr>
            <p:nvPr/>
          </p:nvSpPr>
          <p:spPr bwMode="auto">
            <a:xfrm>
              <a:off x="3111" y="1728"/>
              <a:ext cx="83" cy="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42" name="Rectangle 50"/>
            <p:cNvSpPr>
              <a:spLocks noChangeArrowheads="1"/>
            </p:cNvSpPr>
            <p:nvPr/>
          </p:nvSpPr>
          <p:spPr bwMode="auto">
            <a:xfrm>
              <a:off x="2578" y="1728"/>
              <a:ext cx="82" cy="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43" name="Rectangle 51"/>
            <p:cNvSpPr>
              <a:spLocks noChangeArrowheads="1"/>
            </p:cNvSpPr>
            <p:nvPr/>
          </p:nvSpPr>
          <p:spPr bwMode="auto">
            <a:xfrm>
              <a:off x="2044" y="1728"/>
              <a:ext cx="82" cy="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44" name="Rectangle 52"/>
            <p:cNvSpPr>
              <a:spLocks noChangeArrowheads="1"/>
            </p:cNvSpPr>
            <p:nvPr/>
          </p:nvSpPr>
          <p:spPr bwMode="auto">
            <a:xfrm>
              <a:off x="1779" y="1728"/>
              <a:ext cx="83" cy="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45" name="Rectangle 53"/>
            <p:cNvSpPr>
              <a:spLocks noChangeArrowheads="1"/>
            </p:cNvSpPr>
            <p:nvPr/>
          </p:nvSpPr>
          <p:spPr bwMode="auto">
            <a:xfrm>
              <a:off x="1428" y="1728"/>
              <a:ext cx="82" cy="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46" name="Rectangle 54"/>
            <p:cNvSpPr>
              <a:spLocks noChangeArrowheads="1"/>
            </p:cNvSpPr>
            <p:nvPr/>
          </p:nvSpPr>
          <p:spPr bwMode="auto">
            <a:xfrm>
              <a:off x="1182" y="1728"/>
              <a:ext cx="82" cy="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47" name="Text Box 55"/>
            <p:cNvSpPr txBox="1">
              <a:spLocks noChangeArrowheads="1"/>
            </p:cNvSpPr>
            <p:nvPr/>
          </p:nvSpPr>
          <p:spPr bwMode="auto">
            <a:xfrm>
              <a:off x="1119" y="1392"/>
              <a:ext cx="18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</a:t>
              </a:r>
            </a:p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sel</a:t>
              </a:r>
            </a:p>
          </p:txBody>
        </p:sp>
        <p:sp>
          <p:nvSpPr>
            <p:cNvPr id="1569848" name="Text Box 56"/>
            <p:cNvSpPr txBox="1">
              <a:spLocks noChangeArrowheads="1"/>
            </p:cNvSpPr>
            <p:nvPr/>
          </p:nvSpPr>
          <p:spPr bwMode="auto">
            <a:xfrm>
              <a:off x="1296" y="1392"/>
              <a:ext cx="29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</a:t>
              </a:r>
            </a:p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en</a:t>
              </a:r>
            </a:p>
          </p:txBody>
        </p:sp>
        <p:sp>
          <p:nvSpPr>
            <p:cNvPr id="1569849" name="Text Box 57"/>
            <p:cNvSpPr txBox="1">
              <a:spLocks noChangeArrowheads="1"/>
            </p:cNvSpPr>
            <p:nvPr/>
          </p:nvSpPr>
          <p:spPr bwMode="auto">
            <a:xfrm>
              <a:off x="1632" y="1392"/>
              <a:ext cx="33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B</a:t>
              </a:r>
            </a:p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sel</a:t>
              </a:r>
            </a:p>
          </p:txBody>
        </p:sp>
        <p:sp>
          <p:nvSpPr>
            <p:cNvPr id="1569850" name="Text Box 58"/>
            <p:cNvSpPr txBox="1">
              <a:spLocks noChangeArrowheads="1"/>
            </p:cNvSpPr>
            <p:nvPr/>
          </p:nvSpPr>
          <p:spPr bwMode="auto">
            <a:xfrm>
              <a:off x="1920" y="1392"/>
              <a:ext cx="349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B</a:t>
              </a:r>
            </a:p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en</a:t>
              </a:r>
            </a:p>
          </p:txBody>
        </p:sp>
        <p:sp>
          <p:nvSpPr>
            <p:cNvPr id="1569851" name="Text Box 59"/>
            <p:cNvSpPr txBox="1">
              <a:spLocks noChangeArrowheads="1"/>
            </p:cNvSpPr>
            <p:nvPr/>
          </p:nvSpPr>
          <p:spPr bwMode="auto">
            <a:xfrm>
              <a:off x="2918" y="1571"/>
              <a:ext cx="46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A&lt;B</a:t>
              </a:r>
            </a:p>
          </p:txBody>
        </p:sp>
        <p:sp>
          <p:nvSpPr>
            <p:cNvPr id="1569852" name="Text Box 60"/>
            <p:cNvSpPr txBox="1">
              <a:spLocks noChangeArrowheads="1"/>
            </p:cNvSpPr>
            <p:nvPr/>
          </p:nvSpPr>
          <p:spPr bwMode="auto">
            <a:xfrm>
              <a:off x="2390" y="1571"/>
              <a:ext cx="46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B=0</a:t>
              </a:r>
            </a:p>
          </p:txBody>
        </p:sp>
        <p:sp>
          <p:nvSpPr>
            <p:cNvPr id="1569853" name="Line 61"/>
            <p:cNvSpPr>
              <a:spLocks noChangeShapeType="1"/>
            </p:cNvSpPr>
            <p:nvPr/>
          </p:nvSpPr>
          <p:spPr bwMode="auto">
            <a:xfrm>
              <a:off x="624" y="1632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54" name="Line 62"/>
            <p:cNvSpPr>
              <a:spLocks noChangeShapeType="1"/>
            </p:cNvSpPr>
            <p:nvPr/>
          </p:nvSpPr>
          <p:spPr bwMode="auto">
            <a:xfrm>
              <a:off x="600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55" name="Rectangle 63"/>
            <p:cNvSpPr>
              <a:spLocks noChangeArrowheads="1"/>
            </p:cNvSpPr>
            <p:nvPr/>
          </p:nvSpPr>
          <p:spPr bwMode="auto">
            <a:xfrm>
              <a:off x="720" y="1350"/>
              <a:ext cx="82" cy="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56" name="Rectangle 64"/>
            <p:cNvSpPr>
              <a:spLocks noChangeArrowheads="1"/>
            </p:cNvSpPr>
            <p:nvPr/>
          </p:nvSpPr>
          <p:spPr bwMode="auto">
            <a:xfrm>
              <a:off x="720" y="1579"/>
              <a:ext cx="82" cy="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57" name="Line 65"/>
            <p:cNvSpPr>
              <a:spLocks noChangeShapeType="1"/>
            </p:cNvSpPr>
            <p:nvPr/>
          </p:nvSpPr>
          <p:spPr bwMode="auto">
            <a:xfrm>
              <a:off x="4176" y="16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58" name="Line 66"/>
            <p:cNvSpPr>
              <a:spLocks noChangeShapeType="1"/>
            </p:cNvSpPr>
            <p:nvPr/>
          </p:nvSpPr>
          <p:spPr bwMode="auto">
            <a:xfrm>
              <a:off x="4176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59" name="Rectangle 67"/>
            <p:cNvSpPr>
              <a:spLocks noChangeArrowheads="1"/>
            </p:cNvSpPr>
            <p:nvPr/>
          </p:nvSpPr>
          <p:spPr bwMode="auto">
            <a:xfrm>
              <a:off x="4130" y="1350"/>
              <a:ext cx="82" cy="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60" name="Rectangle 68"/>
            <p:cNvSpPr>
              <a:spLocks noChangeArrowheads="1"/>
            </p:cNvSpPr>
            <p:nvPr/>
          </p:nvSpPr>
          <p:spPr bwMode="auto">
            <a:xfrm>
              <a:off x="4130" y="1579"/>
              <a:ext cx="82" cy="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569861" name="Rectangle 69"/>
          <p:cNvSpPr>
            <a:spLocks noChangeArrowheads="1"/>
          </p:cNvSpPr>
          <p:nvPr/>
        </p:nvSpPr>
        <p:spPr bwMode="auto">
          <a:xfrm>
            <a:off x="3240088" y="2970213"/>
            <a:ext cx="130175" cy="134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62" name="Rectangle 70"/>
          <p:cNvSpPr>
            <a:spLocks noChangeArrowheads="1"/>
          </p:cNvSpPr>
          <p:nvPr/>
        </p:nvSpPr>
        <p:spPr bwMode="auto">
          <a:xfrm>
            <a:off x="2819400" y="2970213"/>
            <a:ext cx="131763" cy="134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63" name="Rectangle 71"/>
          <p:cNvSpPr>
            <a:spLocks noChangeArrowheads="1"/>
          </p:cNvSpPr>
          <p:nvPr/>
        </p:nvSpPr>
        <p:spPr bwMode="auto">
          <a:xfrm>
            <a:off x="2262188" y="2970213"/>
            <a:ext cx="130175" cy="134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64" name="Rectangle 72"/>
          <p:cNvSpPr>
            <a:spLocks noChangeArrowheads="1"/>
          </p:cNvSpPr>
          <p:nvPr/>
        </p:nvSpPr>
        <p:spPr bwMode="auto">
          <a:xfrm>
            <a:off x="1871663" y="2970213"/>
            <a:ext cx="130175" cy="134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66" name="Line 74"/>
          <p:cNvSpPr>
            <a:spLocks noChangeShapeType="1"/>
          </p:cNvSpPr>
          <p:nvPr/>
        </p:nvSpPr>
        <p:spPr bwMode="auto">
          <a:xfrm flipV="1">
            <a:off x="4151313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67" name="Line 75"/>
          <p:cNvSpPr>
            <a:spLocks noChangeShapeType="1"/>
          </p:cNvSpPr>
          <p:nvPr/>
        </p:nvSpPr>
        <p:spPr bwMode="auto">
          <a:xfrm flipV="1">
            <a:off x="5000625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68" name="Line 76"/>
          <p:cNvSpPr>
            <a:spLocks noChangeShapeType="1"/>
          </p:cNvSpPr>
          <p:nvPr/>
        </p:nvSpPr>
        <p:spPr bwMode="auto">
          <a:xfrm flipH="1" flipV="1">
            <a:off x="4143375" y="3733800"/>
            <a:ext cx="7938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69" name="Line 77"/>
          <p:cNvSpPr>
            <a:spLocks noChangeShapeType="1"/>
          </p:cNvSpPr>
          <p:nvPr/>
        </p:nvSpPr>
        <p:spPr bwMode="auto">
          <a:xfrm flipV="1">
            <a:off x="5129213" y="3733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70" name="Line 78"/>
          <p:cNvSpPr>
            <a:spLocks noChangeShapeType="1"/>
          </p:cNvSpPr>
          <p:nvPr/>
        </p:nvSpPr>
        <p:spPr bwMode="auto">
          <a:xfrm flipV="1">
            <a:off x="4868863" y="3733800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71" name="Oval 79"/>
          <p:cNvSpPr>
            <a:spLocks noChangeArrowheads="1"/>
          </p:cNvSpPr>
          <p:nvPr/>
        </p:nvSpPr>
        <p:spPr bwMode="auto">
          <a:xfrm>
            <a:off x="4119563" y="4906963"/>
            <a:ext cx="65087" cy="666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69872" name="Group 80"/>
          <p:cNvGrpSpPr>
            <a:grpSpLocks/>
          </p:cNvGrpSpPr>
          <p:nvPr/>
        </p:nvGrpSpPr>
        <p:grpSpPr bwMode="auto">
          <a:xfrm>
            <a:off x="3825875" y="3330575"/>
            <a:ext cx="652463" cy="403225"/>
            <a:chOff x="2602" y="1970"/>
            <a:chExt cx="411" cy="254"/>
          </a:xfrm>
        </p:grpSpPr>
        <p:sp>
          <p:nvSpPr>
            <p:cNvPr id="1569873" name="Rectangle 81"/>
            <p:cNvSpPr>
              <a:spLocks noChangeArrowheads="1"/>
            </p:cNvSpPr>
            <p:nvPr/>
          </p:nvSpPr>
          <p:spPr bwMode="auto">
            <a:xfrm>
              <a:off x="2602" y="1970"/>
              <a:ext cx="411" cy="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74" name="Text Box 82"/>
            <p:cNvSpPr txBox="1">
              <a:spLocks noChangeArrowheads="1"/>
            </p:cNvSpPr>
            <p:nvPr/>
          </p:nvSpPr>
          <p:spPr bwMode="auto">
            <a:xfrm>
              <a:off x="2602" y="2024"/>
              <a:ext cx="4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Comic Sans MS" pitchFamily="-65" charset="0"/>
                </a:rPr>
                <a:t>zero?</a:t>
              </a:r>
            </a:p>
          </p:txBody>
        </p:sp>
      </p:grpSp>
      <p:grpSp>
        <p:nvGrpSpPr>
          <p:cNvPr id="1569875" name="Group 83"/>
          <p:cNvGrpSpPr>
            <a:grpSpLocks/>
          </p:cNvGrpSpPr>
          <p:nvPr/>
        </p:nvGrpSpPr>
        <p:grpSpPr bwMode="auto">
          <a:xfrm>
            <a:off x="4673600" y="3330575"/>
            <a:ext cx="652463" cy="403225"/>
            <a:chOff x="3136" y="1970"/>
            <a:chExt cx="411" cy="254"/>
          </a:xfrm>
        </p:grpSpPr>
        <p:sp>
          <p:nvSpPr>
            <p:cNvPr id="1569876" name="Rectangle 84"/>
            <p:cNvSpPr>
              <a:spLocks noChangeArrowheads="1"/>
            </p:cNvSpPr>
            <p:nvPr/>
          </p:nvSpPr>
          <p:spPr bwMode="auto">
            <a:xfrm>
              <a:off x="3136" y="1970"/>
              <a:ext cx="411" cy="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77" name="Text Box 85"/>
            <p:cNvSpPr txBox="1">
              <a:spLocks noChangeArrowheads="1"/>
            </p:cNvSpPr>
            <p:nvPr/>
          </p:nvSpPr>
          <p:spPr bwMode="auto">
            <a:xfrm>
              <a:off x="3136" y="2024"/>
              <a:ext cx="4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Comic Sans MS" pitchFamily="-65" charset="0"/>
                </a:rPr>
                <a:t>lt</a:t>
              </a:r>
            </a:p>
          </p:txBody>
        </p:sp>
      </p:grpSp>
      <p:sp>
        <p:nvSpPr>
          <p:cNvPr id="1569878" name="Rectangle 86"/>
          <p:cNvSpPr>
            <a:spLocks noChangeArrowheads="1"/>
          </p:cNvSpPr>
          <p:nvPr/>
        </p:nvSpPr>
        <p:spPr bwMode="auto">
          <a:xfrm>
            <a:off x="4933950" y="2970213"/>
            <a:ext cx="131763" cy="134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79" name="Rectangle 87"/>
          <p:cNvSpPr>
            <a:spLocks noChangeArrowheads="1"/>
          </p:cNvSpPr>
          <p:nvPr/>
        </p:nvSpPr>
        <p:spPr bwMode="auto">
          <a:xfrm>
            <a:off x="4087813" y="2970213"/>
            <a:ext cx="130175" cy="134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80" name="Line 88"/>
          <p:cNvSpPr>
            <a:spLocks noChangeShapeType="1"/>
          </p:cNvSpPr>
          <p:nvPr/>
        </p:nvSpPr>
        <p:spPr bwMode="auto">
          <a:xfrm>
            <a:off x="3429000" y="49339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81" name="Line 89"/>
          <p:cNvSpPr>
            <a:spLocks noChangeShapeType="1"/>
          </p:cNvSpPr>
          <p:nvPr/>
        </p:nvSpPr>
        <p:spPr bwMode="auto">
          <a:xfrm flipH="1">
            <a:off x="2587625" y="4800600"/>
            <a:ext cx="19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82" name="Line 90"/>
          <p:cNvSpPr>
            <a:spLocks noChangeShapeType="1"/>
          </p:cNvSpPr>
          <p:nvPr/>
        </p:nvSpPr>
        <p:spPr bwMode="auto">
          <a:xfrm>
            <a:off x="2587625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83" name="Oval 91"/>
          <p:cNvSpPr>
            <a:spLocks noChangeArrowheads="1"/>
          </p:cNvSpPr>
          <p:nvPr/>
        </p:nvSpPr>
        <p:spPr bwMode="auto">
          <a:xfrm>
            <a:off x="2555875" y="3967163"/>
            <a:ext cx="65088" cy="682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84" name="Line 92"/>
          <p:cNvSpPr>
            <a:spLocks noChangeShapeType="1"/>
          </p:cNvSpPr>
          <p:nvPr/>
        </p:nvSpPr>
        <p:spPr bwMode="auto">
          <a:xfrm>
            <a:off x="4148138" y="495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85" name="Line 93"/>
          <p:cNvSpPr>
            <a:spLocks noChangeShapeType="1"/>
          </p:cNvSpPr>
          <p:nvPr/>
        </p:nvSpPr>
        <p:spPr bwMode="auto">
          <a:xfrm flipH="1">
            <a:off x="1600200" y="5486400"/>
            <a:ext cx="2551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86" name="Line 94"/>
          <p:cNvSpPr>
            <a:spLocks noChangeShapeType="1"/>
          </p:cNvSpPr>
          <p:nvPr/>
        </p:nvSpPr>
        <p:spPr bwMode="auto">
          <a:xfrm>
            <a:off x="1600200" y="4267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87" name="Line 95"/>
          <p:cNvSpPr>
            <a:spLocks noChangeShapeType="1"/>
          </p:cNvSpPr>
          <p:nvPr/>
        </p:nvSpPr>
        <p:spPr bwMode="auto">
          <a:xfrm flipH="1">
            <a:off x="1609725" y="4267200"/>
            <a:ext cx="195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69888" name="Group 96"/>
          <p:cNvGrpSpPr>
            <a:grpSpLocks/>
          </p:cNvGrpSpPr>
          <p:nvPr/>
        </p:nvGrpSpPr>
        <p:grpSpPr bwMode="auto">
          <a:xfrm>
            <a:off x="2197100" y="3663950"/>
            <a:ext cx="261938" cy="671513"/>
            <a:chOff x="1384" y="2308"/>
            <a:chExt cx="165" cy="423"/>
          </a:xfrm>
        </p:grpSpPr>
        <p:sp>
          <p:nvSpPr>
            <p:cNvPr id="1569889" name="Rectangle 97"/>
            <p:cNvSpPr>
              <a:spLocks noChangeArrowheads="1"/>
            </p:cNvSpPr>
            <p:nvPr/>
          </p:nvSpPr>
          <p:spPr bwMode="auto">
            <a:xfrm>
              <a:off x="1384" y="2308"/>
              <a:ext cx="165" cy="42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90" name="Line 98"/>
            <p:cNvSpPr>
              <a:spLocks noChangeShapeType="1"/>
            </p:cNvSpPr>
            <p:nvPr/>
          </p:nvSpPr>
          <p:spPr bwMode="auto">
            <a:xfrm flipV="1">
              <a:off x="1384" y="2647"/>
              <a:ext cx="82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91" name="Line 99"/>
            <p:cNvSpPr>
              <a:spLocks noChangeShapeType="1"/>
            </p:cNvSpPr>
            <p:nvPr/>
          </p:nvSpPr>
          <p:spPr bwMode="auto">
            <a:xfrm>
              <a:off x="1466" y="2647"/>
              <a:ext cx="83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892" name="Text Box 100"/>
            <p:cNvSpPr txBox="1">
              <a:spLocks noChangeArrowheads="1"/>
            </p:cNvSpPr>
            <p:nvPr/>
          </p:nvSpPr>
          <p:spPr bwMode="auto">
            <a:xfrm>
              <a:off x="1425" y="2381"/>
              <a:ext cx="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Comic Sans MS" pitchFamily="-65" charset="0"/>
                </a:rPr>
                <a:t>A</a:t>
              </a:r>
            </a:p>
          </p:txBody>
        </p:sp>
      </p:grpSp>
      <p:sp>
        <p:nvSpPr>
          <p:cNvPr id="1569893" name="Line 101"/>
          <p:cNvSpPr>
            <a:spLocks noChangeShapeType="1"/>
          </p:cNvSpPr>
          <p:nvPr/>
        </p:nvSpPr>
        <p:spPr bwMode="auto">
          <a:xfrm flipH="1">
            <a:off x="1447800" y="4044950"/>
            <a:ext cx="357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94" name="Line 102"/>
          <p:cNvSpPr>
            <a:spLocks noChangeShapeType="1"/>
          </p:cNvSpPr>
          <p:nvPr/>
        </p:nvSpPr>
        <p:spPr bwMode="auto">
          <a:xfrm>
            <a:off x="2459038" y="4006850"/>
            <a:ext cx="3322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95" name="Line 103"/>
          <p:cNvSpPr>
            <a:spLocks noChangeShapeType="1"/>
          </p:cNvSpPr>
          <p:nvPr/>
        </p:nvSpPr>
        <p:spPr bwMode="auto">
          <a:xfrm>
            <a:off x="5105400" y="4937125"/>
            <a:ext cx="676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96" name="Line 104"/>
          <p:cNvSpPr>
            <a:spLocks noChangeShapeType="1"/>
          </p:cNvSpPr>
          <p:nvPr/>
        </p:nvSpPr>
        <p:spPr bwMode="auto">
          <a:xfrm>
            <a:off x="6205538" y="4473575"/>
            <a:ext cx="195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97" name="Line 105"/>
          <p:cNvSpPr>
            <a:spLocks noChangeShapeType="1"/>
          </p:cNvSpPr>
          <p:nvPr/>
        </p:nvSpPr>
        <p:spPr bwMode="auto">
          <a:xfrm>
            <a:off x="6400800" y="4473575"/>
            <a:ext cx="0" cy="1247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98" name="Line 106"/>
          <p:cNvSpPr>
            <a:spLocks noChangeShapeType="1"/>
          </p:cNvSpPr>
          <p:nvPr/>
        </p:nvSpPr>
        <p:spPr bwMode="auto">
          <a:xfrm flipH="1">
            <a:off x="1447800" y="572135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899" name="Line 107"/>
          <p:cNvSpPr>
            <a:spLocks noChangeShapeType="1"/>
          </p:cNvSpPr>
          <p:nvPr/>
        </p:nvSpPr>
        <p:spPr bwMode="auto">
          <a:xfrm>
            <a:off x="1447800" y="40449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69900" name="Group 108"/>
          <p:cNvGrpSpPr>
            <a:grpSpLocks/>
          </p:cNvGrpSpPr>
          <p:nvPr/>
        </p:nvGrpSpPr>
        <p:grpSpPr bwMode="auto">
          <a:xfrm>
            <a:off x="5781675" y="3805238"/>
            <a:ext cx="457200" cy="1343025"/>
            <a:chOff x="3786" y="2345"/>
            <a:chExt cx="288" cy="846"/>
          </a:xfrm>
        </p:grpSpPr>
        <p:sp>
          <p:nvSpPr>
            <p:cNvPr id="1569901" name="Freeform 109"/>
            <p:cNvSpPr>
              <a:spLocks noChangeAspect="1"/>
            </p:cNvSpPr>
            <p:nvPr/>
          </p:nvSpPr>
          <p:spPr bwMode="auto">
            <a:xfrm rot="-5400000">
              <a:off x="3507" y="2624"/>
              <a:ext cx="84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1200"/>
                </a:cxn>
                <a:cxn ang="0">
                  <a:pos x="2112" y="1200"/>
                </a:cxn>
                <a:cxn ang="0">
                  <a:pos x="2592" y="0"/>
                </a:cxn>
                <a:cxn ang="0">
                  <a:pos x="1440" y="0"/>
                </a:cxn>
                <a:cxn ang="0">
                  <a:pos x="1296" y="336"/>
                </a:cxn>
                <a:cxn ang="0">
                  <a:pos x="1152" y="0"/>
                </a:cxn>
                <a:cxn ang="0">
                  <a:pos x="0" y="0"/>
                </a:cxn>
              </a:cxnLst>
              <a:rect l="0" t="0" r="r" b="b"/>
              <a:pathLst>
                <a:path w="2592" h="1200">
                  <a:moveTo>
                    <a:pt x="0" y="0"/>
                  </a:moveTo>
                  <a:lnTo>
                    <a:pt x="480" y="1200"/>
                  </a:lnTo>
                  <a:lnTo>
                    <a:pt x="2112" y="1200"/>
                  </a:lnTo>
                  <a:lnTo>
                    <a:pt x="2592" y="0"/>
                  </a:lnTo>
                  <a:lnTo>
                    <a:pt x="1440" y="0"/>
                  </a:lnTo>
                  <a:lnTo>
                    <a:pt x="1296" y="336"/>
                  </a:lnTo>
                  <a:lnTo>
                    <a:pt x="1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902" name="Text Box 110"/>
            <p:cNvSpPr txBox="1">
              <a:spLocks noChangeArrowheads="1"/>
            </p:cNvSpPr>
            <p:nvPr/>
          </p:nvSpPr>
          <p:spPr bwMode="auto">
            <a:xfrm>
              <a:off x="3827" y="2525"/>
              <a:ext cx="20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latin typeface="Comic Sans MS" pitchFamily="-65" charset="0"/>
                </a:rPr>
                <a:t>sub</a:t>
              </a:r>
            </a:p>
          </p:txBody>
        </p:sp>
      </p:grpSp>
      <p:grpSp>
        <p:nvGrpSpPr>
          <p:cNvPr id="1569903" name="Group 111"/>
          <p:cNvGrpSpPr>
            <a:grpSpLocks/>
          </p:cNvGrpSpPr>
          <p:nvPr/>
        </p:nvGrpSpPr>
        <p:grpSpPr bwMode="auto">
          <a:xfrm>
            <a:off x="5489575" y="3429000"/>
            <a:ext cx="1063625" cy="606425"/>
            <a:chOff x="3458" y="2160"/>
            <a:chExt cx="670" cy="382"/>
          </a:xfrm>
        </p:grpSpPr>
        <p:sp>
          <p:nvSpPr>
            <p:cNvPr id="1569904" name="Oval 112"/>
            <p:cNvSpPr>
              <a:spLocks noChangeArrowheads="1"/>
            </p:cNvSpPr>
            <p:nvPr/>
          </p:nvSpPr>
          <p:spPr bwMode="auto">
            <a:xfrm>
              <a:off x="3458" y="2499"/>
              <a:ext cx="41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905" name="Line 113"/>
            <p:cNvSpPr>
              <a:spLocks noChangeShapeType="1"/>
            </p:cNvSpPr>
            <p:nvPr/>
          </p:nvSpPr>
          <p:spPr bwMode="auto">
            <a:xfrm flipV="1">
              <a:off x="3478" y="216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9906" name="Line 114"/>
            <p:cNvSpPr>
              <a:spLocks noChangeShapeType="1"/>
            </p:cNvSpPr>
            <p:nvPr/>
          </p:nvSpPr>
          <p:spPr bwMode="auto">
            <a:xfrm>
              <a:off x="3478" y="2160"/>
              <a:ext cx="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569907" name="Freeform 115"/>
          <p:cNvSpPr>
            <a:spLocks/>
          </p:cNvSpPr>
          <p:nvPr/>
        </p:nvSpPr>
        <p:spPr bwMode="auto">
          <a:xfrm>
            <a:off x="2133600" y="1981200"/>
            <a:ext cx="2806700" cy="3022600"/>
          </a:xfrm>
          <a:custGeom>
            <a:avLst/>
            <a:gdLst/>
            <a:ahLst/>
            <a:cxnLst>
              <a:cxn ang="0">
                <a:pos x="864" y="1904"/>
              </a:cxn>
              <a:cxn ang="0">
                <a:pos x="1632" y="1616"/>
              </a:cxn>
              <a:cxn ang="0">
                <a:pos x="1536" y="224"/>
              </a:cxn>
              <a:cxn ang="0">
                <a:pos x="240" y="272"/>
              </a:cxn>
              <a:cxn ang="0">
                <a:pos x="96" y="992"/>
              </a:cxn>
            </a:cxnLst>
            <a:rect l="0" t="0" r="r" b="b"/>
            <a:pathLst>
              <a:path w="1768" h="1904">
                <a:moveTo>
                  <a:pt x="864" y="1904"/>
                </a:moveTo>
                <a:cubicBezTo>
                  <a:pt x="1192" y="1900"/>
                  <a:pt x="1520" y="1896"/>
                  <a:pt x="1632" y="1616"/>
                </a:cubicBezTo>
                <a:cubicBezTo>
                  <a:pt x="1744" y="1336"/>
                  <a:pt x="1768" y="448"/>
                  <a:pt x="1536" y="224"/>
                </a:cubicBezTo>
                <a:cubicBezTo>
                  <a:pt x="1304" y="0"/>
                  <a:pt x="480" y="144"/>
                  <a:pt x="240" y="272"/>
                </a:cubicBezTo>
                <a:cubicBezTo>
                  <a:pt x="0" y="400"/>
                  <a:pt x="48" y="696"/>
                  <a:pt x="96" y="992"/>
                </a:cubicBez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9908" name="Text Box 116"/>
          <p:cNvSpPr txBox="1">
            <a:spLocks noChangeArrowheads="1"/>
          </p:cNvSpPr>
          <p:nvPr/>
        </p:nvSpPr>
        <p:spPr bwMode="auto">
          <a:xfrm>
            <a:off x="7315200" y="762000"/>
            <a:ext cx="18288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</a:rPr>
              <a:t>Control unit should be designed to be either busy or waiting for input or waiting for output to be picked up</a:t>
            </a:r>
          </a:p>
        </p:txBody>
      </p:sp>
      <p:sp>
        <p:nvSpPr>
          <p:cNvPr id="1569909" name="Rectangle 117"/>
          <p:cNvSpPr>
            <a:spLocks noChangeArrowheads="1"/>
          </p:cNvSpPr>
          <p:nvPr/>
        </p:nvSpPr>
        <p:spPr bwMode="auto">
          <a:xfrm>
            <a:off x="7086600" y="3505200"/>
            <a:ext cx="2209800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A = inA; B = inB;</a:t>
            </a:r>
          </a:p>
          <a:p>
            <a:pPr defTabSz="1019175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while</a:t>
            </a:r>
            <a:r>
              <a:rPr lang="en-US" sz="1600" b="1">
                <a:latin typeface="Courier New" pitchFamily="-65" charset="0"/>
              </a:rPr>
              <a:t> ( !done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begin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 if</a:t>
            </a:r>
            <a:r>
              <a:rPr lang="en-US" sz="1600" b="1">
                <a:latin typeface="Courier New" pitchFamily="-65" charset="0"/>
              </a:rPr>
              <a:t> ( A &lt; B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swap = A;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A = B;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B = swap;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</a:t>
            </a: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else if</a:t>
            </a:r>
            <a:r>
              <a:rPr lang="en-US" sz="1600" b="1">
                <a:latin typeface="Courier New" pitchFamily="-65" charset="0"/>
              </a:rPr>
              <a:t> (B != 0)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A = A - B;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</a:t>
            </a: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else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  done = 1;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2"/>
                </a:solidFill>
                <a:latin typeface="Courier New" pitchFamily="-65" charset="0"/>
              </a:rPr>
              <a:t>End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-65" charset="0"/>
              </a:rPr>
              <a:t>Y = A;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6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9907" grpId="0" animBg="1"/>
      <p:bldP spid="15699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48C7C702-0FCA-2D4F-AFAC-628C67D9186E}" type="slidenum">
              <a:rPr lang="en-US"/>
              <a:pPr/>
              <a:t>8</a:t>
            </a:fld>
            <a:endParaRPr lang="en-US"/>
          </a:p>
        </p:txBody>
      </p:sp>
      <p:sp>
        <p:nvSpPr>
          <p:cNvPr id="157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Datapath module interface</a:t>
            </a:r>
          </a:p>
        </p:txBody>
      </p:sp>
      <p:sp>
        <p:nvSpPr>
          <p:cNvPr id="1571843" name="Rectangle 3"/>
          <p:cNvSpPr>
            <a:spLocks noChangeArrowheads="1"/>
          </p:cNvSpPr>
          <p:nvPr/>
        </p:nvSpPr>
        <p:spPr bwMode="auto">
          <a:xfrm>
            <a:off x="609600" y="1704975"/>
            <a:ext cx="78581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module </a:t>
            </a:r>
            <a:r>
              <a:rPr lang="en-US" sz="1800" b="1" dirty="0" err="1">
                <a:latin typeface="Courier New" pitchFamily="-65" charset="0"/>
              </a:rPr>
              <a:t>GCDdatapath</a:t>
            </a: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#</a:t>
            </a:r>
            <a:r>
              <a:rPr lang="en-US" sz="1800" b="1" dirty="0">
                <a:latin typeface="Courier New" pitchFamily="-65" charset="0"/>
              </a:rPr>
              <a:t>( </a:t>
            </a: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parameter</a:t>
            </a:r>
            <a:r>
              <a:rPr lang="en-US" sz="1800" b="1" dirty="0">
                <a:latin typeface="Courier New" pitchFamily="-65" charset="0"/>
              </a:rPr>
              <a:t> W = 16 )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( </a:t>
            </a: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input </a:t>
            </a:r>
            <a:r>
              <a:rPr lang="en-US" sz="1800" b="1" dirty="0">
                <a:latin typeface="Courier New" pitchFamily="-65" charset="0"/>
              </a:rPr>
              <a:t>     </a:t>
            </a:r>
            <a:r>
              <a:rPr lang="en-US" sz="1800" b="1" dirty="0" err="1">
                <a:latin typeface="Courier New" pitchFamily="-65" charset="0"/>
              </a:rPr>
              <a:t>clk</a:t>
            </a:r>
            <a:r>
              <a:rPr lang="en-US" sz="1800" b="1" dirty="0">
                <a:latin typeface="Courier New" pitchFamily="-65" charset="0"/>
              </a:rPr>
              <a:t>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-65" charset="0"/>
              </a:rPr>
              <a:t>// Data signals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input</a:t>
            </a:r>
            <a:r>
              <a:rPr lang="en-US" sz="1800" b="1" dirty="0">
                <a:solidFill>
                  <a:srgbClr val="009900"/>
                </a:solidFill>
                <a:latin typeface="Courier New" pitchFamily="-65" charset="0"/>
              </a:rPr>
              <a:t>  </a:t>
            </a:r>
            <a:r>
              <a:rPr lang="en-US" sz="1800" b="1" dirty="0">
                <a:latin typeface="Courier New" pitchFamily="-65" charset="0"/>
              </a:rPr>
              <a:t>[W-1:0]</a:t>
            </a:r>
            <a:r>
              <a:rPr lang="en-US" sz="1800" b="1" dirty="0">
                <a:solidFill>
                  <a:srgbClr val="009900"/>
                </a:solidFill>
                <a:latin typeface="Courier New" pitchFamily="-65" charset="0"/>
              </a:rPr>
              <a:t> </a:t>
            </a:r>
            <a:r>
              <a:rPr lang="en-US" sz="1800" b="1" dirty="0" err="1">
                <a:latin typeface="Courier New" pitchFamily="-65" charset="0"/>
              </a:rPr>
              <a:t>operand_A</a:t>
            </a:r>
            <a:r>
              <a:rPr lang="en-US" sz="1800" b="1" dirty="0">
                <a:latin typeface="Courier New" pitchFamily="-65" charset="0"/>
              </a:rPr>
              <a:t>,   </a:t>
            </a:r>
            <a:endParaRPr lang="en-US" sz="1800" b="1" dirty="0">
              <a:solidFill>
                <a:srgbClr val="FF0000"/>
              </a:solidFill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input </a:t>
            </a:r>
            <a:r>
              <a:rPr lang="en-US" sz="1800" b="1" dirty="0">
                <a:solidFill>
                  <a:srgbClr val="009900"/>
                </a:solidFill>
                <a:latin typeface="Courier New" pitchFamily="-65" charset="0"/>
              </a:rPr>
              <a:t> </a:t>
            </a:r>
            <a:r>
              <a:rPr lang="en-US" sz="1800" b="1" dirty="0">
                <a:latin typeface="Courier New" pitchFamily="-65" charset="0"/>
              </a:rPr>
              <a:t>[W-1:0]</a:t>
            </a:r>
            <a:r>
              <a:rPr lang="en-US" sz="1800" b="1" dirty="0">
                <a:solidFill>
                  <a:srgbClr val="009900"/>
                </a:solidFill>
                <a:latin typeface="Courier New" pitchFamily="-65" charset="0"/>
              </a:rPr>
              <a:t> </a:t>
            </a:r>
            <a:r>
              <a:rPr lang="en-US" sz="1800" b="1" dirty="0" err="1">
                <a:latin typeface="Courier New" pitchFamily="-65" charset="0"/>
              </a:rPr>
              <a:t>operand_B</a:t>
            </a:r>
            <a:r>
              <a:rPr lang="en-US" sz="1800" b="1" dirty="0">
                <a:latin typeface="Courier New" pitchFamily="-65" charset="0"/>
              </a:rPr>
              <a:t>,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output </a:t>
            </a:r>
            <a:r>
              <a:rPr lang="en-US" sz="1800" b="1" dirty="0">
                <a:latin typeface="Courier New" pitchFamily="-65" charset="0"/>
              </a:rPr>
              <a:t>[W-1:0] </a:t>
            </a:r>
            <a:r>
              <a:rPr lang="en-US" sz="1800" b="1" dirty="0" err="1">
                <a:latin typeface="Courier New" pitchFamily="-65" charset="0"/>
              </a:rPr>
              <a:t>result_data</a:t>
            </a:r>
            <a:r>
              <a:rPr lang="en-US" sz="1800" b="1" dirty="0">
                <a:latin typeface="Courier New" pitchFamily="-65" charset="0"/>
              </a:rPr>
              <a:t>,  </a:t>
            </a:r>
            <a:endParaRPr lang="en-US" sz="1800" b="1" dirty="0">
              <a:solidFill>
                <a:srgbClr val="FF0000"/>
              </a:solidFill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solidFill>
                <a:srgbClr val="FF0000"/>
              </a:solidFill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-65" charset="0"/>
              </a:rPr>
              <a:t>// Control signals (ctrl-&gt;</a:t>
            </a:r>
            <a:r>
              <a:rPr lang="en-US" sz="1800" b="1" dirty="0" err="1">
                <a:solidFill>
                  <a:srgbClr val="FF0000"/>
                </a:solidFill>
                <a:latin typeface="Courier New" pitchFamily="-65" charset="0"/>
              </a:rPr>
              <a:t>dpath</a:t>
            </a:r>
            <a:r>
              <a:rPr lang="en-US" sz="1800" b="1" dirty="0">
                <a:solidFill>
                  <a:srgbClr val="FF0000"/>
                </a:solidFill>
                <a:latin typeface="Courier New" pitchFamily="-65" charset="0"/>
              </a:rPr>
              <a:t>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input</a:t>
            </a:r>
            <a:r>
              <a:rPr lang="en-US" sz="1800" b="1" dirty="0">
                <a:latin typeface="Courier New" pitchFamily="-65" charset="0"/>
              </a:rPr>
              <a:t>          </a:t>
            </a:r>
            <a:r>
              <a:rPr lang="en-US" sz="1800" b="1" dirty="0" err="1">
                <a:latin typeface="Courier New" pitchFamily="-65" charset="0"/>
              </a:rPr>
              <a:t>A_en</a:t>
            </a:r>
            <a:r>
              <a:rPr lang="en-US" sz="1800" b="1" dirty="0">
                <a:latin typeface="Courier New" pitchFamily="-65" charset="0"/>
              </a:rPr>
              <a:t>,              </a:t>
            </a:r>
            <a:endParaRPr lang="en-US" sz="1800" b="1" dirty="0">
              <a:solidFill>
                <a:srgbClr val="FF0000"/>
              </a:solidFill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input</a:t>
            </a:r>
            <a:r>
              <a:rPr lang="en-US" sz="1800" b="1" dirty="0">
                <a:latin typeface="Courier New" pitchFamily="-65" charset="0"/>
              </a:rPr>
              <a:t>          </a:t>
            </a:r>
            <a:r>
              <a:rPr lang="en-US" sz="1800" b="1" dirty="0" err="1">
                <a:latin typeface="Courier New" pitchFamily="-65" charset="0"/>
              </a:rPr>
              <a:t>B_en</a:t>
            </a:r>
            <a:r>
              <a:rPr lang="en-US" sz="1800" b="1" dirty="0">
                <a:latin typeface="Courier New" pitchFamily="-65" charset="0"/>
              </a:rPr>
              <a:t>,             </a:t>
            </a:r>
            <a:endParaRPr lang="en-US" sz="1800" b="1" dirty="0">
              <a:solidFill>
                <a:srgbClr val="FF0000"/>
              </a:solidFill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input</a:t>
            </a:r>
            <a:r>
              <a:rPr lang="en-US" sz="1800" b="1" dirty="0">
                <a:latin typeface="Courier New" pitchFamily="-65" charset="0"/>
              </a:rPr>
              <a:t>  </a:t>
            </a:r>
            <a:r>
              <a:rPr lang="en-US" sz="1800" b="1" dirty="0">
                <a:solidFill>
                  <a:srgbClr val="009900"/>
                </a:solidFill>
                <a:latin typeface="Courier New" pitchFamily="-65" charset="0"/>
              </a:rPr>
              <a:t>  </a:t>
            </a:r>
            <a:r>
              <a:rPr lang="en-US" sz="1800" b="1" dirty="0">
                <a:latin typeface="Courier New" pitchFamily="-65" charset="0"/>
              </a:rPr>
              <a:t>[1:0] </a:t>
            </a:r>
            <a:r>
              <a:rPr lang="en-US" sz="1800" b="1" dirty="0" err="1">
                <a:latin typeface="Courier New" pitchFamily="-65" charset="0"/>
              </a:rPr>
              <a:t>A_sel</a:t>
            </a:r>
            <a:r>
              <a:rPr lang="en-US" sz="1800" b="1" dirty="0">
                <a:latin typeface="Courier New" pitchFamily="-65" charset="0"/>
              </a:rPr>
              <a:t>,         </a:t>
            </a:r>
            <a:endParaRPr lang="en-US" sz="1800" b="1" dirty="0">
              <a:solidFill>
                <a:srgbClr val="FF0000"/>
              </a:solidFill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input</a:t>
            </a:r>
            <a:r>
              <a:rPr lang="en-US" sz="1800" b="1" dirty="0">
                <a:latin typeface="Courier New" pitchFamily="-65" charset="0"/>
              </a:rPr>
              <a:t>          </a:t>
            </a:r>
            <a:r>
              <a:rPr lang="en-US" sz="1800" b="1" dirty="0" err="1">
                <a:latin typeface="Courier New" pitchFamily="-65" charset="0"/>
              </a:rPr>
              <a:t>B_sel</a:t>
            </a:r>
            <a:r>
              <a:rPr lang="en-US" sz="1800" b="1" dirty="0">
                <a:latin typeface="Courier New" pitchFamily="-65" charset="0"/>
              </a:rPr>
              <a:t>,         </a:t>
            </a:r>
            <a:endParaRPr lang="en-US" sz="1800" b="1" dirty="0">
              <a:solidFill>
                <a:srgbClr val="FF0000"/>
              </a:solidFill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-65" charset="0"/>
              </a:rPr>
              <a:t> // Control signals 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-65" charset="0"/>
              </a:rPr>
              <a:t>dpath</a:t>
            </a:r>
            <a:r>
              <a:rPr lang="en-US" sz="1800" b="1" dirty="0">
                <a:solidFill>
                  <a:srgbClr val="FF0000"/>
                </a:solidFill>
                <a:latin typeface="Courier New" pitchFamily="-65" charset="0"/>
              </a:rPr>
              <a:t>-&gt;ctrl)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output</a:t>
            </a:r>
            <a:r>
              <a:rPr lang="en-US" sz="1800" b="1" dirty="0">
                <a:latin typeface="Courier New" pitchFamily="-65" charset="0"/>
              </a:rPr>
              <a:t>         </a:t>
            </a:r>
            <a:r>
              <a:rPr lang="en-US" sz="1800" b="1" dirty="0" err="1">
                <a:latin typeface="Courier New" pitchFamily="-65" charset="0"/>
              </a:rPr>
              <a:t>B_zero</a:t>
            </a:r>
            <a:r>
              <a:rPr lang="en-US" sz="1800" b="1" dirty="0">
                <a:latin typeface="Courier New" pitchFamily="-65" charset="0"/>
              </a:rPr>
              <a:t>,            </a:t>
            </a:r>
            <a:endParaRPr lang="en-US" sz="1800" b="1" dirty="0">
              <a:solidFill>
                <a:srgbClr val="FF0000"/>
              </a:solidFill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output </a:t>
            </a:r>
            <a:r>
              <a:rPr lang="en-US" sz="1800" b="1" dirty="0">
                <a:latin typeface="Courier New" pitchFamily="-65" charset="0"/>
              </a:rPr>
              <a:t>        </a:t>
            </a:r>
            <a:r>
              <a:rPr lang="en-US" sz="1800" b="1" dirty="0" err="1">
                <a:latin typeface="Courier New" pitchFamily="-65" charset="0"/>
              </a:rPr>
              <a:t>A_lt_B</a:t>
            </a:r>
            <a:r>
              <a:rPr lang="en-US" sz="1800" b="1" dirty="0">
                <a:latin typeface="Courier New" pitchFamily="-65" charset="0"/>
              </a:rPr>
              <a:t>             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);</a:t>
            </a:r>
          </a:p>
        </p:txBody>
      </p:sp>
      <p:grpSp>
        <p:nvGrpSpPr>
          <p:cNvPr id="1571844" name="Group 4"/>
          <p:cNvGrpSpPr>
            <a:grpSpLocks/>
          </p:cNvGrpSpPr>
          <p:nvPr/>
        </p:nvGrpSpPr>
        <p:grpSpPr bwMode="auto">
          <a:xfrm>
            <a:off x="4953000" y="2133600"/>
            <a:ext cx="4191000" cy="2825750"/>
            <a:chOff x="2352" y="1392"/>
            <a:chExt cx="2640" cy="1780"/>
          </a:xfrm>
        </p:grpSpPr>
        <p:sp>
          <p:nvSpPr>
            <p:cNvPr id="1571845" name="AutoShape 5"/>
            <p:cNvSpPr>
              <a:spLocks noChangeArrowheads="1"/>
            </p:cNvSpPr>
            <p:nvPr/>
          </p:nvSpPr>
          <p:spPr bwMode="auto">
            <a:xfrm>
              <a:off x="2501" y="1392"/>
              <a:ext cx="2342" cy="1780"/>
            </a:xfrm>
            <a:prstGeom prst="roundRect">
              <a:avLst>
                <a:gd name="adj" fmla="val 5153"/>
              </a:avLst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46" name="AutoShape 6"/>
            <p:cNvSpPr>
              <a:spLocks noChangeArrowheads="1"/>
            </p:cNvSpPr>
            <p:nvPr/>
          </p:nvSpPr>
          <p:spPr bwMode="auto">
            <a:xfrm>
              <a:off x="2619" y="1926"/>
              <a:ext cx="2106" cy="112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47" name="Line 7"/>
            <p:cNvSpPr>
              <a:spLocks noChangeShapeType="1"/>
            </p:cNvSpPr>
            <p:nvPr/>
          </p:nvSpPr>
          <p:spPr bwMode="auto">
            <a:xfrm>
              <a:off x="2352" y="1607"/>
              <a:ext cx="1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48" name="Line 8"/>
            <p:cNvSpPr>
              <a:spLocks noChangeShapeType="1"/>
            </p:cNvSpPr>
            <p:nvPr/>
          </p:nvSpPr>
          <p:spPr bwMode="auto">
            <a:xfrm flipH="1">
              <a:off x="2352" y="1741"/>
              <a:ext cx="1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49" name="Line 9"/>
            <p:cNvSpPr>
              <a:spLocks noChangeShapeType="1"/>
            </p:cNvSpPr>
            <p:nvPr/>
          </p:nvSpPr>
          <p:spPr bwMode="auto">
            <a:xfrm>
              <a:off x="2352" y="2222"/>
              <a:ext cx="1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50" name="Line 10"/>
            <p:cNvSpPr>
              <a:spLocks noChangeShapeType="1"/>
            </p:cNvSpPr>
            <p:nvPr/>
          </p:nvSpPr>
          <p:spPr bwMode="auto">
            <a:xfrm>
              <a:off x="2352" y="2697"/>
              <a:ext cx="1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51" name="Line 11"/>
            <p:cNvSpPr>
              <a:spLocks noChangeShapeType="1"/>
            </p:cNvSpPr>
            <p:nvPr/>
          </p:nvSpPr>
          <p:spPr bwMode="auto">
            <a:xfrm>
              <a:off x="4874" y="2075"/>
              <a:ext cx="1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52" name="Rectangle 12"/>
            <p:cNvSpPr>
              <a:spLocks noChangeArrowheads="1"/>
            </p:cNvSpPr>
            <p:nvPr/>
          </p:nvSpPr>
          <p:spPr bwMode="auto">
            <a:xfrm>
              <a:off x="3381" y="2532"/>
              <a:ext cx="102" cy="26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53" name="Line 13"/>
            <p:cNvSpPr>
              <a:spLocks noChangeShapeType="1"/>
            </p:cNvSpPr>
            <p:nvPr/>
          </p:nvSpPr>
          <p:spPr bwMode="auto">
            <a:xfrm flipV="1">
              <a:off x="3381" y="2741"/>
              <a:ext cx="5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54" name="Line 14"/>
            <p:cNvSpPr>
              <a:spLocks noChangeShapeType="1"/>
            </p:cNvSpPr>
            <p:nvPr/>
          </p:nvSpPr>
          <p:spPr bwMode="auto">
            <a:xfrm>
              <a:off x="3431" y="2741"/>
              <a:ext cx="52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55" name="AutoShape 15"/>
            <p:cNvSpPr>
              <a:spLocks noChangeArrowheads="1"/>
            </p:cNvSpPr>
            <p:nvPr/>
          </p:nvSpPr>
          <p:spPr bwMode="auto">
            <a:xfrm rot="-5400000">
              <a:off x="3161" y="2625"/>
              <a:ext cx="210" cy="76"/>
            </a:xfrm>
            <a:custGeom>
              <a:avLst/>
              <a:gdLst>
                <a:gd name="G0" fmla="+- 3713 0 0"/>
                <a:gd name="G1" fmla="+- 21600 0 3713"/>
                <a:gd name="G2" fmla="*/ 3713 1 2"/>
                <a:gd name="G3" fmla="+- 21600 0 G2"/>
                <a:gd name="G4" fmla="+/ 3713 21600 2"/>
                <a:gd name="G5" fmla="+/ G1 0 2"/>
                <a:gd name="G6" fmla="*/ 21600 21600 3713"/>
                <a:gd name="G7" fmla="*/ G6 1 2"/>
                <a:gd name="G8" fmla="+- 21600 0 G7"/>
                <a:gd name="G9" fmla="*/ 21600 1 2"/>
                <a:gd name="G10" fmla="+- 3713 0 G9"/>
                <a:gd name="G11" fmla="?: G10 G8 0"/>
                <a:gd name="G12" fmla="?: G10 G7 21600"/>
                <a:gd name="T0" fmla="*/ 19743 w 21600"/>
                <a:gd name="T1" fmla="*/ 10800 h 21600"/>
                <a:gd name="T2" fmla="*/ 10800 w 21600"/>
                <a:gd name="T3" fmla="*/ 21600 h 21600"/>
                <a:gd name="T4" fmla="*/ 1857 w 21600"/>
                <a:gd name="T5" fmla="*/ 10800 h 21600"/>
                <a:gd name="T6" fmla="*/ 10800 w 21600"/>
                <a:gd name="T7" fmla="*/ 0 h 21600"/>
                <a:gd name="T8" fmla="*/ 3657 w 21600"/>
                <a:gd name="T9" fmla="*/ 3657 h 21600"/>
                <a:gd name="T10" fmla="*/ 17943 w 21600"/>
                <a:gd name="T11" fmla="*/ 1794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713" y="21600"/>
                  </a:lnTo>
                  <a:lnTo>
                    <a:pt x="1788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56" name="Line 16"/>
            <p:cNvSpPr>
              <a:spLocks noChangeShapeType="1"/>
            </p:cNvSpPr>
            <p:nvPr/>
          </p:nvSpPr>
          <p:spPr bwMode="auto">
            <a:xfrm flipH="1">
              <a:off x="2615" y="2697"/>
              <a:ext cx="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57" name="Line 17"/>
            <p:cNvSpPr>
              <a:spLocks noChangeShapeType="1"/>
            </p:cNvSpPr>
            <p:nvPr/>
          </p:nvSpPr>
          <p:spPr bwMode="auto">
            <a:xfrm>
              <a:off x="3304" y="2662"/>
              <a:ext cx="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58" name="AutoShape 18"/>
            <p:cNvSpPr>
              <a:spLocks noChangeArrowheads="1"/>
            </p:cNvSpPr>
            <p:nvPr/>
          </p:nvSpPr>
          <p:spPr bwMode="auto">
            <a:xfrm rot="-5400000">
              <a:off x="2741" y="2269"/>
              <a:ext cx="287" cy="76"/>
            </a:xfrm>
            <a:custGeom>
              <a:avLst/>
              <a:gdLst>
                <a:gd name="G0" fmla="+- 3713 0 0"/>
                <a:gd name="G1" fmla="+- 21600 0 3713"/>
                <a:gd name="G2" fmla="*/ 3713 1 2"/>
                <a:gd name="G3" fmla="+- 21600 0 G2"/>
                <a:gd name="G4" fmla="+/ 3713 21600 2"/>
                <a:gd name="G5" fmla="+/ G1 0 2"/>
                <a:gd name="G6" fmla="*/ 21600 21600 3713"/>
                <a:gd name="G7" fmla="*/ G6 1 2"/>
                <a:gd name="G8" fmla="+- 21600 0 G7"/>
                <a:gd name="G9" fmla="*/ 21600 1 2"/>
                <a:gd name="G10" fmla="+- 3713 0 G9"/>
                <a:gd name="G11" fmla="?: G10 G8 0"/>
                <a:gd name="G12" fmla="?: G10 G7 21600"/>
                <a:gd name="T0" fmla="*/ 19743 w 21600"/>
                <a:gd name="T1" fmla="*/ 10800 h 21600"/>
                <a:gd name="T2" fmla="*/ 10800 w 21600"/>
                <a:gd name="T3" fmla="*/ 21600 h 21600"/>
                <a:gd name="T4" fmla="*/ 1857 w 21600"/>
                <a:gd name="T5" fmla="*/ 10800 h 21600"/>
                <a:gd name="T6" fmla="*/ 10800 w 21600"/>
                <a:gd name="T7" fmla="*/ 0 h 21600"/>
                <a:gd name="T8" fmla="*/ 3657 w 21600"/>
                <a:gd name="T9" fmla="*/ 3657 h 21600"/>
                <a:gd name="T10" fmla="*/ 17943 w 21600"/>
                <a:gd name="T11" fmla="*/ 1794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713" y="21600"/>
                  </a:lnTo>
                  <a:lnTo>
                    <a:pt x="1788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59" name="Line 19"/>
            <p:cNvSpPr>
              <a:spLocks noChangeShapeType="1"/>
            </p:cNvSpPr>
            <p:nvPr/>
          </p:nvSpPr>
          <p:spPr bwMode="auto">
            <a:xfrm flipH="1">
              <a:off x="2615" y="2222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60" name="Line 20"/>
            <p:cNvSpPr>
              <a:spLocks noChangeShapeType="1"/>
            </p:cNvSpPr>
            <p:nvPr/>
          </p:nvSpPr>
          <p:spPr bwMode="auto">
            <a:xfrm>
              <a:off x="2923" y="2297"/>
              <a:ext cx="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61" name="Text Box 21"/>
            <p:cNvSpPr txBox="1">
              <a:spLocks noChangeArrowheads="1"/>
            </p:cNvSpPr>
            <p:nvPr/>
          </p:nvSpPr>
          <p:spPr bwMode="auto">
            <a:xfrm>
              <a:off x="3405" y="2584"/>
              <a:ext cx="6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>
                  <a:latin typeface="Comic Sans MS" pitchFamily="-65" charset="0"/>
                </a:rPr>
                <a:t>B</a:t>
              </a:r>
            </a:p>
          </p:txBody>
        </p:sp>
        <p:sp>
          <p:nvSpPr>
            <p:cNvPr id="1571862" name="Line 22"/>
            <p:cNvSpPr>
              <a:spLocks noChangeShapeType="1"/>
            </p:cNvSpPr>
            <p:nvPr/>
          </p:nvSpPr>
          <p:spPr bwMode="auto">
            <a:xfrm>
              <a:off x="2898" y="1934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63" name="Line 23"/>
            <p:cNvSpPr>
              <a:spLocks noChangeShapeType="1"/>
            </p:cNvSpPr>
            <p:nvPr/>
          </p:nvSpPr>
          <p:spPr bwMode="auto">
            <a:xfrm>
              <a:off x="3051" y="1926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64" name="Line 24"/>
            <p:cNvSpPr>
              <a:spLocks noChangeShapeType="1"/>
            </p:cNvSpPr>
            <p:nvPr/>
          </p:nvSpPr>
          <p:spPr bwMode="auto">
            <a:xfrm>
              <a:off x="3431" y="1896"/>
              <a:ext cx="0" cy="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65" name="Line 25"/>
            <p:cNvSpPr>
              <a:spLocks noChangeShapeType="1"/>
            </p:cNvSpPr>
            <p:nvPr/>
          </p:nvSpPr>
          <p:spPr bwMode="auto">
            <a:xfrm>
              <a:off x="3268" y="1934"/>
              <a:ext cx="0" cy="6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66" name="Oval 26"/>
            <p:cNvSpPr>
              <a:spLocks noChangeArrowheads="1"/>
            </p:cNvSpPr>
            <p:nvPr/>
          </p:nvSpPr>
          <p:spPr bwMode="auto">
            <a:xfrm>
              <a:off x="4128" y="2650"/>
              <a:ext cx="26" cy="2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67" name="Oval 27"/>
            <p:cNvSpPr>
              <a:spLocks noChangeArrowheads="1"/>
            </p:cNvSpPr>
            <p:nvPr/>
          </p:nvSpPr>
          <p:spPr bwMode="auto">
            <a:xfrm>
              <a:off x="4027" y="2284"/>
              <a:ext cx="26" cy="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68" name="Rectangle 28"/>
            <p:cNvSpPr>
              <a:spLocks noChangeArrowheads="1"/>
            </p:cNvSpPr>
            <p:nvPr/>
          </p:nvSpPr>
          <p:spPr bwMode="auto">
            <a:xfrm>
              <a:off x="2589" y="2193"/>
              <a:ext cx="51" cy="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69" name="Rectangle 29"/>
            <p:cNvSpPr>
              <a:spLocks noChangeArrowheads="1"/>
            </p:cNvSpPr>
            <p:nvPr/>
          </p:nvSpPr>
          <p:spPr bwMode="auto">
            <a:xfrm>
              <a:off x="2589" y="2668"/>
              <a:ext cx="51" cy="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70" name="Rectangle 30"/>
            <p:cNvSpPr>
              <a:spLocks noChangeArrowheads="1"/>
            </p:cNvSpPr>
            <p:nvPr/>
          </p:nvSpPr>
          <p:spPr bwMode="auto">
            <a:xfrm>
              <a:off x="4696" y="2045"/>
              <a:ext cx="49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71" name="Rectangle 31"/>
            <p:cNvSpPr>
              <a:spLocks noChangeArrowheads="1"/>
            </p:cNvSpPr>
            <p:nvPr/>
          </p:nvSpPr>
          <p:spPr bwMode="auto">
            <a:xfrm>
              <a:off x="4816" y="2045"/>
              <a:ext cx="50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72" name="Line 32"/>
            <p:cNvSpPr>
              <a:spLocks noChangeShapeType="1"/>
            </p:cNvSpPr>
            <p:nvPr/>
          </p:nvSpPr>
          <p:spPr bwMode="auto">
            <a:xfrm>
              <a:off x="2501" y="2697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73" name="Line 33"/>
            <p:cNvSpPr>
              <a:spLocks noChangeShapeType="1"/>
            </p:cNvSpPr>
            <p:nvPr/>
          </p:nvSpPr>
          <p:spPr bwMode="auto">
            <a:xfrm>
              <a:off x="2501" y="2222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74" name="Line 34"/>
            <p:cNvSpPr>
              <a:spLocks noChangeShapeType="1"/>
            </p:cNvSpPr>
            <p:nvPr/>
          </p:nvSpPr>
          <p:spPr bwMode="auto">
            <a:xfrm>
              <a:off x="4755" y="2075"/>
              <a:ext cx="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75" name="Line 35"/>
            <p:cNvSpPr>
              <a:spLocks noChangeShapeType="1"/>
            </p:cNvSpPr>
            <p:nvPr/>
          </p:nvSpPr>
          <p:spPr bwMode="auto">
            <a:xfrm>
              <a:off x="4870" y="1600"/>
              <a:ext cx="1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76" name="Line 36"/>
            <p:cNvSpPr>
              <a:spLocks noChangeShapeType="1"/>
            </p:cNvSpPr>
            <p:nvPr/>
          </p:nvSpPr>
          <p:spPr bwMode="auto">
            <a:xfrm flipH="1">
              <a:off x="4870" y="1742"/>
              <a:ext cx="1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77" name="Rectangle 37"/>
            <p:cNvSpPr>
              <a:spLocks noChangeArrowheads="1"/>
            </p:cNvSpPr>
            <p:nvPr/>
          </p:nvSpPr>
          <p:spPr bwMode="auto">
            <a:xfrm>
              <a:off x="4814" y="1570"/>
              <a:ext cx="51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78" name="Rectangle 38"/>
            <p:cNvSpPr>
              <a:spLocks noChangeArrowheads="1"/>
            </p:cNvSpPr>
            <p:nvPr/>
          </p:nvSpPr>
          <p:spPr bwMode="auto">
            <a:xfrm>
              <a:off x="4815" y="1718"/>
              <a:ext cx="51" cy="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79" name="Rectangle 39"/>
            <p:cNvSpPr>
              <a:spLocks noChangeArrowheads="1"/>
            </p:cNvSpPr>
            <p:nvPr/>
          </p:nvSpPr>
          <p:spPr bwMode="auto">
            <a:xfrm>
              <a:off x="2470" y="2193"/>
              <a:ext cx="51" cy="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80" name="Rectangle 40"/>
            <p:cNvSpPr>
              <a:spLocks noChangeArrowheads="1"/>
            </p:cNvSpPr>
            <p:nvPr/>
          </p:nvSpPr>
          <p:spPr bwMode="auto">
            <a:xfrm>
              <a:off x="2470" y="2668"/>
              <a:ext cx="51" cy="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81" name="Rectangle 41"/>
            <p:cNvSpPr>
              <a:spLocks noChangeArrowheads="1"/>
            </p:cNvSpPr>
            <p:nvPr/>
          </p:nvSpPr>
          <p:spPr bwMode="auto">
            <a:xfrm>
              <a:off x="2479" y="1577"/>
              <a:ext cx="51" cy="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82" name="Rectangle 42"/>
            <p:cNvSpPr>
              <a:spLocks noChangeArrowheads="1"/>
            </p:cNvSpPr>
            <p:nvPr/>
          </p:nvSpPr>
          <p:spPr bwMode="auto">
            <a:xfrm>
              <a:off x="2479" y="1718"/>
              <a:ext cx="51" cy="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83" name="AutoShape 43"/>
            <p:cNvSpPr>
              <a:spLocks noChangeArrowheads="1"/>
            </p:cNvSpPr>
            <p:nvPr/>
          </p:nvSpPr>
          <p:spPr bwMode="auto">
            <a:xfrm>
              <a:off x="2620" y="1509"/>
              <a:ext cx="2105" cy="32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84" name="Line 44"/>
            <p:cNvSpPr>
              <a:spLocks noChangeShapeType="1"/>
            </p:cNvSpPr>
            <p:nvPr/>
          </p:nvSpPr>
          <p:spPr bwMode="auto">
            <a:xfrm flipV="1">
              <a:off x="4093" y="1837"/>
              <a:ext cx="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85" name="Line 45"/>
            <p:cNvSpPr>
              <a:spLocks noChangeShapeType="1"/>
            </p:cNvSpPr>
            <p:nvPr/>
          </p:nvSpPr>
          <p:spPr bwMode="auto">
            <a:xfrm flipV="1">
              <a:off x="3763" y="1837"/>
              <a:ext cx="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86" name="Line 46"/>
            <p:cNvSpPr>
              <a:spLocks noChangeShapeType="1"/>
            </p:cNvSpPr>
            <p:nvPr/>
          </p:nvSpPr>
          <p:spPr bwMode="auto">
            <a:xfrm flipV="1">
              <a:off x="3430" y="1837"/>
              <a:ext cx="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87" name="Line 47"/>
            <p:cNvSpPr>
              <a:spLocks noChangeShapeType="1"/>
            </p:cNvSpPr>
            <p:nvPr/>
          </p:nvSpPr>
          <p:spPr bwMode="auto">
            <a:xfrm flipV="1">
              <a:off x="3267" y="1837"/>
              <a:ext cx="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88" name="Line 48"/>
            <p:cNvSpPr>
              <a:spLocks noChangeShapeType="1"/>
            </p:cNvSpPr>
            <p:nvPr/>
          </p:nvSpPr>
          <p:spPr bwMode="auto">
            <a:xfrm flipV="1">
              <a:off x="3052" y="1837"/>
              <a:ext cx="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89" name="Line 49"/>
            <p:cNvSpPr>
              <a:spLocks noChangeShapeType="1"/>
            </p:cNvSpPr>
            <p:nvPr/>
          </p:nvSpPr>
          <p:spPr bwMode="auto">
            <a:xfrm flipV="1">
              <a:off x="2898" y="1837"/>
              <a:ext cx="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90" name="Rectangle 50"/>
            <p:cNvSpPr>
              <a:spLocks noChangeArrowheads="1"/>
            </p:cNvSpPr>
            <p:nvPr/>
          </p:nvSpPr>
          <p:spPr bwMode="auto">
            <a:xfrm>
              <a:off x="4067" y="1807"/>
              <a:ext cx="51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91" name="Rectangle 51"/>
            <p:cNvSpPr>
              <a:spLocks noChangeArrowheads="1"/>
            </p:cNvSpPr>
            <p:nvPr/>
          </p:nvSpPr>
          <p:spPr bwMode="auto">
            <a:xfrm>
              <a:off x="3738" y="1807"/>
              <a:ext cx="51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92" name="Rectangle 52"/>
            <p:cNvSpPr>
              <a:spLocks noChangeArrowheads="1"/>
            </p:cNvSpPr>
            <p:nvPr/>
          </p:nvSpPr>
          <p:spPr bwMode="auto">
            <a:xfrm>
              <a:off x="3408" y="1807"/>
              <a:ext cx="51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93" name="Rectangle 53"/>
            <p:cNvSpPr>
              <a:spLocks noChangeArrowheads="1"/>
            </p:cNvSpPr>
            <p:nvPr/>
          </p:nvSpPr>
          <p:spPr bwMode="auto">
            <a:xfrm>
              <a:off x="3244" y="1807"/>
              <a:ext cx="52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94" name="Rectangle 54"/>
            <p:cNvSpPr>
              <a:spLocks noChangeArrowheads="1"/>
            </p:cNvSpPr>
            <p:nvPr/>
          </p:nvSpPr>
          <p:spPr bwMode="auto">
            <a:xfrm>
              <a:off x="3027" y="1807"/>
              <a:ext cx="51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95" name="Rectangle 55"/>
            <p:cNvSpPr>
              <a:spLocks noChangeArrowheads="1"/>
            </p:cNvSpPr>
            <p:nvPr/>
          </p:nvSpPr>
          <p:spPr bwMode="auto">
            <a:xfrm>
              <a:off x="2876" y="1807"/>
              <a:ext cx="50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896" name="Text Box 56"/>
            <p:cNvSpPr txBox="1">
              <a:spLocks noChangeArrowheads="1"/>
            </p:cNvSpPr>
            <p:nvPr/>
          </p:nvSpPr>
          <p:spPr bwMode="auto">
            <a:xfrm>
              <a:off x="2760" y="1564"/>
              <a:ext cx="2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A</a:t>
              </a:r>
            </a:p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sel</a:t>
              </a:r>
            </a:p>
          </p:txBody>
        </p:sp>
        <p:sp>
          <p:nvSpPr>
            <p:cNvPr id="1571897" name="Text Box 57"/>
            <p:cNvSpPr txBox="1">
              <a:spLocks noChangeArrowheads="1"/>
            </p:cNvSpPr>
            <p:nvPr/>
          </p:nvSpPr>
          <p:spPr bwMode="auto">
            <a:xfrm>
              <a:off x="2920" y="1564"/>
              <a:ext cx="2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A</a:t>
              </a:r>
            </a:p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en</a:t>
              </a:r>
            </a:p>
          </p:txBody>
        </p:sp>
        <p:sp>
          <p:nvSpPr>
            <p:cNvPr id="1571898" name="Text Box 58"/>
            <p:cNvSpPr txBox="1">
              <a:spLocks noChangeArrowheads="1"/>
            </p:cNvSpPr>
            <p:nvPr/>
          </p:nvSpPr>
          <p:spPr bwMode="auto">
            <a:xfrm>
              <a:off x="3126" y="1564"/>
              <a:ext cx="2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B</a:t>
              </a:r>
            </a:p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sel</a:t>
              </a:r>
            </a:p>
          </p:txBody>
        </p:sp>
        <p:sp>
          <p:nvSpPr>
            <p:cNvPr id="1571899" name="Text Box 59"/>
            <p:cNvSpPr txBox="1">
              <a:spLocks noChangeArrowheads="1"/>
            </p:cNvSpPr>
            <p:nvPr/>
          </p:nvSpPr>
          <p:spPr bwMode="auto">
            <a:xfrm>
              <a:off x="3300" y="1564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B</a:t>
              </a:r>
            </a:p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en</a:t>
              </a:r>
            </a:p>
          </p:txBody>
        </p:sp>
        <p:sp>
          <p:nvSpPr>
            <p:cNvPr id="1571900" name="Text Box 60"/>
            <p:cNvSpPr txBox="1">
              <a:spLocks noChangeArrowheads="1"/>
            </p:cNvSpPr>
            <p:nvPr/>
          </p:nvSpPr>
          <p:spPr bwMode="auto">
            <a:xfrm>
              <a:off x="3947" y="1632"/>
              <a:ext cx="28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A &lt; B</a:t>
              </a:r>
            </a:p>
          </p:txBody>
        </p:sp>
        <p:sp>
          <p:nvSpPr>
            <p:cNvPr id="1571901" name="Text Box 61"/>
            <p:cNvSpPr txBox="1">
              <a:spLocks noChangeArrowheads="1"/>
            </p:cNvSpPr>
            <p:nvPr/>
          </p:nvSpPr>
          <p:spPr bwMode="auto">
            <a:xfrm>
              <a:off x="3621" y="1632"/>
              <a:ext cx="28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/>
                <a:t>B = 0</a:t>
              </a:r>
            </a:p>
          </p:txBody>
        </p:sp>
        <p:sp>
          <p:nvSpPr>
            <p:cNvPr id="1571902" name="Line 62"/>
            <p:cNvSpPr>
              <a:spLocks noChangeShapeType="1"/>
            </p:cNvSpPr>
            <p:nvPr/>
          </p:nvSpPr>
          <p:spPr bwMode="auto">
            <a:xfrm>
              <a:off x="2531" y="1748"/>
              <a:ext cx="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03" name="Line 63"/>
            <p:cNvSpPr>
              <a:spLocks noChangeShapeType="1"/>
            </p:cNvSpPr>
            <p:nvPr/>
          </p:nvSpPr>
          <p:spPr bwMode="auto">
            <a:xfrm>
              <a:off x="2516" y="1600"/>
              <a:ext cx="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04" name="Rectangle 64"/>
            <p:cNvSpPr>
              <a:spLocks noChangeArrowheads="1"/>
            </p:cNvSpPr>
            <p:nvPr/>
          </p:nvSpPr>
          <p:spPr bwMode="auto">
            <a:xfrm>
              <a:off x="2590" y="1574"/>
              <a:ext cx="51" cy="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05" name="Rectangle 65"/>
            <p:cNvSpPr>
              <a:spLocks noChangeArrowheads="1"/>
            </p:cNvSpPr>
            <p:nvPr/>
          </p:nvSpPr>
          <p:spPr bwMode="auto">
            <a:xfrm>
              <a:off x="2590" y="1715"/>
              <a:ext cx="51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06" name="Line 66"/>
            <p:cNvSpPr>
              <a:spLocks noChangeShapeType="1"/>
            </p:cNvSpPr>
            <p:nvPr/>
          </p:nvSpPr>
          <p:spPr bwMode="auto">
            <a:xfrm>
              <a:off x="4725" y="1748"/>
              <a:ext cx="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07" name="Line 67"/>
            <p:cNvSpPr>
              <a:spLocks noChangeShapeType="1"/>
            </p:cNvSpPr>
            <p:nvPr/>
          </p:nvSpPr>
          <p:spPr bwMode="auto">
            <a:xfrm>
              <a:off x="4725" y="1600"/>
              <a:ext cx="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08" name="Rectangle 68"/>
            <p:cNvSpPr>
              <a:spLocks noChangeArrowheads="1"/>
            </p:cNvSpPr>
            <p:nvPr/>
          </p:nvSpPr>
          <p:spPr bwMode="auto">
            <a:xfrm>
              <a:off x="4697" y="1574"/>
              <a:ext cx="50" cy="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09" name="Rectangle 69"/>
            <p:cNvSpPr>
              <a:spLocks noChangeArrowheads="1"/>
            </p:cNvSpPr>
            <p:nvPr/>
          </p:nvSpPr>
          <p:spPr bwMode="auto">
            <a:xfrm>
              <a:off x="4697" y="1715"/>
              <a:ext cx="50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10" name="Rectangle 70"/>
            <p:cNvSpPr>
              <a:spLocks noChangeArrowheads="1"/>
            </p:cNvSpPr>
            <p:nvPr/>
          </p:nvSpPr>
          <p:spPr bwMode="auto">
            <a:xfrm>
              <a:off x="3405" y="1896"/>
              <a:ext cx="51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11" name="Rectangle 71"/>
            <p:cNvSpPr>
              <a:spLocks noChangeArrowheads="1"/>
            </p:cNvSpPr>
            <p:nvPr/>
          </p:nvSpPr>
          <p:spPr bwMode="auto">
            <a:xfrm>
              <a:off x="3241" y="1896"/>
              <a:ext cx="53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12" name="Rectangle 72"/>
            <p:cNvSpPr>
              <a:spLocks noChangeArrowheads="1"/>
            </p:cNvSpPr>
            <p:nvPr/>
          </p:nvSpPr>
          <p:spPr bwMode="auto">
            <a:xfrm>
              <a:off x="3025" y="1896"/>
              <a:ext cx="50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13" name="Rectangle 73"/>
            <p:cNvSpPr>
              <a:spLocks noChangeArrowheads="1"/>
            </p:cNvSpPr>
            <p:nvPr/>
          </p:nvSpPr>
          <p:spPr bwMode="auto">
            <a:xfrm>
              <a:off x="2872" y="1896"/>
              <a:ext cx="51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14" name="Line 74"/>
            <p:cNvSpPr>
              <a:spLocks noChangeShapeType="1"/>
            </p:cNvSpPr>
            <p:nvPr/>
          </p:nvSpPr>
          <p:spPr bwMode="auto">
            <a:xfrm flipV="1">
              <a:off x="3761" y="1955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15" name="Line 75"/>
            <p:cNvSpPr>
              <a:spLocks noChangeShapeType="1"/>
            </p:cNvSpPr>
            <p:nvPr/>
          </p:nvSpPr>
          <p:spPr bwMode="auto">
            <a:xfrm flipV="1">
              <a:off x="4091" y="1955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16" name="Line 76"/>
            <p:cNvSpPr>
              <a:spLocks noChangeShapeType="1"/>
            </p:cNvSpPr>
            <p:nvPr/>
          </p:nvSpPr>
          <p:spPr bwMode="auto">
            <a:xfrm flipH="1" flipV="1">
              <a:off x="3758" y="2193"/>
              <a:ext cx="3" cy="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17" name="Line 77"/>
            <p:cNvSpPr>
              <a:spLocks noChangeShapeType="1"/>
            </p:cNvSpPr>
            <p:nvPr/>
          </p:nvSpPr>
          <p:spPr bwMode="auto">
            <a:xfrm flipV="1">
              <a:off x="4142" y="2193"/>
              <a:ext cx="0" cy="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18" name="Line 78"/>
            <p:cNvSpPr>
              <a:spLocks noChangeShapeType="1"/>
            </p:cNvSpPr>
            <p:nvPr/>
          </p:nvSpPr>
          <p:spPr bwMode="auto">
            <a:xfrm flipV="1">
              <a:off x="4040" y="2193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19" name="Oval 79"/>
            <p:cNvSpPr>
              <a:spLocks noChangeArrowheads="1"/>
            </p:cNvSpPr>
            <p:nvPr/>
          </p:nvSpPr>
          <p:spPr bwMode="auto">
            <a:xfrm>
              <a:off x="3748" y="2650"/>
              <a:ext cx="26" cy="2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20" name="Rectangle 80"/>
            <p:cNvSpPr>
              <a:spLocks noChangeArrowheads="1"/>
            </p:cNvSpPr>
            <p:nvPr/>
          </p:nvSpPr>
          <p:spPr bwMode="auto">
            <a:xfrm>
              <a:off x="3633" y="2036"/>
              <a:ext cx="255" cy="15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21" name="Text Box 81"/>
            <p:cNvSpPr txBox="1">
              <a:spLocks noChangeArrowheads="1"/>
            </p:cNvSpPr>
            <p:nvPr/>
          </p:nvSpPr>
          <p:spPr bwMode="auto">
            <a:xfrm>
              <a:off x="3633" y="2069"/>
              <a:ext cx="25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>
                  <a:latin typeface="Comic Sans MS" pitchFamily="-65" charset="0"/>
                </a:rPr>
                <a:t>zero?</a:t>
              </a:r>
            </a:p>
          </p:txBody>
        </p:sp>
        <p:sp>
          <p:nvSpPr>
            <p:cNvPr id="1571922" name="Rectangle 82"/>
            <p:cNvSpPr>
              <a:spLocks noChangeArrowheads="1"/>
            </p:cNvSpPr>
            <p:nvPr/>
          </p:nvSpPr>
          <p:spPr bwMode="auto">
            <a:xfrm>
              <a:off x="3963" y="2036"/>
              <a:ext cx="255" cy="15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23" name="Text Box 83"/>
            <p:cNvSpPr txBox="1">
              <a:spLocks noChangeArrowheads="1"/>
            </p:cNvSpPr>
            <p:nvPr/>
          </p:nvSpPr>
          <p:spPr bwMode="auto">
            <a:xfrm>
              <a:off x="3963" y="2069"/>
              <a:ext cx="25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>
                  <a:latin typeface="Comic Sans MS" pitchFamily="-65" charset="0"/>
                </a:rPr>
                <a:t>lt</a:t>
              </a:r>
            </a:p>
          </p:txBody>
        </p:sp>
        <p:sp>
          <p:nvSpPr>
            <p:cNvPr id="1571924" name="Rectangle 84"/>
            <p:cNvSpPr>
              <a:spLocks noChangeArrowheads="1"/>
            </p:cNvSpPr>
            <p:nvPr/>
          </p:nvSpPr>
          <p:spPr bwMode="auto">
            <a:xfrm>
              <a:off x="4065" y="1896"/>
              <a:ext cx="51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25" name="Rectangle 85"/>
            <p:cNvSpPr>
              <a:spLocks noChangeArrowheads="1"/>
            </p:cNvSpPr>
            <p:nvPr/>
          </p:nvSpPr>
          <p:spPr bwMode="auto">
            <a:xfrm>
              <a:off x="3735" y="1896"/>
              <a:ext cx="51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26" name="Line 86"/>
            <p:cNvSpPr>
              <a:spLocks noChangeShapeType="1"/>
            </p:cNvSpPr>
            <p:nvPr/>
          </p:nvSpPr>
          <p:spPr bwMode="auto">
            <a:xfrm>
              <a:off x="3479" y="2660"/>
              <a:ext cx="6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27" name="Line 87"/>
            <p:cNvSpPr>
              <a:spLocks noChangeShapeType="1"/>
            </p:cNvSpPr>
            <p:nvPr/>
          </p:nvSpPr>
          <p:spPr bwMode="auto">
            <a:xfrm flipH="1">
              <a:off x="3152" y="2609"/>
              <a:ext cx="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28" name="Line 88"/>
            <p:cNvSpPr>
              <a:spLocks noChangeShapeType="1"/>
            </p:cNvSpPr>
            <p:nvPr/>
          </p:nvSpPr>
          <p:spPr bwMode="auto">
            <a:xfrm>
              <a:off x="3152" y="2312"/>
              <a:ext cx="0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29" name="Oval 89"/>
            <p:cNvSpPr>
              <a:spLocks noChangeArrowheads="1"/>
            </p:cNvSpPr>
            <p:nvPr/>
          </p:nvSpPr>
          <p:spPr bwMode="auto">
            <a:xfrm>
              <a:off x="3139" y="2284"/>
              <a:ext cx="26" cy="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30" name="Line 90"/>
            <p:cNvSpPr>
              <a:spLocks noChangeShapeType="1"/>
            </p:cNvSpPr>
            <p:nvPr/>
          </p:nvSpPr>
          <p:spPr bwMode="auto">
            <a:xfrm>
              <a:off x="3759" y="2668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31" name="Line 91"/>
            <p:cNvSpPr>
              <a:spLocks noChangeShapeType="1"/>
            </p:cNvSpPr>
            <p:nvPr/>
          </p:nvSpPr>
          <p:spPr bwMode="auto">
            <a:xfrm flipH="1">
              <a:off x="2768" y="2876"/>
              <a:ext cx="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32" name="Line 92"/>
            <p:cNvSpPr>
              <a:spLocks noChangeShapeType="1"/>
            </p:cNvSpPr>
            <p:nvPr/>
          </p:nvSpPr>
          <p:spPr bwMode="auto">
            <a:xfrm>
              <a:off x="2768" y="2401"/>
              <a:ext cx="0" cy="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33" name="Line 93"/>
            <p:cNvSpPr>
              <a:spLocks noChangeShapeType="1"/>
            </p:cNvSpPr>
            <p:nvPr/>
          </p:nvSpPr>
          <p:spPr bwMode="auto">
            <a:xfrm flipH="1">
              <a:off x="2771" y="2401"/>
              <a:ext cx="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34" name="Rectangle 94"/>
            <p:cNvSpPr>
              <a:spLocks noChangeArrowheads="1"/>
            </p:cNvSpPr>
            <p:nvPr/>
          </p:nvSpPr>
          <p:spPr bwMode="auto">
            <a:xfrm>
              <a:off x="3000" y="2166"/>
              <a:ext cx="102" cy="26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35" name="Line 95"/>
            <p:cNvSpPr>
              <a:spLocks noChangeShapeType="1"/>
            </p:cNvSpPr>
            <p:nvPr/>
          </p:nvSpPr>
          <p:spPr bwMode="auto">
            <a:xfrm flipV="1">
              <a:off x="3000" y="2376"/>
              <a:ext cx="5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36" name="Line 96"/>
            <p:cNvSpPr>
              <a:spLocks noChangeShapeType="1"/>
            </p:cNvSpPr>
            <p:nvPr/>
          </p:nvSpPr>
          <p:spPr bwMode="auto">
            <a:xfrm>
              <a:off x="3051" y="2376"/>
              <a:ext cx="5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37" name="Text Box 97"/>
            <p:cNvSpPr txBox="1">
              <a:spLocks noChangeArrowheads="1"/>
            </p:cNvSpPr>
            <p:nvPr/>
          </p:nvSpPr>
          <p:spPr bwMode="auto">
            <a:xfrm>
              <a:off x="3025" y="2219"/>
              <a:ext cx="7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>
                  <a:latin typeface="Comic Sans MS" pitchFamily="-65" charset="0"/>
                </a:rPr>
                <a:t>A</a:t>
              </a:r>
            </a:p>
          </p:txBody>
        </p:sp>
        <p:sp>
          <p:nvSpPr>
            <p:cNvPr id="1571938" name="Line 98"/>
            <p:cNvSpPr>
              <a:spLocks noChangeShapeType="1"/>
            </p:cNvSpPr>
            <p:nvPr/>
          </p:nvSpPr>
          <p:spPr bwMode="auto">
            <a:xfrm flipH="1">
              <a:off x="2707" y="2314"/>
              <a:ext cx="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39" name="Line 99"/>
            <p:cNvSpPr>
              <a:spLocks noChangeShapeType="1"/>
            </p:cNvSpPr>
            <p:nvPr/>
          </p:nvSpPr>
          <p:spPr bwMode="auto">
            <a:xfrm>
              <a:off x="3102" y="2299"/>
              <a:ext cx="12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40" name="Line 100"/>
            <p:cNvSpPr>
              <a:spLocks noChangeShapeType="1"/>
            </p:cNvSpPr>
            <p:nvPr/>
          </p:nvSpPr>
          <p:spPr bwMode="auto">
            <a:xfrm>
              <a:off x="4132" y="2661"/>
              <a:ext cx="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41" name="Line 101"/>
            <p:cNvSpPr>
              <a:spLocks noChangeShapeType="1"/>
            </p:cNvSpPr>
            <p:nvPr/>
          </p:nvSpPr>
          <p:spPr bwMode="auto">
            <a:xfrm>
              <a:off x="4560" y="2481"/>
              <a:ext cx="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42" name="Line 102"/>
            <p:cNvSpPr>
              <a:spLocks noChangeShapeType="1"/>
            </p:cNvSpPr>
            <p:nvPr/>
          </p:nvSpPr>
          <p:spPr bwMode="auto">
            <a:xfrm>
              <a:off x="4637" y="2481"/>
              <a:ext cx="0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43" name="Line 103"/>
            <p:cNvSpPr>
              <a:spLocks noChangeShapeType="1"/>
            </p:cNvSpPr>
            <p:nvPr/>
          </p:nvSpPr>
          <p:spPr bwMode="auto">
            <a:xfrm flipH="1">
              <a:off x="2707" y="2967"/>
              <a:ext cx="19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44" name="Line 104"/>
            <p:cNvSpPr>
              <a:spLocks noChangeShapeType="1"/>
            </p:cNvSpPr>
            <p:nvPr/>
          </p:nvSpPr>
          <p:spPr bwMode="auto">
            <a:xfrm>
              <a:off x="2707" y="2314"/>
              <a:ext cx="0" cy="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45" name="Freeform 105"/>
            <p:cNvSpPr>
              <a:spLocks noChangeAspect="1"/>
            </p:cNvSpPr>
            <p:nvPr/>
          </p:nvSpPr>
          <p:spPr bwMode="auto">
            <a:xfrm rot="-5400000">
              <a:off x="4222" y="2394"/>
              <a:ext cx="523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1200"/>
                </a:cxn>
                <a:cxn ang="0">
                  <a:pos x="2112" y="1200"/>
                </a:cxn>
                <a:cxn ang="0">
                  <a:pos x="2592" y="0"/>
                </a:cxn>
                <a:cxn ang="0">
                  <a:pos x="1440" y="0"/>
                </a:cxn>
                <a:cxn ang="0">
                  <a:pos x="1296" y="336"/>
                </a:cxn>
                <a:cxn ang="0">
                  <a:pos x="1152" y="0"/>
                </a:cxn>
                <a:cxn ang="0">
                  <a:pos x="0" y="0"/>
                </a:cxn>
              </a:cxnLst>
              <a:rect l="0" t="0" r="r" b="b"/>
              <a:pathLst>
                <a:path w="2592" h="1200">
                  <a:moveTo>
                    <a:pt x="0" y="0"/>
                  </a:moveTo>
                  <a:lnTo>
                    <a:pt x="480" y="1200"/>
                  </a:lnTo>
                  <a:lnTo>
                    <a:pt x="2112" y="1200"/>
                  </a:lnTo>
                  <a:lnTo>
                    <a:pt x="2592" y="0"/>
                  </a:lnTo>
                  <a:lnTo>
                    <a:pt x="1440" y="0"/>
                  </a:lnTo>
                  <a:lnTo>
                    <a:pt x="1296" y="336"/>
                  </a:lnTo>
                  <a:lnTo>
                    <a:pt x="1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46" name="Text Box 106"/>
            <p:cNvSpPr txBox="1">
              <a:spLocks noChangeArrowheads="1"/>
            </p:cNvSpPr>
            <p:nvPr/>
          </p:nvSpPr>
          <p:spPr bwMode="auto">
            <a:xfrm>
              <a:off x="4420" y="2340"/>
              <a:ext cx="15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>
                  <a:latin typeface="Comic Sans MS" pitchFamily="-65" charset="0"/>
                </a:rPr>
                <a:t>sub</a:t>
              </a:r>
            </a:p>
          </p:txBody>
        </p:sp>
        <p:sp>
          <p:nvSpPr>
            <p:cNvPr id="1571947" name="Oval 107"/>
            <p:cNvSpPr>
              <a:spLocks noChangeArrowheads="1"/>
            </p:cNvSpPr>
            <p:nvPr/>
          </p:nvSpPr>
          <p:spPr bwMode="auto">
            <a:xfrm>
              <a:off x="4281" y="2284"/>
              <a:ext cx="25" cy="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48" name="Line 108"/>
            <p:cNvSpPr>
              <a:spLocks noChangeShapeType="1"/>
            </p:cNvSpPr>
            <p:nvPr/>
          </p:nvSpPr>
          <p:spPr bwMode="auto">
            <a:xfrm flipV="1">
              <a:off x="4293" y="2075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1949" name="Line 109"/>
            <p:cNvSpPr>
              <a:spLocks noChangeShapeType="1"/>
            </p:cNvSpPr>
            <p:nvPr/>
          </p:nvSpPr>
          <p:spPr bwMode="auto">
            <a:xfrm>
              <a:off x="4293" y="2075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L03-</a:t>
            </a:r>
            <a:fld id="{66F8A679-9BAC-0B48-B6CC-435EB9EE4012}" type="slidenum">
              <a:rPr lang="en-US"/>
              <a:pPr/>
              <a:t>9</a:t>
            </a:fld>
            <a:endParaRPr lang="en-US"/>
          </a:p>
        </p:txBody>
      </p:sp>
      <p:sp>
        <p:nvSpPr>
          <p:cNvPr id="157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 the modules</a:t>
            </a:r>
          </a:p>
        </p:txBody>
      </p:sp>
      <p:sp>
        <p:nvSpPr>
          <p:cNvPr id="1573891" name="Rectangle 3"/>
          <p:cNvSpPr>
            <a:spLocks noChangeArrowheads="1"/>
          </p:cNvSpPr>
          <p:nvPr/>
        </p:nvSpPr>
        <p:spPr bwMode="auto">
          <a:xfrm>
            <a:off x="685800" y="1600200"/>
            <a:ext cx="32099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wire</a:t>
            </a:r>
            <a:r>
              <a:rPr lang="en-US" sz="1800" b="1" dirty="0">
                <a:latin typeface="Courier New" pitchFamily="-65" charset="0"/>
              </a:rPr>
              <a:t> [W-1:0] B;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wire</a:t>
            </a:r>
            <a:r>
              <a:rPr lang="en-US" sz="1800" b="1" dirty="0">
                <a:latin typeface="Courier New" pitchFamily="-65" charset="0"/>
              </a:rPr>
              <a:t> [W-1:0] </a:t>
            </a:r>
            <a:r>
              <a:rPr lang="en-US" sz="1800" b="1" dirty="0" err="1">
                <a:latin typeface="Courier New" pitchFamily="-65" charset="0"/>
              </a:rPr>
              <a:t>sub_out</a:t>
            </a:r>
            <a:r>
              <a:rPr lang="en-US" sz="1800" b="1" dirty="0">
                <a:latin typeface="Courier New" pitchFamily="-65" charset="0"/>
              </a:rPr>
              <a:t>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wire</a:t>
            </a:r>
            <a:r>
              <a:rPr lang="en-US" sz="1800" b="1" dirty="0">
                <a:latin typeface="Courier New" pitchFamily="-65" charset="0"/>
              </a:rPr>
              <a:t> [W-1:0]</a:t>
            </a:r>
            <a:r>
              <a:rPr lang="en-US" sz="1800" b="1" dirty="0" smtClean="0">
                <a:latin typeface="Courier New" pitchFamily="-65" charset="0"/>
              </a:rPr>
              <a:t> </a:t>
            </a:r>
            <a:r>
              <a:rPr lang="en-US" sz="1800" b="1" dirty="0" err="1" smtClean="0">
                <a:latin typeface="Courier New" pitchFamily="-65" charset="0"/>
              </a:rPr>
              <a:t>a_o</a:t>
            </a:r>
            <a:r>
              <a:rPr lang="en-US" sz="1800" b="1" dirty="0" smtClean="0">
                <a:latin typeface="Courier New" pitchFamily="-65" charset="0"/>
              </a:rPr>
              <a:t>;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vcMux3#(W) </a:t>
            </a:r>
            <a:r>
              <a:rPr lang="en-US" sz="1800" b="1" dirty="0" err="1">
                <a:latin typeface="Courier New" pitchFamily="-65" charset="0"/>
              </a:rPr>
              <a:t>A_mux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( .in0 (</a:t>
            </a:r>
            <a:r>
              <a:rPr lang="en-US" sz="1800" b="1" dirty="0" err="1">
                <a:latin typeface="Courier New" pitchFamily="-65" charset="0"/>
              </a:rPr>
              <a:t>operand_A</a:t>
            </a:r>
            <a:r>
              <a:rPr lang="en-US" sz="1800" b="1" dirty="0">
                <a:latin typeface="Courier New" pitchFamily="-65" charset="0"/>
              </a:rPr>
              <a:t>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.in1 (B),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.in2 (</a:t>
            </a:r>
            <a:r>
              <a:rPr lang="en-US" sz="1800" b="1" dirty="0" err="1">
                <a:latin typeface="Courier New" pitchFamily="-65" charset="0"/>
              </a:rPr>
              <a:t>sub_out</a:t>
            </a:r>
            <a:r>
              <a:rPr lang="en-US" sz="1800" b="1" dirty="0">
                <a:latin typeface="Courier New" pitchFamily="-65" charset="0"/>
              </a:rPr>
              <a:t>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</a:t>
            </a:r>
            <a:r>
              <a:rPr lang="en-US" sz="1800" b="1" dirty="0" err="1">
                <a:latin typeface="Courier New" pitchFamily="-65" charset="0"/>
              </a:rPr>
              <a:t>sel</a:t>
            </a:r>
            <a:r>
              <a:rPr lang="en-US" sz="1800" b="1" dirty="0">
                <a:latin typeface="Courier New" pitchFamily="-65" charset="0"/>
              </a:rPr>
              <a:t> (</a:t>
            </a:r>
            <a:r>
              <a:rPr lang="en-US" sz="1800" b="1" dirty="0" err="1">
                <a:latin typeface="Courier New" pitchFamily="-65" charset="0"/>
              </a:rPr>
              <a:t>A_sel</a:t>
            </a:r>
            <a:r>
              <a:rPr lang="en-US" sz="1800" b="1" dirty="0">
                <a:latin typeface="Courier New" pitchFamily="-65" charset="0"/>
              </a:rPr>
              <a:t>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.out </a:t>
            </a:r>
            <a:r>
              <a:rPr lang="en-US" sz="1800" b="1" dirty="0" smtClean="0">
                <a:latin typeface="Courier New" pitchFamily="-65" charset="0"/>
              </a:rPr>
              <a:t>(</a:t>
            </a:r>
            <a:r>
              <a:rPr lang="en-US" sz="1800" b="1" dirty="0" err="1" smtClean="0">
                <a:latin typeface="Courier New" pitchFamily="-65" charset="0"/>
              </a:rPr>
              <a:t>a_o</a:t>
            </a:r>
            <a:r>
              <a:rPr lang="en-US" sz="1800" b="1" dirty="0" smtClean="0">
                <a:latin typeface="Courier New" pitchFamily="-65" charset="0"/>
              </a:rPr>
              <a:t>)   </a:t>
            </a:r>
            <a:r>
              <a:rPr lang="en-US" sz="1800" b="1" dirty="0">
                <a:latin typeface="Courier New" pitchFamily="-65" charset="0"/>
              </a:rPr>
              <a:t>);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</a:rPr>
              <a:t>wire</a:t>
            </a:r>
            <a:r>
              <a:rPr lang="en-US" sz="1800" b="1" dirty="0">
                <a:latin typeface="Courier New" pitchFamily="-65" charset="0"/>
              </a:rPr>
              <a:t> [W-1:0] A;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>
                <a:latin typeface="Courier New" pitchFamily="-65" charset="0"/>
              </a:rPr>
              <a:t>vcEDFF_pf#(W</a:t>
            </a:r>
            <a:r>
              <a:rPr lang="en-US" sz="1800" b="1" dirty="0">
                <a:latin typeface="Courier New" pitchFamily="-65" charset="0"/>
              </a:rPr>
              <a:t>) </a:t>
            </a:r>
            <a:r>
              <a:rPr lang="en-US" sz="1800" b="1" dirty="0" err="1">
                <a:latin typeface="Courier New" pitchFamily="-65" charset="0"/>
              </a:rPr>
              <a:t>A_pf</a:t>
            </a:r>
            <a:endParaRPr lang="en-US" sz="1800" b="1" dirty="0">
              <a:latin typeface="Courier New" pitchFamily="-65" charset="0"/>
            </a:endParaRP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( .</a:t>
            </a:r>
            <a:r>
              <a:rPr lang="en-US" sz="1800" b="1" dirty="0" err="1">
                <a:latin typeface="Courier New" pitchFamily="-65" charset="0"/>
              </a:rPr>
              <a:t>clk</a:t>
            </a:r>
            <a:r>
              <a:rPr lang="en-US" sz="1800" b="1" dirty="0">
                <a:latin typeface="Courier New" pitchFamily="-65" charset="0"/>
              </a:rPr>
              <a:t>  (</a:t>
            </a:r>
            <a:r>
              <a:rPr lang="en-US" sz="1800" b="1" dirty="0" err="1">
                <a:latin typeface="Courier New" pitchFamily="-65" charset="0"/>
              </a:rPr>
              <a:t>clk</a:t>
            </a:r>
            <a:r>
              <a:rPr lang="en-US" sz="1800" b="1" dirty="0">
                <a:latin typeface="Courier New" pitchFamily="-65" charset="0"/>
              </a:rPr>
              <a:t>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</a:t>
            </a:r>
            <a:r>
              <a:rPr lang="en-US" sz="1800" b="1" dirty="0" err="1">
                <a:latin typeface="Courier New" pitchFamily="-65" charset="0"/>
              </a:rPr>
              <a:t>en_p</a:t>
            </a:r>
            <a:r>
              <a:rPr lang="en-US" sz="1800" b="1" dirty="0">
                <a:latin typeface="Courier New" pitchFamily="-65" charset="0"/>
              </a:rPr>
              <a:t> (</a:t>
            </a:r>
            <a:r>
              <a:rPr lang="en-US" sz="1800" b="1" dirty="0" err="1">
                <a:latin typeface="Courier New" pitchFamily="-65" charset="0"/>
              </a:rPr>
              <a:t>A_en</a:t>
            </a:r>
            <a:r>
              <a:rPr lang="en-US" sz="1800" b="1" dirty="0">
                <a:latin typeface="Courier New" pitchFamily="-65" charset="0"/>
              </a:rPr>
              <a:t>),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</a:t>
            </a:r>
            <a:r>
              <a:rPr lang="en-US" sz="1800" b="1" dirty="0" err="1">
                <a:latin typeface="Courier New" pitchFamily="-65" charset="0"/>
              </a:rPr>
              <a:t>d_p</a:t>
            </a:r>
            <a:r>
              <a:rPr lang="en-US" sz="1800" b="1" dirty="0">
                <a:latin typeface="Courier New" pitchFamily="-65" charset="0"/>
              </a:rPr>
              <a:t>  </a:t>
            </a:r>
            <a:r>
              <a:rPr lang="en-US" sz="1800" b="1" dirty="0" smtClean="0">
                <a:latin typeface="Courier New" pitchFamily="-65" charset="0"/>
              </a:rPr>
              <a:t>(</a:t>
            </a:r>
            <a:r>
              <a:rPr lang="en-US" sz="1800" b="1" dirty="0" err="1" smtClean="0">
                <a:latin typeface="Courier New" pitchFamily="-65" charset="0"/>
              </a:rPr>
              <a:t>a_o</a:t>
            </a:r>
            <a:r>
              <a:rPr lang="en-US" sz="1800" b="1" dirty="0" smtClean="0">
                <a:latin typeface="Courier New" pitchFamily="-65" charset="0"/>
              </a:rPr>
              <a:t>)</a:t>
            </a:r>
            <a:r>
              <a:rPr lang="en-US" sz="1800" b="1" dirty="0">
                <a:latin typeface="Courier New" pitchFamily="-65" charset="0"/>
              </a:rPr>
              <a:t>,</a:t>
            </a:r>
          </a:p>
          <a:p>
            <a:pPr defTabSz="1019175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-65" charset="0"/>
              </a:rPr>
              <a:t>  .</a:t>
            </a:r>
            <a:r>
              <a:rPr lang="en-US" sz="1800" b="1" dirty="0" err="1">
                <a:latin typeface="Courier New" pitchFamily="-65" charset="0"/>
              </a:rPr>
              <a:t>q_np</a:t>
            </a:r>
            <a:r>
              <a:rPr lang="en-US" sz="1800" b="1" dirty="0">
                <a:latin typeface="Courier New" pitchFamily="-65" charset="0"/>
              </a:rPr>
              <a:t> (A)      );</a:t>
            </a:r>
          </a:p>
        </p:txBody>
      </p:sp>
      <p:grpSp>
        <p:nvGrpSpPr>
          <p:cNvPr id="1573892" name="Group 4"/>
          <p:cNvGrpSpPr>
            <a:grpSpLocks/>
          </p:cNvGrpSpPr>
          <p:nvPr/>
        </p:nvGrpSpPr>
        <p:grpSpPr bwMode="auto">
          <a:xfrm>
            <a:off x="3657600" y="1828800"/>
            <a:ext cx="5181600" cy="3494088"/>
            <a:chOff x="2352" y="1392"/>
            <a:chExt cx="2640" cy="1780"/>
          </a:xfrm>
        </p:grpSpPr>
        <p:sp>
          <p:nvSpPr>
            <p:cNvPr id="1573893" name="AutoShape 5"/>
            <p:cNvSpPr>
              <a:spLocks noChangeArrowheads="1"/>
            </p:cNvSpPr>
            <p:nvPr/>
          </p:nvSpPr>
          <p:spPr bwMode="auto">
            <a:xfrm>
              <a:off x="2501" y="1392"/>
              <a:ext cx="2342" cy="1780"/>
            </a:xfrm>
            <a:prstGeom prst="roundRect">
              <a:avLst>
                <a:gd name="adj" fmla="val 5153"/>
              </a:avLst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894" name="AutoShape 6"/>
            <p:cNvSpPr>
              <a:spLocks noChangeArrowheads="1"/>
            </p:cNvSpPr>
            <p:nvPr/>
          </p:nvSpPr>
          <p:spPr bwMode="auto">
            <a:xfrm>
              <a:off x="2619" y="1926"/>
              <a:ext cx="2106" cy="112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895" name="Line 7"/>
            <p:cNvSpPr>
              <a:spLocks noChangeShapeType="1"/>
            </p:cNvSpPr>
            <p:nvPr/>
          </p:nvSpPr>
          <p:spPr bwMode="auto">
            <a:xfrm>
              <a:off x="2352" y="1607"/>
              <a:ext cx="1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896" name="Line 8"/>
            <p:cNvSpPr>
              <a:spLocks noChangeShapeType="1"/>
            </p:cNvSpPr>
            <p:nvPr/>
          </p:nvSpPr>
          <p:spPr bwMode="auto">
            <a:xfrm flipH="1">
              <a:off x="2352" y="1741"/>
              <a:ext cx="1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897" name="Line 9"/>
            <p:cNvSpPr>
              <a:spLocks noChangeShapeType="1"/>
            </p:cNvSpPr>
            <p:nvPr/>
          </p:nvSpPr>
          <p:spPr bwMode="auto">
            <a:xfrm>
              <a:off x="2352" y="2222"/>
              <a:ext cx="1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898" name="Line 10"/>
            <p:cNvSpPr>
              <a:spLocks noChangeShapeType="1"/>
            </p:cNvSpPr>
            <p:nvPr/>
          </p:nvSpPr>
          <p:spPr bwMode="auto">
            <a:xfrm>
              <a:off x="2352" y="2697"/>
              <a:ext cx="1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899" name="Line 11"/>
            <p:cNvSpPr>
              <a:spLocks noChangeShapeType="1"/>
            </p:cNvSpPr>
            <p:nvPr/>
          </p:nvSpPr>
          <p:spPr bwMode="auto">
            <a:xfrm>
              <a:off x="4874" y="2075"/>
              <a:ext cx="1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00" name="Rectangle 12"/>
            <p:cNvSpPr>
              <a:spLocks noChangeArrowheads="1"/>
            </p:cNvSpPr>
            <p:nvPr/>
          </p:nvSpPr>
          <p:spPr bwMode="auto">
            <a:xfrm>
              <a:off x="3381" y="2532"/>
              <a:ext cx="102" cy="26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01" name="Line 13"/>
            <p:cNvSpPr>
              <a:spLocks noChangeShapeType="1"/>
            </p:cNvSpPr>
            <p:nvPr/>
          </p:nvSpPr>
          <p:spPr bwMode="auto">
            <a:xfrm flipV="1">
              <a:off x="3381" y="2741"/>
              <a:ext cx="5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02" name="Line 14"/>
            <p:cNvSpPr>
              <a:spLocks noChangeShapeType="1"/>
            </p:cNvSpPr>
            <p:nvPr/>
          </p:nvSpPr>
          <p:spPr bwMode="auto">
            <a:xfrm>
              <a:off x="3431" y="2741"/>
              <a:ext cx="52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03" name="AutoShape 15"/>
            <p:cNvSpPr>
              <a:spLocks noChangeArrowheads="1"/>
            </p:cNvSpPr>
            <p:nvPr/>
          </p:nvSpPr>
          <p:spPr bwMode="auto">
            <a:xfrm rot="-5400000">
              <a:off x="3161" y="2625"/>
              <a:ext cx="210" cy="76"/>
            </a:xfrm>
            <a:custGeom>
              <a:avLst/>
              <a:gdLst>
                <a:gd name="G0" fmla="+- 3713 0 0"/>
                <a:gd name="G1" fmla="+- 21600 0 3713"/>
                <a:gd name="G2" fmla="*/ 3713 1 2"/>
                <a:gd name="G3" fmla="+- 21600 0 G2"/>
                <a:gd name="G4" fmla="+/ 3713 21600 2"/>
                <a:gd name="G5" fmla="+/ G1 0 2"/>
                <a:gd name="G6" fmla="*/ 21600 21600 3713"/>
                <a:gd name="G7" fmla="*/ G6 1 2"/>
                <a:gd name="G8" fmla="+- 21600 0 G7"/>
                <a:gd name="G9" fmla="*/ 21600 1 2"/>
                <a:gd name="G10" fmla="+- 3713 0 G9"/>
                <a:gd name="G11" fmla="?: G10 G8 0"/>
                <a:gd name="G12" fmla="?: G10 G7 21600"/>
                <a:gd name="T0" fmla="*/ 19743 w 21600"/>
                <a:gd name="T1" fmla="*/ 10800 h 21600"/>
                <a:gd name="T2" fmla="*/ 10800 w 21600"/>
                <a:gd name="T3" fmla="*/ 21600 h 21600"/>
                <a:gd name="T4" fmla="*/ 1857 w 21600"/>
                <a:gd name="T5" fmla="*/ 10800 h 21600"/>
                <a:gd name="T6" fmla="*/ 10800 w 21600"/>
                <a:gd name="T7" fmla="*/ 0 h 21600"/>
                <a:gd name="T8" fmla="*/ 3657 w 21600"/>
                <a:gd name="T9" fmla="*/ 3657 h 21600"/>
                <a:gd name="T10" fmla="*/ 17943 w 21600"/>
                <a:gd name="T11" fmla="*/ 1794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713" y="21600"/>
                  </a:lnTo>
                  <a:lnTo>
                    <a:pt x="1788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04" name="Line 16"/>
            <p:cNvSpPr>
              <a:spLocks noChangeShapeType="1"/>
            </p:cNvSpPr>
            <p:nvPr/>
          </p:nvSpPr>
          <p:spPr bwMode="auto">
            <a:xfrm flipH="1">
              <a:off x="2615" y="2697"/>
              <a:ext cx="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05" name="Line 17"/>
            <p:cNvSpPr>
              <a:spLocks noChangeShapeType="1"/>
            </p:cNvSpPr>
            <p:nvPr/>
          </p:nvSpPr>
          <p:spPr bwMode="auto">
            <a:xfrm>
              <a:off x="3304" y="2662"/>
              <a:ext cx="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06" name="AutoShape 18"/>
            <p:cNvSpPr>
              <a:spLocks noChangeArrowheads="1"/>
            </p:cNvSpPr>
            <p:nvPr/>
          </p:nvSpPr>
          <p:spPr bwMode="auto">
            <a:xfrm rot="-5400000">
              <a:off x="2741" y="2269"/>
              <a:ext cx="287" cy="76"/>
            </a:xfrm>
            <a:custGeom>
              <a:avLst/>
              <a:gdLst>
                <a:gd name="G0" fmla="+- 3713 0 0"/>
                <a:gd name="G1" fmla="+- 21600 0 3713"/>
                <a:gd name="G2" fmla="*/ 3713 1 2"/>
                <a:gd name="G3" fmla="+- 21600 0 G2"/>
                <a:gd name="G4" fmla="+/ 3713 21600 2"/>
                <a:gd name="G5" fmla="+/ G1 0 2"/>
                <a:gd name="G6" fmla="*/ 21600 21600 3713"/>
                <a:gd name="G7" fmla="*/ G6 1 2"/>
                <a:gd name="G8" fmla="+- 21600 0 G7"/>
                <a:gd name="G9" fmla="*/ 21600 1 2"/>
                <a:gd name="G10" fmla="+- 3713 0 G9"/>
                <a:gd name="G11" fmla="?: G10 G8 0"/>
                <a:gd name="G12" fmla="?: G10 G7 21600"/>
                <a:gd name="T0" fmla="*/ 19743 w 21600"/>
                <a:gd name="T1" fmla="*/ 10800 h 21600"/>
                <a:gd name="T2" fmla="*/ 10800 w 21600"/>
                <a:gd name="T3" fmla="*/ 21600 h 21600"/>
                <a:gd name="T4" fmla="*/ 1857 w 21600"/>
                <a:gd name="T5" fmla="*/ 10800 h 21600"/>
                <a:gd name="T6" fmla="*/ 10800 w 21600"/>
                <a:gd name="T7" fmla="*/ 0 h 21600"/>
                <a:gd name="T8" fmla="*/ 3657 w 21600"/>
                <a:gd name="T9" fmla="*/ 3657 h 21600"/>
                <a:gd name="T10" fmla="*/ 17943 w 21600"/>
                <a:gd name="T11" fmla="*/ 1794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713" y="21600"/>
                  </a:lnTo>
                  <a:lnTo>
                    <a:pt x="1788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07" name="Line 19"/>
            <p:cNvSpPr>
              <a:spLocks noChangeShapeType="1"/>
            </p:cNvSpPr>
            <p:nvPr/>
          </p:nvSpPr>
          <p:spPr bwMode="auto">
            <a:xfrm flipH="1">
              <a:off x="2615" y="2222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08" name="Line 20"/>
            <p:cNvSpPr>
              <a:spLocks noChangeShapeType="1"/>
            </p:cNvSpPr>
            <p:nvPr/>
          </p:nvSpPr>
          <p:spPr bwMode="auto">
            <a:xfrm>
              <a:off x="2923" y="2297"/>
              <a:ext cx="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09" name="Text Box 21"/>
            <p:cNvSpPr txBox="1">
              <a:spLocks noChangeArrowheads="1"/>
            </p:cNvSpPr>
            <p:nvPr/>
          </p:nvSpPr>
          <p:spPr bwMode="auto">
            <a:xfrm>
              <a:off x="3405" y="2572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Comic Sans MS" pitchFamily="-65" charset="0"/>
                </a:rPr>
                <a:t>B</a:t>
              </a:r>
            </a:p>
          </p:txBody>
        </p:sp>
        <p:sp>
          <p:nvSpPr>
            <p:cNvPr id="1573910" name="Line 22"/>
            <p:cNvSpPr>
              <a:spLocks noChangeShapeType="1"/>
            </p:cNvSpPr>
            <p:nvPr/>
          </p:nvSpPr>
          <p:spPr bwMode="auto">
            <a:xfrm>
              <a:off x="2898" y="1934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11" name="Line 23"/>
            <p:cNvSpPr>
              <a:spLocks noChangeShapeType="1"/>
            </p:cNvSpPr>
            <p:nvPr/>
          </p:nvSpPr>
          <p:spPr bwMode="auto">
            <a:xfrm>
              <a:off x="3051" y="1926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12" name="Line 24"/>
            <p:cNvSpPr>
              <a:spLocks noChangeShapeType="1"/>
            </p:cNvSpPr>
            <p:nvPr/>
          </p:nvSpPr>
          <p:spPr bwMode="auto">
            <a:xfrm>
              <a:off x="3431" y="1896"/>
              <a:ext cx="0" cy="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13" name="Line 25"/>
            <p:cNvSpPr>
              <a:spLocks noChangeShapeType="1"/>
            </p:cNvSpPr>
            <p:nvPr/>
          </p:nvSpPr>
          <p:spPr bwMode="auto">
            <a:xfrm>
              <a:off x="3268" y="1934"/>
              <a:ext cx="0" cy="6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14" name="Oval 26"/>
            <p:cNvSpPr>
              <a:spLocks noChangeArrowheads="1"/>
            </p:cNvSpPr>
            <p:nvPr/>
          </p:nvSpPr>
          <p:spPr bwMode="auto">
            <a:xfrm>
              <a:off x="4128" y="2650"/>
              <a:ext cx="26" cy="2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15" name="Oval 27"/>
            <p:cNvSpPr>
              <a:spLocks noChangeArrowheads="1"/>
            </p:cNvSpPr>
            <p:nvPr/>
          </p:nvSpPr>
          <p:spPr bwMode="auto">
            <a:xfrm>
              <a:off x="4027" y="2284"/>
              <a:ext cx="26" cy="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16" name="Rectangle 28"/>
            <p:cNvSpPr>
              <a:spLocks noChangeArrowheads="1"/>
            </p:cNvSpPr>
            <p:nvPr/>
          </p:nvSpPr>
          <p:spPr bwMode="auto">
            <a:xfrm>
              <a:off x="2589" y="2193"/>
              <a:ext cx="51" cy="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17" name="Rectangle 29"/>
            <p:cNvSpPr>
              <a:spLocks noChangeArrowheads="1"/>
            </p:cNvSpPr>
            <p:nvPr/>
          </p:nvSpPr>
          <p:spPr bwMode="auto">
            <a:xfrm>
              <a:off x="2589" y="2668"/>
              <a:ext cx="51" cy="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18" name="Rectangle 30"/>
            <p:cNvSpPr>
              <a:spLocks noChangeArrowheads="1"/>
            </p:cNvSpPr>
            <p:nvPr/>
          </p:nvSpPr>
          <p:spPr bwMode="auto">
            <a:xfrm>
              <a:off x="4696" y="2045"/>
              <a:ext cx="49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19" name="Rectangle 31"/>
            <p:cNvSpPr>
              <a:spLocks noChangeArrowheads="1"/>
            </p:cNvSpPr>
            <p:nvPr/>
          </p:nvSpPr>
          <p:spPr bwMode="auto">
            <a:xfrm>
              <a:off x="4816" y="2045"/>
              <a:ext cx="50" cy="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20" name="Line 32"/>
            <p:cNvSpPr>
              <a:spLocks noChangeShapeType="1"/>
            </p:cNvSpPr>
            <p:nvPr/>
          </p:nvSpPr>
          <p:spPr bwMode="auto">
            <a:xfrm>
              <a:off x="2501" y="2697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21" name="Line 33"/>
            <p:cNvSpPr>
              <a:spLocks noChangeShapeType="1"/>
            </p:cNvSpPr>
            <p:nvPr/>
          </p:nvSpPr>
          <p:spPr bwMode="auto">
            <a:xfrm>
              <a:off x="2501" y="2222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22" name="Line 34"/>
            <p:cNvSpPr>
              <a:spLocks noChangeShapeType="1"/>
            </p:cNvSpPr>
            <p:nvPr/>
          </p:nvSpPr>
          <p:spPr bwMode="auto">
            <a:xfrm>
              <a:off x="4755" y="2075"/>
              <a:ext cx="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23" name="Line 35"/>
            <p:cNvSpPr>
              <a:spLocks noChangeShapeType="1"/>
            </p:cNvSpPr>
            <p:nvPr/>
          </p:nvSpPr>
          <p:spPr bwMode="auto">
            <a:xfrm>
              <a:off x="4870" y="1600"/>
              <a:ext cx="1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24" name="Line 36"/>
            <p:cNvSpPr>
              <a:spLocks noChangeShapeType="1"/>
            </p:cNvSpPr>
            <p:nvPr/>
          </p:nvSpPr>
          <p:spPr bwMode="auto">
            <a:xfrm flipH="1">
              <a:off x="4870" y="1742"/>
              <a:ext cx="1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25" name="Rectangle 37"/>
            <p:cNvSpPr>
              <a:spLocks noChangeArrowheads="1"/>
            </p:cNvSpPr>
            <p:nvPr/>
          </p:nvSpPr>
          <p:spPr bwMode="auto">
            <a:xfrm>
              <a:off x="4814" y="1570"/>
              <a:ext cx="51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26" name="Rectangle 38"/>
            <p:cNvSpPr>
              <a:spLocks noChangeArrowheads="1"/>
            </p:cNvSpPr>
            <p:nvPr/>
          </p:nvSpPr>
          <p:spPr bwMode="auto">
            <a:xfrm>
              <a:off x="4815" y="1718"/>
              <a:ext cx="51" cy="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27" name="Rectangle 39"/>
            <p:cNvSpPr>
              <a:spLocks noChangeArrowheads="1"/>
            </p:cNvSpPr>
            <p:nvPr/>
          </p:nvSpPr>
          <p:spPr bwMode="auto">
            <a:xfrm>
              <a:off x="2470" y="2193"/>
              <a:ext cx="51" cy="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28" name="Rectangle 40"/>
            <p:cNvSpPr>
              <a:spLocks noChangeArrowheads="1"/>
            </p:cNvSpPr>
            <p:nvPr/>
          </p:nvSpPr>
          <p:spPr bwMode="auto">
            <a:xfrm>
              <a:off x="2470" y="2668"/>
              <a:ext cx="51" cy="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29" name="Rectangle 41"/>
            <p:cNvSpPr>
              <a:spLocks noChangeArrowheads="1"/>
            </p:cNvSpPr>
            <p:nvPr/>
          </p:nvSpPr>
          <p:spPr bwMode="auto">
            <a:xfrm>
              <a:off x="2479" y="1577"/>
              <a:ext cx="51" cy="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30" name="Rectangle 42"/>
            <p:cNvSpPr>
              <a:spLocks noChangeArrowheads="1"/>
            </p:cNvSpPr>
            <p:nvPr/>
          </p:nvSpPr>
          <p:spPr bwMode="auto">
            <a:xfrm>
              <a:off x="2479" y="1718"/>
              <a:ext cx="51" cy="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31" name="AutoShape 43"/>
            <p:cNvSpPr>
              <a:spLocks noChangeArrowheads="1"/>
            </p:cNvSpPr>
            <p:nvPr/>
          </p:nvSpPr>
          <p:spPr bwMode="auto">
            <a:xfrm>
              <a:off x="2620" y="1509"/>
              <a:ext cx="2105" cy="32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32" name="Line 44"/>
            <p:cNvSpPr>
              <a:spLocks noChangeShapeType="1"/>
            </p:cNvSpPr>
            <p:nvPr/>
          </p:nvSpPr>
          <p:spPr bwMode="auto">
            <a:xfrm flipV="1">
              <a:off x="4093" y="1837"/>
              <a:ext cx="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33" name="Line 45"/>
            <p:cNvSpPr>
              <a:spLocks noChangeShapeType="1"/>
            </p:cNvSpPr>
            <p:nvPr/>
          </p:nvSpPr>
          <p:spPr bwMode="auto">
            <a:xfrm flipV="1">
              <a:off x="3763" y="1837"/>
              <a:ext cx="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34" name="Line 46"/>
            <p:cNvSpPr>
              <a:spLocks noChangeShapeType="1"/>
            </p:cNvSpPr>
            <p:nvPr/>
          </p:nvSpPr>
          <p:spPr bwMode="auto">
            <a:xfrm flipV="1">
              <a:off x="3430" y="1837"/>
              <a:ext cx="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35" name="Line 47"/>
            <p:cNvSpPr>
              <a:spLocks noChangeShapeType="1"/>
            </p:cNvSpPr>
            <p:nvPr/>
          </p:nvSpPr>
          <p:spPr bwMode="auto">
            <a:xfrm flipV="1">
              <a:off x="3267" y="1837"/>
              <a:ext cx="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36" name="Line 48"/>
            <p:cNvSpPr>
              <a:spLocks noChangeShapeType="1"/>
            </p:cNvSpPr>
            <p:nvPr/>
          </p:nvSpPr>
          <p:spPr bwMode="auto">
            <a:xfrm flipV="1">
              <a:off x="3052" y="1837"/>
              <a:ext cx="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37" name="Line 49"/>
            <p:cNvSpPr>
              <a:spLocks noChangeShapeType="1"/>
            </p:cNvSpPr>
            <p:nvPr/>
          </p:nvSpPr>
          <p:spPr bwMode="auto">
            <a:xfrm flipV="1">
              <a:off x="2898" y="1837"/>
              <a:ext cx="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38" name="Rectangle 50"/>
            <p:cNvSpPr>
              <a:spLocks noChangeArrowheads="1"/>
            </p:cNvSpPr>
            <p:nvPr/>
          </p:nvSpPr>
          <p:spPr bwMode="auto">
            <a:xfrm>
              <a:off x="4067" y="1807"/>
              <a:ext cx="51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39" name="Rectangle 51"/>
            <p:cNvSpPr>
              <a:spLocks noChangeArrowheads="1"/>
            </p:cNvSpPr>
            <p:nvPr/>
          </p:nvSpPr>
          <p:spPr bwMode="auto">
            <a:xfrm>
              <a:off x="3738" y="1807"/>
              <a:ext cx="51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40" name="Rectangle 52"/>
            <p:cNvSpPr>
              <a:spLocks noChangeArrowheads="1"/>
            </p:cNvSpPr>
            <p:nvPr/>
          </p:nvSpPr>
          <p:spPr bwMode="auto">
            <a:xfrm>
              <a:off x="3408" y="1807"/>
              <a:ext cx="51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41" name="Rectangle 53"/>
            <p:cNvSpPr>
              <a:spLocks noChangeArrowheads="1"/>
            </p:cNvSpPr>
            <p:nvPr/>
          </p:nvSpPr>
          <p:spPr bwMode="auto">
            <a:xfrm>
              <a:off x="3244" y="1807"/>
              <a:ext cx="52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42" name="Rectangle 54"/>
            <p:cNvSpPr>
              <a:spLocks noChangeArrowheads="1"/>
            </p:cNvSpPr>
            <p:nvPr/>
          </p:nvSpPr>
          <p:spPr bwMode="auto">
            <a:xfrm>
              <a:off x="3027" y="1807"/>
              <a:ext cx="51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43" name="Rectangle 55"/>
            <p:cNvSpPr>
              <a:spLocks noChangeArrowheads="1"/>
            </p:cNvSpPr>
            <p:nvPr/>
          </p:nvSpPr>
          <p:spPr bwMode="auto">
            <a:xfrm>
              <a:off x="2876" y="1807"/>
              <a:ext cx="50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44" name="Text Box 56"/>
            <p:cNvSpPr txBox="1">
              <a:spLocks noChangeArrowheads="1"/>
            </p:cNvSpPr>
            <p:nvPr/>
          </p:nvSpPr>
          <p:spPr bwMode="auto">
            <a:xfrm>
              <a:off x="2760" y="1564"/>
              <a:ext cx="264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/>
                <a:t>A</a:t>
              </a:r>
            </a:p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/>
                <a:t>sel</a:t>
              </a:r>
            </a:p>
          </p:txBody>
        </p:sp>
        <p:sp>
          <p:nvSpPr>
            <p:cNvPr id="1573945" name="Text Box 57"/>
            <p:cNvSpPr txBox="1">
              <a:spLocks noChangeArrowheads="1"/>
            </p:cNvSpPr>
            <p:nvPr/>
          </p:nvSpPr>
          <p:spPr bwMode="auto">
            <a:xfrm>
              <a:off x="2920" y="1564"/>
              <a:ext cx="248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/>
                <a:t>A</a:t>
              </a:r>
            </a:p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/>
                <a:t>en</a:t>
              </a:r>
            </a:p>
          </p:txBody>
        </p:sp>
        <p:sp>
          <p:nvSpPr>
            <p:cNvPr id="1573946" name="Text Box 58"/>
            <p:cNvSpPr txBox="1">
              <a:spLocks noChangeArrowheads="1"/>
            </p:cNvSpPr>
            <p:nvPr/>
          </p:nvSpPr>
          <p:spPr bwMode="auto">
            <a:xfrm>
              <a:off x="3126" y="1564"/>
              <a:ext cx="282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/>
                <a:t>B</a:t>
              </a:r>
            </a:p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/>
                <a:t>sel</a:t>
              </a:r>
            </a:p>
          </p:txBody>
        </p:sp>
        <p:sp>
          <p:nvSpPr>
            <p:cNvPr id="1573947" name="Text Box 59"/>
            <p:cNvSpPr txBox="1">
              <a:spLocks noChangeArrowheads="1"/>
            </p:cNvSpPr>
            <p:nvPr/>
          </p:nvSpPr>
          <p:spPr bwMode="auto">
            <a:xfrm>
              <a:off x="3300" y="1564"/>
              <a:ext cx="252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/>
                <a:t>B</a:t>
              </a:r>
            </a:p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/>
                <a:t>en</a:t>
              </a:r>
            </a:p>
          </p:txBody>
        </p:sp>
        <p:sp>
          <p:nvSpPr>
            <p:cNvPr id="1573948" name="Text Box 60"/>
            <p:cNvSpPr txBox="1">
              <a:spLocks noChangeArrowheads="1"/>
            </p:cNvSpPr>
            <p:nvPr/>
          </p:nvSpPr>
          <p:spPr bwMode="auto">
            <a:xfrm>
              <a:off x="3947" y="1632"/>
              <a:ext cx="289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/>
                <a:t>A &lt; B</a:t>
              </a:r>
            </a:p>
          </p:txBody>
        </p:sp>
        <p:sp>
          <p:nvSpPr>
            <p:cNvPr id="1573949" name="Text Box 61"/>
            <p:cNvSpPr txBox="1">
              <a:spLocks noChangeArrowheads="1"/>
            </p:cNvSpPr>
            <p:nvPr/>
          </p:nvSpPr>
          <p:spPr bwMode="auto">
            <a:xfrm>
              <a:off x="3621" y="1632"/>
              <a:ext cx="289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/>
                <a:t>B = 0</a:t>
              </a:r>
            </a:p>
          </p:txBody>
        </p:sp>
        <p:sp>
          <p:nvSpPr>
            <p:cNvPr id="1573950" name="Line 62"/>
            <p:cNvSpPr>
              <a:spLocks noChangeShapeType="1"/>
            </p:cNvSpPr>
            <p:nvPr/>
          </p:nvSpPr>
          <p:spPr bwMode="auto">
            <a:xfrm>
              <a:off x="2531" y="1748"/>
              <a:ext cx="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51" name="Line 63"/>
            <p:cNvSpPr>
              <a:spLocks noChangeShapeType="1"/>
            </p:cNvSpPr>
            <p:nvPr/>
          </p:nvSpPr>
          <p:spPr bwMode="auto">
            <a:xfrm>
              <a:off x="2516" y="1600"/>
              <a:ext cx="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52" name="Rectangle 64"/>
            <p:cNvSpPr>
              <a:spLocks noChangeArrowheads="1"/>
            </p:cNvSpPr>
            <p:nvPr/>
          </p:nvSpPr>
          <p:spPr bwMode="auto">
            <a:xfrm>
              <a:off x="2590" y="1574"/>
              <a:ext cx="51" cy="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53" name="Rectangle 65"/>
            <p:cNvSpPr>
              <a:spLocks noChangeArrowheads="1"/>
            </p:cNvSpPr>
            <p:nvPr/>
          </p:nvSpPr>
          <p:spPr bwMode="auto">
            <a:xfrm>
              <a:off x="2590" y="1715"/>
              <a:ext cx="51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54" name="Line 66"/>
            <p:cNvSpPr>
              <a:spLocks noChangeShapeType="1"/>
            </p:cNvSpPr>
            <p:nvPr/>
          </p:nvSpPr>
          <p:spPr bwMode="auto">
            <a:xfrm>
              <a:off x="4725" y="1748"/>
              <a:ext cx="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55" name="Line 67"/>
            <p:cNvSpPr>
              <a:spLocks noChangeShapeType="1"/>
            </p:cNvSpPr>
            <p:nvPr/>
          </p:nvSpPr>
          <p:spPr bwMode="auto">
            <a:xfrm>
              <a:off x="4725" y="1600"/>
              <a:ext cx="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56" name="Rectangle 68"/>
            <p:cNvSpPr>
              <a:spLocks noChangeArrowheads="1"/>
            </p:cNvSpPr>
            <p:nvPr/>
          </p:nvSpPr>
          <p:spPr bwMode="auto">
            <a:xfrm>
              <a:off x="4697" y="1574"/>
              <a:ext cx="50" cy="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57" name="Rectangle 69"/>
            <p:cNvSpPr>
              <a:spLocks noChangeArrowheads="1"/>
            </p:cNvSpPr>
            <p:nvPr/>
          </p:nvSpPr>
          <p:spPr bwMode="auto">
            <a:xfrm>
              <a:off x="4697" y="1715"/>
              <a:ext cx="50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58" name="Rectangle 70"/>
            <p:cNvSpPr>
              <a:spLocks noChangeArrowheads="1"/>
            </p:cNvSpPr>
            <p:nvPr/>
          </p:nvSpPr>
          <p:spPr bwMode="auto">
            <a:xfrm>
              <a:off x="3405" y="1896"/>
              <a:ext cx="51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59" name="Rectangle 71"/>
            <p:cNvSpPr>
              <a:spLocks noChangeArrowheads="1"/>
            </p:cNvSpPr>
            <p:nvPr/>
          </p:nvSpPr>
          <p:spPr bwMode="auto">
            <a:xfrm>
              <a:off x="3241" y="1896"/>
              <a:ext cx="53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60" name="Rectangle 72"/>
            <p:cNvSpPr>
              <a:spLocks noChangeArrowheads="1"/>
            </p:cNvSpPr>
            <p:nvPr/>
          </p:nvSpPr>
          <p:spPr bwMode="auto">
            <a:xfrm>
              <a:off x="3025" y="1896"/>
              <a:ext cx="50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61" name="Rectangle 73"/>
            <p:cNvSpPr>
              <a:spLocks noChangeArrowheads="1"/>
            </p:cNvSpPr>
            <p:nvPr/>
          </p:nvSpPr>
          <p:spPr bwMode="auto">
            <a:xfrm>
              <a:off x="2872" y="1896"/>
              <a:ext cx="51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62" name="Line 74"/>
            <p:cNvSpPr>
              <a:spLocks noChangeShapeType="1"/>
            </p:cNvSpPr>
            <p:nvPr/>
          </p:nvSpPr>
          <p:spPr bwMode="auto">
            <a:xfrm flipV="1">
              <a:off x="3761" y="1955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63" name="Line 75"/>
            <p:cNvSpPr>
              <a:spLocks noChangeShapeType="1"/>
            </p:cNvSpPr>
            <p:nvPr/>
          </p:nvSpPr>
          <p:spPr bwMode="auto">
            <a:xfrm flipV="1">
              <a:off x="4091" y="1955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64" name="Line 76"/>
            <p:cNvSpPr>
              <a:spLocks noChangeShapeType="1"/>
            </p:cNvSpPr>
            <p:nvPr/>
          </p:nvSpPr>
          <p:spPr bwMode="auto">
            <a:xfrm flipH="1" flipV="1">
              <a:off x="3758" y="2193"/>
              <a:ext cx="3" cy="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65" name="Line 77"/>
            <p:cNvSpPr>
              <a:spLocks noChangeShapeType="1"/>
            </p:cNvSpPr>
            <p:nvPr/>
          </p:nvSpPr>
          <p:spPr bwMode="auto">
            <a:xfrm flipV="1">
              <a:off x="4142" y="2193"/>
              <a:ext cx="0" cy="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66" name="Line 78"/>
            <p:cNvSpPr>
              <a:spLocks noChangeShapeType="1"/>
            </p:cNvSpPr>
            <p:nvPr/>
          </p:nvSpPr>
          <p:spPr bwMode="auto">
            <a:xfrm flipV="1">
              <a:off x="4040" y="2193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67" name="Oval 79"/>
            <p:cNvSpPr>
              <a:spLocks noChangeArrowheads="1"/>
            </p:cNvSpPr>
            <p:nvPr/>
          </p:nvSpPr>
          <p:spPr bwMode="auto">
            <a:xfrm>
              <a:off x="3748" y="2650"/>
              <a:ext cx="26" cy="2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68" name="Rectangle 80"/>
            <p:cNvSpPr>
              <a:spLocks noChangeArrowheads="1"/>
            </p:cNvSpPr>
            <p:nvPr/>
          </p:nvSpPr>
          <p:spPr bwMode="auto">
            <a:xfrm>
              <a:off x="3633" y="2036"/>
              <a:ext cx="255" cy="15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69" name="Text Box 81"/>
            <p:cNvSpPr txBox="1">
              <a:spLocks noChangeArrowheads="1"/>
            </p:cNvSpPr>
            <p:nvPr/>
          </p:nvSpPr>
          <p:spPr bwMode="auto">
            <a:xfrm>
              <a:off x="3633" y="2069"/>
              <a:ext cx="255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Comic Sans MS" pitchFamily="-65" charset="0"/>
                </a:rPr>
                <a:t>zero?</a:t>
              </a:r>
            </a:p>
          </p:txBody>
        </p:sp>
        <p:sp>
          <p:nvSpPr>
            <p:cNvPr id="1573970" name="Rectangle 82"/>
            <p:cNvSpPr>
              <a:spLocks noChangeArrowheads="1"/>
            </p:cNvSpPr>
            <p:nvPr/>
          </p:nvSpPr>
          <p:spPr bwMode="auto">
            <a:xfrm>
              <a:off x="3963" y="2036"/>
              <a:ext cx="255" cy="15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71" name="Text Box 83"/>
            <p:cNvSpPr txBox="1">
              <a:spLocks noChangeArrowheads="1"/>
            </p:cNvSpPr>
            <p:nvPr/>
          </p:nvSpPr>
          <p:spPr bwMode="auto">
            <a:xfrm>
              <a:off x="3963" y="2069"/>
              <a:ext cx="255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Comic Sans MS" pitchFamily="-65" charset="0"/>
                </a:rPr>
                <a:t>lt</a:t>
              </a:r>
            </a:p>
          </p:txBody>
        </p:sp>
        <p:sp>
          <p:nvSpPr>
            <p:cNvPr id="1573972" name="Rectangle 84"/>
            <p:cNvSpPr>
              <a:spLocks noChangeArrowheads="1"/>
            </p:cNvSpPr>
            <p:nvPr/>
          </p:nvSpPr>
          <p:spPr bwMode="auto">
            <a:xfrm>
              <a:off x="4065" y="1896"/>
              <a:ext cx="51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73" name="Rectangle 85"/>
            <p:cNvSpPr>
              <a:spLocks noChangeArrowheads="1"/>
            </p:cNvSpPr>
            <p:nvPr/>
          </p:nvSpPr>
          <p:spPr bwMode="auto">
            <a:xfrm>
              <a:off x="3735" y="1896"/>
              <a:ext cx="51" cy="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74" name="Line 86"/>
            <p:cNvSpPr>
              <a:spLocks noChangeShapeType="1"/>
            </p:cNvSpPr>
            <p:nvPr/>
          </p:nvSpPr>
          <p:spPr bwMode="auto">
            <a:xfrm>
              <a:off x="3479" y="2660"/>
              <a:ext cx="6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75" name="Line 87"/>
            <p:cNvSpPr>
              <a:spLocks noChangeShapeType="1"/>
            </p:cNvSpPr>
            <p:nvPr/>
          </p:nvSpPr>
          <p:spPr bwMode="auto">
            <a:xfrm flipH="1">
              <a:off x="3152" y="2609"/>
              <a:ext cx="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76" name="Line 88"/>
            <p:cNvSpPr>
              <a:spLocks noChangeShapeType="1"/>
            </p:cNvSpPr>
            <p:nvPr/>
          </p:nvSpPr>
          <p:spPr bwMode="auto">
            <a:xfrm>
              <a:off x="3152" y="2312"/>
              <a:ext cx="0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77" name="Oval 89"/>
            <p:cNvSpPr>
              <a:spLocks noChangeArrowheads="1"/>
            </p:cNvSpPr>
            <p:nvPr/>
          </p:nvSpPr>
          <p:spPr bwMode="auto">
            <a:xfrm>
              <a:off x="3139" y="2284"/>
              <a:ext cx="26" cy="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78" name="Line 90"/>
            <p:cNvSpPr>
              <a:spLocks noChangeShapeType="1"/>
            </p:cNvSpPr>
            <p:nvPr/>
          </p:nvSpPr>
          <p:spPr bwMode="auto">
            <a:xfrm>
              <a:off x="3759" y="2668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79" name="Line 91"/>
            <p:cNvSpPr>
              <a:spLocks noChangeShapeType="1"/>
            </p:cNvSpPr>
            <p:nvPr/>
          </p:nvSpPr>
          <p:spPr bwMode="auto">
            <a:xfrm flipH="1">
              <a:off x="2768" y="2876"/>
              <a:ext cx="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80" name="Line 92"/>
            <p:cNvSpPr>
              <a:spLocks noChangeShapeType="1"/>
            </p:cNvSpPr>
            <p:nvPr/>
          </p:nvSpPr>
          <p:spPr bwMode="auto">
            <a:xfrm>
              <a:off x="2768" y="2401"/>
              <a:ext cx="0" cy="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81" name="Line 93"/>
            <p:cNvSpPr>
              <a:spLocks noChangeShapeType="1"/>
            </p:cNvSpPr>
            <p:nvPr/>
          </p:nvSpPr>
          <p:spPr bwMode="auto">
            <a:xfrm flipH="1">
              <a:off x="2771" y="2401"/>
              <a:ext cx="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82" name="Rectangle 94"/>
            <p:cNvSpPr>
              <a:spLocks noChangeArrowheads="1"/>
            </p:cNvSpPr>
            <p:nvPr/>
          </p:nvSpPr>
          <p:spPr bwMode="auto">
            <a:xfrm>
              <a:off x="3000" y="2166"/>
              <a:ext cx="102" cy="26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83" name="Line 95"/>
            <p:cNvSpPr>
              <a:spLocks noChangeShapeType="1"/>
            </p:cNvSpPr>
            <p:nvPr/>
          </p:nvSpPr>
          <p:spPr bwMode="auto">
            <a:xfrm flipV="1">
              <a:off x="3000" y="2376"/>
              <a:ext cx="5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84" name="Line 96"/>
            <p:cNvSpPr>
              <a:spLocks noChangeShapeType="1"/>
            </p:cNvSpPr>
            <p:nvPr/>
          </p:nvSpPr>
          <p:spPr bwMode="auto">
            <a:xfrm>
              <a:off x="3051" y="2376"/>
              <a:ext cx="5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85" name="Text Box 97"/>
            <p:cNvSpPr txBox="1">
              <a:spLocks noChangeArrowheads="1"/>
            </p:cNvSpPr>
            <p:nvPr/>
          </p:nvSpPr>
          <p:spPr bwMode="auto">
            <a:xfrm>
              <a:off x="3025" y="2207"/>
              <a:ext cx="66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Comic Sans MS" pitchFamily="-65" charset="0"/>
                </a:rPr>
                <a:t>A</a:t>
              </a:r>
            </a:p>
          </p:txBody>
        </p:sp>
        <p:sp>
          <p:nvSpPr>
            <p:cNvPr id="1573986" name="Line 98"/>
            <p:cNvSpPr>
              <a:spLocks noChangeShapeType="1"/>
            </p:cNvSpPr>
            <p:nvPr/>
          </p:nvSpPr>
          <p:spPr bwMode="auto">
            <a:xfrm flipH="1">
              <a:off x="2707" y="2314"/>
              <a:ext cx="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87" name="Line 99"/>
            <p:cNvSpPr>
              <a:spLocks noChangeShapeType="1"/>
            </p:cNvSpPr>
            <p:nvPr/>
          </p:nvSpPr>
          <p:spPr bwMode="auto">
            <a:xfrm>
              <a:off x="3102" y="2299"/>
              <a:ext cx="12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88" name="Line 100"/>
            <p:cNvSpPr>
              <a:spLocks noChangeShapeType="1"/>
            </p:cNvSpPr>
            <p:nvPr/>
          </p:nvSpPr>
          <p:spPr bwMode="auto">
            <a:xfrm>
              <a:off x="4132" y="2661"/>
              <a:ext cx="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89" name="Line 101"/>
            <p:cNvSpPr>
              <a:spLocks noChangeShapeType="1"/>
            </p:cNvSpPr>
            <p:nvPr/>
          </p:nvSpPr>
          <p:spPr bwMode="auto">
            <a:xfrm>
              <a:off x="4560" y="2481"/>
              <a:ext cx="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90" name="Line 102"/>
            <p:cNvSpPr>
              <a:spLocks noChangeShapeType="1"/>
            </p:cNvSpPr>
            <p:nvPr/>
          </p:nvSpPr>
          <p:spPr bwMode="auto">
            <a:xfrm>
              <a:off x="4637" y="2481"/>
              <a:ext cx="0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91" name="Line 103"/>
            <p:cNvSpPr>
              <a:spLocks noChangeShapeType="1"/>
            </p:cNvSpPr>
            <p:nvPr/>
          </p:nvSpPr>
          <p:spPr bwMode="auto">
            <a:xfrm flipH="1">
              <a:off x="2707" y="2967"/>
              <a:ext cx="19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92" name="Line 104"/>
            <p:cNvSpPr>
              <a:spLocks noChangeShapeType="1"/>
            </p:cNvSpPr>
            <p:nvPr/>
          </p:nvSpPr>
          <p:spPr bwMode="auto">
            <a:xfrm>
              <a:off x="2707" y="2314"/>
              <a:ext cx="0" cy="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93" name="Freeform 105"/>
            <p:cNvSpPr>
              <a:spLocks noChangeAspect="1"/>
            </p:cNvSpPr>
            <p:nvPr/>
          </p:nvSpPr>
          <p:spPr bwMode="auto">
            <a:xfrm rot="-5400000">
              <a:off x="4222" y="2394"/>
              <a:ext cx="523" cy="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1200"/>
                </a:cxn>
                <a:cxn ang="0">
                  <a:pos x="2112" y="1200"/>
                </a:cxn>
                <a:cxn ang="0">
                  <a:pos x="2592" y="0"/>
                </a:cxn>
                <a:cxn ang="0">
                  <a:pos x="1440" y="0"/>
                </a:cxn>
                <a:cxn ang="0">
                  <a:pos x="1296" y="336"/>
                </a:cxn>
                <a:cxn ang="0">
                  <a:pos x="1152" y="0"/>
                </a:cxn>
                <a:cxn ang="0">
                  <a:pos x="0" y="0"/>
                </a:cxn>
              </a:cxnLst>
              <a:rect l="0" t="0" r="r" b="b"/>
              <a:pathLst>
                <a:path w="2592" h="1200">
                  <a:moveTo>
                    <a:pt x="0" y="0"/>
                  </a:moveTo>
                  <a:lnTo>
                    <a:pt x="480" y="1200"/>
                  </a:lnTo>
                  <a:lnTo>
                    <a:pt x="2112" y="1200"/>
                  </a:lnTo>
                  <a:lnTo>
                    <a:pt x="2592" y="0"/>
                  </a:lnTo>
                  <a:lnTo>
                    <a:pt x="1440" y="0"/>
                  </a:lnTo>
                  <a:lnTo>
                    <a:pt x="1296" y="336"/>
                  </a:lnTo>
                  <a:lnTo>
                    <a:pt x="1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94" name="Text Box 106"/>
            <p:cNvSpPr txBox="1">
              <a:spLocks noChangeArrowheads="1"/>
            </p:cNvSpPr>
            <p:nvPr/>
          </p:nvSpPr>
          <p:spPr bwMode="auto">
            <a:xfrm>
              <a:off x="4420" y="2328"/>
              <a:ext cx="14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1019175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latin typeface="Comic Sans MS" pitchFamily="-65" charset="0"/>
                </a:rPr>
                <a:t>sub</a:t>
              </a:r>
            </a:p>
          </p:txBody>
        </p:sp>
        <p:sp>
          <p:nvSpPr>
            <p:cNvPr id="1573995" name="Oval 107"/>
            <p:cNvSpPr>
              <a:spLocks noChangeArrowheads="1"/>
            </p:cNvSpPr>
            <p:nvPr/>
          </p:nvSpPr>
          <p:spPr bwMode="auto">
            <a:xfrm>
              <a:off x="4281" y="2284"/>
              <a:ext cx="25" cy="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96" name="Line 108"/>
            <p:cNvSpPr>
              <a:spLocks noChangeShapeType="1"/>
            </p:cNvSpPr>
            <p:nvPr/>
          </p:nvSpPr>
          <p:spPr bwMode="auto">
            <a:xfrm flipV="1">
              <a:off x="4293" y="2075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3997" name="Line 109"/>
            <p:cNvSpPr>
              <a:spLocks noChangeShapeType="1"/>
            </p:cNvSpPr>
            <p:nvPr/>
          </p:nvSpPr>
          <p:spPr bwMode="auto">
            <a:xfrm>
              <a:off x="4293" y="2075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-65" charset="2"/>
          <a:buChar char="•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-65" charset="2"/>
          <a:buChar char="•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65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25687</TotalTime>
  <Words>4334</Words>
  <Application>Microsoft Macintosh PowerPoint</Application>
  <PresentationFormat>On-screen Show (4:3)</PresentationFormat>
  <Paragraphs>808</Paragraphs>
  <Slides>39</Slides>
  <Notes>34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Blueprint</vt:lpstr>
      <vt:lpstr>2011</vt:lpstr>
      <vt:lpstr>Verilog Design Examples</vt:lpstr>
      <vt:lpstr>GCD  in C </vt:lpstr>
      <vt:lpstr>GCD  in C </vt:lpstr>
      <vt:lpstr>Step 1: Design an appropriate port interface</vt:lpstr>
      <vt:lpstr>Step 2:  Design a datapath which has the functional units</vt:lpstr>
      <vt:lpstr>Step 3: Add the control unit to sequence the datapath</vt:lpstr>
      <vt:lpstr>Datapath module interface</vt:lpstr>
      <vt:lpstr>Connect the modules</vt:lpstr>
      <vt:lpstr>Connect the datapath modules ...</vt:lpstr>
      <vt:lpstr>Control unit requires a state machine for valid/ready signals</vt:lpstr>
      <vt:lpstr>Implementing the control logic FSM in Verilog</vt:lpstr>
      <vt:lpstr>Output signals for control logic</vt:lpstr>
      <vt:lpstr>Next-state logic for Control Logic</vt:lpstr>
      <vt:lpstr>RTL test harness requires proper handling of the ready/valid signals</vt:lpstr>
      <vt:lpstr>Correctness: Compare behavioral and RTL implementations</vt:lpstr>
      <vt:lpstr>Verilog Design Examples</vt:lpstr>
      <vt:lpstr>SMIPS is a simple MIPS ISA which includes three variants</vt:lpstr>
      <vt:lpstr>SMIPSv1 ISA</vt:lpstr>
      <vt:lpstr>First step: Design a port interface </vt:lpstr>
      <vt:lpstr>Identify memories, datapaths, and random logic</vt:lpstr>
      <vt:lpstr>Identify the signals to interface with the controller</vt:lpstr>
      <vt:lpstr>SMIPSv1 datapath </vt:lpstr>
      <vt:lpstr>Register file with 2 combinational read ports and 1 write port</vt:lpstr>
      <vt:lpstr>Verilog for SMIPSv1 control logic </vt:lpstr>
      <vt:lpstr>Verilog for SMIPSv1 control logic </vt:lpstr>
      <vt:lpstr>Take away points</vt:lpstr>
      <vt:lpstr>Behavioral Verilog:   For TestBenchs Only</vt:lpstr>
      <vt:lpstr>System calls for test harnesses and simulation</vt:lpstr>
      <vt:lpstr>Some dangers in writing behavioral models</vt:lpstr>
      <vt:lpstr>********</vt:lpstr>
      <vt:lpstr>Execution semantics of Verilog - 1 </vt:lpstr>
      <vt:lpstr>Execution semantics of Verilog - 2</vt:lpstr>
      <vt:lpstr>Execution semantics of Verilog -3</vt:lpstr>
      <vt:lpstr>Non-blocking assignment</vt:lpstr>
      <vt:lpstr>Non-blocking assignments require two event queues</vt:lpstr>
      <vt:lpstr>Slide 37</vt:lpstr>
      <vt:lpstr>Slide 38</vt:lpstr>
      <vt:lpstr>Slide 39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6.375 Lecture 01</dc:title>
  <dc:subject/>
  <dc:creator>Arvind, Krste Asanovic</dc:creator>
  <cp:keywords/>
  <dc:description/>
  <cp:lastModifiedBy>Michael Taylor</cp:lastModifiedBy>
  <cp:revision>1000</cp:revision>
  <cp:lastPrinted>2011-04-10T01:54:42Z</cp:lastPrinted>
  <dcterms:created xsi:type="dcterms:W3CDTF">2011-10-18T04:58:57Z</dcterms:created>
  <dcterms:modified xsi:type="dcterms:W3CDTF">2011-10-18T05:14:39Z</dcterms:modified>
  <cp:category/>
</cp:coreProperties>
</file>