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Default Extension="pdf" ContentType="application/pdf"/>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95" r:id="rId2"/>
    <p:sldId id="266" r:id="rId3"/>
    <p:sldId id="267" r:id="rId4"/>
    <p:sldId id="269" r:id="rId5"/>
    <p:sldId id="270" r:id="rId6"/>
    <p:sldId id="278" r:id="rId7"/>
    <p:sldId id="280" r:id="rId8"/>
    <p:sldId id="284" r:id="rId9"/>
    <p:sldId id="286" r:id="rId10"/>
    <p:sldId id="282" r:id="rId11"/>
    <p:sldId id="285" r:id="rId12"/>
    <p:sldId id="287" r:id="rId13"/>
    <p:sldId id="279" r:id="rId14"/>
    <p:sldId id="288" r:id="rId15"/>
    <p:sldId id="283" r:id="rId16"/>
    <p:sldId id="289" r:id="rId17"/>
    <p:sldId id="291" r:id="rId18"/>
    <p:sldId id="293" r:id="rId19"/>
    <p:sldId id="29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0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503" autoAdjust="0"/>
    <p:restoredTop sz="86378" autoAdjust="0"/>
  </p:normalViewPr>
  <p:slideViewPr>
    <p:cSldViewPr snapToObjects="1">
      <p:cViewPr varScale="1">
        <p:scale>
          <a:sx n="89" d="100"/>
          <a:sy n="89" d="100"/>
        </p:scale>
        <p:origin x="-568" y="-104"/>
      </p:cViewPr>
      <p:guideLst>
        <p:guide orient="horz" pos="2160"/>
        <p:guide pos="2880"/>
      </p:guideLst>
    </p:cSldViewPr>
  </p:slideViewPr>
  <p:outlineViewPr>
    <p:cViewPr>
      <p:scale>
        <a:sx n="33" d="100"/>
        <a:sy n="33" d="100"/>
      </p:scale>
      <p:origin x="0" y="745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08694C-EADE-E04E-85C6-D033BCF1E1BC}" type="datetimeFigureOut">
              <a:rPr lang="en-US" smtClean="0"/>
              <a:pPr/>
              <a:t>11/14/12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A76FF-90A1-9D4E-B6DD-ADC1E7B08F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9A76FF-90A1-9D4E-B6DD-ADC1E7B08FE6}"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9A76FF-90A1-9D4E-B6DD-ADC1E7B08FE6}"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694876B6-883F-094D-A9DF-29A1CCF6C201}" type="datetimeFigureOut">
              <a:rPr lang="en-US" smtClean="0"/>
              <a:pPr/>
              <a:t>11/14/12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94876B6-883F-094D-A9DF-29A1CCF6C201}" type="datetimeFigureOut">
              <a:rPr lang="en-US" smtClean="0"/>
              <a:pPr/>
              <a:t>11/14/12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94876B6-883F-094D-A9DF-29A1CCF6C201}" type="datetimeFigureOut">
              <a:rPr lang="en-US" smtClean="0"/>
              <a:pPr/>
              <a:t>11/14/12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94876B6-883F-094D-A9DF-29A1CCF6C201}" type="datetimeFigureOut">
              <a:rPr lang="en-US" smtClean="0"/>
              <a:pPr/>
              <a:t>11/14/12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94876B6-883F-094D-A9DF-29A1CCF6C201}" type="datetimeFigureOut">
              <a:rPr lang="en-US" smtClean="0"/>
              <a:pPr/>
              <a:t>11/14/12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838200"/>
            <a:ext cx="4038600" cy="5730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838200"/>
            <a:ext cx="4038600" cy="5730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694876B6-883F-094D-A9DF-29A1CCF6C201}" type="datetimeFigureOut">
              <a:rPr lang="en-US" smtClean="0"/>
              <a:pPr/>
              <a:t>11/14/12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694876B6-883F-094D-A9DF-29A1CCF6C201}" type="datetimeFigureOut">
              <a:rPr lang="en-US" smtClean="0"/>
              <a:pPr/>
              <a:t>11/14/12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694876B6-883F-094D-A9DF-29A1CCF6C201}" type="datetimeFigureOut">
              <a:rPr lang="en-US" smtClean="0"/>
              <a:pPr/>
              <a:t>11/14/12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876B6-883F-094D-A9DF-29A1CCF6C201}" type="datetimeFigureOut">
              <a:rPr lang="en-US" smtClean="0"/>
              <a:pPr/>
              <a:t>11/14/12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94876B6-883F-094D-A9DF-29A1CCF6C201}" type="datetimeFigureOut">
              <a:rPr lang="en-US" smtClean="0"/>
              <a:pPr/>
              <a:t>11/14/12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94876B6-883F-094D-A9DF-29A1CCF6C201}" type="datetimeFigureOut">
              <a:rPr lang="en-US" smtClean="0"/>
              <a:pPr/>
              <a:t>11/14/12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193F0A-6D63-A84F-8BA2-43115CFD7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
          </a:xfrm>
          <a:prstGeom prst="rect">
            <a:avLst/>
          </a:prstGeom>
        </p:spPr>
        <p:txBody>
          <a:bodyPr vert="horz" lIns="91440" tIns="45720" rIns="91440" bIns="45720" rtlCol="0" anchor="ctr">
            <a:normAutofit/>
          </a:bodyPr>
          <a:lstStyle/>
          <a:p>
            <a:r>
              <a:rPr lang="x-none" dirty="0" smtClean="0"/>
              <a:t>Click to edit Master title style</a:t>
            </a:r>
            <a:endParaRPr lang="en-US" dirty="0"/>
          </a:p>
        </p:txBody>
      </p:sp>
      <p:sp>
        <p:nvSpPr>
          <p:cNvPr id="3" name="Text Placeholder 2"/>
          <p:cNvSpPr>
            <a:spLocks noGrp="1"/>
          </p:cNvSpPr>
          <p:nvPr>
            <p:ph type="body" idx="1"/>
          </p:nvPr>
        </p:nvSpPr>
        <p:spPr>
          <a:xfrm>
            <a:off x="152400" y="838200"/>
            <a:ext cx="8839200" cy="5867400"/>
          </a:xfrm>
          <a:prstGeom prst="rect">
            <a:avLst/>
          </a:prstGeom>
        </p:spPr>
        <p:txBody>
          <a:bodyPr vert="horz" lIns="91440" tIns="45720" rIns="91440" bIns="45720" rtlCol="0">
            <a:normAutofit/>
          </a:bodyPr>
          <a:lstStyle/>
          <a:p>
            <a:pPr lvl="0"/>
            <a:r>
              <a:rPr lang="x-none" dirty="0" smtClean="0"/>
              <a:t>Click to edit Master text styles</a:t>
            </a:r>
          </a:p>
          <a:p>
            <a:pPr lvl="1"/>
            <a:r>
              <a:rPr lang="x-none" dirty="0" smtClean="0"/>
              <a:t>Second level</a:t>
            </a:r>
          </a:p>
          <a:p>
            <a:pPr lvl="2"/>
            <a:r>
              <a:rPr lang="x-none" dirty="0" smtClean="0"/>
              <a:t>Third level</a:t>
            </a:r>
          </a:p>
          <a:p>
            <a:pPr lvl="3"/>
            <a:r>
              <a:rPr lang="x-none" dirty="0" smtClean="0"/>
              <a:t>Fourth level</a:t>
            </a:r>
          </a:p>
          <a:p>
            <a:pPr lvl="4"/>
            <a:r>
              <a:rPr lang="x-none" dirty="0" smtClean="0"/>
              <a:t>Fifth level</a:t>
            </a:r>
            <a:endParaRPr lang="en-US" dirty="0"/>
          </a:p>
        </p:txBody>
      </p:sp>
      <p:sp>
        <p:nvSpPr>
          <p:cNvPr id="4"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halkboard"/>
                <a:cs typeface="Chalkboard"/>
              </a:defRPr>
            </a:lvl1pPr>
          </a:lstStyle>
          <a:p>
            <a:r>
              <a:rPr lang="en-US" dirty="0" smtClean="0"/>
              <a:t>Swanson cse141</a:t>
            </a:r>
            <a:endParaRPr lang="en-US" dirty="0"/>
          </a:p>
        </p:txBody>
      </p:sp>
      <p:sp>
        <p:nvSpPr>
          <p:cNvPr id="6" name="Slide Number Placeholder 5"/>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halkboard"/>
                <a:cs typeface="Chalkboard"/>
              </a:defRPr>
            </a:lvl1pPr>
          </a:lstStyle>
          <a:p>
            <a:fld id="{A5193F0A-6D63-A84F-8BA2-43115CFD77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b="0" i="0" kern="1200">
          <a:solidFill>
            <a:schemeClr val="tx1"/>
          </a:solidFill>
          <a:latin typeface="Comic Sans MS"/>
          <a:ea typeface="+mj-ea"/>
          <a:cs typeface="Comic Sans MS"/>
        </a:defRPr>
      </a:lvl1pPr>
    </p:titleStyle>
    <p:bodyStyle>
      <a:lvl1pPr marL="342900" indent="-342900" algn="l" defTabSz="457200" rtl="0" eaLnBrk="1" latinLnBrk="0" hangingPunct="1">
        <a:spcBef>
          <a:spcPct val="20000"/>
        </a:spcBef>
        <a:buFont typeface="Arial"/>
        <a:buChar char="•"/>
        <a:defRPr sz="3200" b="0" i="0" kern="1200">
          <a:solidFill>
            <a:schemeClr val="accent1"/>
          </a:solidFill>
          <a:latin typeface="Comic Sans MS"/>
          <a:ea typeface="+mn-ea"/>
          <a:cs typeface="Comic Sans MS"/>
        </a:defRPr>
      </a:lvl1pPr>
      <a:lvl2pPr marL="742950" indent="-285750" algn="l" defTabSz="457200" rtl="0" eaLnBrk="1" latinLnBrk="0" hangingPunct="1">
        <a:spcBef>
          <a:spcPct val="20000"/>
        </a:spcBef>
        <a:buFont typeface="Arial"/>
        <a:buChar char="–"/>
        <a:defRPr sz="2800" b="0" i="0" kern="1200">
          <a:solidFill>
            <a:schemeClr val="accent4"/>
          </a:solidFill>
          <a:latin typeface="Comic Sans MS"/>
          <a:ea typeface="+mn-ea"/>
          <a:cs typeface="Comic Sans MS"/>
        </a:defRPr>
      </a:lvl2pPr>
      <a:lvl3pPr marL="1143000" indent="-228600" algn="l" defTabSz="457200" rtl="0" eaLnBrk="1" latinLnBrk="0" hangingPunct="1">
        <a:spcBef>
          <a:spcPct val="20000"/>
        </a:spcBef>
        <a:buFont typeface="Arial"/>
        <a:buChar char="•"/>
        <a:defRPr sz="2400" b="0" i="0" kern="1200">
          <a:solidFill>
            <a:schemeClr val="accent5"/>
          </a:solidFill>
          <a:latin typeface="Comic Sans MS"/>
          <a:ea typeface="+mn-ea"/>
          <a:cs typeface="Comic Sans MS"/>
        </a:defRPr>
      </a:lvl3pPr>
      <a:lvl4pPr marL="1600200" indent="-228600" algn="l" defTabSz="457200" rtl="0" eaLnBrk="1" latinLnBrk="0" hangingPunct="1">
        <a:spcBef>
          <a:spcPct val="20000"/>
        </a:spcBef>
        <a:buFont typeface="Arial"/>
        <a:buChar char="–"/>
        <a:defRPr sz="2000" b="0" i="0" kern="1200">
          <a:solidFill>
            <a:schemeClr val="accent2"/>
          </a:solidFill>
          <a:latin typeface="Comic Sans MS"/>
          <a:ea typeface="+mn-ea"/>
          <a:cs typeface="Comic Sans MS"/>
        </a:defRPr>
      </a:lvl4pPr>
      <a:lvl5pPr marL="2057400" indent="-228600" algn="l" defTabSz="457200" rtl="0" eaLnBrk="1" latinLnBrk="0" hangingPunct="1">
        <a:spcBef>
          <a:spcPct val="20000"/>
        </a:spcBef>
        <a:buFont typeface="Arial"/>
        <a:buChar char="»"/>
        <a:defRPr sz="2000" b="0" i="0" kern="1200">
          <a:solidFill>
            <a:schemeClr val="accent3"/>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r>
              <a:rPr lang="en-US" dirty="0" smtClean="0">
                <a:solidFill>
                  <a:srgbClr val="0000FF"/>
                </a:solidFill>
              </a:rPr>
              <a:t>Backend Control Logic Design</a:t>
            </a:r>
            <a:br>
              <a:rPr lang="en-US" dirty="0" smtClean="0">
                <a:solidFill>
                  <a:srgbClr val="0000FF"/>
                </a:solidFill>
              </a:rPr>
            </a:br>
            <a:r>
              <a:rPr lang="en-US" dirty="0" smtClean="0">
                <a:solidFill>
                  <a:srgbClr val="0000FF"/>
                </a:solidFill>
              </a:rPr>
              <a:t>	the MBT way</a:t>
            </a:r>
            <a:endParaRPr lang="en-US" dirty="0">
              <a:solidFill>
                <a:srgbClr val="0000FF"/>
              </a:solidFill>
            </a:endParaRPr>
          </a:p>
        </p:txBody>
      </p:sp>
      <p:sp>
        <p:nvSpPr>
          <p:cNvPr id="3" name="Content Placeholder 2"/>
          <p:cNvSpPr>
            <a:spLocks noGrp="1"/>
          </p:cNvSpPr>
          <p:nvPr>
            <p:ph idx="1"/>
          </p:nvPr>
        </p:nvSpPr>
        <p:spPr>
          <a:xfrm>
            <a:off x="152400" y="1447800"/>
            <a:ext cx="8839200" cy="5257800"/>
          </a:xfrm>
        </p:spPr>
        <p:txBody>
          <a:bodyPr>
            <a:normAutofit lnSpcReduction="10000"/>
          </a:bodyPr>
          <a:lstStyle/>
          <a:p>
            <a:endParaRPr lang="en-US" dirty="0" smtClean="0"/>
          </a:p>
          <a:p>
            <a:r>
              <a:rPr lang="en-US" dirty="0" smtClean="0"/>
              <a:t>Shown here for a simple MIPS-like design.</a:t>
            </a:r>
          </a:p>
          <a:p>
            <a:r>
              <a:rPr lang="en-US" dirty="0" smtClean="0"/>
              <a:t>Your design has a few differences; for instance it has stalls/restarts from the front end, has memory stalls, different ISA, etc, etc.</a:t>
            </a:r>
          </a:p>
          <a:p>
            <a:r>
              <a:rPr lang="en-US" dirty="0" smtClean="0"/>
              <a:t>Further pipelining of your backend (beyond the 2-way front-end/back-end split) is possible – but get the basic non-pipelined backend working first.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2153109"/>
            <a:ext cx="8839200" cy="4382170"/>
          </a:xfrm>
          <a:prstGeom prst="rect">
            <a:avLst/>
          </a:prstGeom>
        </p:spPr>
      </p:pic>
      <p:sp>
        <p:nvSpPr>
          <p:cNvPr id="6" name="Title 1"/>
          <p:cNvSpPr>
            <a:spLocks noGrp="1"/>
          </p:cNvSpPr>
          <p:nvPr>
            <p:ph type="title"/>
          </p:nvPr>
        </p:nvSpPr>
        <p:spPr>
          <a:xfrm>
            <a:off x="0" y="0"/>
            <a:ext cx="9144000" cy="685800"/>
          </a:xfrm>
        </p:spPr>
        <p:txBody>
          <a:bodyPr>
            <a:normAutofit/>
          </a:bodyPr>
          <a:lstStyle/>
          <a:p>
            <a:r>
              <a:rPr lang="en-US" sz="3200" dirty="0" smtClean="0">
                <a:solidFill>
                  <a:srgbClr val="0000FF"/>
                </a:solidFill>
              </a:rPr>
              <a:t>Insert Necessary or </a:t>
            </a:r>
            <a:r>
              <a:rPr lang="en-US" sz="3200" dirty="0" err="1" smtClean="0">
                <a:solidFill>
                  <a:srgbClr val="0000FF"/>
                </a:solidFill>
              </a:rPr>
              <a:t>Existant</a:t>
            </a:r>
            <a:r>
              <a:rPr lang="en-US" sz="3200" dirty="0" smtClean="0">
                <a:solidFill>
                  <a:srgbClr val="0000FF"/>
                </a:solidFill>
              </a:rPr>
              <a:t> Registers</a:t>
            </a:r>
            <a:endParaRPr lang="en-US" sz="3200" dirty="0">
              <a:solidFill>
                <a:srgbClr val="0000FF"/>
              </a:solidFill>
            </a:endParaRPr>
          </a:p>
        </p:txBody>
      </p:sp>
      <p:grpSp>
        <p:nvGrpSpPr>
          <p:cNvPr id="33" name="Group 3"/>
          <p:cNvGrpSpPr>
            <a:grpSpLocks/>
          </p:cNvGrpSpPr>
          <p:nvPr/>
        </p:nvGrpSpPr>
        <p:grpSpPr bwMode="auto">
          <a:xfrm>
            <a:off x="342900" y="3797300"/>
            <a:ext cx="266700" cy="546100"/>
            <a:chOff x="720" y="872"/>
            <a:chExt cx="113" cy="230"/>
          </a:xfrm>
        </p:grpSpPr>
        <p:sp>
          <p:nvSpPr>
            <p:cNvPr id="34"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6" name="Group 3"/>
          <p:cNvGrpSpPr>
            <a:grpSpLocks/>
          </p:cNvGrpSpPr>
          <p:nvPr/>
        </p:nvGrpSpPr>
        <p:grpSpPr bwMode="auto">
          <a:xfrm>
            <a:off x="743341" y="3752855"/>
            <a:ext cx="163829" cy="1267073"/>
            <a:chOff x="720" y="872"/>
            <a:chExt cx="113" cy="230"/>
          </a:xfrm>
        </p:grpSpPr>
        <p:sp>
          <p:nvSpPr>
            <p:cNvPr id="37"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9" name="Group 3"/>
          <p:cNvGrpSpPr>
            <a:grpSpLocks/>
          </p:cNvGrpSpPr>
          <p:nvPr/>
        </p:nvGrpSpPr>
        <p:grpSpPr bwMode="auto">
          <a:xfrm>
            <a:off x="7155976" y="4190999"/>
            <a:ext cx="73754" cy="1176735"/>
            <a:chOff x="720" y="872"/>
            <a:chExt cx="113" cy="230"/>
          </a:xfrm>
        </p:grpSpPr>
        <p:sp>
          <p:nvSpPr>
            <p:cNvPr id="40"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1"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2" name="Group 3"/>
          <p:cNvGrpSpPr>
            <a:grpSpLocks/>
          </p:cNvGrpSpPr>
          <p:nvPr/>
        </p:nvGrpSpPr>
        <p:grpSpPr bwMode="auto">
          <a:xfrm rot="16200000">
            <a:off x="7684321" y="3974278"/>
            <a:ext cx="73755" cy="507197"/>
            <a:chOff x="720" y="872"/>
            <a:chExt cx="113" cy="230"/>
          </a:xfrm>
        </p:grpSpPr>
        <p:sp>
          <p:nvSpPr>
            <p:cNvPr id="43"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4"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5" name="Group 3"/>
          <p:cNvGrpSpPr>
            <a:grpSpLocks/>
          </p:cNvGrpSpPr>
          <p:nvPr/>
        </p:nvGrpSpPr>
        <p:grpSpPr bwMode="auto">
          <a:xfrm rot="16200000">
            <a:off x="7684321" y="5135664"/>
            <a:ext cx="73755" cy="507197"/>
            <a:chOff x="720" y="872"/>
            <a:chExt cx="113" cy="230"/>
          </a:xfrm>
        </p:grpSpPr>
        <p:sp>
          <p:nvSpPr>
            <p:cNvPr id="46"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7"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8" name="Group 3"/>
          <p:cNvGrpSpPr>
            <a:grpSpLocks/>
          </p:cNvGrpSpPr>
          <p:nvPr/>
        </p:nvGrpSpPr>
        <p:grpSpPr bwMode="auto">
          <a:xfrm rot="16200000">
            <a:off x="4407721" y="3404001"/>
            <a:ext cx="73755" cy="507197"/>
            <a:chOff x="720" y="872"/>
            <a:chExt cx="113" cy="230"/>
          </a:xfrm>
        </p:grpSpPr>
        <p:sp>
          <p:nvSpPr>
            <p:cNvPr id="49"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0"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51" name="Group 3"/>
          <p:cNvGrpSpPr>
            <a:grpSpLocks/>
          </p:cNvGrpSpPr>
          <p:nvPr/>
        </p:nvGrpSpPr>
        <p:grpSpPr bwMode="auto">
          <a:xfrm>
            <a:off x="3782190" y="4350137"/>
            <a:ext cx="73754" cy="772552"/>
            <a:chOff x="720" y="872"/>
            <a:chExt cx="113" cy="230"/>
          </a:xfrm>
        </p:grpSpPr>
        <p:sp>
          <p:nvSpPr>
            <p:cNvPr id="5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3"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cxnSp>
        <p:nvCxnSpPr>
          <p:cNvPr id="54" name="Straight Connector 53"/>
          <p:cNvCxnSpPr/>
          <p:nvPr/>
        </p:nvCxnSpPr>
        <p:spPr>
          <a:xfrm rot="5400000">
            <a:off x="304800" y="4495006"/>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0" y="4572000"/>
            <a:ext cx="754646" cy="369332"/>
          </a:xfrm>
          <a:prstGeom prst="rect">
            <a:avLst/>
          </a:prstGeom>
          <a:noFill/>
          <a:ln>
            <a:noFill/>
          </a:ln>
        </p:spPr>
        <p:txBody>
          <a:bodyPr wrap="none" rtlCol="0">
            <a:spAutoFit/>
          </a:bodyPr>
          <a:lstStyle/>
          <a:p>
            <a:r>
              <a:rPr lang="en-US" dirty="0" err="1" smtClean="0">
                <a:solidFill>
                  <a:srgbClr val="FF6600"/>
                </a:solidFill>
              </a:rPr>
              <a:t>pc_en</a:t>
            </a:r>
            <a:endParaRPr lang="en-US" dirty="0">
              <a:solidFill>
                <a:srgbClr val="FF6600"/>
              </a:solidFill>
            </a:endParaRPr>
          </a:p>
        </p:txBody>
      </p:sp>
      <p:grpSp>
        <p:nvGrpSpPr>
          <p:cNvPr id="56" name="Group 3"/>
          <p:cNvGrpSpPr>
            <a:grpSpLocks/>
          </p:cNvGrpSpPr>
          <p:nvPr/>
        </p:nvGrpSpPr>
        <p:grpSpPr bwMode="auto">
          <a:xfrm>
            <a:off x="2057400" y="4071982"/>
            <a:ext cx="73754" cy="772552"/>
            <a:chOff x="720" y="872"/>
            <a:chExt cx="113" cy="230"/>
          </a:xfrm>
        </p:grpSpPr>
        <p:sp>
          <p:nvSpPr>
            <p:cNvPr id="57"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cxnSp>
        <p:nvCxnSpPr>
          <p:cNvPr id="59" name="Straight Connector 58"/>
          <p:cNvCxnSpPr/>
          <p:nvPr/>
        </p:nvCxnSpPr>
        <p:spPr>
          <a:xfrm rot="5400000">
            <a:off x="1943326" y="5019134"/>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497034" y="5167699"/>
            <a:ext cx="719255" cy="369332"/>
          </a:xfrm>
          <a:prstGeom prst="rect">
            <a:avLst/>
          </a:prstGeom>
          <a:noFill/>
        </p:spPr>
        <p:txBody>
          <a:bodyPr wrap="none" rtlCol="0">
            <a:spAutoFit/>
          </a:bodyPr>
          <a:lstStyle/>
          <a:p>
            <a:r>
              <a:rPr lang="en-US" dirty="0" err="1" smtClean="0">
                <a:solidFill>
                  <a:srgbClr val="FF6600"/>
                </a:solidFill>
              </a:rPr>
              <a:t>IR_en</a:t>
            </a:r>
            <a:endParaRPr lang="en-US" dirty="0">
              <a:solidFill>
                <a:srgbClr val="FF6600"/>
              </a:solidFill>
            </a:endParaRPr>
          </a:p>
        </p:txBody>
      </p:sp>
      <p:sp>
        <p:nvSpPr>
          <p:cNvPr id="61" name="TextBox 60"/>
          <p:cNvSpPr txBox="1"/>
          <p:nvPr/>
        </p:nvSpPr>
        <p:spPr>
          <a:xfrm>
            <a:off x="7162800" y="5574268"/>
            <a:ext cx="1218114" cy="369332"/>
          </a:xfrm>
          <a:prstGeom prst="rect">
            <a:avLst/>
          </a:prstGeom>
          <a:solidFill>
            <a:srgbClr val="FFFFFF"/>
          </a:solidFill>
        </p:spPr>
        <p:txBody>
          <a:bodyPr wrap="none" rtlCol="0">
            <a:spAutoFit/>
          </a:bodyPr>
          <a:lstStyle/>
          <a:p>
            <a:r>
              <a:rPr lang="en-US" dirty="0" err="1" smtClean="0">
                <a:solidFill>
                  <a:srgbClr val="FF6600"/>
                </a:solidFill>
              </a:rPr>
              <a:t>dmem_ren</a:t>
            </a:r>
            <a:endParaRPr lang="en-US" dirty="0">
              <a:solidFill>
                <a:srgbClr val="FF6600"/>
              </a:solidFill>
            </a:endParaRPr>
          </a:p>
        </p:txBody>
      </p:sp>
      <p:sp>
        <p:nvSpPr>
          <p:cNvPr id="62" name="TextBox 61"/>
          <p:cNvSpPr txBox="1"/>
          <p:nvPr/>
        </p:nvSpPr>
        <p:spPr>
          <a:xfrm>
            <a:off x="7086600" y="3669268"/>
            <a:ext cx="1303662" cy="369332"/>
          </a:xfrm>
          <a:prstGeom prst="rect">
            <a:avLst/>
          </a:prstGeom>
          <a:solidFill>
            <a:srgbClr val="FFFFFF"/>
          </a:solidFill>
        </p:spPr>
        <p:txBody>
          <a:bodyPr wrap="none" rtlCol="0">
            <a:spAutoFit/>
          </a:bodyPr>
          <a:lstStyle/>
          <a:p>
            <a:r>
              <a:rPr lang="en-US" dirty="0" err="1" smtClean="0">
                <a:solidFill>
                  <a:srgbClr val="FF6600"/>
                </a:solidFill>
              </a:rPr>
              <a:t>dmem_wen</a:t>
            </a:r>
            <a:endParaRPr lang="en-US" dirty="0">
              <a:solidFill>
                <a:srgbClr val="FF6600"/>
              </a:solidFill>
            </a:endParaRPr>
          </a:p>
        </p:txBody>
      </p:sp>
      <p:sp>
        <p:nvSpPr>
          <p:cNvPr id="65" name="TextBox 64"/>
          <p:cNvSpPr txBox="1"/>
          <p:nvPr/>
        </p:nvSpPr>
        <p:spPr>
          <a:xfrm>
            <a:off x="4027138" y="3135868"/>
            <a:ext cx="849662" cy="369332"/>
          </a:xfrm>
          <a:prstGeom prst="rect">
            <a:avLst/>
          </a:prstGeom>
          <a:solidFill>
            <a:srgbClr val="FFFFFF"/>
          </a:solidFill>
        </p:spPr>
        <p:txBody>
          <a:bodyPr wrap="none" rtlCol="0">
            <a:spAutoFit/>
          </a:bodyPr>
          <a:lstStyle/>
          <a:p>
            <a:r>
              <a:rPr lang="en-US" dirty="0" err="1" smtClean="0">
                <a:solidFill>
                  <a:srgbClr val="FF6600"/>
                </a:solidFill>
              </a:rPr>
              <a:t>rf_wen</a:t>
            </a:r>
            <a:endParaRPr lang="en-US" dirty="0">
              <a:solidFill>
                <a:srgbClr val="FF6600"/>
              </a:solidFill>
            </a:endParaRPr>
          </a:p>
        </p:txBody>
      </p:sp>
      <p:sp>
        <p:nvSpPr>
          <p:cNvPr id="67" name="TextBox 66"/>
          <p:cNvSpPr txBox="1"/>
          <p:nvPr/>
        </p:nvSpPr>
        <p:spPr>
          <a:xfrm>
            <a:off x="7162800" y="2133600"/>
            <a:ext cx="645078" cy="307777"/>
          </a:xfrm>
          <a:prstGeom prst="rect">
            <a:avLst/>
          </a:prstGeom>
          <a:solidFill>
            <a:srgbClr val="FFFFFF"/>
          </a:solidFill>
        </p:spPr>
        <p:txBody>
          <a:bodyPr wrap="none" rtlCol="0">
            <a:spAutoFit/>
          </a:bodyPr>
          <a:lstStyle/>
          <a:p>
            <a:r>
              <a:rPr lang="en-US" sz="1400" dirty="0" err="1" smtClean="0">
                <a:solidFill>
                  <a:srgbClr val="FF6600"/>
                </a:solidFill>
              </a:rPr>
              <a:t>pc_sel</a:t>
            </a:r>
            <a:endParaRPr lang="en-US" sz="1400" dirty="0">
              <a:solidFill>
                <a:srgbClr val="FF6600"/>
              </a:solidFill>
            </a:endParaRPr>
          </a:p>
        </p:txBody>
      </p:sp>
      <p:cxnSp>
        <p:nvCxnSpPr>
          <p:cNvPr id="69" name="Straight Connector 68"/>
          <p:cNvCxnSpPr/>
          <p:nvPr/>
        </p:nvCxnSpPr>
        <p:spPr>
          <a:xfrm>
            <a:off x="7155976" y="2189670"/>
            <a:ext cx="616424"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7627455" y="2314035"/>
            <a:ext cx="248730"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2895600" y="5102423"/>
            <a:ext cx="786831" cy="307777"/>
          </a:xfrm>
          <a:prstGeom prst="rect">
            <a:avLst/>
          </a:prstGeom>
          <a:solidFill>
            <a:srgbClr val="FFFFFF"/>
          </a:solidFill>
        </p:spPr>
        <p:txBody>
          <a:bodyPr wrap="square" rtlCol="0">
            <a:spAutoFit/>
          </a:bodyPr>
          <a:lstStyle/>
          <a:p>
            <a:r>
              <a:rPr lang="en-US" sz="1400" dirty="0" err="1" smtClean="0">
                <a:solidFill>
                  <a:srgbClr val="FF6600"/>
                </a:solidFill>
              </a:rPr>
              <a:t>dest_sel</a:t>
            </a:r>
            <a:endParaRPr lang="en-US" sz="1400" dirty="0">
              <a:solidFill>
                <a:srgbClr val="FF6600"/>
              </a:solidFill>
            </a:endParaRPr>
          </a:p>
        </p:txBody>
      </p:sp>
      <p:cxnSp>
        <p:nvCxnSpPr>
          <p:cNvPr id="78" name="Straight Connector 77"/>
          <p:cNvCxnSpPr/>
          <p:nvPr/>
        </p:nvCxnSpPr>
        <p:spPr>
          <a:xfrm rot="5400000">
            <a:off x="3455741" y="5093813"/>
            <a:ext cx="157029"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5400000">
            <a:off x="647700" y="5171534"/>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42900" y="5248528"/>
            <a:ext cx="1149811" cy="369332"/>
          </a:xfrm>
          <a:prstGeom prst="rect">
            <a:avLst/>
          </a:prstGeom>
          <a:noFill/>
          <a:ln>
            <a:noFill/>
          </a:ln>
        </p:spPr>
        <p:txBody>
          <a:bodyPr wrap="none" rtlCol="0">
            <a:spAutoFit/>
          </a:bodyPr>
          <a:lstStyle/>
          <a:p>
            <a:r>
              <a:rPr lang="en-US" dirty="0" err="1" smtClean="0">
                <a:solidFill>
                  <a:srgbClr val="FF6600"/>
                </a:solidFill>
              </a:rPr>
              <a:t>imem_ren</a:t>
            </a:r>
            <a:endParaRPr lang="en-US" dirty="0">
              <a:solidFill>
                <a:srgbClr val="FF6600"/>
              </a:solidFill>
            </a:endParaRPr>
          </a:p>
        </p:txBody>
      </p:sp>
      <p:sp>
        <p:nvSpPr>
          <p:cNvPr id="81" name="TextBox 80"/>
          <p:cNvSpPr txBox="1"/>
          <p:nvPr/>
        </p:nvSpPr>
        <p:spPr>
          <a:xfrm>
            <a:off x="8279597" y="4001938"/>
            <a:ext cx="1016803" cy="307777"/>
          </a:xfrm>
          <a:prstGeom prst="rect">
            <a:avLst/>
          </a:prstGeom>
          <a:solidFill>
            <a:srgbClr val="FFFFFF"/>
          </a:solidFill>
        </p:spPr>
        <p:txBody>
          <a:bodyPr wrap="square" rtlCol="0">
            <a:spAutoFit/>
          </a:bodyPr>
          <a:lstStyle/>
          <a:p>
            <a:r>
              <a:rPr lang="en-US" sz="1400" dirty="0" err="1" smtClean="0">
                <a:solidFill>
                  <a:srgbClr val="FF6600"/>
                </a:solidFill>
              </a:rPr>
              <a:t>rf_wr_sel</a:t>
            </a:r>
            <a:endParaRPr lang="en-US" sz="1400" dirty="0">
              <a:solidFill>
                <a:srgbClr val="FF66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2156432"/>
            <a:ext cx="8839200" cy="4382170"/>
          </a:xfrm>
          <a:prstGeom prst="rect">
            <a:avLst/>
          </a:prstGeom>
        </p:spPr>
      </p:pic>
      <p:cxnSp>
        <p:nvCxnSpPr>
          <p:cNvPr id="7" name="Straight Connector 6"/>
          <p:cNvCxnSpPr/>
          <p:nvPr/>
        </p:nvCxnSpPr>
        <p:spPr>
          <a:xfrm rot="5400000">
            <a:off x="304800" y="4495006"/>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671" y="4743280"/>
            <a:ext cx="754646" cy="369332"/>
          </a:xfrm>
          <a:prstGeom prst="rect">
            <a:avLst/>
          </a:prstGeom>
          <a:noFill/>
          <a:ln>
            <a:noFill/>
          </a:ln>
        </p:spPr>
        <p:txBody>
          <a:bodyPr wrap="none" rtlCol="0">
            <a:spAutoFit/>
          </a:bodyPr>
          <a:lstStyle/>
          <a:p>
            <a:r>
              <a:rPr lang="en-US" dirty="0" err="1" smtClean="0">
                <a:solidFill>
                  <a:srgbClr val="FF6600"/>
                </a:solidFill>
              </a:rPr>
              <a:t>pc_en</a:t>
            </a:r>
            <a:endParaRPr lang="en-US" dirty="0">
              <a:solidFill>
                <a:srgbClr val="FF6600"/>
              </a:solidFill>
            </a:endParaRPr>
          </a:p>
        </p:txBody>
      </p:sp>
      <p:sp>
        <p:nvSpPr>
          <p:cNvPr id="6" name="Title 1"/>
          <p:cNvSpPr>
            <a:spLocks noGrp="1"/>
          </p:cNvSpPr>
          <p:nvPr>
            <p:ph type="title"/>
          </p:nvPr>
        </p:nvSpPr>
        <p:spPr>
          <a:xfrm>
            <a:off x="0" y="0"/>
            <a:ext cx="9144000" cy="685800"/>
          </a:xfrm>
        </p:spPr>
        <p:txBody>
          <a:bodyPr>
            <a:normAutofit/>
          </a:bodyPr>
          <a:lstStyle/>
          <a:p>
            <a:r>
              <a:rPr lang="en-US" sz="3200" dirty="0" smtClean="0">
                <a:solidFill>
                  <a:srgbClr val="0000FF"/>
                </a:solidFill>
              </a:rPr>
              <a:t>Identify Write/Read Enables</a:t>
            </a:r>
            <a:endParaRPr lang="en-US" sz="3200" dirty="0">
              <a:solidFill>
                <a:srgbClr val="0000FF"/>
              </a:solidFill>
            </a:endParaRPr>
          </a:p>
        </p:txBody>
      </p:sp>
      <p:grpSp>
        <p:nvGrpSpPr>
          <p:cNvPr id="2" name="Group 3"/>
          <p:cNvGrpSpPr>
            <a:grpSpLocks/>
          </p:cNvGrpSpPr>
          <p:nvPr/>
        </p:nvGrpSpPr>
        <p:grpSpPr bwMode="auto">
          <a:xfrm>
            <a:off x="342900" y="3797300"/>
            <a:ext cx="266700" cy="546100"/>
            <a:chOff x="720" y="872"/>
            <a:chExt cx="113" cy="230"/>
          </a:xfrm>
        </p:grpSpPr>
        <p:sp>
          <p:nvSpPr>
            <p:cNvPr id="34"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 name="Group 3"/>
          <p:cNvGrpSpPr>
            <a:grpSpLocks/>
          </p:cNvGrpSpPr>
          <p:nvPr/>
        </p:nvGrpSpPr>
        <p:grpSpPr bwMode="auto">
          <a:xfrm>
            <a:off x="743341" y="3752855"/>
            <a:ext cx="163829" cy="1267073"/>
            <a:chOff x="720" y="872"/>
            <a:chExt cx="113" cy="230"/>
          </a:xfrm>
        </p:grpSpPr>
        <p:sp>
          <p:nvSpPr>
            <p:cNvPr id="37"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 name="Group 3"/>
          <p:cNvGrpSpPr>
            <a:grpSpLocks/>
          </p:cNvGrpSpPr>
          <p:nvPr/>
        </p:nvGrpSpPr>
        <p:grpSpPr bwMode="auto">
          <a:xfrm>
            <a:off x="7155976" y="4190999"/>
            <a:ext cx="73754" cy="1176735"/>
            <a:chOff x="720" y="872"/>
            <a:chExt cx="113" cy="230"/>
          </a:xfrm>
        </p:grpSpPr>
        <p:sp>
          <p:nvSpPr>
            <p:cNvPr id="40"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1"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2" name="Group 3"/>
          <p:cNvGrpSpPr>
            <a:grpSpLocks/>
          </p:cNvGrpSpPr>
          <p:nvPr/>
        </p:nvGrpSpPr>
        <p:grpSpPr bwMode="auto">
          <a:xfrm rot="16200000">
            <a:off x="7684321" y="3974278"/>
            <a:ext cx="73755" cy="507197"/>
            <a:chOff x="720" y="872"/>
            <a:chExt cx="113" cy="230"/>
          </a:xfrm>
        </p:grpSpPr>
        <p:sp>
          <p:nvSpPr>
            <p:cNvPr id="43"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4"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3" name="Group 3"/>
          <p:cNvGrpSpPr>
            <a:grpSpLocks/>
          </p:cNvGrpSpPr>
          <p:nvPr/>
        </p:nvGrpSpPr>
        <p:grpSpPr bwMode="auto">
          <a:xfrm rot="16200000">
            <a:off x="7684321" y="5135664"/>
            <a:ext cx="73755" cy="507197"/>
            <a:chOff x="720" y="872"/>
            <a:chExt cx="113" cy="230"/>
          </a:xfrm>
        </p:grpSpPr>
        <p:sp>
          <p:nvSpPr>
            <p:cNvPr id="46"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7"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4" name="Group 3"/>
          <p:cNvGrpSpPr>
            <a:grpSpLocks/>
          </p:cNvGrpSpPr>
          <p:nvPr/>
        </p:nvGrpSpPr>
        <p:grpSpPr bwMode="auto">
          <a:xfrm rot="16200000">
            <a:off x="4407721" y="3404001"/>
            <a:ext cx="73755" cy="507197"/>
            <a:chOff x="720" y="872"/>
            <a:chExt cx="113" cy="230"/>
          </a:xfrm>
        </p:grpSpPr>
        <p:sp>
          <p:nvSpPr>
            <p:cNvPr id="49"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0"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5" name="Group 3"/>
          <p:cNvGrpSpPr>
            <a:grpSpLocks/>
          </p:cNvGrpSpPr>
          <p:nvPr/>
        </p:nvGrpSpPr>
        <p:grpSpPr bwMode="auto">
          <a:xfrm>
            <a:off x="3782190" y="4350137"/>
            <a:ext cx="73754" cy="772552"/>
            <a:chOff x="720" y="872"/>
            <a:chExt cx="113" cy="230"/>
          </a:xfrm>
        </p:grpSpPr>
        <p:sp>
          <p:nvSpPr>
            <p:cNvPr id="5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3"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sp>
        <p:nvSpPr>
          <p:cNvPr id="10" name="Oval 9"/>
          <p:cNvSpPr/>
          <p:nvPr/>
        </p:nvSpPr>
        <p:spPr>
          <a:xfrm>
            <a:off x="80671" y="3657600"/>
            <a:ext cx="826499" cy="1085680"/>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2" name="Group 3"/>
          <p:cNvGrpSpPr>
            <a:grpSpLocks/>
          </p:cNvGrpSpPr>
          <p:nvPr/>
        </p:nvGrpSpPr>
        <p:grpSpPr bwMode="auto">
          <a:xfrm>
            <a:off x="2057400" y="4071982"/>
            <a:ext cx="73754" cy="772552"/>
            <a:chOff x="720" y="872"/>
            <a:chExt cx="113" cy="230"/>
          </a:xfrm>
        </p:grpSpPr>
        <p:sp>
          <p:nvSpPr>
            <p:cNvPr id="45"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cxnSp>
        <p:nvCxnSpPr>
          <p:cNvPr id="51" name="Straight Connector 50"/>
          <p:cNvCxnSpPr/>
          <p:nvPr/>
        </p:nvCxnSpPr>
        <p:spPr>
          <a:xfrm rot="5400000">
            <a:off x="1943326" y="5019134"/>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97034" y="5167699"/>
            <a:ext cx="719255" cy="369332"/>
          </a:xfrm>
          <a:prstGeom prst="rect">
            <a:avLst/>
          </a:prstGeom>
          <a:noFill/>
        </p:spPr>
        <p:txBody>
          <a:bodyPr wrap="none" rtlCol="0">
            <a:spAutoFit/>
          </a:bodyPr>
          <a:lstStyle/>
          <a:p>
            <a:r>
              <a:rPr lang="en-US" dirty="0" err="1" smtClean="0">
                <a:solidFill>
                  <a:srgbClr val="FF6600"/>
                </a:solidFill>
              </a:rPr>
              <a:t>IR_en</a:t>
            </a:r>
            <a:endParaRPr lang="en-US" dirty="0">
              <a:solidFill>
                <a:srgbClr val="FF6600"/>
              </a:solidFill>
            </a:endParaRPr>
          </a:p>
        </p:txBody>
      </p:sp>
      <p:sp>
        <p:nvSpPr>
          <p:cNvPr id="55" name="Oval 54"/>
          <p:cNvSpPr/>
          <p:nvPr/>
        </p:nvSpPr>
        <p:spPr>
          <a:xfrm>
            <a:off x="1447800" y="5172328"/>
            <a:ext cx="826499" cy="401940"/>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7162800" y="5574268"/>
            <a:ext cx="1218114" cy="369332"/>
          </a:xfrm>
          <a:prstGeom prst="rect">
            <a:avLst/>
          </a:prstGeom>
          <a:solidFill>
            <a:srgbClr val="FFFFFF"/>
          </a:solidFill>
        </p:spPr>
        <p:txBody>
          <a:bodyPr wrap="none" rtlCol="0">
            <a:spAutoFit/>
          </a:bodyPr>
          <a:lstStyle/>
          <a:p>
            <a:r>
              <a:rPr lang="en-US" dirty="0" err="1" smtClean="0">
                <a:solidFill>
                  <a:srgbClr val="FF6600"/>
                </a:solidFill>
              </a:rPr>
              <a:t>dmem_ren</a:t>
            </a:r>
            <a:endParaRPr lang="en-US" dirty="0">
              <a:solidFill>
                <a:srgbClr val="FF6600"/>
              </a:solidFill>
            </a:endParaRPr>
          </a:p>
        </p:txBody>
      </p:sp>
      <p:sp>
        <p:nvSpPr>
          <p:cNvPr id="56" name="Oval 55"/>
          <p:cNvSpPr/>
          <p:nvPr/>
        </p:nvSpPr>
        <p:spPr>
          <a:xfrm>
            <a:off x="7155976" y="5537031"/>
            <a:ext cx="1378424" cy="558969"/>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086600" y="3669268"/>
            <a:ext cx="1303662" cy="369332"/>
          </a:xfrm>
          <a:prstGeom prst="rect">
            <a:avLst/>
          </a:prstGeom>
          <a:solidFill>
            <a:srgbClr val="FFFFFF"/>
          </a:solidFill>
        </p:spPr>
        <p:txBody>
          <a:bodyPr wrap="none" rtlCol="0">
            <a:spAutoFit/>
          </a:bodyPr>
          <a:lstStyle/>
          <a:p>
            <a:r>
              <a:rPr lang="en-US" dirty="0" err="1" smtClean="0">
                <a:solidFill>
                  <a:srgbClr val="FF6600"/>
                </a:solidFill>
              </a:rPr>
              <a:t>dmem_wen</a:t>
            </a:r>
            <a:endParaRPr lang="en-US" dirty="0">
              <a:solidFill>
                <a:srgbClr val="FF6600"/>
              </a:solidFill>
            </a:endParaRPr>
          </a:p>
        </p:txBody>
      </p:sp>
      <p:sp>
        <p:nvSpPr>
          <p:cNvPr id="9" name="Oval 8"/>
          <p:cNvSpPr/>
          <p:nvPr/>
        </p:nvSpPr>
        <p:spPr>
          <a:xfrm>
            <a:off x="6858000" y="3657600"/>
            <a:ext cx="1676400" cy="414382"/>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4027138" y="3135868"/>
            <a:ext cx="849662" cy="369332"/>
          </a:xfrm>
          <a:prstGeom prst="rect">
            <a:avLst/>
          </a:prstGeom>
          <a:solidFill>
            <a:srgbClr val="FFFFFF"/>
          </a:solidFill>
        </p:spPr>
        <p:txBody>
          <a:bodyPr wrap="none" rtlCol="0">
            <a:spAutoFit/>
          </a:bodyPr>
          <a:lstStyle/>
          <a:p>
            <a:r>
              <a:rPr lang="en-US" dirty="0" err="1" smtClean="0">
                <a:solidFill>
                  <a:srgbClr val="FF6600"/>
                </a:solidFill>
              </a:rPr>
              <a:t>rf_wen</a:t>
            </a:r>
            <a:endParaRPr lang="en-US" dirty="0">
              <a:solidFill>
                <a:srgbClr val="FF6600"/>
              </a:solidFill>
            </a:endParaRPr>
          </a:p>
        </p:txBody>
      </p:sp>
      <p:sp>
        <p:nvSpPr>
          <p:cNvPr id="11" name="Oval 10"/>
          <p:cNvSpPr/>
          <p:nvPr/>
        </p:nvSpPr>
        <p:spPr>
          <a:xfrm>
            <a:off x="3886200" y="3135868"/>
            <a:ext cx="1066800" cy="369332"/>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7162800" y="2133600"/>
            <a:ext cx="645078" cy="307777"/>
          </a:xfrm>
          <a:prstGeom prst="rect">
            <a:avLst/>
          </a:prstGeom>
          <a:solidFill>
            <a:srgbClr val="FFFFFF"/>
          </a:solidFill>
        </p:spPr>
        <p:txBody>
          <a:bodyPr wrap="none" rtlCol="0">
            <a:spAutoFit/>
          </a:bodyPr>
          <a:lstStyle/>
          <a:p>
            <a:r>
              <a:rPr lang="en-US" sz="1400" dirty="0" err="1" smtClean="0">
                <a:solidFill>
                  <a:srgbClr val="FF6600"/>
                </a:solidFill>
              </a:rPr>
              <a:t>pc_sel</a:t>
            </a:r>
            <a:endParaRPr lang="en-US" sz="1400" dirty="0">
              <a:solidFill>
                <a:srgbClr val="FF6600"/>
              </a:solidFill>
            </a:endParaRPr>
          </a:p>
        </p:txBody>
      </p:sp>
      <p:cxnSp>
        <p:nvCxnSpPr>
          <p:cNvPr id="61" name="Straight Connector 60"/>
          <p:cNvCxnSpPr/>
          <p:nvPr/>
        </p:nvCxnSpPr>
        <p:spPr>
          <a:xfrm>
            <a:off x="7155976" y="2189670"/>
            <a:ext cx="616424"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7627455" y="2314035"/>
            <a:ext cx="248730"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895600" y="5102423"/>
            <a:ext cx="786831" cy="307777"/>
          </a:xfrm>
          <a:prstGeom prst="rect">
            <a:avLst/>
          </a:prstGeom>
          <a:solidFill>
            <a:srgbClr val="FFFFFF"/>
          </a:solidFill>
        </p:spPr>
        <p:txBody>
          <a:bodyPr wrap="square" rtlCol="0">
            <a:spAutoFit/>
          </a:bodyPr>
          <a:lstStyle/>
          <a:p>
            <a:r>
              <a:rPr lang="en-US" sz="1400" dirty="0" err="1" smtClean="0">
                <a:solidFill>
                  <a:srgbClr val="FF6600"/>
                </a:solidFill>
              </a:rPr>
              <a:t>dest_sel</a:t>
            </a:r>
            <a:endParaRPr lang="en-US" sz="1400" dirty="0">
              <a:solidFill>
                <a:srgbClr val="FF6600"/>
              </a:solidFill>
            </a:endParaRPr>
          </a:p>
        </p:txBody>
      </p:sp>
      <p:cxnSp>
        <p:nvCxnSpPr>
          <p:cNvPr id="64" name="Straight Connector 63"/>
          <p:cNvCxnSpPr/>
          <p:nvPr/>
        </p:nvCxnSpPr>
        <p:spPr>
          <a:xfrm rot="5400000">
            <a:off x="3455741" y="5093813"/>
            <a:ext cx="157029"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5400000">
            <a:off x="647700" y="5171534"/>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42900" y="5181600"/>
            <a:ext cx="1149811" cy="369332"/>
          </a:xfrm>
          <a:prstGeom prst="rect">
            <a:avLst/>
          </a:prstGeom>
          <a:noFill/>
          <a:ln>
            <a:noFill/>
          </a:ln>
        </p:spPr>
        <p:txBody>
          <a:bodyPr wrap="none" rtlCol="0">
            <a:spAutoFit/>
          </a:bodyPr>
          <a:lstStyle/>
          <a:p>
            <a:r>
              <a:rPr lang="en-US" dirty="0" err="1" smtClean="0">
                <a:solidFill>
                  <a:srgbClr val="FF6600"/>
                </a:solidFill>
              </a:rPr>
              <a:t>imem_ren</a:t>
            </a:r>
            <a:endParaRPr lang="en-US" dirty="0">
              <a:solidFill>
                <a:srgbClr val="FF6600"/>
              </a:solidFill>
            </a:endParaRPr>
          </a:p>
        </p:txBody>
      </p:sp>
      <p:sp>
        <p:nvSpPr>
          <p:cNvPr id="67" name="Oval 66"/>
          <p:cNvSpPr/>
          <p:nvPr/>
        </p:nvSpPr>
        <p:spPr>
          <a:xfrm>
            <a:off x="196350" y="5236860"/>
            <a:ext cx="1300684" cy="401940"/>
          </a:xfrm>
          <a:prstGeom prst="ellipse">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279597" y="4001938"/>
            <a:ext cx="1016803" cy="307777"/>
          </a:xfrm>
          <a:prstGeom prst="rect">
            <a:avLst/>
          </a:prstGeom>
          <a:solidFill>
            <a:srgbClr val="FFFFFF"/>
          </a:solidFill>
        </p:spPr>
        <p:txBody>
          <a:bodyPr wrap="square" rtlCol="0">
            <a:spAutoFit/>
          </a:bodyPr>
          <a:lstStyle/>
          <a:p>
            <a:r>
              <a:rPr lang="en-US" sz="1400" dirty="0" err="1" smtClean="0">
                <a:solidFill>
                  <a:srgbClr val="FF6600"/>
                </a:solidFill>
              </a:rPr>
              <a:t>rf_wr_sel</a:t>
            </a:r>
            <a:endParaRPr lang="en-US" sz="1400" dirty="0">
              <a:solidFill>
                <a:srgbClr val="FF66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2153109"/>
            <a:ext cx="8839200" cy="4382170"/>
          </a:xfrm>
          <a:prstGeom prst="rect">
            <a:avLst/>
          </a:prstGeom>
        </p:spPr>
      </p:pic>
      <p:cxnSp>
        <p:nvCxnSpPr>
          <p:cNvPr id="7" name="Straight Connector 6"/>
          <p:cNvCxnSpPr/>
          <p:nvPr/>
        </p:nvCxnSpPr>
        <p:spPr>
          <a:xfrm rot="5400000">
            <a:off x="304800" y="4495006"/>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671" y="4844534"/>
            <a:ext cx="754646" cy="369332"/>
          </a:xfrm>
          <a:prstGeom prst="rect">
            <a:avLst/>
          </a:prstGeom>
          <a:noFill/>
        </p:spPr>
        <p:txBody>
          <a:bodyPr wrap="none" rtlCol="0">
            <a:spAutoFit/>
          </a:bodyPr>
          <a:lstStyle/>
          <a:p>
            <a:r>
              <a:rPr lang="en-US" dirty="0" err="1" smtClean="0">
                <a:solidFill>
                  <a:srgbClr val="FF6600"/>
                </a:solidFill>
              </a:rPr>
              <a:t>pc_en</a:t>
            </a:r>
            <a:endParaRPr lang="en-US" dirty="0">
              <a:solidFill>
                <a:srgbClr val="FF6600"/>
              </a:solidFill>
            </a:endParaRPr>
          </a:p>
        </p:txBody>
      </p:sp>
      <p:sp>
        <p:nvSpPr>
          <p:cNvPr id="6" name="Title 1"/>
          <p:cNvSpPr>
            <a:spLocks noGrp="1"/>
          </p:cNvSpPr>
          <p:nvPr>
            <p:ph type="title"/>
          </p:nvPr>
        </p:nvSpPr>
        <p:spPr>
          <a:xfrm>
            <a:off x="0" y="152400"/>
            <a:ext cx="9144000" cy="1143000"/>
          </a:xfrm>
        </p:spPr>
        <p:txBody>
          <a:bodyPr>
            <a:normAutofit fontScale="90000"/>
          </a:bodyPr>
          <a:lstStyle/>
          <a:p>
            <a:r>
              <a:rPr lang="en-US" sz="3200" dirty="0" smtClean="0">
                <a:solidFill>
                  <a:srgbClr val="0000FF"/>
                </a:solidFill>
              </a:rPr>
              <a:t>For </a:t>
            </a:r>
            <a:r>
              <a:rPr lang="en-US" sz="3200" u="sng" dirty="0" smtClean="0">
                <a:solidFill>
                  <a:srgbClr val="0000FF"/>
                </a:solidFill>
              </a:rPr>
              <a:t>each</a:t>
            </a:r>
            <a:r>
              <a:rPr lang="en-US" sz="3200" dirty="0" smtClean="0">
                <a:solidFill>
                  <a:srgbClr val="0000FF"/>
                </a:solidFill>
              </a:rPr>
              <a:t> instruction’s </a:t>
            </a:r>
            <a:r>
              <a:rPr lang="en-US" sz="3200" dirty="0" err="1" smtClean="0">
                <a:solidFill>
                  <a:srgbClr val="0000FF"/>
                </a:solidFill>
              </a:rPr>
              <a:t>datapath</a:t>
            </a:r>
            <a:r>
              <a:rPr lang="en-US" sz="3200" dirty="0" smtClean="0">
                <a:solidFill>
                  <a:srgbClr val="0000FF"/>
                </a:solidFill>
              </a:rPr>
              <a:t> components, identify longest latency (in cycles) inputs.</a:t>
            </a:r>
            <a:br>
              <a:rPr lang="en-US" sz="3200" dirty="0" smtClean="0">
                <a:solidFill>
                  <a:srgbClr val="0000FF"/>
                </a:solidFill>
              </a:rPr>
            </a:br>
            <a:r>
              <a:rPr lang="en-US" sz="3200" dirty="0" smtClean="0">
                <a:solidFill>
                  <a:srgbClr val="0000FF"/>
                </a:solidFill>
              </a:rPr>
              <a:t>This is the cycle it “fires” on.</a:t>
            </a:r>
            <a:endParaRPr lang="en-US" sz="3200" dirty="0">
              <a:solidFill>
                <a:srgbClr val="0000FF"/>
              </a:solidFill>
            </a:endParaRPr>
          </a:p>
        </p:txBody>
      </p:sp>
      <p:sp>
        <p:nvSpPr>
          <p:cNvPr id="17" name="TextBox 16"/>
          <p:cNvSpPr txBox="1"/>
          <p:nvPr/>
        </p:nvSpPr>
        <p:spPr>
          <a:xfrm>
            <a:off x="0" y="1524000"/>
            <a:ext cx="941283" cy="369332"/>
          </a:xfrm>
          <a:prstGeom prst="rect">
            <a:avLst/>
          </a:prstGeom>
          <a:noFill/>
        </p:spPr>
        <p:txBody>
          <a:bodyPr wrap="none" rtlCol="0">
            <a:spAutoFit/>
          </a:bodyPr>
          <a:lstStyle/>
          <a:p>
            <a:r>
              <a:rPr lang="en-US" dirty="0" err="1" smtClean="0"/>
              <a:t>NewPC</a:t>
            </a:r>
            <a:endParaRPr lang="en-US" dirty="0"/>
          </a:p>
        </p:txBody>
      </p:sp>
      <p:sp>
        <p:nvSpPr>
          <p:cNvPr id="18" name="TextBox 17"/>
          <p:cNvSpPr txBox="1"/>
          <p:nvPr/>
        </p:nvSpPr>
        <p:spPr>
          <a:xfrm>
            <a:off x="1162316" y="1524000"/>
            <a:ext cx="694346" cy="369332"/>
          </a:xfrm>
          <a:prstGeom prst="rect">
            <a:avLst/>
          </a:prstGeom>
          <a:noFill/>
        </p:spPr>
        <p:txBody>
          <a:bodyPr wrap="none" rtlCol="0">
            <a:spAutoFit/>
          </a:bodyPr>
          <a:lstStyle/>
          <a:p>
            <a:r>
              <a:rPr lang="en-US" dirty="0" smtClean="0"/>
              <a:t>Fetch</a:t>
            </a:r>
            <a:endParaRPr lang="en-US" dirty="0"/>
          </a:p>
        </p:txBody>
      </p:sp>
      <p:sp>
        <p:nvSpPr>
          <p:cNvPr id="19" name="TextBox 18"/>
          <p:cNvSpPr txBox="1"/>
          <p:nvPr/>
        </p:nvSpPr>
        <p:spPr>
          <a:xfrm>
            <a:off x="3772346" y="1524000"/>
            <a:ext cx="914696" cy="369332"/>
          </a:xfrm>
          <a:prstGeom prst="rect">
            <a:avLst/>
          </a:prstGeom>
          <a:noFill/>
        </p:spPr>
        <p:txBody>
          <a:bodyPr wrap="none" rtlCol="0">
            <a:spAutoFit/>
          </a:bodyPr>
          <a:lstStyle/>
          <a:p>
            <a:r>
              <a:rPr lang="en-US" dirty="0" smtClean="0"/>
              <a:t>Execute</a:t>
            </a:r>
            <a:endParaRPr lang="en-US" dirty="0"/>
          </a:p>
        </p:txBody>
      </p:sp>
      <p:sp>
        <p:nvSpPr>
          <p:cNvPr id="20" name="TextBox 19"/>
          <p:cNvSpPr txBox="1"/>
          <p:nvPr/>
        </p:nvSpPr>
        <p:spPr>
          <a:xfrm>
            <a:off x="7304296" y="1524000"/>
            <a:ext cx="992579" cy="369332"/>
          </a:xfrm>
          <a:prstGeom prst="rect">
            <a:avLst/>
          </a:prstGeom>
          <a:noFill/>
        </p:spPr>
        <p:txBody>
          <a:bodyPr wrap="none" rtlCol="0">
            <a:spAutoFit/>
          </a:bodyPr>
          <a:lstStyle/>
          <a:p>
            <a:r>
              <a:rPr lang="en-US" dirty="0" smtClean="0"/>
              <a:t>Memory</a:t>
            </a:r>
            <a:endParaRPr lang="en-US" dirty="0"/>
          </a:p>
        </p:txBody>
      </p:sp>
      <p:grpSp>
        <p:nvGrpSpPr>
          <p:cNvPr id="2" name="Group 3"/>
          <p:cNvGrpSpPr>
            <a:grpSpLocks/>
          </p:cNvGrpSpPr>
          <p:nvPr/>
        </p:nvGrpSpPr>
        <p:grpSpPr bwMode="auto">
          <a:xfrm>
            <a:off x="342900" y="3797300"/>
            <a:ext cx="266700" cy="546100"/>
            <a:chOff x="720" y="872"/>
            <a:chExt cx="113" cy="230"/>
          </a:xfrm>
        </p:grpSpPr>
        <p:sp>
          <p:nvSpPr>
            <p:cNvPr id="34"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 name="Group 3"/>
          <p:cNvGrpSpPr>
            <a:grpSpLocks/>
          </p:cNvGrpSpPr>
          <p:nvPr/>
        </p:nvGrpSpPr>
        <p:grpSpPr bwMode="auto">
          <a:xfrm>
            <a:off x="743341" y="3752855"/>
            <a:ext cx="163829" cy="1267073"/>
            <a:chOff x="720" y="872"/>
            <a:chExt cx="113" cy="230"/>
          </a:xfrm>
        </p:grpSpPr>
        <p:sp>
          <p:nvSpPr>
            <p:cNvPr id="37"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 name="Group 3"/>
          <p:cNvGrpSpPr>
            <a:grpSpLocks/>
          </p:cNvGrpSpPr>
          <p:nvPr/>
        </p:nvGrpSpPr>
        <p:grpSpPr bwMode="auto">
          <a:xfrm>
            <a:off x="7155976" y="4190999"/>
            <a:ext cx="73754" cy="1176735"/>
            <a:chOff x="720" y="872"/>
            <a:chExt cx="113" cy="230"/>
          </a:xfrm>
        </p:grpSpPr>
        <p:sp>
          <p:nvSpPr>
            <p:cNvPr id="40"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1"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2" name="Group 3"/>
          <p:cNvGrpSpPr>
            <a:grpSpLocks/>
          </p:cNvGrpSpPr>
          <p:nvPr/>
        </p:nvGrpSpPr>
        <p:grpSpPr bwMode="auto">
          <a:xfrm rot="16200000">
            <a:off x="7684321" y="3974278"/>
            <a:ext cx="73755" cy="507197"/>
            <a:chOff x="720" y="872"/>
            <a:chExt cx="113" cy="230"/>
          </a:xfrm>
        </p:grpSpPr>
        <p:sp>
          <p:nvSpPr>
            <p:cNvPr id="43"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4"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3" name="Group 3"/>
          <p:cNvGrpSpPr>
            <a:grpSpLocks/>
          </p:cNvGrpSpPr>
          <p:nvPr/>
        </p:nvGrpSpPr>
        <p:grpSpPr bwMode="auto">
          <a:xfrm rot="16200000">
            <a:off x="7684321" y="5135664"/>
            <a:ext cx="73755" cy="507197"/>
            <a:chOff x="720" y="872"/>
            <a:chExt cx="113" cy="230"/>
          </a:xfrm>
        </p:grpSpPr>
        <p:sp>
          <p:nvSpPr>
            <p:cNvPr id="46"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7"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4" name="Group 3"/>
          <p:cNvGrpSpPr>
            <a:grpSpLocks/>
          </p:cNvGrpSpPr>
          <p:nvPr/>
        </p:nvGrpSpPr>
        <p:grpSpPr bwMode="auto">
          <a:xfrm rot="16200000">
            <a:off x="4407721" y="3404001"/>
            <a:ext cx="73755" cy="507197"/>
            <a:chOff x="720" y="872"/>
            <a:chExt cx="113" cy="230"/>
          </a:xfrm>
        </p:grpSpPr>
        <p:sp>
          <p:nvSpPr>
            <p:cNvPr id="49"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0"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5" name="Group 3"/>
          <p:cNvGrpSpPr>
            <a:grpSpLocks/>
          </p:cNvGrpSpPr>
          <p:nvPr/>
        </p:nvGrpSpPr>
        <p:grpSpPr bwMode="auto">
          <a:xfrm>
            <a:off x="3782190" y="4350137"/>
            <a:ext cx="73754" cy="772552"/>
            <a:chOff x="720" y="872"/>
            <a:chExt cx="113" cy="230"/>
          </a:xfrm>
        </p:grpSpPr>
        <p:sp>
          <p:nvSpPr>
            <p:cNvPr id="5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3"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9" name="Group 3"/>
          <p:cNvGrpSpPr>
            <a:grpSpLocks/>
          </p:cNvGrpSpPr>
          <p:nvPr/>
        </p:nvGrpSpPr>
        <p:grpSpPr bwMode="auto">
          <a:xfrm>
            <a:off x="2057400" y="4071982"/>
            <a:ext cx="73754" cy="772552"/>
            <a:chOff x="720" y="872"/>
            <a:chExt cx="113" cy="230"/>
          </a:xfrm>
        </p:grpSpPr>
        <p:sp>
          <p:nvSpPr>
            <p:cNvPr id="4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sp>
        <p:nvSpPr>
          <p:cNvPr id="51" name="TextBox 50"/>
          <p:cNvSpPr txBox="1"/>
          <p:nvPr/>
        </p:nvSpPr>
        <p:spPr>
          <a:xfrm>
            <a:off x="262658" y="3048146"/>
            <a:ext cx="418654" cy="646331"/>
          </a:xfrm>
          <a:prstGeom prst="rect">
            <a:avLst/>
          </a:prstGeom>
          <a:noFill/>
        </p:spPr>
        <p:txBody>
          <a:bodyPr wrap="none" rtlCol="0">
            <a:spAutoFit/>
          </a:bodyPr>
          <a:lstStyle/>
          <a:p>
            <a:r>
              <a:rPr lang="en-US" sz="3600" dirty="0" smtClean="0">
                <a:solidFill>
                  <a:srgbClr val="FF0000"/>
                </a:solidFill>
              </a:rPr>
              <a:t>0</a:t>
            </a:r>
            <a:endParaRPr lang="en-US" sz="3600" dirty="0">
              <a:solidFill>
                <a:srgbClr val="FF0000"/>
              </a:solidFill>
            </a:endParaRPr>
          </a:p>
        </p:txBody>
      </p:sp>
      <p:sp>
        <p:nvSpPr>
          <p:cNvPr id="54" name="TextBox 53"/>
          <p:cNvSpPr txBox="1"/>
          <p:nvPr/>
        </p:nvSpPr>
        <p:spPr>
          <a:xfrm>
            <a:off x="648146" y="3162382"/>
            <a:ext cx="418654" cy="646331"/>
          </a:xfrm>
          <a:prstGeom prst="rect">
            <a:avLst/>
          </a:prstGeom>
          <a:noFill/>
        </p:spPr>
        <p:txBody>
          <a:bodyPr wrap="none" rtlCol="0">
            <a:spAutoFit/>
          </a:bodyPr>
          <a:lstStyle/>
          <a:p>
            <a:r>
              <a:rPr lang="en-US" sz="3600" dirty="0" smtClean="0">
                <a:solidFill>
                  <a:srgbClr val="FF0000"/>
                </a:solidFill>
              </a:rPr>
              <a:t>1</a:t>
            </a:r>
            <a:endParaRPr lang="en-US" sz="3600" dirty="0">
              <a:solidFill>
                <a:srgbClr val="FF0000"/>
              </a:solidFill>
            </a:endParaRPr>
          </a:p>
        </p:txBody>
      </p:sp>
      <p:sp>
        <p:nvSpPr>
          <p:cNvPr id="55" name="TextBox 54"/>
          <p:cNvSpPr txBox="1"/>
          <p:nvPr/>
        </p:nvSpPr>
        <p:spPr>
          <a:xfrm>
            <a:off x="1905000" y="3371311"/>
            <a:ext cx="418654" cy="646331"/>
          </a:xfrm>
          <a:prstGeom prst="rect">
            <a:avLst/>
          </a:prstGeom>
          <a:noFill/>
        </p:spPr>
        <p:txBody>
          <a:bodyPr wrap="none" rtlCol="0">
            <a:spAutoFit/>
          </a:bodyPr>
          <a:lstStyle/>
          <a:p>
            <a:r>
              <a:rPr lang="en-US" sz="3600" dirty="0" smtClean="0">
                <a:solidFill>
                  <a:srgbClr val="FF0000"/>
                </a:solidFill>
              </a:rPr>
              <a:t>2</a:t>
            </a:r>
            <a:endParaRPr lang="en-US" sz="3600" dirty="0">
              <a:solidFill>
                <a:srgbClr val="FF0000"/>
              </a:solidFill>
            </a:endParaRPr>
          </a:p>
        </p:txBody>
      </p:sp>
      <p:sp>
        <p:nvSpPr>
          <p:cNvPr id="57" name="TextBox 56"/>
          <p:cNvSpPr txBox="1"/>
          <p:nvPr/>
        </p:nvSpPr>
        <p:spPr>
          <a:xfrm>
            <a:off x="3772346" y="4890700"/>
            <a:ext cx="418654" cy="646331"/>
          </a:xfrm>
          <a:prstGeom prst="rect">
            <a:avLst/>
          </a:prstGeom>
          <a:noFill/>
        </p:spPr>
        <p:txBody>
          <a:bodyPr wrap="none" rtlCol="0">
            <a:spAutoFit/>
          </a:bodyPr>
          <a:lstStyle/>
          <a:p>
            <a:r>
              <a:rPr lang="en-US" sz="3600" dirty="0" smtClean="0">
                <a:solidFill>
                  <a:srgbClr val="FF0000"/>
                </a:solidFill>
              </a:rPr>
              <a:t>3</a:t>
            </a:r>
            <a:endParaRPr lang="en-US" sz="3600" dirty="0">
              <a:solidFill>
                <a:srgbClr val="FF0000"/>
              </a:solidFill>
            </a:endParaRPr>
          </a:p>
        </p:txBody>
      </p:sp>
      <p:cxnSp>
        <p:nvCxnSpPr>
          <p:cNvPr id="59" name="Straight Arrow Connector 58"/>
          <p:cNvCxnSpPr/>
          <p:nvPr/>
        </p:nvCxnSpPr>
        <p:spPr>
          <a:xfrm rot="10800000">
            <a:off x="2131154" y="1752600"/>
            <a:ext cx="152644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4698197" y="1747560"/>
            <a:ext cx="2312203" cy="13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5400000">
            <a:off x="1943326" y="4989290"/>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497034" y="5167699"/>
            <a:ext cx="719255" cy="369332"/>
          </a:xfrm>
          <a:prstGeom prst="rect">
            <a:avLst/>
          </a:prstGeom>
          <a:noFill/>
        </p:spPr>
        <p:txBody>
          <a:bodyPr wrap="none" rtlCol="0">
            <a:spAutoFit/>
          </a:bodyPr>
          <a:lstStyle/>
          <a:p>
            <a:r>
              <a:rPr lang="en-US" dirty="0" err="1" smtClean="0">
                <a:solidFill>
                  <a:srgbClr val="FF6600"/>
                </a:solidFill>
              </a:rPr>
              <a:t>IR_en</a:t>
            </a:r>
            <a:endParaRPr lang="en-US" dirty="0">
              <a:solidFill>
                <a:srgbClr val="FF6600"/>
              </a:solidFill>
            </a:endParaRPr>
          </a:p>
        </p:txBody>
      </p:sp>
      <p:sp>
        <p:nvSpPr>
          <p:cNvPr id="67" name="TextBox 66"/>
          <p:cNvSpPr txBox="1"/>
          <p:nvPr/>
        </p:nvSpPr>
        <p:spPr>
          <a:xfrm>
            <a:off x="7155976" y="5498068"/>
            <a:ext cx="1218114" cy="369332"/>
          </a:xfrm>
          <a:prstGeom prst="rect">
            <a:avLst/>
          </a:prstGeom>
          <a:solidFill>
            <a:srgbClr val="FFFFFF"/>
          </a:solidFill>
        </p:spPr>
        <p:txBody>
          <a:bodyPr wrap="none" rtlCol="0">
            <a:spAutoFit/>
          </a:bodyPr>
          <a:lstStyle/>
          <a:p>
            <a:r>
              <a:rPr lang="en-US" dirty="0" err="1" smtClean="0">
                <a:solidFill>
                  <a:srgbClr val="FF6600"/>
                </a:solidFill>
              </a:rPr>
              <a:t>dmem_ren</a:t>
            </a:r>
            <a:endParaRPr lang="en-US" dirty="0">
              <a:solidFill>
                <a:srgbClr val="FF6600"/>
              </a:solidFill>
            </a:endParaRPr>
          </a:p>
        </p:txBody>
      </p:sp>
      <p:sp>
        <p:nvSpPr>
          <p:cNvPr id="68" name="TextBox 67"/>
          <p:cNvSpPr txBox="1"/>
          <p:nvPr/>
        </p:nvSpPr>
        <p:spPr>
          <a:xfrm>
            <a:off x="7086600" y="3669268"/>
            <a:ext cx="1303662" cy="369332"/>
          </a:xfrm>
          <a:prstGeom prst="rect">
            <a:avLst/>
          </a:prstGeom>
          <a:solidFill>
            <a:srgbClr val="FFFFFF"/>
          </a:solidFill>
        </p:spPr>
        <p:txBody>
          <a:bodyPr wrap="none" rtlCol="0">
            <a:spAutoFit/>
          </a:bodyPr>
          <a:lstStyle/>
          <a:p>
            <a:r>
              <a:rPr lang="en-US" dirty="0" err="1" smtClean="0">
                <a:solidFill>
                  <a:srgbClr val="FF6600"/>
                </a:solidFill>
              </a:rPr>
              <a:t>dmem_wen</a:t>
            </a:r>
            <a:endParaRPr lang="en-US" dirty="0">
              <a:solidFill>
                <a:srgbClr val="FF6600"/>
              </a:solidFill>
            </a:endParaRPr>
          </a:p>
        </p:txBody>
      </p:sp>
      <p:sp>
        <p:nvSpPr>
          <p:cNvPr id="69" name="TextBox 68"/>
          <p:cNvSpPr txBox="1"/>
          <p:nvPr/>
        </p:nvSpPr>
        <p:spPr>
          <a:xfrm>
            <a:off x="4027138" y="3135868"/>
            <a:ext cx="849662" cy="369332"/>
          </a:xfrm>
          <a:prstGeom prst="rect">
            <a:avLst/>
          </a:prstGeom>
          <a:solidFill>
            <a:srgbClr val="FFFFFF"/>
          </a:solidFill>
        </p:spPr>
        <p:txBody>
          <a:bodyPr wrap="none" rtlCol="0">
            <a:spAutoFit/>
          </a:bodyPr>
          <a:lstStyle/>
          <a:p>
            <a:r>
              <a:rPr lang="en-US" dirty="0" err="1" smtClean="0">
                <a:solidFill>
                  <a:srgbClr val="FF6600"/>
                </a:solidFill>
              </a:rPr>
              <a:t>rf_wen</a:t>
            </a:r>
            <a:endParaRPr lang="en-US" dirty="0">
              <a:solidFill>
                <a:srgbClr val="FF6600"/>
              </a:solidFill>
            </a:endParaRPr>
          </a:p>
        </p:txBody>
      </p:sp>
      <p:sp>
        <p:nvSpPr>
          <p:cNvPr id="70" name="TextBox 69"/>
          <p:cNvSpPr txBox="1"/>
          <p:nvPr/>
        </p:nvSpPr>
        <p:spPr>
          <a:xfrm>
            <a:off x="7162800" y="2133600"/>
            <a:ext cx="645078" cy="307777"/>
          </a:xfrm>
          <a:prstGeom prst="rect">
            <a:avLst/>
          </a:prstGeom>
          <a:solidFill>
            <a:srgbClr val="FFFFFF"/>
          </a:solidFill>
        </p:spPr>
        <p:txBody>
          <a:bodyPr wrap="none" rtlCol="0">
            <a:spAutoFit/>
          </a:bodyPr>
          <a:lstStyle/>
          <a:p>
            <a:r>
              <a:rPr lang="en-US" sz="1400" dirty="0" err="1" smtClean="0">
                <a:solidFill>
                  <a:srgbClr val="FF6600"/>
                </a:solidFill>
              </a:rPr>
              <a:t>pc_sel</a:t>
            </a:r>
            <a:endParaRPr lang="en-US" sz="1400" dirty="0">
              <a:solidFill>
                <a:srgbClr val="FF6600"/>
              </a:solidFill>
            </a:endParaRPr>
          </a:p>
        </p:txBody>
      </p:sp>
      <p:cxnSp>
        <p:nvCxnSpPr>
          <p:cNvPr id="71" name="Straight Connector 70"/>
          <p:cNvCxnSpPr/>
          <p:nvPr/>
        </p:nvCxnSpPr>
        <p:spPr>
          <a:xfrm>
            <a:off x="7155976" y="2189670"/>
            <a:ext cx="616424"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7627455" y="2314035"/>
            <a:ext cx="248730"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8279597" y="4001938"/>
            <a:ext cx="1016803" cy="307777"/>
          </a:xfrm>
          <a:prstGeom prst="rect">
            <a:avLst/>
          </a:prstGeom>
          <a:solidFill>
            <a:srgbClr val="FFFFFF"/>
          </a:solidFill>
        </p:spPr>
        <p:txBody>
          <a:bodyPr wrap="square" rtlCol="0">
            <a:spAutoFit/>
          </a:bodyPr>
          <a:lstStyle/>
          <a:p>
            <a:r>
              <a:rPr lang="en-US" sz="1400" dirty="0" err="1" smtClean="0">
                <a:solidFill>
                  <a:srgbClr val="FF6600"/>
                </a:solidFill>
              </a:rPr>
              <a:t>rf_wr_sel</a:t>
            </a:r>
            <a:endParaRPr lang="en-US" sz="1400" dirty="0">
              <a:solidFill>
                <a:srgbClr val="FF6600"/>
              </a:solidFill>
            </a:endParaRPr>
          </a:p>
        </p:txBody>
      </p:sp>
      <p:sp>
        <p:nvSpPr>
          <p:cNvPr id="74" name="TextBox 73"/>
          <p:cNvSpPr txBox="1"/>
          <p:nvPr/>
        </p:nvSpPr>
        <p:spPr>
          <a:xfrm>
            <a:off x="2895600" y="5102423"/>
            <a:ext cx="786831" cy="307777"/>
          </a:xfrm>
          <a:prstGeom prst="rect">
            <a:avLst/>
          </a:prstGeom>
          <a:solidFill>
            <a:srgbClr val="FFFFFF"/>
          </a:solidFill>
        </p:spPr>
        <p:txBody>
          <a:bodyPr wrap="square" rtlCol="0">
            <a:spAutoFit/>
          </a:bodyPr>
          <a:lstStyle/>
          <a:p>
            <a:r>
              <a:rPr lang="en-US" sz="1400" dirty="0" err="1" smtClean="0">
                <a:solidFill>
                  <a:srgbClr val="FF6600"/>
                </a:solidFill>
              </a:rPr>
              <a:t>dest_sel</a:t>
            </a:r>
            <a:endParaRPr lang="en-US" sz="1400" dirty="0">
              <a:solidFill>
                <a:srgbClr val="FF6600"/>
              </a:solidFill>
            </a:endParaRPr>
          </a:p>
        </p:txBody>
      </p:sp>
      <p:cxnSp>
        <p:nvCxnSpPr>
          <p:cNvPr id="75" name="Straight Connector 74"/>
          <p:cNvCxnSpPr/>
          <p:nvPr/>
        </p:nvCxnSpPr>
        <p:spPr>
          <a:xfrm rot="5400000">
            <a:off x="3455741" y="5093813"/>
            <a:ext cx="157029"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6" name="Freeform 35"/>
          <p:cNvSpPr/>
          <p:nvPr/>
        </p:nvSpPr>
        <p:spPr>
          <a:xfrm>
            <a:off x="262658" y="3860475"/>
            <a:ext cx="9084902" cy="3055468"/>
          </a:xfrm>
          <a:custGeom>
            <a:avLst/>
            <a:gdLst>
              <a:gd name="connsiteX0" fmla="*/ 191587 w 9084902"/>
              <a:gd name="connsiteY0" fmla="*/ 103522 h 3107229"/>
              <a:gd name="connsiteX1" fmla="*/ 562399 w 9084902"/>
              <a:gd name="connsiteY1" fmla="*/ 94252 h 3107229"/>
              <a:gd name="connsiteX2" fmla="*/ 3565979 w 9084902"/>
              <a:gd name="connsiteY2" fmla="*/ 669035 h 3107229"/>
              <a:gd name="connsiteX3" fmla="*/ 6625181 w 9084902"/>
              <a:gd name="connsiteY3" fmla="*/ 984239 h 3107229"/>
              <a:gd name="connsiteX4" fmla="*/ 6189476 w 9084902"/>
              <a:gd name="connsiteY4" fmla="*/ 1781519 h 3107229"/>
              <a:gd name="connsiteX5" fmla="*/ 8164052 w 9084902"/>
              <a:gd name="connsiteY5" fmla="*/ 1976204 h 3107229"/>
              <a:gd name="connsiteX6" fmla="*/ 8182593 w 9084902"/>
              <a:gd name="connsiteY6" fmla="*/ 1188194 h 3107229"/>
              <a:gd name="connsiteX7" fmla="*/ 8599756 w 9084902"/>
              <a:gd name="connsiteY7" fmla="*/ 1141841 h 3107229"/>
              <a:gd name="connsiteX8" fmla="*/ 8590486 w 9084902"/>
              <a:gd name="connsiteY8" fmla="*/ 2829108 h 3107229"/>
              <a:gd name="connsiteX9" fmla="*/ 5633258 w 9084902"/>
              <a:gd name="connsiteY9" fmla="*/ 2801296 h 3107229"/>
              <a:gd name="connsiteX10" fmla="*/ 3176626 w 9084902"/>
              <a:gd name="connsiteY10" fmla="*/ 2819837 h 3107229"/>
              <a:gd name="connsiteX11" fmla="*/ 3501087 w 9084902"/>
              <a:gd name="connsiteY11" fmla="*/ 1076946 h 31072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4013115 w 9084902"/>
              <a:gd name="connsiteY3" fmla="*/ 170567 h 3069129"/>
              <a:gd name="connsiteX4" fmla="*/ 6625181 w 9084902"/>
              <a:gd name="connsiteY4" fmla="*/ 946139 h 3069129"/>
              <a:gd name="connsiteX5" fmla="*/ 6189476 w 9084902"/>
              <a:gd name="connsiteY5" fmla="*/ 1743419 h 3069129"/>
              <a:gd name="connsiteX6" fmla="*/ 8164052 w 9084902"/>
              <a:gd name="connsiteY6" fmla="*/ 1938104 h 3069129"/>
              <a:gd name="connsiteX7" fmla="*/ 8182593 w 9084902"/>
              <a:gd name="connsiteY7" fmla="*/ 1150094 h 3069129"/>
              <a:gd name="connsiteX8" fmla="*/ 8599756 w 9084902"/>
              <a:gd name="connsiteY8" fmla="*/ 1103741 h 3069129"/>
              <a:gd name="connsiteX9" fmla="*/ 8590486 w 9084902"/>
              <a:gd name="connsiteY9" fmla="*/ 2791008 h 3069129"/>
              <a:gd name="connsiteX10" fmla="*/ 5633258 w 9084902"/>
              <a:gd name="connsiteY10" fmla="*/ 2763196 h 3069129"/>
              <a:gd name="connsiteX11" fmla="*/ 3176626 w 9084902"/>
              <a:gd name="connsiteY11" fmla="*/ 2781737 h 3069129"/>
              <a:gd name="connsiteX12" fmla="*/ 3501087 w 9084902"/>
              <a:gd name="connsiteY12" fmla="*/ 1038846 h 3069129"/>
              <a:gd name="connsiteX0" fmla="*/ 191587 w 9084902"/>
              <a:gd name="connsiteY0" fmla="*/ 51761 h 3055468"/>
              <a:gd name="connsiteX1" fmla="*/ 562399 w 9084902"/>
              <a:gd name="connsiteY1" fmla="*/ 347291 h 3055468"/>
              <a:gd name="connsiteX2" fmla="*/ 3565979 w 9084902"/>
              <a:gd name="connsiteY2" fmla="*/ 388674 h 3055468"/>
              <a:gd name="connsiteX3" fmla="*/ 4013115 w 9084902"/>
              <a:gd name="connsiteY3" fmla="*/ 156906 h 3055468"/>
              <a:gd name="connsiteX4" fmla="*/ 6625181 w 9084902"/>
              <a:gd name="connsiteY4" fmla="*/ 932478 h 3055468"/>
              <a:gd name="connsiteX5" fmla="*/ 6189476 w 9084902"/>
              <a:gd name="connsiteY5" fmla="*/ 1729758 h 3055468"/>
              <a:gd name="connsiteX6" fmla="*/ 8164052 w 9084902"/>
              <a:gd name="connsiteY6" fmla="*/ 1924443 h 3055468"/>
              <a:gd name="connsiteX7" fmla="*/ 8182593 w 9084902"/>
              <a:gd name="connsiteY7" fmla="*/ 1136433 h 3055468"/>
              <a:gd name="connsiteX8" fmla="*/ 8599756 w 9084902"/>
              <a:gd name="connsiteY8" fmla="*/ 1090080 h 3055468"/>
              <a:gd name="connsiteX9" fmla="*/ 8590486 w 9084902"/>
              <a:gd name="connsiteY9" fmla="*/ 2777347 h 3055468"/>
              <a:gd name="connsiteX10" fmla="*/ 5633258 w 9084902"/>
              <a:gd name="connsiteY10" fmla="*/ 2749535 h 3055468"/>
              <a:gd name="connsiteX11" fmla="*/ 3176626 w 9084902"/>
              <a:gd name="connsiteY11" fmla="*/ 2768076 h 3055468"/>
              <a:gd name="connsiteX12" fmla="*/ 3501087 w 9084902"/>
              <a:gd name="connsiteY12" fmla="*/ 1025185 h 305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84902" h="3055468">
                <a:moveTo>
                  <a:pt x="191587" y="51761"/>
                </a:moveTo>
                <a:cubicBezTo>
                  <a:pt x="95793" y="0"/>
                  <a:pt x="0" y="291139"/>
                  <a:pt x="562399" y="347291"/>
                </a:cubicBezTo>
                <a:cubicBezTo>
                  <a:pt x="1124798" y="403443"/>
                  <a:pt x="2990860" y="420405"/>
                  <a:pt x="3565979" y="388674"/>
                </a:cubicBezTo>
                <a:cubicBezTo>
                  <a:pt x="4141098" y="356943"/>
                  <a:pt x="3503248" y="66272"/>
                  <a:pt x="4013115" y="156906"/>
                </a:cubicBezTo>
                <a:cubicBezTo>
                  <a:pt x="4522982" y="247540"/>
                  <a:pt x="6262454" y="670336"/>
                  <a:pt x="6625181" y="932478"/>
                </a:cubicBezTo>
                <a:cubicBezTo>
                  <a:pt x="6987908" y="1194620"/>
                  <a:pt x="5932998" y="1564431"/>
                  <a:pt x="6189476" y="1729758"/>
                </a:cubicBezTo>
                <a:cubicBezTo>
                  <a:pt x="6445954" y="1895085"/>
                  <a:pt x="7831866" y="2023330"/>
                  <a:pt x="8164052" y="1924443"/>
                </a:cubicBezTo>
                <a:cubicBezTo>
                  <a:pt x="8496238" y="1825556"/>
                  <a:pt x="8109976" y="1275494"/>
                  <a:pt x="8182593" y="1136433"/>
                </a:cubicBezTo>
                <a:cubicBezTo>
                  <a:pt x="8255210" y="997373"/>
                  <a:pt x="8531774" y="816594"/>
                  <a:pt x="8599756" y="1090080"/>
                </a:cubicBezTo>
                <a:cubicBezTo>
                  <a:pt x="8667738" y="1363566"/>
                  <a:pt x="9084902" y="2500771"/>
                  <a:pt x="8590486" y="2777347"/>
                </a:cubicBezTo>
                <a:cubicBezTo>
                  <a:pt x="8096070" y="3053923"/>
                  <a:pt x="5633258" y="2749535"/>
                  <a:pt x="5633258" y="2749535"/>
                </a:cubicBezTo>
                <a:cubicBezTo>
                  <a:pt x="4730948" y="2747990"/>
                  <a:pt x="3531988" y="3055468"/>
                  <a:pt x="3176626" y="2768076"/>
                </a:cubicBezTo>
                <a:cubicBezTo>
                  <a:pt x="2821264" y="2480684"/>
                  <a:pt x="3601515" y="1304851"/>
                  <a:pt x="3501087" y="1025185"/>
                </a:cubicBezTo>
              </a:path>
            </a:pathLst>
          </a:custGeom>
          <a:ln w="7620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7" name="Straight Connector 76"/>
          <p:cNvCxnSpPr/>
          <p:nvPr/>
        </p:nvCxnSpPr>
        <p:spPr>
          <a:xfrm rot="5400000">
            <a:off x="647700" y="5171534"/>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342900" y="5248528"/>
            <a:ext cx="1149811" cy="369332"/>
          </a:xfrm>
          <a:prstGeom prst="rect">
            <a:avLst/>
          </a:prstGeom>
          <a:noFill/>
          <a:ln>
            <a:noFill/>
          </a:ln>
        </p:spPr>
        <p:txBody>
          <a:bodyPr wrap="none" rtlCol="0">
            <a:spAutoFit/>
          </a:bodyPr>
          <a:lstStyle/>
          <a:p>
            <a:r>
              <a:rPr lang="en-US" dirty="0" err="1" smtClean="0">
                <a:solidFill>
                  <a:srgbClr val="FF6600"/>
                </a:solidFill>
              </a:rPr>
              <a:t>imem_ren</a:t>
            </a:r>
            <a:endParaRPr lang="en-US" dirty="0">
              <a:solidFill>
                <a:srgbClr val="FF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096000"/>
          </a:xfrm>
        </p:spPr>
        <p:txBody>
          <a:bodyPr>
            <a:normAutofit/>
          </a:bodyPr>
          <a:lstStyle/>
          <a:p>
            <a:r>
              <a:rPr lang="en-US" dirty="0" smtClean="0">
                <a:solidFill>
                  <a:srgbClr val="0000FF"/>
                </a:solidFill>
              </a:rPr>
              <a:t>Then, code up </a:t>
            </a:r>
            <a:r>
              <a:rPr lang="en-US" dirty="0" err="1" smtClean="0">
                <a:solidFill>
                  <a:srgbClr val="0000FF"/>
                </a:solidFill>
              </a:rPr>
              <a:t>datapath</a:t>
            </a:r>
            <a:r>
              <a:rPr lang="en-US" dirty="0" smtClean="0">
                <a:solidFill>
                  <a:srgbClr val="0000FF"/>
                </a:solidFill>
              </a:rPr>
              <a:t> in </a:t>
            </a:r>
            <a:br>
              <a:rPr lang="en-US" dirty="0" smtClean="0">
                <a:solidFill>
                  <a:srgbClr val="0000FF"/>
                </a:solidFill>
              </a:rPr>
            </a:br>
            <a:r>
              <a:rPr lang="en-US" dirty="0" smtClean="0">
                <a:solidFill>
                  <a:srgbClr val="0000FF"/>
                </a:solidFill>
              </a:rPr>
              <a:t>structural </a:t>
            </a:r>
            <a:r>
              <a:rPr lang="en-US" dirty="0" err="1" smtClean="0">
                <a:solidFill>
                  <a:srgbClr val="0000FF"/>
                </a:solidFill>
              </a:rPr>
              <a:t>verilog</a:t>
            </a:r>
            <a:r>
              <a:rPr lang="en-US" dirty="0" smtClean="0">
                <a:solidFill>
                  <a:srgbClr val="0000FF"/>
                </a:solidFill>
              </a:rPr>
              <a:t> </a:t>
            </a:r>
            <a:br>
              <a:rPr lang="en-US" dirty="0" smtClean="0">
                <a:solidFill>
                  <a:srgbClr val="0000FF"/>
                </a:solidFill>
              </a:rPr>
            </a:br>
            <a:r>
              <a:rPr lang="en-US" dirty="0" smtClean="0">
                <a:solidFill>
                  <a:srgbClr val="0000FF"/>
                </a:solidFill>
              </a:rPr>
              <a:t/>
            </a:r>
            <a:br>
              <a:rPr lang="en-US" dirty="0" smtClean="0">
                <a:solidFill>
                  <a:srgbClr val="0000FF"/>
                </a:solidFill>
              </a:rPr>
            </a:br>
            <a:r>
              <a:rPr lang="en-US" dirty="0" smtClean="0">
                <a:solidFill>
                  <a:srgbClr val="0000FF"/>
                </a:solidFill>
              </a:rPr>
              <a:t>…</a:t>
            </a:r>
            <a:br>
              <a:rPr lang="en-US" dirty="0" smtClean="0">
                <a:solidFill>
                  <a:srgbClr val="0000FF"/>
                </a:solidFill>
              </a:rPr>
            </a:br>
            <a:r>
              <a:rPr lang="en-US" dirty="0" smtClean="0">
                <a:solidFill>
                  <a:srgbClr val="0000FF"/>
                </a:solidFill>
              </a:rPr>
              <a:t/>
            </a:r>
            <a:br>
              <a:rPr lang="en-US" dirty="0" smtClean="0">
                <a:solidFill>
                  <a:srgbClr val="0000FF"/>
                </a:solidFill>
              </a:rPr>
            </a:br>
            <a:r>
              <a:rPr lang="en-US" dirty="0" smtClean="0">
                <a:solidFill>
                  <a:srgbClr val="0000FF"/>
                </a:solidFill>
              </a:rPr>
              <a:t>and move onto control.</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85800"/>
          </a:xfrm>
        </p:spPr>
        <p:txBody>
          <a:bodyPr>
            <a:normAutofit fontScale="90000"/>
          </a:bodyPr>
          <a:lstStyle/>
          <a:p>
            <a:r>
              <a:rPr lang="en-US" dirty="0" smtClean="0">
                <a:solidFill>
                  <a:srgbClr val="0000FF"/>
                </a:solidFill>
              </a:rPr>
              <a:t>Draw / Debug State machine</a:t>
            </a:r>
            <a:endParaRPr lang="en-US" dirty="0">
              <a:solidFill>
                <a:srgbClr val="0000FF"/>
              </a:solidFill>
            </a:endParaRPr>
          </a:p>
        </p:txBody>
      </p:sp>
      <p:grpSp>
        <p:nvGrpSpPr>
          <p:cNvPr id="74" name="Group 73"/>
          <p:cNvGrpSpPr/>
          <p:nvPr/>
        </p:nvGrpSpPr>
        <p:grpSpPr>
          <a:xfrm>
            <a:off x="117438" y="796440"/>
            <a:ext cx="8874162" cy="5909160"/>
            <a:chOff x="117438" y="796440"/>
            <a:chExt cx="5176677" cy="3977425"/>
          </a:xfrm>
        </p:grpSpPr>
        <p:grpSp>
          <p:nvGrpSpPr>
            <p:cNvPr id="4" name="Group 3"/>
            <p:cNvGrpSpPr/>
            <p:nvPr/>
          </p:nvGrpSpPr>
          <p:grpSpPr>
            <a:xfrm>
              <a:off x="117438" y="796440"/>
              <a:ext cx="1434461" cy="825190"/>
              <a:chOff x="6324600" y="4038600"/>
              <a:chExt cx="685800" cy="533400"/>
            </a:xfrm>
          </p:grpSpPr>
          <p:sp>
            <p:nvSpPr>
              <p:cNvPr id="5" name="Oval 4"/>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477000" y="4126471"/>
                <a:ext cx="290727" cy="160691"/>
              </a:xfrm>
              <a:prstGeom prst="rect">
                <a:avLst/>
              </a:prstGeom>
              <a:noFill/>
            </p:spPr>
            <p:txBody>
              <a:bodyPr wrap="square" rtlCol="0">
                <a:spAutoFit/>
              </a:bodyPr>
              <a:lstStyle/>
              <a:p>
                <a:r>
                  <a:rPr lang="en-US" dirty="0" err="1" smtClean="0"/>
                  <a:t>NewPC</a:t>
                </a:r>
                <a:endParaRPr lang="en-US" dirty="0"/>
              </a:p>
            </p:txBody>
          </p:sp>
        </p:grpSp>
        <p:grpSp>
          <p:nvGrpSpPr>
            <p:cNvPr id="7" name="Group 6"/>
            <p:cNvGrpSpPr/>
            <p:nvPr/>
          </p:nvGrpSpPr>
          <p:grpSpPr>
            <a:xfrm>
              <a:off x="1468885" y="1655102"/>
              <a:ext cx="1434461" cy="1039588"/>
              <a:chOff x="6324600" y="4038600"/>
              <a:chExt cx="685800" cy="533400"/>
            </a:xfrm>
          </p:grpSpPr>
          <p:sp>
            <p:nvSpPr>
              <p:cNvPr id="8" name="Oval 7"/>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477000" y="4126468"/>
                <a:ext cx="326682" cy="127551"/>
              </a:xfrm>
              <a:prstGeom prst="rect">
                <a:avLst/>
              </a:prstGeom>
              <a:noFill/>
            </p:spPr>
            <p:txBody>
              <a:bodyPr wrap="square" rtlCol="0">
                <a:spAutoFit/>
              </a:bodyPr>
              <a:lstStyle/>
              <a:p>
                <a:r>
                  <a:rPr lang="en-US" dirty="0" smtClean="0"/>
                  <a:t>Fetch</a:t>
                </a:r>
                <a:endParaRPr lang="en-US" dirty="0"/>
              </a:p>
            </p:txBody>
          </p:sp>
        </p:grpSp>
        <p:grpSp>
          <p:nvGrpSpPr>
            <p:cNvPr id="10" name="Group 9"/>
            <p:cNvGrpSpPr/>
            <p:nvPr/>
          </p:nvGrpSpPr>
          <p:grpSpPr>
            <a:xfrm>
              <a:off x="2743962" y="2694690"/>
              <a:ext cx="1434461" cy="1039588"/>
              <a:chOff x="6324600" y="4038600"/>
              <a:chExt cx="685800" cy="533400"/>
            </a:xfrm>
          </p:grpSpPr>
          <p:sp>
            <p:nvSpPr>
              <p:cNvPr id="11" name="Oval 10"/>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77000" y="4126468"/>
                <a:ext cx="432967" cy="127551"/>
              </a:xfrm>
              <a:prstGeom prst="rect">
                <a:avLst/>
              </a:prstGeom>
              <a:noFill/>
            </p:spPr>
            <p:txBody>
              <a:bodyPr wrap="square" rtlCol="0">
                <a:spAutoFit/>
              </a:bodyPr>
              <a:lstStyle/>
              <a:p>
                <a:r>
                  <a:rPr lang="en-US" dirty="0" smtClean="0"/>
                  <a:t>Execute</a:t>
                </a:r>
                <a:endParaRPr lang="en-US" dirty="0"/>
              </a:p>
            </p:txBody>
          </p:sp>
        </p:grpSp>
        <p:grpSp>
          <p:nvGrpSpPr>
            <p:cNvPr id="13" name="Group 12"/>
            <p:cNvGrpSpPr/>
            <p:nvPr/>
          </p:nvGrpSpPr>
          <p:grpSpPr>
            <a:xfrm>
              <a:off x="3859654" y="3734277"/>
              <a:ext cx="1434461" cy="1039588"/>
              <a:chOff x="6324600" y="4038600"/>
              <a:chExt cx="685800" cy="533400"/>
            </a:xfrm>
          </p:grpSpPr>
          <p:sp>
            <p:nvSpPr>
              <p:cNvPr id="14" name="Oval 13"/>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402388" y="4151900"/>
                <a:ext cx="533400" cy="127551"/>
              </a:xfrm>
              <a:prstGeom prst="rect">
                <a:avLst/>
              </a:prstGeom>
              <a:noFill/>
            </p:spPr>
            <p:txBody>
              <a:bodyPr wrap="square" rtlCol="0">
                <a:spAutoFit/>
              </a:bodyPr>
              <a:lstStyle/>
              <a:p>
                <a:r>
                  <a:rPr lang="en-US" dirty="0" smtClean="0"/>
                  <a:t>Memory</a:t>
                </a:r>
                <a:endParaRPr lang="en-US" dirty="0"/>
              </a:p>
            </p:txBody>
          </p:sp>
        </p:grpSp>
        <p:cxnSp>
          <p:nvCxnSpPr>
            <p:cNvPr id="19" name="Shape 18"/>
            <p:cNvCxnSpPr/>
            <p:nvPr/>
          </p:nvCxnSpPr>
          <p:spPr>
            <a:xfrm>
              <a:off x="1551899" y="1209036"/>
              <a:ext cx="634217" cy="44606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5"/>
            <p:cNvCxnSpPr/>
            <p:nvPr/>
          </p:nvCxnSpPr>
          <p:spPr>
            <a:xfrm>
              <a:off x="2903347" y="2174896"/>
              <a:ext cx="557846"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5"/>
            <p:cNvCxnSpPr/>
            <p:nvPr/>
          </p:nvCxnSpPr>
          <p:spPr>
            <a:xfrm>
              <a:off x="4178423" y="3214484"/>
              <a:ext cx="398461"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5"/>
            <p:cNvCxnSpPr/>
            <p:nvPr/>
          </p:nvCxnSpPr>
          <p:spPr>
            <a:xfrm rot="10800000">
              <a:off x="1341828" y="917286"/>
              <a:ext cx="2626525" cy="1929648"/>
            </a:xfrm>
            <a:prstGeom prst="curvedConnector4">
              <a:avLst>
                <a:gd name="adj1" fmla="val -3765"/>
                <a:gd name="adj2" fmla="val 111847"/>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980001" y="2598340"/>
              <a:ext cx="647353" cy="248595"/>
            </a:xfrm>
            <a:prstGeom prst="rect">
              <a:avLst/>
            </a:prstGeom>
            <a:noFill/>
          </p:spPr>
          <p:txBody>
            <a:bodyPr wrap="square" rtlCol="0">
              <a:spAutoFit/>
            </a:bodyPr>
            <a:lstStyle/>
            <a:p>
              <a:r>
                <a:rPr lang="en-US" dirty="0" smtClean="0"/>
                <a:t>~(LW)</a:t>
              </a:r>
              <a:endParaRPr lang="en-US" dirty="0"/>
            </a:p>
          </p:txBody>
        </p:sp>
        <p:sp>
          <p:nvSpPr>
            <p:cNvPr id="73" name="TextBox 72"/>
            <p:cNvSpPr txBox="1"/>
            <p:nvPr/>
          </p:nvSpPr>
          <p:spPr>
            <a:xfrm>
              <a:off x="4385781" y="3090186"/>
              <a:ext cx="597179" cy="248595"/>
            </a:xfrm>
            <a:prstGeom prst="rect">
              <a:avLst/>
            </a:prstGeom>
            <a:noFill/>
          </p:spPr>
          <p:txBody>
            <a:bodyPr wrap="square" rtlCol="0">
              <a:spAutoFit/>
            </a:bodyPr>
            <a:lstStyle/>
            <a:p>
              <a:r>
                <a:rPr lang="en-US" dirty="0" smtClean="0"/>
                <a:t>LW</a:t>
              </a:r>
              <a:endParaRPr lang="en-US" dirty="0"/>
            </a:p>
          </p:txBody>
        </p:sp>
      </p:grpSp>
      <p:sp>
        <p:nvSpPr>
          <p:cNvPr id="76" name="TextBox 75"/>
          <p:cNvSpPr txBox="1"/>
          <p:nvPr/>
        </p:nvSpPr>
        <p:spPr>
          <a:xfrm>
            <a:off x="6811483" y="486093"/>
            <a:ext cx="2228244" cy="1200329"/>
          </a:xfrm>
          <a:prstGeom prst="rect">
            <a:avLst/>
          </a:prstGeom>
          <a:noFill/>
        </p:spPr>
        <p:txBody>
          <a:bodyPr wrap="none" rtlCol="0">
            <a:spAutoFit/>
          </a:bodyPr>
          <a:lstStyle/>
          <a:p>
            <a:r>
              <a:rPr lang="en-US" i="1" dirty="0" err="1" smtClean="0">
                <a:solidFill>
                  <a:srgbClr val="FF6600"/>
                </a:solidFill>
              </a:rPr>
              <a:t>pc_en</a:t>
            </a:r>
            <a:r>
              <a:rPr lang="en-US" i="1" dirty="0" smtClean="0">
                <a:solidFill>
                  <a:srgbClr val="FF6600"/>
                </a:solidFill>
              </a:rPr>
              <a:t> = 1</a:t>
            </a:r>
          </a:p>
          <a:p>
            <a:r>
              <a:rPr lang="en-US" i="1" dirty="0" err="1" smtClean="0">
                <a:solidFill>
                  <a:srgbClr val="FF6600"/>
                </a:solidFill>
              </a:rPr>
              <a:t>rf_wen</a:t>
            </a:r>
            <a:r>
              <a:rPr lang="en-US" i="1" dirty="0" smtClean="0">
                <a:solidFill>
                  <a:srgbClr val="FF6600"/>
                </a:solidFill>
              </a:rPr>
              <a:t> = </a:t>
            </a:r>
            <a:r>
              <a:rPr lang="en-US" i="1" dirty="0" err="1" smtClean="0">
                <a:solidFill>
                  <a:srgbClr val="FF6600"/>
                </a:solidFill>
              </a:rPr>
              <a:t>writes_rf_c</a:t>
            </a:r>
            <a:r>
              <a:rPr lang="en-US" i="1" dirty="0" smtClean="0">
                <a:solidFill>
                  <a:srgbClr val="FF6600"/>
                </a:solidFill>
              </a:rPr>
              <a:t>;</a:t>
            </a:r>
          </a:p>
          <a:p>
            <a:r>
              <a:rPr lang="en-US" i="1" dirty="0" smtClean="0">
                <a:solidFill>
                  <a:srgbClr val="FF6600"/>
                </a:solidFill>
              </a:rPr>
              <a:t>if (</a:t>
            </a:r>
            <a:r>
              <a:rPr lang="en-US" i="1" dirty="0" err="1" smtClean="0">
                <a:solidFill>
                  <a:srgbClr val="FF6600"/>
                </a:solidFill>
              </a:rPr>
              <a:t>writes_dmem_c</a:t>
            </a:r>
            <a:r>
              <a:rPr lang="en-US" i="1" dirty="0" smtClean="0">
                <a:solidFill>
                  <a:srgbClr val="FF6600"/>
                </a:solidFill>
              </a:rPr>
              <a:t>) </a:t>
            </a:r>
          </a:p>
          <a:p>
            <a:r>
              <a:rPr lang="en-US" i="1" dirty="0" smtClean="0">
                <a:solidFill>
                  <a:srgbClr val="FF6600"/>
                </a:solidFill>
              </a:rPr>
              <a:t>   </a:t>
            </a:r>
            <a:r>
              <a:rPr lang="en-US" i="1" dirty="0" err="1" smtClean="0">
                <a:solidFill>
                  <a:srgbClr val="FF6600"/>
                </a:solidFill>
              </a:rPr>
              <a:t>dmem_wen</a:t>
            </a:r>
            <a:r>
              <a:rPr lang="en-US" i="1" dirty="0" smtClean="0">
                <a:solidFill>
                  <a:srgbClr val="FF6600"/>
                </a:solidFill>
              </a:rPr>
              <a:t>=1</a:t>
            </a:r>
            <a:endParaRPr lang="en-US" i="1" dirty="0">
              <a:solidFill>
                <a:srgbClr val="FF6600"/>
              </a:solidFill>
            </a:endParaRPr>
          </a:p>
        </p:txBody>
      </p:sp>
      <p:sp>
        <p:nvSpPr>
          <p:cNvPr id="77" name="TextBox 76"/>
          <p:cNvSpPr txBox="1"/>
          <p:nvPr/>
        </p:nvSpPr>
        <p:spPr>
          <a:xfrm>
            <a:off x="2738492" y="3657600"/>
            <a:ext cx="2062108" cy="646331"/>
          </a:xfrm>
          <a:prstGeom prst="rect">
            <a:avLst/>
          </a:prstGeom>
          <a:noFill/>
        </p:spPr>
        <p:txBody>
          <a:bodyPr wrap="none" rtlCol="0">
            <a:spAutoFit/>
          </a:bodyPr>
          <a:lstStyle/>
          <a:p>
            <a:r>
              <a:rPr lang="en-US" i="1" dirty="0" err="1" smtClean="0">
                <a:solidFill>
                  <a:srgbClr val="FF6600"/>
                </a:solidFill>
              </a:rPr>
              <a:t>pc_en</a:t>
            </a:r>
            <a:r>
              <a:rPr lang="en-US" i="1" dirty="0" smtClean="0">
                <a:solidFill>
                  <a:srgbClr val="FF6600"/>
                </a:solidFill>
              </a:rPr>
              <a:t> = 1</a:t>
            </a:r>
          </a:p>
          <a:p>
            <a:r>
              <a:rPr lang="en-US" i="1" dirty="0" err="1" smtClean="0">
                <a:solidFill>
                  <a:srgbClr val="FF6600"/>
                </a:solidFill>
              </a:rPr>
              <a:t>rf_wen</a:t>
            </a:r>
            <a:r>
              <a:rPr lang="en-US" i="1" dirty="0" smtClean="0">
                <a:solidFill>
                  <a:srgbClr val="FF6600"/>
                </a:solidFill>
              </a:rPr>
              <a:t>=</a:t>
            </a:r>
            <a:r>
              <a:rPr lang="en-US" i="1" dirty="0" err="1" smtClean="0">
                <a:solidFill>
                  <a:srgbClr val="FF6600"/>
                </a:solidFill>
              </a:rPr>
              <a:t>writes_rf_c</a:t>
            </a:r>
            <a:endParaRPr lang="en-US" i="1" dirty="0">
              <a:solidFill>
                <a:srgbClr val="FF6600"/>
              </a:solidFill>
            </a:endParaRPr>
          </a:p>
        </p:txBody>
      </p:sp>
      <p:sp>
        <p:nvSpPr>
          <p:cNvPr id="78" name="TextBox 77"/>
          <p:cNvSpPr txBox="1"/>
          <p:nvPr/>
        </p:nvSpPr>
        <p:spPr>
          <a:xfrm>
            <a:off x="3352800" y="1317090"/>
            <a:ext cx="1424501" cy="369332"/>
          </a:xfrm>
          <a:prstGeom prst="rect">
            <a:avLst/>
          </a:prstGeom>
          <a:noFill/>
        </p:spPr>
        <p:txBody>
          <a:bodyPr wrap="none" rtlCol="0">
            <a:spAutoFit/>
          </a:bodyPr>
          <a:lstStyle/>
          <a:p>
            <a:r>
              <a:rPr lang="en-US" i="1" dirty="0" err="1" smtClean="0">
                <a:solidFill>
                  <a:srgbClr val="FF6600"/>
                </a:solidFill>
              </a:rPr>
              <a:t>imem_ren</a:t>
            </a:r>
            <a:r>
              <a:rPr lang="en-US" i="1" dirty="0" smtClean="0">
                <a:solidFill>
                  <a:srgbClr val="FF6600"/>
                </a:solidFill>
              </a:rPr>
              <a:t>=1</a:t>
            </a:r>
            <a:endParaRPr lang="en-US" i="1" dirty="0">
              <a:solidFill>
                <a:srgbClr val="FF6600"/>
              </a:solidFill>
            </a:endParaRPr>
          </a:p>
        </p:txBody>
      </p:sp>
      <p:sp>
        <p:nvSpPr>
          <p:cNvPr id="79" name="TextBox 78"/>
          <p:cNvSpPr txBox="1"/>
          <p:nvPr/>
        </p:nvSpPr>
        <p:spPr>
          <a:xfrm>
            <a:off x="4893204" y="2511224"/>
            <a:ext cx="1000482" cy="369332"/>
          </a:xfrm>
          <a:prstGeom prst="rect">
            <a:avLst/>
          </a:prstGeom>
          <a:noFill/>
        </p:spPr>
        <p:txBody>
          <a:bodyPr wrap="none" rtlCol="0">
            <a:spAutoFit/>
          </a:bodyPr>
          <a:lstStyle/>
          <a:p>
            <a:r>
              <a:rPr lang="en-US" i="1" dirty="0" err="1" smtClean="0">
                <a:solidFill>
                  <a:srgbClr val="FF6600"/>
                </a:solidFill>
              </a:rPr>
              <a:t>IR_en</a:t>
            </a:r>
            <a:r>
              <a:rPr lang="en-US" i="1" dirty="0" smtClean="0">
                <a:solidFill>
                  <a:srgbClr val="FF6600"/>
                </a:solidFill>
              </a:rPr>
              <a:t>=1</a:t>
            </a:r>
            <a:endParaRPr lang="en-US" i="1" dirty="0">
              <a:solidFill>
                <a:srgbClr val="FF6600"/>
              </a:solidFill>
            </a:endParaRPr>
          </a:p>
        </p:txBody>
      </p:sp>
      <p:sp>
        <p:nvSpPr>
          <p:cNvPr id="80" name="TextBox 79"/>
          <p:cNvSpPr txBox="1"/>
          <p:nvPr/>
        </p:nvSpPr>
        <p:spPr>
          <a:xfrm>
            <a:off x="7762081" y="4665866"/>
            <a:ext cx="1490212" cy="369332"/>
          </a:xfrm>
          <a:prstGeom prst="rect">
            <a:avLst/>
          </a:prstGeom>
          <a:noFill/>
        </p:spPr>
        <p:txBody>
          <a:bodyPr wrap="none" rtlCol="0">
            <a:spAutoFit/>
          </a:bodyPr>
          <a:lstStyle/>
          <a:p>
            <a:r>
              <a:rPr lang="en-US" i="1" dirty="0" err="1" smtClean="0">
                <a:solidFill>
                  <a:srgbClr val="FF6600"/>
                </a:solidFill>
              </a:rPr>
              <a:t>dmem_ren</a:t>
            </a:r>
            <a:r>
              <a:rPr lang="en-US" i="1" dirty="0" smtClean="0">
                <a:solidFill>
                  <a:srgbClr val="FF6600"/>
                </a:solidFill>
              </a:rPr>
              <a:t>=1</a:t>
            </a:r>
            <a:endParaRPr lang="en-US" i="1" dirty="0">
              <a:solidFill>
                <a:srgbClr val="FF6600"/>
              </a:solidFill>
            </a:endParaRPr>
          </a:p>
        </p:txBody>
      </p:sp>
      <p:sp>
        <p:nvSpPr>
          <p:cNvPr id="82" name="Freeform 81"/>
          <p:cNvSpPr/>
          <p:nvPr/>
        </p:nvSpPr>
        <p:spPr>
          <a:xfrm>
            <a:off x="1715007" y="2002471"/>
            <a:ext cx="4811290" cy="3949318"/>
          </a:xfrm>
          <a:custGeom>
            <a:avLst/>
            <a:gdLst>
              <a:gd name="connsiteX0" fmla="*/ 4811290 w 4811290"/>
              <a:gd name="connsiteY0" fmla="*/ 3949318 h 3949318"/>
              <a:gd name="connsiteX1" fmla="*/ 1826251 w 4811290"/>
              <a:gd name="connsiteY1" fmla="*/ 3244745 h 3949318"/>
              <a:gd name="connsiteX2" fmla="*/ 0 w 4811290"/>
              <a:gd name="connsiteY2" fmla="*/ 0 h 3949318"/>
            </a:gdLst>
            <a:ahLst/>
            <a:cxnLst>
              <a:cxn ang="0">
                <a:pos x="connsiteX0" y="connsiteY0"/>
              </a:cxn>
              <a:cxn ang="0">
                <a:pos x="connsiteX1" y="connsiteY1"/>
              </a:cxn>
              <a:cxn ang="0">
                <a:pos x="connsiteX2" y="connsiteY2"/>
              </a:cxn>
            </a:cxnLst>
            <a:rect l="l" t="t" r="r" b="b"/>
            <a:pathLst>
              <a:path w="4811290" h="3949318">
                <a:moveTo>
                  <a:pt x="4811290" y="3949318"/>
                </a:moveTo>
                <a:cubicBezTo>
                  <a:pt x="3719711" y="3926141"/>
                  <a:pt x="2628133" y="3902965"/>
                  <a:pt x="1826251" y="3244745"/>
                </a:cubicBezTo>
                <a:cubicBezTo>
                  <a:pt x="1024369" y="2586525"/>
                  <a:pt x="0" y="0"/>
                  <a:pt x="0" y="0"/>
                </a:cubicBezTo>
              </a:path>
            </a:pathLst>
          </a:custGeom>
          <a:ln>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Autofit/>
          </a:bodyPr>
          <a:lstStyle/>
          <a:p>
            <a:r>
              <a:rPr lang="en-US" sz="2800" dirty="0" smtClean="0">
                <a:solidFill>
                  <a:srgbClr val="0000FF"/>
                </a:solidFill>
              </a:rPr>
              <a:t>Coding Control: Next State Logic</a:t>
            </a:r>
            <a:br>
              <a:rPr lang="en-US" sz="2800" dirty="0" smtClean="0">
                <a:solidFill>
                  <a:srgbClr val="0000FF"/>
                </a:solidFill>
              </a:rPr>
            </a:br>
            <a:r>
              <a:rPr lang="en-US" sz="1800" dirty="0" smtClean="0">
                <a:solidFill>
                  <a:srgbClr val="0000FF"/>
                </a:solidFill>
              </a:rPr>
              <a:t>(with a little Synthesizable </a:t>
            </a:r>
            <a:r>
              <a:rPr lang="en-US" sz="1800" dirty="0" err="1" smtClean="0">
                <a:solidFill>
                  <a:srgbClr val="0000FF"/>
                </a:solidFill>
              </a:rPr>
              <a:t>SystemVerilog</a:t>
            </a:r>
            <a:r>
              <a:rPr lang="en-US" sz="1800" dirty="0" smtClean="0">
                <a:solidFill>
                  <a:srgbClr val="0000FF"/>
                </a:solidFill>
              </a:rPr>
              <a:t>; </a:t>
            </a:r>
            <a:br>
              <a:rPr lang="en-US" sz="1800" dirty="0" smtClean="0">
                <a:solidFill>
                  <a:srgbClr val="0000FF"/>
                </a:solidFill>
              </a:rPr>
            </a:br>
            <a:r>
              <a:rPr lang="en-US" sz="1800" dirty="0" smtClean="0">
                <a:solidFill>
                  <a:srgbClr val="0000FF"/>
                </a:solidFill>
              </a:rPr>
              <a:t>remember macros for LW etc from earlier)</a:t>
            </a:r>
            <a:endParaRPr lang="en-US" sz="2800" dirty="0">
              <a:solidFill>
                <a:srgbClr val="0000FF"/>
              </a:solidFill>
            </a:endParaRPr>
          </a:p>
        </p:txBody>
      </p:sp>
      <p:sp>
        <p:nvSpPr>
          <p:cNvPr id="4" name="TextBox 3"/>
          <p:cNvSpPr txBox="1"/>
          <p:nvPr/>
        </p:nvSpPr>
        <p:spPr>
          <a:xfrm>
            <a:off x="304800" y="2140327"/>
            <a:ext cx="4510069" cy="4031873"/>
          </a:xfrm>
          <a:prstGeom prst="rect">
            <a:avLst/>
          </a:prstGeom>
          <a:noFill/>
        </p:spPr>
        <p:txBody>
          <a:bodyPr wrap="none" rtlCol="0">
            <a:spAutoFit/>
          </a:bodyPr>
          <a:lstStyle/>
          <a:p>
            <a:endParaRPr lang="en-US" sz="1600" dirty="0" smtClean="0"/>
          </a:p>
          <a:p>
            <a:r>
              <a:rPr lang="en-US" sz="1600" dirty="0" err="1" smtClean="0">
                <a:solidFill>
                  <a:schemeClr val="accent2">
                    <a:lumMod val="90000"/>
                    <a:lumOff val="10000"/>
                  </a:schemeClr>
                </a:solidFill>
              </a:rPr>
              <a:t>always_ff</a:t>
            </a:r>
            <a:r>
              <a:rPr lang="en-US" sz="1600" dirty="0" smtClean="0">
                <a:solidFill>
                  <a:schemeClr val="accent2">
                    <a:lumMod val="90000"/>
                    <a:lumOff val="10000"/>
                  </a:schemeClr>
                </a:solidFill>
              </a:rPr>
              <a:t> </a:t>
            </a:r>
            <a:r>
              <a:rPr lang="en-US" sz="1600" dirty="0" smtClean="0"/>
              <a:t>@(</a:t>
            </a:r>
            <a:r>
              <a:rPr lang="en-US" sz="1600" dirty="0" err="1" smtClean="0">
                <a:solidFill>
                  <a:srgbClr val="4E1765"/>
                </a:solidFill>
              </a:rPr>
              <a:t>posedge</a:t>
            </a:r>
            <a:r>
              <a:rPr lang="en-US" sz="1600" dirty="0" smtClean="0">
                <a:solidFill>
                  <a:srgbClr val="4E1765"/>
                </a:solidFill>
              </a:rPr>
              <a:t> </a:t>
            </a:r>
            <a:r>
              <a:rPr lang="en-US" sz="1600" dirty="0" err="1" smtClean="0"/>
              <a:t>clk</a:t>
            </a:r>
            <a:r>
              <a:rPr lang="en-US" sz="1600" dirty="0" smtClean="0"/>
              <a:t>)</a:t>
            </a:r>
          </a:p>
          <a:p>
            <a:r>
              <a:rPr lang="en-US" sz="1600" dirty="0" smtClean="0"/>
              <a:t>    </a:t>
            </a:r>
            <a:r>
              <a:rPr lang="en-US" sz="1600" dirty="0" err="1" smtClean="0"/>
              <a:t>substate_r</a:t>
            </a:r>
            <a:r>
              <a:rPr lang="en-US" sz="1600" dirty="0" smtClean="0"/>
              <a:t> </a:t>
            </a:r>
            <a:r>
              <a:rPr lang="en-US" sz="1600" dirty="0" smtClean="0">
                <a:solidFill>
                  <a:srgbClr val="4E1765"/>
                </a:solidFill>
              </a:rPr>
              <a:t>&lt;=</a:t>
            </a:r>
            <a:r>
              <a:rPr lang="en-US" sz="1600" dirty="0" smtClean="0"/>
              <a:t> reset </a:t>
            </a:r>
            <a:r>
              <a:rPr lang="en-US" sz="1600" dirty="0" smtClean="0">
                <a:solidFill>
                  <a:srgbClr val="4E1765"/>
                </a:solidFill>
              </a:rPr>
              <a:t>?</a:t>
            </a:r>
            <a:r>
              <a:rPr lang="en-US" sz="1600" dirty="0" smtClean="0"/>
              <a:t> </a:t>
            </a:r>
            <a:r>
              <a:rPr lang="en-US" sz="1600" dirty="0" err="1" smtClean="0"/>
              <a:t>sNewPC</a:t>
            </a:r>
            <a:r>
              <a:rPr lang="en-US" sz="1600" dirty="0" smtClean="0"/>
              <a:t> : </a:t>
            </a:r>
            <a:r>
              <a:rPr lang="en-US" sz="1600" dirty="0" err="1" smtClean="0"/>
              <a:t>substate_n</a:t>
            </a:r>
            <a:r>
              <a:rPr lang="en-US" sz="1600" dirty="0" smtClean="0"/>
              <a:t>;</a:t>
            </a:r>
          </a:p>
          <a:p>
            <a:endParaRPr lang="en-US" sz="1600" dirty="0" smtClean="0"/>
          </a:p>
          <a:p>
            <a:r>
              <a:rPr lang="en-US" sz="1600" dirty="0" err="1" smtClean="0">
                <a:solidFill>
                  <a:srgbClr val="4E1765"/>
                </a:solidFill>
              </a:rPr>
              <a:t>always_comb</a:t>
            </a:r>
            <a:r>
              <a:rPr lang="en-US" sz="1600" dirty="0" smtClean="0">
                <a:solidFill>
                  <a:srgbClr val="4E1765"/>
                </a:solidFill>
              </a:rPr>
              <a:t> </a:t>
            </a:r>
          </a:p>
          <a:p>
            <a:r>
              <a:rPr lang="en-US" sz="1600" dirty="0" smtClean="0">
                <a:solidFill>
                  <a:srgbClr val="4E1765"/>
                </a:solidFill>
              </a:rPr>
              <a:t>unique case </a:t>
            </a:r>
            <a:r>
              <a:rPr lang="en-US" sz="1600" dirty="0" smtClean="0"/>
              <a:t>(</a:t>
            </a:r>
            <a:r>
              <a:rPr lang="en-US" sz="1600" dirty="0" err="1" smtClean="0"/>
              <a:t>substate_r</a:t>
            </a:r>
            <a:r>
              <a:rPr lang="en-US" sz="1600" dirty="0" smtClean="0"/>
              <a:t>)</a:t>
            </a:r>
          </a:p>
          <a:p>
            <a:r>
              <a:rPr lang="en-US" sz="1600" dirty="0" smtClean="0"/>
              <a:t>        </a:t>
            </a:r>
            <a:r>
              <a:rPr lang="en-US" sz="1600" dirty="0" err="1" smtClean="0"/>
              <a:t>sNewPC</a:t>
            </a:r>
            <a:r>
              <a:rPr lang="en-US" sz="1600" dirty="0" smtClean="0"/>
              <a:t>:      </a:t>
            </a:r>
            <a:r>
              <a:rPr lang="en-US" sz="1600" dirty="0" err="1" smtClean="0"/>
              <a:t>substate_n</a:t>
            </a:r>
            <a:r>
              <a:rPr lang="en-US" sz="1600" dirty="0" smtClean="0"/>
              <a:t> = </a:t>
            </a:r>
            <a:r>
              <a:rPr lang="en-US" sz="1600" dirty="0" err="1" smtClean="0"/>
              <a:t>sFetch</a:t>
            </a:r>
            <a:r>
              <a:rPr lang="en-US" sz="1600" dirty="0" smtClean="0"/>
              <a:t>;       </a:t>
            </a:r>
          </a:p>
          <a:p>
            <a:r>
              <a:rPr lang="en-US" sz="1600" dirty="0" smtClean="0"/>
              <a:t>        </a:t>
            </a:r>
            <a:r>
              <a:rPr lang="en-US" sz="1600" dirty="0" err="1" smtClean="0"/>
              <a:t>sFetch</a:t>
            </a:r>
            <a:r>
              <a:rPr lang="en-US" sz="1600" dirty="0" smtClean="0"/>
              <a:t>:         </a:t>
            </a:r>
            <a:r>
              <a:rPr lang="en-US" sz="1600" dirty="0" err="1" smtClean="0"/>
              <a:t>substate_n</a:t>
            </a:r>
            <a:r>
              <a:rPr lang="en-US" sz="1600" dirty="0" smtClean="0"/>
              <a:t> = </a:t>
            </a:r>
            <a:r>
              <a:rPr lang="en-US" sz="1600" dirty="0" err="1" smtClean="0"/>
              <a:t>sExecute</a:t>
            </a:r>
            <a:r>
              <a:rPr lang="en-US" sz="1600" dirty="0" smtClean="0"/>
              <a:t>;</a:t>
            </a:r>
          </a:p>
          <a:p>
            <a:r>
              <a:rPr lang="en-US" sz="1600" dirty="0" smtClean="0"/>
              <a:t>        </a:t>
            </a:r>
            <a:r>
              <a:rPr lang="en-US" sz="1600" dirty="0" err="1" smtClean="0"/>
              <a:t>sExecute</a:t>
            </a:r>
            <a:r>
              <a:rPr lang="en-US" sz="1600" dirty="0" smtClean="0"/>
              <a:t>:</a:t>
            </a:r>
            <a:endParaRPr lang="en-US" sz="1600" dirty="0" smtClean="0">
              <a:solidFill>
                <a:srgbClr val="4E1765"/>
              </a:solidFill>
            </a:endParaRPr>
          </a:p>
          <a:p>
            <a:r>
              <a:rPr lang="en-US" sz="1600" dirty="0" smtClean="0"/>
              <a:t>                            </a:t>
            </a:r>
            <a:r>
              <a:rPr lang="en-US" sz="1600" dirty="0" smtClean="0">
                <a:solidFill>
                  <a:srgbClr val="4E1765"/>
                </a:solidFill>
              </a:rPr>
              <a:t>unique </a:t>
            </a:r>
            <a:r>
              <a:rPr lang="en-US" sz="1600" dirty="0" err="1" smtClean="0">
                <a:solidFill>
                  <a:srgbClr val="4E1765"/>
                </a:solidFill>
              </a:rPr>
              <a:t>casez</a:t>
            </a:r>
            <a:r>
              <a:rPr lang="en-US" sz="1600" dirty="0" smtClean="0">
                <a:solidFill>
                  <a:srgbClr val="4E1765"/>
                </a:solidFill>
              </a:rPr>
              <a:t> </a:t>
            </a:r>
            <a:r>
              <a:rPr lang="en-US" sz="1600" dirty="0" smtClean="0"/>
              <a:t>(</a:t>
            </a:r>
            <a:r>
              <a:rPr lang="en-US" sz="1600" dirty="0" err="1" smtClean="0"/>
              <a:t>IR_r</a:t>
            </a:r>
            <a:r>
              <a:rPr lang="en-US" sz="1600" dirty="0" smtClean="0"/>
              <a:t>)</a:t>
            </a:r>
          </a:p>
          <a:p>
            <a:r>
              <a:rPr lang="en-US" sz="1600" dirty="0" smtClean="0"/>
              <a:t>                                          `LW: </a:t>
            </a:r>
            <a:r>
              <a:rPr lang="en-US" sz="1600" dirty="0" err="1" smtClean="0"/>
              <a:t>substate_n</a:t>
            </a:r>
            <a:r>
              <a:rPr lang="en-US" sz="1600" dirty="0" smtClean="0"/>
              <a:t> = </a:t>
            </a:r>
            <a:r>
              <a:rPr lang="en-US" sz="1600" dirty="0" err="1" smtClean="0"/>
              <a:t>sMemory</a:t>
            </a:r>
            <a:r>
              <a:rPr lang="en-US" sz="1600" dirty="0" smtClean="0"/>
              <a:t>; </a:t>
            </a:r>
          </a:p>
          <a:p>
            <a:r>
              <a:rPr lang="en-US" sz="1600" dirty="0" smtClean="0"/>
              <a:t>                                 </a:t>
            </a:r>
            <a:r>
              <a:rPr lang="en-US" sz="1600" dirty="0" smtClean="0">
                <a:solidFill>
                  <a:srgbClr val="4E1765"/>
                </a:solidFill>
              </a:rPr>
              <a:t>default</a:t>
            </a:r>
            <a:r>
              <a:rPr lang="en-US" sz="1600" dirty="0" smtClean="0"/>
              <a:t>:    </a:t>
            </a:r>
            <a:r>
              <a:rPr lang="en-US" sz="1600" dirty="0" err="1" smtClean="0"/>
              <a:t>substate_n</a:t>
            </a:r>
            <a:r>
              <a:rPr lang="en-US" sz="1600" dirty="0" smtClean="0"/>
              <a:t> = </a:t>
            </a:r>
            <a:r>
              <a:rPr lang="en-US" sz="1600" dirty="0" err="1" smtClean="0"/>
              <a:t>sNewPC</a:t>
            </a:r>
            <a:r>
              <a:rPr lang="en-US" sz="1600" dirty="0" smtClean="0"/>
              <a:t>;</a:t>
            </a:r>
          </a:p>
          <a:p>
            <a:r>
              <a:rPr lang="en-US" sz="1600" dirty="0" smtClean="0"/>
              <a:t>                            </a:t>
            </a:r>
            <a:r>
              <a:rPr lang="en-US" sz="1600" dirty="0" err="1" smtClean="0">
                <a:solidFill>
                  <a:srgbClr val="4E1765"/>
                </a:solidFill>
              </a:rPr>
              <a:t>endcase</a:t>
            </a:r>
            <a:endParaRPr lang="en-US" sz="1600" dirty="0" smtClean="0">
              <a:solidFill>
                <a:srgbClr val="4E1765"/>
              </a:solidFill>
            </a:endParaRPr>
          </a:p>
          <a:p>
            <a:r>
              <a:rPr lang="en-US" sz="1600" dirty="0" smtClean="0"/>
              <a:t>       </a:t>
            </a:r>
            <a:r>
              <a:rPr lang="en-US" sz="1600" dirty="0" err="1" smtClean="0"/>
              <a:t>sMemory</a:t>
            </a:r>
            <a:r>
              <a:rPr lang="en-US" sz="1600" dirty="0" smtClean="0"/>
              <a:t>: </a:t>
            </a:r>
            <a:r>
              <a:rPr lang="en-US" sz="1600" dirty="0" err="1" smtClean="0"/>
              <a:t>substate_n</a:t>
            </a:r>
            <a:r>
              <a:rPr lang="en-US" sz="1600" dirty="0" smtClean="0"/>
              <a:t> = </a:t>
            </a:r>
            <a:r>
              <a:rPr lang="en-US" sz="1600" dirty="0" err="1" smtClean="0"/>
              <a:t>sNewPC</a:t>
            </a:r>
            <a:r>
              <a:rPr lang="en-US" sz="1600" dirty="0" smtClean="0"/>
              <a:t>; </a:t>
            </a:r>
          </a:p>
          <a:p>
            <a:r>
              <a:rPr lang="en-US" sz="1600" dirty="0" smtClean="0"/>
              <a:t>           default: </a:t>
            </a:r>
            <a:r>
              <a:rPr lang="en-US" sz="1600" dirty="0" err="1" smtClean="0"/>
              <a:t>substate_n</a:t>
            </a:r>
            <a:r>
              <a:rPr lang="en-US" sz="1600" dirty="0" smtClean="0"/>
              <a:t> = </a:t>
            </a:r>
            <a:r>
              <a:rPr lang="en-US" sz="1600" dirty="0" err="1" smtClean="0"/>
              <a:t>sNewPC</a:t>
            </a:r>
            <a:r>
              <a:rPr lang="en-US" sz="1600" dirty="0" smtClean="0"/>
              <a:t>; </a:t>
            </a:r>
          </a:p>
          <a:p>
            <a:r>
              <a:rPr lang="en-US" sz="1600" dirty="0" smtClean="0"/>
              <a:t>  </a:t>
            </a:r>
            <a:r>
              <a:rPr lang="en-US" sz="1600" dirty="0" err="1" smtClean="0">
                <a:solidFill>
                  <a:srgbClr val="4E1765"/>
                </a:solidFill>
              </a:rPr>
              <a:t>endcase</a:t>
            </a:r>
            <a:endParaRPr lang="en-US" sz="1600" dirty="0">
              <a:solidFill>
                <a:srgbClr val="4E1765"/>
              </a:solidFill>
            </a:endParaRPr>
          </a:p>
        </p:txBody>
      </p:sp>
      <p:sp>
        <p:nvSpPr>
          <p:cNvPr id="5" name="Rectangle 4"/>
          <p:cNvSpPr/>
          <p:nvPr/>
        </p:nvSpPr>
        <p:spPr>
          <a:xfrm>
            <a:off x="304800" y="1454527"/>
            <a:ext cx="8534400" cy="646331"/>
          </a:xfrm>
          <a:prstGeom prst="rect">
            <a:avLst/>
          </a:prstGeom>
        </p:spPr>
        <p:txBody>
          <a:bodyPr wrap="square">
            <a:spAutoFit/>
          </a:bodyPr>
          <a:lstStyle/>
          <a:p>
            <a:r>
              <a:rPr lang="en-US" dirty="0" err="1" smtClean="0">
                <a:solidFill>
                  <a:schemeClr val="accent2">
                    <a:lumMod val="90000"/>
                    <a:lumOff val="10000"/>
                  </a:schemeClr>
                </a:solidFill>
              </a:rPr>
              <a:t>typedef</a:t>
            </a:r>
            <a:r>
              <a:rPr lang="en-US" dirty="0" smtClean="0">
                <a:solidFill>
                  <a:schemeClr val="accent2">
                    <a:lumMod val="90000"/>
                    <a:lumOff val="10000"/>
                  </a:schemeClr>
                </a:solidFill>
              </a:rPr>
              <a:t> </a:t>
            </a:r>
            <a:r>
              <a:rPr lang="en-US" dirty="0" err="1" smtClean="0">
                <a:solidFill>
                  <a:srgbClr val="4E1765"/>
                </a:solidFill>
              </a:rPr>
              <a:t>enum</a:t>
            </a:r>
            <a:r>
              <a:rPr lang="en-US" dirty="0" smtClean="0">
                <a:solidFill>
                  <a:srgbClr val="4E1765"/>
                </a:solidFill>
              </a:rPr>
              <a:t> logic [1:0] </a:t>
            </a:r>
            <a:r>
              <a:rPr lang="en-US" dirty="0" smtClean="0"/>
              <a:t>{ </a:t>
            </a:r>
            <a:r>
              <a:rPr lang="en-US" dirty="0" err="1" smtClean="0"/>
              <a:t>sNewPC</a:t>
            </a:r>
            <a:r>
              <a:rPr lang="en-US" dirty="0" smtClean="0"/>
              <a:t>, </a:t>
            </a:r>
            <a:r>
              <a:rPr lang="en-US" dirty="0" err="1" smtClean="0"/>
              <a:t>sFetch</a:t>
            </a:r>
            <a:r>
              <a:rPr lang="en-US" dirty="0" smtClean="0"/>
              <a:t>, </a:t>
            </a:r>
            <a:r>
              <a:rPr lang="en-US" dirty="0" err="1" smtClean="0"/>
              <a:t>sExecute</a:t>
            </a:r>
            <a:r>
              <a:rPr lang="en-US" dirty="0" smtClean="0"/>
              <a:t>, </a:t>
            </a:r>
            <a:r>
              <a:rPr lang="en-US" dirty="0" err="1" smtClean="0"/>
              <a:t>sMemory</a:t>
            </a:r>
            <a:r>
              <a:rPr lang="en-US" dirty="0" smtClean="0"/>
              <a:t> } </a:t>
            </a:r>
            <a:r>
              <a:rPr lang="en-US" dirty="0" err="1" smtClean="0"/>
              <a:t>state_s</a:t>
            </a:r>
            <a:r>
              <a:rPr lang="en-US" dirty="0" smtClean="0"/>
              <a:t>;</a:t>
            </a:r>
          </a:p>
          <a:p>
            <a:r>
              <a:rPr lang="en-US" dirty="0" err="1" smtClean="0"/>
              <a:t>state_s</a:t>
            </a:r>
            <a:r>
              <a:rPr lang="en-US" dirty="0" smtClean="0"/>
              <a:t> </a:t>
            </a:r>
            <a:r>
              <a:rPr lang="en-US" dirty="0" err="1" smtClean="0"/>
              <a:t>substate_r</a:t>
            </a:r>
            <a:r>
              <a:rPr lang="en-US" dirty="0" smtClean="0"/>
              <a:t>, </a:t>
            </a:r>
            <a:r>
              <a:rPr lang="en-US" dirty="0" err="1" smtClean="0"/>
              <a:t>substate_n</a:t>
            </a:r>
            <a:r>
              <a:rPr lang="en-US" dirty="0" smtClean="0"/>
              <a:t>;</a:t>
            </a:r>
          </a:p>
        </p:txBody>
      </p:sp>
      <p:grpSp>
        <p:nvGrpSpPr>
          <p:cNvPr id="62" name="Group 61"/>
          <p:cNvGrpSpPr/>
          <p:nvPr/>
        </p:nvGrpSpPr>
        <p:grpSpPr>
          <a:xfrm>
            <a:off x="4800600" y="2521327"/>
            <a:ext cx="4343400" cy="2895600"/>
            <a:chOff x="4800600" y="2521327"/>
            <a:chExt cx="4343400" cy="2895600"/>
          </a:xfrm>
        </p:grpSpPr>
        <p:grpSp>
          <p:nvGrpSpPr>
            <p:cNvPr id="31" name="Group 30"/>
            <p:cNvGrpSpPr/>
            <p:nvPr/>
          </p:nvGrpSpPr>
          <p:grpSpPr>
            <a:xfrm>
              <a:off x="4800600" y="3054727"/>
              <a:ext cx="4259513" cy="2362200"/>
              <a:chOff x="117438" y="796439"/>
              <a:chExt cx="5392825" cy="3977426"/>
            </a:xfrm>
          </p:grpSpPr>
          <p:grpSp>
            <p:nvGrpSpPr>
              <p:cNvPr id="32" name="Group 3"/>
              <p:cNvGrpSpPr/>
              <p:nvPr/>
            </p:nvGrpSpPr>
            <p:grpSpPr>
              <a:xfrm>
                <a:off x="117438" y="796439"/>
                <a:ext cx="1502143" cy="825190"/>
                <a:chOff x="6324600" y="4038600"/>
                <a:chExt cx="718158" cy="533400"/>
              </a:xfrm>
            </p:grpSpPr>
            <p:sp>
              <p:nvSpPr>
                <p:cNvPr id="53" name="Oval 4"/>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
                <p:cNvSpPr txBox="1"/>
                <p:nvPr/>
              </p:nvSpPr>
              <p:spPr>
                <a:xfrm>
                  <a:off x="6396647" y="4057650"/>
                  <a:ext cx="646111" cy="401977"/>
                </a:xfrm>
                <a:prstGeom prst="rect">
                  <a:avLst/>
                </a:prstGeom>
                <a:noFill/>
              </p:spPr>
              <p:txBody>
                <a:bodyPr wrap="square" rtlCol="0">
                  <a:spAutoFit/>
                </a:bodyPr>
                <a:lstStyle/>
                <a:p>
                  <a:r>
                    <a:rPr lang="en-US" dirty="0" err="1" smtClean="0"/>
                    <a:t>NewPC</a:t>
                  </a:r>
                  <a:endParaRPr lang="en-US" dirty="0"/>
                </a:p>
              </p:txBody>
            </p:sp>
          </p:grpSp>
          <p:grpSp>
            <p:nvGrpSpPr>
              <p:cNvPr id="33" name="Group 6"/>
              <p:cNvGrpSpPr/>
              <p:nvPr/>
            </p:nvGrpSpPr>
            <p:grpSpPr>
              <a:xfrm>
                <a:off x="1468885" y="1655102"/>
                <a:ext cx="1434461" cy="1039588"/>
                <a:chOff x="6324600" y="4038600"/>
                <a:chExt cx="685800" cy="533400"/>
              </a:xfrm>
            </p:grpSpPr>
            <p:sp>
              <p:nvSpPr>
                <p:cNvPr id="50" name="Oval 49"/>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6448315" y="4104826"/>
                  <a:ext cx="533400" cy="319076"/>
                </a:xfrm>
                <a:prstGeom prst="rect">
                  <a:avLst/>
                </a:prstGeom>
                <a:noFill/>
              </p:spPr>
              <p:txBody>
                <a:bodyPr wrap="square" rtlCol="0">
                  <a:spAutoFit/>
                </a:bodyPr>
                <a:lstStyle/>
                <a:p>
                  <a:r>
                    <a:rPr lang="en-US" dirty="0" smtClean="0"/>
                    <a:t>Fetch</a:t>
                  </a:r>
                  <a:endParaRPr lang="en-US" dirty="0"/>
                </a:p>
              </p:txBody>
            </p:sp>
          </p:grpSp>
          <p:grpSp>
            <p:nvGrpSpPr>
              <p:cNvPr id="34" name="Group 9"/>
              <p:cNvGrpSpPr/>
              <p:nvPr/>
            </p:nvGrpSpPr>
            <p:grpSpPr>
              <a:xfrm>
                <a:off x="2743971" y="2694691"/>
                <a:ext cx="1434462" cy="1039588"/>
                <a:chOff x="6324600" y="4038600"/>
                <a:chExt cx="685800" cy="533400"/>
              </a:xfrm>
            </p:grpSpPr>
            <p:sp>
              <p:nvSpPr>
                <p:cNvPr id="47" name="Oval 46"/>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355404" y="4050551"/>
                  <a:ext cx="618580" cy="319076"/>
                </a:xfrm>
                <a:prstGeom prst="rect">
                  <a:avLst/>
                </a:prstGeom>
                <a:noFill/>
              </p:spPr>
              <p:txBody>
                <a:bodyPr wrap="square" rtlCol="0">
                  <a:spAutoFit/>
                </a:bodyPr>
                <a:lstStyle/>
                <a:p>
                  <a:r>
                    <a:rPr lang="en-US" dirty="0" smtClean="0"/>
                    <a:t>Execute</a:t>
                  </a:r>
                  <a:endParaRPr lang="en-US" dirty="0"/>
                </a:p>
              </p:txBody>
            </p:sp>
          </p:grpSp>
          <p:grpSp>
            <p:nvGrpSpPr>
              <p:cNvPr id="35" name="Group 12"/>
              <p:cNvGrpSpPr/>
              <p:nvPr/>
            </p:nvGrpSpPr>
            <p:grpSpPr>
              <a:xfrm>
                <a:off x="3859654" y="3734277"/>
                <a:ext cx="1650609" cy="1039588"/>
                <a:chOff x="6324600" y="4038600"/>
                <a:chExt cx="789138" cy="533400"/>
              </a:xfrm>
            </p:grpSpPr>
            <p:sp>
              <p:nvSpPr>
                <p:cNvPr id="44" name="Oval 43"/>
                <p:cNvSpPr/>
                <p:nvPr/>
              </p:nvSpPr>
              <p:spPr>
                <a:xfrm>
                  <a:off x="6324600" y="4038600"/>
                  <a:ext cx="789138"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6402387" y="4090772"/>
                  <a:ext cx="711351" cy="292486"/>
                </a:xfrm>
                <a:prstGeom prst="rect">
                  <a:avLst/>
                </a:prstGeom>
                <a:noFill/>
              </p:spPr>
              <p:txBody>
                <a:bodyPr wrap="square" rtlCol="0">
                  <a:spAutoFit/>
                </a:bodyPr>
                <a:lstStyle/>
                <a:p>
                  <a:r>
                    <a:rPr lang="en-US" sz="1600" dirty="0" smtClean="0"/>
                    <a:t>Memory</a:t>
                  </a:r>
                  <a:endParaRPr lang="en-US" sz="1600" dirty="0"/>
                </a:p>
              </p:txBody>
            </p:sp>
          </p:grpSp>
          <p:cxnSp>
            <p:nvCxnSpPr>
              <p:cNvPr id="36" name="Shape 35"/>
              <p:cNvCxnSpPr/>
              <p:nvPr/>
            </p:nvCxnSpPr>
            <p:spPr>
              <a:xfrm>
                <a:off x="1551899" y="1209036"/>
                <a:ext cx="634217" cy="44606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25"/>
              <p:cNvCxnSpPr/>
              <p:nvPr/>
            </p:nvCxnSpPr>
            <p:spPr>
              <a:xfrm>
                <a:off x="2903347" y="2174896"/>
                <a:ext cx="557846"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25"/>
              <p:cNvCxnSpPr/>
              <p:nvPr/>
            </p:nvCxnSpPr>
            <p:spPr>
              <a:xfrm>
                <a:off x="4178423" y="3214484"/>
                <a:ext cx="398461"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25"/>
              <p:cNvCxnSpPr/>
              <p:nvPr/>
            </p:nvCxnSpPr>
            <p:spPr>
              <a:xfrm rot="10800000">
                <a:off x="1341828" y="917286"/>
                <a:ext cx="2626525" cy="1929648"/>
              </a:xfrm>
              <a:prstGeom prst="curvedConnector4">
                <a:avLst>
                  <a:gd name="adj1" fmla="val -3765"/>
                  <a:gd name="adj2" fmla="val 11184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8" name="Freeform 57"/>
            <p:cNvSpPr/>
            <p:nvPr/>
          </p:nvSpPr>
          <p:spPr>
            <a:xfrm>
              <a:off x="5257801" y="3544809"/>
              <a:ext cx="2498582" cy="1630736"/>
            </a:xfrm>
            <a:custGeom>
              <a:avLst/>
              <a:gdLst>
                <a:gd name="connsiteX0" fmla="*/ 4811290 w 4811290"/>
                <a:gd name="connsiteY0" fmla="*/ 3949318 h 3949318"/>
                <a:gd name="connsiteX1" fmla="*/ 1826251 w 4811290"/>
                <a:gd name="connsiteY1" fmla="*/ 3244745 h 3949318"/>
                <a:gd name="connsiteX2" fmla="*/ 0 w 4811290"/>
                <a:gd name="connsiteY2" fmla="*/ 0 h 3949318"/>
              </a:gdLst>
              <a:ahLst/>
              <a:cxnLst>
                <a:cxn ang="0">
                  <a:pos x="connsiteX0" y="connsiteY0"/>
                </a:cxn>
                <a:cxn ang="0">
                  <a:pos x="connsiteX1" y="connsiteY1"/>
                </a:cxn>
                <a:cxn ang="0">
                  <a:pos x="connsiteX2" y="connsiteY2"/>
                </a:cxn>
              </a:cxnLst>
              <a:rect l="l" t="t" r="r" b="b"/>
              <a:pathLst>
                <a:path w="4811290" h="3949318">
                  <a:moveTo>
                    <a:pt x="4811290" y="3949318"/>
                  </a:moveTo>
                  <a:cubicBezTo>
                    <a:pt x="3719711" y="3926141"/>
                    <a:pt x="2628133" y="3902965"/>
                    <a:pt x="1826251" y="3244745"/>
                  </a:cubicBezTo>
                  <a:cubicBezTo>
                    <a:pt x="1024369" y="2586525"/>
                    <a:pt x="0" y="0"/>
                    <a:pt x="0" y="0"/>
                  </a:cubicBezTo>
                </a:path>
              </a:pathLst>
            </a:custGeom>
            <a:ln>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p:cNvSpPr txBox="1"/>
            <p:nvPr/>
          </p:nvSpPr>
          <p:spPr>
            <a:xfrm>
              <a:off x="6863228" y="2521327"/>
              <a:ext cx="1109731" cy="369332"/>
            </a:xfrm>
            <a:prstGeom prst="rect">
              <a:avLst/>
            </a:prstGeom>
            <a:noFill/>
          </p:spPr>
          <p:txBody>
            <a:bodyPr wrap="square" rtlCol="0">
              <a:spAutoFit/>
            </a:bodyPr>
            <a:lstStyle/>
            <a:p>
              <a:r>
                <a:rPr lang="en-US" dirty="0" smtClean="0"/>
                <a:t>~(LW)</a:t>
              </a:r>
              <a:endParaRPr lang="en-US" dirty="0"/>
            </a:p>
          </p:txBody>
        </p:sp>
        <p:sp>
          <p:nvSpPr>
            <p:cNvPr id="61" name="TextBox 60"/>
            <p:cNvSpPr txBox="1"/>
            <p:nvPr/>
          </p:nvSpPr>
          <p:spPr>
            <a:xfrm>
              <a:off x="8120281" y="4195935"/>
              <a:ext cx="1023719" cy="369332"/>
            </a:xfrm>
            <a:prstGeom prst="rect">
              <a:avLst/>
            </a:prstGeom>
            <a:noFill/>
          </p:spPr>
          <p:txBody>
            <a:bodyPr wrap="square" rtlCol="0">
              <a:spAutoFit/>
            </a:bodyPr>
            <a:lstStyle/>
            <a:p>
              <a:r>
                <a:rPr lang="en-US" dirty="0" smtClean="0"/>
                <a:t>LW</a:t>
              </a:r>
              <a:endParaRPr lang="en-US" dirty="0"/>
            </a:p>
          </p:txBody>
        </p:sp>
      </p:grpSp>
      <p:sp>
        <p:nvSpPr>
          <p:cNvPr id="26" name="TextBox 25"/>
          <p:cNvSpPr txBox="1"/>
          <p:nvPr/>
        </p:nvSpPr>
        <p:spPr>
          <a:xfrm>
            <a:off x="228600" y="6183868"/>
            <a:ext cx="8228196" cy="538609"/>
          </a:xfrm>
          <a:prstGeom prst="rect">
            <a:avLst/>
          </a:prstGeom>
          <a:noFill/>
        </p:spPr>
        <p:txBody>
          <a:bodyPr wrap="none" rtlCol="0">
            <a:spAutoFit/>
          </a:bodyPr>
          <a:lstStyle/>
          <a:p>
            <a:r>
              <a:rPr lang="en-US" i="1" dirty="0" smtClean="0"/>
              <a:t>Useful Discipline: Always give a </a:t>
            </a:r>
            <a:r>
              <a:rPr lang="en-US" b="1" dirty="0" smtClean="0">
                <a:latin typeface="Courier New"/>
                <a:cs typeface="Courier New"/>
              </a:rPr>
              <a:t>default:</a:t>
            </a:r>
            <a:r>
              <a:rPr lang="en-US" b="1" i="1" dirty="0" smtClean="0">
                <a:latin typeface="Courier New"/>
                <a:cs typeface="Courier New"/>
              </a:rPr>
              <a:t> </a:t>
            </a:r>
            <a:r>
              <a:rPr lang="en-US" i="1" dirty="0" smtClean="0"/>
              <a:t>for </a:t>
            </a:r>
            <a:r>
              <a:rPr lang="en-US" b="1" i="1" dirty="0" smtClean="0">
                <a:latin typeface="Courier New"/>
                <a:cs typeface="Courier New"/>
              </a:rPr>
              <a:t>unique </a:t>
            </a:r>
            <a:r>
              <a:rPr lang="en-US" b="1" i="1" dirty="0" err="1" smtClean="0">
                <a:latin typeface="Courier New"/>
                <a:cs typeface="Courier New"/>
              </a:rPr>
              <a:t>casez</a:t>
            </a:r>
            <a:r>
              <a:rPr lang="en-US" i="1" dirty="0" smtClean="0"/>
              <a:t>, even if it is empty.</a:t>
            </a:r>
          </a:p>
          <a:p>
            <a:r>
              <a:rPr lang="en-US" sz="1100" i="1" dirty="0" smtClean="0"/>
              <a:t>(This enables pass-thru of settings prior to the </a:t>
            </a:r>
            <a:r>
              <a:rPr lang="en-US" sz="1100" i="1" dirty="0" err="1" smtClean="0"/>
              <a:t>casez</a:t>
            </a:r>
            <a:r>
              <a:rPr lang="en-US" sz="1100" i="1" dirty="0" smtClean="0"/>
              <a:t> statement; otherwise synthesizer will assume it’s don’t care. )</a:t>
            </a:r>
            <a:endParaRPr lang="en-US" sz="11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0000FF"/>
                </a:solidFill>
              </a:rPr>
              <a:t>Coding Control: Enables </a:t>
            </a:r>
            <a:endParaRPr lang="en-US" sz="2400" dirty="0">
              <a:solidFill>
                <a:srgbClr val="0000FF"/>
              </a:solidFill>
            </a:endParaRPr>
          </a:p>
        </p:txBody>
      </p:sp>
      <p:sp>
        <p:nvSpPr>
          <p:cNvPr id="6" name="TextBox 5"/>
          <p:cNvSpPr txBox="1"/>
          <p:nvPr/>
        </p:nvSpPr>
        <p:spPr>
          <a:xfrm>
            <a:off x="0" y="914400"/>
            <a:ext cx="4186262" cy="5755423"/>
          </a:xfrm>
          <a:prstGeom prst="rect">
            <a:avLst/>
          </a:prstGeom>
          <a:noFill/>
          <a:ln>
            <a:solidFill>
              <a:schemeClr val="tx1"/>
            </a:solidFill>
          </a:ln>
        </p:spPr>
        <p:txBody>
          <a:bodyPr wrap="none" rtlCol="0">
            <a:spAutoFit/>
          </a:bodyPr>
          <a:lstStyle/>
          <a:p>
            <a:r>
              <a:rPr lang="en-US" sz="1600" dirty="0" err="1" smtClean="0">
                <a:solidFill>
                  <a:srgbClr val="75367A"/>
                </a:solidFill>
                <a:latin typeface="Courier"/>
                <a:cs typeface="Courier"/>
              </a:rPr>
              <a:t>always_comb</a:t>
            </a:r>
            <a:endParaRPr lang="en-US" sz="1600" dirty="0" smtClean="0">
              <a:solidFill>
                <a:srgbClr val="75367A"/>
              </a:solidFill>
              <a:latin typeface="Courier"/>
              <a:cs typeface="Courier"/>
            </a:endParaRPr>
          </a:p>
          <a:p>
            <a:r>
              <a:rPr lang="en-US" sz="1600" dirty="0" smtClean="0">
                <a:solidFill>
                  <a:srgbClr val="75367A"/>
                </a:solidFill>
                <a:latin typeface="Courier"/>
                <a:cs typeface="Courier"/>
              </a:rPr>
              <a:t>begin</a:t>
            </a:r>
          </a:p>
          <a:p>
            <a:r>
              <a:rPr lang="en-US" sz="1600" dirty="0" smtClean="0">
                <a:latin typeface="Courier"/>
                <a:cs typeface="Courier"/>
              </a:rPr>
              <a:t>   </a:t>
            </a:r>
            <a:r>
              <a:rPr lang="en-US" sz="1600" dirty="0" err="1" smtClean="0">
                <a:latin typeface="Courier"/>
                <a:cs typeface="Courier"/>
              </a:rPr>
              <a:t>pc_en</a:t>
            </a:r>
            <a:r>
              <a:rPr lang="en-US" sz="1600" dirty="0" smtClean="0">
                <a:latin typeface="Courier"/>
                <a:cs typeface="Courier"/>
              </a:rPr>
              <a:t> 		= 1’b0;</a:t>
            </a:r>
          </a:p>
          <a:p>
            <a:r>
              <a:rPr lang="en-US" sz="1600" dirty="0" smtClean="0">
                <a:latin typeface="Courier"/>
                <a:cs typeface="Courier"/>
              </a:rPr>
              <a:t>   </a:t>
            </a:r>
            <a:r>
              <a:rPr lang="en-US" sz="1600" dirty="0" err="1" smtClean="0">
                <a:latin typeface="Courier"/>
                <a:cs typeface="Courier"/>
              </a:rPr>
              <a:t>imem_en</a:t>
            </a:r>
            <a:r>
              <a:rPr lang="en-US" sz="1600" dirty="0" smtClean="0">
                <a:latin typeface="Courier"/>
                <a:cs typeface="Courier"/>
              </a:rPr>
              <a:t> 		= 1’b0;</a:t>
            </a:r>
          </a:p>
          <a:p>
            <a:r>
              <a:rPr lang="en-US" sz="1600" dirty="0" smtClean="0">
                <a:latin typeface="Courier"/>
                <a:cs typeface="Courier"/>
              </a:rPr>
              <a:t>   </a:t>
            </a:r>
            <a:r>
              <a:rPr lang="en-US" sz="1600" dirty="0" err="1" smtClean="0">
                <a:latin typeface="Courier"/>
                <a:cs typeface="Courier"/>
              </a:rPr>
              <a:t>IR_en</a:t>
            </a:r>
            <a:r>
              <a:rPr lang="en-US" sz="1600" dirty="0" smtClean="0">
                <a:latin typeface="Courier"/>
                <a:cs typeface="Courier"/>
              </a:rPr>
              <a:t> 		= 1’b0;</a:t>
            </a:r>
          </a:p>
          <a:p>
            <a:r>
              <a:rPr lang="en-US" sz="1600" dirty="0" smtClean="0">
                <a:latin typeface="Courier"/>
                <a:cs typeface="Courier"/>
              </a:rPr>
              <a:t>   </a:t>
            </a:r>
            <a:r>
              <a:rPr lang="en-US" sz="1600" dirty="0" err="1" smtClean="0">
                <a:latin typeface="Courier"/>
                <a:cs typeface="Courier"/>
              </a:rPr>
              <a:t>dmem_wen</a:t>
            </a:r>
            <a:r>
              <a:rPr lang="en-US" sz="1600" dirty="0" smtClean="0">
                <a:latin typeface="Courier"/>
                <a:cs typeface="Courier"/>
              </a:rPr>
              <a:t> 	= 1’b0;</a:t>
            </a:r>
          </a:p>
          <a:p>
            <a:r>
              <a:rPr lang="en-US" sz="1600" dirty="0" smtClean="0">
                <a:latin typeface="Courier"/>
                <a:cs typeface="Courier"/>
              </a:rPr>
              <a:t>   </a:t>
            </a:r>
            <a:r>
              <a:rPr lang="en-US" sz="1600" dirty="0" err="1" smtClean="0">
                <a:latin typeface="Courier"/>
                <a:cs typeface="Courier"/>
              </a:rPr>
              <a:t>dmem_ren</a:t>
            </a:r>
            <a:r>
              <a:rPr lang="en-US" sz="1600" dirty="0" smtClean="0">
                <a:latin typeface="Courier"/>
                <a:cs typeface="Courier"/>
              </a:rPr>
              <a:t> 	= 1’b0;</a:t>
            </a:r>
          </a:p>
          <a:p>
            <a:r>
              <a:rPr lang="en-US" sz="1600" dirty="0" smtClean="0">
                <a:latin typeface="Courier"/>
                <a:cs typeface="Courier"/>
              </a:rPr>
              <a:t>   </a:t>
            </a:r>
            <a:r>
              <a:rPr lang="en-US" sz="1600" dirty="0" err="1" smtClean="0">
                <a:latin typeface="Courier"/>
                <a:cs typeface="Courier"/>
              </a:rPr>
              <a:t>rf_wen</a:t>
            </a:r>
            <a:r>
              <a:rPr lang="en-US" sz="1600" dirty="0" smtClean="0">
                <a:latin typeface="Courier"/>
                <a:cs typeface="Courier"/>
              </a:rPr>
              <a:t> 		= 1’b0;</a:t>
            </a:r>
          </a:p>
          <a:p>
            <a:r>
              <a:rPr lang="en-US" sz="1600" dirty="0" smtClean="0">
                <a:latin typeface="Courier"/>
                <a:cs typeface="Courier"/>
              </a:rPr>
              <a:t> </a:t>
            </a:r>
          </a:p>
          <a:p>
            <a:r>
              <a:rPr lang="en-US" sz="1600" dirty="0" smtClean="0">
                <a:latin typeface="Courier"/>
                <a:cs typeface="Courier"/>
              </a:rPr>
              <a:t>  </a:t>
            </a:r>
            <a:r>
              <a:rPr lang="en-US" sz="1600" dirty="0" smtClean="0">
                <a:solidFill>
                  <a:srgbClr val="75367A"/>
                </a:solidFill>
                <a:latin typeface="Courier"/>
                <a:cs typeface="Courier"/>
              </a:rPr>
              <a:t>unique case </a:t>
            </a:r>
            <a:r>
              <a:rPr lang="en-US" sz="1600" dirty="0" smtClean="0">
                <a:latin typeface="Courier"/>
                <a:cs typeface="Courier"/>
              </a:rPr>
              <a:t>(</a:t>
            </a:r>
            <a:r>
              <a:rPr lang="en-US" sz="1600" dirty="0" err="1" smtClean="0">
                <a:latin typeface="Courier"/>
                <a:cs typeface="Courier"/>
              </a:rPr>
              <a:t>substate_n</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sNewPC</a:t>
            </a:r>
            <a:r>
              <a:rPr lang="en-US" sz="1600" dirty="0" smtClean="0">
                <a:latin typeface="Courier"/>
                <a:cs typeface="Courier"/>
              </a:rPr>
              <a:t>:</a:t>
            </a:r>
          </a:p>
          <a:p>
            <a:r>
              <a:rPr lang="en-US" sz="1600" dirty="0" smtClean="0">
                <a:latin typeface="Courier"/>
                <a:cs typeface="Courier"/>
              </a:rPr>
              <a:t>      </a:t>
            </a:r>
            <a:r>
              <a:rPr lang="en-US" sz="1600" dirty="0" smtClean="0">
                <a:solidFill>
                  <a:srgbClr val="75367A"/>
                </a:solidFill>
                <a:latin typeface="Courier"/>
                <a:cs typeface="Courier"/>
              </a:rPr>
              <a:t>begin</a:t>
            </a:r>
          </a:p>
          <a:p>
            <a:r>
              <a:rPr lang="en-US" sz="1600" dirty="0" smtClean="0">
                <a:latin typeface="Courier"/>
                <a:cs typeface="Courier"/>
              </a:rPr>
              <a:t>		</a:t>
            </a:r>
            <a:r>
              <a:rPr lang="en-US" sz="1600" dirty="0" err="1" smtClean="0">
                <a:latin typeface="Courier"/>
                <a:cs typeface="Courier"/>
              </a:rPr>
              <a:t>pc_en</a:t>
            </a:r>
            <a:r>
              <a:rPr lang="en-US" sz="1600" dirty="0" smtClean="0">
                <a:latin typeface="Courier"/>
                <a:cs typeface="Courier"/>
              </a:rPr>
              <a:t> 	= 1’b1;     </a:t>
            </a:r>
          </a:p>
          <a:p>
            <a:r>
              <a:rPr lang="en-US" sz="1600" dirty="0" smtClean="0">
                <a:latin typeface="Courier"/>
                <a:cs typeface="Courier"/>
              </a:rPr>
              <a:t>		</a:t>
            </a:r>
            <a:r>
              <a:rPr lang="en-US" sz="1600" dirty="0" err="1" smtClean="0">
                <a:latin typeface="Courier"/>
                <a:cs typeface="Courier"/>
              </a:rPr>
              <a:t>rf_wen</a:t>
            </a:r>
            <a:r>
              <a:rPr lang="en-US" sz="1600" dirty="0" smtClean="0">
                <a:latin typeface="Courier"/>
                <a:cs typeface="Courier"/>
              </a:rPr>
              <a:t> 	= </a:t>
            </a:r>
            <a:r>
              <a:rPr lang="en-US" sz="1600" dirty="0" err="1" smtClean="0">
                <a:latin typeface="Courier"/>
                <a:cs typeface="Courier"/>
              </a:rPr>
              <a:t>writes_rf_c</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dmem_wen</a:t>
            </a:r>
            <a:r>
              <a:rPr lang="en-US" sz="1600" dirty="0" smtClean="0">
                <a:latin typeface="Courier"/>
                <a:cs typeface="Courier"/>
              </a:rPr>
              <a:t> = </a:t>
            </a:r>
            <a:r>
              <a:rPr lang="en-US" sz="1600" dirty="0" err="1" smtClean="0">
                <a:latin typeface="Courier"/>
                <a:cs typeface="Courier"/>
              </a:rPr>
              <a:t>writes_dmem_c</a:t>
            </a:r>
            <a:r>
              <a:rPr lang="en-US" sz="1600" dirty="0" smtClean="0">
                <a:latin typeface="Courier"/>
                <a:cs typeface="Courier"/>
              </a:rPr>
              <a:t>;</a:t>
            </a:r>
          </a:p>
          <a:p>
            <a:r>
              <a:rPr lang="en-US" sz="1600" dirty="0" smtClean="0">
                <a:latin typeface="Courier"/>
                <a:cs typeface="Courier"/>
              </a:rPr>
              <a:t>      </a:t>
            </a:r>
            <a:r>
              <a:rPr lang="en-US" sz="1600" dirty="0" smtClean="0">
                <a:solidFill>
                  <a:srgbClr val="75367A"/>
                </a:solidFill>
                <a:latin typeface="Courier"/>
                <a:cs typeface="Courier"/>
              </a:rPr>
              <a:t>end   </a:t>
            </a:r>
          </a:p>
          <a:p>
            <a:r>
              <a:rPr lang="en-US" sz="1600" dirty="0" smtClean="0">
                <a:latin typeface="Courier"/>
                <a:cs typeface="Courier"/>
              </a:rPr>
              <a:t>     </a:t>
            </a:r>
            <a:r>
              <a:rPr lang="en-US" sz="1600" dirty="0" err="1" smtClean="0">
                <a:latin typeface="Courier"/>
                <a:cs typeface="Courier"/>
              </a:rPr>
              <a:t>sFetch</a:t>
            </a:r>
            <a:r>
              <a:rPr lang="en-US" sz="1600" dirty="0" smtClean="0">
                <a:latin typeface="Courier"/>
                <a:cs typeface="Courier"/>
              </a:rPr>
              <a:t>:	</a:t>
            </a:r>
            <a:r>
              <a:rPr lang="en-US" sz="1600" dirty="0" err="1" smtClean="0">
                <a:latin typeface="Courier"/>
                <a:cs typeface="Courier"/>
              </a:rPr>
              <a:t>imem_ren</a:t>
            </a:r>
            <a:r>
              <a:rPr lang="en-US" sz="1600" dirty="0" smtClean="0">
                <a:latin typeface="Courier"/>
                <a:cs typeface="Courier"/>
              </a:rPr>
              <a:t> = 1’b1;</a:t>
            </a:r>
          </a:p>
          <a:p>
            <a:r>
              <a:rPr lang="en-US" sz="1600" dirty="0" smtClean="0">
                <a:latin typeface="Courier"/>
                <a:cs typeface="Courier"/>
              </a:rPr>
              <a:t>     </a:t>
            </a:r>
            <a:r>
              <a:rPr lang="en-US" sz="1600" dirty="0" err="1" smtClean="0">
                <a:latin typeface="Courier"/>
                <a:cs typeface="Courier"/>
              </a:rPr>
              <a:t>sExecute</a:t>
            </a:r>
            <a:r>
              <a:rPr lang="en-US" sz="1600" dirty="0" smtClean="0">
                <a:latin typeface="Courier"/>
                <a:cs typeface="Courier"/>
              </a:rPr>
              <a:t>:	</a:t>
            </a:r>
            <a:r>
              <a:rPr lang="en-US" sz="1600" dirty="0" err="1" smtClean="0">
                <a:latin typeface="Courier"/>
                <a:cs typeface="Courier"/>
              </a:rPr>
              <a:t>IR_en</a:t>
            </a:r>
            <a:r>
              <a:rPr lang="en-US" sz="1600" dirty="0" smtClean="0">
                <a:latin typeface="Courier"/>
                <a:cs typeface="Courier"/>
              </a:rPr>
              <a:t>    = 1’b1;</a:t>
            </a:r>
          </a:p>
          <a:p>
            <a:r>
              <a:rPr lang="en-US" sz="1600" dirty="0" smtClean="0">
                <a:latin typeface="Courier"/>
                <a:cs typeface="Courier"/>
              </a:rPr>
              <a:t>     </a:t>
            </a:r>
            <a:r>
              <a:rPr lang="en-US" sz="1600" dirty="0" err="1" smtClean="0">
                <a:latin typeface="Courier"/>
                <a:cs typeface="Courier"/>
              </a:rPr>
              <a:t>sMemory</a:t>
            </a:r>
            <a:r>
              <a:rPr lang="en-US" sz="1600" dirty="0" smtClean="0">
                <a:latin typeface="Courier"/>
                <a:cs typeface="Courier"/>
              </a:rPr>
              <a:t>:	</a:t>
            </a:r>
            <a:r>
              <a:rPr lang="en-US" sz="1600" dirty="0" err="1" smtClean="0">
                <a:latin typeface="Courier"/>
                <a:cs typeface="Courier"/>
              </a:rPr>
              <a:t>dmem_ren</a:t>
            </a:r>
            <a:r>
              <a:rPr lang="en-US" sz="1600" dirty="0" smtClean="0">
                <a:latin typeface="Courier"/>
                <a:cs typeface="Courier"/>
              </a:rPr>
              <a:t> = 1’b1;</a:t>
            </a:r>
          </a:p>
          <a:p>
            <a:r>
              <a:rPr lang="en-US" sz="1600" dirty="0" smtClean="0">
                <a:latin typeface="Courier"/>
                <a:cs typeface="Courier"/>
              </a:rPr>
              <a:t>     default:</a:t>
            </a:r>
          </a:p>
          <a:p>
            <a:r>
              <a:rPr lang="en-US" sz="1600" dirty="0" smtClean="0">
                <a:latin typeface="Courier"/>
                <a:cs typeface="Courier"/>
              </a:rPr>
              <a:t>  </a:t>
            </a:r>
            <a:r>
              <a:rPr lang="en-US" sz="1600" dirty="0" err="1" smtClean="0">
                <a:solidFill>
                  <a:srgbClr val="75367A"/>
                </a:solidFill>
                <a:latin typeface="Courier"/>
                <a:cs typeface="Courier"/>
              </a:rPr>
              <a:t>endcase</a:t>
            </a:r>
            <a:endParaRPr lang="en-US" sz="1600" dirty="0" smtClean="0">
              <a:solidFill>
                <a:srgbClr val="75367A"/>
              </a:solidFill>
              <a:latin typeface="Courier"/>
              <a:cs typeface="Courier"/>
            </a:endParaRPr>
          </a:p>
          <a:p>
            <a:endParaRPr lang="en-US" sz="1600" dirty="0" smtClean="0">
              <a:solidFill>
                <a:srgbClr val="75367A"/>
              </a:solidFill>
              <a:latin typeface="Courier"/>
              <a:cs typeface="Courier"/>
            </a:endParaRPr>
          </a:p>
          <a:p>
            <a:r>
              <a:rPr lang="en-US" sz="1600" dirty="0" smtClean="0">
                <a:solidFill>
                  <a:srgbClr val="75367A"/>
                </a:solidFill>
                <a:latin typeface="Courier"/>
                <a:cs typeface="Courier"/>
              </a:rPr>
              <a:t>end</a:t>
            </a:r>
          </a:p>
        </p:txBody>
      </p:sp>
      <p:grpSp>
        <p:nvGrpSpPr>
          <p:cNvPr id="3" name="Group 30"/>
          <p:cNvGrpSpPr/>
          <p:nvPr/>
        </p:nvGrpSpPr>
        <p:grpSpPr>
          <a:xfrm>
            <a:off x="4378789" y="4426921"/>
            <a:ext cx="3802313" cy="1897679"/>
            <a:chOff x="117438" y="796439"/>
            <a:chExt cx="5392825" cy="3977426"/>
          </a:xfrm>
        </p:grpSpPr>
        <p:grpSp>
          <p:nvGrpSpPr>
            <p:cNvPr id="7" name="Group 3"/>
            <p:cNvGrpSpPr/>
            <p:nvPr/>
          </p:nvGrpSpPr>
          <p:grpSpPr>
            <a:xfrm>
              <a:off x="117438" y="796439"/>
              <a:ext cx="1502143" cy="825190"/>
              <a:chOff x="6324600" y="4038600"/>
              <a:chExt cx="718158" cy="533400"/>
            </a:xfrm>
          </p:grpSpPr>
          <p:sp>
            <p:nvSpPr>
              <p:cNvPr id="53" name="Oval 4"/>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
              <p:cNvSpPr txBox="1"/>
              <p:nvPr/>
            </p:nvSpPr>
            <p:spPr>
              <a:xfrm>
                <a:off x="6396647" y="4057650"/>
                <a:ext cx="646111" cy="500375"/>
              </a:xfrm>
              <a:prstGeom prst="rect">
                <a:avLst/>
              </a:prstGeom>
              <a:noFill/>
            </p:spPr>
            <p:txBody>
              <a:bodyPr wrap="square" rtlCol="0">
                <a:spAutoFit/>
              </a:bodyPr>
              <a:lstStyle/>
              <a:p>
                <a:r>
                  <a:rPr lang="en-US" dirty="0" err="1" smtClean="0"/>
                  <a:t>NewPC</a:t>
                </a:r>
                <a:endParaRPr lang="en-US" dirty="0"/>
              </a:p>
            </p:txBody>
          </p:sp>
        </p:grpSp>
        <p:grpSp>
          <p:nvGrpSpPr>
            <p:cNvPr id="8" name="Group 6"/>
            <p:cNvGrpSpPr/>
            <p:nvPr/>
          </p:nvGrpSpPr>
          <p:grpSpPr>
            <a:xfrm>
              <a:off x="1468885" y="1655102"/>
              <a:ext cx="1434461" cy="1039588"/>
              <a:chOff x="6324600" y="4038600"/>
              <a:chExt cx="685800" cy="533400"/>
            </a:xfrm>
          </p:grpSpPr>
          <p:sp>
            <p:nvSpPr>
              <p:cNvPr id="50" name="Oval 49"/>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6448315" y="4104826"/>
                <a:ext cx="533400" cy="397181"/>
              </a:xfrm>
              <a:prstGeom prst="rect">
                <a:avLst/>
              </a:prstGeom>
              <a:noFill/>
            </p:spPr>
            <p:txBody>
              <a:bodyPr wrap="square" rtlCol="0">
                <a:spAutoFit/>
              </a:bodyPr>
              <a:lstStyle/>
              <a:p>
                <a:r>
                  <a:rPr lang="en-US" dirty="0" smtClean="0"/>
                  <a:t>Fetch</a:t>
                </a:r>
                <a:endParaRPr lang="en-US" dirty="0"/>
              </a:p>
            </p:txBody>
          </p:sp>
        </p:grpSp>
        <p:grpSp>
          <p:nvGrpSpPr>
            <p:cNvPr id="9" name="Group 9"/>
            <p:cNvGrpSpPr/>
            <p:nvPr/>
          </p:nvGrpSpPr>
          <p:grpSpPr>
            <a:xfrm>
              <a:off x="2743971" y="2694691"/>
              <a:ext cx="1434462" cy="1039588"/>
              <a:chOff x="6324600" y="4038600"/>
              <a:chExt cx="685800" cy="533400"/>
            </a:xfrm>
          </p:grpSpPr>
          <p:sp>
            <p:nvSpPr>
              <p:cNvPr id="47" name="Oval 46"/>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355404" y="4050551"/>
                <a:ext cx="618580" cy="397181"/>
              </a:xfrm>
              <a:prstGeom prst="rect">
                <a:avLst/>
              </a:prstGeom>
              <a:noFill/>
            </p:spPr>
            <p:txBody>
              <a:bodyPr wrap="square" rtlCol="0">
                <a:spAutoFit/>
              </a:bodyPr>
              <a:lstStyle/>
              <a:p>
                <a:r>
                  <a:rPr lang="en-US" dirty="0" smtClean="0"/>
                  <a:t>Execute</a:t>
                </a:r>
                <a:endParaRPr lang="en-US" dirty="0"/>
              </a:p>
            </p:txBody>
          </p:sp>
        </p:grpSp>
        <p:grpSp>
          <p:nvGrpSpPr>
            <p:cNvPr id="10" name="Group 12"/>
            <p:cNvGrpSpPr/>
            <p:nvPr/>
          </p:nvGrpSpPr>
          <p:grpSpPr>
            <a:xfrm>
              <a:off x="3859654" y="3734277"/>
              <a:ext cx="1650609" cy="1039588"/>
              <a:chOff x="6324600" y="4038600"/>
              <a:chExt cx="789138" cy="533400"/>
            </a:xfrm>
          </p:grpSpPr>
          <p:sp>
            <p:nvSpPr>
              <p:cNvPr id="44" name="Oval 43"/>
              <p:cNvSpPr/>
              <p:nvPr/>
            </p:nvSpPr>
            <p:spPr>
              <a:xfrm>
                <a:off x="6324600" y="4038600"/>
                <a:ext cx="789138"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6402387" y="4090772"/>
                <a:ext cx="711351" cy="364082"/>
              </a:xfrm>
              <a:prstGeom prst="rect">
                <a:avLst/>
              </a:prstGeom>
              <a:noFill/>
            </p:spPr>
            <p:txBody>
              <a:bodyPr wrap="square" rtlCol="0">
                <a:spAutoFit/>
              </a:bodyPr>
              <a:lstStyle/>
              <a:p>
                <a:r>
                  <a:rPr lang="en-US" sz="1600" dirty="0" smtClean="0"/>
                  <a:t>Memory</a:t>
                </a:r>
                <a:endParaRPr lang="en-US" sz="1600" dirty="0"/>
              </a:p>
            </p:txBody>
          </p:sp>
        </p:grpSp>
        <p:cxnSp>
          <p:nvCxnSpPr>
            <p:cNvPr id="36" name="Shape 35"/>
            <p:cNvCxnSpPr/>
            <p:nvPr/>
          </p:nvCxnSpPr>
          <p:spPr>
            <a:xfrm>
              <a:off x="1551899" y="1209036"/>
              <a:ext cx="634217" cy="44606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25"/>
            <p:cNvCxnSpPr/>
            <p:nvPr/>
          </p:nvCxnSpPr>
          <p:spPr>
            <a:xfrm>
              <a:off x="2903347" y="2174896"/>
              <a:ext cx="557846"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25"/>
            <p:cNvCxnSpPr/>
            <p:nvPr/>
          </p:nvCxnSpPr>
          <p:spPr>
            <a:xfrm>
              <a:off x="4178423" y="3214484"/>
              <a:ext cx="398461"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25"/>
            <p:cNvCxnSpPr/>
            <p:nvPr/>
          </p:nvCxnSpPr>
          <p:spPr>
            <a:xfrm rot="10800000">
              <a:off x="1341828" y="917286"/>
              <a:ext cx="2626525" cy="1929648"/>
            </a:xfrm>
            <a:prstGeom prst="curvedConnector4">
              <a:avLst>
                <a:gd name="adj1" fmla="val -3765"/>
                <a:gd name="adj2" fmla="val 11184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8" name="Freeform 57"/>
          <p:cNvSpPr/>
          <p:nvPr/>
        </p:nvSpPr>
        <p:spPr>
          <a:xfrm>
            <a:off x="4980703" y="4820629"/>
            <a:ext cx="2113245" cy="1369474"/>
          </a:xfrm>
          <a:custGeom>
            <a:avLst/>
            <a:gdLst>
              <a:gd name="connsiteX0" fmla="*/ 4811290 w 4811290"/>
              <a:gd name="connsiteY0" fmla="*/ 3949318 h 3949318"/>
              <a:gd name="connsiteX1" fmla="*/ 1826251 w 4811290"/>
              <a:gd name="connsiteY1" fmla="*/ 3244745 h 3949318"/>
              <a:gd name="connsiteX2" fmla="*/ 0 w 4811290"/>
              <a:gd name="connsiteY2" fmla="*/ 0 h 3949318"/>
            </a:gdLst>
            <a:ahLst/>
            <a:cxnLst>
              <a:cxn ang="0">
                <a:pos x="connsiteX0" y="connsiteY0"/>
              </a:cxn>
              <a:cxn ang="0">
                <a:pos x="connsiteX1" y="connsiteY1"/>
              </a:cxn>
              <a:cxn ang="0">
                <a:pos x="connsiteX2" y="connsiteY2"/>
              </a:cxn>
            </a:cxnLst>
            <a:rect l="l" t="t" r="r" b="b"/>
            <a:pathLst>
              <a:path w="4811290" h="3949318">
                <a:moveTo>
                  <a:pt x="4811290" y="3949318"/>
                </a:moveTo>
                <a:cubicBezTo>
                  <a:pt x="3719711" y="3926141"/>
                  <a:pt x="2628133" y="3902965"/>
                  <a:pt x="1826251" y="3244745"/>
                </a:cubicBezTo>
                <a:cubicBezTo>
                  <a:pt x="1024369" y="2586525"/>
                  <a:pt x="0" y="0"/>
                  <a:pt x="0" y="0"/>
                </a:cubicBezTo>
              </a:path>
            </a:pathLst>
          </a:custGeom>
          <a:ln>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811483" y="3423447"/>
            <a:ext cx="2228244" cy="1200329"/>
          </a:xfrm>
          <a:prstGeom prst="rect">
            <a:avLst/>
          </a:prstGeom>
          <a:noFill/>
        </p:spPr>
        <p:txBody>
          <a:bodyPr wrap="none" rtlCol="0">
            <a:spAutoFit/>
          </a:bodyPr>
          <a:lstStyle/>
          <a:p>
            <a:r>
              <a:rPr lang="en-US" i="1" dirty="0" err="1" smtClean="0">
                <a:solidFill>
                  <a:srgbClr val="FF6600"/>
                </a:solidFill>
              </a:rPr>
              <a:t>pc_en</a:t>
            </a:r>
            <a:r>
              <a:rPr lang="en-US" i="1" dirty="0" smtClean="0">
                <a:solidFill>
                  <a:srgbClr val="FF6600"/>
                </a:solidFill>
              </a:rPr>
              <a:t> = 1</a:t>
            </a:r>
          </a:p>
          <a:p>
            <a:r>
              <a:rPr lang="en-US" i="1" dirty="0" err="1" smtClean="0">
                <a:solidFill>
                  <a:srgbClr val="FF6600"/>
                </a:solidFill>
              </a:rPr>
              <a:t>rf_wen</a:t>
            </a:r>
            <a:r>
              <a:rPr lang="en-US" i="1" dirty="0" smtClean="0">
                <a:solidFill>
                  <a:srgbClr val="FF6600"/>
                </a:solidFill>
              </a:rPr>
              <a:t> = </a:t>
            </a:r>
            <a:r>
              <a:rPr lang="en-US" i="1" dirty="0" err="1" smtClean="0">
                <a:solidFill>
                  <a:srgbClr val="FF6600"/>
                </a:solidFill>
              </a:rPr>
              <a:t>writes_rf_c</a:t>
            </a:r>
            <a:r>
              <a:rPr lang="en-US" i="1" dirty="0" smtClean="0">
                <a:solidFill>
                  <a:srgbClr val="FF6600"/>
                </a:solidFill>
              </a:rPr>
              <a:t>;</a:t>
            </a:r>
          </a:p>
          <a:p>
            <a:r>
              <a:rPr lang="en-US" i="1" dirty="0" smtClean="0">
                <a:solidFill>
                  <a:srgbClr val="FF6600"/>
                </a:solidFill>
              </a:rPr>
              <a:t>if (</a:t>
            </a:r>
            <a:r>
              <a:rPr lang="en-US" i="1" dirty="0" err="1" smtClean="0">
                <a:solidFill>
                  <a:srgbClr val="FF6600"/>
                </a:solidFill>
              </a:rPr>
              <a:t>writes_dmem_c</a:t>
            </a:r>
            <a:r>
              <a:rPr lang="en-US" i="1" dirty="0" smtClean="0">
                <a:solidFill>
                  <a:srgbClr val="FF6600"/>
                </a:solidFill>
              </a:rPr>
              <a:t>) </a:t>
            </a:r>
          </a:p>
          <a:p>
            <a:r>
              <a:rPr lang="en-US" i="1" dirty="0" smtClean="0">
                <a:solidFill>
                  <a:srgbClr val="FF6600"/>
                </a:solidFill>
              </a:rPr>
              <a:t>   </a:t>
            </a:r>
            <a:r>
              <a:rPr lang="en-US" i="1" dirty="0" err="1" smtClean="0">
                <a:solidFill>
                  <a:srgbClr val="FF6600"/>
                </a:solidFill>
              </a:rPr>
              <a:t>dmem_wen</a:t>
            </a:r>
            <a:r>
              <a:rPr lang="en-US" i="1" dirty="0" smtClean="0">
                <a:solidFill>
                  <a:srgbClr val="FF6600"/>
                </a:solidFill>
              </a:rPr>
              <a:t>=1</a:t>
            </a:r>
            <a:endParaRPr lang="en-US" i="1" dirty="0">
              <a:solidFill>
                <a:srgbClr val="FF6600"/>
              </a:solidFill>
            </a:endParaRPr>
          </a:p>
        </p:txBody>
      </p:sp>
      <p:sp>
        <p:nvSpPr>
          <p:cNvPr id="25" name="TextBox 24"/>
          <p:cNvSpPr txBox="1"/>
          <p:nvPr/>
        </p:nvSpPr>
        <p:spPr>
          <a:xfrm>
            <a:off x="4478645" y="5866937"/>
            <a:ext cx="2062108" cy="646331"/>
          </a:xfrm>
          <a:prstGeom prst="rect">
            <a:avLst/>
          </a:prstGeom>
          <a:noFill/>
        </p:spPr>
        <p:txBody>
          <a:bodyPr wrap="none" rtlCol="0">
            <a:spAutoFit/>
          </a:bodyPr>
          <a:lstStyle/>
          <a:p>
            <a:r>
              <a:rPr lang="en-US" i="1" dirty="0" err="1" smtClean="0">
                <a:solidFill>
                  <a:srgbClr val="FF6600"/>
                </a:solidFill>
              </a:rPr>
              <a:t>pc_en</a:t>
            </a:r>
            <a:r>
              <a:rPr lang="en-US" i="1" dirty="0" smtClean="0">
                <a:solidFill>
                  <a:srgbClr val="FF6600"/>
                </a:solidFill>
              </a:rPr>
              <a:t> = 1</a:t>
            </a:r>
          </a:p>
          <a:p>
            <a:r>
              <a:rPr lang="en-US" i="1" dirty="0" err="1" smtClean="0">
                <a:solidFill>
                  <a:srgbClr val="FF6600"/>
                </a:solidFill>
              </a:rPr>
              <a:t>rf_wen</a:t>
            </a:r>
            <a:r>
              <a:rPr lang="en-US" i="1" dirty="0" smtClean="0">
                <a:solidFill>
                  <a:srgbClr val="FF6600"/>
                </a:solidFill>
              </a:rPr>
              <a:t>=</a:t>
            </a:r>
            <a:r>
              <a:rPr lang="en-US" i="1" dirty="0" err="1" smtClean="0">
                <a:solidFill>
                  <a:srgbClr val="FF6600"/>
                </a:solidFill>
              </a:rPr>
              <a:t>writes_rf_c</a:t>
            </a:r>
            <a:endParaRPr lang="en-US" i="1" dirty="0">
              <a:solidFill>
                <a:srgbClr val="FF6600"/>
              </a:solidFill>
            </a:endParaRPr>
          </a:p>
        </p:txBody>
      </p:sp>
      <p:sp>
        <p:nvSpPr>
          <p:cNvPr id="26" name="TextBox 25"/>
          <p:cNvSpPr txBox="1"/>
          <p:nvPr/>
        </p:nvSpPr>
        <p:spPr>
          <a:xfrm>
            <a:off x="5509699" y="4343400"/>
            <a:ext cx="1424501" cy="369332"/>
          </a:xfrm>
          <a:prstGeom prst="rect">
            <a:avLst/>
          </a:prstGeom>
          <a:noFill/>
        </p:spPr>
        <p:txBody>
          <a:bodyPr wrap="none" rtlCol="0">
            <a:spAutoFit/>
          </a:bodyPr>
          <a:lstStyle/>
          <a:p>
            <a:r>
              <a:rPr lang="en-US" i="1" dirty="0" err="1" smtClean="0">
                <a:solidFill>
                  <a:srgbClr val="FF6600"/>
                </a:solidFill>
              </a:rPr>
              <a:t>imem_ren</a:t>
            </a:r>
            <a:r>
              <a:rPr lang="en-US" i="1" dirty="0" smtClean="0">
                <a:solidFill>
                  <a:srgbClr val="FF6600"/>
                </a:solidFill>
              </a:rPr>
              <a:t>=1</a:t>
            </a:r>
            <a:endParaRPr lang="en-US" i="1" dirty="0">
              <a:solidFill>
                <a:srgbClr val="FF6600"/>
              </a:solidFill>
            </a:endParaRPr>
          </a:p>
        </p:txBody>
      </p:sp>
      <p:sp>
        <p:nvSpPr>
          <p:cNvPr id="27" name="TextBox 26"/>
          <p:cNvSpPr txBox="1"/>
          <p:nvPr/>
        </p:nvSpPr>
        <p:spPr>
          <a:xfrm>
            <a:off x="6248400" y="4724400"/>
            <a:ext cx="1000482" cy="369332"/>
          </a:xfrm>
          <a:prstGeom prst="rect">
            <a:avLst/>
          </a:prstGeom>
          <a:noFill/>
        </p:spPr>
        <p:txBody>
          <a:bodyPr wrap="none" rtlCol="0">
            <a:spAutoFit/>
          </a:bodyPr>
          <a:lstStyle/>
          <a:p>
            <a:r>
              <a:rPr lang="en-US" i="1" dirty="0" err="1" smtClean="0">
                <a:solidFill>
                  <a:srgbClr val="FF6600"/>
                </a:solidFill>
              </a:rPr>
              <a:t>IR_en</a:t>
            </a:r>
            <a:r>
              <a:rPr lang="en-US" i="1" dirty="0" smtClean="0">
                <a:solidFill>
                  <a:srgbClr val="FF6600"/>
                </a:solidFill>
              </a:rPr>
              <a:t>=1</a:t>
            </a:r>
            <a:endParaRPr lang="en-US" i="1" dirty="0">
              <a:solidFill>
                <a:srgbClr val="FF6600"/>
              </a:solidFill>
            </a:endParaRPr>
          </a:p>
        </p:txBody>
      </p:sp>
      <p:sp>
        <p:nvSpPr>
          <p:cNvPr id="28" name="TextBox 27"/>
          <p:cNvSpPr txBox="1"/>
          <p:nvPr/>
        </p:nvSpPr>
        <p:spPr>
          <a:xfrm>
            <a:off x="7501388" y="5450124"/>
            <a:ext cx="1490212" cy="369332"/>
          </a:xfrm>
          <a:prstGeom prst="rect">
            <a:avLst/>
          </a:prstGeom>
          <a:noFill/>
        </p:spPr>
        <p:txBody>
          <a:bodyPr wrap="none" rtlCol="0">
            <a:spAutoFit/>
          </a:bodyPr>
          <a:lstStyle/>
          <a:p>
            <a:r>
              <a:rPr lang="en-US" i="1" dirty="0" err="1" smtClean="0">
                <a:solidFill>
                  <a:srgbClr val="FF6600"/>
                </a:solidFill>
              </a:rPr>
              <a:t>dmem_ren</a:t>
            </a:r>
            <a:r>
              <a:rPr lang="en-US" i="1" dirty="0" smtClean="0">
                <a:solidFill>
                  <a:srgbClr val="FF6600"/>
                </a:solidFill>
              </a:rPr>
              <a:t>=1</a:t>
            </a:r>
            <a:endParaRPr lang="en-US" i="1" dirty="0">
              <a:solidFill>
                <a:srgbClr val="FF6600"/>
              </a:solidFill>
            </a:endParaRPr>
          </a:p>
        </p:txBody>
      </p:sp>
      <p:cxnSp>
        <p:nvCxnSpPr>
          <p:cNvPr id="30" name="Straight Connector 29"/>
          <p:cNvCxnSpPr/>
          <p:nvPr/>
        </p:nvCxnSpPr>
        <p:spPr>
          <a:xfrm rot="10800000" flipV="1">
            <a:off x="228600" y="3124200"/>
            <a:ext cx="838200" cy="304800"/>
          </a:xfrm>
          <a:prstGeom prst="line">
            <a:avLst/>
          </a:prstGeom>
          <a:ln w="79375"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0800000">
            <a:off x="381000" y="3124200"/>
            <a:ext cx="685800" cy="304800"/>
          </a:xfrm>
          <a:prstGeom prst="line">
            <a:avLst/>
          </a:prstGeom>
          <a:ln w="79375"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81000" y="4243387"/>
            <a:ext cx="4114800" cy="2462213"/>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err="1" smtClean="0">
                <a:solidFill>
                  <a:schemeClr val="tx2"/>
                </a:solidFill>
                <a:latin typeface="Courier New" pitchFamily="-65" charset="0"/>
              </a:rPr>
              <a:t>reg</a:t>
            </a: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aka </a:t>
            </a:r>
            <a:r>
              <a:rPr lang="en-US" sz="1400" b="1" dirty="0" err="1" smtClean="0">
                <a:solidFill>
                  <a:schemeClr val="tx2"/>
                </a:solidFill>
                <a:latin typeface="Courier New" pitchFamily="-65" charset="0"/>
              </a:rPr>
              <a:t>RegWrite</a:t>
            </a:r>
            <a:r>
              <a:rPr lang="en-US" sz="1400" b="1" dirty="0" smtClean="0">
                <a:solidFill>
                  <a:schemeClr val="tx2"/>
                </a:solidFill>
                <a:latin typeface="Courier New" pitchFamily="-65" charset="0"/>
              </a:rPr>
              <a:t>;</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err="1" smtClean="0">
                <a:solidFill>
                  <a:schemeClr val="tx2">
                    <a:lumMod val="75000"/>
                    <a:lumOff val="25000"/>
                  </a:schemeClr>
                </a:solidFill>
                <a:latin typeface="Courier New" pitchFamily="-65" charset="0"/>
              </a:rPr>
              <a:t>always_comb</a:t>
            </a:r>
            <a:endParaRPr lang="en-US" sz="1400" b="1" dirty="0" smtClean="0">
              <a:solidFill>
                <a:schemeClr val="tx2">
                  <a:lumMod val="75000"/>
                  <a:lumOff val="25000"/>
                </a:schemeClr>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lumMod val="75000"/>
                    <a:lumOff val="25000"/>
                  </a:schemeClr>
                </a:solidFill>
                <a:latin typeface="Courier New" pitchFamily="-65" charset="0"/>
              </a:rPr>
              <a:t>  </a:t>
            </a:r>
            <a:r>
              <a:rPr lang="en-US" sz="1400" b="1" dirty="0" smtClean="0">
                <a:solidFill>
                  <a:srgbClr val="75367A"/>
                </a:solidFill>
                <a:latin typeface="Courier New" pitchFamily="-65" charset="0"/>
              </a:rPr>
              <a:t>unique </a:t>
            </a:r>
            <a:r>
              <a:rPr lang="en-US" sz="1400" b="1" dirty="0" err="1" smtClean="0">
                <a:solidFill>
                  <a:srgbClr val="75367A"/>
                </a:solidFill>
                <a:latin typeface="Courier New" pitchFamily="-65" charset="0"/>
              </a:rPr>
              <a:t>casez</a:t>
            </a:r>
            <a:r>
              <a:rPr lang="en-US" sz="1400" b="1" dirty="0" smtClean="0">
                <a:solidFill>
                  <a:srgbClr val="75367A"/>
                </a:solidFill>
                <a:latin typeface="Courier New" pitchFamily="-65" charset="0"/>
              </a:rPr>
              <a:t> </a:t>
            </a:r>
            <a:r>
              <a:rPr lang="en-US" sz="1400" b="1" dirty="0" smtClean="0">
                <a:latin typeface="Courier New" pitchFamily="-65" charset="0"/>
              </a:rPr>
              <a:t>(</a:t>
            </a:r>
            <a:r>
              <a:rPr lang="en-US" sz="1400" b="1" dirty="0" err="1" smtClean="0">
                <a:latin typeface="Courier New" pitchFamily="-65" charset="0"/>
              </a:rPr>
              <a:t>IR_r</a:t>
            </a:r>
            <a:r>
              <a:rPr lang="en-US" sz="1400" b="1" dirty="0" smtClean="0">
                <a:latin typeface="Courier New" pitchFamily="-65" charset="0"/>
              </a:rPr>
              <a:t>)</a:t>
            </a:r>
          </a:p>
          <a:p>
            <a:pPr defTabSz="1019175" eaLnBrk="0" hangingPunct="0">
              <a:lnSpc>
                <a:spcPct val="100000"/>
              </a:lnSpc>
              <a:spcBef>
                <a:spcPct val="0"/>
              </a:spcBef>
              <a:buClrTx/>
              <a:buSzTx/>
              <a:buFontTx/>
              <a:buNone/>
            </a:pPr>
            <a:r>
              <a:rPr lang="en-US" sz="1400" b="1" dirty="0" smtClean="0">
                <a:latin typeface="Courier New" pitchFamily="-65" charset="0"/>
              </a:rPr>
              <a:t>     `LW:    </a:t>
            </a:r>
            <a:r>
              <a:rPr lang="en-US" sz="1400" b="1" dirty="0" err="1" smtClean="0">
                <a:latin typeface="Courier New" pitchFamily="-65" charset="0"/>
              </a:rPr>
              <a:t>writes_rf_c</a:t>
            </a:r>
            <a:r>
              <a:rPr lang="en-US" sz="1400" b="1" dirty="0" smtClean="0">
                <a:latin typeface="Courier New" pitchFamily="-65" charset="0"/>
              </a:rPr>
              <a:t> = 1’b1; </a:t>
            </a:r>
          </a:p>
          <a:p>
            <a:pPr defTabSz="1019175" eaLnBrk="0" hangingPunct="0">
              <a:lnSpc>
                <a:spcPct val="100000"/>
              </a:lnSpc>
              <a:spcBef>
                <a:spcPct val="0"/>
              </a:spcBef>
              <a:buClrTx/>
              <a:buSzTx/>
              <a:buFontTx/>
              <a:buNone/>
            </a:pPr>
            <a:r>
              <a:rPr lang="en-US" sz="1400" b="1" dirty="0" smtClean="0">
                <a:latin typeface="Courier New" pitchFamily="-65" charset="0"/>
              </a:rPr>
              <a:t>     ‘SW:    </a:t>
            </a:r>
            <a:r>
              <a:rPr lang="en-US" sz="1400" b="1" dirty="0" err="1" smtClean="0">
                <a:latin typeface="Courier New" pitchFamily="-65" charset="0"/>
              </a:rPr>
              <a:t>writes_rf_c</a:t>
            </a:r>
            <a:r>
              <a:rPr lang="en-US" sz="1400" b="1" dirty="0" smtClean="0">
                <a:latin typeface="Courier New" pitchFamily="-65" charset="0"/>
              </a:rPr>
              <a:t> = 1’b0;</a:t>
            </a:r>
          </a:p>
          <a:p>
            <a:pPr defTabSz="1019175" eaLnBrk="0" hangingPunct="0">
              <a:lnSpc>
                <a:spcPct val="100000"/>
              </a:lnSpc>
              <a:spcBef>
                <a:spcPct val="0"/>
              </a:spcBef>
              <a:buClrTx/>
              <a:buSzTx/>
              <a:buFontTx/>
              <a:buNone/>
            </a:pPr>
            <a:r>
              <a:rPr lang="en-US" sz="1400" b="1" dirty="0" smtClean="0">
                <a:latin typeface="Courier New" pitchFamily="-65" charset="0"/>
              </a:rPr>
              <a:t>     `BNE:   </a:t>
            </a:r>
            <a:r>
              <a:rPr lang="en-US" sz="1400" b="1" dirty="0" err="1" smtClean="0">
                <a:latin typeface="Courier New" pitchFamily="-65" charset="0"/>
              </a:rPr>
              <a:t>writes_rf_c</a:t>
            </a:r>
            <a:r>
              <a:rPr lang="en-US" sz="1400" b="1" dirty="0" smtClean="0">
                <a:latin typeface="Courier New" pitchFamily="-65" charset="0"/>
              </a:rPr>
              <a:t> = 1’b0;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`ADDIU: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1’b1;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default: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1’b0;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rgbClr val="75367A"/>
                </a:solidFill>
                <a:latin typeface="Courier New" pitchFamily="-65" charset="0"/>
              </a:rPr>
              <a:t>endcase</a:t>
            </a:r>
            <a:endParaRPr lang="en-US" sz="1400" b="1" dirty="0" smtClean="0">
              <a:solidFill>
                <a:srgbClr val="75367A"/>
              </a:solidFill>
              <a:latin typeface="Courier New" pitchFamily="-65" charset="0"/>
            </a:endParaRPr>
          </a:p>
        </p:txBody>
      </p:sp>
      <p:sp>
        <p:nvSpPr>
          <p:cNvPr id="5" name="Rectangle 4"/>
          <p:cNvSpPr/>
          <p:nvPr/>
        </p:nvSpPr>
        <p:spPr>
          <a:xfrm>
            <a:off x="4953000" y="4508718"/>
            <a:ext cx="4038600" cy="1815882"/>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err="1" smtClean="0">
                <a:solidFill>
                  <a:schemeClr val="tx2"/>
                </a:solidFill>
                <a:latin typeface="Courier New" pitchFamily="-65" charset="0"/>
              </a:rPr>
              <a:t>reg</a:t>
            </a: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writes_dmem_c</a:t>
            </a:r>
            <a:r>
              <a:rPr lang="en-US" sz="1400" b="1" dirty="0" smtClean="0">
                <a:solidFill>
                  <a:schemeClr val="tx2"/>
                </a:solidFill>
                <a:latin typeface="Courier New" pitchFamily="-65" charset="0"/>
              </a:rPr>
              <a:t>; // aka </a:t>
            </a:r>
            <a:r>
              <a:rPr lang="en-US" sz="1400" b="1" dirty="0" err="1" smtClean="0">
                <a:solidFill>
                  <a:schemeClr val="tx2"/>
                </a:solidFill>
                <a:latin typeface="Courier New" pitchFamily="-65" charset="0"/>
              </a:rPr>
              <a:t>MemWrite</a:t>
            </a:r>
            <a:r>
              <a:rPr lang="en-US" sz="1400" b="1" dirty="0" smtClean="0">
                <a:solidFill>
                  <a:schemeClr val="tx2"/>
                </a:solidFill>
                <a:latin typeface="Courier New" pitchFamily="-65" charset="0"/>
              </a:rPr>
              <a:t>;</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err="1" smtClean="0">
                <a:solidFill>
                  <a:schemeClr val="tx2">
                    <a:lumMod val="75000"/>
                    <a:lumOff val="25000"/>
                  </a:schemeClr>
                </a:solidFill>
                <a:latin typeface="Courier New" pitchFamily="-65" charset="0"/>
              </a:rPr>
              <a:t>always_comb</a:t>
            </a:r>
            <a:endParaRPr lang="en-US" sz="1400" b="1" dirty="0" smtClean="0">
              <a:solidFill>
                <a:schemeClr val="tx2">
                  <a:lumMod val="75000"/>
                  <a:lumOff val="25000"/>
                </a:schemeClr>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unique </a:t>
            </a:r>
            <a:r>
              <a:rPr lang="en-US" sz="1400" b="1" dirty="0" err="1" smtClean="0">
                <a:solidFill>
                  <a:srgbClr val="75367A"/>
                </a:solidFill>
                <a:latin typeface="Courier New" pitchFamily="-65" charset="0"/>
              </a:rPr>
              <a:t>casez</a:t>
            </a:r>
            <a:r>
              <a:rPr lang="en-US" sz="1400" b="1" dirty="0" smtClean="0">
                <a:solidFill>
                  <a:srgbClr val="75367A"/>
                </a:solidFill>
                <a:latin typeface="Courier New" pitchFamily="-65" charset="0"/>
              </a:rPr>
              <a:t> </a:t>
            </a:r>
            <a:r>
              <a:rPr lang="en-US" sz="1400" b="1" dirty="0" smtClean="0">
                <a:latin typeface="Courier New" pitchFamily="-65" charset="0"/>
              </a:rPr>
              <a:t>(</a:t>
            </a:r>
            <a:r>
              <a:rPr lang="en-US" sz="1400" b="1" dirty="0" err="1" smtClean="0">
                <a:latin typeface="Courier New" pitchFamily="-65" charset="0"/>
              </a:rPr>
              <a:t>IR_r</a:t>
            </a:r>
            <a:r>
              <a:rPr lang="en-US" sz="1400" b="1" dirty="0" smtClean="0">
                <a:latin typeface="Courier New" pitchFamily="-65" charset="0"/>
              </a:rPr>
              <a:t>)</a:t>
            </a:r>
          </a:p>
          <a:p>
            <a:pPr defTabSz="1019175" eaLnBrk="0" hangingPunct="0">
              <a:lnSpc>
                <a:spcPct val="100000"/>
              </a:lnSpc>
              <a:spcBef>
                <a:spcPct val="0"/>
              </a:spcBef>
              <a:buClrTx/>
              <a:buSzTx/>
              <a:buFontTx/>
              <a:buNone/>
            </a:pPr>
            <a:r>
              <a:rPr lang="en-US" sz="1400" b="1" dirty="0" smtClean="0">
                <a:latin typeface="Courier New" pitchFamily="-65" charset="0"/>
              </a:rPr>
              <a:t>     ‘SW:    </a:t>
            </a:r>
            <a:r>
              <a:rPr lang="en-US" sz="1400" b="1" dirty="0" err="1" smtClean="0">
                <a:latin typeface="Courier New" pitchFamily="-65" charset="0"/>
              </a:rPr>
              <a:t>writes_dmem_c</a:t>
            </a:r>
            <a:r>
              <a:rPr lang="en-US" sz="1400" b="1" dirty="0" smtClean="0">
                <a:latin typeface="Courier New" pitchFamily="-65" charset="0"/>
              </a:rPr>
              <a:t> = 1’b1;</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default: </a:t>
            </a:r>
            <a:r>
              <a:rPr lang="en-US" sz="1400" b="1" dirty="0" err="1" smtClean="0">
                <a:solidFill>
                  <a:schemeClr val="tx2"/>
                </a:solidFill>
                <a:latin typeface="Courier New" pitchFamily="-65" charset="0"/>
              </a:rPr>
              <a:t>writes_dmem_c</a:t>
            </a:r>
            <a:r>
              <a:rPr lang="en-US" sz="1400" b="1" dirty="0" smtClean="0">
                <a:solidFill>
                  <a:schemeClr val="tx2"/>
                </a:solidFill>
                <a:latin typeface="Courier New" pitchFamily="-65" charset="0"/>
              </a:rPr>
              <a:t> = 1b’0;  </a:t>
            </a: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a:t>
            </a:r>
            <a:r>
              <a:rPr lang="en-US" sz="1400" b="1" dirty="0" err="1" smtClean="0">
                <a:solidFill>
                  <a:srgbClr val="75367A"/>
                </a:solidFill>
                <a:latin typeface="Courier New" pitchFamily="-65" charset="0"/>
              </a:rPr>
              <a:t>endcase</a:t>
            </a:r>
            <a:endParaRPr lang="en-US" sz="1400" b="1" dirty="0" smtClean="0">
              <a:solidFill>
                <a:srgbClr val="75367A"/>
              </a:solidFill>
              <a:latin typeface="Courier New" pitchFamily="-65" charset="0"/>
            </a:endParaRPr>
          </a:p>
        </p:txBody>
      </p:sp>
      <p:sp>
        <p:nvSpPr>
          <p:cNvPr id="6" name="Rectangle 5"/>
          <p:cNvSpPr/>
          <p:nvPr/>
        </p:nvSpPr>
        <p:spPr>
          <a:xfrm>
            <a:off x="381000" y="304800"/>
            <a:ext cx="8610600" cy="1446550"/>
          </a:xfrm>
          <a:prstGeom prst="rect">
            <a:avLst/>
          </a:prstGeom>
        </p:spPr>
        <p:txBody>
          <a:bodyPr wrap="square">
            <a:spAutoFit/>
          </a:bodyPr>
          <a:lstStyle/>
          <a:p>
            <a:r>
              <a:rPr lang="en-US" sz="4400" dirty="0" smtClean="0">
                <a:solidFill>
                  <a:srgbClr val="000090"/>
                </a:solidFill>
              </a:rPr>
              <a:t>Coding Control: </a:t>
            </a:r>
            <a:r>
              <a:rPr lang="en-US" sz="4400" dirty="0" err="1" smtClean="0">
                <a:solidFill>
                  <a:srgbClr val="000090"/>
                </a:solidFill>
              </a:rPr>
              <a:t>Combinationals</a:t>
            </a:r>
            <a:endParaRPr lang="en-US" sz="4400" dirty="0" smtClean="0">
              <a:solidFill>
                <a:srgbClr val="000090"/>
              </a:solidFill>
            </a:endParaRPr>
          </a:p>
          <a:p>
            <a:r>
              <a:rPr lang="en-US" sz="4400" dirty="0" smtClean="0">
                <a:solidFill>
                  <a:srgbClr val="000090"/>
                </a:solidFill>
              </a:rPr>
              <a:t> </a:t>
            </a:r>
            <a:r>
              <a:rPr lang="en-US" sz="2400" dirty="0" smtClean="0">
                <a:solidFill>
                  <a:srgbClr val="000090"/>
                </a:solidFill>
              </a:rPr>
              <a:t> - </a:t>
            </a:r>
            <a:r>
              <a:rPr lang="en-US" sz="2000" dirty="0" smtClean="0">
                <a:solidFill>
                  <a:srgbClr val="000090"/>
                </a:solidFill>
              </a:rPr>
              <a:t>combinational decode logic often does not require state-sensitivity</a:t>
            </a:r>
            <a:endParaRPr lang="en-US" sz="2400" dirty="0" smtClean="0">
              <a:solidFill>
                <a:srgbClr val="000090"/>
              </a:solidFill>
            </a:endParaRPr>
          </a:p>
        </p:txBody>
      </p:sp>
      <p:sp>
        <p:nvSpPr>
          <p:cNvPr id="9" name="Rectangle 8"/>
          <p:cNvSpPr/>
          <p:nvPr/>
        </p:nvSpPr>
        <p:spPr>
          <a:xfrm>
            <a:off x="381000" y="1905000"/>
            <a:ext cx="4038600" cy="1815882"/>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err="1" smtClean="0">
                <a:solidFill>
                  <a:schemeClr val="tx2"/>
                </a:solidFill>
                <a:latin typeface="Courier New" pitchFamily="-65" charset="0"/>
              </a:rPr>
              <a:t>reg</a:t>
            </a: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rf_wr_sel</a:t>
            </a:r>
            <a:r>
              <a:rPr lang="en-US" sz="1400" b="1" dirty="0" smtClean="0">
                <a:solidFill>
                  <a:schemeClr val="tx2"/>
                </a:solidFill>
                <a:latin typeface="Courier New" pitchFamily="-65" charset="0"/>
              </a:rPr>
              <a:t>; // aka </a:t>
            </a:r>
            <a:r>
              <a:rPr lang="en-US" sz="1400" b="1" dirty="0" err="1" smtClean="0">
                <a:solidFill>
                  <a:schemeClr val="tx2"/>
                </a:solidFill>
                <a:latin typeface="Courier New" pitchFamily="-65" charset="0"/>
              </a:rPr>
              <a:t>WriteToReg</a:t>
            </a:r>
            <a:r>
              <a:rPr lang="en-US" sz="1400" b="1" dirty="0" smtClean="0">
                <a:solidFill>
                  <a:schemeClr val="tx2"/>
                </a:solidFill>
                <a:latin typeface="Courier New" pitchFamily="-65" charset="0"/>
              </a:rPr>
              <a:t>;</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err="1" smtClean="0">
                <a:solidFill>
                  <a:schemeClr val="tx2">
                    <a:lumMod val="75000"/>
                    <a:lumOff val="25000"/>
                  </a:schemeClr>
                </a:solidFill>
                <a:latin typeface="Courier New" pitchFamily="-65" charset="0"/>
              </a:rPr>
              <a:t>always_comb</a:t>
            </a:r>
            <a:endParaRPr lang="en-US" sz="1400" b="1" dirty="0" smtClean="0">
              <a:solidFill>
                <a:schemeClr val="tx2">
                  <a:lumMod val="75000"/>
                  <a:lumOff val="25000"/>
                </a:schemeClr>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unique </a:t>
            </a:r>
            <a:r>
              <a:rPr lang="en-US" sz="1400" b="1" dirty="0" err="1" smtClean="0">
                <a:solidFill>
                  <a:srgbClr val="75367A"/>
                </a:solidFill>
                <a:latin typeface="Courier New" pitchFamily="-65" charset="0"/>
              </a:rPr>
              <a:t>casez</a:t>
            </a:r>
            <a:r>
              <a:rPr lang="en-US" sz="1400" b="1" dirty="0" smtClean="0">
                <a:solidFill>
                  <a:srgbClr val="75367A"/>
                </a:solidFill>
                <a:latin typeface="Courier New" pitchFamily="-65" charset="0"/>
              </a:rPr>
              <a:t> </a:t>
            </a:r>
            <a:r>
              <a:rPr lang="en-US" sz="1400" b="1" dirty="0" smtClean="0">
                <a:latin typeface="Courier New" pitchFamily="-65" charset="0"/>
              </a:rPr>
              <a:t>(</a:t>
            </a:r>
            <a:r>
              <a:rPr lang="en-US" sz="1400" b="1" dirty="0" err="1" smtClean="0">
                <a:latin typeface="Courier New" pitchFamily="-65" charset="0"/>
              </a:rPr>
              <a:t>IR_r</a:t>
            </a:r>
            <a:r>
              <a:rPr lang="en-US" sz="1400" b="1" dirty="0" smtClean="0">
                <a:latin typeface="Courier New" pitchFamily="-65" charset="0"/>
              </a:rPr>
              <a:t>)</a:t>
            </a:r>
          </a:p>
          <a:p>
            <a:pPr defTabSz="1019175" eaLnBrk="0" hangingPunct="0">
              <a:lnSpc>
                <a:spcPct val="100000"/>
              </a:lnSpc>
              <a:spcBef>
                <a:spcPct val="0"/>
              </a:spcBef>
              <a:buClrTx/>
              <a:buSzTx/>
              <a:buFontTx/>
              <a:buNone/>
            </a:pPr>
            <a:r>
              <a:rPr lang="en-US" sz="1400" b="1" dirty="0" smtClean="0">
                <a:latin typeface="Courier New" pitchFamily="-65" charset="0"/>
              </a:rPr>
              <a:t>     ‘LW:    </a:t>
            </a:r>
            <a:r>
              <a:rPr lang="en-US" sz="1400" b="1" dirty="0" err="1" smtClean="0">
                <a:latin typeface="Courier New" pitchFamily="-65" charset="0"/>
              </a:rPr>
              <a:t>rf_wr_sel</a:t>
            </a:r>
            <a:r>
              <a:rPr lang="en-US" sz="1400" b="1" dirty="0" smtClean="0">
                <a:latin typeface="Courier New" pitchFamily="-65" charset="0"/>
              </a:rPr>
              <a:t> = 1’b1;</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default: </a:t>
            </a:r>
            <a:r>
              <a:rPr lang="en-US" sz="1400" b="1" dirty="0" err="1" smtClean="0">
                <a:solidFill>
                  <a:schemeClr val="tx2"/>
                </a:solidFill>
                <a:latin typeface="Courier New" pitchFamily="-65" charset="0"/>
              </a:rPr>
              <a:t>rf_wr_sel</a:t>
            </a:r>
            <a:r>
              <a:rPr lang="en-US" sz="1400" b="1" dirty="0" smtClean="0">
                <a:solidFill>
                  <a:schemeClr val="tx2"/>
                </a:solidFill>
                <a:latin typeface="Courier New" pitchFamily="-65" charset="0"/>
              </a:rPr>
              <a:t> = 1b’0;  </a:t>
            </a: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a:t>
            </a:r>
            <a:r>
              <a:rPr lang="en-US" sz="1400" b="1" dirty="0" err="1" smtClean="0">
                <a:solidFill>
                  <a:srgbClr val="75367A"/>
                </a:solidFill>
                <a:latin typeface="Courier New" pitchFamily="-65" charset="0"/>
              </a:rPr>
              <a:t>endcase</a:t>
            </a:r>
            <a:endParaRPr lang="en-US" sz="1400" b="1" dirty="0" smtClean="0">
              <a:solidFill>
                <a:srgbClr val="75367A"/>
              </a:solidFill>
              <a:latin typeface="Courier New" pitchFamily="-65" charset="0"/>
            </a:endParaRPr>
          </a:p>
        </p:txBody>
      </p:sp>
      <p:sp>
        <p:nvSpPr>
          <p:cNvPr id="10" name="Rectangle 9"/>
          <p:cNvSpPr/>
          <p:nvPr/>
        </p:nvSpPr>
        <p:spPr>
          <a:xfrm>
            <a:off x="4572000" y="1905000"/>
            <a:ext cx="4038600" cy="1815882"/>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remaining:</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dest_sel</a:t>
            </a: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ALUSrc</a:t>
            </a: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ALUOp</a:t>
            </a: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pc_sel</a:t>
            </a: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etc…</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endParaRPr lang="en-US" sz="1400" b="1" dirty="0" smtClean="0">
              <a:solidFill>
                <a:srgbClr val="75367A"/>
              </a:solidFill>
              <a:latin typeface="Courier New" pitchFamily="-65"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2153109"/>
            <a:ext cx="8839200" cy="4382170"/>
          </a:xfrm>
          <a:prstGeom prst="rect">
            <a:avLst/>
          </a:prstGeom>
        </p:spPr>
      </p:pic>
      <p:cxnSp>
        <p:nvCxnSpPr>
          <p:cNvPr id="7" name="Straight Connector 6"/>
          <p:cNvCxnSpPr/>
          <p:nvPr/>
        </p:nvCxnSpPr>
        <p:spPr>
          <a:xfrm rot="5400000">
            <a:off x="304800" y="4495006"/>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671" y="4844534"/>
            <a:ext cx="754646" cy="369332"/>
          </a:xfrm>
          <a:prstGeom prst="rect">
            <a:avLst/>
          </a:prstGeom>
          <a:noFill/>
        </p:spPr>
        <p:txBody>
          <a:bodyPr wrap="none" rtlCol="0">
            <a:spAutoFit/>
          </a:bodyPr>
          <a:lstStyle/>
          <a:p>
            <a:r>
              <a:rPr lang="en-US" dirty="0" err="1" smtClean="0">
                <a:solidFill>
                  <a:srgbClr val="FF6600"/>
                </a:solidFill>
              </a:rPr>
              <a:t>pc_en</a:t>
            </a:r>
            <a:endParaRPr lang="en-US" dirty="0">
              <a:solidFill>
                <a:srgbClr val="FF6600"/>
              </a:solidFill>
            </a:endParaRPr>
          </a:p>
        </p:txBody>
      </p:sp>
      <p:sp>
        <p:nvSpPr>
          <p:cNvPr id="6" name="Title 1"/>
          <p:cNvSpPr>
            <a:spLocks noGrp="1"/>
          </p:cNvSpPr>
          <p:nvPr>
            <p:ph type="title"/>
          </p:nvPr>
        </p:nvSpPr>
        <p:spPr>
          <a:xfrm>
            <a:off x="0" y="152400"/>
            <a:ext cx="9144000" cy="1143000"/>
          </a:xfrm>
        </p:spPr>
        <p:txBody>
          <a:bodyPr>
            <a:normAutofit fontScale="90000"/>
          </a:bodyPr>
          <a:lstStyle/>
          <a:p>
            <a:r>
              <a:rPr lang="en-US" sz="3200" dirty="0" smtClean="0">
                <a:solidFill>
                  <a:srgbClr val="0000FF"/>
                </a:solidFill>
              </a:rPr>
              <a:t>Fixing Critical Paths:</a:t>
            </a:r>
            <a:br>
              <a:rPr lang="en-US" sz="3200" dirty="0" smtClean="0">
                <a:solidFill>
                  <a:srgbClr val="0000FF"/>
                </a:solidFill>
              </a:rPr>
            </a:br>
            <a:r>
              <a:rPr lang="en-US" sz="3200" dirty="0" smtClean="0">
                <a:solidFill>
                  <a:srgbClr val="0000FF"/>
                </a:solidFill>
              </a:rPr>
              <a:t>Add registers on slow paths and fix state machine logic accordingly.</a:t>
            </a:r>
            <a:endParaRPr lang="en-US" sz="3200" dirty="0">
              <a:solidFill>
                <a:srgbClr val="0000FF"/>
              </a:solidFill>
            </a:endParaRPr>
          </a:p>
        </p:txBody>
      </p:sp>
      <p:sp>
        <p:nvSpPr>
          <p:cNvPr id="17" name="TextBox 16"/>
          <p:cNvSpPr txBox="1"/>
          <p:nvPr/>
        </p:nvSpPr>
        <p:spPr>
          <a:xfrm>
            <a:off x="0" y="1524000"/>
            <a:ext cx="941283" cy="369332"/>
          </a:xfrm>
          <a:prstGeom prst="rect">
            <a:avLst/>
          </a:prstGeom>
          <a:noFill/>
        </p:spPr>
        <p:txBody>
          <a:bodyPr wrap="none" rtlCol="0">
            <a:spAutoFit/>
          </a:bodyPr>
          <a:lstStyle/>
          <a:p>
            <a:r>
              <a:rPr lang="en-US" dirty="0" err="1" smtClean="0"/>
              <a:t>NewPC</a:t>
            </a:r>
            <a:endParaRPr lang="en-US" dirty="0"/>
          </a:p>
        </p:txBody>
      </p:sp>
      <p:sp>
        <p:nvSpPr>
          <p:cNvPr id="18" name="TextBox 17"/>
          <p:cNvSpPr txBox="1"/>
          <p:nvPr/>
        </p:nvSpPr>
        <p:spPr>
          <a:xfrm>
            <a:off x="1162316" y="1524000"/>
            <a:ext cx="694346" cy="369332"/>
          </a:xfrm>
          <a:prstGeom prst="rect">
            <a:avLst/>
          </a:prstGeom>
          <a:noFill/>
        </p:spPr>
        <p:txBody>
          <a:bodyPr wrap="none" rtlCol="0">
            <a:spAutoFit/>
          </a:bodyPr>
          <a:lstStyle/>
          <a:p>
            <a:r>
              <a:rPr lang="en-US" dirty="0" smtClean="0"/>
              <a:t>Fetch</a:t>
            </a:r>
            <a:endParaRPr lang="en-US" dirty="0"/>
          </a:p>
        </p:txBody>
      </p:sp>
      <p:sp>
        <p:nvSpPr>
          <p:cNvPr id="19" name="TextBox 18"/>
          <p:cNvSpPr txBox="1"/>
          <p:nvPr/>
        </p:nvSpPr>
        <p:spPr>
          <a:xfrm>
            <a:off x="5867104" y="1577738"/>
            <a:ext cx="914696" cy="369332"/>
          </a:xfrm>
          <a:prstGeom prst="rect">
            <a:avLst/>
          </a:prstGeom>
          <a:noFill/>
        </p:spPr>
        <p:txBody>
          <a:bodyPr wrap="none" rtlCol="0">
            <a:spAutoFit/>
          </a:bodyPr>
          <a:lstStyle/>
          <a:p>
            <a:r>
              <a:rPr lang="en-US" dirty="0" smtClean="0"/>
              <a:t>Execute</a:t>
            </a:r>
            <a:endParaRPr lang="en-US" dirty="0"/>
          </a:p>
        </p:txBody>
      </p:sp>
      <p:sp>
        <p:nvSpPr>
          <p:cNvPr id="20" name="TextBox 19"/>
          <p:cNvSpPr txBox="1"/>
          <p:nvPr/>
        </p:nvSpPr>
        <p:spPr>
          <a:xfrm>
            <a:off x="7304296" y="1524000"/>
            <a:ext cx="992579" cy="369332"/>
          </a:xfrm>
          <a:prstGeom prst="rect">
            <a:avLst/>
          </a:prstGeom>
          <a:noFill/>
        </p:spPr>
        <p:txBody>
          <a:bodyPr wrap="none" rtlCol="0">
            <a:spAutoFit/>
          </a:bodyPr>
          <a:lstStyle/>
          <a:p>
            <a:r>
              <a:rPr lang="en-US" dirty="0" smtClean="0"/>
              <a:t>Memory</a:t>
            </a:r>
            <a:endParaRPr lang="en-US" dirty="0"/>
          </a:p>
        </p:txBody>
      </p:sp>
      <p:grpSp>
        <p:nvGrpSpPr>
          <p:cNvPr id="2" name="Group 3"/>
          <p:cNvGrpSpPr>
            <a:grpSpLocks/>
          </p:cNvGrpSpPr>
          <p:nvPr/>
        </p:nvGrpSpPr>
        <p:grpSpPr bwMode="auto">
          <a:xfrm>
            <a:off x="342900" y="3797300"/>
            <a:ext cx="266700" cy="546100"/>
            <a:chOff x="720" y="872"/>
            <a:chExt cx="113" cy="230"/>
          </a:xfrm>
        </p:grpSpPr>
        <p:sp>
          <p:nvSpPr>
            <p:cNvPr id="34"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3" name="Group 3"/>
          <p:cNvGrpSpPr>
            <a:grpSpLocks/>
          </p:cNvGrpSpPr>
          <p:nvPr/>
        </p:nvGrpSpPr>
        <p:grpSpPr bwMode="auto">
          <a:xfrm>
            <a:off x="743341" y="3752855"/>
            <a:ext cx="163829" cy="1267073"/>
            <a:chOff x="720" y="872"/>
            <a:chExt cx="113" cy="230"/>
          </a:xfrm>
        </p:grpSpPr>
        <p:sp>
          <p:nvSpPr>
            <p:cNvPr id="37"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38"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4" name="Group 3"/>
          <p:cNvGrpSpPr>
            <a:grpSpLocks/>
          </p:cNvGrpSpPr>
          <p:nvPr/>
        </p:nvGrpSpPr>
        <p:grpSpPr bwMode="auto">
          <a:xfrm>
            <a:off x="7155976" y="4190999"/>
            <a:ext cx="73754" cy="1176735"/>
            <a:chOff x="720" y="872"/>
            <a:chExt cx="113" cy="230"/>
          </a:xfrm>
        </p:grpSpPr>
        <p:sp>
          <p:nvSpPr>
            <p:cNvPr id="40"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1"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9" name="Group 3"/>
          <p:cNvGrpSpPr>
            <a:grpSpLocks/>
          </p:cNvGrpSpPr>
          <p:nvPr/>
        </p:nvGrpSpPr>
        <p:grpSpPr bwMode="auto">
          <a:xfrm rot="16200000">
            <a:off x="7684321" y="3974278"/>
            <a:ext cx="73755" cy="507197"/>
            <a:chOff x="720" y="872"/>
            <a:chExt cx="113" cy="230"/>
          </a:xfrm>
        </p:grpSpPr>
        <p:sp>
          <p:nvSpPr>
            <p:cNvPr id="43"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4"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0" name="Group 3"/>
          <p:cNvGrpSpPr>
            <a:grpSpLocks/>
          </p:cNvGrpSpPr>
          <p:nvPr/>
        </p:nvGrpSpPr>
        <p:grpSpPr bwMode="auto">
          <a:xfrm rot="16200000">
            <a:off x="7684321" y="5135664"/>
            <a:ext cx="73755" cy="507197"/>
            <a:chOff x="720" y="872"/>
            <a:chExt cx="113" cy="230"/>
          </a:xfrm>
        </p:grpSpPr>
        <p:sp>
          <p:nvSpPr>
            <p:cNvPr id="46"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7"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1" name="Group 3"/>
          <p:cNvGrpSpPr>
            <a:grpSpLocks/>
          </p:cNvGrpSpPr>
          <p:nvPr/>
        </p:nvGrpSpPr>
        <p:grpSpPr bwMode="auto">
          <a:xfrm rot="16200000">
            <a:off x="4407721" y="3404001"/>
            <a:ext cx="73755" cy="507197"/>
            <a:chOff x="720" y="872"/>
            <a:chExt cx="113" cy="230"/>
          </a:xfrm>
        </p:grpSpPr>
        <p:sp>
          <p:nvSpPr>
            <p:cNvPr id="49"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0"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2" name="Group 3"/>
          <p:cNvGrpSpPr>
            <a:grpSpLocks/>
          </p:cNvGrpSpPr>
          <p:nvPr/>
        </p:nvGrpSpPr>
        <p:grpSpPr bwMode="auto">
          <a:xfrm>
            <a:off x="3782190" y="4350137"/>
            <a:ext cx="73754" cy="772552"/>
            <a:chOff x="720" y="872"/>
            <a:chExt cx="113" cy="230"/>
          </a:xfrm>
        </p:grpSpPr>
        <p:sp>
          <p:nvSpPr>
            <p:cNvPr id="5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53"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grpSp>
        <p:nvGrpSpPr>
          <p:cNvPr id="13" name="Group 3"/>
          <p:cNvGrpSpPr>
            <a:grpSpLocks/>
          </p:cNvGrpSpPr>
          <p:nvPr/>
        </p:nvGrpSpPr>
        <p:grpSpPr bwMode="auto">
          <a:xfrm>
            <a:off x="2057400" y="4071982"/>
            <a:ext cx="73754" cy="772552"/>
            <a:chOff x="720" y="872"/>
            <a:chExt cx="113" cy="230"/>
          </a:xfrm>
        </p:grpSpPr>
        <p:sp>
          <p:nvSpPr>
            <p:cNvPr id="42" name="Rectangle 4"/>
            <p:cNvSpPr>
              <a:spLocks noChangeArrowheads="1"/>
            </p:cNvSpPr>
            <p:nvPr/>
          </p:nvSpPr>
          <p:spPr bwMode="auto">
            <a:xfrm>
              <a:off x="720" y="872"/>
              <a:ext cx="113" cy="227"/>
            </a:xfrm>
            <a:prstGeom prst="re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45" name="AutoShape 5"/>
            <p:cNvSpPr>
              <a:spLocks noChangeArrowheads="1"/>
            </p:cNvSpPr>
            <p:nvPr/>
          </p:nvSpPr>
          <p:spPr bwMode="auto">
            <a:xfrm>
              <a:off x="720" y="1023"/>
              <a:ext cx="113" cy="79"/>
            </a:xfrm>
            <a:prstGeom prst="flowChartExtract">
              <a:avLst/>
            </a:prstGeom>
            <a:solidFill>
              <a:srgbClr val="FF99CC"/>
            </a:solid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sp>
        <p:nvSpPr>
          <p:cNvPr id="51" name="TextBox 50"/>
          <p:cNvSpPr txBox="1"/>
          <p:nvPr/>
        </p:nvSpPr>
        <p:spPr>
          <a:xfrm>
            <a:off x="262658" y="3048146"/>
            <a:ext cx="418654" cy="646331"/>
          </a:xfrm>
          <a:prstGeom prst="rect">
            <a:avLst/>
          </a:prstGeom>
          <a:noFill/>
        </p:spPr>
        <p:txBody>
          <a:bodyPr wrap="none" rtlCol="0">
            <a:spAutoFit/>
          </a:bodyPr>
          <a:lstStyle/>
          <a:p>
            <a:r>
              <a:rPr lang="en-US" sz="3600" dirty="0" smtClean="0">
                <a:solidFill>
                  <a:srgbClr val="FF0000"/>
                </a:solidFill>
              </a:rPr>
              <a:t>0</a:t>
            </a:r>
            <a:endParaRPr lang="en-US" sz="3600" dirty="0">
              <a:solidFill>
                <a:srgbClr val="FF0000"/>
              </a:solidFill>
            </a:endParaRPr>
          </a:p>
        </p:txBody>
      </p:sp>
      <p:sp>
        <p:nvSpPr>
          <p:cNvPr id="54" name="TextBox 53"/>
          <p:cNvSpPr txBox="1"/>
          <p:nvPr/>
        </p:nvSpPr>
        <p:spPr>
          <a:xfrm>
            <a:off x="648146" y="3162382"/>
            <a:ext cx="418654" cy="646331"/>
          </a:xfrm>
          <a:prstGeom prst="rect">
            <a:avLst/>
          </a:prstGeom>
          <a:noFill/>
        </p:spPr>
        <p:txBody>
          <a:bodyPr wrap="none" rtlCol="0">
            <a:spAutoFit/>
          </a:bodyPr>
          <a:lstStyle/>
          <a:p>
            <a:r>
              <a:rPr lang="en-US" sz="3600" dirty="0" smtClean="0">
                <a:solidFill>
                  <a:srgbClr val="FF0000"/>
                </a:solidFill>
              </a:rPr>
              <a:t>1</a:t>
            </a:r>
            <a:endParaRPr lang="en-US" sz="3600" dirty="0">
              <a:solidFill>
                <a:srgbClr val="FF0000"/>
              </a:solidFill>
            </a:endParaRPr>
          </a:p>
        </p:txBody>
      </p:sp>
      <p:sp>
        <p:nvSpPr>
          <p:cNvPr id="55" name="TextBox 54"/>
          <p:cNvSpPr txBox="1"/>
          <p:nvPr/>
        </p:nvSpPr>
        <p:spPr>
          <a:xfrm>
            <a:off x="1905000" y="3371311"/>
            <a:ext cx="418654" cy="646331"/>
          </a:xfrm>
          <a:prstGeom prst="rect">
            <a:avLst/>
          </a:prstGeom>
          <a:noFill/>
        </p:spPr>
        <p:txBody>
          <a:bodyPr wrap="none" rtlCol="0">
            <a:spAutoFit/>
          </a:bodyPr>
          <a:lstStyle/>
          <a:p>
            <a:r>
              <a:rPr lang="en-US" sz="3600" dirty="0" smtClean="0">
                <a:solidFill>
                  <a:srgbClr val="FF0000"/>
                </a:solidFill>
              </a:rPr>
              <a:t>2</a:t>
            </a:r>
            <a:endParaRPr lang="en-US" sz="3600" dirty="0">
              <a:solidFill>
                <a:srgbClr val="FF0000"/>
              </a:solidFill>
            </a:endParaRPr>
          </a:p>
        </p:txBody>
      </p:sp>
      <p:sp>
        <p:nvSpPr>
          <p:cNvPr id="57" name="TextBox 56"/>
          <p:cNvSpPr txBox="1"/>
          <p:nvPr/>
        </p:nvSpPr>
        <p:spPr>
          <a:xfrm>
            <a:off x="3772346" y="4890700"/>
            <a:ext cx="418654" cy="646331"/>
          </a:xfrm>
          <a:prstGeom prst="rect">
            <a:avLst/>
          </a:prstGeom>
          <a:noFill/>
        </p:spPr>
        <p:txBody>
          <a:bodyPr wrap="none" rtlCol="0">
            <a:spAutoFit/>
          </a:bodyPr>
          <a:lstStyle/>
          <a:p>
            <a:r>
              <a:rPr lang="en-US" sz="3600" dirty="0" smtClean="0">
                <a:solidFill>
                  <a:srgbClr val="FF0000"/>
                </a:solidFill>
              </a:rPr>
              <a:t>4</a:t>
            </a:r>
            <a:endParaRPr lang="en-US" sz="3600" dirty="0">
              <a:solidFill>
                <a:srgbClr val="FF0000"/>
              </a:solidFill>
            </a:endParaRPr>
          </a:p>
        </p:txBody>
      </p:sp>
      <p:cxnSp>
        <p:nvCxnSpPr>
          <p:cNvPr id="59" name="Straight Arrow Connector 58"/>
          <p:cNvCxnSpPr/>
          <p:nvPr/>
        </p:nvCxnSpPr>
        <p:spPr>
          <a:xfrm rot="10800000">
            <a:off x="5356424" y="1762404"/>
            <a:ext cx="5106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781800" y="1749148"/>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5400000">
            <a:off x="1943326" y="4989290"/>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497034" y="5167699"/>
            <a:ext cx="719255" cy="369332"/>
          </a:xfrm>
          <a:prstGeom prst="rect">
            <a:avLst/>
          </a:prstGeom>
          <a:noFill/>
        </p:spPr>
        <p:txBody>
          <a:bodyPr wrap="none" rtlCol="0">
            <a:spAutoFit/>
          </a:bodyPr>
          <a:lstStyle/>
          <a:p>
            <a:r>
              <a:rPr lang="en-US" dirty="0" err="1" smtClean="0">
                <a:solidFill>
                  <a:srgbClr val="FF6600"/>
                </a:solidFill>
              </a:rPr>
              <a:t>IR_en</a:t>
            </a:r>
            <a:endParaRPr lang="en-US" dirty="0">
              <a:solidFill>
                <a:srgbClr val="FF6600"/>
              </a:solidFill>
            </a:endParaRPr>
          </a:p>
        </p:txBody>
      </p:sp>
      <p:sp>
        <p:nvSpPr>
          <p:cNvPr id="67" name="TextBox 66"/>
          <p:cNvSpPr txBox="1"/>
          <p:nvPr/>
        </p:nvSpPr>
        <p:spPr>
          <a:xfrm>
            <a:off x="7155976" y="5498068"/>
            <a:ext cx="1218114" cy="369332"/>
          </a:xfrm>
          <a:prstGeom prst="rect">
            <a:avLst/>
          </a:prstGeom>
          <a:solidFill>
            <a:srgbClr val="FFFFFF"/>
          </a:solidFill>
        </p:spPr>
        <p:txBody>
          <a:bodyPr wrap="none" rtlCol="0">
            <a:spAutoFit/>
          </a:bodyPr>
          <a:lstStyle/>
          <a:p>
            <a:r>
              <a:rPr lang="en-US" dirty="0" err="1" smtClean="0">
                <a:solidFill>
                  <a:srgbClr val="FF6600"/>
                </a:solidFill>
              </a:rPr>
              <a:t>dmem_ren</a:t>
            </a:r>
            <a:endParaRPr lang="en-US" dirty="0">
              <a:solidFill>
                <a:srgbClr val="FF6600"/>
              </a:solidFill>
            </a:endParaRPr>
          </a:p>
        </p:txBody>
      </p:sp>
      <p:sp>
        <p:nvSpPr>
          <p:cNvPr id="68" name="TextBox 67"/>
          <p:cNvSpPr txBox="1"/>
          <p:nvPr/>
        </p:nvSpPr>
        <p:spPr>
          <a:xfrm>
            <a:off x="7086600" y="3669268"/>
            <a:ext cx="1303662" cy="369332"/>
          </a:xfrm>
          <a:prstGeom prst="rect">
            <a:avLst/>
          </a:prstGeom>
          <a:solidFill>
            <a:srgbClr val="FFFFFF"/>
          </a:solidFill>
        </p:spPr>
        <p:txBody>
          <a:bodyPr wrap="none" rtlCol="0">
            <a:spAutoFit/>
          </a:bodyPr>
          <a:lstStyle/>
          <a:p>
            <a:r>
              <a:rPr lang="en-US" dirty="0" err="1" smtClean="0">
                <a:solidFill>
                  <a:srgbClr val="FF6600"/>
                </a:solidFill>
              </a:rPr>
              <a:t>dmem_wen</a:t>
            </a:r>
            <a:endParaRPr lang="en-US" dirty="0">
              <a:solidFill>
                <a:srgbClr val="FF6600"/>
              </a:solidFill>
            </a:endParaRPr>
          </a:p>
        </p:txBody>
      </p:sp>
      <p:sp>
        <p:nvSpPr>
          <p:cNvPr id="69" name="TextBox 68"/>
          <p:cNvSpPr txBox="1"/>
          <p:nvPr/>
        </p:nvSpPr>
        <p:spPr>
          <a:xfrm>
            <a:off x="4027138" y="3135868"/>
            <a:ext cx="849662" cy="369332"/>
          </a:xfrm>
          <a:prstGeom prst="rect">
            <a:avLst/>
          </a:prstGeom>
          <a:solidFill>
            <a:srgbClr val="FFFFFF"/>
          </a:solidFill>
        </p:spPr>
        <p:txBody>
          <a:bodyPr wrap="none" rtlCol="0">
            <a:spAutoFit/>
          </a:bodyPr>
          <a:lstStyle/>
          <a:p>
            <a:r>
              <a:rPr lang="en-US" dirty="0" err="1" smtClean="0">
                <a:solidFill>
                  <a:srgbClr val="FF6600"/>
                </a:solidFill>
              </a:rPr>
              <a:t>rf_wen</a:t>
            </a:r>
            <a:endParaRPr lang="en-US" dirty="0">
              <a:solidFill>
                <a:srgbClr val="FF6600"/>
              </a:solidFill>
            </a:endParaRPr>
          </a:p>
        </p:txBody>
      </p:sp>
      <p:sp>
        <p:nvSpPr>
          <p:cNvPr id="70" name="TextBox 69"/>
          <p:cNvSpPr txBox="1"/>
          <p:nvPr/>
        </p:nvSpPr>
        <p:spPr>
          <a:xfrm>
            <a:off x="7162800" y="2133600"/>
            <a:ext cx="645078" cy="307777"/>
          </a:xfrm>
          <a:prstGeom prst="rect">
            <a:avLst/>
          </a:prstGeom>
          <a:solidFill>
            <a:srgbClr val="FFFFFF"/>
          </a:solidFill>
        </p:spPr>
        <p:txBody>
          <a:bodyPr wrap="none" rtlCol="0">
            <a:spAutoFit/>
          </a:bodyPr>
          <a:lstStyle/>
          <a:p>
            <a:r>
              <a:rPr lang="en-US" sz="1400" dirty="0" err="1" smtClean="0">
                <a:solidFill>
                  <a:srgbClr val="FF6600"/>
                </a:solidFill>
              </a:rPr>
              <a:t>pc_sel</a:t>
            </a:r>
            <a:endParaRPr lang="en-US" sz="1400" dirty="0">
              <a:solidFill>
                <a:srgbClr val="FF6600"/>
              </a:solidFill>
            </a:endParaRPr>
          </a:p>
        </p:txBody>
      </p:sp>
      <p:cxnSp>
        <p:nvCxnSpPr>
          <p:cNvPr id="71" name="Straight Connector 70"/>
          <p:cNvCxnSpPr/>
          <p:nvPr/>
        </p:nvCxnSpPr>
        <p:spPr>
          <a:xfrm>
            <a:off x="7155976" y="2189670"/>
            <a:ext cx="616424"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7627455" y="2314035"/>
            <a:ext cx="248730"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8279597" y="4001938"/>
            <a:ext cx="1016803" cy="307777"/>
          </a:xfrm>
          <a:prstGeom prst="rect">
            <a:avLst/>
          </a:prstGeom>
          <a:solidFill>
            <a:srgbClr val="FFFFFF"/>
          </a:solidFill>
        </p:spPr>
        <p:txBody>
          <a:bodyPr wrap="square" rtlCol="0">
            <a:spAutoFit/>
          </a:bodyPr>
          <a:lstStyle/>
          <a:p>
            <a:r>
              <a:rPr lang="en-US" sz="1400" dirty="0" err="1" smtClean="0">
                <a:solidFill>
                  <a:srgbClr val="FF6600"/>
                </a:solidFill>
              </a:rPr>
              <a:t>rf_wr_sel</a:t>
            </a:r>
            <a:endParaRPr lang="en-US" sz="1400" dirty="0">
              <a:solidFill>
                <a:srgbClr val="FF6600"/>
              </a:solidFill>
            </a:endParaRPr>
          </a:p>
        </p:txBody>
      </p:sp>
      <p:sp>
        <p:nvSpPr>
          <p:cNvPr id="74" name="TextBox 73"/>
          <p:cNvSpPr txBox="1"/>
          <p:nvPr/>
        </p:nvSpPr>
        <p:spPr>
          <a:xfrm>
            <a:off x="2895600" y="5102423"/>
            <a:ext cx="786831" cy="307777"/>
          </a:xfrm>
          <a:prstGeom prst="rect">
            <a:avLst/>
          </a:prstGeom>
          <a:solidFill>
            <a:srgbClr val="FFFFFF"/>
          </a:solidFill>
        </p:spPr>
        <p:txBody>
          <a:bodyPr wrap="square" rtlCol="0">
            <a:spAutoFit/>
          </a:bodyPr>
          <a:lstStyle/>
          <a:p>
            <a:r>
              <a:rPr lang="en-US" sz="1400" dirty="0" err="1" smtClean="0">
                <a:solidFill>
                  <a:srgbClr val="FF6600"/>
                </a:solidFill>
              </a:rPr>
              <a:t>dest_sel</a:t>
            </a:r>
            <a:endParaRPr lang="en-US" sz="1400" dirty="0">
              <a:solidFill>
                <a:srgbClr val="FF6600"/>
              </a:solidFill>
            </a:endParaRPr>
          </a:p>
        </p:txBody>
      </p:sp>
      <p:cxnSp>
        <p:nvCxnSpPr>
          <p:cNvPr id="75" name="Straight Connector 74"/>
          <p:cNvCxnSpPr/>
          <p:nvPr/>
        </p:nvCxnSpPr>
        <p:spPr>
          <a:xfrm rot="5400000">
            <a:off x="3455741" y="5093813"/>
            <a:ext cx="157029"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6" name="Freeform 35"/>
          <p:cNvSpPr/>
          <p:nvPr/>
        </p:nvSpPr>
        <p:spPr>
          <a:xfrm>
            <a:off x="262658" y="3860475"/>
            <a:ext cx="9084902" cy="3055468"/>
          </a:xfrm>
          <a:custGeom>
            <a:avLst/>
            <a:gdLst>
              <a:gd name="connsiteX0" fmla="*/ 191587 w 9084902"/>
              <a:gd name="connsiteY0" fmla="*/ 103522 h 3107229"/>
              <a:gd name="connsiteX1" fmla="*/ 562399 w 9084902"/>
              <a:gd name="connsiteY1" fmla="*/ 94252 h 3107229"/>
              <a:gd name="connsiteX2" fmla="*/ 3565979 w 9084902"/>
              <a:gd name="connsiteY2" fmla="*/ 669035 h 3107229"/>
              <a:gd name="connsiteX3" fmla="*/ 6625181 w 9084902"/>
              <a:gd name="connsiteY3" fmla="*/ 984239 h 3107229"/>
              <a:gd name="connsiteX4" fmla="*/ 6189476 w 9084902"/>
              <a:gd name="connsiteY4" fmla="*/ 1781519 h 3107229"/>
              <a:gd name="connsiteX5" fmla="*/ 8164052 w 9084902"/>
              <a:gd name="connsiteY5" fmla="*/ 1976204 h 3107229"/>
              <a:gd name="connsiteX6" fmla="*/ 8182593 w 9084902"/>
              <a:gd name="connsiteY6" fmla="*/ 1188194 h 3107229"/>
              <a:gd name="connsiteX7" fmla="*/ 8599756 w 9084902"/>
              <a:gd name="connsiteY7" fmla="*/ 1141841 h 3107229"/>
              <a:gd name="connsiteX8" fmla="*/ 8590486 w 9084902"/>
              <a:gd name="connsiteY8" fmla="*/ 2829108 h 3107229"/>
              <a:gd name="connsiteX9" fmla="*/ 5633258 w 9084902"/>
              <a:gd name="connsiteY9" fmla="*/ 2801296 h 3107229"/>
              <a:gd name="connsiteX10" fmla="*/ 3176626 w 9084902"/>
              <a:gd name="connsiteY10" fmla="*/ 2819837 h 3107229"/>
              <a:gd name="connsiteX11" fmla="*/ 3501087 w 9084902"/>
              <a:gd name="connsiteY11" fmla="*/ 1076946 h 31072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6625181 w 9084902"/>
              <a:gd name="connsiteY3" fmla="*/ 946139 h 3069129"/>
              <a:gd name="connsiteX4" fmla="*/ 6189476 w 9084902"/>
              <a:gd name="connsiteY4" fmla="*/ 1743419 h 3069129"/>
              <a:gd name="connsiteX5" fmla="*/ 8164052 w 9084902"/>
              <a:gd name="connsiteY5" fmla="*/ 1938104 h 3069129"/>
              <a:gd name="connsiteX6" fmla="*/ 8182593 w 9084902"/>
              <a:gd name="connsiteY6" fmla="*/ 1150094 h 3069129"/>
              <a:gd name="connsiteX7" fmla="*/ 8599756 w 9084902"/>
              <a:gd name="connsiteY7" fmla="*/ 1103741 h 3069129"/>
              <a:gd name="connsiteX8" fmla="*/ 8590486 w 9084902"/>
              <a:gd name="connsiteY8" fmla="*/ 2791008 h 3069129"/>
              <a:gd name="connsiteX9" fmla="*/ 5633258 w 9084902"/>
              <a:gd name="connsiteY9" fmla="*/ 2763196 h 3069129"/>
              <a:gd name="connsiteX10" fmla="*/ 3176626 w 9084902"/>
              <a:gd name="connsiteY10" fmla="*/ 2781737 h 3069129"/>
              <a:gd name="connsiteX11" fmla="*/ 3501087 w 9084902"/>
              <a:gd name="connsiteY11" fmla="*/ 1038846 h 3069129"/>
              <a:gd name="connsiteX0" fmla="*/ 191587 w 9084902"/>
              <a:gd name="connsiteY0" fmla="*/ 65422 h 3069129"/>
              <a:gd name="connsiteX1" fmla="*/ 562399 w 9084902"/>
              <a:gd name="connsiteY1" fmla="*/ 56152 h 3069129"/>
              <a:gd name="connsiteX2" fmla="*/ 3565979 w 9084902"/>
              <a:gd name="connsiteY2" fmla="*/ 402335 h 3069129"/>
              <a:gd name="connsiteX3" fmla="*/ 4013115 w 9084902"/>
              <a:gd name="connsiteY3" fmla="*/ 170567 h 3069129"/>
              <a:gd name="connsiteX4" fmla="*/ 6625181 w 9084902"/>
              <a:gd name="connsiteY4" fmla="*/ 946139 h 3069129"/>
              <a:gd name="connsiteX5" fmla="*/ 6189476 w 9084902"/>
              <a:gd name="connsiteY5" fmla="*/ 1743419 h 3069129"/>
              <a:gd name="connsiteX6" fmla="*/ 8164052 w 9084902"/>
              <a:gd name="connsiteY6" fmla="*/ 1938104 h 3069129"/>
              <a:gd name="connsiteX7" fmla="*/ 8182593 w 9084902"/>
              <a:gd name="connsiteY7" fmla="*/ 1150094 h 3069129"/>
              <a:gd name="connsiteX8" fmla="*/ 8599756 w 9084902"/>
              <a:gd name="connsiteY8" fmla="*/ 1103741 h 3069129"/>
              <a:gd name="connsiteX9" fmla="*/ 8590486 w 9084902"/>
              <a:gd name="connsiteY9" fmla="*/ 2791008 h 3069129"/>
              <a:gd name="connsiteX10" fmla="*/ 5633258 w 9084902"/>
              <a:gd name="connsiteY10" fmla="*/ 2763196 h 3069129"/>
              <a:gd name="connsiteX11" fmla="*/ 3176626 w 9084902"/>
              <a:gd name="connsiteY11" fmla="*/ 2781737 h 3069129"/>
              <a:gd name="connsiteX12" fmla="*/ 3501087 w 9084902"/>
              <a:gd name="connsiteY12" fmla="*/ 1038846 h 3069129"/>
              <a:gd name="connsiteX0" fmla="*/ 191587 w 9084902"/>
              <a:gd name="connsiteY0" fmla="*/ 51761 h 3055468"/>
              <a:gd name="connsiteX1" fmla="*/ 562399 w 9084902"/>
              <a:gd name="connsiteY1" fmla="*/ 347291 h 3055468"/>
              <a:gd name="connsiteX2" fmla="*/ 3565979 w 9084902"/>
              <a:gd name="connsiteY2" fmla="*/ 388674 h 3055468"/>
              <a:gd name="connsiteX3" fmla="*/ 4013115 w 9084902"/>
              <a:gd name="connsiteY3" fmla="*/ 156906 h 3055468"/>
              <a:gd name="connsiteX4" fmla="*/ 6625181 w 9084902"/>
              <a:gd name="connsiteY4" fmla="*/ 932478 h 3055468"/>
              <a:gd name="connsiteX5" fmla="*/ 6189476 w 9084902"/>
              <a:gd name="connsiteY5" fmla="*/ 1729758 h 3055468"/>
              <a:gd name="connsiteX6" fmla="*/ 8164052 w 9084902"/>
              <a:gd name="connsiteY6" fmla="*/ 1924443 h 3055468"/>
              <a:gd name="connsiteX7" fmla="*/ 8182593 w 9084902"/>
              <a:gd name="connsiteY7" fmla="*/ 1136433 h 3055468"/>
              <a:gd name="connsiteX8" fmla="*/ 8599756 w 9084902"/>
              <a:gd name="connsiteY8" fmla="*/ 1090080 h 3055468"/>
              <a:gd name="connsiteX9" fmla="*/ 8590486 w 9084902"/>
              <a:gd name="connsiteY9" fmla="*/ 2777347 h 3055468"/>
              <a:gd name="connsiteX10" fmla="*/ 5633258 w 9084902"/>
              <a:gd name="connsiteY10" fmla="*/ 2749535 h 3055468"/>
              <a:gd name="connsiteX11" fmla="*/ 3176626 w 9084902"/>
              <a:gd name="connsiteY11" fmla="*/ 2768076 h 3055468"/>
              <a:gd name="connsiteX12" fmla="*/ 3501087 w 9084902"/>
              <a:gd name="connsiteY12" fmla="*/ 1025185 h 305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84902" h="3055468">
                <a:moveTo>
                  <a:pt x="191587" y="51761"/>
                </a:moveTo>
                <a:cubicBezTo>
                  <a:pt x="95793" y="0"/>
                  <a:pt x="0" y="291139"/>
                  <a:pt x="562399" y="347291"/>
                </a:cubicBezTo>
                <a:cubicBezTo>
                  <a:pt x="1124798" y="403443"/>
                  <a:pt x="2990860" y="420405"/>
                  <a:pt x="3565979" y="388674"/>
                </a:cubicBezTo>
                <a:cubicBezTo>
                  <a:pt x="4141098" y="356943"/>
                  <a:pt x="3503248" y="66272"/>
                  <a:pt x="4013115" y="156906"/>
                </a:cubicBezTo>
                <a:cubicBezTo>
                  <a:pt x="4522982" y="247540"/>
                  <a:pt x="6262454" y="670336"/>
                  <a:pt x="6625181" y="932478"/>
                </a:cubicBezTo>
                <a:cubicBezTo>
                  <a:pt x="6987908" y="1194620"/>
                  <a:pt x="5932998" y="1564431"/>
                  <a:pt x="6189476" y="1729758"/>
                </a:cubicBezTo>
                <a:cubicBezTo>
                  <a:pt x="6445954" y="1895085"/>
                  <a:pt x="7831866" y="2023330"/>
                  <a:pt x="8164052" y="1924443"/>
                </a:cubicBezTo>
                <a:cubicBezTo>
                  <a:pt x="8496238" y="1825556"/>
                  <a:pt x="8109976" y="1275494"/>
                  <a:pt x="8182593" y="1136433"/>
                </a:cubicBezTo>
                <a:cubicBezTo>
                  <a:pt x="8255210" y="997373"/>
                  <a:pt x="8531774" y="816594"/>
                  <a:pt x="8599756" y="1090080"/>
                </a:cubicBezTo>
                <a:cubicBezTo>
                  <a:pt x="8667738" y="1363566"/>
                  <a:pt x="9084902" y="2500771"/>
                  <a:pt x="8590486" y="2777347"/>
                </a:cubicBezTo>
                <a:cubicBezTo>
                  <a:pt x="8096070" y="3053923"/>
                  <a:pt x="5633258" y="2749535"/>
                  <a:pt x="5633258" y="2749535"/>
                </a:cubicBezTo>
                <a:cubicBezTo>
                  <a:pt x="4730948" y="2747990"/>
                  <a:pt x="3531988" y="3055468"/>
                  <a:pt x="3176626" y="2768076"/>
                </a:cubicBezTo>
                <a:cubicBezTo>
                  <a:pt x="2821264" y="2480684"/>
                  <a:pt x="3601515" y="1304851"/>
                  <a:pt x="3501087" y="1025185"/>
                </a:cubicBezTo>
              </a:path>
            </a:pathLst>
          </a:custGeom>
          <a:ln w="7620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7" name="Straight Connector 76"/>
          <p:cNvCxnSpPr/>
          <p:nvPr/>
        </p:nvCxnSpPr>
        <p:spPr>
          <a:xfrm rot="5400000">
            <a:off x="647700" y="5171534"/>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342900" y="5248528"/>
            <a:ext cx="1149811" cy="369332"/>
          </a:xfrm>
          <a:prstGeom prst="rect">
            <a:avLst/>
          </a:prstGeom>
          <a:noFill/>
          <a:ln>
            <a:noFill/>
          </a:ln>
        </p:spPr>
        <p:txBody>
          <a:bodyPr wrap="none" rtlCol="0">
            <a:spAutoFit/>
          </a:bodyPr>
          <a:lstStyle/>
          <a:p>
            <a:r>
              <a:rPr lang="en-US" dirty="0" err="1" smtClean="0">
                <a:solidFill>
                  <a:srgbClr val="FF6600"/>
                </a:solidFill>
              </a:rPr>
              <a:t>imem_ren</a:t>
            </a:r>
            <a:endParaRPr lang="en-US" dirty="0">
              <a:solidFill>
                <a:srgbClr val="FF6600"/>
              </a:solidFill>
            </a:endParaRPr>
          </a:p>
        </p:txBody>
      </p:sp>
      <p:grpSp>
        <p:nvGrpSpPr>
          <p:cNvPr id="56" name="Group 3"/>
          <p:cNvGrpSpPr>
            <a:grpSpLocks/>
          </p:cNvGrpSpPr>
          <p:nvPr/>
        </p:nvGrpSpPr>
        <p:grpSpPr bwMode="auto">
          <a:xfrm>
            <a:off x="5181600" y="3577461"/>
            <a:ext cx="163829" cy="1267073"/>
            <a:chOff x="720" y="872"/>
            <a:chExt cx="113" cy="230"/>
          </a:xfrm>
          <a:solidFill>
            <a:schemeClr val="accent5">
              <a:lumMod val="75000"/>
            </a:schemeClr>
          </a:solidFill>
        </p:grpSpPr>
        <p:sp>
          <p:nvSpPr>
            <p:cNvPr id="58" name="Rectangle 4"/>
            <p:cNvSpPr>
              <a:spLocks noChangeArrowheads="1"/>
            </p:cNvSpPr>
            <p:nvPr/>
          </p:nvSpPr>
          <p:spPr bwMode="auto">
            <a:xfrm>
              <a:off x="720" y="872"/>
              <a:ext cx="113" cy="227"/>
            </a:xfrm>
            <a:prstGeom prst="rect">
              <a:avLst/>
            </a:prstGeom>
            <a:grp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sp>
          <p:nvSpPr>
            <p:cNvPr id="61" name="AutoShape 5"/>
            <p:cNvSpPr>
              <a:spLocks noChangeArrowheads="1"/>
            </p:cNvSpPr>
            <p:nvPr/>
          </p:nvSpPr>
          <p:spPr bwMode="auto">
            <a:xfrm>
              <a:off x="720" y="1023"/>
              <a:ext cx="113" cy="79"/>
            </a:xfrm>
            <a:prstGeom prst="flowChartExtract">
              <a:avLst/>
            </a:prstGeom>
            <a:grpFill/>
            <a:ln w="15875">
              <a:solidFill>
                <a:schemeClr val="tx1"/>
              </a:solidFill>
              <a:miter lim="800000"/>
              <a:headEnd/>
              <a:tailEnd/>
            </a:ln>
          </p:spPr>
          <p:txBody>
            <a:bodyPr wrap="none" anchor="ctr">
              <a:prstTxWarp prst="textNoShape">
                <a:avLst/>
              </a:prstTxWarp>
            </a:bodyPr>
            <a:lstStyle/>
            <a:p>
              <a:endParaRPr lang="ko-KR" altLang="en-US">
                <a:ea typeface="굴림" charset="-127"/>
                <a:cs typeface="굴림" charset="-127"/>
              </a:endParaRPr>
            </a:p>
          </p:txBody>
        </p:sp>
      </p:grpSp>
      <p:sp>
        <p:nvSpPr>
          <p:cNvPr id="62" name="TextBox 61"/>
          <p:cNvSpPr txBox="1"/>
          <p:nvPr/>
        </p:nvSpPr>
        <p:spPr>
          <a:xfrm>
            <a:off x="4972273" y="2974391"/>
            <a:ext cx="418654" cy="646331"/>
          </a:xfrm>
          <a:prstGeom prst="rect">
            <a:avLst/>
          </a:prstGeom>
          <a:noFill/>
        </p:spPr>
        <p:txBody>
          <a:bodyPr wrap="none" rtlCol="0">
            <a:spAutoFit/>
          </a:bodyPr>
          <a:lstStyle/>
          <a:p>
            <a:r>
              <a:rPr lang="en-US" sz="3600" dirty="0" smtClean="0">
                <a:solidFill>
                  <a:srgbClr val="FF0000"/>
                </a:solidFill>
              </a:rPr>
              <a:t>3</a:t>
            </a:r>
            <a:endParaRPr lang="en-US" sz="3600" dirty="0">
              <a:solidFill>
                <a:srgbClr val="FF0000"/>
              </a:solidFill>
            </a:endParaRPr>
          </a:p>
        </p:txBody>
      </p:sp>
      <p:sp>
        <p:nvSpPr>
          <p:cNvPr id="79" name="TextBox 78"/>
          <p:cNvSpPr txBox="1"/>
          <p:nvPr/>
        </p:nvSpPr>
        <p:spPr>
          <a:xfrm>
            <a:off x="3962104" y="1545472"/>
            <a:ext cx="493194" cy="461665"/>
          </a:xfrm>
          <a:prstGeom prst="rect">
            <a:avLst/>
          </a:prstGeom>
          <a:noFill/>
        </p:spPr>
        <p:txBody>
          <a:bodyPr wrap="none" rtlCol="0">
            <a:spAutoFit/>
          </a:bodyPr>
          <a:lstStyle/>
          <a:p>
            <a:r>
              <a:rPr lang="en-US" sz="2400" dirty="0" smtClean="0">
                <a:solidFill>
                  <a:srgbClr val="C96D07"/>
                </a:solidFill>
              </a:rPr>
              <a:t>RF</a:t>
            </a:r>
            <a:endParaRPr lang="en-US" sz="2400" dirty="0">
              <a:solidFill>
                <a:srgbClr val="C96D07"/>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reeform 7"/>
          <p:cNvSpPr/>
          <p:nvPr/>
        </p:nvSpPr>
        <p:spPr>
          <a:xfrm>
            <a:off x="5257801" y="3544809"/>
            <a:ext cx="2498582" cy="1630736"/>
          </a:xfrm>
          <a:custGeom>
            <a:avLst/>
            <a:gdLst>
              <a:gd name="connsiteX0" fmla="*/ 4811290 w 4811290"/>
              <a:gd name="connsiteY0" fmla="*/ 3949318 h 3949318"/>
              <a:gd name="connsiteX1" fmla="*/ 1826251 w 4811290"/>
              <a:gd name="connsiteY1" fmla="*/ 3244745 h 3949318"/>
              <a:gd name="connsiteX2" fmla="*/ 0 w 4811290"/>
              <a:gd name="connsiteY2" fmla="*/ 0 h 3949318"/>
            </a:gdLst>
            <a:ahLst/>
            <a:cxnLst>
              <a:cxn ang="0">
                <a:pos x="connsiteX0" y="connsiteY0"/>
              </a:cxn>
              <a:cxn ang="0">
                <a:pos x="connsiteX1" y="connsiteY1"/>
              </a:cxn>
              <a:cxn ang="0">
                <a:pos x="connsiteX2" y="connsiteY2"/>
              </a:cxn>
            </a:cxnLst>
            <a:rect l="l" t="t" r="r" b="b"/>
            <a:pathLst>
              <a:path w="4811290" h="3949318">
                <a:moveTo>
                  <a:pt x="4811290" y="3949318"/>
                </a:moveTo>
                <a:cubicBezTo>
                  <a:pt x="3719711" y="3926141"/>
                  <a:pt x="2628133" y="3902965"/>
                  <a:pt x="1826251" y="3244745"/>
                </a:cubicBezTo>
                <a:cubicBezTo>
                  <a:pt x="1024369" y="2586525"/>
                  <a:pt x="0" y="0"/>
                  <a:pt x="0" y="0"/>
                </a:cubicBezTo>
              </a:path>
            </a:pathLst>
          </a:custGeom>
          <a:ln>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4800600" y="3054727"/>
            <a:ext cx="4259514" cy="2362201"/>
            <a:chOff x="4800600" y="3054727"/>
            <a:chExt cx="4259514" cy="2362201"/>
          </a:xfrm>
        </p:grpSpPr>
        <p:grpSp>
          <p:nvGrpSpPr>
            <p:cNvPr id="10" name="Group 30"/>
            <p:cNvGrpSpPr/>
            <p:nvPr/>
          </p:nvGrpSpPr>
          <p:grpSpPr>
            <a:xfrm>
              <a:off x="4800600" y="3054727"/>
              <a:ext cx="4259514" cy="2362201"/>
              <a:chOff x="117438" y="796439"/>
              <a:chExt cx="5392825" cy="3977426"/>
            </a:xfrm>
          </p:grpSpPr>
          <p:grpSp>
            <p:nvGrpSpPr>
              <p:cNvPr id="14" name="Group 3"/>
              <p:cNvGrpSpPr/>
              <p:nvPr/>
            </p:nvGrpSpPr>
            <p:grpSpPr>
              <a:xfrm>
                <a:off x="117438" y="796439"/>
                <a:ext cx="1502143" cy="825190"/>
                <a:chOff x="6324600" y="4038600"/>
                <a:chExt cx="718158" cy="533400"/>
              </a:xfrm>
            </p:grpSpPr>
            <p:sp>
              <p:nvSpPr>
                <p:cNvPr id="28" name="Oval 4"/>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5"/>
                <p:cNvSpPr txBox="1"/>
                <p:nvPr/>
              </p:nvSpPr>
              <p:spPr>
                <a:xfrm>
                  <a:off x="6396647" y="4057650"/>
                  <a:ext cx="646111" cy="401977"/>
                </a:xfrm>
                <a:prstGeom prst="rect">
                  <a:avLst/>
                </a:prstGeom>
                <a:noFill/>
              </p:spPr>
              <p:txBody>
                <a:bodyPr wrap="square" rtlCol="0">
                  <a:spAutoFit/>
                </a:bodyPr>
                <a:lstStyle/>
                <a:p>
                  <a:r>
                    <a:rPr lang="en-US" dirty="0" err="1" smtClean="0"/>
                    <a:t>NewPC</a:t>
                  </a:r>
                  <a:endParaRPr lang="en-US" dirty="0"/>
                </a:p>
              </p:txBody>
            </p:sp>
          </p:grpSp>
          <p:grpSp>
            <p:nvGrpSpPr>
              <p:cNvPr id="15" name="Group 6"/>
              <p:cNvGrpSpPr/>
              <p:nvPr/>
            </p:nvGrpSpPr>
            <p:grpSpPr>
              <a:xfrm>
                <a:off x="1468885" y="1655102"/>
                <a:ext cx="1434461" cy="1039588"/>
                <a:chOff x="6324600" y="4038600"/>
                <a:chExt cx="685800" cy="533400"/>
              </a:xfrm>
            </p:grpSpPr>
            <p:sp>
              <p:nvSpPr>
                <p:cNvPr id="26" name="Oval 25"/>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48315" y="4104826"/>
                  <a:ext cx="533400" cy="319076"/>
                </a:xfrm>
                <a:prstGeom prst="rect">
                  <a:avLst/>
                </a:prstGeom>
                <a:noFill/>
              </p:spPr>
              <p:txBody>
                <a:bodyPr wrap="square" rtlCol="0">
                  <a:spAutoFit/>
                </a:bodyPr>
                <a:lstStyle/>
                <a:p>
                  <a:r>
                    <a:rPr lang="en-US" dirty="0" smtClean="0"/>
                    <a:t>Fetch</a:t>
                  </a:r>
                  <a:endParaRPr lang="en-US" dirty="0"/>
                </a:p>
              </p:txBody>
            </p:sp>
          </p:grpSp>
          <p:grpSp>
            <p:nvGrpSpPr>
              <p:cNvPr id="16" name="Group 9"/>
              <p:cNvGrpSpPr/>
              <p:nvPr/>
            </p:nvGrpSpPr>
            <p:grpSpPr>
              <a:xfrm>
                <a:off x="2743971" y="2694691"/>
                <a:ext cx="1434462" cy="1039588"/>
                <a:chOff x="6324600" y="4038600"/>
                <a:chExt cx="685800" cy="533400"/>
              </a:xfrm>
            </p:grpSpPr>
            <p:sp>
              <p:nvSpPr>
                <p:cNvPr id="24" name="Oval 23"/>
                <p:cNvSpPr/>
                <p:nvPr/>
              </p:nvSpPr>
              <p:spPr>
                <a:xfrm>
                  <a:off x="6324600" y="4038600"/>
                  <a:ext cx="6858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355404" y="4050551"/>
                  <a:ext cx="618580" cy="319076"/>
                </a:xfrm>
                <a:prstGeom prst="rect">
                  <a:avLst/>
                </a:prstGeom>
                <a:noFill/>
              </p:spPr>
              <p:txBody>
                <a:bodyPr wrap="square" rtlCol="0">
                  <a:spAutoFit/>
                </a:bodyPr>
                <a:lstStyle/>
                <a:p>
                  <a:r>
                    <a:rPr lang="en-US" dirty="0" smtClean="0"/>
                    <a:t>Execute</a:t>
                  </a:r>
                  <a:endParaRPr lang="en-US" dirty="0"/>
                </a:p>
              </p:txBody>
            </p:sp>
          </p:grpSp>
          <p:grpSp>
            <p:nvGrpSpPr>
              <p:cNvPr id="17" name="Group 12"/>
              <p:cNvGrpSpPr/>
              <p:nvPr/>
            </p:nvGrpSpPr>
            <p:grpSpPr>
              <a:xfrm>
                <a:off x="3859654" y="3734277"/>
                <a:ext cx="1650609" cy="1039588"/>
                <a:chOff x="6324600" y="4038600"/>
                <a:chExt cx="789138" cy="533400"/>
              </a:xfrm>
            </p:grpSpPr>
            <p:sp>
              <p:nvSpPr>
                <p:cNvPr id="22" name="Oval 21"/>
                <p:cNvSpPr/>
                <p:nvPr/>
              </p:nvSpPr>
              <p:spPr>
                <a:xfrm>
                  <a:off x="6324600" y="4038600"/>
                  <a:ext cx="789138"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402387" y="4090772"/>
                  <a:ext cx="711351" cy="292486"/>
                </a:xfrm>
                <a:prstGeom prst="rect">
                  <a:avLst/>
                </a:prstGeom>
                <a:noFill/>
              </p:spPr>
              <p:txBody>
                <a:bodyPr wrap="square" rtlCol="0">
                  <a:spAutoFit/>
                </a:bodyPr>
                <a:lstStyle/>
                <a:p>
                  <a:r>
                    <a:rPr lang="en-US" sz="1600" dirty="0" smtClean="0"/>
                    <a:t>Memory</a:t>
                  </a:r>
                  <a:endParaRPr lang="en-US" sz="1600" dirty="0"/>
                </a:p>
              </p:txBody>
            </p:sp>
          </p:grpSp>
          <p:cxnSp>
            <p:nvCxnSpPr>
              <p:cNvPr id="18" name="Shape 17"/>
              <p:cNvCxnSpPr/>
              <p:nvPr/>
            </p:nvCxnSpPr>
            <p:spPr>
              <a:xfrm>
                <a:off x="1551899" y="1209036"/>
                <a:ext cx="634217" cy="44606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25"/>
              <p:cNvCxnSpPr/>
              <p:nvPr/>
            </p:nvCxnSpPr>
            <p:spPr>
              <a:xfrm>
                <a:off x="2903347" y="2174896"/>
                <a:ext cx="557846"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5"/>
              <p:cNvCxnSpPr/>
              <p:nvPr/>
            </p:nvCxnSpPr>
            <p:spPr>
              <a:xfrm>
                <a:off x="4178423" y="3214484"/>
                <a:ext cx="398461" cy="5197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5"/>
              <p:cNvCxnSpPr/>
              <p:nvPr/>
            </p:nvCxnSpPr>
            <p:spPr>
              <a:xfrm rot="10800000">
                <a:off x="1341828" y="917286"/>
                <a:ext cx="2626525" cy="1929648"/>
              </a:xfrm>
              <a:prstGeom prst="curvedConnector4">
                <a:avLst>
                  <a:gd name="adj1" fmla="val -3765"/>
                  <a:gd name="adj2" fmla="val 11184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Freeform 10"/>
            <p:cNvSpPr/>
            <p:nvPr/>
          </p:nvSpPr>
          <p:spPr>
            <a:xfrm>
              <a:off x="5257801" y="3544809"/>
              <a:ext cx="2498582" cy="1630736"/>
            </a:xfrm>
            <a:custGeom>
              <a:avLst/>
              <a:gdLst>
                <a:gd name="connsiteX0" fmla="*/ 4811290 w 4811290"/>
                <a:gd name="connsiteY0" fmla="*/ 3949318 h 3949318"/>
                <a:gd name="connsiteX1" fmla="*/ 1826251 w 4811290"/>
                <a:gd name="connsiteY1" fmla="*/ 3244745 h 3949318"/>
                <a:gd name="connsiteX2" fmla="*/ 0 w 4811290"/>
                <a:gd name="connsiteY2" fmla="*/ 0 h 3949318"/>
              </a:gdLst>
              <a:ahLst/>
              <a:cxnLst>
                <a:cxn ang="0">
                  <a:pos x="connsiteX0" y="connsiteY0"/>
                </a:cxn>
                <a:cxn ang="0">
                  <a:pos x="connsiteX1" y="connsiteY1"/>
                </a:cxn>
                <a:cxn ang="0">
                  <a:pos x="connsiteX2" y="connsiteY2"/>
                </a:cxn>
              </a:cxnLst>
              <a:rect l="l" t="t" r="r" b="b"/>
              <a:pathLst>
                <a:path w="4811290" h="3949318">
                  <a:moveTo>
                    <a:pt x="4811290" y="3949318"/>
                  </a:moveTo>
                  <a:cubicBezTo>
                    <a:pt x="3719711" y="3926141"/>
                    <a:pt x="2628133" y="3902965"/>
                    <a:pt x="1826251" y="3244745"/>
                  </a:cubicBezTo>
                  <a:cubicBezTo>
                    <a:pt x="1024369" y="2586525"/>
                    <a:pt x="0" y="0"/>
                    <a:pt x="0" y="0"/>
                  </a:cubicBezTo>
                </a:path>
              </a:pathLst>
            </a:custGeom>
            <a:ln>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0" name="Title 1"/>
          <p:cNvSpPr>
            <a:spLocks noGrp="1"/>
          </p:cNvSpPr>
          <p:nvPr>
            <p:ph type="title"/>
          </p:nvPr>
        </p:nvSpPr>
        <p:spPr>
          <a:xfrm>
            <a:off x="0" y="152400"/>
            <a:ext cx="9144000" cy="1143000"/>
          </a:xfrm>
        </p:spPr>
        <p:txBody>
          <a:bodyPr>
            <a:normAutofit/>
          </a:bodyPr>
          <a:lstStyle/>
          <a:p>
            <a:r>
              <a:rPr lang="en-US" sz="3200" dirty="0" smtClean="0">
                <a:solidFill>
                  <a:srgbClr val="0000FF"/>
                </a:solidFill>
              </a:rPr>
              <a:t>Additional Complexities</a:t>
            </a:r>
            <a:endParaRPr lang="en-US" sz="3200" dirty="0">
              <a:solidFill>
                <a:srgbClr val="0000FF"/>
              </a:solidFill>
            </a:endParaRPr>
          </a:p>
        </p:txBody>
      </p:sp>
      <p:sp>
        <p:nvSpPr>
          <p:cNvPr id="31" name="Oval 4"/>
          <p:cNvSpPr/>
          <p:nvPr/>
        </p:nvSpPr>
        <p:spPr>
          <a:xfrm>
            <a:off x="381000" y="1828800"/>
            <a:ext cx="1133007" cy="4900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4"/>
          <p:cNvSpPr/>
          <p:nvPr/>
        </p:nvSpPr>
        <p:spPr>
          <a:xfrm>
            <a:off x="1905000" y="1828800"/>
            <a:ext cx="1133007" cy="4900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4"/>
          <p:cNvSpPr/>
          <p:nvPr/>
        </p:nvSpPr>
        <p:spPr>
          <a:xfrm>
            <a:off x="3581400" y="2276286"/>
            <a:ext cx="1133007" cy="4900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35"/>
          <p:cNvCxnSpPr>
            <a:stCxn id="31" idx="6"/>
            <a:endCxn id="32" idx="2"/>
          </p:cNvCxnSpPr>
          <p:nvPr/>
        </p:nvCxnSpPr>
        <p:spPr>
          <a:xfrm>
            <a:off x="1514007" y="2073841"/>
            <a:ext cx="390993"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6"/>
            <a:endCxn id="34" idx="1"/>
          </p:cNvCxnSpPr>
          <p:nvPr/>
        </p:nvCxnSpPr>
        <p:spPr>
          <a:xfrm>
            <a:off x="3038007" y="2073841"/>
            <a:ext cx="709318" cy="2742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4" idx="5"/>
            <a:endCxn id="28" idx="0"/>
          </p:cNvCxnSpPr>
          <p:nvPr/>
        </p:nvCxnSpPr>
        <p:spPr>
          <a:xfrm rot="16200000" flipH="1">
            <a:off x="4777728" y="2465351"/>
            <a:ext cx="360130" cy="8186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Left Brace 40"/>
          <p:cNvSpPr/>
          <p:nvPr/>
        </p:nvSpPr>
        <p:spPr>
          <a:xfrm rot="16649604">
            <a:off x="2371235" y="1475628"/>
            <a:ext cx="828207" cy="3325203"/>
          </a:xfrm>
          <a:prstGeom prst="lef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n>
                <a:solidFill>
                  <a:srgbClr val="008000"/>
                </a:solidFill>
              </a:ln>
            </a:endParaRPr>
          </a:p>
        </p:txBody>
      </p:sp>
      <p:sp>
        <p:nvSpPr>
          <p:cNvPr id="42" name="TextBox 41"/>
          <p:cNvSpPr txBox="1"/>
          <p:nvPr/>
        </p:nvSpPr>
        <p:spPr>
          <a:xfrm>
            <a:off x="423776" y="1110734"/>
            <a:ext cx="659155" cy="369332"/>
          </a:xfrm>
          <a:prstGeom prst="rect">
            <a:avLst/>
          </a:prstGeom>
          <a:noFill/>
        </p:spPr>
        <p:txBody>
          <a:bodyPr wrap="none" rtlCol="0">
            <a:spAutoFit/>
          </a:bodyPr>
          <a:lstStyle/>
          <a:p>
            <a:r>
              <a:rPr lang="en-US" dirty="0" smtClean="0"/>
              <a:t>reset</a:t>
            </a:r>
            <a:endParaRPr lang="en-US" dirty="0"/>
          </a:p>
        </p:txBody>
      </p:sp>
      <p:sp>
        <p:nvSpPr>
          <p:cNvPr id="43" name="TextBox 42"/>
          <p:cNvSpPr txBox="1"/>
          <p:nvPr/>
        </p:nvSpPr>
        <p:spPr>
          <a:xfrm>
            <a:off x="617926" y="1889175"/>
            <a:ext cx="658954" cy="369332"/>
          </a:xfrm>
          <a:prstGeom prst="rect">
            <a:avLst/>
          </a:prstGeom>
          <a:noFill/>
        </p:spPr>
        <p:txBody>
          <a:bodyPr wrap="none" rtlCol="0">
            <a:spAutoFit/>
          </a:bodyPr>
          <a:lstStyle/>
          <a:p>
            <a:r>
              <a:rPr lang="en-US" dirty="0" smtClean="0"/>
              <a:t>PC=0</a:t>
            </a:r>
            <a:endParaRPr lang="en-US" dirty="0"/>
          </a:p>
        </p:txBody>
      </p:sp>
      <p:cxnSp>
        <p:nvCxnSpPr>
          <p:cNvPr id="45" name="Straight Arrow Connector 44"/>
          <p:cNvCxnSpPr>
            <a:stCxn id="42" idx="2"/>
            <a:endCxn id="31" idx="0"/>
          </p:cNvCxnSpPr>
          <p:nvPr/>
        </p:nvCxnSpPr>
        <p:spPr>
          <a:xfrm rot="16200000" flipH="1">
            <a:off x="676062" y="1557358"/>
            <a:ext cx="348734" cy="194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981200" y="1889175"/>
            <a:ext cx="718466" cy="369332"/>
          </a:xfrm>
          <a:prstGeom prst="rect">
            <a:avLst/>
          </a:prstGeom>
          <a:noFill/>
        </p:spPr>
        <p:txBody>
          <a:bodyPr wrap="none" rtlCol="0">
            <a:spAutoFit/>
          </a:bodyPr>
          <a:lstStyle/>
          <a:p>
            <a:r>
              <a:rPr lang="en-US" dirty="0" smtClean="0"/>
              <a:t>r0 = 0</a:t>
            </a:r>
            <a:endParaRPr lang="en-US" dirty="0"/>
          </a:p>
        </p:txBody>
      </p:sp>
      <p:sp>
        <p:nvSpPr>
          <p:cNvPr id="47" name="TextBox 46"/>
          <p:cNvSpPr txBox="1"/>
          <p:nvPr/>
        </p:nvSpPr>
        <p:spPr>
          <a:xfrm>
            <a:off x="3830016" y="2325265"/>
            <a:ext cx="470389" cy="369332"/>
          </a:xfrm>
          <a:prstGeom prst="rect">
            <a:avLst/>
          </a:prstGeom>
          <a:noFill/>
        </p:spPr>
        <p:txBody>
          <a:bodyPr wrap="none" rtlCol="0">
            <a:spAutoFit/>
          </a:bodyPr>
          <a:lstStyle/>
          <a:p>
            <a:r>
              <a:rPr lang="en-US" dirty="0" smtClean="0"/>
              <a:t>etc</a:t>
            </a:r>
            <a:endParaRPr lang="en-US" dirty="0"/>
          </a:p>
        </p:txBody>
      </p:sp>
      <p:cxnSp>
        <p:nvCxnSpPr>
          <p:cNvPr id="49" name="Curved Connector 48"/>
          <p:cNvCxnSpPr>
            <a:stCxn id="24" idx="2"/>
          </p:cNvCxnSpPr>
          <p:nvPr/>
        </p:nvCxnSpPr>
        <p:spPr>
          <a:xfrm rot="10800000" flipV="1">
            <a:off x="3747325" y="4490809"/>
            <a:ext cx="3127838" cy="68473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2286000" y="4866838"/>
            <a:ext cx="1461325" cy="61741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438400" y="4840069"/>
            <a:ext cx="1219200" cy="646331"/>
          </a:xfrm>
          <a:prstGeom prst="rect">
            <a:avLst/>
          </a:prstGeom>
          <a:noFill/>
        </p:spPr>
        <p:txBody>
          <a:bodyPr wrap="square" rtlCol="0">
            <a:spAutoFit/>
          </a:bodyPr>
          <a:lstStyle/>
          <a:p>
            <a:pPr algn="ctr"/>
            <a:r>
              <a:rPr lang="en-US" i="1" dirty="0" smtClean="0"/>
              <a:t>Factorial</a:t>
            </a:r>
          </a:p>
          <a:p>
            <a:pPr algn="ctr"/>
            <a:r>
              <a:rPr lang="en-US" i="1" dirty="0" smtClean="0"/>
              <a:t>Init</a:t>
            </a:r>
            <a:endParaRPr lang="en-US" i="1" dirty="0"/>
          </a:p>
        </p:txBody>
      </p:sp>
      <p:sp>
        <p:nvSpPr>
          <p:cNvPr id="52" name="Oval 51"/>
          <p:cNvSpPr/>
          <p:nvPr/>
        </p:nvSpPr>
        <p:spPr>
          <a:xfrm>
            <a:off x="2699666" y="5636651"/>
            <a:ext cx="1461325" cy="61741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2819400" y="5607733"/>
            <a:ext cx="1219200" cy="646331"/>
          </a:xfrm>
          <a:prstGeom prst="rect">
            <a:avLst/>
          </a:prstGeom>
          <a:noFill/>
        </p:spPr>
        <p:txBody>
          <a:bodyPr wrap="square" rtlCol="0">
            <a:spAutoFit/>
          </a:bodyPr>
          <a:lstStyle/>
          <a:p>
            <a:pPr algn="ctr"/>
            <a:r>
              <a:rPr lang="en-US" i="1" dirty="0" smtClean="0"/>
              <a:t>Factorial</a:t>
            </a:r>
          </a:p>
          <a:p>
            <a:pPr algn="ctr"/>
            <a:r>
              <a:rPr lang="en-US" i="1" dirty="0" smtClean="0"/>
              <a:t>Iterate</a:t>
            </a:r>
            <a:endParaRPr lang="en-US" i="1" dirty="0"/>
          </a:p>
        </p:txBody>
      </p:sp>
      <p:cxnSp>
        <p:nvCxnSpPr>
          <p:cNvPr id="55" name="Shape 54"/>
          <p:cNvCxnSpPr>
            <a:stCxn id="51" idx="2"/>
            <a:endCxn id="52" idx="2"/>
          </p:cNvCxnSpPr>
          <p:nvPr/>
        </p:nvCxnSpPr>
        <p:spPr>
          <a:xfrm rot="5400000">
            <a:off x="2644354" y="5541712"/>
            <a:ext cx="458958" cy="348334"/>
          </a:xfrm>
          <a:prstGeom prst="curvedConnector4">
            <a:avLst>
              <a:gd name="adj1" fmla="val 16369"/>
              <a:gd name="adj2" fmla="val 16562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52" idx="3"/>
            <a:endCxn id="52" idx="5"/>
          </p:cNvCxnSpPr>
          <p:nvPr/>
        </p:nvCxnSpPr>
        <p:spPr>
          <a:xfrm rot="16200000" flipH="1">
            <a:off x="3430328" y="5646989"/>
            <a:ext cx="1588" cy="1033313"/>
          </a:xfrm>
          <a:prstGeom prst="curvedConnector3">
            <a:avLst>
              <a:gd name="adj1" fmla="val 38933438"/>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4487746" y="5547027"/>
            <a:ext cx="1461325" cy="61741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548481" y="5518109"/>
            <a:ext cx="1219200" cy="646331"/>
          </a:xfrm>
          <a:prstGeom prst="rect">
            <a:avLst/>
          </a:prstGeom>
          <a:noFill/>
        </p:spPr>
        <p:txBody>
          <a:bodyPr wrap="square" rtlCol="0">
            <a:spAutoFit/>
          </a:bodyPr>
          <a:lstStyle/>
          <a:p>
            <a:pPr algn="ctr"/>
            <a:r>
              <a:rPr lang="en-US" i="1" dirty="0" smtClean="0"/>
              <a:t>Factorial</a:t>
            </a:r>
          </a:p>
          <a:p>
            <a:pPr algn="ctr"/>
            <a:r>
              <a:rPr lang="en-US" i="1" dirty="0" smtClean="0"/>
              <a:t>Cleanup</a:t>
            </a:r>
            <a:endParaRPr lang="en-US" i="1" dirty="0"/>
          </a:p>
        </p:txBody>
      </p:sp>
      <p:cxnSp>
        <p:nvCxnSpPr>
          <p:cNvPr id="63" name="Curved Connector 62"/>
          <p:cNvCxnSpPr>
            <a:stCxn id="52" idx="6"/>
            <a:endCxn id="61" idx="2"/>
          </p:cNvCxnSpPr>
          <p:nvPr/>
        </p:nvCxnSpPr>
        <p:spPr>
          <a:xfrm flipV="1">
            <a:off x="4160991" y="5855734"/>
            <a:ext cx="326755" cy="8962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61" idx="6"/>
            <a:endCxn id="22" idx="3"/>
          </p:cNvCxnSpPr>
          <p:nvPr/>
        </p:nvCxnSpPr>
        <p:spPr>
          <a:xfrm flipV="1">
            <a:off x="5949071" y="5326510"/>
            <a:ext cx="1998239" cy="52922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1905000" y="3580954"/>
            <a:ext cx="2108269" cy="369332"/>
          </a:xfrm>
          <a:prstGeom prst="rect">
            <a:avLst/>
          </a:prstGeom>
          <a:noFill/>
        </p:spPr>
        <p:txBody>
          <a:bodyPr wrap="none" rtlCol="0">
            <a:spAutoFit/>
          </a:bodyPr>
          <a:lstStyle/>
          <a:p>
            <a:r>
              <a:rPr lang="en-US" dirty="0" smtClean="0"/>
              <a:t>bootstrapping states</a:t>
            </a:r>
            <a:endParaRPr lang="en-US" dirty="0"/>
          </a:p>
        </p:txBody>
      </p:sp>
      <p:sp>
        <p:nvSpPr>
          <p:cNvPr id="71" name="TextBox 70"/>
          <p:cNvSpPr txBox="1"/>
          <p:nvPr/>
        </p:nvSpPr>
        <p:spPr>
          <a:xfrm>
            <a:off x="313017" y="5175546"/>
            <a:ext cx="1194896" cy="1200329"/>
          </a:xfrm>
          <a:prstGeom prst="rect">
            <a:avLst/>
          </a:prstGeom>
          <a:noFill/>
        </p:spPr>
        <p:txBody>
          <a:bodyPr wrap="none" rtlCol="0">
            <a:spAutoFit/>
          </a:bodyPr>
          <a:lstStyle/>
          <a:p>
            <a:r>
              <a:rPr lang="en-US" dirty="0" smtClean="0"/>
              <a:t>complex</a:t>
            </a:r>
          </a:p>
          <a:p>
            <a:r>
              <a:rPr lang="en-US" dirty="0" smtClean="0"/>
              <a:t>variable-</a:t>
            </a:r>
          </a:p>
          <a:p>
            <a:r>
              <a:rPr lang="en-US" dirty="0" smtClean="0"/>
              <a:t>latency</a:t>
            </a:r>
          </a:p>
          <a:p>
            <a:r>
              <a:rPr lang="en-US" dirty="0" smtClean="0"/>
              <a:t>instruction</a:t>
            </a:r>
            <a:endParaRPr lang="en-US" dirty="0"/>
          </a:p>
        </p:txBody>
      </p:sp>
      <p:sp>
        <p:nvSpPr>
          <p:cNvPr id="75" name="Left Brace 74"/>
          <p:cNvSpPr/>
          <p:nvPr/>
        </p:nvSpPr>
        <p:spPr>
          <a:xfrm rot="20191766">
            <a:off x="1490896" y="5210987"/>
            <a:ext cx="828207" cy="1546041"/>
          </a:xfrm>
          <a:prstGeom prst="lef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n>
                <a:solidFill>
                  <a:srgbClr val="008000"/>
                </a:solidFill>
              </a:l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0000FF"/>
                </a:solidFill>
              </a:rPr>
              <a:t>Recap: The Processor Design Algorithm</a:t>
            </a:r>
            <a:endParaRPr lang="en-US" dirty="0">
              <a:solidFill>
                <a:srgbClr val="0000FF"/>
              </a:solidFill>
            </a:endParaRPr>
          </a:p>
        </p:txBody>
      </p:sp>
      <p:sp>
        <p:nvSpPr>
          <p:cNvPr id="3" name="Content Placeholder 2"/>
          <p:cNvSpPr>
            <a:spLocks noGrp="1"/>
          </p:cNvSpPr>
          <p:nvPr>
            <p:ph idx="1"/>
          </p:nvPr>
        </p:nvSpPr>
        <p:spPr/>
        <p:txBody>
          <a:bodyPr>
            <a:normAutofit fontScale="92500" lnSpcReduction="20000"/>
          </a:bodyPr>
          <a:lstStyle/>
          <a:p>
            <a:pPr lvl="0"/>
            <a:r>
              <a:rPr lang="en-US" dirty="0" smtClean="0"/>
              <a:t>Once you have an ISA…</a:t>
            </a:r>
          </a:p>
          <a:p>
            <a:pPr lvl="0"/>
            <a:r>
              <a:rPr lang="en-US" dirty="0" smtClean="0"/>
              <a:t>Design/Draw the </a:t>
            </a:r>
            <a:r>
              <a:rPr lang="en-US" dirty="0" err="1" smtClean="0"/>
              <a:t>datapath</a:t>
            </a:r>
            <a:endParaRPr lang="en-US" dirty="0" smtClean="0"/>
          </a:p>
          <a:p>
            <a:pPr lvl="1"/>
            <a:r>
              <a:rPr lang="en-US" dirty="0" smtClean="0"/>
              <a:t>Identify and instantiate the hardware for your architectural state</a:t>
            </a:r>
          </a:p>
          <a:p>
            <a:pPr lvl="1"/>
            <a:r>
              <a:rPr lang="en-US" dirty="0" err="1" smtClean="0"/>
              <a:t>Foreach</a:t>
            </a:r>
            <a:r>
              <a:rPr lang="en-US" dirty="0" smtClean="0"/>
              <a:t> instruction</a:t>
            </a:r>
          </a:p>
          <a:p>
            <a:pPr lvl="2"/>
            <a:r>
              <a:rPr lang="en-US" dirty="0" smtClean="0"/>
              <a:t>Simulate</a:t>
            </a:r>
            <a:r>
              <a:rPr lang="en-US" baseline="0" dirty="0" smtClean="0"/>
              <a:t> the instruction</a:t>
            </a:r>
          </a:p>
          <a:p>
            <a:pPr lvl="2"/>
            <a:r>
              <a:rPr lang="en-US" baseline="0" dirty="0" smtClean="0"/>
              <a:t>Add and connect the </a:t>
            </a:r>
            <a:r>
              <a:rPr lang="en-US" baseline="0" dirty="0" err="1" smtClean="0"/>
              <a:t>datapath</a:t>
            </a:r>
            <a:r>
              <a:rPr lang="en-US" baseline="0" dirty="0" smtClean="0"/>
              <a:t> elements it requires</a:t>
            </a:r>
          </a:p>
          <a:p>
            <a:pPr lvl="2"/>
            <a:r>
              <a:rPr lang="en-US" baseline="0" dirty="0" smtClean="0"/>
              <a:t>Is it workable?  If not, fix it.</a:t>
            </a:r>
          </a:p>
          <a:p>
            <a:pPr lvl="0"/>
            <a:r>
              <a:rPr lang="en-US" baseline="0" dirty="0" smtClean="0"/>
              <a:t>Design the control (single-cycle machine)</a:t>
            </a:r>
          </a:p>
          <a:p>
            <a:pPr lvl="1"/>
            <a:r>
              <a:rPr lang="en-US" baseline="0" dirty="0" err="1" smtClean="0"/>
              <a:t>Foreach</a:t>
            </a:r>
            <a:r>
              <a:rPr lang="en-US" baseline="0" dirty="0" smtClean="0"/>
              <a:t> instruction</a:t>
            </a:r>
          </a:p>
          <a:p>
            <a:pPr lvl="2"/>
            <a:r>
              <a:rPr lang="en-US" baseline="0" dirty="0" smtClean="0"/>
              <a:t>Simulate the instruction</a:t>
            </a:r>
          </a:p>
          <a:p>
            <a:pPr lvl="2"/>
            <a:r>
              <a:rPr lang="en-US" baseline="0" dirty="0" smtClean="0"/>
              <a:t>What control lines do you need?</a:t>
            </a:r>
          </a:p>
          <a:p>
            <a:pPr lvl="2"/>
            <a:r>
              <a:rPr lang="en-US" baseline="0" dirty="0" smtClean="0"/>
              <a:t>How will you compute their value?</a:t>
            </a:r>
          </a:p>
          <a:p>
            <a:pPr lvl="2"/>
            <a:r>
              <a:rPr lang="en-US" dirty="0" smtClean="0"/>
              <a:t>Modify control accordingly</a:t>
            </a:r>
          </a:p>
          <a:p>
            <a:pPr lvl="2"/>
            <a:r>
              <a:rPr lang="en-US" baseline="0" dirty="0" smtClean="0"/>
              <a:t>Is</a:t>
            </a:r>
            <a:r>
              <a:rPr lang="en-US" dirty="0" smtClean="0"/>
              <a:t> it workable?  If not, fix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aseline="0" dirty="0" smtClean="0">
                <a:solidFill>
                  <a:srgbClr val="0000FF"/>
                </a:solidFill>
              </a:rPr>
              <a:t> </a:t>
            </a:r>
            <a:r>
              <a:rPr lang="en-US" dirty="0" smtClean="0">
                <a:solidFill>
                  <a:srgbClr val="0000FF"/>
                </a:solidFill>
              </a:rPr>
              <a:t>Derive </a:t>
            </a:r>
            <a:r>
              <a:rPr lang="en-US" baseline="0" dirty="0" err="1" smtClean="0">
                <a:solidFill>
                  <a:srgbClr val="0000FF"/>
                </a:solidFill>
              </a:rPr>
              <a:t>datapath</a:t>
            </a:r>
            <a:endParaRPr lang="en-US" dirty="0">
              <a:solidFill>
                <a:srgbClr val="0000FF"/>
              </a:solidFill>
            </a:endParaRPr>
          </a:p>
        </p:txBody>
      </p:sp>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1828800"/>
            <a:ext cx="8839200" cy="4382170"/>
          </a:xfrm>
          <a:prstGeom prst="rect">
            <a:avLst/>
          </a:prstGeom>
        </p:spPr>
      </p:pic>
      <p:sp>
        <p:nvSpPr>
          <p:cNvPr id="4" name="TextBox 3"/>
          <p:cNvSpPr txBox="1"/>
          <p:nvPr/>
        </p:nvSpPr>
        <p:spPr>
          <a:xfrm>
            <a:off x="1447800" y="914400"/>
            <a:ext cx="7294372" cy="369332"/>
          </a:xfrm>
          <a:prstGeom prst="rect">
            <a:avLst/>
          </a:prstGeom>
          <a:noFill/>
        </p:spPr>
        <p:txBody>
          <a:bodyPr wrap="none" rtlCol="0">
            <a:spAutoFit/>
          </a:bodyPr>
          <a:lstStyle/>
          <a:p>
            <a:r>
              <a:rPr lang="en-US" dirty="0" smtClean="0"/>
              <a:t>(You would create this on a blackboard or whiteboard and </a:t>
            </a:r>
            <a:r>
              <a:rPr lang="en-US" dirty="0" err="1" smtClean="0"/>
              <a:t>powerpoint</a:t>
            </a:r>
            <a:r>
              <a:rPr lang="en-US" dirty="0" smtClean="0"/>
              <a:t> it up.)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aseline="0" dirty="0" smtClean="0">
                <a:solidFill>
                  <a:srgbClr val="0000FF"/>
                </a:solidFill>
              </a:rPr>
              <a:t>Define and Name Control Signals</a:t>
            </a:r>
            <a:endParaRPr lang="en-US" dirty="0">
              <a:solidFill>
                <a:srgbClr val="0000FF"/>
              </a:solidFill>
            </a:endParaRPr>
          </a:p>
        </p:txBody>
      </p:sp>
      <p:graphicFrame>
        <p:nvGraphicFramePr>
          <p:cNvPr id="4" name="Content Placeholder 3"/>
          <p:cNvGraphicFramePr>
            <a:graphicFrameLocks noGrp="1"/>
          </p:cNvGraphicFramePr>
          <p:nvPr>
            <p:ph idx="1"/>
          </p:nvPr>
        </p:nvGraphicFramePr>
        <p:xfrm>
          <a:off x="457200" y="838200"/>
          <a:ext cx="8382000" cy="1523999"/>
        </p:xfrm>
        <a:graphic>
          <a:graphicData uri="http://schemas.openxmlformats.org/drawingml/2006/table">
            <a:tbl>
              <a:tblPr firstRow="1">
                <a:tableStyleId>{9D7B26C5-4107-4FEC-AEDC-1716B250A1EF}</a:tableStyleId>
              </a:tblPr>
              <a:tblGrid>
                <a:gridCol w="1228396"/>
                <a:gridCol w="2818086"/>
                <a:gridCol w="4335518"/>
              </a:tblGrid>
              <a:tr h="263769">
                <a:tc>
                  <a:txBody>
                    <a:bodyPr/>
                    <a:lstStyle/>
                    <a:p>
                      <a:r>
                        <a:rPr lang="en-US" sz="1400" dirty="0" smtClean="0"/>
                        <a:t>Signal</a:t>
                      </a:r>
                    </a:p>
                  </a:txBody>
                  <a:tcPr/>
                </a:tc>
                <a:tc>
                  <a:txBody>
                    <a:bodyPr/>
                    <a:lstStyle/>
                    <a:p>
                      <a:r>
                        <a:rPr lang="en-US" sz="1400" dirty="0" smtClean="0"/>
                        <a:t> == 0</a:t>
                      </a:r>
                      <a:endParaRPr lang="en-US" sz="1400" dirty="0"/>
                    </a:p>
                  </a:txBody>
                  <a:tcPr/>
                </a:tc>
                <a:tc>
                  <a:txBody>
                    <a:bodyPr/>
                    <a:lstStyle/>
                    <a:p>
                      <a:r>
                        <a:rPr lang="en-US" sz="1400" dirty="0" smtClean="0"/>
                        <a:t>== 1</a:t>
                      </a:r>
                      <a:endParaRPr lang="en-US" sz="1400" dirty="0"/>
                    </a:p>
                  </a:txBody>
                  <a:tcPr/>
                </a:tc>
              </a:tr>
              <a:tr h="263769">
                <a:tc>
                  <a:txBody>
                    <a:bodyPr/>
                    <a:lstStyle/>
                    <a:p>
                      <a:r>
                        <a:rPr lang="en-US" sz="1400" dirty="0" err="1" smtClean="0"/>
                        <a:t>RegDst</a:t>
                      </a:r>
                      <a:endParaRPr lang="en-US" sz="1400" dirty="0" smtClean="0"/>
                    </a:p>
                  </a:txBody>
                  <a:tcPr/>
                </a:tc>
                <a:tc>
                  <a:txBody>
                    <a:bodyPr/>
                    <a:lstStyle/>
                    <a:p>
                      <a:r>
                        <a:rPr lang="en-US" sz="1400" dirty="0" smtClean="0"/>
                        <a:t>Write to rd</a:t>
                      </a:r>
                      <a:endParaRPr lang="en-US" sz="1400" dirty="0"/>
                    </a:p>
                  </a:txBody>
                  <a:tcPr/>
                </a:tc>
                <a:tc>
                  <a:txBody>
                    <a:bodyPr/>
                    <a:lstStyle/>
                    <a:p>
                      <a:r>
                        <a:rPr lang="en-US" sz="1400" dirty="0" smtClean="0"/>
                        <a:t>Write to </a:t>
                      </a:r>
                      <a:r>
                        <a:rPr lang="en-US" sz="1400" dirty="0" err="1" smtClean="0"/>
                        <a:t>rt</a:t>
                      </a:r>
                      <a:endParaRPr lang="en-US" sz="1400" dirty="0"/>
                    </a:p>
                  </a:txBody>
                  <a:tcPr/>
                </a:tc>
              </a:tr>
              <a:tr h="263769">
                <a:tc>
                  <a:txBody>
                    <a:bodyPr/>
                    <a:lstStyle/>
                    <a:p>
                      <a:r>
                        <a:rPr lang="en-US" sz="1400" dirty="0" err="1" smtClean="0"/>
                        <a:t>RegWrite</a:t>
                      </a:r>
                      <a:endParaRPr lang="en-US" sz="1400" dirty="0"/>
                    </a:p>
                  </a:txBody>
                  <a:tcPr/>
                </a:tc>
                <a:tc>
                  <a:txBody>
                    <a:bodyPr/>
                    <a:lstStyle/>
                    <a:p>
                      <a:r>
                        <a:rPr lang="en-US" sz="1400" dirty="0" smtClean="0"/>
                        <a:t>Register writes suppressed</a:t>
                      </a:r>
                      <a:endParaRPr lang="en-US" sz="1400" dirty="0"/>
                    </a:p>
                  </a:txBody>
                  <a:tcPr/>
                </a:tc>
                <a:tc>
                  <a:txBody>
                    <a:bodyPr/>
                    <a:lstStyle/>
                    <a:p>
                      <a:r>
                        <a:rPr lang="en-US" sz="1400" dirty="0" smtClean="0"/>
                        <a:t>Register</a:t>
                      </a:r>
                      <a:r>
                        <a:rPr lang="en-US" sz="1400" baseline="0" dirty="0" smtClean="0"/>
                        <a:t> writes occur</a:t>
                      </a:r>
                      <a:endParaRPr lang="en-US" sz="1400" dirty="0"/>
                    </a:p>
                  </a:txBody>
                  <a:tcPr/>
                </a:tc>
              </a:tr>
              <a:tr h="263769">
                <a:tc>
                  <a:txBody>
                    <a:bodyPr/>
                    <a:lstStyle/>
                    <a:p>
                      <a:r>
                        <a:rPr lang="en-US" sz="1400" dirty="0" err="1" smtClean="0"/>
                        <a:t>ALUSrc</a:t>
                      </a:r>
                      <a:endParaRPr lang="en-US" sz="1400" dirty="0"/>
                    </a:p>
                  </a:txBody>
                  <a:tcPr/>
                </a:tc>
                <a:tc>
                  <a:txBody>
                    <a:bodyPr/>
                    <a:lstStyle/>
                    <a:p>
                      <a:r>
                        <a:rPr lang="en-US" sz="1400" dirty="0" smtClean="0"/>
                        <a:t>2</a:t>
                      </a:r>
                      <a:r>
                        <a:rPr lang="en-US" sz="1400" baseline="30000" dirty="0" smtClean="0"/>
                        <a:t>nd</a:t>
                      </a:r>
                      <a:r>
                        <a:rPr lang="en-US" sz="1400" dirty="0" smtClean="0"/>
                        <a:t> ALU input</a:t>
                      </a:r>
                      <a:r>
                        <a:rPr lang="en-US" sz="1400" baseline="0" dirty="0" smtClean="0"/>
                        <a:t> is </a:t>
                      </a:r>
                      <a:r>
                        <a:rPr lang="en-US" sz="1400" baseline="0" dirty="0" err="1" smtClean="0"/>
                        <a:t>R[rd</a:t>
                      </a:r>
                      <a:r>
                        <a:rPr lang="en-US" sz="1400" baseline="0" dirty="0" smtClean="0"/>
                        <a:t>]</a:t>
                      </a:r>
                      <a:endParaRPr lang="en-US" sz="1400" dirty="0"/>
                    </a:p>
                  </a:txBody>
                  <a:tcPr/>
                </a:tc>
                <a:tc>
                  <a:txBody>
                    <a:bodyPr/>
                    <a:lstStyle/>
                    <a:p>
                      <a:r>
                        <a:rPr lang="en-US" sz="1400" dirty="0" smtClean="0"/>
                        <a:t>2</a:t>
                      </a:r>
                      <a:r>
                        <a:rPr lang="en-US" sz="1400" baseline="30000" dirty="0" smtClean="0"/>
                        <a:t>nd</a:t>
                      </a:r>
                      <a:r>
                        <a:rPr lang="en-US" sz="1400" dirty="0" smtClean="0"/>
                        <a:t> ALU input is the immediate</a:t>
                      </a:r>
                      <a:endParaRPr lang="en-US" sz="1400" dirty="0"/>
                    </a:p>
                  </a:txBody>
                  <a:tcPr/>
                </a:tc>
              </a:tr>
              <a:tr h="263769">
                <a:tc>
                  <a:txBody>
                    <a:bodyPr/>
                    <a:lstStyle/>
                    <a:p>
                      <a:r>
                        <a:rPr lang="en-US" sz="1400" dirty="0" err="1" smtClean="0"/>
                        <a:t>ALUop</a:t>
                      </a:r>
                      <a:endParaRPr lang="en-US" sz="1400" dirty="0"/>
                    </a:p>
                  </a:txBody>
                  <a:tcPr/>
                </a:tc>
                <a:tc gridSpan="2">
                  <a:txBody>
                    <a:bodyPr/>
                    <a:lstStyle/>
                    <a:p>
                      <a:r>
                        <a:rPr lang="en-US" sz="1400" dirty="0" smtClean="0"/>
                        <a:t>Multiple</a:t>
                      </a:r>
                      <a:r>
                        <a:rPr lang="en-US" sz="1400" baseline="0" dirty="0" smtClean="0"/>
                        <a:t> bits; value determines the operation the ALU will perform.</a:t>
                      </a:r>
                      <a:endParaRPr lang="en-US" sz="1400" dirty="0"/>
                    </a:p>
                  </a:txBody>
                  <a:tcPr/>
                </a:tc>
                <a:tc hMerge="1">
                  <a:txBody>
                    <a:bodyPr/>
                    <a:lstStyle/>
                    <a:p>
                      <a:endParaRPr lang="en-US" sz="1400" dirty="0"/>
                    </a:p>
                  </a:txBody>
                  <a:tcPr/>
                </a:tc>
              </a:tr>
            </a:tbl>
          </a:graphicData>
        </a:graphic>
      </p:graphicFrame>
      <p:pic>
        <p:nvPicPr>
          <p:cNvPr id="5" name="Content Placeholder 4"/>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199" y="2702494"/>
            <a:ext cx="8382001" cy="4155506"/>
          </a:xfrm>
          <a:prstGeom prst="rect">
            <a:avLst/>
          </a:prstGeom>
        </p:spPr>
      </p:pic>
      <p:grpSp>
        <p:nvGrpSpPr>
          <p:cNvPr id="8" name="Group 7"/>
          <p:cNvGrpSpPr/>
          <p:nvPr/>
        </p:nvGrpSpPr>
        <p:grpSpPr>
          <a:xfrm>
            <a:off x="5410200" y="5486400"/>
            <a:ext cx="3352800" cy="1371600"/>
            <a:chOff x="5410200" y="5486400"/>
            <a:chExt cx="3352800" cy="1371600"/>
          </a:xfrm>
        </p:grpSpPr>
        <p:sp>
          <p:nvSpPr>
            <p:cNvPr id="6" name="Oval 5"/>
            <p:cNvSpPr/>
            <p:nvPr/>
          </p:nvSpPr>
          <p:spPr>
            <a:xfrm>
              <a:off x="5410200" y="5486400"/>
              <a:ext cx="1066800" cy="137160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962985" y="6139934"/>
              <a:ext cx="2800015" cy="369332"/>
            </a:xfrm>
            <a:prstGeom prst="rect">
              <a:avLst/>
            </a:prstGeom>
            <a:noFill/>
          </p:spPr>
          <p:txBody>
            <a:bodyPr wrap="none" rtlCol="0">
              <a:spAutoFit/>
            </a:bodyPr>
            <a:lstStyle/>
            <a:p>
              <a:r>
                <a:rPr lang="en-US" dirty="0" smtClean="0">
                  <a:solidFill>
                    <a:srgbClr val="FF0000"/>
                  </a:solidFill>
                </a:rPr>
                <a:t>This is control, not </a:t>
              </a:r>
              <a:r>
                <a:rPr lang="en-US" dirty="0" err="1" smtClean="0">
                  <a:solidFill>
                    <a:srgbClr val="FF0000"/>
                  </a:solidFill>
                </a:rPr>
                <a:t>datapath</a:t>
              </a:r>
              <a:endParaRPr 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FF"/>
                </a:solidFill>
              </a:rPr>
              <a:t>Define and Name Control Signals</a:t>
            </a:r>
            <a:endParaRPr lang="en-US" dirty="0">
              <a:solidFill>
                <a:srgbClr val="0000FF"/>
              </a:solidFill>
            </a:endParaRPr>
          </a:p>
        </p:txBody>
      </p:sp>
      <p:graphicFrame>
        <p:nvGraphicFramePr>
          <p:cNvPr id="4" name="Content Placeholder 3"/>
          <p:cNvGraphicFramePr>
            <a:graphicFrameLocks noGrp="1"/>
          </p:cNvGraphicFramePr>
          <p:nvPr>
            <p:ph idx="1"/>
          </p:nvPr>
        </p:nvGraphicFramePr>
        <p:xfrm>
          <a:off x="457200" y="838200"/>
          <a:ext cx="8382000" cy="1737359"/>
        </p:xfrm>
        <a:graphic>
          <a:graphicData uri="http://schemas.openxmlformats.org/drawingml/2006/table">
            <a:tbl>
              <a:tblPr firstRow="1">
                <a:tableStyleId>{9D7B26C5-4107-4FEC-AEDC-1716B250A1EF}</a:tableStyleId>
              </a:tblPr>
              <a:tblGrid>
                <a:gridCol w="1228396"/>
                <a:gridCol w="2818086"/>
                <a:gridCol w="4335518"/>
              </a:tblGrid>
              <a:tr h="263769">
                <a:tc>
                  <a:txBody>
                    <a:bodyPr/>
                    <a:lstStyle/>
                    <a:p>
                      <a:r>
                        <a:rPr lang="en-US" sz="1400" dirty="0" smtClean="0"/>
                        <a:t>Signal</a:t>
                      </a:r>
                    </a:p>
                  </a:txBody>
                  <a:tcPr/>
                </a:tc>
                <a:tc>
                  <a:txBody>
                    <a:bodyPr/>
                    <a:lstStyle/>
                    <a:p>
                      <a:r>
                        <a:rPr lang="en-US" sz="1400" dirty="0" smtClean="0"/>
                        <a:t> == 0</a:t>
                      </a:r>
                      <a:endParaRPr lang="en-US" sz="1400" dirty="0"/>
                    </a:p>
                  </a:txBody>
                  <a:tcPr/>
                </a:tc>
                <a:tc>
                  <a:txBody>
                    <a:bodyPr/>
                    <a:lstStyle/>
                    <a:p>
                      <a:r>
                        <a:rPr lang="en-US" sz="1400" dirty="0" smtClean="0"/>
                        <a:t>== 1</a:t>
                      </a:r>
                      <a:endParaRPr lang="en-US" sz="1400" dirty="0"/>
                    </a:p>
                  </a:txBody>
                  <a:tcPr/>
                </a:tc>
              </a:tr>
              <a:tr h="263769">
                <a:tc>
                  <a:txBody>
                    <a:bodyPr/>
                    <a:lstStyle/>
                    <a:p>
                      <a:r>
                        <a:rPr lang="en-US" sz="1400" dirty="0" err="1" smtClean="0"/>
                        <a:t>PCSrc</a:t>
                      </a:r>
                      <a:endParaRPr lang="en-US" sz="1400" dirty="0" smtClean="0"/>
                    </a:p>
                  </a:txBody>
                  <a:tcPr/>
                </a:tc>
                <a:tc>
                  <a:txBody>
                    <a:bodyPr/>
                    <a:lstStyle/>
                    <a:p>
                      <a:r>
                        <a:rPr lang="en-US" sz="1400" dirty="0" smtClean="0"/>
                        <a:t>PC &lt;=</a:t>
                      </a:r>
                      <a:r>
                        <a:rPr lang="en-US" sz="1400" baseline="0" dirty="0" smtClean="0"/>
                        <a:t> PC + 4</a:t>
                      </a:r>
                      <a:endParaRPr lang="en-US" sz="1400" dirty="0"/>
                    </a:p>
                  </a:txBody>
                  <a:tcPr/>
                </a:tc>
                <a:tc>
                  <a:txBody>
                    <a:bodyPr/>
                    <a:lstStyle/>
                    <a:p>
                      <a:r>
                        <a:rPr lang="en-US" sz="1400" dirty="0" smtClean="0"/>
                        <a:t>PC  &lt;= PC + 4 + immediate</a:t>
                      </a:r>
                      <a:endParaRPr lang="en-US" sz="1400" dirty="0"/>
                    </a:p>
                  </a:txBody>
                  <a:tcPr/>
                </a:tc>
              </a:tr>
              <a:tr h="263769">
                <a:tc>
                  <a:txBody>
                    <a:bodyPr/>
                    <a:lstStyle/>
                    <a:p>
                      <a:r>
                        <a:rPr lang="en-US" sz="1400" dirty="0" err="1" smtClean="0"/>
                        <a:t>MemRead</a:t>
                      </a:r>
                      <a:endParaRPr lang="en-US" sz="1400" dirty="0"/>
                    </a:p>
                  </a:txBody>
                  <a:tcPr/>
                </a:tc>
                <a:tc>
                  <a:txBody>
                    <a:bodyPr/>
                    <a:lstStyle/>
                    <a:p>
                      <a:r>
                        <a:rPr lang="en-US" sz="1400" dirty="0" smtClean="0"/>
                        <a:t>Do not read data memory</a:t>
                      </a:r>
                      <a:endParaRPr lang="en-US" sz="1400" dirty="0"/>
                    </a:p>
                  </a:txBody>
                  <a:tcPr/>
                </a:tc>
                <a:tc>
                  <a:txBody>
                    <a:bodyPr/>
                    <a:lstStyle/>
                    <a:p>
                      <a:r>
                        <a:rPr lang="en-US" sz="1400" dirty="0" smtClean="0"/>
                        <a:t>Perform read at address</a:t>
                      </a:r>
                      <a:endParaRPr lang="en-US" sz="1400" dirty="0"/>
                    </a:p>
                  </a:txBody>
                  <a:tcPr/>
                </a:tc>
              </a:tr>
              <a:tr h="263769">
                <a:tc>
                  <a:txBody>
                    <a:bodyPr/>
                    <a:lstStyle/>
                    <a:p>
                      <a:r>
                        <a:rPr lang="en-US" sz="1400" dirty="0" err="1" smtClean="0"/>
                        <a:t>MemWrite</a:t>
                      </a:r>
                      <a:endParaRPr lang="en-US" sz="1400" dirty="0"/>
                    </a:p>
                  </a:txBody>
                  <a:tcPr/>
                </a:tc>
                <a:tc>
                  <a:txBody>
                    <a:bodyPr/>
                    <a:lstStyle/>
                    <a:p>
                      <a:r>
                        <a:rPr lang="en-US" sz="1400" dirty="0" smtClean="0"/>
                        <a:t>Do not write data memory</a:t>
                      </a:r>
                      <a:endParaRPr lang="en-US" sz="1400" dirty="0"/>
                    </a:p>
                  </a:txBody>
                  <a:tcPr/>
                </a:tc>
                <a:tc>
                  <a:txBody>
                    <a:bodyPr/>
                    <a:lstStyle/>
                    <a:p>
                      <a:r>
                        <a:rPr lang="en-US" sz="1400" dirty="0" smtClean="0"/>
                        <a:t>Perform write</a:t>
                      </a:r>
                      <a:r>
                        <a:rPr lang="en-US" sz="1400" baseline="0" dirty="0" smtClean="0"/>
                        <a:t> at address</a:t>
                      </a:r>
                      <a:endParaRPr lang="en-US" sz="1400" dirty="0"/>
                    </a:p>
                  </a:txBody>
                  <a:tcPr/>
                </a:tc>
              </a:tr>
              <a:tr h="439615">
                <a:tc>
                  <a:txBody>
                    <a:bodyPr/>
                    <a:lstStyle/>
                    <a:p>
                      <a:r>
                        <a:rPr lang="en-US" sz="1400" dirty="0" err="1" smtClean="0"/>
                        <a:t>MemtoReg</a:t>
                      </a:r>
                      <a:endParaRPr lang="en-US" sz="1400" dirty="0"/>
                    </a:p>
                  </a:txBody>
                  <a:tcPr/>
                </a:tc>
                <a:tc>
                  <a:txBody>
                    <a:bodyPr/>
                    <a:lstStyle/>
                    <a:p>
                      <a:r>
                        <a:rPr lang="en-US" sz="1400" dirty="0" smtClean="0"/>
                        <a:t>Present ALU result to register file for write</a:t>
                      </a:r>
                      <a:endParaRPr lang="en-US" sz="1400" dirty="0"/>
                    </a:p>
                  </a:txBody>
                  <a:tcPr/>
                </a:tc>
                <a:tc>
                  <a:txBody>
                    <a:bodyPr/>
                    <a:lstStyle/>
                    <a:p>
                      <a:r>
                        <a:rPr lang="en-US" sz="1400" dirty="0" smtClean="0"/>
                        <a:t>Present ALU result to register file for</a:t>
                      </a:r>
                      <a:r>
                        <a:rPr lang="en-US" sz="1400" baseline="0" dirty="0" smtClean="0"/>
                        <a:t> write.</a:t>
                      </a:r>
                      <a:endParaRPr lang="en-US" sz="1400" dirty="0"/>
                    </a:p>
                  </a:txBody>
                  <a:tcPr/>
                </a:tc>
              </a:tr>
            </a:tbl>
          </a:graphicData>
        </a:graphic>
      </p:graphicFrame>
      <p:pic>
        <p:nvPicPr>
          <p:cNvPr id="5" name="Content Placeholder 4"/>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651760"/>
            <a:ext cx="8382000" cy="41555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228600" y="2209800"/>
            <a:ext cx="8458200" cy="1200329"/>
          </a:xfrm>
          <a:prstGeom prst="rect">
            <a:avLst/>
          </a:prstGeom>
        </p:spPr>
        <p:txBody>
          <a:bodyPr wrap="square">
            <a:spAutoFit/>
          </a:bodyPr>
          <a:lstStyle/>
          <a:p>
            <a:pPr defTabSz="1019175" eaLnBrk="0" hangingPunct="0">
              <a:lnSpc>
                <a:spcPct val="100000"/>
              </a:lnSpc>
              <a:spcBef>
                <a:spcPct val="0"/>
              </a:spcBef>
              <a:buClrTx/>
              <a:buSzTx/>
              <a:buFontTx/>
              <a:buNone/>
            </a:pPr>
            <a:r>
              <a:rPr lang="en-US" b="1" dirty="0" smtClean="0">
                <a:solidFill>
                  <a:schemeClr val="tx2"/>
                </a:solidFill>
                <a:latin typeface="Courier New" pitchFamily="-65" charset="0"/>
              </a:rPr>
              <a:t>`define</a:t>
            </a:r>
            <a:r>
              <a:rPr lang="en-US" b="1" dirty="0" smtClean="0">
                <a:solidFill>
                  <a:schemeClr val="accent2"/>
                </a:solidFill>
                <a:latin typeface="Courier New" pitchFamily="-65" charset="0"/>
              </a:rPr>
              <a:t> </a:t>
            </a:r>
            <a:r>
              <a:rPr lang="en-US" b="1" dirty="0" smtClean="0">
                <a:latin typeface="Courier New" pitchFamily="-65" charset="0"/>
              </a:rPr>
              <a:t>LW    32'b100011_?????_?????_?????_?????_??????</a:t>
            </a:r>
          </a:p>
          <a:p>
            <a:pPr defTabSz="1019175" eaLnBrk="0" hangingPunct="0">
              <a:lnSpc>
                <a:spcPct val="100000"/>
              </a:lnSpc>
              <a:spcBef>
                <a:spcPct val="0"/>
              </a:spcBef>
              <a:buClrTx/>
              <a:buSzTx/>
              <a:buFontTx/>
              <a:buNone/>
            </a:pPr>
            <a:r>
              <a:rPr lang="en-US" b="1" dirty="0" smtClean="0">
                <a:solidFill>
                  <a:schemeClr val="tx2"/>
                </a:solidFill>
                <a:latin typeface="Courier New" pitchFamily="-65" charset="0"/>
              </a:rPr>
              <a:t>`define</a:t>
            </a:r>
            <a:r>
              <a:rPr lang="en-US" b="1" dirty="0" smtClean="0">
                <a:solidFill>
                  <a:schemeClr val="accent2"/>
                </a:solidFill>
                <a:latin typeface="Courier New" pitchFamily="-65" charset="0"/>
              </a:rPr>
              <a:t> </a:t>
            </a:r>
            <a:r>
              <a:rPr lang="en-US" b="1" dirty="0" smtClean="0">
                <a:latin typeface="Courier New" pitchFamily="-65" charset="0"/>
              </a:rPr>
              <a:t>SW    32'b101011_?????_?????_?????_?????_??????</a:t>
            </a:r>
          </a:p>
          <a:p>
            <a:pPr defTabSz="1019175" eaLnBrk="0" hangingPunct="0">
              <a:lnSpc>
                <a:spcPct val="100000"/>
              </a:lnSpc>
              <a:spcBef>
                <a:spcPct val="0"/>
              </a:spcBef>
              <a:buClrTx/>
              <a:buSzTx/>
              <a:buFontTx/>
              <a:buNone/>
            </a:pPr>
            <a:r>
              <a:rPr lang="en-US" b="1" dirty="0" smtClean="0">
                <a:solidFill>
                  <a:schemeClr val="tx2"/>
                </a:solidFill>
                <a:latin typeface="Courier New" pitchFamily="-65" charset="0"/>
              </a:rPr>
              <a:t>`define</a:t>
            </a:r>
            <a:r>
              <a:rPr lang="en-US" b="1" dirty="0" smtClean="0">
                <a:solidFill>
                  <a:schemeClr val="accent2"/>
                </a:solidFill>
                <a:latin typeface="Courier New" pitchFamily="-65" charset="0"/>
              </a:rPr>
              <a:t> </a:t>
            </a:r>
            <a:r>
              <a:rPr lang="en-US" b="1" dirty="0" smtClean="0">
                <a:latin typeface="Courier New" pitchFamily="-65" charset="0"/>
              </a:rPr>
              <a:t>ADDIU 32'b001001_?????_?????_?????_?????_??????</a:t>
            </a:r>
          </a:p>
          <a:p>
            <a:pPr defTabSz="1019175" eaLnBrk="0" hangingPunct="0">
              <a:lnSpc>
                <a:spcPct val="100000"/>
              </a:lnSpc>
              <a:spcBef>
                <a:spcPct val="0"/>
              </a:spcBef>
              <a:buClrTx/>
              <a:buSzTx/>
              <a:buFontTx/>
              <a:buNone/>
            </a:pPr>
            <a:r>
              <a:rPr lang="en-US" b="1" dirty="0" smtClean="0">
                <a:solidFill>
                  <a:schemeClr val="tx2"/>
                </a:solidFill>
                <a:latin typeface="Courier New" pitchFamily="-65" charset="0"/>
              </a:rPr>
              <a:t>`define</a:t>
            </a:r>
            <a:r>
              <a:rPr lang="en-US" b="1" dirty="0" smtClean="0">
                <a:solidFill>
                  <a:schemeClr val="accent2"/>
                </a:solidFill>
                <a:latin typeface="Courier New" pitchFamily="-65" charset="0"/>
              </a:rPr>
              <a:t> </a:t>
            </a:r>
            <a:r>
              <a:rPr lang="en-US" b="1" dirty="0" smtClean="0">
                <a:latin typeface="Courier New" pitchFamily="-65" charset="0"/>
              </a:rPr>
              <a:t>BNE   32'b000101_?????_?????_?????_?????_??????</a:t>
            </a:r>
            <a:endParaRPr lang="en-US" b="1" dirty="0">
              <a:latin typeface="Courier New" pitchFamily="-65" charset="0"/>
            </a:endParaRPr>
          </a:p>
        </p:txBody>
      </p:sp>
      <p:sp>
        <p:nvSpPr>
          <p:cNvPr id="4" name="Rectangle 3"/>
          <p:cNvSpPr/>
          <p:nvPr/>
        </p:nvSpPr>
        <p:spPr>
          <a:xfrm>
            <a:off x="381000" y="3557587"/>
            <a:ext cx="4114800" cy="2462213"/>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err="1" smtClean="0">
                <a:solidFill>
                  <a:schemeClr val="tx2"/>
                </a:solidFill>
                <a:latin typeface="Courier New" pitchFamily="-65" charset="0"/>
              </a:rPr>
              <a:t>reg</a:t>
            </a: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aka </a:t>
            </a:r>
            <a:r>
              <a:rPr lang="en-US" sz="1400" b="1" dirty="0" err="1" smtClean="0">
                <a:solidFill>
                  <a:schemeClr val="tx2"/>
                </a:solidFill>
                <a:latin typeface="Courier New" pitchFamily="-65" charset="0"/>
              </a:rPr>
              <a:t>RegWrite</a:t>
            </a:r>
            <a:r>
              <a:rPr lang="en-US" sz="1400" b="1" dirty="0" smtClean="0">
                <a:solidFill>
                  <a:schemeClr val="tx2"/>
                </a:solidFill>
                <a:latin typeface="Courier New" pitchFamily="-65" charset="0"/>
              </a:rPr>
              <a:t>;</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err="1" smtClean="0">
                <a:solidFill>
                  <a:schemeClr val="tx2">
                    <a:lumMod val="75000"/>
                    <a:lumOff val="25000"/>
                  </a:schemeClr>
                </a:solidFill>
                <a:latin typeface="Courier New" pitchFamily="-65" charset="0"/>
              </a:rPr>
              <a:t>always_comb</a:t>
            </a:r>
            <a:endParaRPr lang="en-US" sz="1400" b="1" dirty="0" smtClean="0">
              <a:solidFill>
                <a:schemeClr val="tx2">
                  <a:lumMod val="75000"/>
                  <a:lumOff val="25000"/>
                </a:schemeClr>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chemeClr val="tx2">
                    <a:lumMod val="75000"/>
                    <a:lumOff val="25000"/>
                  </a:schemeClr>
                </a:solidFill>
                <a:latin typeface="Courier New" pitchFamily="-65" charset="0"/>
              </a:rPr>
              <a:t>  </a:t>
            </a:r>
            <a:r>
              <a:rPr lang="en-US" sz="1400" b="1" dirty="0" smtClean="0">
                <a:solidFill>
                  <a:srgbClr val="75367A"/>
                </a:solidFill>
                <a:latin typeface="Courier New" pitchFamily="-65" charset="0"/>
              </a:rPr>
              <a:t>unique </a:t>
            </a:r>
            <a:r>
              <a:rPr lang="en-US" sz="1400" b="1" dirty="0" err="1" smtClean="0">
                <a:solidFill>
                  <a:srgbClr val="75367A"/>
                </a:solidFill>
                <a:latin typeface="Courier New" pitchFamily="-65" charset="0"/>
              </a:rPr>
              <a:t>casez</a:t>
            </a:r>
            <a:r>
              <a:rPr lang="en-US" sz="1400" b="1" dirty="0" smtClean="0">
                <a:solidFill>
                  <a:srgbClr val="75367A"/>
                </a:solidFill>
                <a:latin typeface="Courier New" pitchFamily="-65" charset="0"/>
              </a:rPr>
              <a:t> </a:t>
            </a:r>
            <a:r>
              <a:rPr lang="en-US" sz="1400" b="1" dirty="0" smtClean="0">
                <a:latin typeface="Courier New" pitchFamily="-65" charset="0"/>
              </a:rPr>
              <a:t>(IR)</a:t>
            </a:r>
          </a:p>
          <a:p>
            <a:pPr defTabSz="1019175" eaLnBrk="0" hangingPunct="0">
              <a:lnSpc>
                <a:spcPct val="100000"/>
              </a:lnSpc>
              <a:spcBef>
                <a:spcPct val="0"/>
              </a:spcBef>
              <a:buClrTx/>
              <a:buSzTx/>
              <a:buFontTx/>
              <a:buNone/>
            </a:pPr>
            <a:r>
              <a:rPr lang="en-US" sz="1400" b="1" dirty="0" smtClean="0">
                <a:latin typeface="Courier New" pitchFamily="-65" charset="0"/>
              </a:rPr>
              <a:t>     `LW:    </a:t>
            </a:r>
            <a:r>
              <a:rPr lang="en-US" sz="1400" b="1" dirty="0" err="1" smtClean="0">
                <a:latin typeface="Courier New" pitchFamily="-65" charset="0"/>
              </a:rPr>
              <a:t>writes_rf_c</a:t>
            </a:r>
            <a:r>
              <a:rPr lang="en-US" sz="1400" b="1" dirty="0" smtClean="0">
                <a:latin typeface="Courier New" pitchFamily="-65" charset="0"/>
              </a:rPr>
              <a:t> = 1’b1; </a:t>
            </a:r>
          </a:p>
          <a:p>
            <a:pPr defTabSz="1019175" eaLnBrk="0" hangingPunct="0">
              <a:lnSpc>
                <a:spcPct val="100000"/>
              </a:lnSpc>
              <a:spcBef>
                <a:spcPct val="0"/>
              </a:spcBef>
              <a:buClrTx/>
              <a:buSzTx/>
              <a:buFontTx/>
              <a:buNone/>
            </a:pPr>
            <a:r>
              <a:rPr lang="en-US" sz="1400" b="1" dirty="0" smtClean="0">
                <a:latin typeface="Courier New" pitchFamily="-65" charset="0"/>
              </a:rPr>
              <a:t>     ‘SW:    </a:t>
            </a:r>
            <a:r>
              <a:rPr lang="en-US" sz="1400" b="1" dirty="0" err="1" smtClean="0">
                <a:latin typeface="Courier New" pitchFamily="-65" charset="0"/>
              </a:rPr>
              <a:t>writes_rf_c</a:t>
            </a:r>
            <a:r>
              <a:rPr lang="en-US" sz="1400" b="1" dirty="0" smtClean="0">
                <a:latin typeface="Courier New" pitchFamily="-65" charset="0"/>
              </a:rPr>
              <a:t> = 1’b0;</a:t>
            </a:r>
          </a:p>
          <a:p>
            <a:pPr defTabSz="1019175" eaLnBrk="0" hangingPunct="0">
              <a:lnSpc>
                <a:spcPct val="100000"/>
              </a:lnSpc>
              <a:spcBef>
                <a:spcPct val="0"/>
              </a:spcBef>
              <a:buClrTx/>
              <a:buSzTx/>
              <a:buFontTx/>
              <a:buNone/>
            </a:pPr>
            <a:r>
              <a:rPr lang="en-US" sz="1400" b="1" dirty="0" smtClean="0">
                <a:latin typeface="Courier New" pitchFamily="-65" charset="0"/>
              </a:rPr>
              <a:t>     `BNE:   </a:t>
            </a:r>
            <a:r>
              <a:rPr lang="en-US" sz="1400" b="1" dirty="0" err="1" smtClean="0">
                <a:latin typeface="Courier New" pitchFamily="-65" charset="0"/>
              </a:rPr>
              <a:t>writes_rf_c</a:t>
            </a:r>
            <a:r>
              <a:rPr lang="en-US" sz="1400" b="1" dirty="0" smtClean="0">
                <a:latin typeface="Courier New" pitchFamily="-65" charset="0"/>
              </a:rPr>
              <a:t> = 1’b0;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`ADDIU: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1’b1;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default: </a:t>
            </a:r>
            <a:r>
              <a:rPr lang="en-US" sz="1400" b="1" dirty="0" err="1" smtClean="0">
                <a:solidFill>
                  <a:schemeClr val="tx2"/>
                </a:solidFill>
                <a:latin typeface="Courier New" pitchFamily="-65" charset="0"/>
              </a:rPr>
              <a:t>writes_rf_c</a:t>
            </a:r>
            <a:r>
              <a:rPr lang="en-US" sz="1400" b="1" dirty="0" smtClean="0">
                <a:solidFill>
                  <a:schemeClr val="tx2"/>
                </a:solidFill>
                <a:latin typeface="Courier New" pitchFamily="-65" charset="0"/>
              </a:rPr>
              <a:t> = 1’b0;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a:t>
            </a:r>
            <a:r>
              <a:rPr lang="en-US" sz="1400" b="1" dirty="0" err="1" smtClean="0">
                <a:solidFill>
                  <a:srgbClr val="75367A"/>
                </a:solidFill>
                <a:latin typeface="Courier New" pitchFamily="-65" charset="0"/>
              </a:rPr>
              <a:t>endcase</a:t>
            </a:r>
            <a:endParaRPr lang="en-US" sz="1400" b="1" dirty="0" smtClean="0">
              <a:solidFill>
                <a:srgbClr val="75367A"/>
              </a:solidFill>
              <a:latin typeface="Courier New" pitchFamily="-65" charset="0"/>
            </a:endParaRPr>
          </a:p>
        </p:txBody>
      </p:sp>
      <p:sp>
        <p:nvSpPr>
          <p:cNvPr id="5" name="Rectangle 4"/>
          <p:cNvSpPr/>
          <p:nvPr/>
        </p:nvSpPr>
        <p:spPr>
          <a:xfrm>
            <a:off x="4953000" y="3594318"/>
            <a:ext cx="4038600" cy="1815882"/>
          </a:xfrm>
          <a:prstGeom prst="rect">
            <a:avLst/>
          </a:prstGeom>
        </p:spPr>
        <p:txBody>
          <a:bodyPr wrap="square">
            <a:spAutoFit/>
          </a:bodyPr>
          <a:lstStyle/>
          <a:p>
            <a:pPr defTabSz="1019175" eaLnBrk="0" hangingPunct="0">
              <a:lnSpc>
                <a:spcPct val="100000"/>
              </a:lnSpc>
              <a:spcBef>
                <a:spcPct val="0"/>
              </a:spcBef>
              <a:buClrTx/>
              <a:buSzTx/>
              <a:buFontTx/>
              <a:buNone/>
            </a:pPr>
            <a:r>
              <a:rPr lang="en-US" sz="1400" b="1" dirty="0" err="1" smtClean="0">
                <a:solidFill>
                  <a:schemeClr val="tx2"/>
                </a:solidFill>
                <a:latin typeface="Courier New" pitchFamily="-65" charset="0"/>
              </a:rPr>
              <a:t>reg</a:t>
            </a:r>
            <a:r>
              <a:rPr lang="en-US" sz="1400" b="1" dirty="0" smtClean="0">
                <a:solidFill>
                  <a:schemeClr val="tx2"/>
                </a:solidFill>
                <a:latin typeface="Courier New" pitchFamily="-65" charset="0"/>
              </a:rPr>
              <a:t> </a:t>
            </a:r>
            <a:r>
              <a:rPr lang="en-US" sz="1400" b="1" dirty="0" err="1" smtClean="0">
                <a:solidFill>
                  <a:schemeClr val="tx2"/>
                </a:solidFill>
                <a:latin typeface="Courier New" pitchFamily="-65" charset="0"/>
              </a:rPr>
              <a:t>writes_dmem_c</a:t>
            </a:r>
            <a:r>
              <a:rPr lang="en-US" sz="1400" b="1" dirty="0" smtClean="0">
                <a:solidFill>
                  <a:schemeClr val="tx2"/>
                </a:solidFill>
                <a:latin typeface="Courier New" pitchFamily="-65" charset="0"/>
              </a:rPr>
              <a:t>; // aka </a:t>
            </a:r>
            <a:r>
              <a:rPr lang="en-US" sz="1400" b="1" dirty="0" err="1" smtClean="0">
                <a:solidFill>
                  <a:schemeClr val="tx2"/>
                </a:solidFill>
                <a:latin typeface="Courier New" pitchFamily="-65" charset="0"/>
              </a:rPr>
              <a:t>MemWrite</a:t>
            </a:r>
            <a:r>
              <a:rPr lang="en-US" sz="1400" b="1" dirty="0" smtClean="0">
                <a:solidFill>
                  <a:schemeClr val="tx2"/>
                </a:solidFill>
                <a:latin typeface="Courier New" pitchFamily="-65" charset="0"/>
              </a:rPr>
              <a:t>;</a:t>
            </a:r>
          </a:p>
          <a:p>
            <a:pPr defTabSz="1019175" eaLnBrk="0" hangingPunct="0">
              <a:lnSpc>
                <a:spcPct val="100000"/>
              </a:lnSpc>
              <a:spcBef>
                <a:spcPct val="0"/>
              </a:spcBef>
              <a:buClrTx/>
              <a:buSzTx/>
              <a:buFontTx/>
              <a:buNone/>
            </a:pPr>
            <a:endParaRPr lang="en-US" sz="14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400" b="1" dirty="0" err="1" smtClean="0">
                <a:solidFill>
                  <a:schemeClr val="tx2">
                    <a:lumMod val="75000"/>
                    <a:lumOff val="25000"/>
                  </a:schemeClr>
                </a:solidFill>
                <a:latin typeface="Courier New" pitchFamily="-65" charset="0"/>
              </a:rPr>
              <a:t>always_comb</a:t>
            </a:r>
            <a:endParaRPr lang="en-US" sz="1400" b="1" dirty="0" smtClean="0">
              <a:solidFill>
                <a:schemeClr val="tx2">
                  <a:lumMod val="75000"/>
                  <a:lumOff val="25000"/>
                </a:schemeClr>
              </a:solidFill>
              <a:latin typeface="Courier New" pitchFamily="-65" charset="0"/>
            </a:endParaRP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unique </a:t>
            </a:r>
            <a:r>
              <a:rPr lang="en-US" sz="1400" b="1" dirty="0" err="1" smtClean="0">
                <a:solidFill>
                  <a:srgbClr val="75367A"/>
                </a:solidFill>
                <a:latin typeface="Courier New" pitchFamily="-65" charset="0"/>
              </a:rPr>
              <a:t>casez</a:t>
            </a:r>
            <a:r>
              <a:rPr lang="en-US" sz="1400" b="1" dirty="0" smtClean="0">
                <a:solidFill>
                  <a:srgbClr val="75367A"/>
                </a:solidFill>
                <a:latin typeface="Courier New" pitchFamily="-65" charset="0"/>
              </a:rPr>
              <a:t> </a:t>
            </a:r>
            <a:r>
              <a:rPr lang="en-US" sz="1400" b="1" dirty="0" smtClean="0">
                <a:latin typeface="Courier New" pitchFamily="-65" charset="0"/>
              </a:rPr>
              <a:t>(IR)</a:t>
            </a:r>
          </a:p>
          <a:p>
            <a:pPr defTabSz="1019175" eaLnBrk="0" hangingPunct="0">
              <a:lnSpc>
                <a:spcPct val="100000"/>
              </a:lnSpc>
              <a:spcBef>
                <a:spcPct val="0"/>
              </a:spcBef>
              <a:buClrTx/>
              <a:buSzTx/>
              <a:buFontTx/>
              <a:buNone/>
            </a:pPr>
            <a:r>
              <a:rPr lang="en-US" sz="1400" b="1" dirty="0" smtClean="0">
                <a:latin typeface="Courier New" pitchFamily="-65" charset="0"/>
              </a:rPr>
              <a:t>     ‘SW:    </a:t>
            </a:r>
            <a:r>
              <a:rPr lang="en-US" sz="1400" b="1" dirty="0" err="1" smtClean="0">
                <a:latin typeface="Courier New" pitchFamily="-65" charset="0"/>
              </a:rPr>
              <a:t>writes_dmem_c</a:t>
            </a:r>
            <a:r>
              <a:rPr lang="en-US" sz="1400" b="1" dirty="0" smtClean="0">
                <a:latin typeface="Courier New" pitchFamily="-65" charset="0"/>
              </a:rPr>
              <a:t> = 1’b1;</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 </a:t>
            </a:r>
          </a:p>
          <a:p>
            <a:pPr defTabSz="1019175" eaLnBrk="0" hangingPunct="0">
              <a:lnSpc>
                <a:spcPct val="100000"/>
              </a:lnSpc>
              <a:spcBef>
                <a:spcPct val="0"/>
              </a:spcBef>
              <a:buClrTx/>
              <a:buSzTx/>
              <a:buFontTx/>
              <a:buNone/>
            </a:pPr>
            <a:r>
              <a:rPr lang="en-US" sz="1400" b="1" dirty="0" smtClean="0">
                <a:solidFill>
                  <a:schemeClr val="tx2"/>
                </a:solidFill>
                <a:latin typeface="Courier New" pitchFamily="-65" charset="0"/>
              </a:rPr>
              <a:t>     default: </a:t>
            </a:r>
            <a:r>
              <a:rPr lang="en-US" sz="1400" b="1" dirty="0" err="1" smtClean="0">
                <a:solidFill>
                  <a:schemeClr val="tx2"/>
                </a:solidFill>
                <a:latin typeface="Courier New" pitchFamily="-65" charset="0"/>
              </a:rPr>
              <a:t>writes_dmem_c</a:t>
            </a:r>
            <a:r>
              <a:rPr lang="en-US" sz="1400" b="1" dirty="0" smtClean="0">
                <a:solidFill>
                  <a:schemeClr val="tx2"/>
                </a:solidFill>
                <a:latin typeface="Courier New" pitchFamily="-65" charset="0"/>
              </a:rPr>
              <a:t> = 1b’0;  </a:t>
            </a:r>
          </a:p>
          <a:p>
            <a:pPr defTabSz="1019175" eaLnBrk="0" hangingPunct="0">
              <a:lnSpc>
                <a:spcPct val="100000"/>
              </a:lnSpc>
              <a:spcBef>
                <a:spcPct val="0"/>
              </a:spcBef>
              <a:buClrTx/>
              <a:buSzTx/>
              <a:buFontTx/>
              <a:buNone/>
            </a:pPr>
            <a:r>
              <a:rPr lang="en-US" sz="1400" b="1" dirty="0" smtClean="0">
                <a:solidFill>
                  <a:srgbClr val="75367A"/>
                </a:solidFill>
                <a:latin typeface="Courier New" pitchFamily="-65" charset="0"/>
              </a:rPr>
              <a:t>  </a:t>
            </a:r>
            <a:r>
              <a:rPr lang="en-US" sz="1400" b="1" dirty="0" err="1" smtClean="0">
                <a:solidFill>
                  <a:srgbClr val="75367A"/>
                </a:solidFill>
                <a:latin typeface="Courier New" pitchFamily="-65" charset="0"/>
              </a:rPr>
              <a:t>endcase</a:t>
            </a:r>
            <a:endParaRPr lang="en-US" sz="1400" b="1" dirty="0" smtClean="0">
              <a:solidFill>
                <a:srgbClr val="75367A"/>
              </a:solidFill>
              <a:latin typeface="Courier New" pitchFamily="-65" charset="0"/>
            </a:endParaRPr>
          </a:p>
        </p:txBody>
      </p:sp>
      <p:sp>
        <p:nvSpPr>
          <p:cNvPr id="6" name="Rectangle 5"/>
          <p:cNvSpPr/>
          <p:nvPr/>
        </p:nvSpPr>
        <p:spPr>
          <a:xfrm>
            <a:off x="381000" y="304800"/>
            <a:ext cx="7772400" cy="1815882"/>
          </a:xfrm>
          <a:prstGeom prst="rect">
            <a:avLst/>
          </a:prstGeom>
        </p:spPr>
        <p:txBody>
          <a:bodyPr wrap="square">
            <a:spAutoFit/>
          </a:bodyPr>
          <a:lstStyle/>
          <a:p>
            <a:r>
              <a:rPr lang="en-US" sz="4400" dirty="0" smtClean="0">
                <a:solidFill>
                  <a:srgbClr val="000090"/>
                </a:solidFill>
              </a:rPr>
              <a:t>Writing Control Logic</a:t>
            </a:r>
          </a:p>
          <a:p>
            <a:r>
              <a:rPr lang="en-US" sz="4400" dirty="0" smtClean="0">
                <a:solidFill>
                  <a:srgbClr val="000090"/>
                </a:solidFill>
              </a:rPr>
              <a:t> </a:t>
            </a:r>
            <a:r>
              <a:rPr lang="en-US" sz="2400" dirty="0" smtClean="0">
                <a:solidFill>
                  <a:srgbClr val="000090"/>
                </a:solidFill>
              </a:rPr>
              <a:t> - hard part is to not make careless mistakes</a:t>
            </a:r>
          </a:p>
          <a:p>
            <a:r>
              <a:rPr lang="en-US" sz="2400" dirty="0" smtClean="0">
                <a:solidFill>
                  <a:srgbClr val="000090"/>
                </a:solidFill>
              </a:rPr>
              <a:t>   - important to structure the code to avoid mistakes</a:t>
            </a:r>
          </a:p>
        </p:txBody>
      </p:sp>
      <p:sp>
        <p:nvSpPr>
          <p:cNvPr id="7" name="TextBox 6"/>
          <p:cNvSpPr txBox="1"/>
          <p:nvPr/>
        </p:nvSpPr>
        <p:spPr>
          <a:xfrm>
            <a:off x="228600" y="6183868"/>
            <a:ext cx="8228196" cy="538609"/>
          </a:xfrm>
          <a:prstGeom prst="rect">
            <a:avLst/>
          </a:prstGeom>
          <a:noFill/>
        </p:spPr>
        <p:txBody>
          <a:bodyPr wrap="none" rtlCol="0">
            <a:spAutoFit/>
          </a:bodyPr>
          <a:lstStyle/>
          <a:p>
            <a:r>
              <a:rPr lang="en-US" i="1" dirty="0" smtClean="0"/>
              <a:t>Useful Discipline: Always give a </a:t>
            </a:r>
            <a:r>
              <a:rPr lang="en-US" b="1" dirty="0" smtClean="0">
                <a:latin typeface="Courier New"/>
                <a:cs typeface="Courier New"/>
              </a:rPr>
              <a:t>default:</a:t>
            </a:r>
            <a:r>
              <a:rPr lang="en-US" b="1" i="1" dirty="0" smtClean="0">
                <a:latin typeface="Courier New"/>
                <a:cs typeface="Courier New"/>
              </a:rPr>
              <a:t> </a:t>
            </a:r>
            <a:r>
              <a:rPr lang="en-US" i="1" dirty="0" smtClean="0"/>
              <a:t>for </a:t>
            </a:r>
            <a:r>
              <a:rPr lang="en-US" b="1" i="1" dirty="0" smtClean="0">
                <a:latin typeface="Courier New"/>
                <a:cs typeface="Courier New"/>
              </a:rPr>
              <a:t>unique </a:t>
            </a:r>
            <a:r>
              <a:rPr lang="en-US" b="1" i="1" dirty="0" err="1" smtClean="0">
                <a:latin typeface="Courier New"/>
                <a:cs typeface="Courier New"/>
              </a:rPr>
              <a:t>casez</a:t>
            </a:r>
            <a:r>
              <a:rPr lang="en-US" i="1" dirty="0" smtClean="0"/>
              <a:t>, even if it is empty.</a:t>
            </a:r>
          </a:p>
          <a:p>
            <a:r>
              <a:rPr lang="en-US" sz="1100" i="1" dirty="0" smtClean="0"/>
              <a:t>(This enables pass-thru of settings prior to the </a:t>
            </a:r>
            <a:r>
              <a:rPr lang="en-US" sz="1100" i="1" dirty="0" err="1" smtClean="0"/>
              <a:t>casez</a:t>
            </a:r>
            <a:r>
              <a:rPr lang="en-US" sz="1100" i="1" dirty="0" smtClean="0"/>
              <a:t> statement; otherwise synthesizer will assume it’s don’t care. )</a:t>
            </a:r>
            <a:endParaRPr lang="en-US" sz="11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dirty="0" smtClean="0"/>
              <a:t>Single-Cycle Pipeline Is Often Not Ideal</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Your data memory, and possibly other structures can only be read on the clock edge: thus, you need at least two cycles, one for fetch, and another for doing loads.</a:t>
            </a:r>
          </a:p>
          <a:p>
            <a:r>
              <a:rPr lang="en-US" sz="2400" dirty="0" smtClean="0"/>
              <a:t>Instructions may require multiple states – perhaps they read the RAM multiple times, or require too many RF ports</a:t>
            </a:r>
          </a:p>
          <a:p>
            <a:r>
              <a:rPr lang="en-US" sz="2400" dirty="0" smtClean="0"/>
              <a:t>Your design needs to respect the refuse signal, which may affect things.</a:t>
            </a:r>
          </a:p>
          <a:p>
            <a:r>
              <a:rPr lang="en-US" sz="2400" dirty="0" smtClean="0"/>
              <a:t>Long cycle time. Timing Analyzer will identify excessively long paths. Increase clock rate by breaking paths up with registers and adding states. To improve performance, have instructions skip states they don’t need.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533400"/>
          </a:xfrm>
        </p:spPr>
        <p:txBody>
          <a:bodyPr>
            <a:normAutofit fontScale="90000"/>
          </a:bodyPr>
          <a:lstStyle/>
          <a:p>
            <a:r>
              <a:rPr lang="en-US" dirty="0" smtClean="0">
                <a:solidFill>
                  <a:srgbClr val="0000FF"/>
                </a:solidFill>
              </a:rPr>
              <a:t>Solution: Convert to </a:t>
            </a:r>
            <a:r>
              <a:rPr lang="en-US" dirty="0" err="1" smtClean="0">
                <a:solidFill>
                  <a:srgbClr val="0000FF"/>
                </a:solidFill>
              </a:rPr>
              <a:t>Multicycle</a:t>
            </a:r>
            <a:r>
              <a:rPr lang="en-US" dirty="0" smtClean="0">
                <a:solidFill>
                  <a:srgbClr val="0000FF"/>
                </a:solidFill>
              </a:rPr>
              <a:t> Data Path</a:t>
            </a:r>
            <a:br>
              <a:rPr lang="en-US" dirty="0" smtClean="0">
                <a:solidFill>
                  <a:srgbClr val="0000FF"/>
                </a:solidFill>
              </a:rPr>
            </a:br>
            <a:endParaRPr lang="en-US" dirty="0">
              <a:solidFill>
                <a:srgbClr val="0000FF"/>
              </a:solidFill>
            </a:endParaRPr>
          </a:p>
        </p:txBody>
      </p:sp>
      <p:sp>
        <p:nvSpPr>
          <p:cNvPr id="3" name="Content Placeholder 2"/>
          <p:cNvSpPr>
            <a:spLocks noGrp="1"/>
          </p:cNvSpPr>
          <p:nvPr>
            <p:ph idx="1"/>
          </p:nvPr>
        </p:nvSpPr>
        <p:spPr/>
        <p:txBody>
          <a:bodyPr>
            <a:normAutofit/>
          </a:bodyPr>
          <a:lstStyle/>
          <a:p>
            <a:r>
              <a:rPr lang="en-US" sz="2400" dirty="0" smtClean="0"/>
              <a:t>Update your </a:t>
            </a:r>
            <a:r>
              <a:rPr lang="en-US" sz="2400" dirty="0" err="1" smtClean="0"/>
              <a:t>datapath</a:t>
            </a:r>
            <a:r>
              <a:rPr lang="en-US" sz="2400" dirty="0" smtClean="0"/>
              <a:t> with new registers, as needed.</a:t>
            </a:r>
          </a:p>
          <a:p>
            <a:r>
              <a:rPr lang="en-US" sz="2400" dirty="0" smtClean="0"/>
              <a:t>Draw Finite State Machine </a:t>
            </a:r>
          </a:p>
          <a:p>
            <a:r>
              <a:rPr lang="en-US" sz="2400" dirty="0" smtClean="0"/>
              <a:t>Mentally simulate on your </a:t>
            </a:r>
            <a:r>
              <a:rPr lang="en-US" sz="2400" dirty="0" err="1" smtClean="0"/>
              <a:t>datapath</a:t>
            </a:r>
            <a:r>
              <a:rPr lang="en-US" sz="2400" dirty="0" smtClean="0"/>
              <a:t> to ensure correctness. Do you wait enough cycles in your state machine such that all inputs have arrived at each </a:t>
            </a:r>
            <a:r>
              <a:rPr lang="en-US" sz="2400" dirty="0" err="1" smtClean="0"/>
              <a:t>datapath</a:t>
            </a:r>
            <a:r>
              <a:rPr lang="en-US" sz="2400" dirty="0" smtClean="0"/>
              <a:t> element?</a:t>
            </a:r>
          </a:p>
          <a:p>
            <a:r>
              <a:rPr lang="en-US" sz="2400" dirty="0" smtClean="0"/>
              <a:t>Code </a:t>
            </a:r>
            <a:r>
              <a:rPr lang="en-US" sz="2400" dirty="0" err="1" smtClean="0"/>
              <a:t>Enum</a:t>
            </a:r>
            <a:r>
              <a:rPr lang="en-US" sz="2400" dirty="0" smtClean="0"/>
              <a:t> to define states</a:t>
            </a:r>
          </a:p>
          <a:p>
            <a:r>
              <a:rPr lang="en-US" sz="2400" dirty="0" smtClean="0"/>
              <a:t>Use </a:t>
            </a:r>
            <a:r>
              <a:rPr lang="en-US" sz="2400" dirty="0" err="1" smtClean="0">
                <a:latin typeface="Courier"/>
                <a:cs typeface="Courier"/>
              </a:rPr>
              <a:t>always_ff</a:t>
            </a:r>
            <a:r>
              <a:rPr lang="en-US" sz="2400" dirty="0" smtClean="0"/>
              <a:t> to create state registers.</a:t>
            </a:r>
          </a:p>
          <a:p>
            <a:r>
              <a:rPr lang="en-US" sz="2400" dirty="0" smtClean="0"/>
              <a:t>Code next state logic.</a:t>
            </a:r>
          </a:p>
          <a:p>
            <a:r>
              <a:rPr lang="en-US" sz="2400" dirty="0" smtClean="0"/>
              <a:t>Code Logic that determines control signals at each state</a:t>
            </a:r>
          </a:p>
          <a:p>
            <a:pPr lvl="2"/>
            <a:r>
              <a:rPr lang="en-US" sz="1800" dirty="0" smtClean="0"/>
              <a:t>many signals, like </a:t>
            </a:r>
            <a:r>
              <a:rPr lang="en-US" sz="1800" dirty="0" err="1" smtClean="0"/>
              <a:t>muxes</a:t>
            </a:r>
            <a:r>
              <a:rPr lang="en-US" sz="1800" dirty="0" smtClean="0"/>
              <a:t>, stay steady through all states in the instruction</a:t>
            </a:r>
          </a:p>
          <a:p>
            <a:pPr lvl="3"/>
            <a:r>
              <a:rPr lang="en-US" sz="1200" dirty="0" smtClean="0"/>
              <a:t>unless you reuse a resource more than once in an instruction’s execution</a:t>
            </a:r>
          </a:p>
          <a:p>
            <a:pPr lvl="2"/>
            <a:r>
              <a:rPr lang="en-US" sz="1800" dirty="0" smtClean="0"/>
              <a:t>write enable signals usually are state dependent – if you write too earlier, you will corrupt state that current instruction needs – usually wait until last cycle</a:t>
            </a:r>
          </a:p>
          <a:p>
            <a:pPr lvl="2"/>
            <a:r>
              <a:rPr lang="en-US" sz="1800" dirty="0" smtClean="0"/>
              <a:t>read enables are often state dependent to save power.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400" y="2152315"/>
            <a:ext cx="8839200" cy="4382170"/>
          </a:xfrm>
          <a:prstGeom prst="rect">
            <a:avLst/>
          </a:prstGeom>
        </p:spPr>
      </p:pic>
      <p:sp>
        <p:nvSpPr>
          <p:cNvPr id="6" name="Title 1"/>
          <p:cNvSpPr>
            <a:spLocks noGrp="1"/>
          </p:cNvSpPr>
          <p:nvPr>
            <p:ph type="title"/>
          </p:nvPr>
        </p:nvSpPr>
        <p:spPr>
          <a:xfrm>
            <a:off x="0" y="0"/>
            <a:ext cx="9144000" cy="685800"/>
          </a:xfrm>
        </p:spPr>
        <p:txBody>
          <a:bodyPr>
            <a:normAutofit/>
          </a:bodyPr>
          <a:lstStyle/>
          <a:p>
            <a:r>
              <a:rPr lang="en-US" sz="3200" dirty="0" smtClean="0">
                <a:solidFill>
                  <a:srgbClr val="0000FF"/>
                </a:solidFill>
              </a:rPr>
              <a:t>Insert Necessary or </a:t>
            </a:r>
            <a:r>
              <a:rPr lang="en-US" sz="3200" dirty="0" err="1" smtClean="0">
                <a:solidFill>
                  <a:srgbClr val="0000FF"/>
                </a:solidFill>
              </a:rPr>
              <a:t>Existant</a:t>
            </a:r>
            <a:r>
              <a:rPr lang="en-US" sz="3200" dirty="0" smtClean="0">
                <a:solidFill>
                  <a:srgbClr val="0000FF"/>
                </a:solidFill>
              </a:rPr>
              <a:t> Registers</a:t>
            </a:r>
            <a:endParaRPr lang="en-US" sz="3200" dirty="0">
              <a:solidFill>
                <a:srgbClr val="0000FF"/>
              </a:solidFill>
            </a:endParaRPr>
          </a:p>
        </p:txBody>
      </p:sp>
      <p:cxnSp>
        <p:nvCxnSpPr>
          <p:cNvPr id="32" name="Straight Connector 31"/>
          <p:cNvCxnSpPr/>
          <p:nvPr/>
        </p:nvCxnSpPr>
        <p:spPr>
          <a:xfrm rot="5400000">
            <a:off x="303212" y="4495006"/>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9083" y="4463534"/>
            <a:ext cx="754646" cy="369332"/>
          </a:xfrm>
          <a:prstGeom prst="rect">
            <a:avLst/>
          </a:prstGeom>
          <a:noFill/>
          <a:ln>
            <a:noFill/>
          </a:ln>
        </p:spPr>
        <p:txBody>
          <a:bodyPr wrap="none" rtlCol="0">
            <a:spAutoFit/>
          </a:bodyPr>
          <a:lstStyle/>
          <a:p>
            <a:r>
              <a:rPr lang="en-US" dirty="0" err="1" smtClean="0">
                <a:solidFill>
                  <a:srgbClr val="FF6600"/>
                </a:solidFill>
              </a:rPr>
              <a:t>pc_en</a:t>
            </a:r>
            <a:endParaRPr lang="en-US" dirty="0">
              <a:solidFill>
                <a:srgbClr val="FF6600"/>
              </a:solidFill>
            </a:endParaRPr>
          </a:p>
        </p:txBody>
      </p:sp>
      <p:sp>
        <p:nvSpPr>
          <p:cNvPr id="36" name="TextBox 35"/>
          <p:cNvSpPr txBox="1"/>
          <p:nvPr/>
        </p:nvSpPr>
        <p:spPr>
          <a:xfrm>
            <a:off x="7162800" y="5574268"/>
            <a:ext cx="1218114" cy="369332"/>
          </a:xfrm>
          <a:prstGeom prst="rect">
            <a:avLst/>
          </a:prstGeom>
          <a:solidFill>
            <a:srgbClr val="FFFFFF"/>
          </a:solidFill>
        </p:spPr>
        <p:txBody>
          <a:bodyPr wrap="none" rtlCol="0">
            <a:spAutoFit/>
          </a:bodyPr>
          <a:lstStyle/>
          <a:p>
            <a:r>
              <a:rPr lang="en-US" dirty="0" err="1" smtClean="0">
                <a:solidFill>
                  <a:srgbClr val="FF6600"/>
                </a:solidFill>
              </a:rPr>
              <a:t>dmem_ren</a:t>
            </a:r>
            <a:endParaRPr lang="en-US" dirty="0">
              <a:solidFill>
                <a:srgbClr val="FF6600"/>
              </a:solidFill>
            </a:endParaRPr>
          </a:p>
        </p:txBody>
      </p:sp>
      <p:sp>
        <p:nvSpPr>
          <p:cNvPr id="42" name="TextBox 41"/>
          <p:cNvSpPr txBox="1"/>
          <p:nvPr/>
        </p:nvSpPr>
        <p:spPr>
          <a:xfrm>
            <a:off x="7086600" y="3669268"/>
            <a:ext cx="1303662" cy="369332"/>
          </a:xfrm>
          <a:prstGeom prst="rect">
            <a:avLst/>
          </a:prstGeom>
          <a:solidFill>
            <a:srgbClr val="FFFFFF"/>
          </a:solidFill>
        </p:spPr>
        <p:txBody>
          <a:bodyPr wrap="none" rtlCol="0">
            <a:spAutoFit/>
          </a:bodyPr>
          <a:lstStyle/>
          <a:p>
            <a:r>
              <a:rPr lang="en-US" dirty="0" err="1" smtClean="0">
                <a:solidFill>
                  <a:srgbClr val="FF6600"/>
                </a:solidFill>
              </a:rPr>
              <a:t>dmem_wen</a:t>
            </a:r>
            <a:endParaRPr lang="en-US" dirty="0">
              <a:solidFill>
                <a:srgbClr val="FF6600"/>
              </a:solidFill>
            </a:endParaRPr>
          </a:p>
        </p:txBody>
      </p:sp>
      <p:sp>
        <p:nvSpPr>
          <p:cNvPr id="45" name="TextBox 44"/>
          <p:cNvSpPr txBox="1"/>
          <p:nvPr/>
        </p:nvSpPr>
        <p:spPr>
          <a:xfrm>
            <a:off x="4027138" y="3135868"/>
            <a:ext cx="849662" cy="369332"/>
          </a:xfrm>
          <a:prstGeom prst="rect">
            <a:avLst/>
          </a:prstGeom>
          <a:solidFill>
            <a:srgbClr val="FFFFFF"/>
          </a:solidFill>
        </p:spPr>
        <p:txBody>
          <a:bodyPr wrap="none" rtlCol="0">
            <a:spAutoFit/>
          </a:bodyPr>
          <a:lstStyle/>
          <a:p>
            <a:r>
              <a:rPr lang="en-US" dirty="0" err="1" smtClean="0">
                <a:solidFill>
                  <a:srgbClr val="FF6600"/>
                </a:solidFill>
              </a:rPr>
              <a:t>rf_wen</a:t>
            </a:r>
            <a:endParaRPr lang="en-US" dirty="0">
              <a:solidFill>
                <a:srgbClr val="FF6600"/>
              </a:solidFill>
            </a:endParaRPr>
          </a:p>
        </p:txBody>
      </p:sp>
      <p:cxnSp>
        <p:nvCxnSpPr>
          <p:cNvPr id="51" name="Straight Connector 50"/>
          <p:cNvCxnSpPr/>
          <p:nvPr/>
        </p:nvCxnSpPr>
        <p:spPr>
          <a:xfrm rot="5400000">
            <a:off x="831389" y="5171534"/>
            <a:ext cx="304800" cy="158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526589" y="5248528"/>
            <a:ext cx="1149811" cy="369332"/>
          </a:xfrm>
          <a:prstGeom prst="rect">
            <a:avLst/>
          </a:prstGeom>
          <a:noFill/>
          <a:ln>
            <a:noFill/>
          </a:ln>
        </p:spPr>
        <p:txBody>
          <a:bodyPr wrap="none" rtlCol="0">
            <a:spAutoFit/>
          </a:bodyPr>
          <a:lstStyle/>
          <a:p>
            <a:r>
              <a:rPr lang="en-US" dirty="0" err="1" smtClean="0">
                <a:solidFill>
                  <a:srgbClr val="FF6600"/>
                </a:solidFill>
              </a:rPr>
              <a:t>imem_ren</a:t>
            </a:r>
            <a:endParaRPr lang="en-US" dirty="0">
              <a:solidFill>
                <a:srgbClr val="FF6600"/>
              </a:solidFill>
            </a:endParaRPr>
          </a:p>
        </p:txBody>
      </p:sp>
      <p:sp>
        <p:nvSpPr>
          <p:cNvPr id="55" name="TextBox 54"/>
          <p:cNvSpPr txBox="1"/>
          <p:nvPr/>
        </p:nvSpPr>
        <p:spPr>
          <a:xfrm>
            <a:off x="7162800" y="2133600"/>
            <a:ext cx="645078" cy="307777"/>
          </a:xfrm>
          <a:prstGeom prst="rect">
            <a:avLst/>
          </a:prstGeom>
          <a:solidFill>
            <a:srgbClr val="FFFFFF"/>
          </a:solidFill>
        </p:spPr>
        <p:txBody>
          <a:bodyPr wrap="none" rtlCol="0">
            <a:spAutoFit/>
          </a:bodyPr>
          <a:lstStyle/>
          <a:p>
            <a:r>
              <a:rPr lang="en-US" sz="1400" dirty="0" err="1" smtClean="0">
                <a:solidFill>
                  <a:srgbClr val="FF6600"/>
                </a:solidFill>
              </a:rPr>
              <a:t>pc_sel</a:t>
            </a:r>
            <a:endParaRPr lang="en-US" sz="1400" dirty="0">
              <a:solidFill>
                <a:srgbClr val="FF6600"/>
              </a:solidFill>
            </a:endParaRPr>
          </a:p>
        </p:txBody>
      </p:sp>
      <p:cxnSp>
        <p:nvCxnSpPr>
          <p:cNvPr id="56" name="Straight Connector 55"/>
          <p:cNvCxnSpPr/>
          <p:nvPr/>
        </p:nvCxnSpPr>
        <p:spPr>
          <a:xfrm>
            <a:off x="7155976" y="2189670"/>
            <a:ext cx="616424"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rot="5400000">
            <a:off x="7627455" y="2314035"/>
            <a:ext cx="248730" cy="1588"/>
          </a:xfrm>
          <a:prstGeom prst="line">
            <a:avLst/>
          </a:prstGeom>
          <a:ln w="349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279597" y="4001938"/>
            <a:ext cx="1016803" cy="307777"/>
          </a:xfrm>
          <a:prstGeom prst="rect">
            <a:avLst/>
          </a:prstGeom>
          <a:solidFill>
            <a:srgbClr val="FFFFFF"/>
          </a:solidFill>
        </p:spPr>
        <p:txBody>
          <a:bodyPr wrap="square" rtlCol="0">
            <a:spAutoFit/>
          </a:bodyPr>
          <a:lstStyle/>
          <a:p>
            <a:r>
              <a:rPr lang="en-US" sz="1400" dirty="0" err="1" smtClean="0">
                <a:solidFill>
                  <a:srgbClr val="FF6600"/>
                </a:solidFill>
              </a:rPr>
              <a:t>rf_wr_sel</a:t>
            </a:r>
            <a:endParaRPr lang="en-US" sz="1400" dirty="0">
              <a:solidFill>
                <a:srgbClr val="FF66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2017</TotalTime>
  <Words>1616</Words>
  <Application>Microsoft Macintosh PowerPoint</Application>
  <PresentationFormat>On-screen Show (4:3)</PresentationFormat>
  <Paragraphs>304</Paragraphs>
  <Slides>19</Slides>
  <Notes>2</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Backend Control Logic Design  the MBT way</vt:lpstr>
      <vt:lpstr>Recap: The Processor Design Algorithm</vt:lpstr>
      <vt:lpstr> Derive datapath</vt:lpstr>
      <vt:lpstr>Define and Name Control Signals</vt:lpstr>
      <vt:lpstr>Define and Name Control Signals</vt:lpstr>
      <vt:lpstr>Slide 6</vt:lpstr>
      <vt:lpstr>Single-Cycle Pipeline Is Often Not Ideal</vt:lpstr>
      <vt:lpstr>Solution: Convert to Multicycle Data Path </vt:lpstr>
      <vt:lpstr>Insert Necessary or Existant Registers</vt:lpstr>
      <vt:lpstr>Insert Necessary or Existant Registers</vt:lpstr>
      <vt:lpstr>Identify Write/Read Enables</vt:lpstr>
      <vt:lpstr>For each instruction’s datapath components, identify longest latency (in cycles) inputs. This is the cycle it “fires” on.</vt:lpstr>
      <vt:lpstr>Then, code up datapath in  structural verilog   …  and move onto control.   </vt:lpstr>
      <vt:lpstr>Draw / Debug State machine</vt:lpstr>
      <vt:lpstr>Coding Control: Next State Logic (with a little Synthesizable SystemVerilog;  remember macros for LW etc from earlier)</vt:lpstr>
      <vt:lpstr>Coding Control: Enables </vt:lpstr>
      <vt:lpstr>Slide 17</vt:lpstr>
      <vt:lpstr>Fixing Critical Paths: Add registers on slow paths and fix state machine logic accordingly.</vt:lpstr>
      <vt:lpstr>Additional Complexities</vt:lpstr>
    </vt:vector>
  </TitlesOfParts>
  <Company>University of California, San Diego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Swanson</dc:creator>
  <cp:lastModifiedBy>M T</cp:lastModifiedBy>
  <cp:revision>206</cp:revision>
  <cp:lastPrinted>2010-04-30T16:09:48Z</cp:lastPrinted>
  <dcterms:created xsi:type="dcterms:W3CDTF">2012-11-14T21:51:42Z</dcterms:created>
  <dcterms:modified xsi:type="dcterms:W3CDTF">2012-11-15T00:51:27Z</dcterms:modified>
</cp:coreProperties>
</file>