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embeddedFontLst>
    <p:embeddedFont>
      <p:font typeface="Mapo당인리발전소" panose="02000500000000000000" pitchFamily="2" charset="-127"/>
      <p:regular r:id="rId4"/>
    </p:embeddedFont>
    <p:embeddedFont>
      <p:font typeface="맑은 고딕" panose="020B0503020000020004" pitchFamily="50" charset="-127"/>
      <p:regular r:id="rId5"/>
      <p:bold r:id="rId6"/>
    </p:embeddedFont>
    <p:embeddedFont>
      <p:font typeface="하나2.0 B" panose="020B0303000000000000" pitchFamily="50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5"/>
    <a:srgbClr val="2B6CB0"/>
    <a:srgbClr val="2C7A7B"/>
    <a:srgbClr val="4299E1"/>
    <a:srgbClr val="E90061"/>
    <a:srgbClr val="ED2E7E"/>
    <a:srgbClr val="ED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81" d="100"/>
          <a:sy n="81" d="100"/>
        </p:scale>
        <p:origin x="8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650C-B81B-4E93-BC6D-83534B81EF03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3088-0D5E-4148-8F24-310D0BED9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9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045D-F965-9933-955C-E6E8C7CD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C48A1-EF20-0E70-8584-BE5A75F4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9DC4-E4EF-8A43-7349-B5F880D0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2E1BA-6A4E-729A-B304-59524BE5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D3A09-C719-DAF0-37A7-639F34A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8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85FA-8E1E-3713-DE0C-B40ADB7A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A56236-E84E-5B88-010B-8B743BF6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D3872-5D22-0868-F3C2-50B63474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13168-E5CE-0D02-B8F4-20D3C558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D8F88-1503-1405-46DE-0B9D3ECD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62C75-060E-A3D3-9A60-CA5A38A9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CACB-9C22-AC6E-3780-A0E947AD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3176D-812E-7EF2-B8DA-88036EB2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C3724-827E-E3CD-56CD-64A122E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F4D7F-A73E-EE79-5EFC-74FD47C4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DF1D1-4526-1E9C-E149-AFBA4B3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EFB9-7F5E-B02A-565A-862D54427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F226B-3ECE-1C8C-22D7-DB928CCA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2E2F1-C161-BDFE-B350-816299C1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22FE5-0918-CC0F-36DC-BD9BC2E3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75BFD-494A-6590-9BF2-A581C23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21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6ED6E-E5B0-1F00-2E5E-244C65C0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B69CB-9690-5E2B-0D59-0D4B88B2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E6FB1-6AAC-6D4D-96FD-C209BB81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241F7-D741-5974-9D9F-C9FA2A65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5148E-2276-EFA6-6688-C6ADDC76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62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51B7-CBB3-8303-3194-ED00EE9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6F15B-570C-B2A4-D22E-8BCBC711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E02E-B94B-724B-706D-AB8A3209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54D0E-1298-9A91-BC01-2FA63274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C7910-7EB9-3470-0815-F5196D05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5A609-62BC-19D2-0B75-181D3567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3DBC0-9CCC-5DF0-D776-437EAD89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972FB-5D31-3606-84A6-53AE7AE6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E721F-3836-B172-07DE-EF0AE4DA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D6DB5-2540-0568-0CF9-4CC91D38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2F3E2-A6FA-747A-193D-6D9F1FC4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6D83B-A5F5-D212-1F49-C3F81742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FE03C-1AAD-9A47-522B-E77C8C4D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5274B-3037-30D1-DD99-B7038F5E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7AF214-50A8-21AE-DD06-AEC6080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5E7A49-882A-FD8F-97E5-26DBB998B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AB2F3-1C8E-17FC-575E-B67E131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ACE3A-DD23-09CC-06F6-691A9706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7E2B0-91AC-2157-0E3E-1E93C8F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072AD-32C1-9CE0-3E7E-48A0C2BA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27031-CCA4-34D4-5BE7-0235E050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DD5C4-B2A7-63D5-B969-58FEA73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D5332-AA54-FC85-8E7F-4148ACE7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92AA9-301D-3659-0865-F8FB19D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9FB468-9DB2-DA82-40D7-EB91707D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7FE6C-96D0-62C8-D5E5-3C37AF3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41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2C0ED-DBA4-D142-72CA-E57B34F8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E30D2-2549-313D-6F6D-7846E00C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0E718-C25B-8184-DE45-652C62A7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90EEE-A2C0-AB3F-6981-B4A7EAAE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14194-069A-49F1-858A-BF2B3BF8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D0993-CF49-0EA0-FA9D-64979173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C0158-7AD2-5977-EEEB-84AAE918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0E71-4F80-45E2-BA6C-9056695A985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B91AC-22E9-34B8-11F2-9B848E07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67B28-1AC2-9551-D4CC-0B4B94DC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A505-EDC0-4061-BC77-03AD20A5F3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DDC7A0C-A7C8-C28A-C675-D656F94FF7FA}"/>
              </a:ext>
            </a:extLst>
          </p:cNvPr>
          <p:cNvSpPr txBox="1">
            <a:spLocks/>
          </p:cNvSpPr>
          <p:nvPr userDrawn="1"/>
        </p:nvSpPr>
        <p:spPr>
          <a:xfrm>
            <a:off x="7752184" y="18864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bg1">
                    <a:lumMod val="65000"/>
                  </a:schemeClr>
                </a:solidFill>
                <a:latin typeface="하나2.0 B" panose="020B0303000000000000" pitchFamily="50" charset="-127"/>
                <a:ea typeface="하나2.0 B" panose="020B03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시각화 보고서 </a:t>
            </a:r>
            <a:r>
              <a:rPr lang="en-US" altLang="ko-KR" dirty="0"/>
              <a:t>- </a:t>
            </a:r>
            <a:r>
              <a:rPr lang="ko-KR" altLang="en-US" dirty="0" err="1"/>
              <a:t>이미리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2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D97F9-B081-7B00-CFD2-8914559EF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B6023F-6AE5-0E18-F3A2-7217254994B4}"/>
              </a:ext>
            </a:extLst>
          </p:cNvPr>
          <p:cNvSpPr txBox="1"/>
          <p:nvPr/>
        </p:nvSpPr>
        <p:spPr>
          <a:xfrm>
            <a:off x="7989137" y="937728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008485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기업형소호</a:t>
            </a:r>
            <a:endParaRPr lang="ko-KR" altLang="en-US" sz="1600" dirty="0">
              <a:solidFill>
                <a:srgbClr val="008485"/>
              </a:solidFill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76ED0-EB33-8764-682F-86535B67242C}"/>
              </a:ext>
            </a:extLst>
          </p:cNvPr>
          <p:cNvSpPr txBox="1"/>
          <p:nvPr/>
        </p:nvSpPr>
        <p:spPr>
          <a:xfrm>
            <a:off x="2804697" y="930206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008485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가계형소호</a:t>
            </a:r>
            <a:endParaRPr lang="ko-KR" altLang="en-US" sz="1600" dirty="0">
              <a:solidFill>
                <a:srgbClr val="008485"/>
              </a:solidFill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35E46-AE7A-515C-F877-4705714DDDD1}"/>
              </a:ext>
            </a:extLst>
          </p:cNvPr>
          <p:cNvSpPr txBox="1"/>
          <p:nvPr/>
        </p:nvSpPr>
        <p:spPr>
          <a:xfrm>
            <a:off x="3381154" y="420241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가계형</a:t>
            </a:r>
            <a:r>
              <a:rPr lang="en-US" altLang="ko-KR" sz="24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/</a:t>
            </a:r>
            <a:r>
              <a:rPr lang="ko-KR" altLang="en-US" sz="24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기업형 분류별 최적의 </a:t>
            </a:r>
            <a:r>
              <a:rPr lang="ko-KR" altLang="en-US" sz="2400" dirty="0" err="1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콜라보</a:t>
            </a:r>
            <a:r>
              <a:rPr lang="ko-KR" altLang="en-US" sz="24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E3131-3124-FACD-9E24-6C92510DE8A2}"/>
              </a:ext>
            </a:extLst>
          </p:cNvPr>
          <p:cNvSpPr txBox="1"/>
          <p:nvPr/>
        </p:nvSpPr>
        <p:spPr>
          <a:xfrm>
            <a:off x="1680671" y="1172516"/>
            <a:ext cx="335444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1992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년 대비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-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손님 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20%,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가용자산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10% </a:t>
            </a:r>
            <a:r>
              <a:rPr lang="ko-KR" altLang="en-US" sz="1200" b="1" dirty="0">
                <a:solidFill>
                  <a:srgbClr val="ED2E7E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하락</a:t>
            </a:r>
            <a:endParaRPr lang="en-US" altLang="ko-KR" sz="1200" b="1" dirty="0">
              <a:solidFill>
                <a:srgbClr val="ED2E7E"/>
              </a:solidFill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4384D-D824-20C8-1E2C-06BCDB9C5010}"/>
              </a:ext>
            </a:extLst>
          </p:cNvPr>
          <p:cNvSpPr txBox="1"/>
          <p:nvPr/>
        </p:nvSpPr>
        <p:spPr>
          <a:xfrm>
            <a:off x="1071537" y="6240752"/>
            <a:ext cx="10048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H</a:t>
            </a:r>
            <a:r>
              <a:rPr lang="ko-KR" altLang="en-US" sz="1600" b="1" dirty="0" err="1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콜라보</a:t>
            </a:r>
            <a:r>
              <a:rPr lang="en-US" altLang="ko-KR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, Q</a:t>
            </a:r>
            <a:r>
              <a:rPr lang="ko-KR" altLang="en-US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콜라보</a:t>
            </a:r>
            <a:r>
              <a:rPr lang="ko-KR" altLang="en-US" sz="16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를 벤치마킹한 콜라보가 타 기획 대비 </a:t>
            </a:r>
            <a:r>
              <a:rPr lang="ko-KR" altLang="en-US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손님 수 </a:t>
            </a:r>
            <a:r>
              <a:rPr lang="en-US" altLang="ko-KR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2</a:t>
            </a:r>
            <a:r>
              <a:rPr lang="ko-KR" altLang="en-US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배</a:t>
            </a:r>
            <a:r>
              <a:rPr lang="en-US" altLang="ko-KR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, </a:t>
            </a:r>
            <a:r>
              <a:rPr lang="ko-KR" altLang="en-US" sz="1600" b="1" dirty="0" err="1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가용자산</a:t>
            </a:r>
            <a:r>
              <a:rPr lang="ko-KR" altLang="en-US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</a:t>
            </a:r>
            <a:r>
              <a:rPr lang="en-US" altLang="ko-KR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6</a:t>
            </a:r>
            <a:r>
              <a:rPr lang="ko-KR" altLang="en-US" sz="1600" b="1" dirty="0">
                <a:solidFill>
                  <a:srgbClr val="2B6CB0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배</a:t>
            </a:r>
            <a:r>
              <a:rPr lang="ko-KR" altLang="en-US" sz="16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를 유치할 수 있을 것으로 예상합니다</a:t>
            </a:r>
            <a:r>
              <a:rPr lang="en-US" altLang="ko-KR" sz="16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75207-A4F4-14DF-9B50-E72725F8036F}"/>
              </a:ext>
            </a:extLst>
          </p:cNvPr>
          <p:cNvSpPr txBox="1"/>
          <p:nvPr/>
        </p:nvSpPr>
        <p:spPr>
          <a:xfrm>
            <a:off x="6835307" y="1174048"/>
            <a:ext cx="3316478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1992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년 대비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-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손님 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4%,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가용자산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25% </a:t>
            </a:r>
            <a:r>
              <a:rPr lang="ko-KR" altLang="en-US" sz="1200" b="1" dirty="0">
                <a:solidFill>
                  <a:srgbClr val="E90061"/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상승</a:t>
            </a:r>
            <a:endParaRPr lang="en-US" altLang="ko-KR" sz="1200" b="1" dirty="0">
              <a:solidFill>
                <a:srgbClr val="E90061"/>
              </a:solidFill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B07A74-8D98-8C19-59EC-02DE087E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51" y="3988561"/>
            <a:ext cx="3498946" cy="15670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7BCB15-77B8-E112-2495-164707F99FEF}"/>
              </a:ext>
            </a:extLst>
          </p:cNvPr>
          <p:cNvSpPr txBox="1"/>
          <p:nvPr/>
        </p:nvSpPr>
        <p:spPr>
          <a:xfrm>
            <a:off x="2330104" y="5649263"/>
            <a:ext cx="7531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1992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년 대비 가계형소호의 손님 수와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가용자산은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하락한 반면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기업형소호는 상승했습니다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추출된 데이터 안에서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가계형소호의 안정성이 높은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H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콜라보와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기업형소호의 성장성이 높은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Q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콜라보를 선정했습니다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10BA6A2-554C-AF82-7D6B-FD11EFE1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3979044"/>
            <a:ext cx="3498947" cy="1610196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3B7808C-69D3-E4D3-5988-453FD004D9F9}"/>
              </a:ext>
            </a:extLst>
          </p:cNvPr>
          <p:cNvCxnSpPr/>
          <p:nvPr/>
        </p:nvCxnSpPr>
        <p:spPr>
          <a:xfrm>
            <a:off x="6744072" y="1559988"/>
            <a:ext cx="3498946" cy="0"/>
          </a:xfrm>
          <a:prstGeom prst="line">
            <a:avLst/>
          </a:prstGeom>
          <a:ln w="28575">
            <a:solidFill>
              <a:srgbClr val="00848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60032C-6685-643C-6299-4DB3DF086462}"/>
              </a:ext>
            </a:extLst>
          </p:cNvPr>
          <p:cNvCxnSpPr/>
          <p:nvPr/>
        </p:nvCxnSpPr>
        <p:spPr>
          <a:xfrm>
            <a:off x="1588942" y="1559988"/>
            <a:ext cx="3498946" cy="0"/>
          </a:xfrm>
          <a:prstGeom prst="line">
            <a:avLst/>
          </a:prstGeom>
          <a:ln w="28575">
            <a:solidFill>
              <a:srgbClr val="00848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C41274-06F3-1563-8759-A3B8D6C08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251" y="1710493"/>
            <a:ext cx="3511661" cy="1911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6D11E5-4E0F-F150-C35D-61C69A6FA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133" y="1710493"/>
            <a:ext cx="3991221" cy="19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하나2.0 B</vt:lpstr>
      <vt:lpstr>맑은 고딕</vt:lpstr>
      <vt:lpstr>Mapo당인리발전소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mm</dc:creator>
  <cp:lastModifiedBy>mm</cp:lastModifiedBy>
  <cp:revision>61</cp:revision>
  <dcterms:created xsi:type="dcterms:W3CDTF">2025-02-16T17:58:36Z</dcterms:created>
  <dcterms:modified xsi:type="dcterms:W3CDTF">2025-03-16T23:00:13Z</dcterms:modified>
</cp:coreProperties>
</file>