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72" r:id="rId7"/>
    <p:sldId id="273" r:id="rId8"/>
    <p:sldId id="286" r:id="rId9"/>
    <p:sldId id="263" r:id="rId10"/>
    <p:sldId id="275" r:id="rId11"/>
    <p:sldId id="276" r:id="rId12"/>
    <p:sldId id="277" r:id="rId13"/>
    <p:sldId id="264" r:id="rId14"/>
    <p:sldId id="278" r:id="rId15"/>
    <p:sldId id="279" r:id="rId16"/>
    <p:sldId id="265" r:id="rId17"/>
    <p:sldId id="266" r:id="rId18"/>
    <p:sldId id="267" r:id="rId19"/>
    <p:sldId id="268" r:id="rId20"/>
    <p:sldId id="269" r:id="rId21"/>
    <p:sldId id="284" r:id="rId22"/>
    <p:sldId id="270" r:id="rId23"/>
    <p:sldId id="281" r:id="rId24"/>
    <p:sldId id="282" r:id="rId25"/>
    <p:sldId id="283" r:id="rId26"/>
    <p:sldId id="271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Lists: </a:t>
            </a:r>
            <a:r>
              <a:rPr lang="en-US" dirty="0" err="1"/>
              <a:t>ArrayList</a:t>
            </a:r>
            <a:r>
              <a:rPr lang="en-US" dirty="0"/>
              <a:t> and LinkedList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398870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6465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03756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&lt;new&gt;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63772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5702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&lt;new&gt;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6705600" y="22860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410200" y="23241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2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12229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48704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anna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anna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otto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6705600" y="22860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410200" y="23241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1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8817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60985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pip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/>
              <a:t>String gone = </a:t>
            </a:r>
            <a:r>
              <a:rPr lang="en-US" sz="2400" b="1" dirty="0" err="1"/>
              <a:t>names.remove</a:t>
            </a:r>
            <a:r>
              <a:rPr lang="en-US" sz="2400" b="1" dirty="0"/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729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83746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 flipH="1">
            <a:off x="4197927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5562600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6858000" y="2286001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/>
              <a:t>String gone = </a:t>
            </a:r>
            <a:r>
              <a:rPr lang="en-US" sz="2400" b="1" dirty="0" err="1"/>
              <a:t>names.remove</a:t>
            </a:r>
            <a:r>
              <a:rPr lang="en-US" sz="2400" b="1" dirty="0"/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76571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03594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anna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otto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otto</a:t>
                      </a:r>
                      <a:r>
                        <a:rPr lang="en-US" dirty="0"/>
                        <a:t>&gt;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 flipH="1">
            <a:off x="4197927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5562600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6858000" y="2286001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4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/>
              <a:t>String gone = </a:t>
            </a:r>
            <a:r>
              <a:rPr lang="en-US" sz="2400" b="1" dirty="0" err="1"/>
              <a:t>names.remove</a:t>
            </a:r>
            <a:r>
              <a:rPr lang="en-US" sz="2400" b="1" dirty="0"/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4390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592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		</a:t>
            </a:r>
            <a:r>
              <a:rPr lang="en-US" sz="2400" dirty="0"/>
              <a:t>output:</a:t>
            </a:r>
          </a:p>
          <a:p>
            <a:pPr marL="0" indent="0">
              <a:buNone/>
            </a:pPr>
            <a:r>
              <a:rPr lang="en-US" sz="2400" b="1" dirty="0" err="1"/>
              <a:t>System.out.println</a:t>
            </a:r>
            <a:r>
              <a:rPr lang="en-US" sz="2400" b="1" dirty="0"/>
              <a:t>(gone + “ is gone.”);</a:t>
            </a:r>
            <a:r>
              <a:rPr lang="en-US" sz="2400" dirty="0"/>
              <a:t>	bob is gone</a:t>
            </a:r>
          </a:p>
          <a:p>
            <a:pPr marL="0" indent="0">
              <a:buNone/>
            </a:pPr>
            <a:r>
              <a:rPr lang="en-US" sz="2400" b="1" dirty="0" err="1"/>
              <a:t>System.out.println</a:t>
            </a:r>
            <a:r>
              <a:rPr lang="en-US" sz="2400" b="1" dirty="0"/>
              <a:t>(names);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		</a:t>
            </a:r>
            <a:r>
              <a:rPr lang="en-US" sz="2400" dirty="0"/>
              <a:t>[pip, </a:t>
            </a:r>
            <a:r>
              <a:rPr lang="en-US" sz="2400" dirty="0" err="1"/>
              <a:t>anna</a:t>
            </a:r>
            <a:r>
              <a:rPr lang="en-US" sz="2400" dirty="0"/>
              <a:t>, </a:t>
            </a:r>
            <a:r>
              <a:rPr lang="en-US" sz="2400" dirty="0" err="1"/>
              <a:t>otto</a:t>
            </a:r>
            <a:r>
              <a:rPr lang="en-US" sz="2400" dirty="0"/>
              <a:t>]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also has </a:t>
            </a:r>
            <a:r>
              <a:rPr lang="en-US" sz="2800" dirty="0" err="1"/>
              <a:t>toString</a:t>
            </a:r>
            <a:r>
              <a:rPr lang="en-US" sz="2800" dirty="0"/>
              <a:t> overloaded to show all elements in braces, separated by commas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25924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199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4114800"/>
            <a:ext cx="2209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499" y="4648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What if we need an </a:t>
            </a:r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 but really want to store primitives, like </a:t>
            </a:r>
            <a:r>
              <a:rPr lang="en-US" sz="2800" b="1" dirty="0" err="1">
                <a:solidFill>
                  <a:srgbClr val="C00000"/>
                </a:solidFill>
              </a:rPr>
              <a:t>ints</a:t>
            </a:r>
            <a:r>
              <a:rPr lang="en-US" sz="2800" b="1" dirty="0">
                <a:solidFill>
                  <a:srgbClr val="C00000"/>
                </a:solidFill>
              </a:rPr>
              <a:t> or doubles?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2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/>
              <a:t>What if we need an </a:t>
            </a:r>
            <a:r>
              <a:rPr lang="en-US" sz="2800" dirty="0" err="1"/>
              <a:t>ArrayList</a:t>
            </a:r>
            <a:r>
              <a:rPr lang="en-US" sz="2800" dirty="0"/>
              <a:t> but really want to   store primitives, like </a:t>
            </a:r>
            <a:r>
              <a:rPr lang="en-US" sz="2800" dirty="0" err="1"/>
              <a:t>ints</a:t>
            </a:r>
            <a:r>
              <a:rPr lang="en-US" sz="2800" dirty="0"/>
              <a:t> or doubles?</a:t>
            </a:r>
          </a:p>
          <a:p>
            <a:r>
              <a:rPr lang="en-US" sz="2800" dirty="0"/>
              <a:t>For each primitive type, there is an Object version of it called a Wrapper Class: </a:t>
            </a:r>
          </a:p>
          <a:p>
            <a:pPr lvl="1"/>
            <a:r>
              <a:rPr lang="en-US" sz="2400" dirty="0"/>
              <a:t>An Object that “wraps around” a primitive.</a:t>
            </a:r>
          </a:p>
          <a:p>
            <a:r>
              <a:rPr lang="en-US" sz="2800" dirty="0"/>
              <a:t>Wrapper Classes store a single primitive data field, but also have useful methods built into them.</a:t>
            </a:r>
          </a:p>
        </p:txBody>
      </p:sp>
    </p:spTree>
    <p:extLst>
      <p:ext uri="{BB962C8B-B14F-4D97-AF65-F5344CB8AC3E}">
        <p14:creationId xmlns:p14="http://schemas.microsoft.com/office/powerpoint/2010/main" val="10152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List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/>
              <a:t>There are situations in which you need a container to store multiple items, but you don’t know how many items there are until run-time.</a:t>
            </a:r>
          </a:p>
          <a:p>
            <a:pPr lvl="1"/>
            <a:r>
              <a:rPr lang="en-US" sz="2000" dirty="0"/>
              <a:t>Finding the modes of a data set</a:t>
            </a:r>
          </a:p>
          <a:p>
            <a:pPr lvl="1"/>
            <a:r>
              <a:rPr lang="en-US" sz="2000" dirty="0"/>
              <a:t>Counting the words in a text file</a:t>
            </a:r>
          </a:p>
          <a:p>
            <a:pPr lvl="1"/>
            <a:r>
              <a:rPr lang="en-US" sz="2000" dirty="0"/>
              <a:t>Rockets that a player fires in an arcade game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and </a:t>
            </a:r>
            <a:r>
              <a:rPr lang="en-US" sz="2400" dirty="0" err="1"/>
              <a:t>LinkedList</a:t>
            </a:r>
            <a:r>
              <a:rPr lang="en-US" sz="2400" dirty="0"/>
              <a:t> are an array-like structure that will resize itself as you add or remove elements.</a:t>
            </a:r>
          </a:p>
          <a:p>
            <a:r>
              <a:rPr lang="en-US" sz="2400" dirty="0"/>
              <a:t>You do not have to specify the size of an </a:t>
            </a:r>
            <a:r>
              <a:rPr lang="en-US" sz="2400" dirty="0" err="1"/>
              <a:t>ArrayList</a:t>
            </a:r>
            <a:r>
              <a:rPr lang="en-US" sz="2400" dirty="0"/>
              <a:t> or </a:t>
            </a:r>
            <a:r>
              <a:rPr lang="en-US" sz="2400" dirty="0" err="1"/>
              <a:t>LinkedList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and </a:t>
            </a:r>
            <a:r>
              <a:rPr lang="en-US" sz="2400" dirty="0" err="1"/>
              <a:t>LinkedList</a:t>
            </a:r>
            <a:r>
              <a:rPr lang="en-US" sz="2400" dirty="0"/>
              <a:t> can only store Objects, not primitives.</a:t>
            </a:r>
          </a:p>
        </p:txBody>
      </p:sp>
    </p:spTree>
    <p:extLst>
      <p:ext uri="{BB962C8B-B14F-4D97-AF65-F5344CB8AC3E}">
        <p14:creationId xmlns:p14="http://schemas.microsoft.com/office/powerpoint/2010/main" val="100407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Integer implements Comparable and stores an </a:t>
            </a:r>
            <a:r>
              <a:rPr lang="en-US" sz="2800" dirty="0" err="1"/>
              <a:t>int</a:t>
            </a:r>
            <a:endParaRPr lang="en-US" sz="2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Integer(int value) 	</a:t>
            </a:r>
            <a:r>
              <a:rPr lang="en-US" sz="2400" dirty="0">
                <a:solidFill>
                  <a:srgbClr val="C00000"/>
                </a:solidFill>
              </a:rPr>
              <a:t>//constructor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intValue</a:t>
            </a:r>
            <a:r>
              <a:rPr lang="en-US" sz="2400" b="1" dirty="0">
                <a:solidFill>
                  <a:srgbClr val="7030A0"/>
                </a:solidFill>
              </a:rPr>
              <a:t>() 		</a:t>
            </a:r>
            <a:r>
              <a:rPr lang="en-US" sz="2400" dirty="0">
                <a:solidFill>
                  <a:srgbClr val="C00000"/>
                </a:solidFill>
              </a:rPr>
              <a:t>//returns value as an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Integer.MIN_VALUE</a:t>
            </a:r>
            <a:r>
              <a:rPr lang="en-US" sz="2400" b="1" dirty="0">
                <a:solidFill>
                  <a:srgbClr val="7030A0"/>
                </a:solidFill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Integer.MAX_VALUE</a:t>
            </a:r>
            <a:r>
              <a:rPr lang="en-US" sz="2400" b="1" dirty="0">
                <a:solidFill>
                  <a:srgbClr val="7030A0"/>
                </a:solidFill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parseInt</a:t>
            </a:r>
            <a:r>
              <a:rPr lang="en-US" sz="2400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//if word is in whole-number format, returns it as an int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compareTo</a:t>
            </a:r>
            <a:r>
              <a:rPr lang="en-US" sz="2400" b="1" dirty="0">
                <a:solidFill>
                  <a:srgbClr val="7030A0"/>
                </a:solidFill>
              </a:rPr>
              <a:t>(Object x)	</a:t>
            </a:r>
            <a:r>
              <a:rPr lang="en-US" sz="2400" dirty="0">
                <a:solidFill>
                  <a:srgbClr val="C00000"/>
                </a:solidFill>
              </a:rPr>
              <a:t>//for comparing whole numbers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equals(Object x)	</a:t>
            </a:r>
            <a:r>
              <a:rPr lang="en-US" sz="2400" dirty="0">
                <a:solidFill>
                  <a:srgbClr val="C00000"/>
                </a:solidFill>
              </a:rPr>
              <a:t>//for testing equality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toString</a:t>
            </a:r>
            <a:r>
              <a:rPr lang="en-US" sz="2400" b="1" dirty="0">
                <a:solidFill>
                  <a:srgbClr val="7030A0"/>
                </a:solidFill>
              </a:rPr>
              <a:t>()		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59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Byte implements Comparable and stores a byte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Byte(byte value) 	</a:t>
            </a:r>
            <a:r>
              <a:rPr lang="en-US" sz="2400" dirty="0">
                <a:solidFill>
                  <a:srgbClr val="C00000"/>
                </a:solidFill>
              </a:rPr>
              <a:t>//constructor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byte </a:t>
            </a:r>
            <a:r>
              <a:rPr lang="en-US" sz="2400" b="1" dirty="0" err="1">
                <a:solidFill>
                  <a:srgbClr val="7030A0"/>
                </a:solidFill>
              </a:rPr>
              <a:t>byteValue</a:t>
            </a:r>
            <a:r>
              <a:rPr lang="en-US" sz="2400" b="1" dirty="0">
                <a:solidFill>
                  <a:srgbClr val="7030A0"/>
                </a:solidFill>
              </a:rPr>
              <a:t>() 	</a:t>
            </a:r>
            <a:r>
              <a:rPr lang="en-US" sz="2400" dirty="0">
                <a:solidFill>
                  <a:srgbClr val="C00000"/>
                </a:solidFill>
              </a:rPr>
              <a:t>//returns value as a byte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Byte.MIN_VALUE</a:t>
            </a:r>
            <a:r>
              <a:rPr lang="en-US" sz="2400" b="1" dirty="0">
                <a:solidFill>
                  <a:srgbClr val="7030A0"/>
                </a:solidFill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Byte.MAX_VALUE</a:t>
            </a:r>
            <a:r>
              <a:rPr lang="en-US" sz="2400" b="1" dirty="0">
                <a:solidFill>
                  <a:srgbClr val="7030A0"/>
                </a:solidFill>
              </a:rPr>
              <a:t> 	</a:t>
            </a:r>
            <a:r>
              <a:rPr lang="en-US" sz="2400" dirty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byte </a:t>
            </a:r>
            <a:r>
              <a:rPr lang="en-US" sz="2400" b="1" dirty="0" err="1">
                <a:solidFill>
                  <a:srgbClr val="7030A0"/>
                </a:solidFill>
              </a:rPr>
              <a:t>parseByte</a:t>
            </a:r>
            <a:r>
              <a:rPr lang="en-US" sz="2400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//if word is in whole number format and is within </a:t>
            </a:r>
            <a:r>
              <a:rPr lang="en-US" sz="2400" dirty="0" err="1">
                <a:solidFill>
                  <a:srgbClr val="C00000"/>
                </a:solidFill>
              </a:rPr>
              <a:t>Byte.MIN_VALUE</a:t>
            </a:r>
            <a:r>
              <a:rPr lang="en-US" sz="2400" dirty="0">
                <a:solidFill>
                  <a:srgbClr val="C00000"/>
                </a:solidFill>
              </a:rPr>
              <a:t> and MAX_VALUE, returns it as a byte (a small int)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compareTo</a:t>
            </a:r>
            <a:r>
              <a:rPr lang="en-US" sz="2400" b="1" dirty="0">
                <a:solidFill>
                  <a:srgbClr val="7030A0"/>
                </a:solidFill>
              </a:rPr>
              <a:t>(Object x)	</a:t>
            </a:r>
            <a:r>
              <a:rPr lang="en-US" sz="2400" dirty="0">
                <a:solidFill>
                  <a:srgbClr val="C00000"/>
                </a:solidFill>
              </a:rPr>
              <a:t>//for comparing small whole numbers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equals(Object x)	</a:t>
            </a:r>
            <a:r>
              <a:rPr lang="en-US" sz="2400" dirty="0">
                <a:solidFill>
                  <a:srgbClr val="C00000"/>
                </a:solidFill>
              </a:rPr>
              <a:t>//for testing equality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toString</a:t>
            </a:r>
            <a:r>
              <a:rPr lang="en-US" sz="2400" b="1" dirty="0">
                <a:solidFill>
                  <a:srgbClr val="7030A0"/>
                </a:solidFill>
              </a:rPr>
              <a:t>()		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20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Double implements Comparable and stores a double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Double(double value)		</a:t>
            </a:r>
            <a:r>
              <a:rPr lang="en-US" sz="2400" dirty="0">
                <a:solidFill>
                  <a:srgbClr val="C00000"/>
                </a:solidFill>
              </a:rPr>
              <a:t>//constructor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double </a:t>
            </a:r>
            <a:r>
              <a:rPr lang="en-US" sz="2400" b="1" dirty="0" err="1">
                <a:solidFill>
                  <a:srgbClr val="7030A0"/>
                </a:solidFill>
              </a:rPr>
              <a:t>doubleValue</a:t>
            </a:r>
            <a:r>
              <a:rPr lang="en-US" sz="2400" b="1" dirty="0">
                <a:solidFill>
                  <a:srgbClr val="7030A0"/>
                </a:solidFill>
              </a:rPr>
              <a:t>() 	</a:t>
            </a:r>
            <a:r>
              <a:rPr lang="en-US" sz="2400" dirty="0">
                <a:solidFill>
                  <a:srgbClr val="C00000"/>
                </a:solidFill>
              </a:rPr>
              <a:t>//returns value as an </a:t>
            </a:r>
            <a:r>
              <a:rPr lang="en-US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Double.MIN_VALUE</a:t>
            </a:r>
            <a:r>
              <a:rPr lang="en-US" sz="2400" b="1" dirty="0">
                <a:solidFill>
                  <a:srgbClr val="7030A0"/>
                </a:solidFill>
              </a:rPr>
              <a:t> 		</a:t>
            </a:r>
            <a:r>
              <a:rPr lang="en-US" sz="2400" dirty="0">
                <a:solidFill>
                  <a:srgbClr val="C00000"/>
                </a:solidFill>
              </a:rPr>
              <a:t>//smallest possible value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Double.MAX_VALUE</a:t>
            </a:r>
            <a:r>
              <a:rPr lang="en-US" sz="2400" b="1" dirty="0">
                <a:solidFill>
                  <a:srgbClr val="7030A0"/>
                </a:solidFill>
              </a:rPr>
              <a:t> 		</a:t>
            </a:r>
            <a:r>
              <a:rPr lang="en-US" sz="2400" dirty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double </a:t>
            </a:r>
            <a:r>
              <a:rPr lang="en-US" sz="2400" b="1" dirty="0" err="1">
                <a:solidFill>
                  <a:srgbClr val="7030A0"/>
                </a:solidFill>
              </a:rPr>
              <a:t>parseDouble</a:t>
            </a:r>
            <a:r>
              <a:rPr lang="en-US" sz="2400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//if word is in number format, returns it as a double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compareTo</a:t>
            </a:r>
            <a:r>
              <a:rPr lang="en-US" sz="2400" b="1" dirty="0">
                <a:solidFill>
                  <a:srgbClr val="7030A0"/>
                </a:solidFill>
              </a:rPr>
              <a:t>(Object x)		</a:t>
            </a:r>
            <a:r>
              <a:rPr lang="en-US" sz="2400" dirty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equals(Object x)		</a:t>
            </a:r>
            <a:r>
              <a:rPr lang="en-US" sz="2400" dirty="0">
                <a:solidFill>
                  <a:srgbClr val="C00000"/>
                </a:solidFill>
              </a:rPr>
              <a:t>//for testing equality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toString</a:t>
            </a:r>
            <a:r>
              <a:rPr lang="en-US" sz="2400" b="1" dirty="0">
                <a:solidFill>
                  <a:srgbClr val="7030A0"/>
                </a:solidFill>
              </a:rPr>
              <a:t>()				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7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Boolean implements Comparable and stores a </a:t>
            </a:r>
            <a:r>
              <a:rPr lang="en-US" sz="2800" dirty="0" err="1"/>
              <a:t>boolean</a:t>
            </a:r>
            <a:endParaRPr lang="en-US" sz="28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Boolean(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value)	</a:t>
            </a:r>
            <a:r>
              <a:rPr lang="en-US" sz="2400" dirty="0">
                <a:solidFill>
                  <a:srgbClr val="C00000"/>
                </a:solidFill>
              </a:rPr>
              <a:t>//constructor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booleanValue</a:t>
            </a:r>
            <a:r>
              <a:rPr lang="en-US" sz="2400" b="1" dirty="0">
                <a:solidFill>
                  <a:srgbClr val="7030A0"/>
                </a:solidFill>
              </a:rPr>
              <a:t>() 	</a:t>
            </a:r>
            <a:r>
              <a:rPr lang="en-US" sz="2400" dirty="0">
                <a:solidFill>
                  <a:srgbClr val="C00000"/>
                </a:solidFill>
              </a:rPr>
              <a:t>//returns value as a 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parseBoolean</a:t>
            </a:r>
            <a:r>
              <a:rPr lang="en-US" sz="2400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//if word equals “true” or “false”, returns it as a 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compareTo</a:t>
            </a:r>
            <a:r>
              <a:rPr lang="en-US" sz="2400" b="1" dirty="0">
                <a:solidFill>
                  <a:srgbClr val="7030A0"/>
                </a:solidFill>
              </a:rPr>
              <a:t>(Object x)		</a:t>
            </a:r>
            <a:r>
              <a:rPr lang="en-US" sz="2400" dirty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equals(Object x)		</a:t>
            </a:r>
            <a:r>
              <a:rPr lang="en-US" sz="2400" dirty="0">
                <a:solidFill>
                  <a:srgbClr val="C00000"/>
                </a:solidFill>
              </a:rPr>
              <a:t>//for testing equality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toString</a:t>
            </a:r>
            <a:r>
              <a:rPr lang="en-US" sz="2400" b="1" dirty="0">
                <a:solidFill>
                  <a:srgbClr val="7030A0"/>
                </a:solidFill>
              </a:rPr>
              <a:t>()				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552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We need to read in a string from a file that has a name and a number, store the name into a single string and the number into a single int.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Assume there is a space separating the name and the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Scanner input = new Scanner(new </a:t>
            </a:r>
            <a:r>
              <a:rPr lang="en-US" sz="2000" b="1" dirty="0" err="1">
                <a:solidFill>
                  <a:srgbClr val="7030A0"/>
                </a:solidFill>
              </a:rPr>
              <a:t>FileReader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“data.txt”</a:t>
            </a:r>
            <a:r>
              <a:rPr lang="en-US" sz="2000" b="1" dirty="0">
                <a:solidFill>
                  <a:srgbClr val="7030A0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line = </a:t>
            </a:r>
            <a:r>
              <a:rPr lang="en-US" sz="2000" b="1" dirty="0" err="1">
                <a:solidFill>
                  <a:srgbClr val="7030A0"/>
                </a:solidFill>
              </a:rPr>
              <a:t>input.nextLine</a:t>
            </a:r>
            <a:r>
              <a:rPr lang="en-US" sz="2000" b="1" dirty="0">
                <a:solidFill>
                  <a:srgbClr val="7030A0"/>
                </a:solidFill>
              </a:rPr>
              <a:t>();		</a:t>
            </a:r>
            <a:r>
              <a:rPr lang="en-US" sz="2000" dirty="0">
                <a:solidFill>
                  <a:srgbClr val="C00000"/>
                </a:solidFill>
              </a:rPr>
              <a:t>//line:	“Scaramouche 1952”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[] parts = </a:t>
            </a:r>
            <a:r>
              <a:rPr lang="en-US" sz="2000" b="1" dirty="0" err="1">
                <a:solidFill>
                  <a:srgbClr val="7030A0"/>
                </a:solidFill>
              </a:rPr>
              <a:t>line.split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 “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>
                <a:solidFill>
                  <a:srgbClr val="C00000"/>
                </a:solidFill>
              </a:rPr>
              <a:t>//parts: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name = parts[0].trim();		</a:t>
            </a:r>
            <a:r>
              <a:rPr lang="en-US" sz="2000" dirty="0">
                <a:solidFill>
                  <a:srgbClr val="C00000"/>
                </a:solidFill>
              </a:rPr>
              <a:t>//name:	“Scaramouche: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num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Integer.parseInt</a:t>
            </a:r>
            <a:r>
              <a:rPr lang="en-US" sz="2000" b="1" dirty="0">
                <a:solidFill>
                  <a:srgbClr val="7030A0"/>
                </a:solidFill>
              </a:rPr>
              <a:t>(parts[1].trim());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err="1">
                <a:solidFill>
                  <a:srgbClr val="C00000"/>
                </a:solidFill>
              </a:rPr>
              <a:t>num</a:t>
            </a:r>
            <a:r>
              <a:rPr lang="en-US" sz="2000" dirty="0">
                <a:solidFill>
                  <a:srgbClr val="C00000"/>
                </a:solidFill>
              </a:rPr>
              <a:t>:	1952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What if parts[1] contains non-numeric characters (other than “-”)?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41802"/>
              </p:ext>
            </p:extLst>
          </p:nvPr>
        </p:nvGraphicFramePr>
        <p:xfrm>
          <a:off x="5943600" y="2819400"/>
          <a:ext cx="2971800" cy="71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“Scaramouche”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“1952”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74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We need to read in a string from a file that has a name and a number, store the name into a single string and the number into a single int.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Assume there is a space separating the name and the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Scanner input = new Scanner(new </a:t>
            </a:r>
            <a:r>
              <a:rPr lang="en-US" sz="2000" b="1" dirty="0" err="1">
                <a:solidFill>
                  <a:srgbClr val="7030A0"/>
                </a:solidFill>
              </a:rPr>
              <a:t>FileReader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“data.txt”</a:t>
            </a:r>
            <a:r>
              <a:rPr lang="en-US" sz="2000" b="1" dirty="0">
                <a:solidFill>
                  <a:srgbClr val="7030A0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line = </a:t>
            </a:r>
            <a:r>
              <a:rPr lang="en-US" sz="2000" b="1" dirty="0" err="1">
                <a:solidFill>
                  <a:srgbClr val="7030A0"/>
                </a:solidFill>
              </a:rPr>
              <a:t>input.nextLine</a:t>
            </a:r>
            <a:r>
              <a:rPr lang="en-US" sz="2000" b="1" dirty="0">
                <a:solidFill>
                  <a:srgbClr val="7030A0"/>
                </a:solidFill>
              </a:rPr>
              <a:t>();		</a:t>
            </a:r>
            <a:r>
              <a:rPr lang="en-US" sz="2000" dirty="0">
                <a:solidFill>
                  <a:srgbClr val="C00000"/>
                </a:solidFill>
              </a:rPr>
              <a:t>//line:	“Scaramouche 1952”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[] parts = </a:t>
            </a:r>
            <a:r>
              <a:rPr lang="en-US" sz="2000" b="1" dirty="0" err="1">
                <a:solidFill>
                  <a:srgbClr val="7030A0"/>
                </a:solidFill>
              </a:rPr>
              <a:t>line.split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 “</a:t>
            </a:r>
            <a:r>
              <a:rPr lang="en-US" sz="2000" b="1" dirty="0">
                <a:solidFill>
                  <a:srgbClr val="7030A0"/>
                </a:solidFill>
              </a:rPr>
              <a:t>);		</a:t>
            </a:r>
            <a:r>
              <a:rPr lang="en-US" sz="2000" dirty="0">
                <a:solidFill>
                  <a:srgbClr val="C00000"/>
                </a:solidFill>
              </a:rPr>
              <a:t>//parts: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String name = parts[0].trim();		</a:t>
            </a:r>
            <a:r>
              <a:rPr lang="en-US" sz="2000" dirty="0">
                <a:solidFill>
                  <a:srgbClr val="C00000"/>
                </a:solidFill>
              </a:rPr>
              <a:t>//name:	“Scaramouche: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num</a:t>
            </a:r>
            <a:r>
              <a:rPr lang="en-US" sz="2000" b="1" dirty="0">
                <a:solidFill>
                  <a:srgbClr val="7030A0"/>
                </a:solidFill>
              </a:rPr>
              <a:t>= </a:t>
            </a:r>
            <a:r>
              <a:rPr lang="en-US" sz="2000" b="1" dirty="0" err="1">
                <a:solidFill>
                  <a:srgbClr val="7030A0"/>
                </a:solidFill>
              </a:rPr>
              <a:t>Integer.parseInt</a:t>
            </a:r>
            <a:r>
              <a:rPr lang="en-US" sz="2000" b="1" dirty="0">
                <a:solidFill>
                  <a:srgbClr val="7030A0"/>
                </a:solidFill>
              </a:rPr>
              <a:t>(parts[1].trim());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err="1">
                <a:solidFill>
                  <a:srgbClr val="C00000"/>
                </a:solidFill>
              </a:rPr>
              <a:t>num</a:t>
            </a:r>
            <a:r>
              <a:rPr lang="en-US" sz="2000" dirty="0">
                <a:solidFill>
                  <a:srgbClr val="C00000"/>
                </a:solidFill>
              </a:rPr>
              <a:t>:	1952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b="1" dirty="0"/>
              <a:t>What if parts[1] contains non-numeric characters (other than “-”)?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Program will halt with a number format exception.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Cultima</a:t>
            </a:r>
            <a:r>
              <a:rPr lang="en-US" sz="1600" b="1" dirty="0">
                <a:solidFill>
                  <a:srgbClr val="C00000"/>
                </a:solidFill>
              </a:rPr>
              <a:t> has two methods to help us avoid this: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7030A0"/>
                </a:solidFill>
              </a:rPr>
              <a:t>public static </a:t>
            </a:r>
            <a:r>
              <a:rPr lang="en-US" sz="1600" b="1" dirty="0" err="1">
                <a:solidFill>
                  <a:srgbClr val="7030A0"/>
                </a:solidFill>
              </a:rPr>
              <a:t>boolean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wordIsInt</a:t>
            </a:r>
            <a:r>
              <a:rPr lang="en-US" sz="1600" b="1" dirty="0">
                <a:solidFill>
                  <a:srgbClr val="7030A0"/>
                </a:solidFill>
              </a:rPr>
              <a:t>(String word)</a:t>
            </a:r>
            <a:r>
              <a:rPr lang="en-US" sz="1600" dirty="0"/>
              <a:t>      </a:t>
            </a:r>
            <a:r>
              <a:rPr lang="en-US" sz="1600" dirty="0">
                <a:solidFill>
                  <a:srgbClr val="C00000"/>
                </a:solidFill>
              </a:rPr>
              <a:t>//true if word can be a valid int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7030A0"/>
                </a:solidFill>
              </a:rPr>
              <a:t>public static </a:t>
            </a:r>
            <a:r>
              <a:rPr lang="en-US" sz="1600" b="1" dirty="0" err="1">
                <a:solidFill>
                  <a:srgbClr val="7030A0"/>
                </a:solidFill>
              </a:rPr>
              <a:t>boolean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wordIsDouble</a:t>
            </a:r>
            <a:r>
              <a:rPr lang="en-US" sz="1600" b="1" dirty="0">
                <a:solidFill>
                  <a:srgbClr val="7030A0"/>
                </a:solidFill>
              </a:rPr>
              <a:t>(String word)  </a:t>
            </a:r>
            <a:r>
              <a:rPr lang="en-US" sz="1600" dirty="0">
                <a:solidFill>
                  <a:srgbClr val="C00000"/>
                </a:solidFill>
              </a:rPr>
              <a:t>//true if word can be a valid double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43600" y="2819400"/>
          <a:ext cx="2971800" cy="71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“Scaramouche”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“1952”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store the first 3 odd integer values in an </a:t>
            </a:r>
            <a:r>
              <a:rPr lang="en-US" dirty="0" err="1"/>
              <a:t>ArrayList</a:t>
            </a:r>
            <a:r>
              <a:rPr lang="en-US" dirty="0"/>
              <a:t>, then find the sum of them all: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List&lt;Integer&gt;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new </a:t>
            </a:r>
            <a:r>
              <a:rPr lang="en-US" sz="2800" b="1" dirty="0" err="1">
                <a:solidFill>
                  <a:srgbClr val="7030A0"/>
                </a:solidFill>
              </a:rPr>
              <a:t>ArrayList</a:t>
            </a:r>
            <a:r>
              <a:rPr lang="en-US" sz="2800" b="1" dirty="0">
                <a:solidFill>
                  <a:srgbClr val="7030A0"/>
                </a:solidFill>
              </a:rPr>
              <a:t>&lt;Integer&gt;();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(new Integer(1)); </a:t>
            </a:r>
            <a:r>
              <a:rPr lang="en-US" sz="2800" dirty="0">
                <a:solidFill>
                  <a:srgbClr val="FF0000"/>
                </a:solidFill>
              </a:rPr>
              <a:t>//will throw a warning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(new Integer(3)); </a:t>
            </a:r>
            <a:r>
              <a:rPr lang="en-US" sz="2800" dirty="0">
                <a:solidFill>
                  <a:srgbClr val="FF0000"/>
                </a:solidFill>
              </a:rPr>
              <a:t>//for being deprecated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(new Integer(5));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sum = 0;			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for (Integer x:nums)	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 				      </a:t>
            </a:r>
            <a:r>
              <a:rPr lang="en-US" sz="2800" dirty="0">
                <a:solidFill>
                  <a:srgbClr val="C00000"/>
                </a:solidFill>
              </a:rPr>
              <a:t>//for each x within </a:t>
            </a:r>
            <a:r>
              <a:rPr lang="en-US" sz="2800" dirty="0" err="1">
                <a:solidFill>
                  <a:srgbClr val="C00000"/>
                </a:solidFill>
              </a:rPr>
              <a:t>nums</a:t>
            </a:r>
            <a:r>
              <a:rPr lang="en-US" sz="2800" dirty="0">
                <a:solidFill>
                  <a:srgbClr val="C00000"/>
                </a:solidFill>
              </a:rPr>
              <a:t>,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sum += </a:t>
            </a:r>
            <a:r>
              <a:rPr lang="en-US" sz="2800" b="1" dirty="0" err="1">
                <a:solidFill>
                  <a:srgbClr val="7030A0"/>
                </a:solidFill>
              </a:rPr>
              <a:t>x.intValue</a:t>
            </a:r>
            <a:r>
              <a:rPr lang="en-US" sz="2800" b="1" dirty="0">
                <a:solidFill>
                  <a:srgbClr val="7030A0"/>
                </a:solidFill>
              </a:rPr>
              <a:t>();	      </a:t>
            </a:r>
            <a:r>
              <a:rPr lang="en-US" sz="2800" dirty="0">
                <a:solidFill>
                  <a:srgbClr val="C00000"/>
                </a:solidFill>
              </a:rPr>
              <a:t>//add x into the sum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33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store the first 3 odd integer values in an </a:t>
            </a:r>
            <a:r>
              <a:rPr lang="en-US" dirty="0" err="1"/>
              <a:t>ArrayList</a:t>
            </a:r>
            <a:r>
              <a:rPr lang="en-US" dirty="0"/>
              <a:t>, then find the sum of them all: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List&lt;Integer&gt;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new </a:t>
            </a:r>
            <a:r>
              <a:rPr lang="en-US" sz="2800" b="1" dirty="0" err="1">
                <a:solidFill>
                  <a:srgbClr val="7030A0"/>
                </a:solidFill>
              </a:rPr>
              <a:t>ArrayList</a:t>
            </a:r>
            <a:r>
              <a:rPr lang="en-US" sz="2800" b="1" dirty="0">
                <a:solidFill>
                  <a:srgbClr val="7030A0"/>
                </a:solidFill>
              </a:rPr>
              <a:t>&lt;Integer&gt;();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(1);		</a:t>
            </a:r>
            <a:r>
              <a:rPr lang="en-US" sz="2800" dirty="0">
                <a:solidFill>
                  <a:srgbClr val="C00000"/>
                </a:solidFill>
              </a:rPr>
              <a:t>//java will cast for us here</a:t>
            </a:r>
            <a:endParaRPr 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nums.add</a:t>
            </a:r>
            <a:r>
              <a:rPr lang="en-US" sz="2800" b="1" dirty="0">
                <a:solidFill>
                  <a:srgbClr val="7030A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sum = 0;			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for (Integer x:nums)	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sum += x;	      		</a:t>
            </a:r>
            <a:r>
              <a:rPr lang="en-US" sz="2800" dirty="0">
                <a:solidFill>
                  <a:srgbClr val="C00000"/>
                </a:solidFill>
              </a:rPr>
              <a:t>//java will cast here too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75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add(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x)  	   </a:t>
            </a:r>
            <a:r>
              <a:rPr lang="en-US" sz="2000" dirty="0">
                <a:solidFill>
                  <a:srgbClr val="C00000"/>
                </a:solidFill>
              </a:rPr>
              <a:t>//adds x to end of list.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void add(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x)	   </a:t>
            </a:r>
            <a:r>
              <a:rPr lang="en-US" sz="2000" dirty="0">
                <a:solidFill>
                  <a:srgbClr val="C00000"/>
                </a:solidFill>
              </a:rPr>
              <a:t>//adds x at index, shifting elements right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remove(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index)	    </a:t>
            </a:r>
            <a:r>
              <a:rPr lang="en-US" sz="2000" dirty="0">
                <a:solidFill>
                  <a:srgbClr val="C00000"/>
                </a:solidFill>
              </a:rPr>
              <a:t>//removes and returns element at index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			    //shifting elements left.</a:t>
            </a:r>
          </a:p>
          <a:p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size() 			    </a:t>
            </a:r>
            <a:r>
              <a:rPr lang="en-US" sz="2000" dirty="0">
                <a:solidFill>
                  <a:srgbClr val="C00000"/>
                </a:solidFill>
              </a:rPr>
              <a:t>//returns number of elements.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get(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index)		    </a:t>
            </a:r>
            <a:r>
              <a:rPr lang="en-US" sz="2000" dirty="0">
                <a:solidFill>
                  <a:srgbClr val="C00000"/>
                </a:solidFill>
              </a:rPr>
              <a:t>// returns the element at index.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set(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 x)</a:t>
            </a:r>
            <a:r>
              <a:rPr lang="en-US" sz="2000" dirty="0">
                <a:solidFill>
                  <a:srgbClr val="C00000"/>
                </a:solidFill>
              </a:rPr>
              <a:t>// changes the element at index with x</a:t>
            </a:r>
          </a:p>
          <a:p>
            <a:pPr marL="0" indent="0">
              <a:buNone/>
            </a:pPr>
            <a:r>
              <a:rPr lang="en-US" sz="2000" dirty="0"/>
              <a:t>				    </a:t>
            </a:r>
            <a:r>
              <a:rPr lang="en-US" sz="2000" dirty="0">
                <a:solidFill>
                  <a:srgbClr val="C00000"/>
                </a:solidFill>
              </a:rPr>
              <a:t>// returns old element.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Note:  there are many more methods in the interface:  look them up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7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names[0] = “</a:t>
            </a:r>
            <a:r>
              <a:rPr lang="en-US" sz="2200" dirty="0">
                <a:solidFill>
                  <a:srgbClr val="C00000"/>
                </a:solidFill>
              </a:rPr>
              <a:t>bob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names[1] = “</a:t>
            </a:r>
            <a:r>
              <a:rPr lang="en-US" sz="2200" dirty="0" err="1">
                <a:solidFill>
                  <a:srgbClr val="C00000"/>
                </a:solidFill>
              </a:rPr>
              <a:t>anna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names[2] = “</a:t>
            </a:r>
            <a:r>
              <a:rPr lang="en-US" sz="2200" dirty="0" err="1">
                <a:solidFill>
                  <a:srgbClr val="C00000"/>
                </a:solidFill>
              </a:rPr>
              <a:t>otto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for(int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=0;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&lt;</a:t>
            </a:r>
            <a:r>
              <a:rPr lang="en-US" sz="2200" dirty="0" err="1">
                <a:solidFill>
                  <a:srgbClr val="7030A0"/>
                </a:solidFill>
              </a:rPr>
              <a:t>names.length</a:t>
            </a:r>
            <a:r>
              <a:rPr lang="en-US" sz="2200" dirty="0">
                <a:solidFill>
                  <a:srgbClr val="7030A0"/>
                </a:solidFill>
              </a:rPr>
              <a:t>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</a:t>
            </a:r>
            <a:r>
              <a:rPr lang="en-US" sz="2200" dirty="0" err="1">
                <a:solidFill>
                  <a:srgbClr val="7030A0"/>
                </a:solidFill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</a:rPr>
              <a:t>(names[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599"/>
            <a:ext cx="3886200" cy="3276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0"/>
            <a:ext cx="4800600" cy="3270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>
                <a:solidFill>
                  <a:srgbClr val="7030A0"/>
                </a:solidFill>
              </a:rPr>
              <a:t>ArrayList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>
                <a:solidFill>
                  <a:srgbClr val="C00000"/>
                </a:solidFill>
              </a:rPr>
              <a:t>bob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 err="1">
                <a:solidFill>
                  <a:srgbClr val="C00000"/>
                </a:solidFill>
              </a:rPr>
              <a:t>anna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 err="1">
                <a:solidFill>
                  <a:srgbClr val="C00000"/>
                </a:solidFill>
              </a:rPr>
              <a:t>otto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for(int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=0;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&lt;</a:t>
            </a:r>
            <a:r>
              <a:rPr lang="en-US" sz="2200" dirty="0" err="1">
                <a:solidFill>
                  <a:srgbClr val="7030A0"/>
                </a:solidFill>
              </a:rPr>
              <a:t>names.size</a:t>
            </a:r>
            <a:r>
              <a:rPr lang="en-US" sz="2200" dirty="0">
                <a:solidFill>
                  <a:srgbClr val="7030A0"/>
                </a:solidFill>
              </a:rPr>
              <a:t>();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     </a:t>
            </a:r>
            <a:r>
              <a:rPr lang="en-US" sz="2200" dirty="0" err="1">
                <a:solidFill>
                  <a:srgbClr val="7030A0"/>
                </a:solidFill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names.get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0"/>
            <a:ext cx="4800600" cy="3276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Array vs </a:t>
            </a:r>
            <a:r>
              <a:rPr lang="en-US" dirty="0" err="1"/>
              <a:t>ArrayList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names[0] = “</a:t>
            </a:r>
            <a:r>
              <a:rPr lang="en-US" sz="2200" dirty="0">
                <a:solidFill>
                  <a:srgbClr val="C00000"/>
                </a:solidFill>
              </a:rPr>
              <a:t>bob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names[1] = “</a:t>
            </a:r>
            <a:r>
              <a:rPr lang="en-US" sz="2200" dirty="0" err="1">
                <a:solidFill>
                  <a:srgbClr val="C00000"/>
                </a:solidFill>
              </a:rPr>
              <a:t>anna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names[2] = “</a:t>
            </a:r>
            <a:r>
              <a:rPr lang="en-US" sz="2200" dirty="0" err="1">
                <a:solidFill>
                  <a:srgbClr val="C00000"/>
                </a:solidFill>
              </a:rPr>
              <a:t>otto</a:t>
            </a:r>
            <a:r>
              <a:rPr lang="en-US" sz="2200" dirty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for(int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=0;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&lt;</a:t>
            </a:r>
            <a:r>
              <a:rPr lang="en-US" sz="2200" dirty="0" err="1">
                <a:solidFill>
                  <a:srgbClr val="7030A0"/>
                </a:solidFill>
              </a:rPr>
              <a:t>names.length</a:t>
            </a:r>
            <a:r>
              <a:rPr lang="en-US" sz="2200" dirty="0">
                <a:solidFill>
                  <a:srgbClr val="7030A0"/>
                </a:solidFill>
              </a:rPr>
              <a:t>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</a:t>
            </a:r>
            <a:r>
              <a:rPr lang="en-US" sz="2200" dirty="0" err="1">
                <a:solidFill>
                  <a:srgbClr val="7030A0"/>
                </a:solidFill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</a:rPr>
              <a:t>(names[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599"/>
            <a:ext cx="3886200" cy="3276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0"/>
            <a:ext cx="4800600" cy="3270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>
                <a:solidFill>
                  <a:srgbClr val="7030A0"/>
                </a:solidFill>
              </a:rPr>
              <a:t>ArrayList</a:t>
            </a:r>
            <a:r>
              <a:rPr lang="en-US" sz="2200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>
                <a:solidFill>
                  <a:srgbClr val="C00000"/>
                </a:solidFill>
              </a:rPr>
              <a:t>bob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 err="1">
                <a:solidFill>
                  <a:srgbClr val="C00000"/>
                </a:solidFill>
              </a:rPr>
              <a:t>anna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>
                <a:solidFill>
                  <a:srgbClr val="7030A0"/>
                </a:solidFill>
              </a:rPr>
              <a:t>names.add</a:t>
            </a:r>
            <a:r>
              <a:rPr lang="en-US" sz="2200" dirty="0">
                <a:solidFill>
                  <a:srgbClr val="7030A0"/>
                </a:solidFill>
              </a:rPr>
              <a:t>(“</a:t>
            </a:r>
            <a:r>
              <a:rPr lang="en-US" sz="2200" dirty="0" err="1">
                <a:solidFill>
                  <a:srgbClr val="C00000"/>
                </a:solidFill>
              </a:rPr>
              <a:t>otto</a:t>
            </a:r>
            <a:r>
              <a:rPr lang="en-US" sz="2200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for(int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=0;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&lt;</a:t>
            </a:r>
            <a:r>
              <a:rPr lang="en-US" sz="2200" dirty="0" err="1">
                <a:solidFill>
                  <a:srgbClr val="7030A0"/>
                </a:solidFill>
              </a:rPr>
              <a:t>names.size</a:t>
            </a:r>
            <a:r>
              <a:rPr lang="en-US" sz="2200" dirty="0">
                <a:solidFill>
                  <a:srgbClr val="7030A0"/>
                </a:solidFill>
              </a:rPr>
              <a:t>(); 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     </a:t>
            </a:r>
            <a:r>
              <a:rPr lang="en-US" sz="2200" dirty="0" err="1">
                <a:solidFill>
                  <a:srgbClr val="7030A0"/>
                </a:solidFill>
              </a:rPr>
              <a:t>System.out.println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names.get</a:t>
            </a:r>
            <a:r>
              <a:rPr lang="en-US" sz="2200" dirty="0">
                <a:solidFill>
                  <a:srgbClr val="7030A0"/>
                </a:solidFill>
              </a:rPr>
              <a:t>(</a:t>
            </a:r>
            <a:r>
              <a:rPr lang="en-US" sz="2200" dirty="0" err="1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0"/>
            <a:ext cx="4800600" cy="3276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887AA-46D7-4D4D-BD07-A80058827353}"/>
              </a:ext>
            </a:extLst>
          </p:cNvPr>
          <p:cNvSpPr txBox="1"/>
          <p:nvPr/>
        </p:nvSpPr>
        <p:spPr>
          <a:xfrm>
            <a:off x="152400" y="41910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Things to note about the </a:t>
            </a:r>
            <a:r>
              <a:rPr lang="en-US" sz="2400" dirty="0" err="1"/>
              <a:t>ArrayList</a:t>
            </a:r>
            <a:r>
              <a:rPr lang="en-US" sz="2400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You don’t specify a size when you create it.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Use pointed-brackets to specify the data type it will store.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 is wordier than an array (but the advantages make up for it).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 uses dot-size method instead of dot-length data field.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 uses dot-get and dot-add methods instead of brackets.</a:t>
            </a:r>
          </a:p>
        </p:txBody>
      </p:sp>
    </p:spTree>
    <p:extLst>
      <p:ext uri="{BB962C8B-B14F-4D97-AF65-F5344CB8AC3E}">
        <p14:creationId xmlns:p14="http://schemas.microsoft.com/office/powerpoint/2010/main" val="381876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Enter #s in an array until -1 is read 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199"/>
          </a:xfrm>
          <a:ln>
            <a:solidFill>
              <a:srgbClr val="C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[]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 = new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[10];		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count = 0;				</a:t>
            </a:r>
            <a:r>
              <a:rPr lang="en-US" sz="2000" dirty="0">
                <a:solidFill>
                  <a:srgbClr val="C00000"/>
                </a:solidFill>
              </a:rPr>
              <a:t>//keep track of # elements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 = 0;				</a:t>
            </a:r>
            <a:r>
              <a:rPr lang="en-US" sz="2000" dirty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	</a:t>
            </a:r>
            <a:r>
              <a:rPr lang="en-US" sz="2000" dirty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enter #, -1 to quit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 &amp;&amp; count&lt;</a:t>
            </a:r>
            <a:r>
              <a:rPr lang="en-US" sz="2000" b="1" dirty="0" err="1">
                <a:solidFill>
                  <a:srgbClr val="7030A0"/>
                </a:solidFill>
              </a:rPr>
              <a:t>nums.length</a:t>
            </a:r>
            <a:r>
              <a:rPr lang="en-US" sz="2000" b="1" dirty="0">
                <a:solidFill>
                  <a:srgbClr val="7030A0"/>
                </a:solidFill>
              </a:rPr>
              <a:t>)	</a:t>
            </a:r>
            <a:r>
              <a:rPr lang="en-US" sz="2000" dirty="0">
                <a:solidFill>
                  <a:srgbClr val="C00000"/>
                </a:solidFill>
              </a:rPr>
              <a:t>//make sure we don’t crash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count++;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Your numbers are: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for(int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 &lt; count;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++)		</a:t>
            </a:r>
            <a:r>
              <a:rPr lang="en-US" sz="2000" dirty="0">
                <a:solidFill>
                  <a:srgbClr val="C00000"/>
                </a:solidFill>
              </a:rPr>
              <a:t>//only show valid elements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[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] + </a:t>
            </a:r>
            <a:r>
              <a:rPr lang="en-US" sz="2000" b="1" dirty="0">
                <a:solidFill>
                  <a:srgbClr val="C00000"/>
                </a:solidFill>
              </a:rPr>
              <a:t>“ “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02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Much better…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6481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List &lt;</a:t>
            </a:r>
            <a:r>
              <a:rPr lang="en-US" sz="2000" b="1" dirty="0">
                <a:solidFill>
                  <a:srgbClr val="C00000"/>
                </a:solidFill>
              </a:rPr>
              <a:t>Integer</a:t>
            </a:r>
            <a:r>
              <a:rPr lang="en-US" sz="2000" b="1" dirty="0">
                <a:solidFill>
                  <a:srgbClr val="7030A0"/>
                </a:solidFill>
              </a:rPr>
              <a:t>&gt;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 = new </a:t>
            </a:r>
            <a:r>
              <a:rPr lang="en-US" sz="2000" b="1" dirty="0" err="1">
                <a:solidFill>
                  <a:srgbClr val="7030A0"/>
                </a:solidFill>
              </a:rPr>
              <a:t>ArrayList</a:t>
            </a:r>
            <a:r>
              <a:rPr lang="en-US" sz="2000" b="1" dirty="0">
                <a:solidFill>
                  <a:srgbClr val="7030A0"/>
                </a:solidFill>
              </a:rPr>
              <a:t>();	</a:t>
            </a:r>
            <a:r>
              <a:rPr lang="en-US" sz="2000" dirty="0">
                <a:solidFill>
                  <a:srgbClr val="C00000"/>
                </a:solidFill>
              </a:rPr>
              <a:t>//what’s this Integer?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 = 0;				</a:t>
            </a:r>
            <a:r>
              <a:rPr lang="en-US" sz="2000" dirty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r>
              <a:rPr lang="en-US" sz="2000" dirty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enter #, -1 to quit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-1)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nums.add</a:t>
            </a:r>
            <a:r>
              <a:rPr lang="en-US" sz="2000" b="1" dirty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Your numbers are: </a:t>
            </a:r>
            <a:r>
              <a:rPr lang="en-US" sz="2000" b="1" dirty="0">
                <a:solidFill>
                  <a:srgbClr val="7030A0"/>
                </a:solidFill>
              </a:rPr>
              <a:t>” +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62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rgbClr val="FF0000"/>
                </a:solidFill>
              </a:rPr>
              <a:t>How many elements can </a:t>
            </a:r>
            <a:r>
              <a:rPr lang="en-US" sz="2200" b="1" dirty="0" err="1">
                <a:solidFill>
                  <a:srgbClr val="FF0000"/>
                </a:solidFill>
              </a:rPr>
              <a:t>nums</a:t>
            </a:r>
            <a:r>
              <a:rPr lang="en-US" sz="2200" b="1" dirty="0">
                <a:solidFill>
                  <a:srgbClr val="FF0000"/>
                </a:solidFill>
              </a:rPr>
              <a:t> have?</a:t>
            </a:r>
          </a:p>
        </p:txBody>
      </p:sp>
    </p:spTree>
    <p:extLst>
      <p:ext uri="{BB962C8B-B14F-4D97-AF65-F5344CB8AC3E}">
        <p14:creationId xmlns:p14="http://schemas.microsoft.com/office/powerpoint/2010/main" val="251136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  Much better…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6481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List &lt;</a:t>
            </a:r>
            <a:r>
              <a:rPr lang="en-US" sz="2000" b="1" dirty="0">
                <a:solidFill>
                  <a:srgbClr val="C00000"/>
                </a:solidFill>
              </a:rPr>
              <a:t>Integer</a:t>
            </a:r>
            <a:r>
              <a:rPr lang="en-US" sz="2000" b="1" dirty="0">
                <a:solidFill>
                  <a:srgbClr val="7030A0"/>
                </a:solidFill>
              </a:rPr>
              <a:t>&gt;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 = new </a:t>
            </a:r>
            <a:r>
              <a:rPr lang="en-US" sz="2000" b="1" dirty="0" err="1">
                <a:solidFill>
                  <a:srgbClr val="7030A0"/>
                </a:solidFill>
              </a:rPr>
              <a:t>ArrayList</a:t>
            </a:r>
            <a:r>
              <a:rPr lang="en-US" sz="2000" b="1" dirty="0">
                <a:solidFill>
                  <a:srgbClr val="7030A0"/>
                </a:solidFill>
              </a:rPr>
              <a:t>();	</a:t>
            </a:r>
            <a:r>
              <a:rPr lang="en-US" sz="2000" dirty="0">
                <a:solidFill>
                  <a:srgbClr val="C00000"/>
                </a:solidFill>
              </a:rPr>
              <a:t>//what’s this Integer?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int x = 0;				</a:t>
            </a:r>
            <a:r>
              <a:rPr lang="en-US" sz="2000" dirty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while(x != -1)			</a:t>
            </a:r>
            <a:r>
              <a:rPr lang="en-US" sz="2000" dirty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enter #, -1 to quit</a:t>
            </a:r>
            <a:r>
              <a:rPr lang="en-US" sz="20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x = </a:t>
            </a:r>
            <a:r>
              <a:rPr lang="en-US" sz="2000" b="1" dirty="0" err="1">
                <a:solidFill>
                  <a:srgbClr val="7030A0"/>
                </a:solidFill>
              </a:rPr>
              <a:t>input.nextInt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if(x != -1)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nums.add</a:t>
            </a:r>
            <a:r>
              <a:rPr lang="en-US" sz="2000" b="1" dirty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</a:t>
            </a:r>
            <a:r>
              <a:rPr lang="en-US" sz="2000" b="1" dirty="0">
                <a:solidFill>
                  <a:srgbClr val="C00000"/>
                </a:solidFill>
              </a:rPr>
              <a:t>Your numbers are: </a:t>
            </a:r>
            <a:r>
              <a:rPr lang="en-US" sz="2000" b="1" dirty="0">
                <a:solidFill>
                  <a:srgbClr val="7030A0"/>
                </a:solidFill>
              </a:rPr>
              <a:t>” + </a:t>
            </a:r>
            <a:r>
              <a:rPr lang="en-US" sz="2000" b="1" dirty="0" err="1">
                <a:solidFill>
                  <a:srgbClr val="7030A0"/>
                </a:solidFill>
              </a:rPr>
              <a:t>nums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0B8381-81BA-4085-8887-432D01F36857}"/>
              </a:ext>
            </a:extLst>
          </p:cNvPr>
          <p:cNvSpPr txBox="1">
            <a:spLocks/>
          </p:cNvSpPr>
          <p:nvPr/>
        </p:nvSpPr>
        <p:spPr>
          <a:xfrm>
            <a:off x="457200" y="5562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How many elements can </a:t>
            </a:r>
            <a:r>
              <a:rPr lang="en-US" sz="2200" dirty="0" err="1"/>
              <a:t>nums</a:t>
            </a:r>
            <a:r>
              <a:rPr lang="en-US" sz="2200" dirty="0"/>
              <a:t> have?    </a:t>
            </a:r>
            <a:r>
              <a:rPr lang="en-US" sz="2200" b="1" dirty="0">
                <a:solidFill>
                  <a:srgbClr val="C00000"/>
                </a:solidFill>
              </a:rPr>
              <a:t>It depends on the user.</a:t>
            </a:r>
          </a:p>
        </p:txBody>
      </p:sp>
    </p:spTree>
    <p:extLst>
      <p:ext uri="{BB962C8B-B14F-4D97-AF65-F5344CB8AC3E}">
        <p14:creationId xmlns:p14="http://schemas.microsoft.com/office/powerpoint/2010/main" val="222794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Shifting elements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ArrayList</a:t>
            </a:r>
            <a:r>
              <a:rPr lang="en-US" sz="2800" dirty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List&lt;String&gt;names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(“bob”);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(“</a:t>
            </a:r>
            <a:r>
              <a:rPr lang="en-US" sz="2400" b="1" dirty="0" err="1"/>
              <a:t>anna</a:t>
            </a:r>
            <a:r>
              <a:rPr lang="en-US" sz="2400" b="1" dirty="0"/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(“</a:t>
            </a:r>
            <a:r>
              <a:rPr lang="en-US" sz="2400" b="1" dirty="0" err="1"/>
              <a:t>otto</a:t>
            </a:r>
            <a:r>
              <a:rPr lang="en-US" sz="2400" b="1" dirty="0"/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26852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otto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0917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93963" y="3352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2904</Words>
  <Application>Microsoft Office PowerPoint</Application>
  <PresentationFormat>On-screen Show (4:3)</PresentationFormat>
  <Paragraphs>377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The Lists: ArrayList and LinkedList</vt:lpstr>
      <vt:lpstr>The List classes</vt:lpstr>
      <vt:lpstr>The List interface</vt:lpstr>
      <vt:lpstr>Array vs ArrayList Syntax</vt:lpstr>
      <vt:lpstr>Array vs ArrayList Syntax</vt:lpstr>
      <vt:lpstr>  Enter #s in an array until -1 is read in:</vt:lpstr>
      <vt:lpstr>  Much better…</vt:lpstr>
      <vt:lpstr>  Much better…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Wrapper Classes</vt:lpstr>
      <vt:lpstr>Wrapper Classes</vt:lpstr>
      <vt:lpstr>Wrapper Classes</vt:lpstr>
      <vt:lpstr>Wrapper Classes</vt:lpstr>
      <vt:lpstr>Wrapper Classes</vt:lpstr>
      <vt:lpstr>Wrapper Classes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ArrayList</dc:title>
  <dc:creator>Oberle, Doug R</dc:creator>
  <cp:lastModifiedBy>Oberle, Doug R</cp:lastModifiedBy>
  <cp:revision>38</cp:revision>
  <dcterms:created xsi:type="dcterms:W3CDTF">2006-08-16T00:00:00Z</dcterms:created>
  <dcterms:modified xsi:type="dcterms:W3CDTF">2021-08-25T15:34:49Z</dcterms:modified>
</cp:coreProperties>
</file>