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93" d="100"/>
          <a:sy n="93" d="100"/>
        </p:scale>
        <p:origin x="45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346268"/>
            <a:ext cx="3956145" cy="306670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09" y="4412974"/>
            <a:ext cx="3393018" cy="1576188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Collision resolution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15110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69118" y="0"/>
            <a:ext cx="1902326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E470C-676C-44DC-A78B-18BD9955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1" r="30011" b="-2"/>
          <a:stretch/>
        </p:blipFill>
        <p:spPr>
          <a:xfrm>
            <a:off x="5239536" y="10"/>
            <a:ext cx="3904464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8C3C31-D2ED-479D-A386-33298BA04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9536" y="0"/>
            <a:ext cx="201039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60 into the bucket index (60 %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0544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17 into the bucket index (17 %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2603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3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97 into the bucket index (97 %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5714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3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Buckets can fill up.  Then what?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84055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Linear Probe into the next bucket with space available.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7521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/>
              <a:t>Linear Probe into the next bucket with space available.</a:t>
            </a:r>
          </a:p>
          <a:p>
            <a:pPr lvl="1"/>
            <a:r>
              <a:rPr lang="en-US" sz="2000" b="1" dirty="0"/>
              <a:t>Waste of memory:  the deeper the buckets, the less of a chance there is of having to linear probe, but we use more memory.</a:t>
            </a:r>
          </a:p>
          <a:p>
            <a:pPr lvl="2"/>
            <a:r>
              <a:rPr lang="en-US" sz="2000" b="1" dirty="0"/>
              <a:t>Memory used for 2-D array elements not occupied.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0456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/>
              <a:t>Linear Probe into the next bucket with space available.</a:t>
            </a:r>
          </a:p>
          <a:p>
            <a:pPr lvl="1"/>
            <a:r>
              <a:rPr lang="en-US" sz="2000" b="1" dirty="0"/>
              <a:t>Waste of memory:  the deeper the buckets, the less of a chance there is of having to linear probe, but we use more memory.</a:t>
            </a:r>
          </a:p>
          <a:p>
            <a:pPr lvl="2"/>
            <a:r>
              <a:rPr lang="en-US" sz="2000" b="1" dirty="0"/>
              <a:t>Memory used for 2-D array elements not occupied.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O(n) search time.  No better than a linear search, but uses more memory than just an unsorted array.</a:t>
            </a:r>
          </a:p>
        </p:txBody>
      </p:sp>
    </p:spTree>
    <p:extLst>
      <p:ext uri="{BB962C8B-B14F-4D97-AF65-F5344CB8AC3E}">
        <p14:creationId xmlns:p14="http://schemas.microsoft.com/office/powerpoint/2010/main" val="81641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94 into the bucket index (94 %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67551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52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37 into the bucket index (37 %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54938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5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60 into the bucket index (60 %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215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defined is automatically a subclass of Object and inherits: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/>
              <a:t>You may override any of these methods to make it logical for your user defined object.</a:t>
            </a:r>
          </a:p>
        </p:txBody>
      </p:sp>
    </p:spTree>
    <p:extLst>
      <p:ext uri="{BB962C8B-B14F-4D97-AF65-F5344CB8AC3E}">
        <p14:creationId xmlns:p14="http://schemas.microsoft.com/office/powerpoint/2010/main" val="123740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17 into the bucket index (17 %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00495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23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97 into the bucket index (97 %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44797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bucketing:</a:t>
            </a:r>
          </a:p>
          <a:p>
            <a:pPr lvl="1"/>
            <a:r>
              <a:rPr lang="en-US" sz="2000" b="1" dirty="0"/>
              <a:t>Buckets can’t fill up. </a:t>
            </a:r>
          </a:p>
          <a:p>
            <a:pPr lvl="1"/>
            <a:r>
              <a:rPr lang="en-US" sz="2000" b="1" dirty="0"/>
              <a:t>No waste of memory. 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O(n) search time.  No better than a linear search in an unsorted array.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Is there anything better?</a:t>
            </a:r>
          </a:p>
        </p:txBody>
      </p:sp>
    </p:spTree>
    <p:extLst>
      <p:ext uri="{BB962C8B-B14F-4D97-AF65-F5344CB8AC3E}">
        <p14:creationId xmlns:p14="http://schemas.microsoft.com/office/powerpoint/2010/main" val="12912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Binary Search Trees: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But the lists are sorted for a O(log n) search time.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8496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562600" y="5029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5029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0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bucketing and chaining Lists:</a:t>
            </a:r>
          </a:p>
          <a:p>
            <a:pPr lvl="1"/>
            <a:r>
              <a:rPr lang="en-US" sz="2000" b="1" dirty="0"/>
              <a:t>Buckets can’t fill up,  no waste of memory, faster search time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O(log n) search time:  still fast in the worst case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25772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562600" y="5029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5029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3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Given a hash table with 1,000,000,000 elements</a:t>
            </a:r>
          </a:p>
          <a:p>
            <a:pPr lvl="1"/>
            <a:r>
              <a:rPr lang="en-US" sz="2400" dirty="0"/>
              <a:t>Assume the worst case:  all elements collide into the same chain.</a:t>
            </a:r>
          </a:p>
          <a:p>
            <a:pPr lvl="1"/>
            <a:r>
              <a:rPr lang="en-US" sz="2400" dirty="0"/>
              <a:t>Assume the worst of the worst case, that we are searching for the item at the bottom most level of the chain.</a:t>
            </a:r>
          </a:p>
          <a:p>
            <a:pPr lvl="1"/>
            <a:r>
              <a:rPr lang="en-US" sz="2400" dirty="0"/>
              <a:t>It will require no more than inspecting 30 items to find it.</a:t>
            </a:r>
          </a:p>
          <a:p>
            <a:r>
              <a:rPr lang="en-US" sz="2400" dirty="0"/>
              <a:t>Given a hash table with 1,000,000,000,000,000 elements</a:t>
            </a:r>
          </a:p>
          <a:p>
            <a:pPr lvl="1"/>
            <a:r>
              <a:rPr lang="en-US" sz="2400" dirty="0"/>
              <a:t>The worst case of the worst case inspects 50 items.</a:t>
            </a:r>
          </a:p>
          <a:p>
            <a:pPr marL="57150" indent="0">
              <a:buNone/>
            </a:pPr>
            <a:r>
              <a:rPr lang="en-US" dirty="0"/>
              <a:t>This will be done in nanoseconds:</a:t>
            </a:r>
          </a:p>
          <a:p>
            <a:pPr marL="57150" indent="0">
              <a:buNone/>
            </a:pPr>
            <a:r>
              <a:rPr lang="en-US" dirty="0"/>
              <a:t>So close to O(1) search that it is considered O(1)</a:t>
            </a:r>
          </a:p>
        </p:txBody>
      </p:sp>
    </p:spTree>
    <p:extLst>
      <p:ext uri="{BB962C8B-B14F-4D97-AF65-F5344CB8AC3E}">
        <p14:creationId xmlns:p14="http://schemas.microsoft.com/office/powerpoint/2010/main" val="372513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Widget’s </a:t>
            </a:r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a Widget has a name, which is also the search field.  We want to get a </a:t>
            </a:r>
            <a:r>
              <a:rPr lang="en-US" sz="2800" dirty="0" err="1"/>
              <a:t>hashCode</a:t>
            </a:r>
            <a:r>
              <a:rPr lang="en-US" sz="2800" dirty="0"/>
              <a:t> from name.</a:t>
            </a:r>
          </a:p>
          <a:p>
            <a:r>
              <a:rPr lang="en-US" sz="2800" dirty="0"/>
              <a:t>The String already has a good </a:t>
            </a:r>
            <a:r>
              <a:rPr lang="en-US" sz="2800" dirty="0" err="1"/>
              <a:t>hashCode</a:t>
            </a:r>
            <a:r>
              <a:rPr lang="en-US" sz="2800" dirty="0"/>
              <a:t>, but we will make our own.</a:t>
            </a:r>
          </a:p>
          <a:p>
            <a:r>
              <a:rPr lang="en-US" sz="2800" dirty="0"/>
              <a:t>The client program is responsible for </a:t>
            </a:r>
            <a:r>
              <a:rPr lang="en-US" sz="2800" dirty="0" err="1"/>
              <a:t>modding</a:t>
            </a:r>
            <a:r>
              <a:rPr lang="en-US" sz="2800" dirty="0"/>
              <a:t> the </a:t>
            </a:r>
            <a:r>
              <a:rPr lang="en-US" sz="2800" dirty="0" err="1"/>
              <a:t>hashCode</a:t>
            </a:r>
            <a:r>
              <a:rPr lang="en-US" sz="2800" dirty="0"/>
              <a:t> by the hash table size.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21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45720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public class Widget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private String name;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Widget(String n)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name = n;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String </a:t>
            </a:r>
            <a:r>
              <a:rPr lang="en-US" sz="1800" b="1" dirty="0" err="1">
                <a:solidFill>
                  <a:srgbClr val="7030A0"/>
                </a:solidFill>
              </a:rPr>
              <a:t>toString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name;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</a:t>
            </a:r>
            <a:r>
              <a:rPr lang="en-US" sz="1800" b="1" dirty="0" err="1">
                <a:solidFill>
                  <a:srgbClr val="7030A0"/>
                </a:solidFill>
              </a:rPr>
              <a:t>boolean</a:t>
            </a:r>
            <a:r>
              <a:rPr lang="en-US" sz="1800" b="1" dirty="0">
                <a:solidFill>
                  <a:srgbClr val="7030A0"/>
                </a:solidFill>
              </a:rPr>
              <a:t> equals(Object </a:t>
            </a:r>
            <a:r>
              <a:rPr lang="en-US" sz="1800" b="1" dirty="0" err="1">
                <a:solidFill>
                  <a:srgbClr val="7030A0"/>
                </a:solidFill>
              </a:rPr>
              <a:t>arg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Widget other = (Widget)(</a:t>
            </a:r>
            <a:r>
              <a:rPr lang="en-US" sz="1800" b="1" dirty="0" err="1">
                <a:solidFill>
                  <a:srgbClr val="7030A0"/>
                </a:solidFill>
              </a:rPr>
              <a:t>arg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</a:t>
            </a:r>
            <a:r>
              <a:rPr lang="en-US" sz="1800" b="1" dirty="0" err="1">
                <a:solidFill>
                  <a:srgbClr val="7030A0"/>
                </a:solidFill>
              </a:rPr>
              <a:t>this.name.equals</a:t>
            </a:r>
            <a:r>
              <a:rPr lang="en-US" sz="1800" b="1" dirty="0">
                <a:solidFill>
                  <a:srgbClr val="7030A0"/>
                </a:solidFill>
              </a:rPr>
              <a:t>(other.name);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304800"/>
            <a:ext cx="426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//the </a:t>
            </a:r>
            <a:r>
              <a:rPr lang="en-US" sz="1800" dirty="0" err="1">
                <a:solidFill>
                  <a:srgbClr val="C00000"/>
                </a:solidFill>
              </a:rPr>
              <a:t>hashCode</a:t>
            </a:r>
            <a:r>
              <a:rPr lang="en-US" sz="1800" dirty="0">
                <a:solidFill>
                  <a:srgbClr val="C00000"/>
                </a:solidFill>
              </a:rPr>
              <a:t> of our Widget will be the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//sum of the ASCII values of each letter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//in name * it’s index position in name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hashCode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sum =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for(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=0;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&lt;</a:t>
            </a:r>
            <a:r>
              <a:rPr lang="en-US" sz="1800" b="1" dirty="0" err="1">
                <a:solidFill>
                  <a:srgbClr val="7030A0"/>
                </a:solidFill>
              </a:rPr>
              <a:t>name.length</a:t>
            </a:r>
            <a:r>
              <a:rPr lang="en-US" sz="1800" b="1" dirty="0">
                <a:solidFill>
                  <a:srgbClr val="7030A0"/>
                </a:solidFill>
              </a:rPr>
              <a:t>();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char letter=</a:t>
            </a:r>
            <a:r>
              <a:rPr lang="en-US" sz="1800" b="1" dirty="0" err="1">
                <a:solidFill>
                  <a:srgbClr val="7030A0"/>
                </a:solidFill>
              </a:rPr>
              <a:t>name.charAt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sum += (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)(letter) *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sum;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This should make it so that similar strings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will have different </a:t>
            </a:r>
            <a:r>
              <a:rPr lang="en-US" sz="1800" dirty="0" err="1"/>
              <a:t>hashCodes</a:t>
            </a:r>
            <a:r>
              <a:rPr lang="en-US" sz="1800" dirty="0"/>
              <a:t> to minimize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collisions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9530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//we will be able to store 100 widgets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Widget [] array = new Widget[100];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//add a widget into the hash table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Widget temp = new Widget(</a:t>
            </a:r>
            <a:r>
              <a:rPr lang="en-US" sz="2800" b="1" dirty="0">
                <a:solidFill>
                  <a:srgbClr val="C00000"/>
                </a:solidFill>
              </a:rPr>
              <a:t>“</a:t>
            </a:r>
            <a:r>
              <a:rPr lang="en-US" sz="2800" b="1" dirty="0" err="1">
                <a:solidFill>
                  <a:srgbClr val="C00000"/>
                </a:solidFill>
              </a:rPr>
              <a:t>Marvis</a:t>
            </a:r>
            <a:r>
              <a:rPr lang="en-US" sz="2800" b="1" dirty="0">
                <a:solidFill>
                  <a:srgbClr val="C00000"/>
                </a:solidFill>
              </a:rPr>
              <a:t>”</a:t>
            </a:r>
            <a:r>
              <a:rPr lang="en-US" sz="2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index = </a:t>
            </a:r>
            <a:r>
              <a:rPr lang="en-US" sz="2800" b="1" dirty="0" err="1">
                <a:solidFill>
                  <a:srgbClr val="7030A0"/>
                </a:solidFill>
              </a:rPr>
              <a:t>temp.hashCode</a:t>
            </a:r>
            <a:r>
              <a:rPr lang="en-US" sz="2800" b="1" dirty="0">
                <a:solidFill>
                  <a:srgbClr val="7030A0"/>
                </a:solidFill>
              </a:rPr>
              <a:t>() % </a:t>
            </a:r>
            <a:r>
              <a:rPr lang="en-US" sz="2800" b="1" dirty="0" err="1">
                <a:solidFill>
                  <a:srgbClr val="7030A0"/>
                </a:solidFill>
              </a:rPr>
              <a:t>array.length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array[index] = temp;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//with no collisions afterwards, search time will be O(1)</a:t>
            </a:r>
          </a:p>
        </p:txBody>
      </p:sp>
    </p:spTree>
    <p:extLst>
      <p:ext uri="{BB962C8B-B14F-4D97-AF65-F5344CB8AC3E}">
        <p14:creationId xmlns:p14="http://schemas.microsoft.com/office/powerpoint/2010/main" val="7274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fewer collisions we have, the closer we get to O(1) for a search time.</a:t>
            </a:r>
          </a:p>
          <a:p>
            <a:r>
              <a:rPr lang="en-US" dirty="0"/>
              <a:t>The more collisions we have, the closer we  get to O(n) for a search time.</a:t>
            </a:r>
          </a:p>
          <a:p>
            <a:r>
              <a:rPr lang="en-US" b="1" dirty="0">
                <a:solidFill>
                  <a:srgbClr val="C00000"/>
                </a:solidFill>
              </a:rPr>
              <a:t>How can we resolve collisions in a way such that each collision does not make it more likely there is another collision?</a:t>
            </a:r>
          </a:p>
        </p:txBody>
      </p:sp>
    </p:spTree>
    <p:extLst>
      <p:ext uri="{BB962C8B-B14F-4D97-AF65-F5344CB8AC3E}">
        <p14:creationId xmlns:p14="http://schemas.microsoft.com/office/powerpoint/2010/main" val="29259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fewer collisions we have, the closer we get to O(1) for a search time.</a:t>
            </a:r>
          </a:p>
          <a:p>
            <a:r>
              <a:rPr lang="en-US" dirty="0"/>
              <a:t>The more collisions we have, the closer we  get to O(n) for a search time.</a:t>
            </a:r>
          </a:p>
          <a:p>
            <a:r>
              <a:rPr lang="en-US" dirty="0"/>
              <a:t>How can we resolve collisions in a way such that each collision does not make it more likely there is another collision?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the hash table an array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8636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94 into the bucket index (94 %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0373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37 into the bucket index (37 %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93012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1793</Words>
  <Application>Microsoft Office PowerPoint</Application>
  <PresentationFormat>On-screen Show (4:3)</PresentationFormat>
  <Paragraphs>429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Meiryo</vt:lpstr>
      <vt:lpstr>Arial</vt:lpstr>
      <vt:lpstr>Calibri</vt:lpstr>
      <vt:lpstr>Office Theme</vt:lpstr>
      <vt:lpstr>Hash Tables</vt:lpstr>
      <vt:lpstr>Object</vt:lpstr>
      <vt:lpstr>Widget’s hashCode</vt:lpstr>
      <vt:lpstr>PowerPoint Presentation</vt:lpstr>
      <vt:lpstr>Building a hash table</vt:lpstr>
      <vt:lpstr>Resolving collisions</vt:lpstr>
      <vt:lpstr>Resolving collisions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 BSTs</vt:lpstr>
      <vt:lpstr>Resolving collisions – Chaining BSTs</vt:lpstr>
      <vt:lpstr>Resolving collisions – Chaining BSTs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22</cp:revision>
  <dcterms:created xsi:type="dcterms:W3CDTF">2006-08-16T00:00:00Z</dcterms:created>
  <dcterms:modified xsi:type="dcterms:W3CDTF">2023-03-31T12:55:22Z</dcterms:modified>
</cp:coreProperties>
</file>