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02F6-C9FC-47AB-8EDA-C93278AD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F77EE-9F81-4FF0-BF5A-DFD9A821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8460-8932-4854-A236-52F0EFC7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CBF8-9FA5-4F90-B587-EB8ADFC6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112-97C9-44DA-A92A-DA2498FF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3762-7E24-4630-8C04-9527CC83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DE95B-7D8C-48BD-911C-F1A2BF28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108A-D331-42E1-843A-41DED035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B0AE-BC8C-4C90-A65C-0B41627E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E83E-1CBA-4E72-A8A5-CE7F54F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B4DE7-9AF3-4C57-BDC8-537C1490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001D-6DA8-4AF5-83D4-CCC5017C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A5B6-EB43-470B-9204-12A1851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1BFB-4E47-42E0-BD6C-2D65F2F1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C1CD-A633-47CE-A47F-E5A92B1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268C-C1DE-48FA-B609-86BA15A9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421-13E1-464A-83D8-4DDDB0B9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1255-2E19-4C9A-A8EC-43B44C5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883F-AC31-4A02-8121-DBEE68A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665-1A4C-42E0-BC14-DF5D27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B3A-E68C-41C9-BE27-50CF80D4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A330-871C-430A-A821-97B6DCE8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8CE3-0B4A-4CE8-A1C4-61EB1546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0DC6-3F63-436D-B6AA-A3ACCE52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8E08-5DF5-412B-AE97-D7866370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106-1546-4A0B-8AF4-66A94740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A163-3791-4EEE-8DD5-3BE4BE84A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0B36-B0BB-497A-9A77-F588AE4C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3625-C8D7-47B7-93BA-84C8C3BC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258E-EEFF-4C18-B72D-6641A210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3CD0-44F8-49D5-AF59-1ACD21C1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E29-5826-4656-BFF3-96219DC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F8AB-1671-4013-88A6-CFF1E31B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6413-D426-452A-B157-45CB679D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A3D1-E819-40F6-8975-E296BB1B1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B594-A872-4137-B347-431E70855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3D28A-9DB2-4485-A56D-1F56DFE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E5007-ED3F-410F-B8E9-B03F5E29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E8CAB-8904-4B6A-AD21-536008C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991E-9B0D-4D54-93D1-DD0212F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0276E-DD78-4472-848E-21E7F4C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C912-1650-452F-B854-9F931D8B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CF51-51C1-4F0B-8DA2-8CE698D2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A1AEF-01CC-4BF7-B7D9-88269EA2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B4C7-E82D-4ABF-BCA6-67F7F2C3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142F-2010-42A5-972B-08F97B33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EE3-DB32-4388-8C39-F9978709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AF2-D355-4735-B997-3571191F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4770-3DB0-4CB6-AE53-D1841FE8B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55FF-96E2-41CC-AC1B-3995CE1B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3625-71A8-479E-BE72-E1929C51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37FA-6246-41DD-A76B-ED3B744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FAE-D1DE-47AE-B489-E9F66AB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73597-2870-4C68-9528-75151DED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DCF5-A2E2-4BA5-826D-48896F6F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9958-7AD9-48CB-8D4E-4BAC6921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ABF4-ACF2-4948-A1FA-EAA776BD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F12B-7EC5-4A58-80E1-B7B27C3A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E3A75-5887-4A86-B7BF-B6E4F0B6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51DF-E377-4659-AA38-96E10A60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E02-6C78-4D05-B399-92776ABF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C13F-BF13-423B-AFEF-4C4BE77E60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D8F8-5E0F-46E4-8BEF-B8995741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4A89-657D-4308-8656-A9756BB16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2CE5-C3F1-44C2-9D23-27994ED3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Optimizing 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FAAB-9500-4DD8-9074-8AF4FBDA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problem with binary search trees</a:t>
            </a:r>
            <a:endParaRPr lang="en-US"/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49D8C-8A1C-8675-D81F-6A857FCC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5" r="1294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29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506-04AD-49DE-879F-22873159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Hashing with 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2A91-C23C-4B8B-950F-40A0C3DB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92"/>
            <a:ext cx="10515600" cy="5188671"/>
          </a:xfrm>
        </p:spPr>
        <p:txBody>
          <a:bodyPr/>
          <a:lstStyle/>
          <a:p>
            <a:pPr lvl="1"/>
            <a:r>
              <a:rPr lang="en-US" dirty="0"/>
              <a:t>Java’s binary search tree has a .contains method, but it only returns true or false.  It will not return the item for you so you can retrieve the number.</a:t>
            </a:r>
          </a:p>
          <a:p>
            <a:pPr lvl="1"/>
            <a:r>
              <a:rPr lang="en-US" dirty="0"/>
              <a:t>If you use your own binary search tree, you have the flexibility of creating new methods to help you retrieve the number from an Employee that was found with a particular name.</a:t>
            </a:r>
          </a:p>
          <a:p>
            <a:pPr lvl="1"/>
            <a:r>
              <a:rPr lang="en-US" dirty="0"/>
              <a:t>But what is the best way to do that?</a:t>
            </a:r>
          </a:p>
        </p:txBody>
      </p:sp>
    </p:spTree>
    <p:extLst>
      <p:ext uri="{BB962C8B-B14F-4D97-AF65-F5344CB8AC3E}">
        <p14:creationId xmlns:p14="http://schemas.microsoft.com/office/powerpoint/2010/main" val="35336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the method public, and the root data field public.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600" dirty="0"/>
              <a:t>public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myRoot</a:t>
            </a:r>
            <a:r>
              <a:rPr lang="en-US" sz="1600" dirty="0"/>
              <a:t>;	</a:t>
            </a:r>
            <a:r>
              <a:rPr lang="en-US" sz="1600" dirty="0">
                <a:solidFill>
                  <a:srgbClr val="FF0000"/>
                </a:solidFill>
              </a:rPr>
              <a:t>//the root to the first node</a:t>
            </a:r>
          </a:p>
          <a:p>
            <a:pPr lvl="1"/>
            <a:r>
              <a:rPr lang="en-US" sz="1600" dirty="0"/>
              <a:t>public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TreeNode</a:t>
            </a:r>
            <a:r>
              <a:rPr lang="en-US" sz="1600" dirty="0"/>
              <a:t> root, Comparable x)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if(root == null)</a:t>
            </a:r>
            <a:br>
              <a:rPr lang="en-US" sz="1600" dirty="0"/>
            </a:br>
            <a:r>
              <a:rPr lang="en-US" sz="1600" dirty="0"/>
              <a:t>         return null;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x.equals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()))</a:t>
            </a:r>
            <a:br>
              <a:rPr lang="en-US" sz="1600" dirty="0"/>
            </a:br>
            <a:r>
              <a:rPr lang="en-US" sz="1600" dirty="0"/>
              <a:t>         return root;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x.compareTo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 &lt; 0)</a:t>
            </a:r>
            <a:br>
              <a:rPr lang="en-US" sz="1600" dirty="0"/>
            </a:br>
            <a:r>
              <a:rPr lang="en-US" sz="1600" dirty="0"/>
              <a:t>   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root.getLeft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root.getRight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}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0" y="2368927"/>
            <a:ext cx="691978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HashDriver.java, after the client inputs name for search</a:t>
            </a:r>
          </a:p>
          <a:p>
            <a:pPr lvl="1"/>
            <a:r>
              <a:rPr lang="en-US" sz="1600" dirty="0"/>
              <a:t>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</a:t>
            </a:r>
          </a:p>
          <a:p>
            <a:pPr lvl="1"/>
            <a:r>
              <a:rPr lang="en-US" sz="1600" dirty="0"/>
              <a:t>Employee found =     (Employee)(</a:t>
            </a:r>
            <a:r>
              <a:rPr lang="en-US" sz="1600" dirty="0" err="1"/>
              <a:t>ourTree.searchHelper</a:t>
            </a:r>
            <a:r>
              <a:rPr lang="en-US" sz="1600" dirty="0"/>
              <a:t>(</a:t>
            </a:r>
            <a:r>
              <a:rPr lang="en-US" sz="1600" dirty="0" err="1"/>
              <a:t>ourTree.myRoot,temp</a:t>
            </a:r>
            <a:r>
              <a:rPr lang="en-US" sz="1600" dirty="0"/>
              <a:t>).</a:t>
            </a:r>
            <a:r>
              <a:rPr lang="en-US" sz="1600" dirty="0" err="1"/>
              <a:t>getValue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if(found != null)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</a:t>
            </a:r>
            <a:r>
              <a:rPr lang="en-US" sz="1600" dirty="0" err="1"/>
              <a:t>found.getNumber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else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not found");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868266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the method public, and the root data field public.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WHAT!?!?  </a:t>
            </a:r>
            <a:r>
              <a:rPr lang="en-US" sz="1600" dirty="0"/>
              <a:t>This is ugly, sloppy and dangerous.  It puts a vital data field at risk of being mangled by the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600" dirty="0">
                <a:highlight>
                  <a:srgbClr val="FF0000"/>
                </a:highlight>
              </a:rPr>
              <a:t>public</a:t>
            </a:r>
            <a:r>
              <a:rPr lang="en-US" sz="1600" dirty="0"/>
              <a:t>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myRoot</a:t>
            </a:r>
            <a:r>
              <a:rPr lang="en-US" sz="1600" dirty="0"/>
              <a:t>;	</a:t>
            </a:r>
            <a:r>
              <a:rPr lang="en-US" sz="1600" dirty="0">
                <a:solidFill>
                  <a:srgbClr val="FF0000"/>
                </a:solidFill>
              </a:rPr>
              <a:t>//the root to the first node</a:t>
            </a:r>
          </a:p>
          <a:p>
            <a:pPr lvl="1"/>
            <a:r>
              <a:rPr lang="en-US" sz="1600" dirty="0">
                <a:highlight>
                  <a:srgbClr val="FF0000"/>
                </a:highlight>
              </a:rPr>
              <a:t>public</a:t>
            </a:r>
            <a:r>
              <a:rPr lang="en-US" sz="1600" dirty="0"/>
              <a:t>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TreeNode</a:t>
            </a:r>
            <a:r>
              <a:rPr lang="en-US" sz="1600" dirty="0"/>
              <a:t> root, Comparable x)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if(root == null)</a:t>
            </a:r>
            <a:br>
              <a:rPr lang="en-US" sz="1600" dirty="0"/>
            </a:br>
            <a:r>
              <a:rPr lang="en-US" sz="1600" dirty="0"/>
              <a:t>         return null;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x.equals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()))</a:t>
            </a:r>
            <a:br>
              <a:rPr lang="en-US" sz="1600" dirty="0"/>
            </a:br>
            <a:r>
              <a:rPr lang="en-US" sz="1600" dirty="0"/>
              <a:t>         return root;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x.compareTo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 &lt; 0)</a:t>
            </a:r>
            <a:br>
              <a:rPr lang="en-US" sz="1600" dirty="0"/>
            </a:br>
            <a:r>
              <a:rPr lang="en-US" sz="1600" dirty="0"/>
              <a:t>   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root.getLeft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root.getRight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}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1" y="2368927"/>
            <a:ext cx="6936259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HashDriver.java, after the client inputs name for search</a:t>
            </a:r>
          </a:p>
          <a:p>
            <a:pPr lvl="1"/>
            <a:r>
              <a:rPr lang="en-US" sz="1600" dirty="0"/>
              <a:t>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</a:t>
            </a:r>
          </a:p>
          <a:p>
            <a:pPr lvl="1"/>
            <a:r>
              <a:rPr lang="en-US" sz="1600" dirty="0"/>
              <a:t>Employee found =     </a:t>
            </a:r>
            <a:r>
              <a:rPr lang="en-US" sz="1600" dirty="0">
                <a:highlight>
                  <a:srgbClr val="FF0000"/>
                </a:highlight>
              </a:rPr>
              <a:t>(Employee)(</a:t>
            </a:r>
            <a:r>
              <a:rPr lang="en-US" sz="1600" dirty="0" err="1">
                <a:highlight>
                  <a:srgbClr val="FF0000"/>
                </a:highlight>
              </a:rPr>
              <a:t>ourTree.searchHelper</a:t>
            </a:r>
            <a:r>
              <a:rPr lang="en-US" sz="1600" dirty="0">
                <a:highlight>
                  <a:srgbClr val="FF0000"/>
                </a:highlight>
              </a:rPr>
              <a:t>(</a:t>
            </a:r>
            <a:r>
              <a:rPr lang="en-US" sz="1600" dirty="0" err="1">
                <a:highlight>
                  <a:srgbClr val="FF0000"/>
                </a:highlight>
              </a:rPr>
              <a:t>ourTree.myRoot,temp</a:t>
            </a:r>
            <a:r>
              <a:rPr lang="en-US" sz="1600" dirty="0">
                <a:highlight>
                  <a:srgbClr val="FF0000"/>
                </a:highlight>
              </a:rPr>
              <a:t>).</a:t>
            </a:r>
            <a:r>
              <a:rPr lang="en-US" sz="1600" dirty="0" err="1">
                <a:highlight>
                  <a:srgbClr val="FF0000"/>
                </a:highlight>
              </a:rPr>
              <a:t>getValue</a:t>
            </a:r>
            <a:r>
              <a:rPr lang="en-US" sz="1600" dirty="0">
                <a:highlight>
                  <a:srgbClr val="FF0000"/>
                </a:highlight>
              </a:rPr>
              <a:t>());</a:t>
            </a:r>
            <a:br>
              <a:rPr lang="en-US" sz="1600" dirty="0"/>
            </a:br>
            <a:r>
              <a:rPr lang="en-US" sz="1600" dirty="0"/>
              <a:t>if(found != null)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</a:t>
            </a:r>
            <a:r>
              <a:rPr lang="en-US" sz="1600" dirty="0" err="1"/>
              <a:t>found.getNumber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else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not found");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71458-B6D8-43FB-9ECE-5239917AC802}"/>
              </a:ext>
            </a:extLst>
          </p:cNvPr>
          <p:cNvCxnSpPr/>
          <p:nvPr/>
        </p:nvCxnSpPr>
        <p:spPr>
          <a:xfrm flipV="1">
            <a:off x="1958109" y="3934691"/>
            <a:ext cx="1413164" cy="21613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a </a:t>
            </a:r>
            <a:r>
              <a:rPr lang="en-US" dirty="0" err="1"/>
              <a:t>HashTable</a:t>
            </a:r>
            <a:r>
              <a:rPr lang="en-US" dirty="0"/>
              <a:t> specific version of </a:t>
            </a:r>
            <a:r>
              <a:rPr lang="en-US" dirty="0" err="1"/>
              <a:t>searchHelper</a:t>
            </a:r>
            <a:r>
              <a:rPr lang="en-US" dirty="0"/>
              <a:t> in Tree.java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5579918" y="2368927"/>
            <a:ext cx="6612082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int </a:t>
            </a:r>
            <a:r>
              <a:rPr lang="en-US" sz="1400" dirty="0" err="1"/>
              <a:t>searchNameGetNum</a:t>
            </a:r>
            <a:r>
              <a:rPr lang="en-US" sz="1400" dirty="0"/>
              <a:t>(String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</a:t>
            </a:r>
            <a:r>
              <a:rPr lang="en-US" sz="1400" dirty="0" err="1"/>
              <a:t>findName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if(found != null)</a:t>
            </a:r>
            <a:br>
              <a:rPr lang="en-US" sz="1400" dirty="0"/>
            </a:br>
            <a:r>
              <a:rPr lang="en-US" sz="1400" dirty="0"/>
              <a:t>         return ((Employee)(</a:t>
            </a:r>
            <a:r>
              <a:rPr lang="en-US" sz="1400" dirty="0" err="1"/>
              <a:t>found.getValue</a:t>
            </a:r>
            <a:r>
              <a:rPr lang="en-US" sz="1400" dirty="0"/>
              <a:t>())).</a:t>
            </a:r>
            <a:r>
              <a:rPr lang="en-US" sz="1400" dirty="0" err="1"/>
              <a:t>getNumber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return -1;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if(root == null)</a:t>
            </a:r>
            <a:br>
              <a:rPr lang="en-US" sz="1400" dirty="0"/>
            </a:br>
            <a:r>
              <a:rPr lang="en-US" sz="1400" dirty="0"/>
              <a:t>         return null;</a:t>
            </a:r>
            <a:br>
              <a:rPr lang="en-US" sz="1400" dirty="0"/>
            </a:br>
            <a:r>
              <a:rPr lang="en-US" sz="1400" dirty="0"/>
              <a:t>      String </a:t>
            </a:r>
            <a:r>
              <a:rPr lang="en-US" sz="1400" dirty="0" err="1"/>
              <a:t>rootName</a:t>
            </a:r>
            <a:r>
              <a:rPr lang="en-US" sz="1400" dirty="0"/>
              <a:t> = ((Employee)(</a:t>
            </a:r>
            <a:r>
              <a:rPr lang="en-US" sz="1400" dirty="0" err="1"/>
              <a:t>root.getValue</a:t>
            </a:r>
            <a:r>
              <a:rPr lang="en-US" sz="1400" dirty="0"/>
              <a:t>())).</a:t>
            </a:r>
            <a:r>
              <a:rPr lang="en-US" sz="1400" dirty="0" err="1"/>
              <a:t>getName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findName.equals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>         return root;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findName.compareTo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 &lt; 0)</a:t>
            </a:r>
            <a:br>
              <a:rPr lang="en-US" sz="1400" dirty="0"/>
            </a:br>
            <a:r>
              <a:rPr lang="en-US" sz="1400" dirty="0"/>
              <a:t>   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2" y="2368927"/>
            <a:ext cx="6096001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int num = </a:t>
            </a:r>
            <a:r>
              <a:rPr lang="en-US" sz="1600" dirty="0" err="1"/>
              <a:t>ourTree.searchNameGetNum</a:t>
            </a:r>
            <a:r>
              <a:rPr lang="en-US" sz="1600" dirty="0"/>
              <a:t>(word);</a:t>
            </a:r>
            <a:br>
              <a:rPr lang="en-US" sz="1600" dirty="0"/>
            </a:br>
            <a:r>
              <a:rPr lang="en-US" sz="1600" dirty="0"/>
              <a:t> if(num != -1)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</a:t>
            </a:r>
            <a:r>
              <a:rPr lang="en-US" sz="1600" dirty="0" err="1"/>
              <a:t>found.getNumber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5"/>
            <a:ext cx="10515600" cy="5840557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a </a:t>
            </a:r>
            <a:r>
              <a:rPr lang="en-US" dirty="0" err="1"/>
              <a:t>HashTable</a:t>
            </a:r>
            <a:r>
              <a:rPr lang="en-US" dirty="0"/>
              <a:t> specific version of </a:t>
            </a:r>
            <a:r>
              <a:rPr lang="en-US" dirty="0" err="1"/>
              <a:t>searchHelper</a:t>
            </a:r>
            <a:r>
              <a:rPr lang="en-US" dirty="0"/>
              <a:t> in Tree.java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Better, but now we have code in Tree that 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very specific to </a:t>
            </a:r>
            <a:r>
              <a:rPr lang="en-US" sz="2000" dirty="0" err="1">
                <a:solidFill>
                  <a:srgbClr val="C00000"/>
                </a:solidFill>
              </a:rPr>
              <a:t>dataItems</a:t>
            </a:r>
            <a:r>
              <a:rPr lang="en-US" sz="2000" dirty="0">
                <a:solidFill>
                  <a:srgbClr val="C00000"/>
                </a:solidFill>
              </a:rPr>
              <a:t> (that’s sloppy, son)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5579918" y="2368927"/>
            <a:ext cx="6612082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int </a:t>
            </a:r>
            <a:r>
              <a:rPr lang="en-US" sz="1400" dirty="0" err="1">
                <a:highlight>
                  <a:srgbClr val="FF0000"/>
                </a:highlight>
              </a:rPr>
              <a:t>searchNameGetNum</a:t>
            </a:r>
            <a:r>
              <a:rPr lang="en-US" sz="1400" dirty="0"/>
              <a:t>(String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</a:t>
            </a:r>
            <a:r>
              <a:rPr lang="en-US" sz="1400" dirty="0" err="1"/>
              <a:t>findName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if(found != null)</a:t>
            </a:r>
            <a:br>
              <a:rPr lang="en-US" sz="1400" dirty="0"/>
            </a:br>
            <a:r>
              <a:rPr lang="en-US" sz="1400" dirty="0"/>
              <a:t>         return ((Employee)(</a:t>
            </a:r>
            <a:r>
              <a:rPr lang="en-US" sz="1400" dirty="0" err="1"/>
              <a:t>found.getValue</a:t>
            </a:r>
            <a:r>
              <a:rPr lang="en-US" sz="1400" dirty="0"/>
              <a:t>())).</a:t>
            </a:r>
            <a:r>
              <a:rPr lang="en-US" sz="1400" dirty="0" err="1"/>
              <a:t>getNumber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return -1;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>
                <a:highlight>
                  <a:srgbClr val="FF0000"/>
                </a:highlight>
              </a:rPr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if(root == null)</a:t>
            </a:r>
            <a:br>
              <a:rPr lang="en-US" sz="1400" dirty="0"/>
            </a:br>
            <a:r>
              <a:rPr lang="en-US" sz="1400" dirty="0"/>
              <a:t>         return null;</a:t>
            </a:r>
            <a:br>
              <a:rPr lang="en-US" sz="1400" dirty="0"/>
            </a:br>
            <a:r>
              <a:rPr lang="en-US" sz="1400" dirty="0"/>
              <a:t>      String </a:t>
            </a:r>
            <a:r>
              <a:rPr lang="en-US" sz="1400" dirty="0" err="1"/>
              <a:t>rootName</a:t>
            </a:r>
            <a:r>
              <a:rPr lang="en-US" sz="1400" dirty="0"/>
              <a:t> = ((Employee)(</a:t>
            </a:r>
            <a:r>
              <a:rPr lang="en-US" sz="1400" dirty="0" err="1"/>
              <a:t>root.getValue</a:t>
            </a:r>
            <a:r>
              <a:rPr lang="en-US" sz="1400" dirty="0"/>
              <a:t>())).</a:t>
            </a:r>
            <a:r>
              <a:rPr lang="en-US" sz="1400" dirty="0" err="1"/>
              <a:t>getName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findName.equals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>         return root;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findName.compareTo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 &lt; 0)</a:t>
            </a:r>
            <a:br>
              <a:rPr lang="en-US" sz="1400" dirty="0"/>
            </a:br>
            <a:r>
              <a:rPr lang="en-US" sz="1400" dirty="0"/>
              <a:t>   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1" y="2368927"/>
            <a:ext cx="6244281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int num = </a:t>
            </a:r>
            <a:r>
              <a:rPr lang="en-US" sz="1600" dirty="0" err="1"/>
              <a:t>ourTree.</a:t>
            </a:r>
            <a:r>
              <a:rPr lang="en-US" sz="1600" dirty="0" err="1">
                <a:highlight>
                  <a:srgbClr val="FF0000"/>
                </a:highlight>
              </a:rPr>
              <a:t>searchNameGetNum</a:t>
            </a:r>
            <a:r>
              <a:rPr lang="en-US" sz="1600" dirty="0"/>
              <a:t>(word);</a:t>
            </a:r>
            <a:br>
              <a:rPr lang="en-US" sz="1600" dirty="0"/>
            </a:br>
            <a:r>
              <a:rPr lang="en-US" sz="1600" dirty="0"/>
              <a:t> if(num != -1)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</a:t>
            </a:r>
            <a:r>
              <a:rPr lang="en-US" sz="1600" dirty="0" err="1"/>
              <a:t>found.getNumber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A7BC8-A6AF-49EE-9CAC-EC94486E4172}"/>
              </a:ext>
            </a:extLst>
          </p:cNvPr>
          <p:cNvCxnSpPr>
            <a:cxnSpLocks/>
          </p:cNvCxnSpPr>
          <p:nvPr/>
        </p:nvCxnSpPr>
        <p:spPr>
          <a:xfrm flipV="1">
            <a:off x="5440218" y="3722255"/>
            <a:ext cx="1856509" cy="23368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EC5EE-8875-451F-8B65-5BF15983DD86}"/>
              </a:ext>
            </a:extLst>
          </p:cNvPr>
          <p:cNvCxnSpPr/>
          <p:nvPr/>
        </p:nvCxnSpPr>
        <p:spPr>
          <a:xfrm flipV="1">
            <a:off x="5440218" y="5190836"/>
            <a:ext cx="2456873" cy="8682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3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can make a new method that returns the item that is searched for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Comparable </a:t>
            </a:r>
            <a:r>
              <a:rPr lang="en-US" sz="1400" dirty="0" err="1"/>
              <a:t>findAndReturn</a:t>
            </a:r>
            <a:r>
              <a:rPr lang="en-US" sz="1400" dirty="0"/>
              <a:t>(Comparable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x);</a:t>
            </a:r>
            <a:br>
              <a:rPr lang="en-US" sz="1400" dirty="0"/>
            </a:br>
            <a:r>
              <a:rPr lang="en-US" sz="1400" dirty="0"/>
              <a:t>   if(found != null)</a:t>
            </a:r>
            <a:br>
              <a:rPr lang="en-US" sz="1400" dirty="0"/>
            </a:br>
            <a:r>
              <a:rPr lang="en-US" sz="1400" dirty="0"/>
              <a:t>      return </a:t>
            </a:r>
            <a:r>
              <a:rPr lang="en-US" sz="1400" dirty="0" err="1"/>
              <a:t>found.getValue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return null;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if(root == null)</a:t>
            </a:r>
            <a:br>
              <a:rPr lang="en-US" sz="1400" dirty="0"/>
            </a:br>
            <a:r>
              <a:rPr lang="en-US" sz="1400" dirty="0"/>
              <a:t>      return null;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x.equals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()))</a:t>
            </a:r>
            <a:br>
              <a:rPr lang="en-US" sz="1400" dirty="0"/>
            </a:br>
            <a:r>
              <a:rPr lang="en-US" sz="1400" dirty="0"/>
              <a:t>      return root;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x.compareTo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 &lt; 0)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0" y="2368927"/>
            <a:ext cx="681269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Employee(0, word);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Employee </a:t>
            </a:r>
            <a:r>
              <a:rPr lang="en-US" sz="1600" dirty="0" err="1"/>
              <a:t>foundItem</a:t>
            </a:r>
            <a:r>
              <a:rPr lang="en-US" sz="1600" dirty="0"/>
              <a:t> = (Employee)(</a:t>
            </a:r>
            <a:r>
              <a:rPr lang="en-US" sz="1600" dirty="0" err="1"/>
              <a:t>ourTree.findAndReturn</a:t>
            </a:r>
            <a:r>
              <a:rPr lang="en-US" sz="1600" dirty="0"/>
              <a:t>(temp));</a:t>
            </a:r>
            <a:br>
              <a:rPr lang="en-US" sz="1600" dirty="0"/>
            </a:br>
            <a:r>
              <a:rPr lang="en-US" sz="1600" dirty="0"/>
              <a:t> if(</a:t>
            </a:r>
            <a:r>
              <a:rPr lang="en-US" sz="1600" dirty="0" err="1"/>
              <a:t>foundItem</a:t>
            </a:r>
            <a:r>
              <a:rPr lang="en-US" sz="1600" dirty="0"/>
              <a:t> != null)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dirty="0" err="1"/>
              <a:t>System.out.println</a:t>
            </a:r>
            <a:r>
              <a:rPr lang="en-US" sz="1600" dirty="0"/>
              <a:t>("The number is "+</a:t>
            </a:r>
            <a:r>
              <a:rPr lang="en-US" sz="1600" dirty="0" err="1"/>
              <a:t>foundItem.getNumber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2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can make a new method that returns the item that is searched for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Much cleaner: no Tree code changed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Only one general method added that keeps data field safe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Comparable </a:t>
            </a:r>
            <a:r>
              <a:rPr lang="en-US" sz="1400" dirty="0" err="1">
                <a:highlight>
                  <a:srgbClr val="00FF00"/>
                </a:highlight>
              </a:rPr>
              <a:t>findAndReturn</a:t>
            </a:r>
            <a:r>
              <a:rPr lang="en-US" sz="1400" dirty="0"/>
              <a:t>(Comparable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x);</a:t>
            </a:r>
            <a:br>
              <a:rPr lang="en-US" sz="1400" dirty="0"/>
            </a:br>
            <a:r>
              <a:rPr lang="en-US" sz="1400" dirty="0"/>
              <a:t>   if(found != null)</a:t>
            </a:r>
            <a:br>
              <a:rPr lang="en-US" sz="1400" dirty="0"/>
            </a:br>
            <a:r>
              <a:rPr lang="en-US" sz="1400" dirty="0"/>
              <a:t>      return </a:t>
            </a:r>
            <a:r>
              <a:rPr lang="en-US" sz="1400" dirty="0" err="1"/>
              <a:t>found.getValue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return null;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if(root == null)</a:t>
            </a:r>
            <a:br>
              <a:rPr lang="en-US" sz="1400" dirty="0"/>
            </a:br>
            <a:r>
              <a:rPr lang="en-US" sz="1400" dirty="0"/>
              <a:t>      return null;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x.equals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()))</a:t>
            </a:r>
            <a:br>
              <a:rPr lang="en-US" sz="1400" dirty="0"/>
            </a:br>
            <a:r>
              <a:rPr lang="en-US" sz="1400" dirty="0"/>
              <a:t>      return root;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x.compareTo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 &lt; 0)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1" y="2368927"/>
            <a:ext cx="6853881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</a:t>
            </a:r>
            <a:r>
              <a:rPr lang="en-US" sz="1600" dirty="0" err="1"/>
              <a:t>dataItem</a:t>
            </a:r>
            <a:r>
              <a:rPr lang="en-US" sz="1600" dirty="0"/>
              <a:t>(0, word);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Employee </a:t>
            </a:r>
            <a:r>
              <a:rPr lang="en-US" sz="1600" dirty="0" err="1"/>
              <a:t>foundItem</a:t>
            </a:r>
            <a:r>
              <a:rPr lang="en-US" sz="1600" dirty="0"/>
              <a:t> = (Employee)(</a:t>
            </a:r>
            <a:r>
              <a:rPr lang="en-US" sz="1600" dirty="0" err="1"/>
              <a:t>ourTree.</a:t>
            </a:r>
            <a:r>
              <a:rPr lang="en-US" sz="1600" dirty="0" err="1">
                <a:highlight>
                  <a:srgbClr val="00FF00"/>
                </a:highlight>
              </a:rPr>
              <a:t>findAndReturn</a:t>
            </a:r>
            <a:r>
              <a:rPr lang="en-US" sz="1600" dirty="0"/>
              <a:t>(temp));</a:t>
            </a:r>
            <a:br>
              <a:rPr lang="en-US" sz="1600" dirty="0"/>
            </a:br>
            <a:r>
              <a:rPr lang="en-US" sz="1600" dirty="0"/>
              <a:t> if(</a:t>
            </a:r>
            <a:r>
              <a:rPr lang="en-US" sz="1600" dirty="0" err="1"/>
              <a:t>foundItem</a:t>
            </a:r>
            <a:r>
              <a:rPr lang="en-US" sz="1600" dirty="0"/>
              <a:t> != null)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dirty="0" err="1"/>
              <a:t>System.out.println</a:t>
            </a:r>
            <a:r>
              <a:rPr lang="en-US" sz="1600" dirty="0"/>
              <a:t>("The number is "+</a:t>
            </a:r>
            <a:r>
              <a:rPr lang="en-US" sz="1600" dirty="0" err="1"/>
              <a:t>foundItem.getNumber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9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1865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Optimizing Hash Tables</vt:lpstr>
      <vt:lpstr>Hashing with binary search trees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Oberle, Doug R</dc:creator>
  <cp:lastModifiedBy>Oberle, Doug R</cp:lastModifiedBy>
  <cp:revision>38</cp:revision>
  <dcterms:created xsi:type="dcterms:W3CDTF">2020-04-28T12:16:18Z</dcterms:created>
  <dcterms:modified xsi:type="dcterms:W3CDTF">2023-03-31T13:09:27Z</dcterms:modified>
</cp:coreProperties>
</file>