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7EDB-AAB5-47E3-A394-47ABFF5D9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559ADC-6B3C-44BB-845F-6AB39B8F6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A7FF88-4F90-4747-A206-CFB88483F484}"/>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5" name="Footer Placeholder 4">
            <a:extLst>
              <a:ext uri="{FF2B5EF4-FFF2-40B4-BE49-F238E27FC236}">
                <a16:creationId xmlns:a16="http://schemas.microsoft.com/office/drawing/2014/main" id="{B38A3D7D-24D0-4923-B779-F65F61EB0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19796-D195-4ED9-BAC9-4F082F30D1BD}"/>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94952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B0C0-6BDE-446F-BBB6-EA430ADB3C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AD11F-7913-4AA6-A969-603F51BA7B8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E4E7C-D123-481A-AAD5-0F7DC37186D1}"/>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5" name="Footer Placeholder 4">
            <a:extLst>
              <a:ext uri="{FF2B5EF4-FFF2-40B4-BE49-F238E27FC236}">
                <a16:creationId xmlns:a16="http://schemas.microsoft.com/office/drawing/2014/main" id="{CA906C0A-7C3E-4414-AA02-62A5CD0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54DAA-1034-430D-91A8-529D76B6DFCF}"/>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05359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CE80F-E354-4AE5-9E75-06D534248D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0DA199-C962-451C-9866-35C00EDD72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095B-5B4F-482E-BC71-E4D33EBF3099}"/>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5" name="Footer Placeholder 4">
            <a:extLst>
              <a:ext uri="{FF2B5EF4-FFF2-40B4-BE49-F238E27FC236}">
                <a16:creationId xmlns:a16="http://schemas.microsoft.com/office/drawing/2014/main" id="{584BC168-7BF9-472D-A2FC-6DC76ED5B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0001E-3002-4AA1-AF43-4B872B3B4324}"/>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95674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24E0-C6FD-4191-978C-0B226C2D2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CA50E6-6BA0-4295-8835-A396531B96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97159-FA84-4110-B945-8DDD673CFFCD}"/>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5" name="Footer Placeholder 4">
            <a:extLst>
              <a:ext uri="{FF2B5EF4-FFF2-40B4-BE49-F238E27FC236}">
                <a16:creationId xmlns:a16="http://schemas.microsoft.com/office/drawing/2014/main" id="{6DA6F96B-F838-434C-9281-25FB84779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1F3A0-7097-4915-A2DE-CD8D3705AF4B}"/>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277292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758F-2A2D-4B39-84DB-891BBC1ECD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92A2E-3677-49C1-B0BA-ABA51D861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C17AC8-8FD9-4DE8-993D-CBEE0654A2AD}"/>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5" name="Footer Placeholder 4">
            <a:extLst>
              <a:ext uri="{FF2B5EF4-FFF2-40B4-BE49-F238E27FC236}">
                <a16:creationId xmlns:a16="http://schemas.microsoft.com/office/drawing/2014/main" id="{FE45B2A4-CF3D-4B6E-8C8C-94F2DBC9B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E3933-287A-4118-9110-B1F2A3779F05}"/>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330039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8C02-069B-4C36-89E3-3EBE0C9BB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0D674-249B-4445-ABD3-A5AF2745AD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2BE7F-9349-444F-861B-9B7A834694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C43298-5C83-477F-8EF3-47AB543CA9F1}"/>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6" name="Footer Placeholder 5">
            <a:extLst>
              <a:ext uri="{FF2B5EF4-FFF2-40B4-BE49-F238E27FC236}">
                <a16:creationId xmlns:a16="http://schemas.microsoft.com/office/drawing/2014/main" id="{0153F0B4-12A4-4C7A-8F98-9138A1611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DCAF8-7B70-442E-9752-101935F226A5}"/>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30394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49F2-5B5A-4A92-BF80-FDAFCC2ADF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E6A8D5-2CD5-4A9D-AE9A-23EFD9A93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201A21-EEF5-44C0-94AC-FAC29FEEC7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B5B58-5159-48F7-8971-E725265D1E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2D3C88-8B4A-4E72-B27D-B1B56D7BF6E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0C8737-BA51-41E6-8D1E-F63D1C996883}"/>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8" name="Footer Placeholder 7">
            <a:extLst>
              <a:ext uri="{FF2B5EF4-FFF2-40B4-BE49-F238E27FC236}">
                <a16:creationId xmlns:a16="http://schemas.microsoft.com/office/drawing/2014/main" id="{7EFDF4FE-F183-46B0-A3FC-B20C04289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DBA55C-13C6-4090-A603-BD85E1DF7347}"/>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11721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8DB9-A263-4DDF-83AA-A1181A3B8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258BC-4A96-45CE-A740-15AC4360A4D5}"/>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4" name="Footer Placeholder 3">
            <a:extLst>
              <a:ext uri="{FF2B5EF4-FFF2-40B4-BE49-F238E27FC236}">
                <a16:creationId xmlns:a16="http://schemas.microsoft.com/office/drawing/2014/main" id="{20C6B809-12B7-42E8-8908-2A490B9746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D5327D-7706-4F65-9790-FE939B214EEC}"/>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4018740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2D3538-3F81-4283-B346-427A50B9CDB2}"/>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3" name="Footer Placeholder 2">
            <a:extLst>
              <a:ext uri="{FF2B5EF4-FFF2-40B4-BE49-F238E27FC236}">
                <a16:creationId xmlns:a16="http://schemas.microsoft.com/office/drawing/2014/main" id="{73D78954-C2A3-4F56-8678-D62BDE9B9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3AF494-4E35-4922-8212-21F41C8C9DAA}"/>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80555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A812-305B-4682-93B2-E0014B8BE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4CCD49-56CD-42FB-99EF-F6B4F7F91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460246-9A8B-4368-8927-F25B1751C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F6E40E-1F6C-42EB-9440-DE27258B8A72}"/>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6" name="Footer Placeholder 5">
            <a:extLst>
              <a:ext uri="{FF2B5EF4-FFF2-40B4-BE49-F238E27FC236}">
                <a16:creationId xmlns:a16="http://schemas.microsoft.com/office/drawing/2014/main" id="{0C0C7DF2-9147-48D1-8FE6-FF3D84746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9E964-480E-4AE7-904F-64AA7C28BCFF}"/>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221796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699C-FF90-4B8F-B100-BB8EB2220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0F147A-40D6-41F0-BAA2-4AD6EB2C2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06B5CF-37B1-4290-8B4C-3B4B1ACDF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078CED-B91F-4BCB-82E6-B521AC68EF76}"/>
              </a:ext>
            </a:extLst>
          </p:cNvPr>
          <p:cNvSpPr>
            <a:spLocks noGrp="1"/>
          </p:cNvSpPr>
          <p:nvPr>
            <p:ph type="dt" sz="half" idx="10"/>
          </p:nvPr>
        </p:nvSpPr>
        <p:spPr/>
        <p:txBody>
          <a:bodyPr/>
          <a:lstStyle/>
          <a:p>
            <a:fld id="{3DC5A8E0-63E0-4AF5-8D14-D6E5408668B5}" type="datetimeFigureOut">
              <a:rPr lang="en-US" smtClean="0"/>
              <a:t>3/10/2022</a:t>
            </a:fld>
            <a:endParaRPr lang="en-US"/>
          </a:p>
        </p:txBody>
      </p:sp>
      <p:sp>
        <p:nvSpPr>
          <p:cNvPr id="6" name="Footer Placeholder 5">
            <a:extLst>
              <a:ext uri="{FF2B5EF4-FFF2-40B4-BE49-F238E27FC236}">
                <a16:creationId xmlns:a16="http://schemas.microsoft.com/office/drawing/2014/main" id="{699C7061-163C-4A53-BA28-B35A1CB27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B712C-A273-4775-A1C0-35DB971B4697}"/>
              </a:ext>
            </a:extLst>
          </p:cNvPr>
          <p:cNvSpPr>
            <a:spLocks noGrp="1"/>
          </p:cNvSpPr>
          <p:nvPr>
            <p:ph type="sldNum" sz="quarter" idx="12"/>
          </p:nvPr>
        </p:nvSpPr>
        <p:spPr/>
        <p:txBody>
          <a:bodyPr/>
          <a:lstStyle/>
          <a:p>
            <a:fld id="{29249517-C7FD-46AE-9FEB-C7EE231159C2}" type="slidenum">
              <a:rPr lang="en-US" smtClean="0"/>
              <a:t>‹#›</a:t>
            </a:fld>
            <a:endParaRPr lang="en-US"/>
          </a:p>
        </p:txBody>
      </p:sp>
    </p:spTree>
    <p:extLst>
      <p:ext uri="{BB962C8B-B14F-4D97-AF65-F5344CB8AC3E}">
        <p14:creationId xmlns:p14="http://schemas.microsoft.com/office/powerpoint/2010/main" val="319833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5A40F2-132B-4ED6-AE7B-70B3F67BD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3BAEE5-5FFB-46A1-91BD-42FE12D6E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E5645-C886-43C5-85C7-C5FC886B4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5A8E0-63E0-4AF5-8D14-D6E5408668B5}" type="datetimeFigureOut">
              <a:rPr lang="en-US" smtClean="0"/>
              <a:t>3/10/2022</a:t>
            </a:fld>
            <a:endParaRPr lang="en-US"/>
          </a:p>
        </p:txBody>
      </p:sp>
      <p:sp>
        <p:nvSpPr>
          <p:cNvPr id="5" name="Footer Placeholder 4">
            <a:extLst>
              <a:ext uri="{FF2B5EF4-FFF2-40B4-BE49-F238E27FC236}">
                <a16:creationId xmlns:a16="http://schemas.microsoft.com/office/drawing/2014/main" id="{61FECD2B-AB82-4CE2-9F38-8801E9D9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4B808-56BE-48F2-95EB-E03D7C524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49517-C7FD-46AE-9FEB-C7EE231159C2}" type="slidenum">
              <a:rPr lang="en-US" smtClean="0"/>
              <a:t>‹#›</a:t>
            </a:fld>
            <a:endParaRPr lang="en-US"/>
          </a:p>
        </p:txBody>
      </p:sp>
    </p:spTree>
    <p:extLst>
      <p:ext uri="{BB962C8B-B14F-4D97-AF65-F5344CB8AC3E}">
        <p14:creationId xmlns:p14="http://schemas.microsoft.com/office/powerpoint/2010/main" val="2008805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F8C533-E630-4584-A816-9FE2F4DC1E07}"/>
              </a:ext>
            </a:extLst>
          </p:cNvPr>
          <p:cNvSpPr>
            <a:spLocks noGrp="1"/>
          </p:cNvSpPr>
          <p:nvPr>
            <p:ph type="ctrTitle"/>
          </p:nvPr>
        </p:nvSpPr>
        <p:spPr>
          <a:xfrm>
            <a:off x="2886765" y="1495956"/>
            <a:ext cx="6418471" cy="2692050"/>
          </a:xfrm>
        </p:spPr>
        <p:txBody>
          <a:bodyPr>
            <a:normAutofit/>
          </a:bodyPr>
          <a:lstStyle/>
          <a:p>
            <a:r>
              <a:rPr lang="en-US" sz="5400">
                <a:solidFill>
                  <a:schemeClr val="bg1"/>
                </a:solidFill>
              </a:rPr>
              <a:t>Bisection Optimization</a:t>
            </a:r>
          </a:p>
        </p:txBody>
      </p:sp>
      <p:sp>
        <p:nvSpPr>
          <p:cNvPr id="3" name="Subtitle 2">
            <a:extLst>
              <a:ext uri="{FF2B5EF4-FFF2-40B4-BE49-F238E27FC236}">
                <a16:creationId xmlns:a16="http://schemas.microsoft.com/office/drawing/2014/main" id="{6A0C8016-EF1D-417E-A7E0-DE0D6EC43030}"/>
              </a:ext>
            </a:extLst>
          </p:cNvPr>
          <p:cNvSpPr>
            <a:spLocks noGrp="1"/>
          </p:cNvSpPr>
          <p:nvPr>
            <p:ph type="subTitle" idx="1"/>
          </p:nvPr>
        </p:nvSpPr>
        <p:spPr>
          <a:xfrm>
            <a:off x="2886765" y="4414123"/>
            <a:ext cx="6418471" cy="1017915"/>
          </a:xfrm>
        </p:spPr>
        <p:txBody>
          <a:bodyPr>
            <a:normAutofit/>
          </a:bodyPr>
          <a:lstStyle/>
          <a:p>
            <a:r>
              <a:rPr lang="en-US" sz="2000">
                <a:solidFill>
                  <a:schemeClr val="bg1"/>
                </a:solidFill>
              </a:rPr>
              <a:t>Unique solutions, quadratics and range checking</a:t>
            </a:r>
          </a:p>
          <a:p>
            <a:endParaRPr lang="en-US" sz="2000">
              <a:solidFill>
                <a:schemeClr val="bg1"/>
              </a:solidFill>
            </a:endParaRP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2" name="Oval 31">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67520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A586-4771-491A-B4BF-AB9D3D2CF15F}"/>
              </a:ext>
            </a:extLst>
          </p:cNvPr>
          <p:cNvSpPr>
            <a:spLocks noGrp="1"/>
          </p:cNvSpPr>
          <p:nvPr>
            <p:ph type="title"/>
          </p:nvPr>
        </p:nvSpPr>
        <p:spPr/>
        <p:txBody>
          <a:bodyPr/>
          <a:lstStyle/>
          <a:p>
            <a:pPr algn="ctr"/>
            <a:r>
              <a:rPr lang="en-US" dirty="0"/>
              <a:t>Unique solutions</a:t>
            </a:r>
          </a:p>
        </p:txBody>
      </p:sp>
      <p:sp>
        <p:nvSpPr>
          <p:cNvPr id="3" name="Content Placeholder 2">
            <a:extLst>
              <a:ext uri="{FF2B5EF4-FFF2-40B4-BE49-F238E27FC236}">
                <a16:creationId xmlns:a16="http://schemas.microsoft.com/office/drawing/2014/main" id="{6A975D79-2EB3-412D-B612-219C013A8CE5}"/>
              </a:ext>
            </a:extLst>
          </p:cNvPr>
          <p:cNvSpPr>
            <a:spLocks noGrp="1"/>
          </p:cNvSpPr>
          <p:nvPr>
            <p:ph idx="1"/>
          </p:nvPr>
        </p:nvSpPr>
        <p:spPr>
          <a:xfrm>
            <a:off x="838200" y="1825624"/>
            <a:ext cx="10515600" cy="4926867"/>
          </a:xfrm>
        </p:spPr>
        <p:txBody>
          <a:bodyPr>
            <a:normAutofit lnSpcReduction="10000"/>
          </a:bodyPr>
          <a:lstStyle/>
          <a:p>
            <a:r>
              <a:rPr lang="en-US" dirty="0"/>
              <a:t>Problem: on the first pass through the range with an interval of 1, you find some but not all of the solutions.  On the second pass with an interval of 0.5, you find the solutions you already found again.</a:t>
            </a:r>
          </a:p>
          <a:p>
            <a:endParaRPr lang="en-US" dirty="0"/>
          </a:p>
          <a:p>
            <a:r>
              <a:rPr lang="en-US" dirty="0"/>
              <a:t>Options:	upon finding a solution, make sure that it is not in your 			container of solutions before adding it in – solutions   			should be unique.</a:t>
            </a:r>
          </a:p>
          <a:p>
            <a:r>
              <a:rPr lang="en-US" dirty="0"/>
              <a:t>In testing to see if a solution already exists in your container of solutions, you may need to check to see if it is close to something that is there as opposed to the exact same value. </a:t>
            </a:r>
          </a:p>
          <a:p>
            <a:pPr lvl="1"/>
            <a:r>
              <a:rPr lang="en-US" dirty="0"/>
              <a:t>Approaching the solution from a different bound with an “almost-zero” comparison could make two instances of the same solution slightly different.</a:t>
            </a:r>
          </a:p>
        </p:txBody>
      </p:sp>
    </p:spTree>
    <p:extLst>
      <p:ext uri="{BB962C8B-B14F-4D97-AF65-F5344CB8AC3E}">
        <p14:creationId xmlns:p14="http://schemas.microsoft.com/office/powerpoint/2010/main" val="203480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019B-3419-42A2-B8AA-799B5A4AD618}"/>
              </a:ext>
            </a:extLst>
          </p:cNvPr>
          <p:cNvSpPr>
            <a:spLocks noGrp="1"/>
          </p:cNvSpPr>
          <p:nvPr>
            <p:ph type="title"/>
          </p:nvPr>
        </p:nvSpPr>
        <p:spPr/>
        <p:txBody>
          <a:bodyPr/>
          <a:lstStyle/>
          <a:p>
            <a:pPr algn="ctr"/>
            <a:r>
              <a:rPr lang="en-US" dirty="0"/>
              <a:t>Adding code to make the program do less</a:t>
            </a:r>
          </a:p>
        </p:txBody>
      </p:sp>
      <p:sp>
        <p:nvSpPr>
          <p:cNvPr id="3" name="Content Placeholder 2">
            <a:extLst>
              <a:ext uri="{FF2B5EF4-FFF2-40B4-BE49-F238E27FC236}">
                <a16:creationId xmlns:a16="http://schemas.microsoft.com/office/drawing/2014/main" id="{CE6C34E0-715D-47AF-A50B-B1BC38C25AC1}"/>
              </a:ext>
            </a:extLst>
          </p:cNvPr>
          <p:cNvSpPr>
            <a:spLocks noGrp="1"/>
          </p:cNvSpPr>
          <p:nvPr>
            <p:ph idx="1"/>
          </p:nvPr>
        </p:nvSpPr>
        <p:spPr/>
        <p:txBody>
          <a:bodyPr/>
          <a:lstStyle/>
          <a:p>
            <a:r>
              <a:rPr lang="en-US" dirty="0"/>
              <a:t>If a polynomial happens to be a quadratic, there is no need to bisect.</a:t>
            </a:r>
          </a:p>
          <a:p>
            <a:pPr lvl="1"/>
            <a:r>
              <a:rPr lang="en-US" dirty="0"/>
              <a:t>Write a method to determine if a polynomial is a quadratic</a:t>
            </a:r>
          </a:p>
          <a:p>
            <a:pPr lvl="1"/>
            <a:r>
              <a:rPr lang="en-US" dirty="0"/>
              <a:t>Write a method that solves quadratics for real an imaginary solutions</a:t>
            </a:r>
          </a:p>
          <a:p>
            <a:pPr lvl="1"/>
            <a:endParaRPr lang="en-US" dirty="0"/>
          </a:p>
          <a:p>
            <a:r>
              <a:rPr lang="en-US" dirty="0"/>
              <a:t>Find an efficient way to solve constant expressions, or one term expressions like f(x) = 3 or f(x) = 2.8x</a:t>
            </a:r>
          </a:p>
          <a:p>
            <a:pPr lvl="1"/>
            <a:r>
              <a:rPr lang="en-US" dirty="0"/>
              <a:t>There is no need to bisect simple expressions like these</a:t>
            </a:r>
          </a:p>
          <a:p>
            <a:endParaRPr lang="en-US" dirty="0"/>
          </a:p>
          <a:p>
            <a:r>
              <a:rPr lang="en-US" dirty="0"/>
              <a:t>So, any polynomial that is order 3 or higher can bisect, but anything order 2 or lower can have solutions found with O(1) work efficiency.</a:t>
            </a:r>
          </a:p>
        </p:txBody>
      </p:sp>
    </p:spTree>
    <p:extLst>
      <p:ext uri="{BB962C8B-B14F-4D97-AF65-F5344CB8AC3E}">
        <p14:creationId xmlns:p14="http://schemas.microsoft.com/office/powerpoint/2010/main" val="127148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1FBF-C1FB-4EDB-8BF9-3F641BB5E292}"/>
              </a:ext>
            </a:extLst>
          </p:cNvPr>
          <p:cNvSpPr>
            <a:spLocks noGrp="1"/>
          </p:cNvSpPr>
          <p:nvPr>
            <p:ph type="title"/>
          </p:nvPr>
        </p:nvSpPr>
        <p:spPr/>
        <p:txBody>
          <a:bodyPr>
            <a:noAutofit/>
          </a:bodyPr>
          <a:lstStyle/>
          <a:p>
            <a:r>
              <a:rPr lang="en-US" sz="3200" dirty="0"/>
              <a:t>Setting the bounds of bisection ranges:</a:t>
            </a:r>
            <a:br>
              <a:rPr lang="en-US" sz="3200" dirty="0"/>
            </a:br>
            <a:r>
              <a:rPr lang="en-US" sz="3200" dirty="0"/>
              <a:t>An algorithm to find the spectrum of x values for which solutions must exist.</a:t>
            </a:r>
          </a:p>
        </p:txBody>
      </p:sp>
      <p:sp>
        <p:nvSpPr>
          <p:cNvPr id="3" name="Content Placeholder 2">
            <a:extLst>
              <a:ext uri="{FF2B5EF4-FFF2-40B4-BE49-F238E27FC236}">
                <a16:creationId xmlns:a16="http://schemas.microsoft.com/office/drawing/2014/main" id="{FD011EBE-7683-409E-AE39-72AF442E54E3}"/>
              </a:ext>
            </a:extLst>
          </p:cNvPr>
          <p:cNvSpPr>
            <a:spLocks noGrp="1"/>
          </p:cNvSpPr>
          <p:nvPr>
            <p:ph idx="1"/>
          </p:nvPr>
        </p:nvSpPr>
        <p:spPr/>
        <p:txBody>
          <a:bodyPr/>
          <a:lstStyle/>
          <a:p>
            <a:pPr marL="0" indent="0">
              <a:buNone/>
            </a:pPr>
            <a:r>
              <a:rPr lang="en-US" dirty="0"/>
              <a:t>Different science/engineering applications that model a system with a polynomial may have different ranges of input (x) where the solutions might exist (y = f(x)).</a:t>
            </a:r>
          </a:p>
          <a:p>
            <a:pPr marL="0" indent="0">
              <a:buNone/>
            </a:pPr>
            <a:endParaRPr lang="en-US" dirty="0"/>
          </a:p>
          <a:p>
            <a:pPr marL="0" indent="0">
              <a:buNone/>
            </a:pPr>
            <a:r>
              <a:rPr lang="en-US" dirty="0"/>
              <a:t>It would be nice to allow the client to select the min and max values for the range of inputs where you test for solutions.</a:t>
            </a:r>
          </a:p>
          <a:p>
            <a:pPr marL="0" indent="0">
              <a:buNone/>
            </a:pPr>
            <a:endParaRPr lang="en-US" dirty="0"/>
          </a:p>
          <a:p>
            <a:pPr marL="0" indent="0">
              <a:buNone/>
            </a:pPr>
            <a:r>
              <a:rPr lang="en-US" dirty="0"/>
              <a:t>There is also an algorithm that can be used to find the absolute band of inputs (x) where the solutions must exist (y = f(x)).</a:t>
            </a:r>
          </a:p>
        </p:txBody>
      </p:sp>
    </p:spTree>
    <p:extLst>
      <p:ext uri="{BB962C8B-B14F-4D97-AF65-F5344CB8AC3E}">
        <p14:creationId xmlns:p14="http://schemas.microsoft.com/office/powerpoint/2010/main" val="285608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1FBF-C1FB-4EDB-8BF9-3F641BB5E292}"/>
              </a:ext>
            </a:extLst>
          </p:cNvPr>
          <p:cNvSpPr>
            <a:spLocks noGrp="1"/>
          </p:cNvSpPr>
          <p:nvPr>
            <p:ph type="title"/>
          </p:nvPr>
        </p:nvSpPr>
        <p:spPr/>
        <p:txBody>
          <a:bodyPr>
            <a:noAutofit/>
          </a:bodyPr>
          <a:lstStyle/>
          <a:p>
            <a:r>
              <a:rPr lang="en-US" sz="3200" dirty="0"/>
              <a:t>Setting the bounds of bisection ranges:</a:t>
            </a:r>
            <a:br>
              <a:rPr lang="en-US" sz="3200" dirty="0"/>
            </a:br>
            <a:r>
              <a:rPr lang="en-US" sz="3200" dirty="0"/>
              <a:t>An algorithm to find the spectrum of x values for which solutions must exist.</a:t>
            </a:r>
          </a:p>
        </p:txBody>
      </p:sp>
      <p:sp>
        <p:nvSpPr>
          <p:cNvPr id="3" name="Content Placeholder 2">
            <a:extLst>
              <a:ext uri="{FF2B5EF4-FFF2-40B4-BE49-F238E27FC236}">
                <a16:creationId xmlns:a16="http://schemas.microsoft.com/office/drawing/2014/main" id="{FD011EBE-7683-409E-AE39-72AF442E54E3}"/>
              </a:ext>
            </a:extLst>
          </p:cNvPr>
          <p:cNvSpPr>
            <a:spLocks noGrp="1"/>
          </p:cNvSpPr>
          <p:nvPr>
            <p:ph idx="1"/>
          </p:nvPr>
        </p:nvSpPr>
        <p:spPr/>
        <p:txBody>
          <a:bodyPr/>
          <a:lstStyle/>
          <a:p>
            <a:pPr marL="514350" indent="-514350">
              <a:buAutoNum type="arabicParenR"/>
            </a:pPr>
            <a:r>
              <a:rPr lang="en-US" dirty="0"/>
              <a:t>Get a collection of the absolute value of coefficients (C)</a:t>
            </a:r>
          </a:p>
          <a:p>
            <a:pPr marL="514350" indent="-514350">
              <a:buAutoNum type="arabicParenR"/>
            </a:pPr>
            <a:r>
              <a:rPr lang="en-US" dirty="0"/>
              <a:t>Divide all elements of C by the leading coefficient, then remove the leading coefficient from C </a:t>
            </a:r>
          </a:p>
          <a:p>
            <a:pPr marL="514350" indent="-514350">
              <a:buAutoNum type="arabicParenR"/>
            </a:pPr>
            <a:r>
              <a:rPr lang="en-US" dirty="0"/>
              <a:t>Find the maximum element of C (</a:t>
            </a:r>
            <a:r>
              <a:rPr lang="en-US" dirty="0" err="1"/>
              <a:t>maxC</a:t>
            </a:r>
            <a:r>
              <a:rPr lang="en-US" dirty="0"/>
              <a:t>) and the sum of the elements of C (</a:t>
            </a:r>
            <a:r>
              <a:rPr lang="en-US" dirty="0" err="1"/>
              <a:t>sumC</a:t>
            </a:r>
            <a:r>
              <a:rPr lang="en-US" dirty="0"/>
              <a:t>)</a:t>
            </a:r>
          </a:p>
          <a:p>
            <a:pPr marL="514350" indent="-514350">
              <a:buAutoNum type="arabicParenR"/>
            </a:pPr>
            <a:r>
              <a:rPr lang="en-US" dirty="0"/>
              <a:t>The range of possible solutions is between the negative and positive:  Min {   (Max{1, </a:t>
            </a:r>
            <a:r>
              <a:rPr lang="en-US" dirty="0" err="1"/>
              <a:t>sumC</a:t>
            </a:r>
            <a:r>
              <a:rPr lang="en-US" dirty="0"/>
              <a:t>}),   (1 + </a:t>
            </a:r>
            <a:r>
              <a:rPr lang="en-US" dirty="0" err="1"/>
              <a:t>maxC</a:t>
            </a:r>
            <a:r>
              <a:rPr lang="en-US" dirty="0"/>
              <a:t>)  }</a:t>
            </a:r>
          </a:p>
        </p:txBody>
      </p:sp>
    </p:spTree>
    <p:extLst>
      <p:ext uri="{BB962C8B-B14F-4D97-AF65-F5344CB8AC3E}">
        <p14:creationId xmlns:p14="http://schemas.microsoft.com/office/powerpoint/2010/main" val="133548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11EBE-7683-409E-AE39-72AF442E54E3}"/>
              </a:ext>
            </a:extLst>
          </p:cNvPr>
          <p:cNvSpPr>
            <a:spLocks noGrp="1"/>
          </p:cNvSpPr>
          <p:nvPr>
            <p:ph idx="1"/>
          </p:nvPr>
        </p:nvSpPr>
        <p:spPr>
          <a:xfrm>
            <a:off x="697523" y="337626"/>
            <a:ext cx="10515600" cy="6808762"/>
          </a:xfrm>
        </p:spPr>
        <p:txBody>
          <a:bodyPr>
            <a:normAutofit/>
          </a:bodyPr>
          <a:lstStyle/>
          <a:p>
            <a:pPr marL="0" indent="0">
              <a:buNone/>
            </a:pPr>
            <a:r>
              <a:rPr lang="en-US" dirty="0">
                <a:solidFill>
                  <a:srgbClr val="FF0000"/>
                </a:solidFill>
              </a:rPr>
              <a:t>					4x</a:t>
            </a:r>
            <a:r>
              <a:rPr lang="en-US" baseline="30000" dirty="0">
                <a:solidFill>
                  <a:srgbClr val="FF0000"/>
                </a:solidFill>
              </a:rPr>
              <a:t>3</a:t>
            </a:r>
            <a:r>
              <a:rPr lang="en-US" dirty="0">
                <a:solidFill>
                  <a:srgbClr val="FF0000"/>
                </a:solidFill>
              </a:rPr>
              <a:t> + 2.8x</a:t>
            </a:r>
            <a:r>
              <a:rPr lang="en-US" baseline="30000" dirty="0">
                <a:solidFill>
                  <a:srgbClr val="FF0000"/>
                </a:solidFill>
              </a:rPr>
              <a:t>2</a:t>
            </a:r>
            <a:r>
              <a:rPr lang="en-US" dirty="0">
                <a:solidFill>
                  <a:srgbClr val="FF0000"/>
                </a:solidFill>
              </a:rPr>
              <a:t> - 8</a:t>
            </a:r>
          </a:p>
          <a:p>
            <a:pPr marL="514350" indent="-514350">
              <a:buFont typeface="Arial" panose="020B0604020202020204" pitchFamily="34" charset="0"/>
              <a:buAutoNum type="arabicParenR"/>
            </a:pPr>
            <a:r>
              <a:rPr lang="en-US" dirty="0"/>
              <a:t>Get collection of absolute values of coefficients: </a:t>
            </a:r>
            <a:r>
              <a:rPr lang="en-US" dirty="0">
                <a:solidFill>
                  <a:srgbClr val="FF0000"/>
                </a:solidFill>
              </a:rPr>
              <a:t>C = {4, 2.8, 0, 8}</a:t>
            </a:r>
          </a:p>
          <a:p>
            <a:pPr marL="0" indent="0">
              <a:buNone/>
            </a:pPr>
            <a:endParaRPr lang="en-US" dirty="0"/>
          </a:p>
          <a:p>
            <a:pPr marL="514350" indent="-514350">
              <a:buAutoNum type="arabicParenR" startAt="2"/>
            </a:pPr>
            <a:r>
              <a:rPr lang="en-US" dirty="0"/>
              <a:t>Divide all elements of C by the leading coefficient, then remove the leading coefficient from C: 				  </a:t>
            </a:r>
            <a:r>
              <a:rPr lang="en-US" dirty="0">
                <a:solidFill>
                  <a:srgbClr val="FF0000"/>
                </a:solidFill>
              </a:rPr>
              <a:t>C = {(2.8/4), 0, 2}</a:t>
            </a:r>
          </a:p>
          <a:p>
            <a:pPr marL="514350" indent="-514350">
              <a:buAutoNum type="arabicParenR"/>
            </a:pPr>
            <a:endParaRPr lang="en-US" dirty="0"/>
          </a:p>
          <a:p>
            <a:pPr marL="514350" indent="-514350">
              <a:buAutoNum type="arabicParenR" startAt="3"/>
            </a:pPr>
            <a:r>
              <a:rPr lang="en-US" dirty="0"/>
              <a:t>Find the maximum element of C (</a:t>
            </a:r>
            <a:r>
              <a:rPr lang="en-US" dirty="0" err="1"/>
              <a:t>maxC</a:t>
            </a:r>
            <a:r>
              <a:rPr lang="en-US" dirty="0"/>
              <a:t>) and the sum of the</a:t>
            </a:r>
          </a:p>
          <a:p>
            <a:pPr marL="0" indent="0">
              <a:buNone/>
            </a:pPr>
            <a:r>
              <a:rPr lang="en-US" dirty="0"/>
              <a:t>      elements of C (</a:t>
            </a:r>
            <a:r>
              <a:rPr lang="en-US" dirty="0" err="1"/>
              <a:t>sumC</a:t>
            </a:r>
            <a:r>
              <a:rPr lang="en-US" dirty="0"/>
              <a:t>)				     </a:t>
            </a:r>
            <a:r>
              <a:rPr lang="en-US" dirty="0" err="1">
                <a:solidFill>
                  <a:srgbClr val="FF0000"/>
                </a:solidFill>
              </a:rPr>
              <a:t>maxC</a:t>
            </a:r>
            <a:r>
              <a:rPr lang="en-US" dirty="0">
                <a:solidFill>
                  <a:srgbClr val="FF0000"/>
                </a:solidFill>
              </a:rPr>
              <a:t> = 2, </a:t>
            </a:r>
            <a:r>
              <a:rPr lang="en-US" dirty="0" err="1">
                <a:solidFill>
                  <a:srgbClr val="FF0000"/>
                </a:solidFill>
              </a:rPr>
              <a:t>sumC</a:t>
            </a:r>
            <a:r>
              <a:rPr lang="en-US" dirty="0">
                <a:solidFill>
                  <a:srgbClr val="FF0000"/>
                </a:solidFill>
              </a:rPr>
              <a:t> = 2.7</a:t>
            </a:r>
          </a:p>
          <a:p>
            <a:pPr marL="514350" indent="-514350">
              <a:buAutoNum type="arabicParenR"/>
            </a:pPr>
            <a:endParaRPr lang="en-US" dirty="0"/>
          </a:p>
          <a:p>
            <a:pPr marL="514350" indent="-514350">
              <a:buAutoNum type="arabicParenR" startAt="4"/>
            </a:pPr>
            <a:r>
              <a:rPr lang="en-US" dirty="0"/>
              <a:t>The range of possible solutions is between the negative and </a:t>
            </a:r>
          </a:p>
          <a:p>
            <a:pPr marL="0" indent="0">
              <a:buNone/>
            </a:pPr>
            <a:r>
              <a:rPr lang="en-US" dirty="0"/>
              <a:t>       positive:  Min {   (Max{1, </a:t>
            </a:r>
            <a:r>
              <a:rPr lang="en-US" dirty="0" err="1"/>
              <a:t>sumC</a:t>
            </a:r>
            <a:r>
              <a:rPr lang="en-US" dirty="0"/>
              <a:t>}),   (1 + </a:t>
            </a:r>
            <a:r>
              <a:rPr lang="en-US" dirty="0" err="1"/>
              <a:t>maxC</a:t>
            </a:r>
            <a:r>
              <a:rPr lang="en-US" dirty="0"/>
              <a:t>) }</a:t>
            </a:r>
          </a:p>
          <a:p>
            <a:pPr marL="0" indent="0">
              <a:buNone/>
            </a:pPr>
            <a:r>
              <a:rPr lang="en-US" dirty="0"/>
              <a:t>		 </a:t>
            </a:r>
            <a:r>
              <a:rPr lang="en-US" dirty="0">
                <a:solidFill>
                  <a:srgbClr val="FF0000"/>
                </a:solidFill>
              </a:rPr>
              <a:t>Min {  Max {1, 2.7}, 3 } = Min {2.7, 3} = plus or minus 2.7</a:t>
            </a:r>
          </a:p>
          <a:p>
            <a:pPr marL="0" indent="0">
              <a:buNone/>
            </a:pPr>
            <a:r>
              <a:rPr lang="en-US" dirty="0">
                <a:solidFill>
                  <a:srgbClr val="FF0000"/>
                </a:solidFill>
              </a:rPr>
              <a:t>Bisect in a range between -2.7 to 2.7</a:t>
            </a:r>
          </a:p>
        </p:txBody>
      </p:sp>
    </p:spTree>
    <p:extLst>
      <p:ext uri="{BB962C8B-B14F-4D97-AF65-F5344CB8AC3E}">
        <p14:creationId xmlns:p14="http://schemas.microsoft.com/office/powerpoint/2010/main" val="2163438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635</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Bisection Optimization</vt:lpstr>
      <vt:lpstr>Unique solutions</vt:lpstr>
      <vt:lpstr>Adding code to make the program do less</vt:lpstr>
      <vt:lpstr>Setting the bounds of bisection ranges: An algorithm to find the spectrum of x values for which solutions must exist.</vt:lpstr>
      <vt:lpstr>Setting the bounds of bisection ranges: An algorithm to find the spectrum of x values for which solutions must exist.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Bisection Optimization</dc:title>
  <dc:creator>Oberle, Doug R</dc:creator>
  <cp:lastModifiedBy>Oberle, Doug R</cp:lastModifiedBy>
  <cp:revision>19</cp:revision>
  <dcterms:created xsi:type="dcterms:W3CDTF">2019-03-06T12:18:22Z</dcterms:created>
  <dcterms:modified xsi:type="dcterms:W3CDTF">2022-03-10T13:39:55Z</dcterms:modified>
</cp:coreProperties>
</file>