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72D17-F275-5552-A0D9-55391D4BF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66"/>
          <a:stretch/>
        </p:blipFill>
        <p:spPr>
          <a:xfrm>
            <a:off x="1524020" y="10"/>
            <a:ext cx="650136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07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0450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/>
              <a:t>Recursion</a:t>
            </a:r>
            <a:br>
              <a:rPr lang="en-US" sz="2000"/>
            </a:br>
            <a:r>
              <a:rPr lang="en-US" sz="2000"/>
              <a:t>Recursio</a:t>
            </a:r>
            <a:br>
              <a:rPr lang="en-US" sz="2000"/>
            </a:br>
            <a:r>
              <a:rPr lang="en-US" sz="2000"/>
              <a:t>Recursi</a:t>
            </a:r>
            <a:br>
              <a:rPr lang="en-US" sz="2000"/>
            </a:br>
            <a:r>
              <a:rPr lang="en-US" sz="2000"/>
              <a:t>Recurs</a:t>
            </a:r>
            <a:br>
              <a:rPr lang="en-US" sz="2000"/>
            </a:br>
            <a:r>
              <a:rPr lang="en-US" sz="2000"/>
              <a:t>Recur</a:t>
            </a:r>
            <a:br>
              <a:rPr lang="en-US" sz="2000"/>
            </a:br>
            <a:r>
              <a:rPr lang="en-US" sz="2000"/>
              <a:t>Recu</a:t>
            </a:r>
            <a:br>
              <a:rPr lang="en-US" sz="2000"/>
            </a:br>
            <a:r>
              <a:rPr lang="en-US" sz="2000"/>
              <a:t>Rec</a:t>
            </a:r>
            <a:br>
              <a:rPr lang="en-US" sz="2000"/>
            </a:br>
            <a:r>
              <a:rPr lang="en-US" sz="2000"/>
              <a:t>Re</a:t>
            </a:r>
            <a:br>
              <a:rPr lang="en-US" sz="2000"/>
            </a:br>
            <a:r>
              <a:rPr lang="en-US" sz="2000"/>
              <a:t>R</a:t>
            </a:r>
            <a:br>
              <a:rPr lang="en-US" sz="2000"/>
            </a:br>
            <a:br>
              <a:rPr lang="en-US" sz="2000"/>
            </a:b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03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2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78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  <a:p>
            <a:pPr marL="0" indent="0">
              <a:buNone/>
            </a:pPr>
            <a:r>
              <a:rPr lang="en-US" dirty="0"/>
              <a:t>				  		    1! = 1 * 0!</a:t>
            </a:r>
          </a:p>
          <a:p>
            <a:pPr marL="0" indent="0">
              <a:buNone/>
            </a:pPr>
            <a:r>
              <a:rPr lang="en-US" dirty="0"/>
              <a:t>							         0! =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448800" y="4419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9221289" y="4038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221290" y="40386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15500" y="4038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15500" y="45339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01300" y="4533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21290" y="5029200"/>
            <a:ext cx="118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3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  <a:p>
            <a:pPr marL="0" indent="0">
              <a:buNone/>
            </a:pPr>
            <a:r>
              <a:rPr lang="en-US" dirty="0"/>
              <a:t>				  		    1! = 1 * 1 =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229600" y="3657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849689" y="34649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49690" y="3464923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43900" y="3464923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43900" y="3960223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34600" y="39624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9690" y="4455523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 =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				  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34200" y="31242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439989" y="278347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39990" y="2783477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4200" y="27834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34200" y="3278777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24900" y="3280954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39990" y="3774077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6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 = </a:t>
            </a:r>
            <a:r>
              <a:rPr lang="en-US" b="1" dirty="0">
                <a:solidFill>
                  <a:srgbClr val="0070C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/>
              <a:t>		     	  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638800" y="25146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144589" y="21717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44590" y="21717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21717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38800" y="2667000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29500" y="26691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44590" y="3162300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2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6 = </a:t>
            </a:r>
            <a:r>
              <a:rPr lang="en-US" b="1" dirty="0">
                <a:solidFill>
                  <a:srgbClr val="0070C0"/>
                </a:solidFill>
              </a:rPr>
              <a:t>24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43400" y="18288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849189" y="1714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49190" y="1714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1714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2209801"/>
            <a:ext cx="1981200" cy="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600" y="22119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49190" y="2705100"/>
            <a:ext cx="247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24 = </a:t>
            </a:r>
            <a:r>
              <a:rPr lang="en-US" b="1" dirty="0">
                <a:solidFill>
                  <a:srgbClr val="0070C0"/>
                </a:solidFill>
              </a:rPr>
              <a:t>120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1471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	and 	0! 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So what is n!...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0953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		and 	0! = 1</a:t>
            </a:r>
          </a:p>
          <a:p>
            <a:pPr marL="0" indent="0">
              <a:buNone/>
            </a:pPr>
            <a:r>
              <a:rPr lang="en-US" dirty="0"/>
              <a:t>So what is n!...</a:t>
            </a:r>
          </a:p>
          <a:p>
            <a:pPr marL="0" indent="0">
              <a:buNone/>
            </a:pPr>
            <a:r>
              <a:rPr lang="en-US" dirty="0"/>
              <a:t>      n! = n * (n-1)!	and 	0! = 1</a:t>
            </a:r>
          </a:p>
          <a:p>
            <a:pPr>
              <a:buFont typeface="Arial" charset="0"/>
              <a:buChar char="•"/>
            </a:pPr>
            <a:r>
              <a:rPr lang="en-US" dirty="0"/>
              <a:t>This is a recursive definition: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We define n-factorial by calling factorial in the next easiest state (recursive call)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We tell it when to stop, 0! = 1 (terminating case)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8139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dirty="0"/>
              <a:t>there is no loop</a:t>
            </a:r>
          </a:p>
          <a:p>
            <a:pPr>
              <a:buFont typeface="Arial" charset="0"/>
              <a:buChar char="•"/>
            </a:pPr>
            <a:r>
              <a:rPr lang="en-US" dirty="0"/>
              <a:t>loop-like behavior is achieved by the method calling itself inside of itself</a:t>
            </a:r>
          </a:p>
          <a:p>
            <a:pPr>
              <a:buFont typeface="Arial" charset="0"/>
              <a:buChar char="•"/>
            </a:pPr>
            <a:r>
              <a:rPr lang="en-US" dirty="0"/>
              <a:t>the method MUST know when to stop, which is the terminating case.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349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//5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</a:t>
            </a:r>
          </a:p>
        </p:txBody>
      </p:sp>
    </p:spTree>
    <p:extLst>
      <p:ext uri="{BB962C8B-B14F-4D97-AF65-F5344CB8AC3E}">
        <p14:creationId xmlns:p14="http://schemas.microsoft.com/office/powerpoint/2010/main" val="19829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call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5! equates to 5 * 4 * 3 * 2 * 1</a:t>
            </a:r>
          </a:p>
          <a:p>
            <a:r>
              <a:rPr lang="en-US" dirty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public static long fact(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=1;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&lt;=n;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     prod *=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}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How would you define n! in an iterative fashion?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9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//5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fact(4) </a:t>
            </a:r>
          </a:p>
        </p:txBody>
      </p:sp>
    </p:spTree>
    <p:extLst>
      <p:ext uri="{BB962C8B-B14F-4D97-AF65-F5344CB8AC3E}">
        <p14:creationId xmlns:p14="http://schemas.microsoft.com/office/powerpoint/2010/main" val="49421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//4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</a:t>
            </a:r>
          </a:p>
        </p:txBody>
      </p:sp>
    </p:spTree>
    <p:extLst>
      <p:ext uri="{BB962C8B-B14F-4D97-AF65-F5344CB8AC3E}">
        <p14:creationId xmlns:p14="http://schemas.microsoft.com/office/powerpoint/2010/main" val="10995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//4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fact(3)</a:t>
            </a:r>
          </a:p>
        </p:txBody>
      </p:sp>
    </p:spTree>
    <p:extLst>
      <p:ext uri="{BB962C8B-B14F-4D97-AF65-F5344CB8AC3E}">
        <p14:creationId xmlns:p14="http://schemas.microsoft.com/office/powerpoint/2010/main" val="51032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</a:t>
            </a:r>
          </a:p>
        </p:txBody>
      </p:sp>
    </p:spTree>
    <p:extLst>
      <p:ext uri="{BB962C8B-B14F-4D97-AF65-F5344CB8AC3E}">
        <p14:creationId xmlns:p14="http://schemas.microsoft.com/office/powerpoint/2010/main" val="407173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fact(2)</a:t>
            </a:r>
          </a:p>
        </p:txBody>
      </p:sp>
    </p:spTree>
    <p:extLst>
      <p:ext uri="{BB962C8B-B14F-4D97-AF65-F5344CB8AC3E}">
        <p14:creationId xmlns:p14="http://schemas.microsoft.com/office/powerpoint/2010/main" val="373440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0"/>
            <a:ext cx="217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fact(2)</a:t>
            </a:r>
          </a:p>
        </p:txBody>
      </p:sp>
    </p:spTree>
    <p:extLst>
      <p:ext uri="{BB962C8B-B14F-4D97-AF65-F5344CB8AC3E}">
        <p14:creationId xmlns:p14="http://schemas.microsoft.com/office/powerpoint/2010/main" val="266621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 fact(1)</a:t>
            </a:r>
          </a:p>
        </p:txBody>
      </p:sp>
    </p:spTree>
    <p:extLst>
      <p:ext uri="{BB962C8B-B14F-4D97-AF65-F5344CB8AC3E}">
        <p14:creationId xmlns:p14="http://schemas.microsoft.com/office/powerpoint/2010/main" val="169422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</a:t>
            </a:r>
          </a:p>
        </p:txBody>
      </p:sp>
    </p:spTree>
    <p:extLst>
      <p:ext uri="{BB962C8B-B14F-4D97-AF65-F5344CB8AC3E}">
        <p14:creationId xmlns:p14="http://schemas.microsoft.com/office/powerpoint/2010/main" val="136397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 =</a:t>
            </a:r>
          </a:p>
          <a:p>
            <a:r>
              <a:rPr lang="en-US" sz="2400" dirty="0"/>
              <a:t>1 * fact(0)</a:t>
            </a:r>
          </a:p>
        </p:txBody>
      </p:sp>
    </p:spTree>
    <p:extLst>
      <p:ext uri="{BB962C8B-B14F-4D97-AF65-F5344CB8AC3E}">
        <p14:creationId xmlns:p14="http://schemas.microsoft.com/office/powerpoint/2010/main" val="3441230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//0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 =</a:t>
            </a:r>
          </a:p>
          <a:p>
            <a:r>
              <a:rPr lang="en-US" sz="2400" dirty="0"/>
              <a:t>1 *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9200" y="4690892"/>
            <a:ext cx="914400" cy="11765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15400" y="4774046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fact(0)</a:t>
            </a:r>
          </a:p>
          <a:p>
            <a:r>
              <a:rPr lang="en-US" sz="1400" dirty="0"/>
              <a:t>      =</a:t>
            </a:r>
          </a:p>
          <a:p>
            <a:pPr algn="ctr"/>
            <a:r>
              <a:rPr lang="en-US" sz="2400" dirty="0"/>
              <a:t>1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74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call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5! equates to 5 * 4 * 3 * 2 * 1</a:t>
            </a:r>
          </a:p>
          <a:p>
            <a:r>
              <a:rPr lang="en-US" dirty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public static long fact(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=1;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&lt;=n;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     prod *=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}</a:t>
            </a:r>
          </a:p>
          <a:p>
            <a:pPr>
              <a:buFont typeface="Arial" charset="0"/>
              <a:buChar char="•"/>
            </a:pPr>
            <a:r>
              <a:rPr lang="en-US" dirty="0"/>
              <a:t>How would you define n! in an iterative fashion?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n! = (n) * (n-1) * (n-2) * (n-3) * … * 3 * 2 * 1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61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 =</a:t>
            </a:r>
          </a:p>
          <a:p>
            <a:r>
              <a:rPr lang="en-US" sz="2400" dirty="0"/>
              <a:t>1 * 1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458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 1 = </a:t>
            </a:r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7453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2 = </a:t>
            </a:r>
            <a:r>
              <a:rPr lang="en-US" sz="2500" b="1" dirty="0"/>
              <a:t>6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15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//4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6 = </a:t>
            </a:r>
            <a:r>
              <a:rPr lang="en-US" sz="2500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151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//5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24 = </a:t>
            </a:r>
            <a:r>
              <a:rPr lang="en-US" sz="2500" b="1" dirty="0"/>
              <a:t>120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72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consider the terminating case:</a:t>
            </a:r>
          </a:p>
          <a:p>
            <a:pPr lvl="1"/>
            <a:r>
              <a:rPr lang="en-US" dirty="0"/>
              <a:t>What is the most simple possible input such that the method already knows the answer?</a:t>
            </a:r>
          </a:p>
          <a:p>
            <a:pPr lvl="1"/>
            <a:r>
              <a:rPr lang="en-US" dirty="0"/>
              <a:t>For factorial, the easiest number to find the factorial of is zero.  fact(0) should return 1.</a:t>
            </a:r>
          </a:p>
          <a:p>
            <a:r>
              <a:rPr lang="en-US" dirty="0"/>
              <a:t>Then, given complex input, what would be considered “one-step-easier”. </a:t>
            </a:r>
          </a:p>
          <a:p>
            <a:pPr lvl="1"/>
            <a:r>
              <a:rPr lang="en-US" dirty="0"/>
              <a:t>For factorial, fact(5) would be complex.</a:t>
            </a:r>
          </a:p>
          <a:p>
            <a:pPr lvl="1"/>
            <a:r>
              <a:rPr lang="en-US" dirty="0"/>
              <a:t>One-step-easier than fact(5) would be fact(4).</a:t>
            </a:r>
          </a:p>
          <a:p>
            <a:r>
              <a:rPr lang="en-US" dirty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/>
              <a:t>For factorial, fact(5) is equivalent to 5 * fact(4)</a:t>
            </a:r>
          </a:p>
          <a:p>
            <a:r>
              <a:rPr lang="en-US" dirty="0"/>
              <a:t>Lastly, replace the complex input with the argument name.</a:t>
            </a:r>
          </a:p>
          <a:p>
            <a:pPr lvl="1"/>
            <a:r>
              <a:rPr lang="en-US" dirty="0"/>
              <a:t>If fact(5) = 5 * fact(4), then fact(n) = n * fact(n-1)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5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&gt;=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Note:  terminating case not implicitly stated, but…</a:t>
            </a:r>
          </a:p>
          <a:p>
            <a:pPr marL="0" indent="0">
              <a:buNone/>
            </a:pPr>
            <a:r>
              <a:rPr lang="en-US" sz="2400" dirty="0"/>
              <a:t>If n &lt; 0, the if statement is skipped and the method ends.</a:t>
            </a:r>
          </a:p>
          <a:p>
            <a:pPr marL="0" indent="0">
              <a:buNone/>
            </a:pPr>
            <a:r>
              <a:rPr lang="en-US" sz="2400" dirty="0"/>
              <a:t>If we keep </a:t>
            </a:r>
            <a:r>
              <a:rPr lang="en-US" sz="2400" dirty="0" err="1"/>
              <a:t>subracting</a:t>
            </a:r>
            <a:r>
              <a:rPr lang="en-US" sz="2400" dirty="0"/>
              <a:t> 2 from n, the condition will eventually be false and the method can stop.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51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943600" y="10668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3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(4)	</a:t>
            </a:r>
          </a:p>
        </p:txBody>
      </p:sp>
    </p:spTree>
    <p:extLst>
      <p:ext uri="{BB962C8B-B14F-4D97-AF65-F5344CB8AC3E}">
        <p14:creationId xmlns:p14="http://schemas.microsoft.com/office/powerpoint/2010/main" val="237673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791200" y="1295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n! = (n) * (n-1) * (n-2) * (n-3) * … * 3 * 2 * 1</a:t>
            </a:r>
          </a:p>
          <a:p>
            <a:pPr>
              <a:buFont typeface="Arial" charset="0"/>
              <a:buChar char="•"/>
            </a:pPr>
            <a:r>
              <a:rPr lang="en-US" dirty="0"/>
              <a:t>This is a lousy mathematical definition: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It doesn’t work for </a:t>
            </a:r>
            <a:r>
              <a:rPr lang="en-US"/>
              <a:t>n==0, 1</a:t>
            </a:r>
            <a:r>
              <a:rPr lang="en-US" dirty="0"/>
              <a:t>, 2, 3, 4, 5, or 6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 mathematic definition should contain “…”</a:t>
            </a:r>
          </a:p>
          <a:p>
            <a:pPr>
              <a:buFont typeface="Arial" charset="0"/>
              <a:buChar char="•"/>
            </a:pPr>
            <a:r>
              <a:rPr lang="en-US" dirty="0"/>
              <a:t>Consider a definition of n! that is more mathematically sound: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975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839883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3166" y="2878183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0" y="12954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1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3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SOP(2)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9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3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SOP(2)</a:t>
            </a:r>
          </a:p>
          <a:p>
            <a:r>
              <a:rPr lang="en-US" sz="2400" dirty="0"/>
              <a:t>    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3616848"/>
            <a:ext cx="2514600" cy="2479153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62800" y="3629855"/>
            <a:ext cx="247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r>
              <a:rPr lang="en-US" sz="2400" i="1" dirty="0"/>
              <a:t>  terminating case</a:t>
            </a:r>
          </a:p>
          <a:p>
            <a:r>
              <a:rPr lang="en-US" sz="2400" i="1" dirty="0"/>
              <a:t>  method ends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791200" y="1295400"/>
            <a:ext cx="25146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16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045D0D-1F8C-3A1B-6CB1-536D3CE1F500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F1878-FE03-E991-85DF-966A4F2E57BB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732B9-87B8-9C6A-A6BC-E9E45E9CE0F1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0AD52-9B2C-FE0C-C5ED-7B4FF6D074F4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943600" y="11430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32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A0C86F-85BC-302B-D7E2-93AA0A7B11B3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371DE-1F2A-518A-DBB4-EEBB0FBC243A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A2D4A-4567-5F0B-F7BF-6A6A6706D0D1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40B04-74D3-61E8-0492-EC70AC7ABF33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C00000"/>
                </a:solidFill>
              </a:rPr>
              <a:t>//we will, in order, call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(4) and then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6.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//But we must finish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(4) before we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</p:spTree>
    <p:extLst>
      <p:ext uri="{BB962C8B-B14F-4D97-AF65-F5344CB8AC3E}">
        <p14:creationId xmlns:p14="http://schemas.microsoft.com/office/powerpoint/2010/main" val="339673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0D151B9-B18E-6FF2-9FDD-91816106BB2E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5148F-43FD-3E25-B53C-1F5610959C86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08E06-D044-2E8E-8977-E418EBE7A027}"/>
              </a:ext>
            </a:extLst>
          </p:cNvPr>
          <p:cNvSpPr txBox="1"/>
          <p:nvPr/>
        </p:nvSpPr>
        <p:spPr>
          <a:xfrm>
            <a:off x="3695700" y="23782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286AF-14CA-A3B7-1406-E450BE14BE35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791200" y="1295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76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9CE8E6-E1AF-6ECC-FF88-35C92DD5C1D4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E195A-E88E-F0A6-2B4F-F8CE10C113A4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FFA55-6463-BCD0-FA8E-B8083B7FCFFE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7C9F3-1CA8-3DBF-EB1A-ECD1984C6EA8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C00000"/>
                </a:solidFill>
              </a:rPr>
              <a:t>//we will, in order, call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(2) and then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4.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//But we must finish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(2) before we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4</a:t>
            </a:r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</p:spTree>
    <p:extLst>
      <p:ext uri="{BB962C8B-B14F-4D97-AF65-F5344CB8AC3E}">
        <p14:creationId xmlns:p14="http://schemas.microsoft.com/office/powerpoint/2010/main" val="2022553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9504218-2EBA-A9ED-EFE0-19473C38D3BF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F554D-871F-00B1-B434-7C4CD77C07BE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CA7BC-3863-9083-DBE9-5D8CBD6C28CF}"/>
              </a:ext>
            </a:extLst>
          </p:cNvPr>
          <p:cNvSpPr txBox="1"/>
          <p:nvPr/>
        </p:nvSpPr>
        <p:spPr>
          <a:xfrm>
            <a:off x="3656215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7D7F5-7DB5-14B4-317C-877E73303AFE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638800" y="1295400"/>
            <a:ext cx="2438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87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A8D22A-2B24-292F-D88D-6561A395F3AB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C332B-D3C6-46D1-68CB-05528751E57C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58D60-9692-8976-66EE-BEADF4C083D7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1C28C-4100-B3DB-EE73-57CA08C90C93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1"/>
            <a:ext cx="361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C00000"/>
                </a:solidFill>
              </a:rPr>
              <a:t>//we must finish 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(0) before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//we print the 2</a:t>
            </a:r>
          </a:p>
          <a:p>
            <a:r>
              <a:rPr lang="en-US" sz="2400" dirty="0"/>
              <a:t>     SOP(2)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9A2735-D006-A0F4-4A08-E4811252F742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8C20-38A5-292C-C5B6-1890B1DF3254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1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SOP(2)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00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00900" y="2667001"/>
            <a:ext cx="240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r>
              <a:rPr lang="en-US" sz="2400" i="1" dirty="0"/>
              <a:t>  terminating case</a:t>
            </a:r>
          </a:p>
          <a:p>
            <a:r>
              <a:rPr lang="en-US" sz="2400" i="1" dirty="0"/>
              <a:t>     method ends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38800" y="1295400"/>
            <a:ext cx="2747554" cy="1602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9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9ABF9-487E-F659-D9AA-38FDBA088F7F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60B5A-0C12-C656-5731-A830A6BF01DF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1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b="1" dirty="0">
                <a:solidFill>
                  <a:srgbClr val="7030A0"/>
                </a:solidFill>
              </a:rPr>
              <a:t>SOP(2)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12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6806EB-BC61-8A4D-1E7D-2DA1E0381697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8F9A7-A42B-7C5C-4BAF-8DAC9C0287C4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4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rgbClr val="7030A0"/>
                </a:solidFill>
              </a:rPr>
              <a:t>SOP(4)</a:t>
            </a:r>
          </a:p>
        </p:txBody>
      </p:sp>
    </p:spTree>
    <p:extLst>
      <p:ext uri="{BB962C8B-B14F-4D97-AF65-F5344CB8AC3E}">
        <p14:creationId xmlns:p14="http://schemas.microsoft.com/office/powerpoint/2010/main" val="3866390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094111-2338-B74C-0177-D78E9AB5C6FD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35918-24BF-1EC2-79AF-5631128BD037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6</a:t>
            </a:r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     SOP(6)</a:t>
            </a:r>
          </a:p>
        </p:txBody>
      </p:sp>
    </p:spTree>
    <p:extLst>
      <p:ext uri="{BB962C8B-B14F-4D97-AF65-F5344CB8AC3E}">
        <p14:creationId xmlns:p14="http://schemas.microsoft.com/office/powerpoint/2010/main" val="324327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849189" y="168402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49190" y="168402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16840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17932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5000" y="21793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49190" y="267462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44589" y="2247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44590" y="2247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38800" y="2247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2743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0" y="2743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44590" y="3238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39989" y="2857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39990" y="2857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34200" y="2857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4200" y="3352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5800" y="33528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9990" y="38481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  <a:p>
            <a:pPr marL="0" indent="0">
              <a:buNone/>
            </a:pPr>
            <a:r>
              <a:rPr lang="en-US" dirty="0"/>
              <a:t>				  		    1! = 1 * 0!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811589" y="3390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811590" y="3390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05800" y="3390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05800" y="3886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77400" y="3886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11590" y="4381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4110</Words>
  <Application>Microsoft Office PowerPoint</Application>
  <PresentationFormat>Widescreen</PresentationFormat>
  <Paragraphs>791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Recursion Recursio Recursi Recurs Recur Recu Rec Re R  </vt:lpstr>
      <vt:lpstr>Methods that call themselves</vt:lpstr>
      <vt:lpstr>Methods that call themselves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thinking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Recursio Recursi Recurs Recur Recu Rec Re R  </dc:title>
  <dc:creator>Oberle, Doug R</dc:creator>
  <cp:lastModifiedBy>Oberle, Doug R</cp:lastModifiedBy>
  <cp:revision>18</cp:revision>
  <dcterms:created xsi:type="dcterms:W3CDTF">2006-08-16T00:00:00Z</dcterms:created>
  <dcterms:modified xsi:type="dcterms:W3CDTF">2024-02-22T21:40:15Z</dcterms:modified>
</cp:coreProperties>
</file>