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75" r:id="rId5"/>
    <p:sldId id="276" r:id="rId6"/>
    <p:sldId id="259" r:id="rId7"/>
    <p:sldId id="260" r:id="rId8"/>
    <p:sldId id="265" r:id="rId9"/>
    <p:sldId id="266" r:id="rId10"/>
    <p:sldId id="267" r:id="rId11"/>
    <p:sldId id="274" r:id="rId12"/>
    <p:sldId id="268" r:id="rId13"/>
    <p:sldId id="261" r:id="rId14"/>
    <p:sldId id="269" r:id="rId15"/>
    <p:sldId id="270" r:id="rId16"/>
    <p:sldId id="272" r:id="rId17"/>
    <p:sldId id="273" r:id="rId18"/>
    <p:sldId id="271" r:id="rId19"/>
    <p:sldId id="262" r:id="rId20"/>
    <p:sldId id="263" r:id="rId21"/>
    <p:sldId id="26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249" autoAdjust="0"/>
  </p:normalViewPr>
  <p:slideViewPr>
    <p:cSldViewPr>
      <p:cViewPr varScale="1">
        <p:scale>
          <a:sx n="72" d="100"/>
          <a:sy n="72" d="100"/>
        </p:scale>
        <p:origin x="132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09D0C-F314-4220-8AC2-A43412201385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FF047-8F39-4743-AFB1-D781506F0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25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FF047-8F39-4743-AFB1-D781506F0FC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7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ABF3-040B-4E7A-9D6C-45348F1E87D7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CA9D-8138-4BB6-AB88-7E9AACEA7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55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ABF3-040B-4E7A-9D6C-45348F1E87D7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CA9D-8138-4BB6-AB88-7E9AACEA7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7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ABF3-040B-4E7A-9D6C-45348F1E87D7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CA9D-8138-4BB6-AB88-7E9AACEA7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05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ABF3-040B-4E7A-9D6C-45348F1E87D7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CA9D-8138-4BB6-AB88-7E9AACEA7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23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ABF3-040B-4E7A-9D6C-45348F1E87D7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CA9D-8138-4BB6-AB88-7E9AACEA7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12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ABF3-040B-4E7A-9D6C-45348F1E87D7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CA9D-8138-4BB6-AB88-7E9AACEA7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34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ABF3-040B-4E7A-9D6C-45348F1E87D7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CA9D-8138-4BB6-AB88-7E9AACEA7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29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ABF3-040B-4E7A-9D6C-45348F1E87D7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CA9D-8138-4BB6-AB88-7E9AACEA7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2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ABF3-040B-4E7A-9D6C-45348F1E87D7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CA9D-8138-4BB6-AB88-7E9AACEA7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35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ABF3-040B-4E7A-9D6C-45348F1E87D7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CA9D-8138-4BB6-AB88-7E9AACEA7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ABF3-040B-4E7A-9D6C-45348F1E87D7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CA9D-8138-4BB6-AB88-7E9AACEA7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35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1ABF3-040B-4E7A-9D6C-45348F1E87D7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ECA9D-8138-4BB6-AB88-7E9AACEA7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9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Linked List container class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Building a good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149983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addLast</a:t>
            </a:r>
            <a:r>
              <a:rPr lang="en-US" dirty="0"/>
              <a:t> Linked List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3200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C00000"/>
                </a:solidFill>
              </a:rPr>
              <a:t>//post:  adds x to the end of the list, O(n)</a:t>
            </a:r>
            <a:br>
              <a:rPr lang="en-US" sz="1500" dirty="0"/>
            </a:br>
            <a:r>
              <a:rPr lang="en-US" sz="1500" b="1" dirty="0">
                <a:solidFill>
                  <a:srgbClr val="7030A0"/>
                </a:solidFill>
              </a:rPr>
              <a:t>public void </a:t>
            </a:r>
            <a:r>
              <a:rPr lang="en-US" sz="1500" b="1" dirty="0" err="1">
                <a:solidFill>
                  <a:srgbClr val="7030A0"/>
                </a:solidFill>
              </a:rPr>
              <a:t>addLast</a:t>
            </a:r>
            <a:r>
              <a:rPr lang="en-US" sz="1500" b="1" dirty="0">
                <a:solidFill>
                  <a:srgbClr val="7030A0"/>
                </a:solidFill>
              </a:rPr>
              <a:t>(</a:t>
            </a:r>
            <a:r>
              <a:rPr lang="en-US" sz="1500" b="1" dirty="0" err="1">
                <a:solidFill>
                  <a:srgbClr val="7030A0"/>
                </a:solidFill>
              </a:rPr>
              <a:t>anyType</a:t>
            </a:r>
            <a:r>
              <a:rPr lang="en-US" sz="1500" b="1" dirty="0">
                <a:solidFill>
                  <a:srgbClr val="7030A0"/>
                </a:solidFill>
              </a:rPr>
              <a:t> x)</a:t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{</a:t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if (head == null)                              		</a:t>
            </a:r>
            <a:r>
              <a:rPr lang="en-US" sz="1500" dirty="0">
                <a:solidFill>
                  <a:srgbClr val="C00000"/>
                </a:solidFill>
              </a:rPr>
              <a:t>//if list is empty</a:t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     head = new </a:t>
            </a:r>
            <a:r>
              <a:rPr lang="en-US" sz="1500" b="1" dirty="0" err="1">
                <a:solidFill>
                  <a:srgbClr val="7030A0"/>
                </a:solidFill>
              </a:rPr>
              <a:t>ListNode</a:t>
            </a:r>
            <a:r>
              <a:rPr lang="en-US" sz="1500" b="1" dirty="0">
                <a:solidFill>
                  <a:srgbClr val="7030A0"/>
                </a:solidFill>
              </a:rPr>
              <a:t>(</a:t>
            </a:r>
            <a:r>
              <a:rPr lang="en-US" sz="1500" b="1" dirty="0" err="1">
                <a:solidFill>
                  <a:srgbClr val="7030A0"/>
                </a:solidFill>
              </a:rPr>
              <a:t>x,null</a:t>
            </a:r>
            <a:r>
              <a:rPr lang="en-US" sz="1500" b="1" dirty="0">
                <a:solidFill>
                  <a:srgbClr val="7030A0"/>
                </a:solidFill>
              </a:rPr>
              <a:t>);              	</a:t>
            </a:r>
            <a:r>
              <a:rPr lang="en-US" sz="1500" dirty="0">
                <a:solidFill>
                  <a:srgbClr val="C00000"/>
                </a:solidFill>
              </a:rPr>
              <a:t>//head refers to the only node</a:t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else</a:t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{</a:t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     </a:t>
            </a:r>
            <a:r>
              <a:rPr lang="en-US" sz="1500" b="1" dirty="0" err="1">
                <a:solidFill>
                  <a:srgbClr val="7030A0"/>
                </a:solidFill>
              </a:rPr>
              <a:t>ListNode</a:t>
            </a:r>
            <a:r>
              <a:rPr lang="en-US" sz="1500" b="1" dirty="0">
                <a:solidFill>
                  <a:srgbClr val="7030A0"/>
                </a:solidFill>
              </a:rPr>
              <a:t> current = head;</a:t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     </a:t>
            </a:r>
            <a:r>
              <a:rPr lang="en-US" sz="1500" b="1" u="sng" dirty="0"/>
              <a:t>while(</a:t>
            </a:r>
            <a:r>
              <a:rPr lang="en-US" sz="1500" b="1" u="sng" dirty="0" err="1"/>
              <a:t>current.getNext</a:t>
            </a:r>
            <a:r>
              <a:rPr lang="en-US" sz="1500" b="1" u="sng" dirty="0"/>
              <a:t>() !=  null)</a:t>
            </a:r>
            <a:r>
              <a:rPr lang="en-US" sz="1500" b="1" dirty="0">
                <a:solidFill>
                  <a:srgbClr val="7030A0"/>
                </a:solidFill>
              </a:rPr>
              <a:t>          	 </a:t>
            </a:r>
            <a:r>
              <a:rPr lang="en-US" sz="1500" b="1" dirty="0">
                <a:solidFill>
                  <a:srgbClr val="C00000"/>
                </a:solidFill>
              </a:rPr>
              <a:t>//make current go to the last element</a:t>
            </a:r>
            <a:br>
              <a:rPr lang="en-US" sz="1500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          </a:t>
            </a:r>
            <a:r>
              <a:rPr lang="en-US" sz="1500" b="1" u="sng" dirty="0"/>
              <a:t>current = </a:t>
            </a:r>
            <a:r>
              <a:rPr lang="en-US" sz="1500" b="1" u="sng" dirty="0" err="1"/>
              <a:t>current.getNext</a:t>
            </a:r>
            <a:r>
              <a:rPr lang="en-US" sz="1500" b="1" u="sng" dirty="0"/>
              <a:t>();</a:t>
            </a:r>
            <a:br>
              <a:rPr lang="en-US" sz="1500" b="1" u="sng" dirty="0"/>
            </a:br>
            <a:r>
              <a:rPr lang="en-US" sz="1500" b="1" dirty="0">
                <a:solidFill>
                  <a:srgbClr val="7030A0"/>
                </a:solidFill>
              </a:rPr>
              <a:t>          </a:t>
            </a:r>
            <a:r>
              <a:rPr lang="en-US" sz="1500" b="1" dirty="0" err="1">
                <a:solidFill>
                  <a:srgbClr val="7030A0"/>
                </a:solidFill>
              </a:rPr>
              <a:t>current.setNext</a:t>
            </a:r>
            <a:r>
              <a:rPr lang="en-US" sz="1500" b="1" dirty="0">
                <a:solidFill>
                  <a:srgbClr val="7030A0"/>
                </a:solidFill>
              </a:rPr>
              <a:t>( new </a:t>
            </a:r>
            <a:r>
              <a:rPr lang="en-US" sz="1500" b="1" dirty="0" err="1">
                <a:solidFill>
                  <a:srgbClr val="7030A0"/>
                </a:solidFill>
              </a:rPr>
              <a:t>ListNode</a:t>
            </a:r>
            <a:r>
              <a:rPr lang="en-US" sz="1500" b="1" dirty="0">
                <a:solidFill>
                  <a:srgbClr val="7030A0"/>
                </a:solidFill>
              </a:rPr>
              <a:t>(x, null) ); 	</a:t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 }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7030A0"/>
                </a:solidFill>
              </a:rPr>
              <a:t>}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561157" y="40843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561157" y="46177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426964" y="40843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579364" y="40843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522758" y="435102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61157" y="40919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960365" y="409194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60365" y="462534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826172" y="40919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978572" y="40919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921966" y="435864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960365" y="409956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359572" y="40843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359572" y="46177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5379" y="40843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377779" y="40843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321173" y="435102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359572" y="40919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</p:cNvCxnSpPr>
          <p:nvPr/>
        </p:nvCxnSpPr>
        <p:spPr>
          <a:xfrm flipV="1">
            <a:off x="838200" y="4368437"/>
            <a:ext cx="726919" cy="24928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07969" y="4166354"/>
            <a:ext cx="589065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head             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   null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current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1828800" y="4632960"/>
            <a:ext cx="1624495" cy="39624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37155EA-4BFC-415F-B37F-314ABCBED3F1}"/>
              </a:ext>
            </a:extLst>
          </p:cNvPr>
          <p:cNvSpPr/>
          <p:nvPr/>
        </p:nvSpPr>
        <p:spPr>
          <a:xfrm>
            <a:off x="766304" y="4493078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7155EA-4BFC-415F-B37F-314ABCBED3F1}"/>
              </a:ext>
            </a:extLst>
          </p:cNvPr>
          <p:cNvSpPr/>
          <p:nvPr/>
        </p:nvSpPr>
        <p:spPr>
          <a:xfrm>
            <a:off x="1625048" y="4883717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8A3BC97-8CCC-415C-907C-74C37EEF80F5}"/>
              </a:ext>
            </a:extLst>
          </p:cNvPr>
          <p:cNvSpPr/>
          <p:nvPr/>
        </p:nvSpPr>
        <p:spPr>
          <a:xfrm>
            <a:off x="197093" y="3048000"/>
            <a:ext cx="520213" cy="2286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17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addLast</a:t>
            </a:r>
            <a:r>
              <a:rPr lang="en-US" dirty="0"/>
              <a:t> Linked List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3200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C00000"/>
                </a:solidFill>
              </a:rPr>
              <a:t>//post:  adds x to the end of the list, O(n)</a:t>
            </a:r>
            <a:br>
              <a:rPr lang="en-US" sz="1500" dirty="0"/>
            </a:br>
            <a:r>
              <a:rPr lang="en-US" sz="1500" b="1" dirty="0">
                <a:solidFill>
                  <a:srgbClr val="7030A0"/>
                </a:solidFill>
              </a:rPr>
              <a:t>public void </a:t>
            </a:r>
            <a:r>
              <a:rPr lang="en-US" sz="1500" b="1" dirty="0" err="1">
                <a:solidFill>
                  <a:srgbClr val="7030A0"/>
                </a:solidFill>
              </a:rPr>
              <a:t>addLast</a:t>
            </a:r>
            <a:r>
              <a:rPr lang="en-US" sz="1500" b="1" dirty="0">
                <a:solidFill>
                  <a:srgbClr val="7030A0"/>
                </a:solidFill>
              </a:rPr>
              <a:t>(</a:t>
            </a:r>
            <a:r>
              <a:rPr lang="en-US" sz="1500" b="1" dirty="0" err="1">
                <a:solidFill>
                  <a:srgbClr val="7030A0"/>
                </a:solidFill>
              </a:rPr>
              <a:t>anyType</a:t>
            </a:r>
            <a:r>
              <a:rPr lang="en-US" sz="1500" b="1" dirty="0">
                <a:solidFill>
                  <a:srgbClr val="7030A0"/>
                </a:solidFill>
              </a:rPr>
              <a:t> x)</a:t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{</a:t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if (head == null)                              		</a:t>
            </a:r>
            <a:r>
              <a:rPr lang="en-US" sz="1500" dirty="0">
                <a:solidFill>
                  <a:srgbClr val="C00000"/>
                </a:solidFill>
              </a:rPr>
              <a:t>//if list is empty</a:t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     head = new </a:t>
            </a:r>
            <a:r>
              <a:rPr lang="en-US" sz="1500" b="1" dirty="0" err="1">
                <a:solidFill>
                  <a:srgbClr val="7030A0"/>
                </a:solidFill>
              </a:rPr>
              <a:t>ListNode</a:t>
            </a:r>
            <a:r>
              <a:rPr lang="en-US" sz="1500" b="1" dirty="0">
                <a:solidFill>
                  <a:srgbClr val="7030A0"/>
                </a:solidFill>
              </a:rPr>
              <a:t>(</a:t>
            </a:r>
            <a:r>
              <a:rPr lang="en-US" sz="1500" b="1" dirty="0" err="1">
                <a:solidFill>
                  <a:srgbClr val="7030A0"/>
                </a:solidFill>
              </a:rPr>
              <a:t>x,null</a:t>
            </a:r>
            <a:r>
              <a:rPr lang="en-US" sz="1500" b="1" dirty="0">
                <a:solidFill>
                  <a:srgbClr val="7030A0"/>
                </a:solidFill>
              </a:rPr>
              <a:t>);              	</a:t>
            </a:r>
            <a:r>
              <a:rPr lang="en-US" sz="1500" dirty="0">
                <a:solidFill>
                  <a:srgbClr val="C00000"/>
                </a:solidFill>
              </a:rPr>
              <a:t>//head refers to the only node</a:t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else</a:t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{</a:t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     </a:t>
            </a:r>
            <a:r>
              <a:rPr lang="en-US" sz="1500" b="1" dirty="0" err="1">
                <a:solidFill>
                  <a:srgbClr val="7030A0"/>
                </a:solidFill>
              </a:rPr>
              <a:t>ListNode</a:t>
            </a:r>
            <a:r>
              <a:rPr lang="en-US" sz="1500" b="1" dirty="0">
                <a:solidFill>
                  <a:srgbClr val="7030A0"/>
                </a:solidFill>
              </a:rPr>
              <a:t> current = head;</a:t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     </a:t>
            </a:r>
            <a:r>
              <a:rPr lang="en-US" sz="1500" b="1" u="sng" dirty="0"/>
              <a:t>while(</a:t>
            </a:r>
            <a:r>
              <a:rPr lang="en-US" sz="1500" b="1" u="sng" dirty="0" err="1"/>
              <a:t>current.getNext</a:t>
            </a:r>
            <a:r>
              <a:rPr lang="en-US" sz="1500" b="1" u="sng" dirty="0"/>
              <a:t>() !=  null)</a:t>
            </a:r>
            <a:r>
              <a:rPr lang="en-US" sz="1500" b="1" dirty="0">
                <a:solidFill>
                  <a:srgbClr val="7030A0"/>
                </a:solidFill>
              </a:rPr>
              <a:t>          	 </a:t>
            </a:r>
            <a:r>
              <a:rPr lang="en-US" sz="1500" b="1" dirty="0">
                <a:solidFill>
                  <a:srgbClr val="C00000"/>
                </a:solidFill>
              </a:rPr>
              <a:t>//make current go to the last element</a:t>
            </a:r>
            <a:br>
              <a:rPr lang="en-US" sz="1500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          </a:t>
            </a:r>
            <a:r>
              <a:rPr lang="en-US" sz="1500" b="1" u="sng" dirty="0"/>
              <a:t>current = </a:t>
            </a:r>
            <a:r>
              <a:rPr lang="en-US" sz="1500" b="1" u="sng" dirty="0" err="1"/>
              <a:t>current.getNext</a:t>
            </a:r>
            <a:r>
              <a:rPr lang="en-US" sz="1500" b="1" u="sng" dirty="0"/>
              <a:t>();</a:t>
            </a:r>
            <a:br>
              <a:rPr lang="en-US" sz="1500" b="1" u="sng" dirty="0"/>
            </a:br>
            <a:r>
              <a:rPr lang="en-US" sz="1500" b="1" dirty="0">
                <a:solidFill>
                  <a:srgbClr val="7030A0"/>
                </a:solidFill>
              </a:rPr>
              <a:t>          </a:t>
            </a:r>
            <a:r>
              <a:rPr lang="en-US" sz="1500" b="1" dirty="0" err="1">
                <a:solidFill>
                  <a:srgbClr val="7030A0"/>
                </a:solidFill>
              </a:rPr>
              <a:t>current.setNext</a:t>
            </a:r>
            <a:r>
              <a:rPr lang="en-US" sz="1500" b="1" dirty="0">
                <a:solidFill>
                  <a:srgbClr val="7030A0"/>
                </a:solidFill>
              </a:rPr>
              <a:t>( new </a:t>
            </a:r>
            <a:r>
              <a:rPr lang="en-US" sz="1500" b="1" dirty="0" err="1">
                <a:solidFill>
                  <a:srgbClr val="7030A0"/>
                </a:solidFill>
              </a:rPr>
              <a:t>ListNode</a:t>
            </a:r>
            <a:r>
              <a:rPr lang="en-US" sz="1500" b="1" dirty="0">
                <a:solidFill>
                  <a:srgbClr val="7030A0"/>
                </a:solidFill>
              </a:rPr>
              <a:t>(x, null) ); 	</a:t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 }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7030A0"/>
                </a:solidFill>
              </a:rPr>
              <a:t>}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561157" y="40843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561157" y="46177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426964" y="40843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579364" y="40843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522758" y="435102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61157" y="40919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960365" y="409194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60365" y="462534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826172" y="40919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978572" y="40919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921966" y="435864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960365" y="409956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359572" y="40843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359572" y="46177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5379" y="40843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377779" y="40843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321173" y="435102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359572" y="40919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</p:cNvCxnSpPr>
          <p:nvPr/>
        </p:nvCxnSpPr>
        <p:spPr>
          <a:xfrm flipV="1">
            <a:off x="838200" y="4368437"/>
            <a:ext cx="726919" cy="24928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07969" y="4166354"/>
            <a:ext cx="589065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head             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   null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current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1828800" y="4632960"/>
            <a:ext cx="3039875" cy="39624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37155EA-4BFC-415F-B37F-314ABCBED3F1}"/>
              </a:ext>
            </a:extLst>
          </p:cNvPr>
          <p:cNvSpPr/>
          <p:nvPr/>
        </p:nvSpPr>
        <p:spPr>
          <a:xfrm>
            <a:off x="753052" y="4466166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7155EA-4BFC-415F-B37F-314ABCBED3F1}"/>
              </a:ext>
            </a:extLst>
          </p:cNvPr>
          <p:cNvSpPr/>
          <p:nvPr/>
        </p:nvSpPr>
        <p:spPr>
          <a:xfrm>
            <a:off x="1638300" y="4883717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E7567C66-A575-4D6F-BB58-4B424682D7B1}"/>
              </a:ext>
            </a:extLst>
          </p:cNvPr>
          <p:cNvSpPr/>
          <p:nvPr/>
        </p:nvSpPr>
        <p:spPr>
          <a:xfrm>
            <a:off x="197093" y="3048000"/>
            <a:ext cx="520213" cy="2286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41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addLast</a:t>
            </a:r>
            <a:r>
              <a:rPr lang="en-US" dirty="0"/>
              <a:t> Linked List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3200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C00000"/>
                </a:solidFill>
              </a:rPr>
              <a:t>//post:  adds x to the end of the list, O(n)</a:t>
            </a:r>
            <a:br>
              <a:rPr lang="en-US" sz="1500" dirty="0"/>
            </a:br>
            <a:r>
              <a:rPr lang="en-US" sz="1500" b="1" dirty="0">
                <a:solidFill>
                  <a:srgbClr val="7030A0"/>
                </a:solidFill>
              </a:rPr>
              <a:t>public void </a:t>
            </a:r>
            <a:r>
              <a:rPr lang="en-US" sz="1500" b="1" dirty="0" err="1">
                <a:solidFill>
                  <a:srgbClr val="7030A0"/>
                </a:solidFill>
              </a:rPr>
              <a:t>addLast</a:t>
            </a:r>
            <a:r>
              <a:rPr lang="en-US" sz="1500" b="1" dirty="0">
                <a:solidFill>
                  <a:srgbClr val="7030A0"/>
                </a:solidFill>
              </a:rPr>
              <a:t>(</a:t>
            </a:r>
            <a:r>
              <a:rPr lang="en-US" sz="1500" b="1" dirty="0" err="1">
                <a:solidFill>
                  <a:srgbClr val="7030A0"/>
                </a:solidFill>
              </a:rPr>
              <a:t>anyType</a:t>
            </a:r>
            <a:r>
              <a:rPr lang="en-US" sz="1500" b="1" dirty="0">
                <a:solidFill>
                  <a:srgbClr val="7030A0"/>
                </a:solidFill>
              </a:rPr>
              <a:t> x)</a:t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{</a:t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if (head == null)                              		</a:t>
            </a:r>
            <a:r>
              <a:rPr lang="en-US" sz="1500" dirty="0">
                <a:solidFill>
                  <a:srgbClr val="C00000"/>
                </a:solidFill>
              </a:rPr>
              <a:t>//if list is empty</a:t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     head = new </a:t>
            </a:r>
            <a:r>
              <a:rPr lang="en-US" sz="1500" b="1" dirty="0" err="1">
                <a:solidFill>
                  <a:srgbClr val="7030A0"/>
                </a:solidFill>
              </a:rPr>
              <a:t>ListNode</a:t>
            </a:r>
            <a:r>
              <a:rPr lang="en-US" sz="1500" b="1" dirty="0">
                <a:solidFill>
                  <a:srgbClr val="7030A0"/>
                </a:solidFill>
              </a:rPr>
              <a:t>(</a:t>
            </a:r>
            <a:r>
              <a:rPr lang="en-US" sz="1500" b="1" dirty="0" err="1">
                <a:solidFill>
                  <a:srgbClr val="7030A0"/>
                </a:solidFill>
              </a:rPr>
              <a:t>x,null</a:t>
            </a:r>
            <a:r>
              <a:rPr lang="en-US" sz="1500" b="1" dirty="0">
                <a:solidFill>
                  <a:srgbClr val="7030A0"/>
                </a:solidFill>
              </a:rPr>
              <a:t>);              	</a:t>
            </a:r>
            <a:r>
              <a:rPr lang="en-US" sz="1500" dirty="0">
                <a:solidFill>
                  <a:srgbClr val="C00000"/>
                </a:solidFill>
              </a:rPr>
              <a:t>//head refers to the only node</a:t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else</a:t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{</a:t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     </a:t>
            </a:r>
            <a:r>
              <a:rPr lang="en-US" sz="1500" b="1" dirty="0" err="1">
                <a:solidFill>
                  <a:srgbClr val="7030A0"/>
                </a:solidFill>
              </a:rPr>
              <a:t>ListNode</a:t>
            </a:r>
            <a:r>
              <a:rPr lang="en-US" sz="1500" b="1" dirty="0">
                <a:solidFill>
                  <a:srgbClr val="7030A0"/>
                </a:solidFill>
              </a:rPr>
              <a:t> current = head;</a:t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     while(</a:t>
            </a:r>
            <a:r>
              <a:rPr lang="en-US" sz="1500" b="1" dirty="0" err="1">
                <a:solidFill>
                  <a:srgbClr val="7030A0"/>
                </a:solidFill>
              </a:rPr>
              <a:t>current.getNext</a:t>
            </a:r>
            <a:r>
              <a:rPr lang="en-US" sz="1500" b="1" dirty="0">
                <a:solidFill>
                  <a:srgbClr val="7030A0"/>
                </a:solidFill>
              </a:rPr>
              <a:t>() !=  null)          	</a:t>
            </a:r>
            <a:br>
              <a:rPr lang="en-US" sz="1500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          current = </a:t>
            </a:r>
            <a:r>
              <a:rPr lang="en-US" sz="1500" b="1" dirty="0" err="1">
                <a:solidFill>
                  <a:srgbClr val="7030A0"/>
                </a:solidFill>
              </a:rPr>
              <a:t>current.getNext</a:t>
            </a:r>
            <a:r>
              <a:rPr lang="en-US" sz="1500" b="1" dirty="0">
                <a:solidFill>
                  <a:srgbClr val="7030A0"/>
                </a:solidFill>
              </a:rPr>
              <a:t>();</a:t>
            </a:r>
            <a:br>
              <a:rPr lang="en-US" sz="1500" b="1" u="sng" dirty="0"/>
            </a:br>
            <a:r>
              <a:rPr lang="en-US" sz="1500" b="1" dirty="0">
                <a:solidFill>
                  <a:srgbClr val="7030A0"/>
                </a:solidFill>
              </a:rPr>
              <a:t>          </a:t>
            </a:r>
            <a:r>
              <a:rPr lang="en-US" sz="1500" b="1" u="sng" dirty="0" err="1"/>
              <a:t>current.setNext</a:t>
            </a:r>
            <a:r>
              <a:rPr lang="en-US" sz="1500" b="1" u="sng" dirty="0"/>
              <a:t>( new </a:t>
            </a:r>
            <a:r>
              <a:rPr lang="en-US" sz="1500" b="1" u="sng" dirty="0" err="1"/>
              <a:t>ListNode</a:t>
            </a:r>
            <a:r>
              <a:rPr lang="en-US" sz="1500" b="1" u="sng" dirty="0"/>
              <a:t>(x, null) ); 	</a:t>
            </a:r>
            <a:r>
              <a:rPr lang="en-US" sz="1500" b="1" dirty="0">
                <a:solidFill>
                  <a:srgbClr val="C00000"/>
                </a:solidFill>
              </a:rPr>
              <a:t>//make  last element's next = new ending node</a:t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 }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7030A0"/>
                </a:solidFill>
              </a:rPr>
              <a:t>}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561157" y="40843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561157" y="46177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426964" y="40843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579364" y="40843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522758" y="435102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61157" y="40919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960365" y="409194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60365" y="462534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826172" y="40919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978572" y="40919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921966" y="435864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960365" y="409956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359572" y="40843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359572" y="46177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5379" y="40843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377779" y="40843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321173" y="4351020"/>
            <a:ext cx="371203" cy="6781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359572" y="40919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</p:cNvCxnSpPr>
          <p:nvPr/>
        </p:nvCxnSpPr>
        <p:spPr>
          <a:xfrm flipV="1">
            <a:off x="838200" y="4368437"/>
            <a:ext cx="726919" cy="24928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07968" y="4166354"/>
            <a:ext cx="83312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                     null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current                                                                            pop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1828800" y="4632960"/>
            <a:ext cx="3039875" cy="39624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692376" y="484849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692376" y="538189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558183" y="484849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710583" y="484849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6653977" y="4495800"/>
            <a:ext cx="437606" cy="61939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692376" y="485611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37155EA-4BFC-415F-B37F-314ABCBED3F1}"/>
              </a:ext>
            </a:extLst>
          </p:cNvPr>
          <p:cNvSpPr/>
          <p:nvPr/>
        </p:nvSpPr>
        <p:spPr>
          <a:xfrm>
            <a:off x="742407" y="4460521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7155EA-4BFC-415F-B37F-314ABCBED3F1}"/>
              </a:ext>
            </a:extLst>
          </p:cNvPr>
          <p:cNvSpPr/>
          <p:nvPr/>
        </p:nvSpPr>
        <p:spPr>
          <a:xfrm>
            <a:off x="1657351" y="4883717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F3752445-EB87-41CB-A524-6FC37A2F1004}"/>
              </a:ext>
            </a:extLst>
          </p:cNvPr>
          <p:cNvSpPr/>
          <p:nvPr/>
        </p:nvSpPr>
        <p:spPr>
          <a:xfrm>
            <a:off x="197093" y="3250096"/>
            <a:ext cx="520213" cy="2286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17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last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//pre:   the head is not null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//post: removes the last element from the list and returns its value, O(n) 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//           returns null if the pre-condition fails</a:t>
            </a:r>
            <a:br>
              <a:rPr lang="en-US" sz="1600" dirty="0"/>
            </a:br>
            <a:r>
              <a:rPr lang="en-US" sz="1600" b="1" dirty="0">
                <a:solidFill>
                  <a:srgbClr val="7030A0"/>
                </a:solidFill>
              </a:rPr>
              <a:t>public </a:t>
            </a:r>
            <a:r>
              <a:rPr lang="en-US" sz="1600" b="1" dirty="0" err="1">
                <a:solidFill>
                  <a:srgbClr val="7030A0"/>
                </a:solidFill>
              </a:rPr>
              <a:t>anyType</a:t>
            </a:r>
            <a:r>
              <a:rPr lang="en-US" sz="1600" b="1" dirty="0">
                <a:solidFill>
                  <a:srgbClr val="7030A0"/>
                </a:solidFill>
              </a:rPr>
              <a:t> </a:t>
            </a:r>
            <a:r>
              <a:rPr lang="en-US" sz="1600" b="1" dirty="0" err="1">
                <a:solidFill>
                  <a:srgbClr val="7030A0"/>
                </a:solidFill>
              </a:rPr>
              <a:t>removeLast</a:t>
            </a:r>
            <a:r>
              <a:rPr lang="en-US" sz="1600" b="1" dirty="0">
                <a:solidFill>
                  <a:srgbClr val="7030A0"/>
                </a:solidFill>
              </a:rPr>
              <a:t>()</a:t>
            </a:r>
            <a:br>
              <a:rPr lang="en-US" sz="1600" b="1" dirty="0">
                <a:solidFill>
                  <a:srgbClr val="7030A0"/>
                </a:solidFill>
              </a:rPr>
            </a:br>
            <a:r>
              <a:rPr lang="en-US" sz="1600" b="1" dirty="0">
                <a:solidFill>
                  <a:srgbClr val="7030A0"/>
                </a:solidFill>
              </a:rPr>
              <a:t>{</a:t>
            </a:r>
            <a:br>
              <a:rPr lang="en-US" sz="1600" b="1" dirty="0">
                <a:solidFill>
                  <a:srgbClr val="7030A0"/>
                </a:solidFill>
              </a:rPr>
            </a:br>
            <a:r>
              <a:rPr lang="en-US" sz="1600" b="1" dirty="0">
                <a:solidFill>
                  <a:srgbClr val="7030A0"/>
                </a:solidFill>
              </a:rPr>
              <a:t>     if (head==null)			  	</a:t>
            </a:r>
            <a:r>
              <a:rPr lang="en-US" sz="1600" dirty="0">
                <a:solidFill>
                  <a:srgbClr val="C00000"/>
                </a:solidFill>
              </a:rPr>
              <a:t>//if list is empty</a:t>
            </a:r>
            <a:br>
              <a:rPr lang="en-US" sz="1600" b="1" dirty="0">
                <a:solidFill>
                  <a:srgbClr val="7030A0"/>
                </a:solidFill>
              </a:rPr>
            </a:br>
            <a:r>
              <a:rPr lang="en-US" sz="1600" b="1" dirty="0">
                <a:solidFill>
                  <a:srgbClr val="7030A0"/>
                </a:solidFill>
              </a:rPr>
              <a:t>          return null;</a:t>
            </a:r>
            <a:br>
              <a:rPr lang="en-US" sz="1600" b="1" dirty="0">
                <a:solidFill>
                  <a:srgbClr val="7030A0"/>
                </a:solidFill>
              </a:rPr>
            </a:br>
            <a:r>
              <a:rPr lang="en-US" sz="1600" b="1" dirty="0">
                <a:solidFill>
                  <a:srgbClr val="7030A0"/>
                </a:solidFill>
              </a:rPr>
              <a:t>     </a:t>
            </a:r>
            <a:r>
              <a:rPr lang="en-US" sz="1600" b="1" dirty="0" err="1">
                <a:solidFill>
                  <a:srgbClr val="7030A0"/>
                </a:solidFill>
              </a:rPr>
              <a:t>anyType</a:t>
            </a:r>
            <a:r>
              <a:rPr lang="en-US" sz="1600" b="1" dirty="0">
                <a:solidFill>
                  <a:srgbClr val="7030A0"/>
                </a:solidFill>
              </a:rPr>
              <a:t> temp = </a:t>
            </a:r>
            <a:r>
              <a:rPr lang="en-US" sz="1600" b="1" dirty="0" err="1">
                <a:solidFill>
                  <a:srgbClr val="7030A0"/>
                </a:solidFill>
              </a:rPr>
              <a:t>getLast</a:t>
            </a:r>
            <a:r>
              <a:rPr lang="en-US" sz="1600" b="1" dirty="0">
                <a:solidFill>
                  <a:srgbClr val="7030A0"/>
                </a:solidFill>
              </a:rPr>
              <a:t>();</a:t>
            </a:r>
            <a:br>
              <a:rPr lang="en-US" sz="1600" b="1" dirty="0">
                <a:solidFill>
                  <a:srgbClr val="7030A0"/>
                </a:solidFill>
              </a:rPr>
            </a:br>
            <a:r>
              <a:rPr lang="en-US" sz="1600" b="1" dirty="0">
                <a:solidFill>
                  <a:srgbClr val="7030A0"/>
                </a:solidFill>
              </a:rPr>
              <a:t>     if (</a:t>
            </a:r>
            <a:r>
              <a:rPr lang="en-US" sz="1600" b="1" dirty="0" err="1">
                <a:solidFill>
                  <a:srgbClr val="7030A0"/>
                </a:solidFill>
              </a:rPr>
              <a:t>head.getNext</a:t>
            </a:r>
            <a:r>
              <a:rPr lang="en-US" sz="1600" b="1" dirty="0">
                <a:solidFill>
                  <a:srgbClr val="7030A0"/>
                </a:solidFill>
              </a:rPr>
              <a:t>() == null)        		</a:t>
            </a:r>
            <a:r>
              <a:rPr lang="en-US" sz="1600" dirty="0">
                <a:solidFill>
                  <a:srgbClr val="C00000"/>
                </a:solidFill>
              </a:rPr>
              <a:t>//only one element in the list</a:t>
            </a:r>
            <a:br>
              <a:rPr lang="en-US" sz="1600" b="1" dirty="0">
                <a:solidFill>
                  <a:srgbClr val="7030A0"/>
                </a:solidFill>
              </a:rPr>
            </a:br>
            <a:r>
              <a:rPr lang="en-US" sz="1600" b="1" dirty="0">
                <a:solidFill>
                  <a:srgbClr val="7030A0"/>
                </a:solidFill>
              </a:rPr>
              <a:t>          head = null;</a:t>
            </a:r>
            <a:br>
              <a:rPr lang="en-US" sz="1600" b="1" dirty="0">
                <a:solidFill>
                  <a:srgbClr val="7030A0"/>
                </a:solidFill>
              </a:rPr>
            </a:br>
            <a:r>
              <a:rPr lang="en-US" sz="1600" b="1" dirty="0">
                <a:solidFill>
                  <a:srgbClr val="7030A0"/>
                </a:solidFill>
              </a:rPr>
              <a:t>     else</a:t>
            </a:r>
            <a:br>
              <a:rPr lang="en-US" sz="1600" b="1" dirty="0">
                <a:solidFill>
                  <a:srgbClr val="7030A0"/>
                </a:solidFill>
              </a:rPr>
            </a:br>
            <a:r>
              <a:rPr lang="en-US" sz="1600" b="1" dirty="0">
                <a:solidFill>
                  <a:srgbClr val="7030A0"/>
                </a:solidFill>
              </a:rPr>
              <a:t>     {</a:t>
            </a:r>
            <a:br>
              <a:rPr lang="en-US" sz="1600" b="1" dirty="0">
                <a:solidFill>
                  <a:srgbClr val="7030A0"/>
                </a:solidFill>
              </a:rPr>
            </a:br>
            <a:r>
              <a:rPr lang="en-US" sz="1600" b="1" dirty="0">
                <a:solidFill>
                  <a:srgbClr val="7030A0"/>
                </a:solidFill>
              </a:rPr>
              <a:t>          </a:t>
            </a:r>
            <a:r>
              <a:rPr lang="en-US" sz="1600" b="1" dirty="0" err="1">
                <a:solidFill>
                  <a:srgbClr val="7030A0"/>
                </a:solidFill>
              </a:rPr>
              <a:t>ListNode</a:t>
            </a:r>
            <a:r>
              <a:rPr lang="en-US" sz="1600" b="1" dirty="0">
                <a:solidFill>
                  <a:srgbClr val="7030A0"/>
                </a:solidFill>
              </a:rPr>
              <a:t> current = head;      		</a:t>
            </a:r>
            <a:r>
              <a:rPr lang="en-US" sz="1600" dirty="0">
                <a:solidFill>
                  <a:srgbClr val="C00000"/>
                </a:solidFill>
              </a:rPr>
              <a:t>//current will traverse the list</a:t>
            </a:r>
            <a:br>
              <a:rPr lang="en-US" sz="1600" b="1" dirty="0">
                <a:solidFill>
                  <a:srgbClr val="7030A0"/>
                </a:solidFill>
              </a:rPr>
            </a:br>
            <a:r>
              <a:rPr lang="en-US" sz="1600" b="1" dirty="0">
                <a:solidFill>
                  <a:srgbClr val="7030A0"/>
                </a:solidFill>
              </a:rPr>
              <a:t>          while(</a:t>
            </a:r>
            <a:r>
              <a:rPr lang="en-US" sz="1600" b="1" dirty="0" err="1">
                <a:solidFill>
                  <a:srgbClr val="7030A0"/>
                </a:solidFill>
              </a:rPr>
              <a:t>current.getNext</a:t>
            </a:r>
            <a:r>
              <a:rPr lang="en-US" sz="1600" b="1" dirty="0">
                <a:solidFill>
                  <a:srgbClr val="7030A0"/>
                </a:solidFill>
              </a:rPr>
              <a:t>().</a:t>
            </a:r>
            <a:r>
              <a:rPr lang="en-US" sz="1600" b="1" dirty="0" err="1">
                <a:solidFill>
                  <a:srgbClr val="7030A0"/>
                </a:solidFill>
              </a:rPr>
              <a:t>getNext</a:t>
            </a:r>
            <a:r>
              <a:rPr lang="en-US" sz="1600" b="1" dirty="0">
                <a:solidFill>
                  <a:srgbClr val="7030A0"/>
                </a:solidFill>
              </a:rPr>
              <a:t>() != null)   	</a:t>
            </a:r>
            <a:r>
              <a:rPr lang="en-US" sz="1600" dirty="0">
                <a:solidFill>
                  <a:srgbClr val="C00000"/>
                </a:solidFill>
              </a:rPr>
              <a:t>//move current to the second to last node</a:t>
            </a:r>
            <a:br>
              <a:rPr lang="en-US" sz="1600" b="1" dirty="0">
                <a:solidFill>
                  <a:srgbClr val="7030A0"/>
                </a:solidFill>
              </a:rPr>
            </a:br>
            <a:r>
              <a:rPr lang="en-US" sz="1600" b="1" dirty="0">
                <a:solidFill>
                  <a:srgbClr val="7030A0"/>
                </a:solidFill>
              </a:rPr>
              <a:t>               current=</a:t>
            </a:r>
            <a:r>
              <a:rPr lang="en-US" sz="1600" b="1" dirty="0" err="1">
                <a:solidFill>
                  <a:srgbClr val="7030A0"/>
                </a:solidFill>
              </a:rPr>
              <a:t>current.getNext</a:t>
            </a:r>
            <a:r>
              <a:rPr lang="en-US" sz="1600" b="1" dirty="0">
                <a:solidFill>
                  <a:srgbClr val="7030A0"/>
                </a:solidFill>
              </a:rPr>
              <a:t>();</a:t>
            </a:r>
            <a:br>
              <a:rPr lang="en-US" sz="1600" b="1" dirty="0">
                <a:solidFill>
                  <a:srgbClr val="7030A0"/>
                </a:solidFill>
              </a:rPr>
            </a:br>
            <a:r>
              <a:rPr lang="en-US" sz="1600" b="1" dirty="0">
                <a:solidFill>
                  <a:srgbClr val="7030A0"/>
                </a:solidFill>
              </a:rPr>
              <a:t>          </a:t>
            </a:r>
            <a:r>
              <a:rPr lang="en-US" sz="1600" b="1" dirty="0" err="1">
                <a:solidFill>
                  <a:srgbClr val="7030A0"/>
                </a:solidFill>
              </a:rPr>
              <a:t>current.setNext</a:t>
            </a:r>
            <a:r>
              <a:rPr lang="en-US" sz="1600" b="1" dirty="0">
                <a:solidFill>
                  <a:srgbClr val="7030A0"/>
                </a:solidFill>
              </a:rPr>
              <a:t>(null);                       	  	</a:t>
            </a:r>
            <a:r>
              <a:rPr lang="en-US" sz="1600" dirty="0">
                <a:solidFill>
                  <a:srgbClr val="C00000"/>
                </a:solidFill>
              </a:rPr>
              <a:t>//then cap off the end with null</a:t>
            </a:r>
            <a:br>
              <a:rPr lang="en-US" sz="1600" b="1" dirty="0">
                <a:solidFill>
                  <a:srgbClr val="7030A0"/>
                </a:solidFill>
              </a:rPr>
            </a:br>
            <a:r>
              <a:rPr lang="en-US" sz="1600" b="1" dirty="0">
                <a:solidFill>
                  <a:srgbClr val="7030A0"/>
                </a:solidFill>
              </a:rPr>
              <a:t>     }  </a:t>
            </a:r>
            <a:br>
              <a:rPr lang="en-US" sz="1600" b="1" dirty="0">
                <a:solidFill>
                  <a:srgbClr val="7030A0"/>
                </a:solidFill>
              </a:rPr>
            </a:br>
            <a:r>
              <a:rPr lang="en-US" sz="1600" b="1" dirty="0">
                <a:solidFill>
                  <a:srgbClr val="7030A0"/>
                </a:solidFill>
              </a:rPr>
              <a:t>     return temp;				</a:t>
            </a:r>
            <a:r>
              <a:rPr lang="en-US" sz="1600" dirty="0">
                <a:solidFill>
                  <a:srgbClr val="C00000"/>
                </a:solidFill>
              </a:rPr>
              <a:t>//return removed element</a:t>
            </a:r>
            <a:endParaRPr lang="en-US" sz="16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6628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 err="1"/>
              <a:t>ListNode</a:t>
            </a:r>
            <a:r>
              <a:rPr lang="en-US" sz="2000" b="1" u="sng" dirty="0"/>
              <a:t> </a:t>
            </a:r>
            <a:r>
              <a:rPr lang="en-US" sz="2000" b="1" u="sng" dirty="0" err="1"/>
              <a:t>curr</a:t>
            </a:r>
            <a:r>
              <a:rPr lang="en-US" sz="2000" b="1" u="sng" dirty="0"/>
              <a:t> = head;</a:t>
            </a:r>
            <a:r>
              <a:rPr lang="en-US" sz="2000" b="1" dirty="0">
                <a:solidFill>
                  <a:srgbClr val="7030A0"/>
                </a:solidFill>
              </a:rPr>
              <a:t>      			</a:t>
            </a:r>
            <a:r>
              <a:rPr lang="en-US" sz="2000" b="1" dirty="0">
                <a:solidFill>
                  <a:srgbClr val="C00000"/>
                </a:solidFill>
              </a:rPr>
              <a:t>//</a:t>
            </a:r>
            <a:r>
              <a:rPr lang="en-US" sz="2000" b="1" dirty="0" err="1">
                <a:solidFill>
                  <a:srgbClr val="C00000"/>
                </a:solidFill>
              </a:rPr>
              <a:t>curr</a:t>
            </a:r>
            <a:r>
              <a:rPr lang="en-US" sz="2000" b="1" dirty="0">
                <a:solidFill>
                  <a:srgbClr val="C00000"/>
                </a:solidFill>
              </a:rPr>
              <a:t> starts at first element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while(</a:t>
            </a:r>
            <a:r>
              <a:rPr lang="en-US" sz="2000" b="1" dirty="0" err="1">
                <a:solidFill>
                  <a:srgbClr val="7030A0"/>
                </a:solidFill>
              </a:rPr>
              <a:t>curr.getNext</a:t>
            </a:r>
            <a:r>
              <a:rPr lang="en-US" sz="2000" b="1" dirty="0">
                <a:solidFill>
                  <a:srgbClr val="7030A0"/>
                </a:solidFill>
              </a:rPr>
              <a:t>().</a:t>
            </a:r>
            <a:r>
              <a:rPr lang="en-US" sz="2000" b="1" dirty="0" err="1">
                <a:solidFill>
                  <a:srgbClr val="7030A0"/>
                </a:solidFill>
              </a:rPr>
              <a:t>getNext</a:t>
            </a:r>
            <a:r>
              <a:rPr lang="en-US" sz="2000" b="1" dirty="0">
                <a:solidFill>
                  <a:srgbClr val="7030A0"/>
                </a:solidFill>
              </a:rPr>
              <a:t>() != null)   	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</a:t>
            </a:r>
            <a:r>
              <a:rPr lang="en-US" sz="2000" b="1" dirty="0" err="1">
                <a:solidFill>
                  <a:srgbClr val="7030A0"/>
                </a:solidFill>
              </a:rPr>
              <a:t>curr</a:t>
            </a:r>
            <a:r>
              <a:rPr lang="en-US" sz="2000" b="1" dirty="0">
                <a:solidFill>
                  <a:srgbClr val="7030A0"/>
                </a:solidFill>
              </a:rPr>
              <a:t>=</a:t>
            </a:r>
            <a:r>
              <a:rPr lang="en-US" sz="2000" b="1" dirty="0" err="1">
                <a:solidFill>
                  <a:srgbClr val="7030A0"/>
                </a:solidFill>
              </a:rPr>
              <a:t>curr.getNext</a:t>
            </a:r>
            <a:r>
              <a:rPr lang="en-US" sz="20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curr.setNext</a:t>
            </a:r>
            <a:r>
              <a:rPr lang="en-US" sz="2000" b="1" dirty="0">
                <a:solidFill>
                  <a:srgbClr val="7030A0"/>
                </a:solidFill>
              </a:rPr>
              <a:t>(null);                       	  	</a:t>
            </a:r>
            <a:br>
              <a:rPr lang="en-US" sz="2000" b="1" dirty="0">
                <a:solidFill>
                  <a:srgbClr val="7030A0"/>
                </a:solidFill>
              </a:rPr>
            </a:br>
            <a:endParaRPr lang="en-US" sz="2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247145" y="220396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247145" y="273736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112952" y="220396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265352" y="220396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208746" y="2470666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47145" y="221158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646353" y="221158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646353" y="274498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512160" y="221158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664560" y="221158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607954" y="2478286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646353" y="221920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045560" y="220396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045560" y="273736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911367" y="220396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063767" y="220396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007161" y="2470666"/>
            <a:ext cx="37120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045560" y="221158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813501" y="2488083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93956" y="2286000"/>
            <a:ext cx="83312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     pop                null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</a:t>
            </a:r>
            <a:r>
              <a:rPr lang="en-US" dirty="0" err="1"/>
              <a:t>curr</a:t>
            </a:r>
            <a:r>
              <a:rPr lang="en-US" dirty="0"/>
              <a:t>                                                                            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1514788" y="2753303"/>
            <a:ext cx="241460" cy="395543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378363" y="2219903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378363" y="2753303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244170" y="221990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396570" y="221990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6339964" y="2478286"/>
            <a:ext cx="437606" cy="83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378363" y="222752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E37155EA-4BFC-415F-B37F-314ABCBED3F1}"/>
              </a:ext>
            </a:extLst>
          </p:cNvPr>
          <p:cNvSpPr/>
          <p:nvPr/>
        </p:nvSpPr>
        <p:spPr>
          <a:xfrm>
            <a:off x="767486" y="2377421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37155EA-4BFC-415F-B37F-314ABCBED3F1}"/>
              </a:ext>
            </a:extLst>
          </p:cNvPr>
          <p:cNvSpPr/>
          <p:nvPr/>
        </p:nvSpPr>
        <p:spPr>
          <a:xfrm>
            <a:off x="1324288" y="3021674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72412BD8-9774-4F20-8DF6-3CF3562A6403}"/>
              </a:ext>
            </a:extLst>
          </p:cNvPr>
          <p:cNvSpPr/>
          <p:nvPr/>
        </p:nvSpPr>
        <p:spPr>
          <a:xfrm>
            <a:off x="41413" y="491785"/>
            <a:ext cx="336306" cy="25492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714665-5F64-4837-8D85-EF319513612B}"/>
              </a:ext>
            </a:extLst>
          </p:cNvPr>
          <p:cNvSpPr txBox="1"/>
          <p:nvPr/>
        </p:nvSpPr>
        <p:spPr>
          <a:xfrm>
            <a:off x="193956" y="3581400"/>
            <a:ext cx="84166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our goal is to remove the last element (the node with “pop”),</a:t>
            </a:r>
          </a:p>
          <a:p>
            <a:r>
              <a:rPr lang="en-US" dirty="0"/>
              <a:t>we need to change the next pointer of the 2</a:t>
            </a:r>
            <a:r>
              <a:rPr lang="en-US" baseline="30000" dirty="0"/>
              <a:t>nd</a:t>
            </a:r>
            <a:r>
              <a:rPr lang="en-US" dirty="0"/>
              <a:t> to last node (the node with “otto”).</a:t>
            </a:r>
          </a:p>
          <a:p>
            <a:endParaRPr lang="en-US" dirty="0"/>
          </a:p>
          <a:p>
            <a:r>
              <a:rPr lang="en-US" dirty="0"/>
              <a:t>Step 1:  move a current pointer to point to the 2</a:t>
            </a:r>
            <a:r>
              <a:rPr lang="en-US" baseline="30000" dirty="0"/>
              <a:t>nd</a:t>
            </a:r>
            <a:r>
              <a:rPr lang="en-US" dirty="0"/>
              <a:t> to last node</a:t>
            </a:r>
          </a:p>
          <a:p>
            <a:r>
              <a:rPr lang="en-US" dirty="0"/>
              <a:t>Step 2: change the current pointer’s next to null.</a:t>
            </a:r>
          </a:p>
        </p:txBody>
      </p:sp>
    </p:spTree>
    <p:extLst>
      <p:ext uri="{BB962C8B-B14F-4D97-AF65-F5344CB8AC3E}">
        <p14:creationId xmlns:p14="http://schemas.microsoft.com/office/powerpoint/2010/main" val="2752678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ListNode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curr</a:t>
            </a:r>
            <a:r>
              <a:rPr lang="en-US" sz="2000" b="1" dirty="0">
                <a:solidFill>
                  <a:srgbClr val="7030A0"/>
                </a:solidFill>
              </a:rPr>
              <a:t> = head;      			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u="sng" dirty="0"/>
              <a:t>while(</a:t>
            </a:r>
            <a:r>
              <a:rPr lang="en-US" sz="2000" b="1" u="sng" dirty="0" err="1"/>
              <a:t>curr.getNext</a:t>
            </a:r>
            <a:r>
              <a:rPr lang="en-US" sz="2000" b="1" u="sng" dirty="0"/>
              <a:t>().</a:t>
            </a:r>
            <a:r>
              <a:rPr lang="en-US" sz="2000" b="1" u="sng" dirty="0" err="1"/>
              <a:t>getNext</a:t>
            </a:r>
            <a:r>
              <a:rPr lang="en-US" sz="2000" b="1" u="sng" dirty="0"/>
              <a:t>() != null) </a:t>
            </a:r>
            <a:r>
              <a:rPr lang="en-US" sz="2000" b="1" dirty="0">
                <a:solidFill>
                  <a:srgbClr val="7030A0"/>
                </a:solidFill>
              </a:rPr>
              <a:t>  	</a:t>
            </a:r>
            <a:r>
              <a:rPr lang="en-US" sz="2000" b="1" dirty="0">
                <a:solidFill>
                  <a:srgbClr val="C00000"/>
                </a:solidFill>
              </a:rPr>
              <a:t>//move </a:t>
            </a:r>
            <a:r>
              <a:rPr lang="en-US" sz="2000" b="1" dirty="0" err="1">
                <a:solidFill>
                  <a:srgbClr val="C00000"/>
                </a:solidFill>
              </a:rPr>
              <a:t>curr</a:t>
            </a:r>
            <a:r>
              <a:rPr lang="en-US" sz="2000" b="1" dirty="0">
                <a:solidFill>
                  <a:srgbClr val="C00000"/>
                </a:solidFill>
              </a:rPr>
              <a:t> to the 2nd to last</a:t>
            </a: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</a:t>
            </a:r>
            <a:r>
              <a:rPr lang="en-US" sz="2000" b="1" u="sng" dirty="0" err="1"/>
              <a:t>curr</a:t>
            </a:r>
            <a:r>
              <a:rPr lang="en-US" sz="2000" b="1" u="sng" dirty="0"/>
              <a:t>=</a:t>
            </a:r>
            <a:r>
              <a:rPr lang="en-US" sz="2000" b="1" u="sng" dirty="0" err="1"/>
              <a:t>curr.getNext</a:t>
            </a:r>
            <a:r>
              <a:rPr lang="en-US" sz="2000" b="1" u="sng" dirty="0"/>
              <a:t>();</a:t>
            </a:r>
            <a:r>
              <a:rPr lang="en-US" sz="2000" b="1" dirty="0">
                <a:solidFill>
                  <a:srgbClr val="7030A0"/>
                </a:solidFill>
              </a:rPr>
              <a:t>			</a:t>
            </a:r>
            <a:r>
              <a:rPr lang="en-US" sz="2000" b="1" dirty="0">
                <a:solidFill>
                  <a:srgbClr val="C00000"/>
                </a:solidFill>
              </a:rPr>
              <a:t>//node in the list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curr.setNext</a:t>
            </a:r>
            <a:r>
              <a:rPr lang="en-US" sz="2000" b="1" dirty="0">
                <a:solidFill>
                  <a:srgbClr val="7030A0"/>
                </a:solidFill>
              </a:rPr>
              <a:t>(null);                       	  	</a:t>
            </a:r>
            <a:br>
              <a:rPr lang="en-US" sz="2000" b="1" dirty="0">
                <a:solidFill>
                  <a:srgbClr val="7030A0"/>
                </a:solidFill>
              </a:rPr>
            </a:br>
            <a:endParaRPr lang="en-US" sz="2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247145" y="220396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247145" y="273736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112952" y="220396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265352" y="220396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208746" y="2470666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47145" y="221158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646353" y="221158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646353" y="274498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512160" y="221158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664560" y="221158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607954" y="2478286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646353" y="221920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045560" y="220396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045560" y="273736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911367" y="220396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063767" y="220396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007161" y="2470666"/>
            <a:ext cx="37120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045560" y="221158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813501" y="2488083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93956" y="2286000"/>
            <a:ext cx="83312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     pop                null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</a:t>
            </a:r>
            <a:r>
              <a:rPr lang="en-US" dirty="0" err="1"/>
              <a:t>curr</a:t>
            </a:r>
            <a:r>
              <a:rPr lang="en-US" dirty="0"/>
              <a:t>                                                                          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1514788" y="2753303"/>
            <a:ext cx="241460" cy="395543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378363" y="2219903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378363" y="2753303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244170" y="221990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396570" y="221990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6339964" y="2478286"/>
            <a:ext cx="437606" cy="83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378363" y="222752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EBDFAFE6-1CEC-4DF4-B433-1957A4D21E10}"/>
              </a:ext>
            </a:extLst>
          </p:cNvPr>
          <p:cNvSpPr/>
          <p:nvPr/>
        </p:nvSpPr>
        <p:spPr>
          <a:xfrm>
            <a:off x="767486" y="2377421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062D4B1-1BE0-40E0-878D-E9D2730D6BD4}"/>
              </a:ext>
            </a:extLst>
          </p:cNvPr>
          <p:cNvSpPr/>
          <p:nvPr/>
        </p:nvSpPr>
        <p:spPr>
          <a:xfrm>
            <a:off x="1324288" y="3021674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F7ACBB11-D4DF-4E23-8F3F-A340506559EF}"/>
              </a:ext>
            </a:extLst>
          </p:cNvPr>
          <p:cNvSpPr/>
          <p:nvPr/>
        </p:nvSpPr>
        <p:spPr>
          <a:xfrm>
            <a:off x="44694" y="737903"/>
            <a:ext cx="336306" cy="25492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39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ListNode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curr</a:t>
            </a:r>
            <a:r>
              <a:rPr lang="en-US" sz="2000" b="1" dirty="0">
                <a:solidFill>
                  <a:srgbClr val="7030A0"/>
                </a:solidFill>
              </a:rPr>
              <a:t> = head;      			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u="sng" dirty="0"/>
              <a:t>while(</a:t>
            </a:r>
            <a:r>
              <a:rPr lang="en-US" sz="2000" b="1" u="sng" dirty="0" err="1"/>
              <a:t>curr.getNext</a:t>
            </a:r>
            <a:r>
              <a:rPr lang="en-US" sz="2000" b="1" u="sng" dirty="0"/>
              <a:t>().</a:t>
            </a:r>
            <a:r>
              <a:rPr lang="en-US" sz="2000" b="1" u="sng" dirty="0" err="1"/>
              <a:t>getNext</a:t>
            </a:r>
            <a:r>
              <a:rPr lang="en-US" sz="2000" b="1" u="sng" dirty="0"/>
              <a:t>() != null) </a:t>
            </a:r>
            <a:r>
              <a:rPr lang="en-US" sz="2000" b="1" dirty="0">
                <a:solidFill>
                  <a:srgbClr val="7030A0"/>
                </a:solidFill>
              </a:rPr>
              <a:t>  	</a:t>
            </a:r>
            <a:r>
              <a:rPr lang="en-US" sz="2000" b="1" dirty="0">
                <a:solidFill>
                  <a:srgbClr val="C00000"/>
                </a:solidFill>
              </a:rPr>
              <a:t>//move </a:t>
            </a:r>
            <a:r>
              <a:rPr lang="en-US" sz="2000" b="1" dirty="0" err="1">
                <a:solidFill>
                  <a:srgbClr val="C00000"/>
                </a:solidFill>
              </a:rPr>
              <a:t>curr</a:t>
            </a:r>
            <a:r>
              <a:rPr lang="en-US" sz="2000" b="1" dirty="0">
                <a:solidFill>
                  <a:srgbClr val="C00000"/>
                </a:solidFill>
              </a:rPr>
              <a:t> to the 2nd to last</a:t>
            </a: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</a:t>
            </a:r>
            <a:r>
              <a:rPr lang="en-US" sz="2000" b="1" u="sng" dirty="0" err="1"/>
              <a:t>curr</a:t>
            </a:r>
            <a:r>
              <a:rPr lang="en-US" sz="2000" b="1" u="sng" dirty="0"/>
              <a:t>=</a:t>
            </a:r>
            <a:r>
              <a:rPr lang="en-US" sz="2000" b="1" u="sng" dirty="0" err="1"/>
              <a:t>curr.getNext</a:t>
            </a:r>
            <a:r>
              <a:rPr lang="en-US" sz="2000" b="1" u="sng" dirty="0"/>
              <a:t>();</a:t>
            </a:r>
            <a:r>
              <a:rPr lang="en-US" sz="2000" b="1" dirty="0">
                <a:solidFill>
                  <a:srgbClr val="7030A0"/>
                </a:solidFill>
              </a:rPr>
              <a:t>			</a:t>
            </a:r>
            <a:r>
              <a:rPr lang="en-US" sz="2000" b="1" dirty="0">
                <a:solidFill>
                  <a:srgbClr val="C00000"/>
                </a:solidFill>
              </a:rPr>
              <a:t>//node in the list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curr.setNext</a:t>
            </a:r>
            <a:r>
              <a:rPr lang="en-US" sz="2000" b="1" dirty="0">
                <a:solidFill>
                  <a:srgbClr val="7030A0"/>
                </a:solidFill>
              </a:rPr>
              <a:t>(null);                       	  	</a:t>
            </a:r>
            <a:br>
              <a:rPr lang="en-US" sz="2000" b="1" dirty="0">
                <a:solidFill>
                  <a:srgbClr val="7030A0"/>
                </a:solidFill>
              </a:rPr>
            </a:br>
            <a:endParaRPr lang="en-US" sz="2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247145" y="220396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247145" y="273736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112952" y="220396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265352" y="220396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208746" y="2470666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47145" y="221158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646353" y="221158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646353" y="274498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512160" y="221158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664560" y="221158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607954" y="2478286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646353" y="221920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045560" y="220396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045560" y="273736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911367" y="220396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063767" y="220396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007161" y="2470666"/>
            <a:ext cx="37120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045560" y="221158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813501" y="2488083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93956" y="2286000"/>
            <a:ext cx="83312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     pop                null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</a:t>
            </a:r>
            <a:r>
              <a:rPr lang="en-US" dirty="0" err="1"/>
              <a:t>curr</a:t>
            </a:r>
            <a:r>
              <a:rPr lang="en-US" dirty="0"/>
              <a:t>                                                                          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1514788" y="2760923"/>
            <a:ext cx="1533212" cy="38792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378363" y="2219903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378363" y="2753303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244170" y="221990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396570" y="221990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6339964" y="2478286"/>
            <a:ext cx="437606" cy="83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378363" y="222752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A2C7D00-6418-4942-B67A-8C374F5998C3}"/>
              </a:ext>
            </a:extLst>
          </p:cNvPr>
          <p:cNvSpPr/>
          <p:nvPr/>
        </p:nvSpPr>
        <p:spPr>
          <a:xfrm>
            <a:off x="767486" y="2377421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4540B7-7BF6-4068-AD1C-3C484982EAC8}"/>
              </a:ext>
            </a:extLst>
          </p:cNvPr>
          <p:cNvSpPr/>
          <p:nvPr/>
        </p:nvSpPr>
        <p:spPr>
          <a:xfrm>
            <a:off x="1324288" y="3021674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B45B6F7A-C4D5-4170-A9A9-5AEE2F1589FF}"/>
              </a:ext>
            </a:extLst>
          </p:cNvPr>
          <p:cNvSpPr/>
          <p:nvPr/>
        </p:nvSpPr>
        <p:spPr>
          <a:xfrm>
            <a:off x="25803" y="1116674"/>
            <a:ext cx="336306" cy="25492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49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ListNode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curr</a:t>
            </a:r>
            <a:r>
              <a:rPr lang="en-US" sz="2000" b="1" dirty="0">
                <a:solidFill>
                  <a:srgbClr val="7030A0"/>
                </a:solidFill>
              </a:rPr>
              <a:t> = head;      			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u="sng" dirty="0"/>
              <a:t>while(</a:t>
            </a:r>
            <a:r>
              <a:rPr lang="en-US" sz="2000" b="1" u="sng" dirty="0" err="1"/>
              <a:t>curr.getNext</a:t>
            </a:r>
            <a:r>
              <a:rPr lang="en-US" sz="2000" b="1" u="sng" dirty="0"/>
              <a:t>().</a:t>
            </a:r>
            <a:r>
              <a:rPr lang="en-US" sz="2000" b="1" u="sng" dirty="0" err="1"/>
              <a:t>getNext</a:t>
            </a:r>
            <a:r>
              <a:rPr lang="en-US" sz="2000" b="1" u="sng" dirty="0"/>
              <a:t>() != null) </a:t>
            </a:r>
            <a:r>
              <a:rPr lang="en-US" sz="2000" b="1" dirty="0">
                <a:solidFill>
                  <a:srgbClr val="7030A0"/>
                </a:solidFill>
              </a:rPr>
              <a:t>  	</a:t>
            </a:r>
            <a:r>
              <a:rPr lang="en-US" sz="2000" b="1" dirty="0">
                <a:solidFill>
                  <a:srgbClr val="C00000"/>
                </a:solidFill>
              </a:rPr>
              <a:t>//move </a:t>
            </a:r>
            <a:r>
              <a:rPr lang="en-US" sz="2000" b="1" dirty="0" err="1">
                <a:solidFill>
                  <a:srgbClr val="C00000"/>
                </a:solidFill>
              </a:rPr>
              <a:t>curr</a:t>
            </a:r>
            <a:r>
              <a:rPr lang="en-US" sz="2000" b="1" dirty="0">
                <a:solidFill>
                  <a:srgbClr val="C00000"/>
                </a:solidFill>
              </a:rPr>
              <a:t> to the 2nd to last</a:t>
            </a: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</a:t>
            </a:r>
            <a:r>
              <a:rPr lang="en-US" sz="2000" b="1" u="sng" dirty="0" err="1"/>
              <a:t>curr</a:t>
            </a:r>
            <a:r>
              <a:rPr lang="en-US" sz="2000" b="1" u="sng" dirty="0"/>
              <a:t>=</a:t>
            </a:r>
            <a:r>
              <a:rPr lang="en-US" sz="2000" b="1" u="sng" dirty="0" err="1"/>
              <a:t>curr.getNext</a:t>
            </a:r>
            <a:r>
              <a:rPr lang="en-US" sz="2000" b="1" u="sng" dirty="0"/>
              <a:t>();</a:t>
            </a:r>
            <a:r>
              <a:rPr lang="en-US" sz="2000" b="1" dirty="0">
                <a:solidFill>
                  <a:srgbClr val="7030A0"/>
                </a:solidFill>
              </a:rPr>
              <a:t>			</a:t>
            </a:r>
            <a:r>
              <a:rPr lang="en-US" sz="2000" b="1" dirty="0">
                <a:solidFill>
                  <a:srgbClr val="C00000"/>
                </a:solidFill>
              </a:rPr>
              <a:t>//node in the list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curr.setNext</a:t>
            </a:r>
            <a:r>
              <a:rPr lang="en-US" sz="2000" b="1" dirty="0">
                <a:solidFill>
                  <a:srgbClr val="7030A0"/>
                </a:solidFill>
              </a:rPr>
              <a:t>(null);                       	  	</a:t>
            </a:r>
            <a:br>
              <a:rPr lang="en-US" sz="2000" b="1" dirty="0">
                <a:solidFill>
                  <a:srgbClr val="7030A0"/>
                </a:solidFill>
              </a:rPr>
            </a:br>
            <a:endParaRPr lang="en-US" sz="2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247145" y="220396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247145" y="273736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112952" y="220396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265352" y="220396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208746" y="2470666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47145" y="221158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646353" y="221158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646353" y="274498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512160" y="221158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664560" y="221158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607954" y="2478286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646353" y="221920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045560" y="220396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045560" y="273736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911367" y="220396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063767" y="220396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007161" y="2470666"/>
            <a:ext cx="37120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045560" y="221158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813501" y="2488083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93956" y="2286000"/>
            <a:ext cx="83312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     pop                null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</a:t>
            </a:r>
            <a:r>
              <a:rPr lang="en-US" dirty="0" err="1"/>
              <a:t>curr</a:t>
            </a:r>
            <a:r>
              <a:rPr lang="en-US" dirty="0"/>
              <a:t>                                                                            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1514788" y="2760923"/>
            <a:ext cx="3039875" cy="38792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378363" y="2219903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378363" y="2753303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244170" y="221990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396570" y="221990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6339964" y="2478286"/>
            <a:ext cx="437606" cy="83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378363" y="222752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DD1DAC28-A406-4032-89AD-F901C462CC43}"/>
              </a:ext>
            </a:extLst>
          </p:cNvPr>
          <p:cNvSpPr/>
          <p:nvPr/>
        </p:nvSpPr>
        <p:spPr>
          <a:xfrm>
            <a:off x="767486" y="2377421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DF17D3F-866D-43B2-B656-ED8D459CB6FE}"/>
              </a:ext>
            </a:extLst>
          </p:cNvPr>
          <p:cNvSpPr/>
          <p:nvPr/>
        </p:nvSpPr>
        <p:spPr>
          <a:xfrm>
            <a:off x="1324288" y="3021674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A9F5705D-0D7F-4D5D-9537-A5E37230CECD}"/>
              </a:ext>
            </a:extLst>
          </p:cNvPr>
          <p:cNvSpPr/>
          <p:nvPr/>
        </p:nvSpPr>
        <p:spPr>
          <a:xfrm>
            <a:off x="25803" y="1116674"/>
            <a:ext cx="336306" cy="25492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49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ListNode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curr</a:t>
            </a:r>
            <a:r>
              <a:rPr lang="en-US" sz="2000" b="1" dirty="0">
                <a:solidFill>
                  <a:srgbClr val="7030A0"/>
                </a:solidFill>
              </a:rPr>
              <a:t> = head;      			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while(</a:t>
            </a:r>
            <a:r>
              <a:rPr lang="en-US" sz="2000" b="1" dirty="0" err="1">
                <a:solidFill>
                  <a:srgbClr val="7030A0"/>
                </a:solidFill>
              </a:rPr>
              <a:t>curr.getNext</a:t>
            </a:r>
            <a:r>
              <a:rPr lang="en-US" sz="2000" b="1" dirty="0">
                <a:solidFill>
                  <a:srgbClr val="7030A0"/>
                </a:solidFill>
              </a:rPr>
              <a:t>().</a:t>
            </a:r>
            <a:r>
              <a:rPr lang="en-US" sz="2000" b="1" dirty="0" err="1">
                <a:solidFill>
                  <a:srgbClr val="7030A0"/>
                </a:solidFill>
              </a:rPr>
              <a:t>getNext</a:t>
            </a:r>
            <a:r>
              <a:rPr lang="en-US" sz="2000" b="1" dirty="0">
                <a:solidFill>
                  <a:srgbClr val="7030A0"/>
                </a:solidFill>
              </a:rPr>
              <a:t>() != null)   	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</a:t>
            </a:r>
            <a:r>
              <a:rPr lang="en-US" sz="2000" b="1" dirty="0" err="1">
                <a:solidFill>
                  <a:srgbClr val="7030A0"/>
                </a:solidFill>
              </a:rPr>
              <a:t>curr</a:t>
            </a:r>
            <a:r>
              <a:rPr lang="en-US" sz="2000" b="1" dirty="0">
                <a:solidFill>
                  <a:srgbClr val="7030A0"/>
                </a:solidFill>
              </a:rPr>
              <a:t>=</a:t>
            </a:r>
            <a:r>
              <a:rPr lang="en-US" sz="2000" b="1" dirty="0" err="1">
                <a:solidFill>
                  <a:srgbClr val="7030A0"/>
                </a:solidFill>
              </a:rPr>
              <a:t>curr.getNext</a:t>
            </a:r>
            <a:r>
              <a:rPr lang="en-US" sz="20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000" b="1" u="sng" dirty="0" err="1"/>
              <a:t>curr.setNext</a:t>
            </a:r>
            <a:r>
              <a:rPr lang="en-US" sz="2000" b="1" u="sng" dirty="0"/>
              <a:t>(null);</a:t>
            </a:r>
            <a:r>
              <a:rPr lang="en-US" sz="2000" b="1" dirty="0">
                <a:solidFill>
                  <a:srgbClr val="7030A0"/>
                </a:solidFill>
              </a:rPr>
              <a:t>                       	  	</a:t>
            </a:r>
            <a:r>
              <a:rPr lang="en-US" sz="2000" b="1" dirty="0">
                <a:solidFill>
                  <a:srgbClr val="C00000"/>
                </a:solidFill>
              </a:rPr>
              <a:t>//then cap off the end with null</a:t>
            </a:r>
            <a:br>
              <a:rPr lang="en-US" sz="2000" b="1" dirty="0">
                <a:solidFill>
                  <a:srgbClr val="7030A0"/>
                </a:solidFill>
              </a:rPr>
            </a:br>
            <a:endParaRPr lang="en-US" sz="2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247145" y="220396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247145" y="273736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112952" y="220396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265352" y="220396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208746" y="2470666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47145" y="221158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646353" y="221158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646353" y="274498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512160" y="221158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664560" y="221158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607954" y="2478286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646353" y="221920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045560" y="220396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045560" y="273736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911367" y="220396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063767" y="220396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007161" y="2470666"/>
            <a:ext cx="371202" cy="6781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045560" y="221158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813501" y="2488083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93956" y="2286000"/>
            <a:ext cx="83312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     pop                null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</a:t>
            </a:r>
            <a:r>
              <a:rPr lang="en-US" dirty="0" err="1"/>
              <a:t>curr</a:t>
            </a:r>
            <a:r>
              <a:rPr lang="en-US" dirty="0"/>
              <a:t>                                                                         null                                                                         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1514788" y="2760923"/>
            <a:ext cx="3039875" cy="38792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378363" y="2219903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378363" y="2753303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244170" y="221990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396570" y="221990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6339964" y="2478286"/>
            <a:ext cx="437606" cy="83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378363" y="222752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378363" y="2203966"/>
            <a:ext cx="1018207" cy="54102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5378363" y="2219903"/>
            <a:ext cx="1018207" cy="51746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DF782543-74DA-4BE4-9650-EE9439BF8AFB}"/>
              </a:ext>
            </a:extLst>
          </p:cNvPr>
          <p:cNvSpPr/>
          <p:nvPr/>
        </p:nvSpPr>
        <p:spPr>
          <a:xfrm>
            <a:off x="767486" y="2377421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6F1A432-4CD2-4485-B473-48C90500179C}"/>
              </a:ext>
            </a:extLst>
          </p:cNvPr>
          <p:cNvSpPr/>
          <p:nvPr/>
        </p:nvSpPr>
        <p:spPr>
          <a:xfrm>
            <a:off x="1324288" y="3021674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70EC98E6-42F2-4AD0-851B-40E1F17D8615}"/>
              </a:ext>
            </a:extLst>
          </p:cNvPr>
          <p:cNvSpPr/>
          <p:nvPr/>
        </p:nvSpPr>
        <p:spPr>
          <a:xfrm>
            <a:off x="44694" y="1524000"/>
            <a:ext cx="336306" cy="25492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39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Linked List </a:t>
            </a:r>
            <a:r>
              <a:rPr lang="en-US" dirty="0" err="1"/>
              <a:t>toString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//post: returns all elements of the list as a String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//in the form [a0, a1, a2, . . . , an-1],  O(n)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public String </a:t>
            </a:r>
            <a:r>
              <a:rPr lang="en-US" b="1" dirty="0" err="1">
                <a:solidFill>
                  <a:srgbClr val="7030A0"/>
                </a:solidFill>
              </a:rPr>
              <a:t>toString</a:t>
            </a:r>
            <a:r>
              <a:rPr lang="en-US" b="1" dirty="0">
                <a:solidFill>
                  <a:srgbClr val="7030A0"/>
                </a:solidFill>
              </a:rPr>
              <a:t>()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{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String </a:t>
            </a:r>
            <a:r>
              <a:rPr lang="en-US" b="1" dirty="0" err="1">
                <a:solidFill>
                  <a:srgbClr val="7030A0"/>
                </a:solidFill>
              </a:rPr>
              <a:t>ans</a:t>
            </a:r>
            <a:r>
              <a:rPr lang="en-US" b="1" dirty="0">
                <a:solidFill>
                  <a:srgbClr val="7030A0"/>
                </a:solidFill>
              </a:rPr>
              <a:t> = </a:t>
            </a:r>
            <a:r>
              <a:rPr lang="en-US" b="1" dirty="0">
                <a:solidFill>
                  <a:srgbClr val="C00000"/>
                </a:solidFill>
              </a:rPr>
              <a:t>"["</a:t>
            </a:r>
            <a:r>
              <a:rPr lang="en-US" b="1" dirty="0">
                <a:solidFill>
                  <a:srgbClr val="7030A0"/>
                </a:solidFill>
              </a:rPr>
              <a:t>;                  		</a:t>
            </a:r>
            <a:r>
              <a:rPr lang="en-US" dirty="0">
                <a:solidFill>
                  <a:srgbClr val="C00000"/>
                </a:solidFill>
              </a:rPr>
              <a:t>//start with left bookend                 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7030A0"/>
                </a:solidFill>
              </a:rPr>
              <a:t>ListNode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=  head;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while(</a:t>
            </a:r>
            <a:r>
              <a:rPr lang="en-US" b="1" dirty="0" err="1">
                <a:solidFill>
                  <a:srgbClr val="7030A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!= null)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{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    </a:t>
            </a:r>
            <a:r>
              <a:rPr lang="en-US" b="1" dirty="0" err="1">
                <a:solidFill>
                  <a:srgbClr val="7030A0"/>
                </a:solidFill>
              </a:rPr>
              <a:t>ans</a:t>
            </a:r>
            <a:r>
              <a:rPr lang="en-US" b="1" dirty="0">
                <a:solidFill>
                  <a:srgbClr val="7030A0"/>
                </a:solidFill>
              </a:rPr>
              <a:t> += </a:t>
            </a:r>
            <a:r>
              <a:rPr lang="en-US" b="1">
                <a:solidFill>
                  <a:srgbClr val="7030A0"/>
                </a:solidFill>
              </a:rPr>
              <a:t>curr.</a:t>
            </a:r>
            <a:r>
              <a:rPr lang="en-US" b="1" dirty="0" err="1">
                <a:solidFill>
                  <a:srgbClr val="7030A0"/>
                </a:solidFill>
              </a:rPr>
              <a:t>getValue</a:t>
            </a:r>
            <a:r>
              <a:rPr lang="en-US" b="1" dirty="0">
                <a:solidFill>
                  <a:srgbClr val="7030A0"/>
                </a:solidFill>
              </a:rPr>
              <a:t>();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    </a:t>
            </a:r>
            <a:r>
              <a:rPr lang="en-US" b="1" dirty="0" err="1">
                <a:solidFill>
                  <a:srgbClr val="7030A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= </a:t>
            </a:r>
            <a:r>
              <a:rPr lang="en-US" b="1" dirty="0" err="1">
                <a:solidFill>
                  <a:srgbClr val="7030A0"/>
                </a:solidFill>
              </a:rPr>
              <a:t>curr.getNext</a:t>
            </a:r>
            <a:r>
              <a:rPr lang="en-US" b="1" dirty="0">
                <a:solidFill>
                  <a:srgbClr val="7030A0"/>
                </a:solidFill>
              </a:rPr>
              <a:t>();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    if (</a:t>
            </a:r>
            <a:r>
              <a:rPr lang="en-US" b="1" dirty="0" err="1">
                <a:solidFill>
                  <a:srgbClr val="7030A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!= null)                   		</a:t>
            </a:r>
            <a:r>
              <a:rPr lang="en-US" dirty="0">
                <a:solidFill>
                  <a:srgbClr val="C00000"/>
                </a:solidFill>
              </a:rPr>
              <a:t>//no comma after last </a:t>
            </a:r>
            <a:r>
              <a:rPr lang="en-US" dirty="0" err="1">
                <a:solidFill>
                  <a:srgbClr val="C00000"/>
                </a:solidFill>
              </a:rPr>
              <a:t>elem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         </a:t>
            </a:r>
            <a:r>
              <a:rPr lang="en-US" b="1" dirty="0" err="1">
                <a:solidFill>
                  <a:srgbClr val="7030A0"/>
                </a:solidFill>
              </a:rPr>
              <a:t>ans</a:t>
            </a:r>
            <a:r>
              <a:rPr lang="en-US" b="1" dirty="0">
                <a:solidFill>
                  <a:srgbClr val="7030A0"/>
                </a:solidFill>
              </a:rPr>
              <a:t> += </a:t>
            </a:r>
            <a:r>
              <a:rPr lang="en-US" b="1" dirty="0">
                <a:solidFill>
                  <a:srgbClr val="C00000"/>
                </a:solidFill>
              </a:rPr>
              <a:t>","</a:t>
            </a:r>
            <a:r>
              <a:rPr lang="en-US" b="1" dirty="0">
                <a:solidFill>
                  <a:srgbClr val="7030A0"/>
                </a:solidFill>
              </a:rPr>
              <a:t>;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}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7030A0"/>
                </a:solidFill>
              </a:rPr>
              <a:t>ans</a:t>
            </a:r>
            <a:r>
              <a:rPr lang="en-US" b="1" dirty="0">
                <a:solidFill>
                  <a:srgbClr val="7030A0"/>
                </a:solidFill>
              </a:rPr>
              <a:t> += </a:t>
            </a:r>
            <a:r>
              <a:rPr lang="en-US" b="1" dirty="0">
                <a:solidFill>
                  <a:srgbClr val="C00000"/>
                </a:solidFill>
              </a:rPr>
              <a:t>"]"</a:t>
            </a:r>
            <a:r>
              <a:rPr lang="en-US" b="1" dirty="0">
                <a:solidFill>
                  <a:srgbClr val="7030A0"/>
                </a:solidFill>
              </a:rPr>
              <a:t>;                               		</a:t>
            </a:r>
            <a:r>
              <a:rPr lang="en-US" dirty="0">
                <a:solidFill>
                  <a:srgbClr val="C00000"/>
                </a:solidFill>
              </a:rPr>
              <a:t>//end with right bookend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return </a:t>
            </a:r>
            <a:r>
              <a:rPr lang="en-US" b="1" dirty="0" err="1">
                <a:solidFill>
                  <a:srgbClr val="7030A0"/>
                </a:solidFill>
              </a:rPr>
              <a:t>ans</a:t>
            </a:r>
            <a:r>
              <a:rPr lang="en-US" b="1" dirty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2002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collection of abstract methods</a:t>
            </a:r>
          </a:p>
          <a:p>
            <a:pPr lvl="1"/>
            <a:r>
              <a:rPr lang="en-US" dirty="0"/>
              <a:t>Methods with a header and no code body</a:t>
            </a:r>
          </a:p>
          <a:p>
            <a:r>
              <a:rPr lang="en-US" dirty="0"/>
              <a:t>Any class that implements the interface must define all interface methods</a:t>
            </a:r>
          </a:p>
          <a:p>
            <a:r>
              <a:rPr lang="en-US" dirty="0"/>
              <a:t>Brings consistency between different objects that implement the same interface</a:t>
            </a:r>
          </a:p>
          <a:p>
            <a:pPr lvl="1"/>
            <a:r>
              <a:rPr lang="en-US" dirty="0"/>
              <a:t>Method arguments can use interface types, so different kinds of objects with shared interfaces can be swapped in and out without changing the method</a:t>
            </a:r>
          </a:p>
        </p:txBody>
      </p:sp>
    </p:spTree>
    <p:extLst>
      <p:ext uri="{BB962C8B-B14F-4D97-AF65-F5344CB8AC3E}">
        <p14:creationId xmlns:p14="http://schemas.microsoft.com/office/powerpoint/2010/main" val="3148947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LinkedList</a:t>
            </a:r>
            <a:r>
              <a:rPr lang="en-US" sz="2400" b="1" dirty="0">
                <a:solidFill>
                  <a:srgbClr val="7030A0"/>
                </a:solidFill>
              </a:rPr>
              <a:t>&lt;String&gt; list = new </a:t>
            </a:r>
            <a:r>
              <a:rPr lang="en-US" sz="2400" b="1" dirty="0" err="1">
                <a:solidFill>
                  <a:srgbClr val="7030A0"/>
                </a:solidFill>
              </a:rPr>
              <a:t>LinkedList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list.add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FF0000"/>
                </a:solidFill>
              </a:rPr>
              <a:t>“john”</a:t>
            </a:r>
            <a:r>
              <a:rPr lang="en-US" sz="2400" b="1" dirty="0">
                <a:solidFill>
                  <a:srgbClr val="7030A0"/>
                </a:solidFill>
              </a:rPr>
              <a:t>);		</a:t>
            </a:r>
            <a:r>
              <a:rPr lang="en-US" sz="2400" dirty="0">
                <a:solidFill>
                  <a:srgbClr val="C00000"/>
                </a:solidFill>
              </a:rPr>
              <a:t>//[john]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list.add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FF0000"/>
                </a:solidFill>
              </a:rPr>
              <a:t>“</a:t>
            </a:r>
            <a:r>
              <a:rPr lang="en-US" sz="2400" b="1" dirty="0" err="1">
                <a:solidFill>
                  <a:srgbClr val="FF0000"/>
                </a:solidFill>
              </a:rPr>
              <a:t>george</a:t>
            </a:r>
            <a:r>
              <a:rPr lang="en-US" sz="2400" b="1" dirty="0">
                <a:solidFill>
                  <a:srgbClr val="FF0000"/>
                </a:solidFill>
              </a:rPr>
              <a:t>”</a:t>
            </a:r>
            <a:r>
              <a:rPr lang="en-US" sz="2400" b="1" dirty="0">
                <a:solidFill>
                  <a:srgbClr val="7030A0"/>
                </a:solidFill>
              </a:rPr>
              <a:t>);		</a:t>
            </a:r>
            <a:r>
              <a:rPr lang="en-US" sz="2400" dirty="0">
                <a:solidFill>
                  <a:srgbClr val="C00000"/>
                </a:solidFill>
              </a:rPr>
              <a:t>//[john, </a:t>
            </a:r>
            <a:r>
              <a:rPr lang="en-US" sz="2400" dirty="0" err="1">
                <a:solidFill>
                  <a:srgbClr val="C00000"/>
                </a:solidFill>
              </a:rPr>
              <a:t>george</a:t>
            </a:r>
            <a:r>
              <a:rPr lang="en-US" sz="2400" dirty="0">
                <a:solidFill>
                  <a:srgbClr val="C00000"/>
                </a:solidFill>
              </a:rPr>
              <a:t>]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list.add</a:t>
            </a:r>
            <a:r>
              <a:rPr lang="en-US" sz="2400" b="1" dirty="0">
                <a:solidFill>
                  <a:srgbClr val="7030A0"/>
                </a:solidFill>
              </a:rPr>
              <a:t>(0, </a:t>
            </a:r>
            <a:r>
              <a:rPr lang="en-US" sz="2400" b="1" dirty="0">
                <a:solidFill>
                  <a:srgbClr val="FF0000"/>
                </a:solidFill>
              </a:rPr>
              <a:t>“paul”</a:t>
            </a:r>
            <a:r>
              <a:rPr lang="en-US" sz="2400" b="1" dirty="0">
                <a:solidFill>
                  <a:srgbClr val="7030A0"/>
                </a:solidFill>
              </a:rPr>
              <a:t>);		</a:t>
            </a:r>
            <a:r>
              <a:rPr lang="en-US" sz="2400" dirty="0">
                <a:solidFill>
                  <a:srgbClr val="C00000"/>
                </a:solidFill>
              </a:rPr>
              <a:t>//[</a:t>
            </a:r>
            <a:r>
              <a:rPr lang="en-US" sz="2400" dirty="0" err="1">
                <a:solidFill>
                  <a:srgbClr val="C00000"/>
                </a:solidFill>
              </a:rPr>
              <a:t>paul</a:t>
            </a:r>
            <a:r>
              <a:rPr lang="en-US" sz="2400" dirty="0">
                <a:solidFill>
                  <a:srgbClr val="C00000"/>
                </a:solidFill>
              </a:rPr>
              <a:t>, john, </a:t>
            </a:r>
            <a:r>
              <a:rPr lang="en-US" sz="2400" dirty="0" err="1">
                <a:solidFill>
                  <a:srgbClr val="C00000"/>
                </a:solidFill>
              </a:rPr>
              <a:t>george</a:t>
            </a:r>
            <a:r>
              <a:rPr lang="en-US" sz="2400" dirty="0">
                <a:solidFill>
                  <a:srgbClr val="C00000"/>
                </a:solidFill>
              </a:rPr>
              <a:t>]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list.add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FF0000"/>
                </a:solidFill>
              </a:rPr>
              <a:t>“</a:t>
            </a:r>
            <a:r>
              <a:rPr lang="en-US" sz="2400" b="1" dirty="0" err="1">
                <a:solidFill>
                  <a:srgbClr val="FF0000"/>
                </a:solidFill>
              </a:rPr>
              <a:t>pete</a:t>
            </a:r>
            <a:r>
              <a:rPr lang="en-US" sz="2400" b="1" dirty="0">
                <a:solidFill>
                  <a:srgbClr val="FF0000"/>
                </a:solidFill>
              </a:rPr>
              <a:t>”</a:t>
            </a:r>
            <a:r>
              <a:rPr lang="en-US" sz="2400" b="1" dirty="0">
                <a:solidFill>
                  <a:srgbClr val="7030A0"/>
                </a:solidFill>
              </a:rPr>
              <a:t>);		</a:t>
            </a:r>
            <a:r>
              <a:rPr lang="en-US" sz="2400" dirty="0">
                <a:solidFill>
                  <a:srgbClr val="C00000"/>
                </a:solidFill>
              </a:rPr>
              <a:t>//[</a:t>
            </a:r>
            <a:r>
              <a:rPr lang="en-US" sz="2400" dirty="0" err="1">
                <a:solidFill>
                  <a:srgbClr val="C00000"/>
                </a:solidFill>
              </a:rPr>
              <a:t>paul</a:t>
            </a:r>
            <a:r>
              <a:rPr lang="en-US" sz="2400" dirty="0">
                <a:solidFill>
                  <a:srgbClr val="C00000"/>
                </a:solidFill>
              </a:rPr>
              <a:t>, john, </a:t>
            </a:r>
            <a:r>
              <a:rPr lang="en-US" sz="2400" dirty="0" err="1">
                <a:solidFill>
                  <a:srgbClr val="C00000"/>
                </a:solidFill>
              </a:rPr>
              <a:t>george</a:t>
            </a:r>
            <a:r>
              <a:rPr lang="en-US" sz="2400" dirty="0">
                <a:solidFill>
                  <a:srgbClr val="C00000"/>
                </a:solidFill>
              </a:rPr>
              <a:t>, </a:t>
            </a:r>
            <a:r>
              <a:rPr lang="en-US" sz="2400" dirty="0" err="1">
                <a:solidFill>
                  <a:srgbClr val="C00000"/>
                </a:solidFill>
              </a:rPr>
              <a:t>pete</a:t>
            </a:r>
            <a:r>
              <a:rPr lang="en-US" sz="2400" dirty="0">
                <a:solidFill>
                  <a:srgbClr val="C00000"/>
                </a:solidFill>
              </a:rPr>
              <a:t>]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list.add</a:t>
            </a:r>
            <a:r>
              <a:rPr lang="en-US" sz="2400" b="1" dirty="0">
                <a:solidFill>
                  <a:srgbClr val="7030A0"/>
                </a:solidFill>
              </a:rPr>
              <a:t>(2, </a:t>
            </a:r>
            <a:r>
              <a:rPr lang="en-US" sz="2400" b="1" dirty="0">
                <a:solidFill>
                  <a:srgbClr val="FF0000"/>
                </a:solidFill>
              </a:rPr>
              <a:t>“</a:t>
            </a:r>
            <a:r>
              <a:rPr lang="en-US" sz="2400" b="1" dirty="0" err="1">
                <a:solidFill>
                  <a:srgbClr val="FF0000"/>
                </a:solidFill>
              </a:rPr>
              <a:t>ringo</a:t>
            </a:r>
            <a:r>
              <a:rPr lang="en-US" sz="2400" b="1" dirty="0">
                <a:solidFill>
                  <a:srgbClr val="FF0000"/>
                </a:solidFill>
              </a:rPr>
              <a:t>”</a:t>
            </a:r>
            <a:r>
              <a:rPr lang="en-US" sz="2400" b="1" dirty="0">
                <a:solidFill>
                  <a:srgbClr val="7030A0"/>
                </a:solidFill>
              </a:rPr>
              <a:t>);		</a:t>
            </a:r>
            <a:r>
              <a:rPr lang="en-US" sz="2400" dirty="0">
                <a:solidFill>
                  <a:srgbClr val="C00000"/>
                </a:solidFill>
              </a:rPr>
              <a:t>//[</a:t>
            </a:r>
            <a:r>
              <a:rPr lang="en-US" sz="2400" dirty="0" err="1">
                <a:solidFill>
                  <a:srgbClr val="C00000"/>
                </a:solidFill>
              </a:rPr>
              <a:t>paul</a:t>
            </a:r>
            <a:r>
              <a:rPr lang="en-US" sz="2400" dirty="0">
                <a:solidFill>
                  <a:srgbClr val="C00000"/>
                </a:solidFill>
              </a:rPr>
              <a:t>, john, </a:t>
            </a:r>
            <a:r>
              <a:rPr lang="en-US" sz="2400" dirty="0" err="1">
                <a:solidFill>
                  <a:srgbClr val="C00000"/>
                </a:solidFill>
              </a:rPr>
              <a:t>ringo</a:t>
            </a:r>
            <a:r>
              <a:rPr lang="en-US" sz="2400" dirty="0">
                <a:solidFill>
                  <a:srgbClr val="C00000"/>
                </a:solidFill>
              </a:rPr>
              <a:t>, </a:t>
            </a:r>
            <a:r>
              <a:rPr lang="en-US" sz="2400" dirty="0" err="1">
                <a:solidFill>
                  <a:srgbClr val="C00000"/>
                </a:solidFill>
              </a:rPr>
              <a:t>george</a:t>
            </a:r>
            <a:r>
              <a:rPr lang="en-US" sz="2400" dirty="0">
                <a:solidFill>
                  <a:srgbClr val="C00000"/>
                </a:solidFill>
              </a:rPr>
              <a:t>, </a:t>
            </a:r>
            <a:r>
              <a:rPr lang="en-US" sz="2400" dirty="0" err="1">
                <a:solidFill>
                  <a:srgbClr val="C00000"/>
                </a:solidFill>
              </a:rPr>
              <a:t>pete</a:t>
            </a:r>
            <a:r>
              <a:rPr lang="en-US" sz="2400" dirty="0">
                <a:solidFill>
                  <a:srgbClr val="C00000"/>
                </a:solidFill>
              </a:rPr>
              <a:t>]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String fired = </a:t>
            </a:r>
            <a:r>
              <a:rPr lang="en-US" sz="2400" b="1" dirty="0" err="1">
                <a:solidFill>
                  <a:srgbClr val="7030A0"/>
                </a:solidFill>
              </a:rPr>
              <a:t>list.remove</a:t>
            </a:r>
            <a:r>
              <a:rPr lang="en-US" sz="2400" b="1" dirty="0">
                <a:solidFill>
                  <a:srgbClr val="7030A0"/>
                </a:solidFill>
              </a:rPr>
              <a:t>(4);	</a:t>
            </a:r>
            <a:r>
              <a:rPr lang="en-US" sz="2400" dirty="0">
                <a:solidFill>
                  <a:srgbClr val="C00000"/>
                </a:solidFill>
              </a:rPr>
              <a:t>//[</a:t>
            </a:r>
            <a:r>
              <a:rPr lang="en-US" sz="2400" dirty="0" err="1">
                <a:solidFill>
                  <a:srgbClr val="C00000"/>
                </a:solidFill>
              </a:rPr>
              <a:t>paul</a:t>
            </a:r>
            <a:r>
              <a:rPr lang="en-US" sz="2400" dirty="0">
                <a:solidFill>
                  <a:srgbClr val="C00000"/>
                </a:solidFill>
              </a:rPr>
              <a:t>, john, </a:t>
            </a:r>
            <a:r>
              <a:rPr lang="en-US" sz="2400" dirty="0" err="1">
                <a:solidFill>
                  <a:srgbClr val="C00000"/>
                </a:solidFill>
              </a:rPr>
              <a:t>ringo</a:t>
            </a:r>
            <a:r>
              <a:rPr lang="en-US" sz="2400" dirty="0">
                <a:solidFill>
                  <a:srgbClr val="C00000"/>
                </a:solidFill>
              </a:rPr>
              <a:t>, </a:t>
            </a:r>
            <a:r>
              <a:rPr lang="en-US" sz="2400" dirty="0" err="1">
                <a:solidFill>
                  <a:srgbClr val="C00000"/>
                </a:solidFill>
              </a:rPr>
              <a:t>george</a:t>
            </a:r>
            <a:r>
              <a:rPr lang="en-US" sz="2400" dirty="0">
                <a:solidFill>
                  <a:srgbClr val="C00000"/>
                </a:solidFill>
              </a:rPr>
              <a:t>]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(list);</a:t>
            </a:r>
            <a:r>
              <a:rPr lang="en-US" sz="2400" dirty="0"/>
              <a:t>	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(fired + “ </a:t>
            </a:r>
            <a:r>
              <a:rPr lang="en-US" sz="2400" b="1" dirty="0">
                <a:solidFill>
                  <a:srgbClr val="C00000"/>
                </a:solidFill>
              </a:rPr>
              <a:t>has been dumped by the band.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>
                <a:solidFill>
                  <a:srgbClr val="C00000"/>
                </a:solidFill>
              </a:rPr>
              <a:t>Does this remind you of an </a:t>
            </a:r>
            <a:r>
              <a:rPr lang="en-US" sz="2400" b="1" dirty="0" err="1">
                <a:solidFill>
                  <a:srgbClr val="C00000"/>
                </a:solidFill>
              </a:rPr>
              <a:t>ArrayList</a:t>
            </a:r>
            <a:r>
              <a:rPr lang="en-US" sz="2400" b="1" dirty="0">
                <a:solidFill>
                  <a:srgbClr val="C00000"/>
                </a:solidFill>
              </a:rPr>
              <a:t>?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8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just use an </a:t>
            </a:r>
            <a:r>
              <a:rPr lang="en-US" dirty="0" err="1"/>
              <a:t>ArrayList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uses buffer space</a:t>
            </a:r>
          </a:p>
          <a:p>
            <a:pPr lvl="1"/>
            <a:r>
              <a:rPr lang="en-US" dirty="0"/>
              <a:t>Balance between memory use and run-time</a:t>
            </a:r>
          </a:p>
          <a:p>
            <a:pPr lvl="1"/>
            <a:r>
              <a:rPr lang="en-US" dirty="0"/>
              <a:t>Has a standard array as a data field</a:t>
            </a:r>
          </a:p>
          <a:p>
            <a:r>
              <a:rPr lang="en-US" dirty="0"/>
              <a:t>Linked Lists are absolute memory efficient</a:t>
            </a:r>
          </a:p>
          <a:p>
            <a:pPr lvl="1"/>
            <a:r>
              <a:rPr lang="en-US" dirty="0"/>
              <a:t>Saves memory at the expense of run-time</a:t>
            </a:r>
          </a:p>
          <a:p>
            <a:pPr lvl="1"/>
            <a:r>
              <a:rPr lang="en-US" dirty="0"/>
              <a:t>Any operation that doesn’t involve the first element requires a traversal though the 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589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interface for a 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public interface </a:t>
            </a:r>
            <a:r>
              <a:rPr lang="en-US" b="1" dirty="0" err="1">
                <a:solidFill>
                  <a:srgbClr val="7030A0"/>
                </a:solidFill>
              </a:rPr>
              <a:t>ListInterface</a:t>
            </a:r>
            <a:r>
              <a:rPr lang="en-US" b="1" dirty="0">
                <a:solidFill>
                  <a:srgbClr val="7030A0"/>
                </a:solidFill>
              </a:rPr>
              <a:t>&lt;</a:t>
            </a:r>
            <a:r>
              <a:rPr lang="en-US" b="1" dirty="0" err="1">
                <a:solidFill>
                  <a:srgbClr val="7030A0"/>
                </a:solidFill>
              </a:rPr>
              <a:t>anyType</a:t>
            </a:r>
            <a:r>
              <a:rPr lang="en-US" b="1" dirty="0">
                <a:solidFill>
                  <a:srgbClr val="7030A0"/>
                </a:solidFill>
              </a:rPr>
              <a:t>&gt;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{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</a:t>
            </a:r>
            <a:r>
              <a:rPr lang="en-US" b="1" dirty="0" err="1">
                <a:solidFill>
                  <a:srgbClr val="7030A0"/>
                </a:solidFill>
              </a:rPr>
              <a:t>boolean</a:t>
            </a:r>
            <a:r>
              <a:rPr lang="en-US" b="1" dirty="0">
                <a:solidFill>
                  <a:srgbClr val="7030A0"/>
                </a:solidFill>
              </a:rPr>
              <a:t> add(</a:t>
            </a:r>
            <a:r>
              <a:rPr lang="en-US" b="1" dirty="0" err="1">
                <a:solidFill>
                  <a:srgbClr val="7030A0"/>
                </a:solidFill>
              </a:rPr>
              <a:t>anyType</a:t>
            </a:r>
            <a:r>
              <a:rPr lang="en-US" b="1" dirty="0">
                <a:solidFill>
                  <a:srgbClr val="7030A0"/>
                </a:solidFill>
              </a:rPr>
              <a:t> x);          	</a:t>
            </a:r>
            <a:r>
              <a:rPr lang="en-US" dirty="0">
                <a:solidFill>
                  <a:srgbClr val="C00000"/>
                </a:solidFill>
              </a:rPr>
              <a:t>//adds x to the end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</a:t>
            </a:r>
            <a:r>
              <a:rPr lang="en-US" b="1" dirty="0" err="1">
                <a:solidFill>
                  <a:srgbClr val="7030A0"/>
                </a:solidFill>
              </a:rPr>
              <a:t>boolean</a:t>
            </a:r>
            <a:r>
              <a:rPr lang="en-US" b="1" dirty="0">
                <a:solidFill>
                  <a:srgbClr val="7030A0"/>
                </a:solidFill>
              </a:rPr>
              <a:t> add(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index, </a:t>
            </a:r>
            <a:r>
              <a:rPr lang="en-US" b="1" dirty="0" err="1">
                <a:solidFill>
                  <a:srgbClr val="7030A0"/>
                </a:solidFill>
              </a:rPr>
              <a:t>anyType</a:t>
            </a:r>
            <a:r>
              <a:rPr lang="en-US" b="1" dirty="0">
                <a:solidFill>
                  <a:srgbClr val="7030A0"/>
                </a:solidFill>
              </a:rPr>
              <a:t> x);  </a:t>
            </a:r>
            <a:r>
              <a:rPr lang="en-US" dirty="0">
                <a:solidFill>
                  <a:srgbClr val="C00000"/>
                </a:solidFill>
              </a:rPr>
              <a:t>	//adds x at a particular index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</a:t>
            </a:r>
            <a:r>
              <a:rPr lang="en-US" b="1" dirty="0" err="1">
                <a:solidFill>
                  <a:srgbClr val="7030A0"/>
                </a:solidFill>
              </a:rPr>
              <a:t>anyType</a:t>
            </a:r>
            <a:r>
              <a:rPr lang="en-US" b="1" dirty="0">
                <a:solidFill>
                  <a:srgbClr val="7030A0"/>
                </a:solidFill>
              </a:rPr>
              <a:t> remove(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index);           	</a:t>
            </a:r>
            <a:r>
              <a:rPr lang="en-US" dirty="0">
                <a:solidFill>
                  <a:srgbClr val="C00000"/>
                </a:solidFill>
              </a:rPr>
              <a:t>//removes elem. at index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 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size();                      		</a:t>
            </a:r>
            <a:r>
              <a:rPr lang="en-US" dirty="0">
                <a:solidFill>
                  <a:srgbClr val="C00000"/>
                </a:solidFill>
              </a:rPr>
              <a:t>//returns the # of elements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 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</a:t>
            </a:r>
            <a:r>
              <a:rPr lang="en-US" b="1" dirty="0" err="1">
                <a:solidFill>
                  <a:srgbClr val="7030A0"/>
                </a:solidFill>
              </a:rPr>
              <a:t>anyType</a:t>
            </a:r>
            <a:r>
              <a:rPr lang="en-US" b="1" dirty="0">
                <a:solidFill>
                  <a:srgbClr val="7030A0"/>
                </a:solidFill>
              </a:rPr>
              <a:t> set(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index, </a:t>
            </a:r>
            <a:r>
              <a:rPr lang="en-US" b="1" dirty="0" err="1">
                <a:solidFill>
                  <a:srgbClr val="7030A0"/>
                </a:solidFill>
              </a:rPr>
              <a:t>anyType</a:t>
            </a:r>
            <a:r>
              <a:rPr lang="en-US" b="1" dirty="0">
                <a:solidFill>
                  <a:srgbClr val="7030A0"/>
                </a:solidFill>
              </a:rPr>
              <a:t> x);  	</a:t>
            </a:r>
            <a:r>
              <a:rPr lang="en-US" dirty="0">
                <a:solidFill>
                  <a:srgbClr val="C00000"/>
                </a:solidFill>
              </a:rPr>
              <a:t>//changes elem. at index to x,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				</a:t>
            </a:r>
            <a:r>
              <a:rPr lang="en-US" dirty="0">
                <a:solidFill>
                  <a:srgbClr val="C00000"/>
                </a:solidFill>
              </a:rPr>
              <a:t>//returns the old value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 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</a:t>
            </a:r>
            <a:r>
              <a:rPr lang="en-US" b="1" dirty="0" err="1">
                <a:solidFill>
                  <a:srgbClr val="7030A0"/>
                </a:solidFill>
              </a:rPr>
              <a:t>anyType</a:t>
            </a:r>
            <a:r>
              <a:rPr lang="en-US" b="1" dirty="0">
                <a:solidFill>
                  <a:srgbClr val="7030A0"/>
                </a:solidFill>
              </a:rPr>
              <a:t> get(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index);          	</a:t>
            </a:r>
            <a:r>
              <a:rPr lang="en-US" dirty="0">
                <a:solidFill>
                  <a:srgbClr val="C00000"/>
                </a:solidFill>
              </a:rPr>
              <a:t>//returns object at index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553633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Why have an interface?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Consider the selection sort:</a:t>
            </a:r>
          </a:p>
          <a:p>
            <a:pPr marL="0" indent="0">
              <a:buNone/>
            </a:pPr>
            <a:r>
              <a:rPr lang="en-US" dirty="0"/>
              <a:t>We can send this </a:t>
            </a:r>
            <a:r>
              <a:rPr lang="en-US" b="1" dirty="0"/>
              <a:t>any</a:t>
            </a:r>
            <a:r>
              <a:rPr lang="en-US" dirty="0"/>
              <a:t> container that implements the List interface and stores objects that implement the Comparable interface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public static void sort(List&lt;Comparable&gt; data)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{					      </a:t>
            </a:r>
            <a:r>
              <a:rPr lang="en-US" dirty="0">
                <a:solidFill>
                  <a:srgbClr val="C00000"/>
                </a:solidFill>
              </a:rPr>
              <a:t>List guarantees that our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for(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=0; 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 &lt; </a:t>
            </a:r>
            <a:r>
              <a:rPr lang="en-US" b="1" dirty="0" err="1">
                <a:solidFill>
                  <a:srgbClr val="7030A0"/>
                </a:solidFill>
              </a:rPr>
              <a:t>data.</a:t>
            </a:r>
            <a:r>
              <a:rPr lang="en-US" b="1" dirty="0" err="1">
                <a:solidFill>
                  <a:srgbClr val="002060"/>
                </a:solidFill>
              </a:rPr>
              <a:t>size</a:t>
            </a:r>
            <a:r>
              <a:rPr lang="en-US" b="1" dirty="0">
                <a:solidFill>
                  <a:srgbClr val="7030A0"/>
                </a:solidFill>
              </a:rPr>
              <a:t>(); 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++)	      </a:t>
            </a:r>
            <a:r>
              <a:rPr lang="en-US" dirty="0">
                <a:solidFill>
                  <a:srgbClr val="C00000"/>
                </a:solidFill>
              </a:rPr>
              <a:t>container has the methods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{					      </a:t>
            </a:r>
            <a:r>
              <a:rPr lang="en-US" dirty="0">
                <a:solidFill>
                  <a:srgbClr val="C00000"/>
                </a:solidFill>
              </a:rPr>
              <a:t>size and get defined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min = 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for(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j = i+1; j &lt; </a:t>
            </a:r>
            <a:r>
              <a:rPr lang="en-US" b="1" dirty="0" err="1">
                <a:solidFill>
                  <a:srgbClr val="7030A0"/>
                </a:solidFill>
              </a:rPr>
              <a:t>data.</a:t>
            </a:r>
            <a:r>
              <a:rPr lang="en-US" b="1" dirty="0" err="1">
                <a:solidFill>
                  <a:srgbClr val="002060"/>
                </a:solidFill>
              </a:rPr>
              <a:t>size</a:t>
            </a:r>
            <a:r>
              <a:rPr lang="en-US" b="1" dirty="0">
                <a:solidFill>
                  <a:srgbClr val="7030A0"/>
                </a:solidFill>
              </a:rPr>
              <a:t>(); j++)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    if(</a:t>
            </a:r>
            <a:r>
              <a:rPr lang="en-US" b="1" dirty="0" err="1">
                <a:solidFill>
                  <a:srgbClr val="7030A0"/>
                </a:solidFill>
              </a:rPr>
              <a:t>data</a:t>
            </a:r>
            <a:r>
              <a:rPr lang="en-US" b="1" dirty="0" err="1">
                <a:solidFill>
                  <a:srgbClr val="002060"/>
                </a:solidFill>
              </a:rPr>
              <a:t>.get</a:t>
            </a:r>
            <a:r>
              <a:rPr lang="en-US" b="1" dirty="0">
                <a:solidFill>
                  <a:srgbClr val="7030A0"/>
                </a:solidFill>
              </a:rPr>
              <a:t>(j).</a:t>
            </a:r>
            <a:r>
              <a:rPr lang="en-US" b="1" dirty="0" err="1">
                <a:solidFill>
                  <a:srgbClr val="7030A0"/>
                </a:solidFill>
              </a:rPr>
              <a:t>compareTo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data</a:t>
            </a:r>
            <a:r>
              <a:rPr lang="en-US" b="1" dirty="0" err="1">
                <a:solidFill>
                  <a:srgbClr val="002060"/>
                </a:solidFill>
              </a:rPr>
              <a:t>.get</a:t>
            </a:r>
            <a:r>
              <a:rPr lang="en-US" b="1" dirty="0">
                <a:solidFill>
                  <a:srgbClr val="7030A0"/>
                </a:solidFill>
              </a:rPr>
              <a:t>(min)) &lt; 0)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         min = j;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swap(data, 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, min);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}			</a:t>
            </a:r>
            <a:r>
              <a:rPr lang="en-US" dirty="0">
                <a:solidFill>
                  <a:srgbClr val="C00000"/>
                </a:solidFill>
              </a:rPr>
              <a:t>Comparable guarantees that our elements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		have the </a:t>
            </a:r>
            <a:r>
              <a:rPr lang="en-US" dirty="0" err="1">
                <a:solidFill>
                  <a:srgbClr val="C00000"/>
                </a:solidFill>
              </a:rPr>
              <a:t>compareTo</a:t>
            </a:r>
            <a:r>
              <a:rPr lang="en-US" dirty="0">
                <a:solidFill>
                  <a:srgbClr val="C00000"/>
                </a:solidFill>
              </a:rPr>
              <a:t> method defined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810000" y="4267200"/>
            <a:ext cx="1219200" cy="9906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3810000" y="2667000"/>
            <a:ext cx="1676400" cy="9144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181600" y="3124200"/>
            <a:ext cx="457200" cy="7620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429000" y="2362200"/>
            <a:ext cx="2057400" cy="2286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110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public static void sort(List&lt;Comparable&gt; data)</a:t>
            </a:r>
          </a:p>
          <a:p>
            <a:pPr marL="0" indent="0">
              <a:buNone/>
            </a:pPr>
            <a:r>
              <a:rPr lang="en-US" sz="2400" dirty="0"/>
              <a:t>So consider we can now do this:  (one sort to rule them all)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ArrayList</a:t>
            </a:r>
            <a:r>
              <a:rPr lang="en-US" sz="2400" b="1" dirty="0">
                <a:solidFill>
                  <a:srgbClr val="7030A0"/>
                </a:solidFill>
              </a:rPr>
              <a:t>&lt;String&gt; names = new </a:t>
            </a:r>
            <a:r>
              <a:rPr lang="en-US" sz="2400" b="1" dirty="0" err="1">
                <a:solidFill>
                  <a:srgbClr val="7030A0"/>
                </a:solidFill>
              </a:rPr>
              <a:t>ArrayList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//fill names with data	                     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sort(names);		                  	</a:t>
            </a:r>
          </a:p>
          <a:p>
            <a:pPr marL="0" indent="0">
              <a:buNone/>
            </a:pP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ArrayList</a:t>
            </a:r>
            <a:r>
              <a:rPr lang="en-US" sz="2400" b="1" dirty="0">
                <a:solidFill>
                  <a:srgbClr val="7030A0"/>
                </a:solidFill>
              </a:rPr>
              <a:t>&lt;Integer&gt; </a:t>
            </a:r>
            <a:r>
              <a:rPr lang="en-US" sz="2400" b="1" dirty="0" err="1">
                <a:solidFill>
                  <a:srgbClr val="7030A0"/>
                </a:solidFill>
              </a:rPr>
              <a:t>nums</a:t>
            </a:r>
            <a:r>
              <a:rPr lang="en-US" sz="2400" b="1" dirty="0">
                <a:solidFill>
                  <a:srgbClr val="7030A0"/>
                </a:solidFill>
              </a:rPr>
              <a:t> = new </a:t>
            </a:r>
            <a:r>
              <a:rPr lang="en-US" sz="2400" b="1" dirty="0" err="1">
                <a:solidFill>
                  <a:srgbClr val="7030A0"/>
                </a:solidFill>
              </a:rPr>
              <a:t>ArrayList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//fill </a:t>
            </a:r>
            <a:r>
              <a:rPr lang="en-US" sz="2400" dirty="0" err="1">
                <a:solidFill>
                  <a:srgbClr val="C00000"/>
                </a:solidFill>
              </a:rPr>
              <a:t>nums</a:t>
            </a:r>
            <a:r>
              <a:rPr lang="en-US" sz="2400" dirty="0">
                <a:solidFill>
                  <a:srgbClr val="C00000"/>
                </a:solidFill>
              </a:rPr>
              <a:t> with data		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sort(</a:t>
            </a:r>
            <a:r>
              <a:rPr lang="en-US" sz="2400" b="1" dirty="0" err="1">
                <a:solidFill>
                  <a:srgbClr val="7030A0"/>
                </a:solidFill>
              </a:rPr>
              <a:t>nums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LinkedList</a:t>
            </a:r>
            <a:r>
              <a:rPr lang="en-US" sz="2400" b="1" dirty="0">
                <a:solidFill>
                  <a:srgbClr val="7030A0"/>
                </a:solidFill>
              </a:rPr>
              <a:t>&lt;Date&gt; calendar = new </a:t>
            </a:r>
            <a:r>
              <a:rPr lang="en-US" sz="2400" b="1" dirty="0" err="1">
                <a:solidFill>
                  <a:srgbClr val="7030A0"/>
                </a:solidFill>
              </a:rPr>
              <a:t>LinkedList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//fill calendar with data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sort(calendar);		</a:t>
            </a: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539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Linked List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public class </a:t>
            </a:r>
            <a:r>
              <a:rPr lang="en-US" sz="2000" b="1" dirty="0" err="1">
                <a:solidFill>
                  <a:srgbClr val="7030A0"/>
                </a:solidFill>
              </a:rPr>
              <a:t>LinkedList</a:t>
            </a:r>
            <a:r>
              <a:rPr lang="en-US" sz="2000" b="1" dirty="0">
                <a:solidFill>
                  <a:srgbClr val="7030A0"/>
                </a:solidFill>
              </a:rPr>
              <a:t>&lt;</a:t>
            </a:r>
            <a:r>
              <a:rPr lang="en-US" sz="2000" b="1" dirty="0" err="1">
                <a:solidFill>
                  <a:srgbClr val="7030A0"/>
                </a:solidFill>
              </a:rPr>
              <a:t>anyType</a:t>
            </a:r>
            <a:r>
              <a:rPr lang="en-US" sz="2000" b="1" dirty="0">
                <a:solidFill>
                  <a:srgbClr val="7030A0"/>
                </a:solidFill>
              </a:rPr>
              <a:t>&gt; implements </a:t>
            </a:r>
            <a:r>
              <a:rPr lang="en-US" sz="2000" b="1" dirty="0" err="1">
                <a:solidFill>
                  <a:srgbClr val="7030A0"/>
                </a:solidFill>
              </a:rPr>
              <a:t>ListInterface</a:t>
            </a:r>
            <a:r>
              <a:rPr lang="en-US" sz="2000" b="1" dirty="0">
                <a:solidFill>
                  <a:srgbClr val="7030A0"/>
                </a:solidFill>
              </a:rPr>
              <a:t>&lt;</a:t>
            </a:r>
            <a:r>
              <a:rPr lang="en-US" sz="2000" b="1" dirty="0" err="1">
                <a:solidFill>
                  <a:srgbClr val="7030A0"/>
                </a:solidFill>
              </a:rPr>
              <a:t>anyType</a:t>
            </a:r>
            <a:r>
              <a:rPr lang="en-US" sz="2000" b="1" dirty="0">
                <a:solidFill>
                  <a:srgbClr val="7030A0"/>
                </a:solidFill>
              </a:rPr>
              <a:t>&gt;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{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  private </a:t>
            </a:r>
            <a:r>
              <a:rPr lang="en-US" sz="2000" b="1" dirty="0" err="1">
                <a:solidFill>
                  <a:srgbClr val="7030A0"/>
                </a:solidFill>
              </a:rPr>
              <a:t>ListNode</a:t>
            </a:r>
            <a:r>
              <a:rPr lang="en-US" sz="2000" b="1" dirty="0">
                <a:solidFill>
                  <a:srgbClr val="7030A0"/>
                </a:solidFill>
              </a:rPr>
              <a:t>&lt;</a:t>
            </a:r>
            <a:r>
              <a:rPr lang="en-US" sz="2000" b="1" dirty="0" err="1">
                <a:solidFill>
                  <a:srgbClr val="7030A0"/>
                </a:solidFill>
              </a:rPr>
              <a:t>anyType</a:t>
            </a:r>
            <a:r>
              <a:rPr lang="en-US" sz="2000" b="1" dirty="0">
                <a:solidFill>
                  <a:srgbClr val="7030A0"/>
                </a:solidFill>
              </a:rPr>
              <a:t>&gt; head;     	</a:t>
            </a:r>
            <a:r>
              <a:rPr lang="en-US" sz="2000" dirty="0">
                <a:solidFill>
                  <a:srgbClr val="C00000"/>
                </a:solidFill>
              </a:rPr>
              <a:t>//refers to the first element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public </a:t>
            </a:r>
            <a:r>
              <a:rPr lang="en-US" sz="2000" b="1" dirty="0" err="1">
                <a:solidFill>
                  <a:srgbClr val="7030A0"/>
                </a:solidFill>
              </a:rPr>
              <a:t>LinkedList</a:t>
            </a:r>
            <a:r>
              <a:rPr lang="en-US" sz="2000" b="1" dirty="0">
                <a:solidFill>
                  <a:srgbClr val="7030A0"/>
                </a:solidFill>
              </a:rPr>
              <a:t>()                 		</a:t>
            </a:r>
            <a:r>
              <a:rPr lang="en-US" sz="2000" dirty="0">
                <a:solidFill>
                  <a:srgbClr val="C00000"/>
                </a:solidFill>
              </a:rPr>
              <a:t>//constructor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  {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       head = null;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</a:t>
            </a:r>
            <a:r>
              <a:rPr lang="en-US" sz="2000" dirty="0">
                <a:solidFill>
                  <a:srgbClr val="C00000"/>
                </a:solidFill>
              </a:rPr>
              <a:t>//MUST define all methods in </a:t>
            </a:r>
            <a:r>
              <a:rPr lang="en-US" sz="2000" dirty="0" err="1">
                <a:solidFill>
                  <a:srgbClr val="C00000"/>
                </a:solidFill>
              </a:rPr>
              <a:t>ListInterface</a:t>
            </a:r>
            <a:r>
              <a:rPr lang="en-US" sz="2000" dirty="0">
                <a:solidFill>
                  <a:srgbClr val="C00000"/>
                </a:solidFill>
              </a:rPr>
              <a:t> here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1481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getFirst</a:t>
            </a:r>
            <a:r>
              <a:rPr lang="en-US" dirty="0"/>
              <a:t> Linked List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100" dirty="0">
                <a:solidFill>
                  <a:srgbClr val="C00000"/>
                </a:solidFill>
              </a:rPr>
              <a:t>//pre:  the head is not null</a:t>
            </a:r>
            <a:br>
              <a:rPr lang="en-US" sz="2100" dirty="0">
                <a:solidFill>
                  <a:srgbClr val="C00000"/>
                </a:solidFill>
              </a:rPr>
            </a:br>
            <a:r>
              <a:rPr lang="en-US" sz="2100" dirty="0">
                <a:solidFill>
                  <a:srgbClr val="C00000"/>
                </a:solidFill>
              </a:rPr>
              <a:t>//post: returns the head's value - returns null if the pre-condition fails, O(1)</a:t>
            </a:r>
            <a:br>
              <a:rPr lang="en-US" sz="2100" dirty="0"/>
            </a:br>
            <a:r>
              <a:rPr lang="en-US" sz="2100" b="1" dirty="0">
                <a:solidFill>
                  <a:srgbClr val="7030A0"/>
                </a:solidFill>
              </a:rPr>
              <a:t>public </a:t>
            </a:r>
            <a:r>
              <a:rPr lang="en-US" sz="2100" b="1" dirty="0" err="1">
                <a:solidFill>
                  <a:srgbClr val="7030A0"/>
                </a:solidFill>
              </a:rPr>
              <a:t>anyType</a:t>
            </a:r>
            <a:r>
              <a:rPr lang="en-US" sz="2100" b="1" dirty="0">
                <a:solidFill>
                  <a:srgbClr val="7030A0"/>
                </a:solidFill>
              </a:rPr>
              <a:t> </a:t>
            </a:r>
            <a:r>
              <a:rPr lang="en-US" sz="2100" b="1" dirty="0" err="1">
                <a:solidFill>
                  <a:srgbClr val="7030A0"/>
                </a:solidFill>
              </a:rPr>
              <a:t>getFirst</a:t>
            </a:r>
            <a:r>
              <a:rPr lang="en-US" sz="2100" b="1" dirty="0">
                <a:solidFill>
                  <a:srgbClr val="7030A0"/>
                </a:solidFill>
              </a:rPr>
              <a:t>()</a:t>
            </a:r>
            <a:br>
              <a:rPr lang="en-US" sz="2100" b="1" dirty="0">
                <a:solidFill>
                  <a:srgbClr val="7030A0"/>
                </a:solidFill>
              </a:rPr>
            </a:br>
            <a:r>
              <a:rPr lang="en-US" sz="2100" b="1" dirty="0">
                <a:solidFill>
                  <a:srgbClr val="7030A0"/>
                </a:solidFill>
              </a:rPr>
              <a:t>{</a:t>
            </a:r>
            <a:br>
              <a:rPr lang="en-US" sz="2100" b="1" dirty="0">
                <a:solidFill>
                  <a:srgbClr val="7030A0"/>
                </a:solidFill>
              </a:rPr>
            </a:br>
            <a:r>
              <a:rPr lang="en-US" sz="2100" b="1" dirty="0">
                <a:solidFill>
                  <a:srgbClr val="7030A0"/>
                </a:solidFill>
              </a:rPr>
              <a:t>       if (head==null)                     	</a:t>
            </a:r>
            <a:r>
              <a:rPr lang="en-US" sz="2100" dirty="0">
                <a:solidFill>
                  <a:srgbClr val="C00000"/>
                </a:solidFill>
              </a:rPr>
              <a:t>//if list is empty</a:t>
            </a:r>
            <a:br>
              <a:rPr lang="en-US" sz="2100" b="1" dirty="0">
                <a:solidFill>
                  <a:srgbClr val="7030A0"/>
                </a:solidFill>
              </a:rPr>
            </a:br>
            <a:r>
              <a:rPr lang="en-US" sz="2100" b="1" dirty="0">
                <a:solidFill>
                  <a:srgbClr val="7030A0"/>
                </a:solidFill>
              </a:rPr>
              <a:t>            return null;                     	</a:t>
            </a:r>
            <a:r>
              <a:rPr lang="en-US" sz="2100" dirty="0">
                <a:solidFill>
                  <a:srgbClr val="C00000"/>
                </a:solidFill>
              </a:rPr>
              <a:t>//this is our flag for an unsuccessful get</a:t>
            </a:r>
            <a:br>
              <a:rPr lang="en-US" sz="2100" b="1" dirty="0">
                <a:solidFill>
                  <a:srgbClr val="7030A0"/>
                </a:solidFill>
              </a:rPr>
            </a:br>
            <a:r>
              <a:rPr lang="en-US" sz="2100" b="1" dirty="0">
                <a:solidFill>
                  <a:srgbClr val="7030A0"/>
                </a:solidFill>
              </a:rPr>
              <a:t>       return </a:t>
            </a:r>
            <a:r>
              <a:rPr lang="en-US" sz="2100" b="1" dirty="0" err="1">
                <a:solidFill>
                  <a:srgbClr val="7030A0"/>
                </a:solidFill>
              </a:rPr>
              <a:t>head.getValue</a:t>
            </a:r>
            <a:r>
              <a:rPr lang="en-US" sz="21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7030A0"/>
                </a:solidFill>
              </a:rPr>
              <a:t>}</a:t>
            </a:r>
            <a:br>
              <a:rPr lang="en-US" sz="1400" dirty="0"/>
            </a:br>
            <a:endParaRPr lang="en-US" sz="1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248631" y="468378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48631" y="521718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114438" y="468378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266838" y="468378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210232" y="4950487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248631" y="469140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647839" y="469140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47839" y="522480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513646" y="469140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66046" y="469140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609440" y="4958107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647839" y="469902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047046" y="468378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047046" y="521718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912853" y="468378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65253" y="468378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08647" y="4950487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047046" y="469140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</p:cNvCxnSpPr>
          <p:nvPr/>
        </p:nvCxnSpPr>
        <p:spPr>
          <a:xfrm flipV="1">
            <a:off x="1652065" y="4967904"/>
            <a:ext cx="600528" cy="1919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195443" y="4765821"/>
            <a:ext cx="589065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head             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   null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//returns “bob”</a:t>
            </a:r>
          </a:p>
          <a:p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37155EA-4BFC-415F-B37F-314ABCBED3F1}"/>
              </a:ext>
            </a:extLst>
          </p:cNvPr>
          <p:cNvSpPr/>
          <p:nvPr/>
        </p:nvSpPr>
        <p:spPr>
          <a:xfrm>
            <a:off x="1461565" y="5051382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88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addLast</a:t>
            </a:r>
            <a:r>
              <a:rPr lang="en-US" dirty="0"/>
              <a:t> Linked List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3200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C00000"/>
                </a:solidFill>
              </a:rPr>
              <a:t>//post:  adds x to the end of the list, O(n)</a:t>
            </a:r>
            <a:br>
              <a:rPr lang="en-US" sz="1500" dirty="0"/>
            </a:br>
            <a:r>
              <a:rPr lang="en-US" sz="1500" b="1" dirty="0">
                <a:solidFill>
                  <a:srgbClr val="7030A0"/>
                </a:solidFill>
              </a:rPr>
              <a:t>public void </a:t>
            </a:r>
            <a:r>
              <a:rPr lang="en-US" sz="1500" b="1" dirty="0" err="1">
                <a:solidFill>
                  <a:srgbClr val="7030A0"/>
                </a:solidFill>
              </a:rPr>
              <a:t>addLast</a:t>
            </a:r>
            <a:r>
              <a:rPr lang="en-US" sz="1500" b="1" dirty="0">
                <a:solidFill>
                  <a:srgbClr val="7030A0"/>
                </a:solidFill>
              </a:rPr>
              <a:t>(</a:t>
            </a:r>
            <a:r>
              <a:rPr lang="en-US" sz="1500" b="1" dirty="0" err="1">
                <a:solidFill>
                  <a:srgbClr val="7030A0"/>
                </a:solidFill>
              </a:rPr>
              <a:t>anyType</a:t>
            </a:r>
            <a:r>
              <a:rPr lang="en-US" sz="1500" b="1" dirty="0">
                <a:solidFill>
                  <a:srgbClr val="7030A0"/>
                </a:solidFill>
              </a:rPr>
              <a:t> x)</a:t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{</a:t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if (head == null)                              		</a:t>
            </a:r>
            <a:r>
              <a:rPr lang="en-US" sz="1500" dirty="0">
                <a:solidFill>
                  <a:srgbClr val="C00000"/>
                </a:solidFill>
              </a:rPr>
              <a:t>//if list is empty</a:t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     head = new </a:t>
            </a:r>
            <a:r>
              <a:rPr lang="en-US" sz="1500" b="1" dirty="0" err="1">
                <a:solidFill>
                  <a:srgbClr val="7030A0"/>
                </a:solidFill>
              </a:rPr>
              <a:t>ListNode</a:t>
            </a:r>
            <a:r>
              <a:rPr lang="en-US" sz="1500" b="1" dirty="0">
                <a:solidFill>
                  <a:srgbClr val="7030A0"/>
                </a:solidFill>
              </a:rPr>
              <a:t>(</a:t>
            </a:r>
            <a:r>
              <a:rPr lang="en-US" sz="1500" b="1" dirty="0" err="1">
                <a:solidFill>
                  <a:srgbClr val="7030A0"/>
                </a:solidFill>
              </a:rPr>
              <a:t>x,null</a:t>
            </a:r>
            <a:r>
              <a:rPr lang="en-US" sz="1500" b="1" dirty="0">
                <a:solidFill>
                  <a:srgbClr val="7030A0"/>
                </a:solidFill>
              </a:rPr>
              <a:t>);              	</a:t>
            </a:r>
            <a:r>
              <a:rPr lang="en-US" sz="1500" dirty="0">
                <a:solidFill>
                  <a:srgbClr val="C00000"/>
                </a:solidFill>
              </a:rPr>
              <a:t>//head refers to the only node</a:t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else</a:t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{</a:t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     </a:t>
            </a:r>
            <a:r>
              <a:rPr lang="en-US" sz="1500" b="1" u="sng" dirty="0" err="1"/>
              <a:t>ListNode</a:t>
            </a:r>
            <a:r>
              <a:rPr lang="en-US" sz="1500" b="1" u="sng" dirty="0"/>
              <a:t> current = head;</a:t>
            </a:r>
            <a:r>
              <a:rPr lang="en-US" sz="1500" dirty="0"/>
              <a:t>		</a:t>
            </a:r>
            <a:r>
              <a:rPr lang="en-US" sz="1500" b="1" dirty="0">
                <a:solidFill>
                  <a:srgbClr val="C00000"/>
                </a:solidFill>
              </a:rPr>
              <a:t>//current starts at the same node the head points to</a:t>
            </a:r>
            <a:br>
              <a:rPr lang="en-US" sz="1500" b="1" u="sng" dirty="0"/>
            </a:br>
            <a:r>
              <a:rPr lang="en-US" sz="1500" b="1" dirty="0">
                <a:solidFill>
                  <a:srgbClr val="7030A0"/>
                </a:solidFill>
              </a:rPr>
              <a:t>          while(</a:t>
            </a:r>
            <a:r>
              <a:rPr lang="en-US" sz="1500" b="1" dirty="0" err="1">
                <a:solidFill>
                  <a:srgbClr val="7030A0"/>
                </a:solidFill>
              </a:rPr>
              <a:t>current.getNext</a:t>
            </a:r>
            <a:r>
              <a:rPr lang="en-US" sz="1500" b="1" dirty="0">
                <a:solidFill>
                  <a:srgbClr val="7030A0"/>
                </a:solidFill>
              </a:rPr>
              <a:t>() !=  null)          	</a:t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          current = </a:t>
            </a:r>
            <a:r>
              <a:rPr lang="en-US" sz="1500" b="1" dirty="0" err="1">
                <a:solidFill>
                  <a:srgbClr val="7030A0"/>
                </a:solidFill>
              </a:rPr>
              <a:t>current.getNext</a:t>
            </a:r>
            <a:r>
              <a:rPr lang="en-US" sz="1500" b="1" dirty="0">
                <a:solidFill>
                  <a:srgbClr val="7030A0"/>
                </a:solidFill>
              </a:rPr>
              <a:t>();</a:t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     </a:t>
            </a:r>
            <a:r>
              <a:rPr lang="en-US" sz="1500" b="1" dirty="0" err="1">
                <a:solidFill>
                  <a:srgbClr val="7030A0"/>
                </a:solidFill>
              </a:rPr>
              <a:t>current.setNext</a:t>
            </a:r>
            <a:r>
              <a:rPr lang="en-US" sz="1500" b="1" dirty="0">
                <a:solidFill>
                  <a:srgbClr val="7030A0"/>
                </a:solidFill>
              </a:rPr>
              <a:t>( new </a:t>
            </a:r>
            <a:r>
              <a:rPr lang="en-US" sz="1500" b="1" dirty="0" err="1">
                <a:solidFill>
                  <a:srgbClr val="7030A0"/>
                </a:solidFill>
              </a:rPr>
              <a:t>ListNode</a:t>
            </a:r>
            <a:r>
              <a:rPr lang="en-US" sz="1500" b="1" dirty="0">
                <a:solidFill>
                  <a:srgbClr val="7030A0"/>
                </a:solidFill>
              </a:rPr>
              <a:t>(x, null) ); 	</a:t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 }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7030A0"/>
                </a:solidFill>
              </a:rPr>
              <a:t>}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561157" y="40843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561157" y="46177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426964" y="40843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579364" y="40843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522758" y="435102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>
            <a:off x="1561157" y="40919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960365" y="409194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60365" y="462534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826172" y="40919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978572" y="40919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921966" y="435864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960365" y="409956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359572" y="40843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359572" y="46177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5379" y="40843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377779" y="40843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321173" y="435102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359572" y="40919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</p:cNvCxnSpPr>
          <p:nvPr/>
        </p:nvCxnSpPr>
        <p:spPr>
          <a:xfrm flipV="1">
            <a:off x="939313" y="4368438"/>
            <a:ext cx="625806" cy="2492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07969" y="4166354"/>
            <a:ext cx="589065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head             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   null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current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1828800" y="4632960"/>
            <a:ext cx="152400" cy="39624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37155EA-4BFC-415F-B37F-314ABCBED3F1}"/>
              </a:ext>
            </a:extLst>
          </p:cNvPr>
          <p:cNvSpPr/>
          <p:nvPr/>
        </p:nvSpPr>
        <p:spPr>
          <a:xfrm>
            <a:off x="748813" y="4496888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37155EA-4BFC-415F-B37F-314ABCBED3F1}"/>
              </a:ext>
            </a:extLst>
          </p:cNvPr>
          <p:cNvSpPr/>
          <p:nvPr/>
        </p:nvSpPr>
        <p:spPr>
          <a:xfrm>
            <a:off x="1638300" y="4883717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75B1A474-30F1-4F90-9E9D-B1AC588970BF}"/>
              </a:ext>
            </a:extLst>
          </p:cNvPr>
          <p:cNvSpPr/>
          <p:nvPr/>
        </p:nvSpPr>
        <p:spPr>
          <a:xfrm>
            <a:off x="228600" y="2590800"/>
            <a:ext cx="520213" cy="2286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62A99C-F081-45A1-88EA-47B7088B0BD7}"/>
              </a:ext>
            </a:extLst>
          </p:cNvPr>
          <p:cNvSpPr txBox="1"/>
          <p:nvPr/>
        </p:nvSpPr>
        <p:spPr>
          <a:xfrm>
            <a:off x="2594070" y="4876799"/>
            <a:ext cx="61457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our goal is to add a new node to the end, we need to change the next pointer of the last node (the node with “otto”).</a:t>
            </a:r>
          </a:p>
          <a:p>
            <a:endParaRPr lang="en-US" dirty="0"/>
          </a:p>
          <a:p>
            <a:r>
              <a:rPr lang="en-US" dirty="0"/>
              <a:t>Step 1:  move a current pointer to point to the last node</a:t>
            </a:r>
          </a:p>
          <a:p>
            <a:r>
              <a:rPr lang="en-US" dirty="0"/>
              <a:t>Step 2: change the current pointer’s next to a new </a:t>
            </a:r>
            <a:r>
              <a:rPr lang="en-US" dirty="0" err="1"/>
              <a:t>ListNode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6143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addLast</a:t>
            </a:r>
            <a:r>
              <a:rPr lang="en-US" dirty="0"/>
              <a:t> Linked List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3200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C00000"/>
                </a:solidFill>
              </a:rPr>
              <a:t>//post:  adds x to the end of the list, O(n)</a:t>
            </a:r>
            <a:br>
              <a:rPr lang="en-US" sz="1500" dirty="0"/>
            </a:br>
            <a:r>
              <a:rPr lang="en-US" sz="1500" b="1" dirty="0">
                <a:solidFill>
                  <a:srgbClr val="7030A0"/>
                </a:solidFill>
              </a:rPr>
              <a:t>public void </a:t>
            </a:r>
            <a:r>
              <a:rPr lang="en-US" sz="1500" b="1" dirty="0" err="1">
                <a:solidFill>
                  <a:srgbClr val="7030A0"/>
                </a:solidFill>
              </a:rPr>
              <a:t>addLast</a:t>
            </a:r>
            <a:r>
              <a:rPr lang="en-US" sz="1500" b="1" dirty="0">
                <a:solidFill>
                  <a:srgbClr val="7030A0"/>
                </a:solidFill>
              </a:rPr>
              <a:t>(</a:t>
            </a:r>
            <a:r>
              <a:rPr lang="en-US" sz="1500" b="1" dirty="0" err="1">
                <a:solidFill>
                  <a:srgbClr val="7030A0"/>
                </a:solidFill>
              </a:rPr>
              <a:t>anyType</a:t>
            </a:r>
            <a:r>
              <a:rPr lang="en-US" sz="1500" b="1" dirty="0">
                <a:solidFill>
                  <a:srgbClr val="7030A0"/>
                </a:solidFill>
              </a:rPr>
              <a:t> x)</a:t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{</a:t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if (head == null)                              		</a:t>
            </a:r>
            <a:r>
              <a:rPr lang="en-US" sz="1500" dirty="0">
                <a:solidFill>
                  <a:srgbClr val="C00000"/>
                </a:solidFill>
              </a:rPr>
              <a:t>//if list is empty</a:t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     head = new </a:t>
            </a:r>
            <a:r>
              <a:rPr lang="en-US" sz="1500" b="1" dirty="0" err="1">
                <a:solidFill>
                  <a:srgbClr val="7030A0"/>
                </a:solidFill>
              </a:rPr>
              <a:t>ListNode</a:t>
            </a:r>
            <a:r>
              <a:rPr lang="en-US" sz="1500" b="1" dirty="0">
                <a:solidFill>
                  <a:srgbClr val="7030A0"/>
                </a:solidFill>
              </a:rPr>
              <a:t>(</a:t>
            </a:r>
            <a:r>
              <a:rPr lang="en-US" sz="1500" b="1" dirty="0" err="1">
                <a:solidFill>
                  <a:srgbClr val="7030A0"/>
                </a:solidFill>
              </a:rPr>
              <a:t>x,null</a:t>
            </a:r>
            <a:r>
              <a:rPr lang="en-US" sz="1500" b="1" dirty="0">
                <a:solidFill>
                  <a:srgbClr val="7030A0"/>
                </a:solidFill>
              </a:rPr>
              <a:t>);              	</a:t>
            </a:r>
            <a:r>
              <a:rPr lang="en-US" sz="1500" dirty="0">
                <a:solidFill>
                  <a:srgbClr val="C00000"/>
                </a:solidFill>
              </a:rPr>
              <a:t>//head refers to the only node</a:t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else</a:t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{</a:t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     </a:t>
            </a:r>
            <a:r>
              <a:rPr lang="en-US" sz="1500" b="1" dirty="0" err="1">
                <a:solidFill>
                  <a:srgbClr val="7030A0"/>
                </a:solidFill>
              </a:rPr>
              <a:t>ListNode</a:t>
            </a:r>
            <a:r>
              <a:rPr lang="en-US" sz="1500" b="1" dirty="0">
                <a:solidFill>
                  <a:srgbClr val="7030A0"/>
                </a:solidFill>
              </a:rPr>
              <a:t> current = head;</a:t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     </a:t>
            </a:r>
            <a:r>
              <a:rPr lang="en-US" sz="1500" b="1" u="sng" dirty="0"/>
              <a:t>while(</a:t>
            </a:r>
            <a:r>
              <a:rPr lang="en-US" sz="1500" b="1" u="sng" dirty="0" err="1"/>
              <a:t>current.getNext</a:t>
            </a:r>
            <a:r>
              <a:rPr lang="en-US" sz="1500" b="1" u="sng" dirty="0"/>
              <a:t>() !=  null)</a:t>
            </a:r>
            <a:r>
              <a:rPr lang="en-US" sz="1500" b="1" dirty="0">
                <a:solidFill>
                  <a:srgbClr val="7030A0"/>
                </a:solidFill>
              </a:rPr>
              <a:t>          	 </a:t>
            </a:r>
            <a:r>
              <a:rPr lang="en-US" sz="1500" b="1" dirty="0">
                <a:solidFill>
                  <a:srgbClr val="C00000"/>
                </a:solidFill>
              </a:rPr>
              <a:t>//make current go to the last element</a:t>
            </a:r>
            <a:br>
              <a:rPr lang="en-US" sz="1500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          </a:t>
            </a:r>
            <a:r>
              <a:rPr lang="en-US" sz="1500" b="1" u="sng" dirty="0"/>
              <a:t>current = </a:t>
            </a:r>
            <a:r>
              <a:rPr lang="en-US" sz="1500" b="1" u="sng" dirty="0" err="1"/>
              <a:t>current.getNext</a:t>
            </a:r>
            <a:r>
              <a:rPr lang="en-US" sz="1500" b="1" u="sng" dirty="0"/>
              <a:t>();</a:t>
            </a:r>
            <a:br>
              <a:rPr lang="en-US" sz="1500" b="1" u="sng" dirty="0"/>
            </a:br>
            <a:r>
              <a:rPr lang="en-US" sz="1500" b="1" dirty="0">
                <a:solidFill>
                  <a:srgbClr val="7030A0"/>
                </a:solidFill>
              </a:rPr>
              <a:t>          </a:t>
            </a:r>
            <a:r>
              <a:rPr lang="en-US" sz="1500" b="1" dirty="0" err="1">
                <a:solidFill>
                  <a:srgbClr val="7030A0"/>
                </a:solidFill>
              </a:rPr>
              <a:t>current.setNext</a:t>
            </a:r>
            <a:r>
              <a:rPr lang="en-US" sz="1500" b="1" dirty="0">
                <a:solidFill>
                  <a:srgbClr val="7030A0"/>
                </a:solidFill>
              </a:rPr>
              <a:t>( new </a:t>
            </a:r>
            <a:r>
              <a:rPr lang="en-US" sz="1500" b="1" dirty="0" err="1">
                <a:solidFill>
                  <a:srgbClr val="7030A0"/>
                </a:solidFill>
              </a:rPr>
              <a:t>ListNode</a:t>
            </a:r>
            <a:r>
              <a:rPr lang="en-US" sz="1500" b="1" dirty="0">
                <a:solidFill>
                  <a:srgbClr val="7030A0"/>
                </a:solidFill>
              </a:rPr>
              <a:t>(x, null) ); 	</a:t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 }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7030A0"/>
                </a:solidFill>
              </a:rPr>
              <a:t>}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561157" y="40843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561157" y="46177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426964" y="40843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579364" y="40843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522758" y="435102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61157" y="40919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960365" y="409194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60365" y="462534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826172" y="40919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978572" y="40919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921966" y="435864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960365" y="409956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359572" y="40843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359572" y="46177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5379" y="40843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377779" y="40843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321173" y="435102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359572" y="40919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</p:cNvCxnSpPr>
          <p:nvPr/>
        </p:nvCxnSpPr>
        <p:spPr>
          <a:xfrm flipV="1">
            <a:off x="838200" y="4368437"/>
            <a:ext cx="726919" cy="24928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07969" y="4166354"/>
            <a:ext cx="589065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head             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   null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current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1828800" y="4632960"/>
            <a:ext cx="120730" cy="39624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37155EA-4BFC-415F-B37F-314ABCBED3F1}"/>
              </a:ext>
            </a:extLst>
          </p:cNvPr>
          <p:cNvSpPr/>
          <p:nvPr/>
        </p:nvSpPr>
        <p:spPr>
          <a:xfrm>
            <a:off x="748813" y="4462243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7155EA-4BFC-415F-B37F-314ABCBED3F1}"/>
              </a:ext>
            </a:extLst>
          </p:cNvPr>
          <p:cNvSpPr/>
          <p:nvPr/>
        </p:nvSpPr>
        <p:spPr>
          <a:xfrm>
            <a:off x="1664804" y="4883717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A86D35B3-E6BD-4AF1-A8AC-B3A43FF69E9B}"/>
              </a:ext>
            </a:extLst>
          </p:cNvPr>
          <p:cNvSpPr/>
          <p:nvPr/>
        </p:nvSpPr>
        <p:spPr>
          <a:xfrm>
            <a:off x="228600" y="2819400"/>
            <a:ext cx="520213" cy="2286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62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2222</Words>
  <Application>Microsoft Office PowerPoint</Application>
  <PresentationFormat>On-screen Show (4:3)</PresentationFormat>
  <Paragraphs>163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The Linked List container class</vt:lpstr>
      <vt:lpstr>Interface</vt:lpstr>
      <vt:lpstr>An interface for a container</vt:lpstr>
      <vt:lpstr>Why have an interface?</vt:lpstr>
      <vt:lpstr> </vt:lpstr>
      <vt:lpstr>The Linked List data structure</vt:lpstr>
      <vt:lpstr>getFirst Linked List method</vt:lpstr>
      <vt:lpstr>addLast Linked List method</vt:lpstr>
      <vt:lpstr>addLast Linked List method</vt:lpstr>
      <vt:lpstr>addLast Linked List method</vt:lpstr>
      <vt:lpstr>addLast Linked List method</vt:lpstr>
      <vt:lpstr>addLast Linked List method</vt:lpstr>
      <vt:lpstr>Remove last element</vt:lpstr>
      <vt:lpstr> </vt:lpstr>
      <vt:lpstr> </vt:lpstr>
      <vt:lpstr> </vt:lpstr>
      <vt:lpstr> </vt:lpstr>
      <vt:lpstr> </vt:lpstr>
      <vt:lpstr>Linked List toString</vt:lpstr>
      <vt:lpstr>Using the Linked List</vt:lpstr>
      <vt:lpstr>Why not just use an ArrayList?</vt:lpstr>
    </vt:vector>
  </TitlesOfParts>
  <Company>Fairfax County Public Schools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Linked List container class</dc:title>
  <dc:creator>Administrator</dc:creator>
  <cp:lastModifiedBy>Oberle, Doug R</cp:lastModifiedBy>
  <cp:revision>25</cp:revision>
  <dcterms:created xsi:type="dcterms:W3CDTF">2014-09-11T19:24:36Z</dcterms:created>
  <dcterms:modified xsi:type="dcterms:W3CDTF">2021-12-02T12:58:37Z</dcterms:modified>
</cp:coreProperties>
</file>